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69"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3" autoAdjust="0"/>
    <p:restoredTop sz="94660"/>
  </p:normalViewPr>
  <p:slideViewPr>
    <p:cSldViewPr snapToGrid="0">
      <p:cViewPr varScale="1">
        <p:scale>
          <a:sx n="114" d="100"/>
          <a:sy n="114" d="100"/>
        </p:scale>
        <p:origin x="240"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612710E-6847-400A-A471-C34FF4FF1A1E}"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F13D8A3-9309-4B59-8849-F18349EBB7AB}" type="slidenum">
              <a:rPr lang="en-US" smtClean="0"/>
              <a:t>‹#›</a:t>
            </a:fld>
            <a:endParaRPr lang="en-US"/>
          </a:p>
        </p:txBody>
      </p:sp>
    </p:spTree>
    <p:extLst>
      <p:ext uri="{BB962C8B-B14F-4D97-AF65-F5344CB8AC3E}">
        <p14:creationId xmlns:p14="http://schemas.microsoft.com/office/powerpoint/2010/main" val="173660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12710E-6847-400A-A471-C34FF4FF1A1E}"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F13D8A3-9309-4B59-8849-F18349EBB7AB}" type="slidenum">
              <a:rPr lang="en-US" smtClean="0"/>
              <a:t>‹#›</a:t>
            </a:fld>
            <a:endParaRPr lang="en-US"/>
          </a:p>
        </p:txBody>
      </p:sp>
    </p:spTree>
    <p:extLst>
      <p:ext uri="{BB962C8B-B14F-4D97-AF65-F5344CB8AC3E}">
        <p14:creationId xmlns:p14="http://schemas.microsoft.com/office/powerpoint/2010/main" val="3517348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12710E-6847-400A-A471-C34FF4FF1A1E}"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F13D8A3-9309-4B59-8849-F18349EBB7AB}" type="slidenum">
              <a:rPr lang="en-US" smtClean="0"/>
              <a:t>‹#›</a:t>
            </a:fld>
            <a:endParaRPr lang="en-US"/>
          </a:p>
        </p:txBody>
      </p:sp>
    </p:spTree>
    <p:extLst>
      <p:ext uri="{BB962C8B-B14F-4D97-AF65-F5344CB8AC3E}">
        <p14:creationId xmlns:p14="http://schemas.microsoft.com/office/powerpoint/2010/main" val="2750585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612710E-6847-400A-A471-C34FF4FF1A1E}"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F13D8A3-9309-4B59-8849-F18349EBB7AB}" type="slidenum">
              <a:rPr lang="en-US" smtClean="0"/>
              <a:t>‹#›</a:t>
            </a:fld>
            <a:endParaRPr lang="en-US"/>
          </a:p>
        </p:txBody>
      </p:sp>
    </p:spTree>
    <p:extLst>
      <p:ext uri="{BB962C8B-B14F-4D97-AF65-F5344CB8AC3E}">
        <p14:creationId xmlns:p14="http://schemas.microsoft.com/office/powerpoint/2010/main" val="1599637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612710E-6847-400A-A471-C34FF4FF1A1E}" type="datetimeFigureOut">
              <a:rPr lang="en-US" smtClean="0"/>
              <a:t>11/13/2022</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F13D8A3-9309-4B59-8849-F18349EBB7AB}" type="slidenum">
              <a:rPr lang="en-US" smtClean="0"/>
              <a:t>‹#›</a:t>
            </a:fld>
            <a:endParaRPr lang="en-US"/>
          </a:p>
        </p:txBody>
      </p:sp>
    </p:spTree>
    <p:extLst>
      <p:ext uri="{BB962C8B-B14F-4D97-AF65-F5344CB8AC3E}">
        <p14:creationId xmlns:p14="http://schemas.microsoft.com/office/powerpoint/2010/main" val="2516616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612710E-6847-400A-A471-C34FF4FF1A1E}" type="datetimeFigureOut">
              <a:rPr lang="en-US" smtClean="0"/>
              <a:t>11/13/2022</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F13D8A3-9309-4B59-8849-F18349EBB7AB}" type="slidenum">
              <a:rPr lang="en-US" smtClean="0"/>
              <a:t>‹#›</a:t>
            </a:fld>
            <a:endParaRPr lang="en-US"/>
          </a:p>
        </p:txBody>
      </p:sp>
    </p:spTree>
    <p:extLst>
      <p:ext uri="{BB962C8B-B14F-4D97-AF65-F5344CB8AC3E}">
        <p14:creationId xmlns:p14="http://schemas.microsoft.com/office/powerpoint/2010/main" val="2226838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12710E-6847-400A-A471-C34FF4FF1A1E}" type="datetimeFigureOut">
              <a:rPr lang="en-US" smtClean="0"/>
              <a:t>11/13/2022</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F13D8A3-9309-4B59-8849-F18349EBB7AB}" type="slidenum">
              <a:rPr lang="en-US" smtClean="0"/>
              <a:t>‹#›</a:t>
            </a:fld>
            <a:endParaRPr lang="en-US"/>
          </a:p>
        </p:txBody>
      </p:sp>
    </p:spTree>
    <p:extLst>
      <p:ext uri="{BB962C8B-B14F-4D97-AF65-F5344CB8AC3E}">
        <p14:creationId xmlns:p14="http://schemas.microsoft.com/office/powerpoint/2010/main" val="3655253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12710E-6847-400A-A471-C34FF4FF1A1E}"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F13D8A3-9309-4B59-8849-F18349EBB7AB}" type="slidenum">
              <a:rPr lang="en-US" smtClean="0"/>
              <a:t>‹#›</a:t>
            </a:fld>
            <a:endParaRPr lang="en-US"/>
          </a:p>
        </p:txBody>
      </p:sp>
    </p:spTree>
    <p:extLst>
      <p:ext uri="{BB962C8B-B14F-4D97-AF65-F5344CB8AC3E}">
        <p14:creationId xmlns:p14="http://schemas.microsoft.com/office/powerpoint/2010/main" val="3607039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12710E-6847-400A-A471-C34FF4FF1A1E}"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F13D8A3-9309-4B59-8849-F18349EBB7AB}" type="slidenum">
              <a:rPr lang="en-US" smtClean="0"/>
              <a:t>‹#›</a:t>
            </a:fld>
            <a:endParaRPr lang="en-US"/>
          </a:p>
        </p:txBody>
      </p:sp>
    </p:spTree>
    <p:extLst>
      <p:ext uri="{BB962C8B-B14F-4D97-AF65-F5344CB8AC3E}">
        <p14:creationId xmlns:p14="http://schemas.microsoft.com/office/powerpoint/2010/main" val="1247699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12710E-6847-400A-A471-C34FF4FF1A1E}"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F13D8A3-9309-4B59-8849-F18349EBB7AB}" type="slidenum">
              <a:rPr lang="en-US" smtClean="0"/>
              <a:t>‹#›</a:t>
            </a:fld>
            <a:endParaRPr lang="en-US"/>
          </a:p>
        </p:txBody>
      </p:sp>
    </p:spTree>
    <p:extLst>
      <p:ext uri="{BB962C8B-B14F-4D97-AF65-F5344CB8AC3E}">
        <p14:creationId xmlns:p14="http://schemas.microsoft.com/office/powerpoint/2010/main" val="3358968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12710E-6847-400A-A471-C34FF4FF1A1E}"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F13D8A3-9309-4B59-8849-F18349EBB7AB}"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944253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612710E-6847-400A-A471-C34FF4FF1A1E}"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F13D8A3-9309-4B59-8849-F18349EBB7AB}" type="slidenum">
              <a:rPr lang="en-US" smtClean="0"/>
              <a:t>‹#›</a:t>
            </a:fld>
            <a:endParaRPr lang="en-US"/>
          </a:p>
        </p:txBody>
      </p:sp>
    </p:spTree>
    <p:extLst>
      <p:ext uri="{BB962C8B-B14F-4D97-AF65-F5344CB8AC3E}">
        <p14:creationId xmlns:p14="http://schemas.microsoft.com/office/powerpoint/2010/main" val="19866349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612710E-6847-400A-A471-C34FF4FF1A1E}"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F13D8A3-9309-4B59-8849-F18349EBB7AB}"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639094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612710E-6847-400A-A471-C34FF4FF1A1E}"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F13D8A3-9309-4B59-8849-F18349EBB7AB}" type="slidenum">
              <a:rPr lang="en-US" smtClean="0"/>
              <a:t>‹#›</a:t>
            </a:fld>
            <a:endParaRPr lang="en-US"/>
          </a:p>
        </p:txBody>
      </p:sp>
    </p:spTree>
    <p:extLst>
      <p:ext uri="{BB962C8B-B14F-4D97-AF65-F5344CB8AC3E}">
        <p14:creationId xmlns:p14="http://schemas.microsoft.com/office/powerpoint/2010/main" val="30349817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12710E-6847-400A-A471-C34FF4FF1A1E}"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F13D8A3-9309-4B59-8849-F18349EBB7AB}" type="slidenum">
              <a:rPr lang="en-US" smtClean="0"/>
              <a:t>‹#›</a:t>
            </a:fld>
            <a:endParaRPr lang="en-US"/>
          </a:p>
        </p:txBody>
      </p:sp>
    </p:spTree>
    <p:extLst>
      <p:ext uri="{BB962C8B-B14F-4D97-AF65-F5344CB8AC3E}">
        <p14:creationId xmlns:p14="http://schemas.microsoft.com/office/powerpoint/2010/main" val="610799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12710E-6847-400A-A471-C34FF4FF1A1E}"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F13D8A3-9309-4B59-8849-F18349EBB7AB}" type="slidenum">
              <a:rPr lang="en-US" smtClean="0"/>
              <a:t>‹#›</a:t>
            </a:fld>
            <a:endParaRPr lang="en-US"/>
          </a:p>
        </p:txBody>
      </p:sp>
    </p:spTree>
    <p:extLst>
      <p:ext uri="{BB962C8B-B14F-4D97-AF65-F5344CB8AC3E}">
        <p14:creationId xmlns:p14="http://schemas.microsoft.com/office/powerpoint/2010/main" val="1324795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612710E-6847-400A-A471-C34FF4FF1A1E}" type="datetimeFigureOut">
              <a:rPr lang="en-US" smtClean="0"/>
              <a:t>11/13/2022</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F13D8A3-9309-4B59-8849-F18349EBB7AB}" type="slidenum">
              <a:rPr lang="en-US" smtClean="0"/>
              <a:t>‹#›</a:t>
            </a:fld>
            <a:endParaRPr lang="en-US"/>
          </a:p>
        </p:txBody>
      </p:sp>
    </p:spTree>
    <p:extLst>
      <p:ext uri="{BB962C8B-B14F-4D97-AF65-F5344CB8AC3E}">
        <p14:creationId xmlns:p14="http://schemas.microsoft.com/office/powerpoint/2010/main" val="5951681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6F4BF-AE2A-9F4F-A27C-9ECC1F5F2BA9}"/>
              </a:ext>
            </a:extLst>
          </p:cNvPr>
          <p:cNvSpPr>
            <a:spLocks noGrp="1"/>
          </p:cNvSpPr>
          <p:nvPr>
            <p:ph type="ctrTitle"/>
          </p:nvPr>
        </p:nvSpPr>
        <p:spPr>
          <a:xfrm>
            <a:off x="1452880" y="196416"/>
            <a:ext cx="10586720" cy="1999673"/>
          </a:xfrm>
        </p:spPr>
        <p:txBody>
          <a:bodyPr>
            <a:noAutofit/>
          </a:bodyPr>
          <a:lstStyle/>
          <a:p>
            <a:pPr algn="ct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r>
              <a:rPr lang="en-US" sz="3600" b="1" dirty="0">
                <a:latin typeface="Times New Roman" panose="02020603050405020304" pitchFamily="18" charset="0"/>
                <a:cs typeface="Times New Roman" panose="02020603050405020304" pitchFamily="18" charset="0"/>
              </a:rPr>
              <a:t>STRATEGIES FOR</a:t>
            </a:r>
            <a:br>
              <a:rPr lang="en-US" sz="3600" b="1" dirty="0">
                <a:latin typeface="Times New Roman" panose="02020603050405020304" pitchFamily="18" charset="0"/>
                <a:cs typeface="Times New Roman" panose="02020603050405020304" pitchFamily="18" charset="0"/>
              </a:rPr>
            </a:br>
            <a:r>
              <a:rPr lang="en-US" sz="3600" b="1" dirty="0">
                <a:latin typeface="Times New Roman" panose="02020603050405020304" pitchFamily="18" charset="0"/>
                <a:cs typeface="Times New Roman" panose="02020603050405020304" pitchFamily="18" charset="0"/>
              </a:rPr>
              <a:t>EFFECTIVE COMMUNICATION IN A</a:t>
            </a:r>
            <a:br>
              <a:rPr lang="en-US" sz="3600" b="1" dirty="0">
                <a:latin typeface="Times New Roman" panose="02020603050405020304" pitchFamily="18" charset="0"/>
                <a:cs typeface="Times New Roman" panose="02020603050405020304" pitchFamily="18" charset="0"/>
              </a:rPr>
            </a:br>
            <a:r>
              <a:rPr lang="en-US" sz="3600" b="1" dirty="0">
                <a:latin typeface="Times New Roman" panose="02020603050405020304" pitchFamily="18" charset="0"/>
                <a:cs typeface="Times New Roman" panose="02020603050405020304" pitchFamily="18" charset="0"/>
              </a:rPr>
              <a:t>BUSINESS SETTING</a:t>
            </a:r>
          </a:p>
        </p:txBody>
      </p:sp>
      <p:sp>
        <p:nvSpPr>
          <p:cNvPr id="3" name="Subtitle 2">
            <a:extLst>
              <a:ext uri="{FF2B5EF4-FFF2-40B4-BE49-F238E27FC236}">
                <a16:creationId xmlns:a16="http://schemas.microsoft.com/office/drawing/2014/main" id="{D2CEFDA9-1967-EDBA-2195-453FD5381622}"/>
              </a:ext>
            </a:extLst>
          </p:cNvPr>
          <p:cNvSpPr>
            <a:spLocks noGrp="1"/>
          </p:cNvSpPr>
          <p:nvPr>
            <p:ph type="subTitle" idx="1"/>
          </p:nvPr>
        </p:nvSpPr>
        <p:spPr>
          <a:xfrm>
            <a:off x="2174240" y="4152525"/>
            <a:ext cx="9144000" cy="1655762"/>
          </a:xfrm>
        </p:spPr>
        <p:txBody>
          <a:bodyPr>
            <a:normAutofit fontScale="92500" lnSpcReduction="20000"/>
          </a:bodyPr>
          <a:lstStyle/>
          <a:p>
            <a:r>
              <a:rPr lang="en-US" b="1" dirty="0"/>
              <a:t>Effective Team Working and Communication - BMSW4002</a:t>
            </a:r>
          </a:p>
          <a:p>
            <a:r>
              <a:rPr lang="en-US" b="1" dirty="0"/>
              <a:t>Lecturer`s Name : Hafiz </a:t>
            </a:r>
            <a:r>
              <a:rPr lang="en-US" b="1" dirty="0" err="1"/>
              <a:t>Rahmani</a:t>
            </a:r>
            <a:endParaRPr lang="en-US" b="1" dirty="0"/>
          </a:p>
          <a:p>
            <a:r>
              <a:rPr lang="en-US" b="1" dirty="0"/>
              <a:t>PowerPoint Presentation by :</a:t>
            </a:r>
          </a:p>
          <a:p>
            <a:pPr marL="285750" indent="-285750">
              <a:buFont typeface="Wingdings" panose="05000000000000000000" pitchFamily="2" charset="2"/>
              <a:buChar char="v"/>
            </a:pPr>
            <a:r>
              <a:rPr lang="en-US" b="1" dirty="0"/>
              <a:t>Elena Banica 2126381</a:t>
            </a:r>
          </a:p>
          <a:p>
            <a:pPr marL="285750" indent="-285750">
              <a:buFont typeface="Wingdings" panose="05000000000000000000" pitchFamily="2" charset="2"/>
              <a:buChar char="v"/>
            </a:pPr>
            <a:r>
              <a:rPr lang="en-US" b="1" dirty="0"/>
              <a:t>Gabriel </a:t>
            </a:r>
            <a:r>
              <a:rPr lang="en-US" b="1" dirty="0" err="1"/>
              <a:t>Vilcu</a:t>
            </a:r>
            <a:r>
              <a:rPr lang="en-US" b="1" dirty="0"/>
              <a:t> 2126382</a:t>
            </a:r>
          </a:p>
        </p:txBody>
      </p:sp>
    </p:spTree>
    <p:extLst>
      <p:ext uri="{BB962C8B-B14F-4D97-AF65-F5344CB8AC3E}">
        <p14:creationId xmlns:p14="http://schemas.microsoft.com/office/powerpoint/2010/main" val="20155034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C25B3-0BB5-7C36-5393-BAE2353BE95A}"/>
              </a:ext>
            </a:extLst>
          </p:cNvPr>
          <p:cNvSpPr>
            <a:spLocks noGrp="1"/>
          </p:cNvSpPr>
          <p:nvPr>
            <p:ph type="title"/>
          </p:nvPr>
        </p:nvSpPr>
        <p:spPr>
          <a:xfrm>
            <a:off x="1640156" y="603790"/>
            <a:ext cx="8911687" cy="1280890"/>
          </a:xfrm>
        </p:spPr>
        <p:txBody>
          <a:bodyPr/>
          <a:lstStyle/>
          <a:p>
            <a:pPr algn="ctr"/>
            <a:r>
              <a:rPr lang="en-GB" b="1" dirty="0"/>
              <a:t>Table of Content </a:t>
            </a:r>
          </a:p>
        </p:txBody>
      </p:sp>
      <p:sp>
        <p:nvSpPr>
          <p:cNvPr id="3" name="Content Placeholder 2">
            <a:extLst>
              <a:ext uri="{FF2B5EF4-FFF2-40B4-BE49-F238E27FC236}">
                <a16:creationId xmlns:a16="http://schemas.microsoft.com/office/drawing/2014/main" id="{64CFEA3E-70A2-18E5-3CF0-C16FE4B9690A}"/>
              </a:ext>
            </a:extLst>
          </p:cNvPr>
          <p:cNvSpPr>
            <a:spLocks noGrp="1"/>
          </p:cNvSpPr>
          <p:nvPr>
            <p:ph idx="1"/>
          </p:nvPr>
        </p:nvSpPr>
        <p:spPr/>
        <p:txBody>
          <a:bodyPr/>
          <a:lstStyle/>
          <a:p>
            <a:r>
              <a:rPr lang="en-US" b="1" dirty="0"/>
              <a:t> </a:t>
            </a:r>
            <a:r>
              <a:rPr lang="en-US" sz="1800" b="1" dirty="0">
                <a:latin typeface="Times New Roman" panose="02020603050405020304" pitchFamily="18" charset="0"/>
                <a:cs typeface="Times New Roman" panose="02020603050405020304" pitchFamily="18" charset="0"/>
              </a:rPr>
              <a:t>BENEFITS OF EFFECTIVE COMMUNICATION TO TOM, HIS PROJECT TEAM AND TO AMAZON</a:t>
            </a:r>
          </a:p>
          <a:p>
            <a:r>
              <a:rPr lang="en-US" dirty="0"/>
              <a:t> </a:t>
            </a:r>
            <a:r>
              <a:rPr lang="en-US" b="1" dirty="0">
                <a:latin typeface="Times New Roman" panose="02020603050405020304" pitchFamily="18" charset="0"/>
                <a:cs typeface="Times New Roman" panose="02020603050405020304" pitchFamily="18" charset="0"/>
              </a:rPr>
              <a:t>THE MODEL OF COMMUNICATION THAT TOM SHOULD APPLY</a:t>
            </a:r>
          </a:p>
          <a:p>
            <a:r>
              <a:rPr lang="en-US" b="1" dirty="0">
                <a:latin typeface="Times New Roman" panose="02020603050405020304" pitchFamily="18" charset="0"/>
                <a:cs typeface="Times New Roman" panose="02020603050405020304" pitchFamily="18" charset="0"/>
              </a:rPr>
              <a:t>WHY TOM SHOULD APPLY BERLO’S SMCR MODEL OF COMMUNICATION</a:t>
            </a:r>
          </a:p>
          <a:p>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j-ea"/>
                <a:cs typeface="Times New Roman" panose="02020603050405020304" pitchFamily="18" charset="0"/>
              </a:rPr>
              <a:t>COMMUNICATION BARRIERS THAT CAN HINDER COMMUNICATION IN TOM’S TEAM</a:t>
            </a:r>
            <a:r>
              <a:rPr lang="en-US" b="1" dirty="0">
                <a:latin typeface="Times New Roman" panose="02020603050405020304" pitchFamily="18" charset="0"/>
                <a:cs typeface="Times New Roman" panose="02020603050405020304" pitchFamily="18" charset="0"/>
              </a:rPr>
              <a:t> </a:t>
            </a:r>
          </a:p>
          <a:p>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j-ea"/>
                <a:cs typeface="Times New Roman" panose="02020603050405020304" pitchFamily="18" charset="0"/>
              </a:rPr>
              <a:t>CHANNELS OF COMMUNICATION THAT TOM CAN USE TO IMPROVE COMMUNICATION IN HIS TEAM</a:t>
            </a:r>
          </a:p>
          <a:p>
            <a:r>
              <a:rPr lang="en-US" b="1" dirty="0">
                <a:solidFill>
                  <a:prstClr val="black"/>
                </a:solidFill>
                <a:latin typeface="Times New Roman" panose="02020603050405020304" pitchFamily="18" charset="0"/>
                <a:ea typeface="+mj-ea"/>
                <a:cs typeface="Times New Roman" panose="02020603050405020304" pitchFamily="18" charset="0"/>
              </a:rPr>
              <a:t>TEAMWORK EVALUATION</a:t>
            </a: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j-ea"/>
              <a:cs typeface="Times New Roman" panose="02020603050405020304" pitchFamily="18" charset="0"/>
            </a:endParaRPr>
          </a:p>
          <a:p>
            <a:r>
              <a:rPr lang="en-US" b="1" dirty="0">
                <a:solidFill>
                  <a:prstClr val="black"/>
                </a:solidFill>
                <a:latin typeface="Times New Roman" panose="02020603050405020304" pitchFamily="18" charset="0"/>
                <a:ea typeface="+mj-ea"/>
                <a:cs typeface="Times New Roman" panose="02020603050405020304" pitchFamily="18" charset="0"/>
              </a:rPr>
              <a:t>REFERENCES</a:t>
            </a:r>
            <a:endParaRPr lang="en-GB" dirty="0"/>
          </a:p>
        </p:txBody>
      </p:sp>
      <p:sp>
        <p:nvSpPr>
          <p:cNvPr id="4" name="TextBox 3">
            <a:extLst>
              <a:ext uri="{FF2B5EF4-FFF2-40B4-BE49-F238E27FC236}">
                <a16:creationId xmlns:a16="http://schemas.microsoft.com/office/drawing/2014/main" id="{4CEA3A05-B40D-69EA-8179-FBB2726CB104}"/>
              </a:ext>
            </a:extLst>
          </p:cNvPr>
          <p:cNvSpPr txBox="1"/>
          <p:nvPr/>
        </p:nvSpPr>
        <p:spPr>
          <a:xfrm>
            <a:off x="5450962" y="5911222"/>
            <a:ext cx="184731" cy="646331"/>
          </a:xfrm>
          <a:prstGeom prst="rect">
            <a:avLst/>
          </a:prstGeom>
          <a:noFill/>
        </p:spPr>
        <p:txBody>
          <a:bodyPr wrap="none" rtlCol="0">
            <a:spAutoFit/>
          </a:bodyPr>
          <a:lstStyle/>
          <a:p>
            <a:endParaRPr lang="en-US" b="1" dirty="0">
              <a:solidFill>
                <a:srgbClr val="C00000"/>
              </a:solidFill>
            </a:endParaRPr>
          </a:p>
          <a:p>
            <a:endParaRPr lang="en-GB" dirty="0">
              <a:solidFill>
                <a:srgbClr val="C00000"/>
              </a:solidFill>
            </a:endParaRPr>
          </a:p>
        </p:txBody>
      </p:sp>
    </p:spTree>
    <p:extLst>
      <p:ext uri="{BB962C8B-B14F-4D97-AF65-F5344CB8AC3E}">
        <p14:creationId xmlns:p14="http://schemas.microsoft.com/office/powerpoint/2010/main" val="3555207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8B9B9-28E2-351C-472A-DFD566576356}"/>
              </a:ext>
            </a:extLst>
          </p:cNvPr>
          <p:cNvSpPr>
            <a:spLocks noGrp="1"/>
          </p:cNvSpPr>
          <p:nvPr>
            <p:ph type="title"/>
          </p:nvPr>
        </p:nvSpPr>
        <p:spPr/>
        <p:txBody>
          <a:bodyPr>
            <a:normAutofit fontScale="90000"/>
          </a:bodyPr>
          <a:lstStyle/>
          <a:p>
            <a:pPr algn="ctr"/>
            <a:r>
              <a:rPr lang="en-US" b="1" dirty="0"/>
              <a:t> </a:t>
            </a:r>
            <a:r>
              <a:rPr lang="en-US" sz="3600" b="1" dirty="0">
                <a:latin typeface="Times New Roman" panose="02020603050405020304" pitchFamily="18" charset="0"/>
                <a:cs typeface="Times New Roman" panose="02020603050405020304" pitchFamily="18" charset="0"/>
              </a:rPr>
              <a:t>BENEFITS OF EFFECTIVE COMMUNICATION TO TOM, HIS PROJECT TEAM AND TO AMAZON</a:t>
            </a:r>
          </a:p>
        </p:txBody>
      </p:sp>
      <p:sp>
        <p:nvSpPr>
          <p:cNvPr id="3" name="Content Placeholder 2">
            <a:extLst>
              <a:ext uri="{FF2B5EF4-FFF2-40B4-BE49-F238E27FC236}">
                <a16:creationId xmlns:a16="http://schemas.microsoft.com/office/drawing/2014/main" id="{0E7A78AB-3393-81F1-D202-FD2C09AABEDD}"/>
              </a:ext>
            </a:extLst>
          </p:cNvPr>
          <p:cNvSpPr>
            <a:spLocks noGrp="1"/>
          </p:cNvSpPr>
          <p:nvPr>
            <p:ph idx="1"/>
          </p:nvPr>
        </p:nvSpPr>
        <p:spPr/>
        <p:txBody>
          <a:bodyPr>
            <a:normAutofit/>
          </a:bodyPr>
          <a:lstStyle/>
          <a:p>
            <a:pPr marL="0" indent="0">
              <a:buNone/>
            </a:pPr>
            <a:r>
              <a:rPr lang="en-US" dirty="0">
                <a:latin typeface="Times New Roman" panose="02020603050405020304" pitchFamily="18" charset="0"/>
                <a:cs typeface="Times New Roman" panose="02020603050405020304" pitchFamily="18" charset="0"/>
              </a:rPr>
              <a:t>According to Dessein (2020), teams and organizations need effective communication because it provides, among others, the following advantages: </a:t>
            </a:r>
          </a:p>
          <a:p>
            <a:pPr>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Achievement of the set objective </a:t>
            </a:r>
            <a:r>
              <a:rPr lang="en-US" dirty="0">
                <a:latin typeface="Times New Roman" panose="02020603050405020304" pitchFamily="18" charset="0"/>
                <a:cs typeface="Times New Roman" panose="02020603050405020304" pitchFamily="18" charset="0"/>
              </a:rPr>
              <a:t>– effective communication enables the team to work smoothly towards the set objectives of opening three warehouses in Europe</a:t>
            </a:r>
          </a:p>
          <a:p>
            <a:pPr>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Elimination of conflicts </a:t>
            </a:r>
            <a:r>
              <a:rPr lang="en-US" dirty="0">
                <a:latin typeface="Times New Roman" panose="02020603050405020304" pitchFamily="18" charset="0"/>
                <a:cs typeface="Times New Roman" panose="02020603050405020304" pitchFamily="18" charset="0"/>
              </a:rPr>
              <a:t>– effective communication will enable the team to talk through and eliminate the conflicts that are currently present in the team</a:t>
            </a:r>
          </a:p>
          <a:p>
            <a:pPr>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Enhancement of positive working relations </a:t>
            </a:r>
            <a:r>
              <a:rPr lang="en-US" dirty="0">
                <a:latin typeface="Times New Roman" panose="02020603050405020304" pitchFamily="18" charset="0"/>
                <a:cs typeface="Times New Roman" panose="02020603050405020304" pitchFamily="18" charset="0"/>
              </a:rPr>
              <a:t>– effective communication will make team members understand each other hence promoting good working relations</a:t>
            </a:r>
          </a:p>
          <a:p>
            <a:pPr>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Efficiency in the utilization of available resources </a:t>
            </a:r>
            <a:r>
              <a:rPr lang="en-US" dirty="0">
                <a:latin typeface="Times New Roman" panose="02020603050405020304" pitchFamily="18" charset="0"/>
                <a:cs typeface="Times New Roman" panose="02020603050405020304" pitchFamily="18" charset="0"/>
              </a:rPr>
              <a:t>– effective communication promotes efficiency in the use of resources as it will minimize instances of wastage </a:t>
            </a:r>
          </a:p>
          <a:p>
            <a:pPr marL="0" indent="0">
              <a:buNone/>
            </a:pPr>
            <a:endParaRPr lang="en-US" dirty="0">
              <a:latin typeface="Times New Roman" panose="02020603050405020304" pitchFamily="18" charset="0"/>
              <a:cs typeface="Times New Roman" panose="02020603050405020304" pitchFamily="18" charset="0"/>
            </a:endParaRPr>
          </a:p>
          <a:p>
            <a:pPr>
              <a:buFont typeface="Wingdings" panose="05000000000000000000" pitchFamily="2" charset="2"/>
              <a:buChar char="v"/>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58249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EA678-4B48-AFBB-575B-6E308A9EA644}"/>
              </a:ext>
            </a:extLst>
          </p:cNvPr>
          <p:cNvSpPr>
            <a:spLocks noGrp="1"/>
          </p:cNvSpPr>
          <p:nvPr>
            <p:ph type="title"/>
          </p:nvPr>
        </p:nvSpPr>
        <p:spPr/>
        <p:txBody>
          <a:bodyPr>
            <a:normAutofit fontScale="90000"/>
          </a:bodyPr>
          <a:lstStyle/>
          <a:p>
            <a:r>
              <a:rPr lang="en-US" sz="3600" b="1" dirty="0">
                <a:latin typeface="Times New Roman" panose="02020603050405020304" pitchFamily="18" charset="0"/>
                <a:cs typeface="Times New Roman" panose="02020603050405020304" pitchFamily="18" charset="0"/>
              </a:rPr>
              <a:t>…BENEFITS OF EFFECTIVE COMMUNICATION TO TOM, HIS PROJECT TEAM AND TO AMAZON</a:t>
            </a:r>
          </a:p>
        </p:txBody>
      </p:sp>
      <p:sp>
        <p:nvSpPr>
          <p:cNvPr id="3" name="Content Placeholder 2">
            <a:extLst>
              <a:ext uri="{FF2B5EF4-FFF2-40B4-BE49-F238E27FC236}">
                <a16:creationId xmlns:a16="http://schemas.microsoft.com/office/drawing/2014/main" id="{CEF20440-8225-AFEA-6AA4-298A8230929C}"/>
              </a:ext>
            </a:extLst>
          </p:cNvPr>
          <p:cNvSpPr>
            <a:spLocks noGrp="1"/>
          </p:cNvSpPr>
          <p:nvPr>
            <p:ph idx="1"/>
          </p:nvPr>
        </p:nvSpPr>
        <p:spPr/>
        <p:txBody>
          <a:bodyPr>
            <a:normAutofit fontScale="92500"/>
          </a:bodyPr>
          <a:lstStyle/>
          <a:p>
            <a:pPr marL="0" indent="0">
              <a:buNone/>
            </a:pPr>
            <a:r>
              <a:rPr lang="en-US" dirty="0">
                <a:latin typeface="Times New Roman" panose="02020603050405020304" pitchFamily="18" charset="0"/>
                <a:cs typeface="Times New Roman" panose="02020603050405020304" pitchFamily="18" charset="0"/>
              </a:rPr>
              <a:t>Dessein (2020) further provides the following as benefits of effective communication in organizations. </a:t>
            </a:r>
            <a:endParaRPr lang="en-US"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Improvement of teamwork – </a:t>
            </a:r>
            <a:r>
              <a:rPr lang="en-US" dirty="0">
                <a:latin typeface="Times New Roman" panose="02020603050405020304" pitchFamily="18" charset="0"/>
                <a:cs typeface="Times New Roman" panose="02020603050405020304" pitchFamily="18" charset="0"/>
              </a:rPr>
              <a:t>effective communication improves teamwork among members as it enables the flow of information from one team to the other.</a:t>
            </a:r>
            <a:endParaRPr lang="en-US"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Promotion of innovation and creativity –</a:t>
            </a:r>
            <a:r>
              <a:rPr lang="en-US" dirty="0">
                <a:latin typeface="Times New Roman" panose="02020603050405020304" pitchFamily="18" charset="0"/>
                <a:cs typeface="Times New Roman" panose="02020603050405020304" pitchFamily="18" charset="0"/>
              </a:rPr>
              <a:t> effective communication will promote creativity and innovation as team members will be able to communicate their ideas with ease and support.</a:t>
            </a:r>
            <a:r>
              <a:rPr lang="en-US" b="1" dirty="0">
                <a:latin typeface="Times New Roman" panose="02020603050405020304" pitchFamily="18" charset="0"/>
                <a:cs typeface="Times New Roman" panose="02020603050405020304" pitchFamily="18" charset="0"/>
              </a:rPr>
              <a:t> </a:t>
            </a:r>
          </a:p>
          <a:p>
            <a:pPr>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Enhancement of level of engagement – </a:t>
            </a:r>
            <a:r>
              <a:rPr lang="en-US" dirty="0">
                <a:latin typeface="Times New Roman" panose="02020603050405020304" pitchFamily="18" charset="0"/>
                <a:cs typeface="Times New Roman" panose="02020603050405020304" pitchFamily="18" charset="0"/>
              </a:rPr>
              <a:t>effective communication will make the team members more interested and invested in their tasks as it will make them understand them more, and how they relate to those of their teammates. </a:t>
            </a:r>
            <a:endParaRPr lang="en-US"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Increased overall productivity – </a:t>
            </a:r>
            <a:r>
              <a:rPr lang="en-US" dirty="0">
                <a:latin typeface="Times New Roman" panose="02020603050405020304" pitchFamily="18" charset="0"/>
                <a:cs typeface="Times New Roman" panose="02020603050405020304" pitchFamily="18" charset="0"/>
              </a:rPr>
              <a:t>as a result of effective communication in the team, the organization will experience overall productivity as team members will work efficiently and achieve their productivity goals </a:t>
            </a:r>
            <a:endParaRPr lang="en-US" b="1" dirty="0">
              <a:latin typeface="Times New Roman" panose="02020603050405020304" pitchFamily="18" charset="0"/>
              <a:cs typeface="Times New Roman" panose="02020603050405020304" pitchFamily="18" charset="0"/>
            </a:endParaRPr>
          </a:p>
          <a:p>
            <a:endParaRPr lang="en-US" dirty="0"/>
          </a:p>
        </p:txBody>
      </p:sp>
      <p:sp>
        <p:nvSpPr>
          <p:cNvPr id="4" name="TextBox 3">
            <a:extLst>
              <a:ext uri="{FF2B5EF4-FFF2-40B4-BE49-F238E27FC236}">
                <a16:creationId xmlns:a16="http://schemas.microsoft.com/office/drawing/2014/main" id="{532D856F-CD00-88F0-D535-1233BC9E0554}"/>
              </a:ext>
            </a:extLst>
          </p:cNvPr>
          <p:cNvSpPr txBox="1"/>
          <p:nvPr/>
        </p:nvSpPr>
        <p:spPr>
          <a:xfrm>
            <a:off x="5450962" y="5911222"/>
            <a:ext cx="184731" cy="646331"/>
          </a:xfrm>
          <a:prstGeom prst="rect">
            <a:avLst/>
          </a:prstGeom>
          <a:noFill/>
        </p:spPr>
        <p:txBody>
          <a:bodyPr wrap="none" rtlCol="0">
            <a:spAutoFit/>
          </a:bodyPr>
          <a:lstStyle/>
          <a:p>
            <a:endParaRPr lang="en-US" b="1" dirty="0">
              <a:solidFill>
                <a:srgbClr val="C00000"/>
              </a:solidFill>
            </a:endParaRPr>
          </a:p>
          <a:p>
            <a:endParaRPr lang="en-GB" dirty="0">
              <a:solidFill>
                <a:srgbClr val="C00000"/>
              </a:solidFill>
            </a:endParaRPr>
          </a:p>
        </p:txBody>
      </p:sp>
    </p:spTree>
    <p:extLst>
      <p:ext uri="{BB962C8B-B14F-4D97-AF65-F5344CB8AC3E}">
        <p14:creationId xmlns:p14="http://schemas.microsoft.com/office/powerpoint/2010/main" val="2055744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E308E-8EED-77C8-5E38-13BE5B75F889}"/>
              </a:ext>
            </a:extLst>
          </p:cNvPr>
          <p:cNvSpPr>
            <a:spLocks noGrp="1"/>
          </p:cNvSpPr>
          <p:nvPr>
            <p:ph type="title"/>
          </p:nvPr>
        </p:nvSpPr>
        <p:spPr/>
        <p:txBody>
          <a:bodyPr/>
          <a:lstStyle/>
          <a:p>
            <a:pPr algn="ctr"/>
            <a:r>
              <a:rPr lang="en-US" dirty="0"/>
              <a:t> </a:t>
            </a:r>
            <a:r>
              <a:rPr lang="en-US" b="1" dirty="0">
                <a:latin typeface="Times New Roman" panose="02020603050405020304" pitchFamily="18" charset="0"/>
                <a:cs typeface="Times New Roman" panose="02020603050405020304" pitchFamily="18" charset="0"/>
              </a:rPr>
              <a:t>THE MODEL OF COMMUNICATION THAT TOM SHOULD APPLY</a:t>
            </a:r>
          </a:p>
        </p:txBody>
      </p:sp>
      <p:sp>
        <p:nvSpPr>
          <p:cNvPr id="6" name="Content Placeholder 5">
            <a:extLst>
              <a:ext uri="{FF2B5EF4-FFF2-40B4-BE49-F238E27FC236}">
                <a16:creationId xmlns:a16="http://schemas.microsoft.com/office/drawing/2014/main" id="{8D31EBFF-07BD-EE53-E66C-68CBDF324D98}"/>
              </a:ext>
            </a:extLst>
          </p:cNvPr>
          <p:cNvSpPr>
            <a:spLocks noGrp="1"/>
          </p:cNvSpPr>
          <p:nvPr>
            <p:ph idx="1"/>
          </p:nvPr>
        </p:nvSpPr>
        <p:spPr/>
        <p:txBody>
          <a:bodyPr>
            <a:normAutofit/>
          </a:bodyPr>
          <a:lstStyle/>
          <a:p>
            <a:pPr marL="0" indent="0" algn="ctr">
              <a:buNone/>
            </a:pPr>
            <a:r>
              <a:rPr lang="en-US" b="1" dirty="0">
                <a:latin typeface="Times New Roman" panose="02020603050405020304" pitchFamily="18" charset="0"/>
                <a:cs typeface="Times New Roman" panose="02020603050405020304" pitchFamily="18" charset="0"/>
              </a:rPr>
              <a:t>BERLO’S SMCR MODEL OF COMMUNICATION</a:t>
            </a:r>
          </a:p>
          <a:p>
            <a:pPr marL="0" indent="0">
              <a:buNone/>
            </a:pPr>
            <a:r>
              <a:rPr lang="en-US" dirty="0">
                <a:latin typeface="Times New Roman" panose="02020603050405020304" pitchFamily="18" charset="0"/>
                <a:cs typeface="Times New Roman" panose="02020603050405020304" pitchFamily="18" charset="0"/>
              </a:rPr>
              <a:t>Berlo’s SMCR model of communication, effective communication is a process that depends on effectiveness in all the four aspects of communication namely, source, message, channel and receiver (Stead, 2018).</a:t>
            </a:r>
          </a:p>
          <a:p>
            <a:pPr marL="0" indent="0">
              <a:buNone/>
            </a:pPr>
            <a:r>
              <a:rPr lang="en-US" dirty="0">
                <a:latin typeface="Times New Roman" panose="02020603050405020304" pitchFamily="18" charset="0"/>
                <a:cs typeface="Times New Roman" panose="02020603050405020304" pitchFamily="18" charset="0"/>
              </a:rPr>
              <a:t>The source must be knowledgeable of the subject matter, the message must contain quality content, the channel has to be appropriate depending on the context within which the communication takes place, and the receiver needs to be able to decode the message.</a:t>
            </a:r>
          </a:p>
          <a:p>
            <a:pPr marL="0" indent="0">
              <a:buNone/>
            </a:pPr>
            <a:r>
              <a:rPr lang="en-US" dirty="0">
                <a:latin typeface="Times New Roman" panose="02020603050405020304" pitchFamily="18" charset="0"/>
                <a:cs typeface="Times New Roman" panose="02020603050405020304" pitchFamily="18" charset="0"/>
              </a:rPr>
              <a:t>If all the four steps are carried out as advised by the model, communication will be effective as the receiver will receive the message as intended.  </a:t>
            </a:r>
          </a:p>
        </p:txBody>
      </p:sp>
      <p:sp>
        <p:nvSpPr>
          <p:cNvPr id="3" name="TextBox 2">
            <a:extLst>
              <a:ext uri="{FF2B5EF4-FFF2-40B4-BE49-F238E27FC236}">
                <a16:creationId xmlns:a16="http://schemas.microsoft.com/office/drawing/2014/main" id="{D71B4030-EE54-62BB-4D3D-8AD489A0504D}"/>
              </a:ext>
            </a:extLst>
          </p:cNvPr>
          <p:cNvSpPr txBox="1"/>
          <p:nvPr/>
        </p:nvSpPr>
        <p:spPr>
          <a:xfrm>
            <a:off x="5450962" y="5911222"/>
            <a:ext cx="184731" cy="646331"/>
          </a:xfrm>
          <a:prstGeom prst="rect">
            <a:avLst/>
          </a:prstGeom>
          <a:noFill/>
        </p:spPr>
        <p:txBody>
          <a:bodyPr wrap="none" rtlCol="0">
            <a:spAutoFit/>
          </a:bodyPr>
          <a:lstStyle/>
          <a:p>
            <a:endParaRPr lang="en-US" b="1" dirty="0">
              <a:solidFill>
                <a:srgbClr val="C00000"/>
              </a:solidFill>
            </a:endParaRPr>
          </a:p>
          <a:p>
            <a:endParaRPr lang="en-GB" dirty="0">
              <a:solidFill>
                <a:srgbClr val="C00000"/>
              </a:solidFill>
            </a:endParaRPr>
          </a:p>
        </p:txBody>
      </p:sp>
    </p:spTree>
    <p:extLst>
      <p:ext uri="{BB962C8B-B14F-4D97-AF65-F5344CB8AC3E}">
        <p14:creationId xmlns:p14="http://schemas.microsoft.com/office/powerpoint/2010/main" val="2403015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2F23E-5090-867F-364B-42AFEA42923A}"/>
              </a:ext>
            </a:extLst>
          </p:cNvPr>
          <p:cNvSpPr>
            <a:spLocks noGrp="1"/>
          </p:cNvSpPr>
          <p:nvPr>
            <p:ph type="title"/>
          </p:nvPr>
        </p:nvSpPr>
        <p:spPr>
          <a:xfrm>
            <a:off x="1635760" y="165283"/>
            <a:ext cx="9868852" cy="1280890"/>
          </a:xfrm>
        </p:spPr>
        <p:txBody>
          <a:bodyPr>
            <a:normAutofit fontScale="90000"/>
          </a:bodyPr>
          <a:lstStyle/>
          <a:p>
            <a:pPr algn="ctr"/>
            <a:r>
              <a:rPr kumimoji="0" lang="en-US"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US" sz="4400" b="1" i="0" u="none" strike="noStrike" kern="1200" cap="none" spc="0" normalizeH="0" baseline="0" noProof="0" dirty="0">
                <a:ln>
                  <a:noFill/>
                </a:ln>
                <a:solidFill>
                  <a:prstClr val="black"/>
                </a:solidFill>
                <a:effectLst/>
                <a:uLnTx/>
                <a:uFillTx/>
                <a:latin typeface="Times New Roman" panose="02020603050405020304" pitchFamily="18" charset="0"/>
                <a:ea typeface="+mj-ea"/>
                <a:cs typeface="Times New Roman" panose="02020603050405020304" pitchFamily="18" charset="0"/>
              </a:rPr>
              <a:t>THE MODEL OF COMMUNICATION THAT TOM SHOULD APPLY</a:t>
            </a:r>
            <a:endParaRPr lang="en-US" dirty="0"/>
          </a:p>
        </p:txBody>
      </p:sp>
      <p:sp>
        <p:nvSpPr>
          <p:cNvPr id="3" name="Content Placeholder 2">
            <a:extLst>
              <a:ext uri="{FF2B5EF4-FFF2-40B4-BE49-F238E27FC236}">
                <a16:creationId xmlns:a16="http://schemas.microsoft.com/office/drawing/2014/main" id="{8D383400-1591-35FC-F25C-A6A321ED2376}"/>
              </a:ext>
            </a:extLst>
          </p:cNvPr>
          <p:cNvSpPr>
            <a:spLocks noGrp="1"/>
          </p:cNvSpPr>
          <p:nvPr>
            <p:ph idx="1"/>
          </p:nvPr>
        </p:nvSpPr>
        <p:spPr>
          <a:xfrm>
            <a:off x="2112486" y="1645920"/>
            <a:ext cx="8915400" cy="3777622"/>
          </a:xfrm>
        </p:spPr>
        <p:txBody>
          <a:bodyPr/>
          <a:lstStyle/>
          <a:p>
            <a:r>
              <a:rPr lang="en-US" dirty="0">
                <a:latin typeface="Times New Roman" panose="02020603050405020304" pitchFamily="18" charset="0"/>
                <a:cs typeface="Times New Roman" panose="02020603050405020304" pitchFamily="18" charset="0"/>
              </a:rPr>
              <a:t>The details in each step of communication according to Berlo’s SMCR model are shown in the table below:</a:t>
            </a:r>
          </a:p>
          <a:p>
            <a:endParaRPr lang="en-US" dirty="0"/>
          </a:p>
          <a:p>
            <a:endParaRPr lang="en-US" dirty="0"/>
          </a:p>
          <a:p>
            <a:endParaRPr lang="en-US" dirty="0"/>
          </a:p>
        </p:txBody>
      </p:sp>
      <p:pic>
        <p:nvPicPr>
          <p:cNvPr id="6" name="Picture 5">
            <a:extLst>
              <a:ext uri="{FF2B5EF4-FFF2-40B4-BE49-F238E27FC236}">
                <a16:creationId xmlns:a16="http://schemas.microsoft.com/office/drawing/2014/main" id="{00288B21-7F05-1EE5-D721-AE4FB720FC74}"/>
              </a:ext>
            </a:extLst>
          </p:cNvPr>
          <p:cNvPicPr>
            <a:picLocks noChangeAspect="1"/>
          </p:cNvPicPr>
          <p:nvPr/>
        </p:nvPicPr>
        <p:blipFill>
          <a:blip r:embed="rId2"/>
          <a:stretch>
            <a:fillRect/>
          </a:stretch>
        </p:blipFill>
        <p:spPr>
          <a:xfrm>
            <a:off x="1233054" y="2701636"/>
            <a:ext cx="8063345" cy="3350636"/>
          </a:xfrm>
          <a:prstGeom prst="rect">
            <a:avLst/>
          </a:prstGeom>
        </p:spPr>
      </p:pic>
      <p:sp>
        <p:nvSpPr>
          <p:cNvPr id="4" name="TextBox 3">
            <a:extLst>
              <a:ext uri="{FF2B5EF4-FFF2-40B4-BE49-F238E27FC236}">
                <a16:creationId xmlns:a16="http://schemas.microsoft.com/office/drawing/2014/main" id="{324B674B-4424-A8A1-E378-59375FED211D}"/>
              </a:ext>
            </a:extLst>
          </p:cNvPr>
          <p:cNvSpPr txBox="1"/>
          <p:nvPr/>
        </p:nvSpPr>
        <p:spPr>
          <a:xfrm>
            <a:off x="9387168" y="5738610"/>
            <a:ext cx="2829438" cy="523220"/>
          </a:xfrm>
          <a:prstGeom prst="rect">
            <a:avLst/>
          </a:prstGeom>
          <a:noFill/>
        </p:spPr>
        <p:txBody>
          <a:bodyPr wrap="square" rtlCol="0">
            <a:spAutoFit/>
          </a:bodyPr>
          <a:lstStyle/>
          <a:p>
            <a:endParaRPr lang="en-US" sz="1400" b="1" dirty="0">
              <a:solidFill>
                <a:srgbClr val="C00000"/>
              </a:solidFill>
            </a:endParaRPr>
          </a:p>
          <a:p>
            <a:endParaRPr lang="en-GB" sz="1400" dirty="0">
              <a:solidFill>
                <a:srgbClr val="C00000"/>
              </a:solidFill>
            </a:endParaRPr>
          </a:p>
        </p:txBody>
      </p:sp>
    </p:spTree>
    <p:extLst>
      <p:ext uri="{BB962C8B-B14F-4D97-AF65-F5344CB8AC3E}">
        <p14:creationId xmlns:p14="http://schemas.microsoft.com/office/powerpoint/2010/main" val="2550617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367FB-8037-4FD5-D4F1-3E890DAA51CF}"/>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WHY TOM SHOULD APPLY BERLO’S SMCR MODEL OF COMMUNICATION </a:t>
            </a:r>
          </a:p>
        </p:txBody>
      </p:sp>
      <p:sp>
        <p:nvSpPr>
          <p:cNvPr id="3" name="Content Placeholder 2">
            <a:extLst>
              <a:ext uri="{FF2B5EF4-FFF2-40B4-BE49-F238E27FC236}">
                <a16:creationId xmlns:a16="http://schemas.microsoft.com/office/drawing/2014/main" id="{DDFCCDF0-28B1-CD1C-3CD1-7B38F573F7F0}"/>
              </a:ext>
            </a:extLst>
          </p:cNvPr>
          <p:cNvSpPr>
            <a:spLocks noGrp="1"/>
          </p:cNvSpPr>
          <p:nvPr>
            <p:ph idx="1"/>
          </p:nvPr>
        </p:nvSpPr>
        <p:spPr/>
        <p:txBody>
          <a:bodyPr/>
          <a:lstStyle/>
          <a:p>
            <a:pPr marL="0" indent="0">
              <a:buNone/>
            </a:pPr>
            <a:r>
              <a:rPr lang="en-US" dirty="0">
                <a:latin typeface="Times New Roman" panose="02020603050405020304" pitchFamily="18" charset="0"/>
                <a:cs typeface="Times New Roman" panose="02020603050405020304" pitchFamily="18" charset="0"/>
              </a:rPr>
              <a:t>The Berlo’s SMCR model of communication will benefit Tom’s team. according to </a:t>
            </a:r>
            <a:r>
              <a:rPr lang="en-US" dirty="0" err="1">
                <a:latin typeface="Times New Roman" panose="02020603050405020304" pitchFamily="18" charset="0"/>
                <a:cs typeface="Times New Roman" panose="02020603050405020304" pitchFamily="18" charset="0"/>
              </a:rPr>
              <a:t>Muyanga</a:t>
            </a:r>
            <a:r>
              <a:rPr lang="en-US" dirty="0">
                <a:latin typeface="Times New Roman" panose="02020603050405020304" pitchFamily="18" charset="0"/>
                <a:cs typeface="Times New Roman" panose="02020603050405020304" pitchFamily="18" charset="0"/>
              </a:rPr>
              <a:t> and Phiri (2020), the model has the following benefits:</a:t>
            </a:r>
          </a:p>
          <a:p>
            <a:pPr>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The model simplifies effective communication</a:t>
            </a:r>
          </a:p>
          <a:p>
            <a:pPr>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It provides the team with a foundation for more sophisticated levels of communication </a:t>
            </a:r>
          </a:p>
          <a:p>
            <a:pPr>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The model emphasizes on careful communication at all stages</a:t>
            </a:r>
          </a:p>
          <a:p>
            <a:pPr>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The model values the receiver as an important part of communication, hence promoting effective communication. </a:t>
            </a:r>
          </a:p>
          <a:p>
            <a:endParaRPr lang="en-US" dirty="0"/>
          </a:p>
        </p:txBody>
      </p:sp>
      <p:sp>
        <p:nvSpPr>
          <p:cNvPr id="4" name="TextBox 3">
            <a:extLst>
              <a:ext uri="{FF2B5EF4-FFF2-40B4-BE49-F238E27FC236}">
                <a16:creationId xmlns:a16="http://schemas.microsoft.com/office/drawing/2014/main" id="{BB404A06-2B30-4F3A-8370-A7A8C599C9AB}"/>
              </a:ext>
            </a:extLst>
          </p:cNvPr>
          <p:cNvSpPr txBox="1"/>
          <p:nvPr/>
        </p:nvSpPr>
        <p:spPr>
          <a:xfrm>
            <a:off x="5450962" y="5911222"/>
            <a:ext cx="184731" cy="646331"/>
          </a:xfrm>
          <a:prstGeom prst="rect">
            <a:avLst/>
          </a:prstGeom>
          <a:noFill/>
        </p:spPr>
        <p:txBody>
          <a:bodyPr wrap="none" rtlCol="0">
            <a:spAutoFit/>
          </a:bodyPr>
          <a:lstStyle/>
          <a:p>
            <a:endParaRPr lang="en-US" b="1" dirty="0">
              <a:solidFill>
                <a:srgbClr val="C00000"/>
              </a:solidFill>
            </a:endParaRPr>
          </a:p>
          <a:p>
            <a:endParaRPr lang="en-GB" dirty="0">
              <a:solidFill>
                <a:srgbClr val="C00000"/>
              </a:solidFill>
            </a:endParaRPr>
          </a:p>
        </p:txBody>
      </p:sp>
    </p:spTree>
    <p:extLst>
      <p:ext uri="{BB962C8B-B14F-4D97-AF65-F5344CB8AC3E}">
        <p14:creationId xmlns:p14="http://schemas.microsoft.com/office/powerpoint/2010/main" val="3615033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0DECA-705E-2BDC-6BD7-DCABE1676D71}"/>
              </a:ext>
            </a:extLst>
          </p:cNvPr>
          <p:cNvSpPr>
            <a:spLocks noGrp="1"/>
          </p:cNvSpPr>
          <p:nvPr>
            <p:ph type="title"/>
          </p:nvPr>
        </p:nvSpPr>
        <p:spPr/>
        <p:txBody>
          <a:bodyPr>
            <a:normAutofit fontScale="90000"/>
          </a:bodyPr>
          <a:lstStyle/>
          <a:p>
            <a:pPr algn="ctr"/>
            <a:r>
              <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ea typeface="+mj-ea"/>
                <a:cs typeface="Times New Roman" panose="02020603050405020304" pitchFamily="18" charset="0"/>
              </a:rPr>
              <a:t>COMMUNICATION BARRIERS THAT CAN HINDER COMMUNICATION IN TOM’S TEAM</a:t>
            </a:r>
            <a:endParaRPr lang="en-US" dirty="0"/>
          </a:p>
        </p:txBody>
      </p:sp>
      <p:sp>
        <p:nvSpPr>
          <p:cNvPr id="3" name="Content Placeholder 2">
            <a:extLst>
              <a:ext uri="{FF2B5EF4-FFF2-40B4-BE49-F238E27FC236}">
                <a16:creationId xmlns:a16="http://schemas.microsoft.com/office/drawing/2014/main" id="{39651D6E-34FF-6E17-D6E6-248EE9F28FB3}"/>
              </a:ext>
            </a:extLst>
          </p:cNvPr>
          <p:cNvSpPr>
            <a:spLocks noGrp="1"/>
          </p:cNvSpPr>
          <p:nvPr>
            <p:ph idx="1"/>
          </p:nvPr>
        </p:nvSpPr>
        <p:spPr/>
        <p:txBody>
          <a:bodyPr>
            <a:normAutofit fontScale="92500" lnSpcReduction="20000"/>
          </a:bodyPr>
          <a:lstStyle/>
          <a:p>
            <a:r>
              <a:rPr lang="en-US" b="1" dirty="0">
                <a:latin typeface="Times New Roman" panose="02020603050405020304" pitchFamily="18" charset="0"/>
                <a:cs typeface="Times New Roman" panose="02020603050405020304" pitchFamily="18" charset="0"/>
              </a:rPr>
              <a:t>Physical</a:t>
            </a:r>
            <a:r>
              <a:rPr lang="en-US" dirty="0">
                <a:latin typeface="Times New Roman" panose="02020603050405020304" pitchFamily="18" charset="0"/>
                <a:cs typeface="Times New Roman" panose="02020603050405020304" pitchFamily="18" charset="0"/>
              </a:rPr>
              <a:t> – physical barriers to communication affect communication by hindering conversations between the sender and receiver of messages (</a:t>
            </a:r>
            <a:r>
              <a:rPr lang="en-US" dirty="0" err="1">
                <a:latin typeface="Times New Roman" panose="02020603050405020304" pitchFamily="18" charset="0"/>
                <a:cs typeface="Times New Roman" panose="02020603050405020304" pitchFamily="18" charset="0"/>
              </a:rPr>
              <a:t>Jureddi</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Brahmaiah</a:t>
            </a:r>
            <a:r>
              <a:rPr lang="en-US" dirty="0">
                <a:latin typeface="Times New Roman" panose="02020603050405020304" pitchFamily="18" charset="0"/>
                <a:cs typeface="Times New Roman" panose="02020603050405020304" pitchFamily="18" charset="0"/>
              </a:rPr>
              <a:t>, 2016). In Tom’s team, physical barriers to communication include distance between team members given the great distances between the warehouses that the team should set up. </a:t>
            </a:r>
          </a:p>
          <a:p>
            <a:r>
              <a:rPr lang="en-US" b="1" dirty="0">
                <a:latin typeface="Times New Roman" panose="02020603050405020304" pitchFamily="18" charset="0"/>
                <a:cs typeface="Times New Roman" panose="02020603050405020304" pitchFamily="18" charset="0"/>
              </a:rPr>
              <a:t>Attitude</a:t>
            </a:r>
            <a:r>
              <a:rPr lang="en-US" dirty="0">
                <a:latin typeface="Times New Roman" panose="02020603050405020304" pitchFamily="18" charset="0"/>
                <a:cs typeface="Times New Roman" panose="02020603050405020304" pitchFamily="18" charset="0"/>
              </a:rPr>
              <a:t> – attitude is described as a way of thinking or feeling towards something or someone. A negative attitude towards the team leader will act as a barrier to communication as the team members will treat his messages with disdain hence reducing the chances of understanding him (</a:t>
            </a:r>
            <a:r>
              <a:rPr lang="en-US" dirty="0" err="1">
                <a:latin typeface="Times New Roman" panose="02020603050405020304" pitchFamily="18" charset="0"/>
                <a:cs typeface="Times New Roman" panose="02020603050405020304" pitchFamily="18" charset="0"/>
              </a:rPr>
              <a:t>Jureddi</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Brahmaiah</a:t>
            </a:r>
            <a:r>
              <a:rPr lang="en-US" dirty="0">
                <a:latin typeface="Times New Roman" panose="02020603050405020304" pitchFamily="18" charset="0"/>
                <a:cs typeface="Times New Roman" panose="02020603050405020304" pitchFamily="18" charset="0"/>
              </a:rPr>
              <a:t>, 2016). </a:t>
            </a:r>
          </a:p>
          <a:p>
            <a:r>
              <a:rPr lang="en-US" b="1" dirty="0">
                <a:latin typeface="Times New Roman" panose="02020603050405020304" pitchFamily="18" charset="0"/>
                <a:cs typeface="Times New Roman" panose="02020603050405020304" pitchFamily="18" charset="0"/>
              </a:rPr>
              <a:t>Language</a:t>
            </a:r>
            <a:r>
              <a:rPr lang="en-US" dirty="0">
                <a:latin typeface="Times New Roman" panose="02020603050405020304" pitchFamily="18" charset="0"/>
                <a:cs typeface="Times New Roman" panose="02020603050405020304" pitchFamily="18" charset="0"/>
              </a:rPr>
              <a:t> – the introduction of a new language in a team will hinder communication caused by failure to understand the new language (Rani, 2016). In the process of operating in London, Paris and Berlin, the team may have to work with individuals who do not speak English, which will cause communication problems.</a:t>
            </a:r>
          </a:p>
          <a:p>
            <a:r>
              <a:rPr lang="en-US" b="1" dirty="0">
                <a:latin typeface="Times New Roman" panose="02020603050405020304" pitchFamily="18" charset="0"/>
                <a:cs typeface="Times New Roman" panose="02020603050405020304" pitchFamily="18" charset="0"/>
              </a:rPr>
              <a:t>Physiological-</a:t>
            </a:r>
            <a:r>
              <a:rPr lang="en-US" dirty="0">
                <a:latin typeface="Times New Roman" panose="02020603050405020304" pitchFamily="18" charset="0"/>
                <a:cs typeface="Times New Roman" panose="02020603050405020304" pitchFamily="18" charset="0"/>
              </a:rPr>
              <a:t> issues such as anger, fear, Close-mindedness, Overconfidence, and stereotyping are psychological barriers to communication as they affect the sender’s or receiver’s ability to be accurate in communication (Rani, 2016).  </a:t>
            </a:r>
          </a:p>
        </p:txBody>
      </p:sp>
      <p:sp>
        <p:nvSpPr>
          <p:cNvPr id="4" name="TextBox 3">
            <a:extLst>
              <a:ext uri="{FF2B5EF4-FFF2-40B4-BE49-F238E27FC236}">
                <a16:creationId xmlns:a16="http://schemas.microsoft.com/office/drawing/2014/main" id="{68DA8D30-2D83-9252-2FD1-AE43569696A8}"/>
              </a:ext>
            </a:extLst>
          </p:cNvPr>
          <p:cNvSpPr txBox="1"/>
          <p:nvPr/>
        </p:nvSpPr>
        <p:spPr>
          <a:xfrm>
            <a:off x="5450962" y="5911222"/>
            <a:ext cx="184731" cy="646331"/>
          </a:xfrm>
          <a:prstGeom prst="rect">
            <a:avLst/>
          </a:prstGeom>
          <a:noFill/>
        </p:spPr>
        <p:txBody>
          <a:bodyPr wrap="none" rtlCol="0">
            <a:spAutoFit/>
          </a:bodyPr>
          <a:lstStyle/>
          <a:p>
            <a:endParaRPr lang="en-US" b="1" dirty="0">
              <a:solidFill>
                <a:srgbClr val="C00000"/>
              </a:solidFill>
            </a:endParaRPr>
          </a:p>
          <a:p>
            <a:endParaRPr lang="en-GB" dirty="0">
              <a:solidFill>
                <a:srgbClr val="C00000"/>
              </a:solidFill>
            </a:endParaRPr>
          </a:p>
        </p:txBody>
      </p:sp>
    </p:spTree>
    <p:extLst>
      <p:ext uri="{BB962C8B-B14F-4D97-AF65-F5344CB8AC3E}">
        <p14:creationId xmlns:p14="http://schemas.microsoft.com/office/powerpoint/2010/main" val="1339270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1EDF8-574C-48F4-92E7-6D9461164AF9}"/>
              </a:ext>
            </a:extLst>
          </p:cNvPr>
          <p:cNvSpPr>
            <a:spLocks noGrp="1"/>
          </p:cNvSpPr>
          <p:nvPr>
            <p:ph type="title"/>
          </p:nvPr>
        </p:nvSpPr>
        <p:spPr/>
        <p:txBody>
          <a:bodyPr>
            <a:noAutofit/>
          </a:bodyPr>
          <a:lstStyle/>
          <a:p>
            <a:pPr algn="ctr"/>
            <a:r>
              <a:rPr lang="en-US" sz="2800" b="1" dirty="0">
                <a:latin typeface="Times New Roman" panose="02020603050405020304" pitchFamily="18" charset="0"/>
                <a:cs typeface="Times New Roman" panose="02020603050405020304" pitchFamily="18" charset="0"/>
              </a:rPr>
              <a:t>COMMUNICATION BARRIERS THAT CAN HINDER COMMUNICATION IN TOM’S TEAM</a:t>
            </a:r>
          </a:p>
        </p:txBody>
      </p:sp>
      <p:sp>
        <p:nvSpPr>
          <p:cNvPr id="3" name="Content Placeholder 2">
            <a:extLst>
              <a:ext uri="{FF2B5EF4-FFF2-40B4-BE49-F238E27FC236}">
                <a16:creationId xmlns:a16="http://schemas.microsoft.com/office/drawing/2014/main" id="{B265458B-3620-5B5B-8FF3-7A19CA56ACE5}"/>
              </a:ext>
            </a:extLst>
          </p:cNvPr>
          <p:cNvSpPr>
            <a:spLocks noGrp="1"/>
          </p:cNvSpPr>
          <p:nvPr>
            <p:ph idx="1"/>
          </p:nvPr>
        </p:nvSpPr>
        <p:spPr/>
        <p:txBody>
          <a:bodyPr>
            <a:normAutofit fontScale="92500" lnSpcReduction="10000"/>
          </a:bodyPr>
          <a:lstStyle/>
          <a:p>
            <a:pPr marL="0" indent="0">
              <a:buNone/>
            </a:pPr>
            <a:r>
              <a:rPr lang="en-US" b="1" dirty="0">
                <a:latin typeface="Times New Roman" panose="02020603050405020304" pitchFamily="18" charset="0"/>
                <a:cs typeface="Times New Roman" panose="02020603050405020304" pitchFamily="18" charset="0"/>
              </a:rPr>
              <a:t>Cultural noise </a:t>
            </a:r>
            <a:r>
              <a:rPr lang="en-US" dirty="0">
                <a:latin typeface="Times New Roman" panose="02020603050405020304" pitchFamily="18" charset="0"/>
                <a:cs typeface="Times New Roman" panose="02020603050405020304" pitchFamily="18" charset="0"/>
              </a:rPr>
              <a:t>– this is a barrier that arises from the incorrect interpretation of the behavior of someone from a different culture. This can cause a breakdown in communication in Tom’s team if team members interact with people from different cultures in Europe, who come from different cultures. </a:t>
            </a:r>
          </a:p>
          <a:p>
            <a:pPr marL="0" indent="0">
              <a:buNone/>
            </a:pPr>
            <a:r>
              <a:rPr lang="en-US" b="1" dirty="0">
                <a:latin typeface="Times New Roman" panose="02020603050405020304" pitchFamily="18" charset="0"/>
                <a:cs typeface="Times New Roman" panose="02020603050405020304" pitchFamily="18" charset="0"/>
              </a:rPr>
              <a:t>Lack of common experience- </a:t>
            </a:r>
            <a:r>
              <a:rPr lang="en-US" dirty="0">
                <a:latin typeface="Times New Roman" panose="02020603050405020304" pitchFamily="18" charset="0"/>
                <a:cs typeface="Times New Roman" panose="02020603050405020304" pitchFamily="18" charset="0"/>
              </a:rPr>
              <a:t>people with different experiences have difficult times communicating because their worldviews have been informed by different events. This can act as a barrier to communication when team members with different experiences on a particular task try introduce lessons from their past experiences into the conversation.</a:t>
            </a:r>
          </a:p>
          <a:p>
            <a:pPr marL="0" indent="0">
              <a:buNone/>
            </a:pPr>
            <a:r>
              <a:rPr lang="en-US" b="1" dirty="0">
                <a:latin typeface="Times New Roman" panose="02020603050405020304" pitchFamily="18" charset="0"/>
                <a:cs typeface="Times New Roman" panose="02020603050405020304" pitchFamily="18" charset="0"/>
              </a:rPr>
              <a:t>Ambiguity – </a:t>
            </a:r>
            <a:r>
              <a:rPr lang="en-US" dirty="0">
                <a:latin typeface="Times New Roman" panose="02020603050405020304" pitchFamily="18" charset="0"/>
                <a:cs typeface="Times New Roman" panose="02020603050405020304" pitchFamily="18" charset="0"/>
              </a:rPr>
              <a:t>ambiguity is the state of a message having multiple possible interpretations. In communication, ambiguity acts as a barrier to communication because the receiver of the message may interpret it differently from how the sender intended. </a:t>
            </a:r>
          </a:p>
          <a:p>
            <a:pPr marL="0" indent="0">
              <a:buNone/>
            </a:pPr>
            <a:r>
              <a:rPr lang="en-US" b="1" dirty="0">
                <a:latin typeface="Times New Roman" panose="02020603050405020304" pitchFamily="18" charset="0"/>
                <a:cs typeface="Times New Roman" panose="02020603050405020304" pitchFamily="18" charset="0"/>
              </a:rPr>
              <a:t>Information overload – </a:t>
            </a:r>
            <a:r>
              <a:rPr lang="en-US" dirty="0">
                <a:latin typeface="Times New Roman" panose="02020603050405020304" pitchFamily="18" charset="0"/>
                <a:cs typeface="Times New Roman" panose="02020603050405020304" pitchFamily="18" charset="0"/>
              </a:rPr>
              <a:t>information overload can act as a barrier to effective communication in Tom’s team if he supplies more information than the team members can handle at a time. </a:t>
            </a:r>
          </a:p>
        </p:txBody>
      </p:sp>
      <p:sp>
        <p:nvSpPr>
          <p:cNvPr id="4" name="TextBox 3">
            <a:extLst>
              <a:ext uri="{FF2B5EF4-FFF2-40B4-BE49-F238E27FC236}">
                <a16:creationId xmlns:a16="http://schemas.microsoft.com/office/drawing/2014/main" id="{2B231E35-8B80-A968-CD9E-824DBAAAA065}"/>
              </a:ext>
            </a:extLst>
          </p:cNvPr>
          <p:cNvSpPr txBox="1"/>
          <p:nvPr/>
        </p:nvSpPr>
        <p:spPr>
          <a:xfrm>
            <a:off x="5450962" y="5911222"/>
            <a:ext cx="184731" cy="646331"/>
          </a:xfrm>
          <a:prstGeom prst="rect">
            <a:avLst/>
          </a:prstGeom>
          <a:noFill/>
        </p:spPr>
        <p:txBody>
          <a:bodyPr wrap="none" rtlCol="0">
            <a:spAutoFit/>
          </a:bodyPr>
          <a:lstStyle/>
          <a:p>
            <a:endParaRPr lang="en-US" b="1" dirty="0">
              <a:solidFill>
                <a:srgbClr val="C00000"/>
              </a:solidFill>
            </a:endParaRPr>
          </a:p>
          <a:p>
            <a:endParaRPr lang="en-GB" dirty="0">
              <a:solidFill>
                <a:srgbClr val="C00000"/>
              </a:solidFill>
            </a:endParaRPr>
          </a:p>
        </p:txBody>
      </p:sp>
    </p:spTree>
    <p:extLst>
      <p:ext uri="{BB962C8B-B14F-4D97-AF65-F5344CB8AC3E}">
        <p14:creationId xmlns:p14="http://schemas.microsoft.com/office/powerpoint/2010/main" val="107989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A0B83-C4AF-FFBC-5E5A-F66F25429655}"/>
              </a:ext>
            </a:extLst>
          </p:cNvPr>
          <p:cNvSpPr>
            <a:spLocks noGrp="1"/>
          </p:cNvSpPr>
          <p:nvPr>
            <p:ph type="title"/>
          </p:nvPr>
        </p:nvSpPr>
        <p:spPr/>
        <p:txBody>
          <a:bodyPr>
            <a:noAutofit/>
          </a:bodyPr>
          <a:lstStyle/>
          <a:p>
            <a:r>
              <a:rPr kumimoji="0" lang="en-US" sz="2400" b="1" i="0" u="none" strike="noStrike" kern="1200" cap="none" spc="0" normalizeH="0" baseline="0" noProof="0" dirty="0">
                <a:ln>
                  <a:noFill/>
                </a:ln>
                <a:solidFill>
                  <a:prstClr val="black"/>
                </a:solidFill>
                <a:effectLst/>
                <a:uLnTx/>
                <a:uFillTx/>
                <a:latin typeface="Times New Roman" panose="02020603050405020304" pitchFamily="18" charset="0"/>
                <a:ea typeface="+mj-ea"/>
                <a:cs typeface="Times New Roman" panose="02020603050405020304" pitchFamily="18" charset="0"/>
              </a:rPr>
              <a:t>CHANNELS OF COMMUNICATION THAT TOM CAN USE TO IMPROVE COMMUNICATION IN HIS TEAM</a:t>
            </a:r>
            <a:endParaRPr lang="en-US" sz="2400" b="1" dirty="0"/>
          </a:p>
        </p:txBody>
      </p:sp>
      <p:sp>
        <p:nvSpPr>
          <p:cNvPr id="3" name="Content Placeholder 2">
            <a:extLst>
              <a:ext uri="{FF2B5EF4-FFF2-40B4-BE49-F238E27FC236}">
                <a16:creationId xmlns:a16="http://schemas.microsoft.com/office/drawing/2014/main" id="{660E0BC6-E7C0-3B77-FE7B-824BDF0B37D2}"/>
              </a:ext>
            </a:extLst>
          </p:cNvPr>
          <p:cNvSpPr>
            <a:spLocks noGrp="1"/>
          </p:cNvSpPr>
          <p:nvPr>
            <p:ph idx="1"/>
          </p:nvPr>
        </p:nvSpPr>
        <p:spPr>
          <a:xfrm>
            <a:off x="2507932" y="1905000"/>
            <a:ext cx="8915400" cy="4443102"/>
          </a:xfrm>
        </p:spPr>
        <p:txBody>
          <a:bodyPr>
            <a:normAutofit/>
          </a:bodyPr>
          <a:lstStyle/>
          <a:p>
            <a:pPr marL="0" indent="0" algn="ctr">
              <a:buNone/>
            </a:pPr>
            <a:r>
              <a:rPr lang="en-US" b="1" dirty="0">
                <a:latin typeface="Times New Roman" panose="02020603050405020304" pitchFamily="18" charset="0"/>
                <a:cs typeface="Times New Roman" panose="02020603050405020304" pitchFamily="18" charset="0"/>
              </a:rPr>
              <a:t>FACE TO FACE COMMUNICATION CHANNEL</a:t>
            </a:r>
          </a:p>
          <a:p>
            <a:pPr marL="0" indent="0">
              <a:buNone/>
            </a:pPr>
            <a:r>
              <a:rPr lang="en-US" dirty="0">
                <a:latin typeface="Times New Roman" panose="02020603050405020304" pitchFamily="18" charset="0"/>
                <a:cs typeface="Times New Roman" panose="02020603050405020304" pitchFamily="18" charset="0"/>
              </a:rPr>
              <a:t>Also known as personal communication, face to face communication happens when two or more people converse while in the same physical location and can see each other. Tom should employ this channel of communication to improve communication in his team because, according to Snyder and Lee-Partridge (2013), it provides the following benefits. </a:t>
            </a:r>
          </a:p>
          <a:p>
            <a:pPr>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Better non-verbal understanding as communicators can see each other’s physical reactions.</a:t>
            </a:r>
          </a:p>
          <a:p>
            <a:pPr>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Enables stronger human connections</a:t>
            </a:r>
          </a:p>
          <a:p>
            <a:pPr>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Its quick as information is received the exact moment it is relayed.  </a:t>
            </a:r>
          </a:p>
        </p:txBody>
      </p:sp>
      <p:sp>
        <p:nvSpPr>
          <p:cNvPr id="4" name="TextBox 3">
            <a:extLst>
              <a:ext uri="{FF2B5EF4-FFF2-40B4-BE49-F238E27FC236}">
                <a16:creationId xmlns:a16="http://schemas.microsoft.com/office/drawing/2014/main" id="{4FB46215-FEC9-94FE-E55F-F2887B8768A5}"/>
              </a:ext>
            </a:extLst>
          </p:cNvPr>
          <p:cNvSpPr txBox="1"/>
          <p:nvPr/>
        </p:nvSpPr>
        <p:spPr>
          <a:xfrm>
            <a:off x="5450962" y="5911222"/>
            <a:ext cx="184731" cy="646331"/>
          </a:xfrm>
          <a:prstGeom prst="rect">
            <a:avLst/>
          </a:prstGeom>
          <a:noFill/>
        </p:spPr>
        <p:txBody>
          <a:bodyPr wrap="none" rtlCol="0">
            <a:spAutoFit/>
          </a:bodyPr>
          <a:lstStyle/>
          <a:p>
            <a:endParaRPr lang="en-US" b="1" dirty="0">
              <a:solidFill>
                <a:srgbClr val="C00000"/>
              </a:solidFill>
            </a:endParaRPr>
          </a:p>
          <a:p>
            <a:endParaRPr lang="en-GB" dirty="0">
              <a:solidFill>
                <a:srgbClr val="C00000"/>
              </a:solidFill>
            </a:endParaRPr>
          </a:p>
        </p:txBody>
      </p:sp>
    </p:spTree>
    <p:extLst>
      <p:ext uri="{BB962C8B-B14F-4D97-AF65-F5344CB8AC3E}">
        <p14:creationId xmlns:p14="http://schemas.microsoft.com/office/powerpoint/2010/main" val="21459190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3F08C-465B-B7D9-B766-E36714513EA0}"/>
              </a:ext>
            </a:extLst>
          </p:cNvPr>
          <p:cNvSpPr>
            <a:spLocks noGrp="1"/>
          </p:cNvSpPr>
          <p:nvPr>
            <p:ph type="title"/>
          </p:nvPr>
        </p:nvSpPr>
        <p:spPr/>
        <p:txBody>
          <a:bodyPr>
            <a:noAutofit/>
          </a:bodyPr>
          <a:lstStyle/>
          <a:p>
            <a:pPr algn="ctr"/>
            <a:r>
              <a:rPr lang="en-US" sz="2400" b="1" dirty="0">
                <a:latin typeface="Times New Roman" panose="02020603050405020304" pitchFamily="18" charset="0"/>
                <a:cs typeface="Times New Roman" panose="02020603050405020304" pitchFamily="18" charset="0"/>
              </a:rPr>
              <a:t>CHANNELS OF COMMUNICATION THAT TOM CAN USE TO IMPROVE COMMUNICATION IN HIS TEAM</a:t>
            </a:r>
            <a:endParaRPr lang="en-US" sz="1800" b="1" dirty="0"/>
          </a:p>
        </p:txBody>
      </p:sp>
      <p:sp>
        <p:nvSpPr>
          <p:cNvPr id="3" name="Content Placeholder 2">
            <a:extLst>
              <a:ext uri="{FF2B5EF4-FFF2-40B4-BE49-F238E27FC236}">
                <a16:creationId xmlns:a16="http://schemas.microsoft.com/office/drawing/2014/main" id="{75864654-684F-0859-2D7A-5A65904C69D8}"/>
              </a:ext>
            </a:extLst>
          </p:cNvPr>
          <p:cNvSpPr>
            <a:spLocks noGrp="1"/>
          </p:cNvSpPr>
          <p:nvPr>
            <p:ph idx="1"/>
          </p:nvPr>
        </p:nvSpPr>
        <p:spPr>
          <a:xfrm>
            <a:off x="2589212" y="1666240"/>
            <a:ext cx="8915400" cy="4368800"/>
          </a:xfrm>
        </p:spPr>
        <p:txBody>
          <a:bodyPr>
            <a:normAutofit/>
          </a:bodyPr>
          <a:lstStyle/>
          <a:p>
            <a:pPr marL="0" indent="0" algn="ctr">
              <a:buNone/>
            </a:pPr>
            <a:r>
              <a:rPr lang="en-US" b="1" dirty="0">
                <a:latin typeface="Times New Roman" panose="02020603050405020304" pitchFamily="18" charset="0"/>
                <a:cs typeface="Times New Roman" panose="02020603050405020304" pitchFamily="18" charset="0"/>
              </a:rPr>
              <a:t>VIDEO CONFERENCING</a:t>
            </a:r>
          </a:p>
          <a:p>
            <a:pPr marL="0" indent="0">
              <a:buNone/>
            </a:pPr>
            <a:r>
              <a:rPr lang="en-US" dirty="0">
                <a:latin typeface="Times New Roman" panose="02020603050405020304" pitchFamily="18" charset="0"/>
                <a:cs typeface="Times New Roman" panose="02020603050405020304" pitchFamily="18" charset="0"/>
              </a:rPr>
              <a:t>This is a form of electronic communication where multiple people from different locations are linked together through a video communication platform. Currently, the most efficient platform that Tom can use to enable the use of this channel is Zoom (</a:t>
            </a:r>
            <a:r>
              <a:rPr lang="en-US" dirty="0" err="1">
                <a:latin typeface="Times New Roman" panose="02020603050405020304" pitchFamily="18" charset="0"/>
                <a:cs typeface="Times New Roman" panose="02020603050405020304" pitchFamily="18" charset="0"/>
              </a:rPr>
              <a:t>Bekkering</a:t>
            </a:r>
            <a:r>
              <a:rPr lang="en-US" dirty="0">
                <a:latin typeface="Times New Roman" panose="02020603050405020304" pitchFamily="18" charset="0"/>
                <a:cs typeface="Times New Roman" panose="02020603050405020304" pitchFamily="18" charset="0"/>
              </a:rPr>
              <a:t> and Shim, 2016). The use of video conferencing as a channel of communication provides the following benefits;</a:t>
            </a:r>
          </a:p>
          <a:p>
            <a:pPr>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Saves financial resources as team members will not have to travel to communicate.</a:t>
            </a:r>
          </a:p>
          <a:p>
            <a:pPr>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Increases productivity .</a:t>
            </a:r>
          </a:p>
          <a:p>
            <a:pPr>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Provides the opportunity to read non-verbal messages.</a:t>
            </a:r>
          </a:p>
          <a:p>
            <a:pPr>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Helps build relationships among team members</a:t>
            </a:r>
            <a:r>
              <a:rPr lang="en-US" dirty="0"/>
              <a:t>. </a:t>
            </a:r>
          </a:p>
        </p:txBody>
      </p:sp>
      <p:sp>
        <p:nvSpPr>
          <p:cNvPr id="4" name="TextBox 3">
            <a:extLst>
              <a:ext uri="{FF2B5EF4-FFF2-40B4-BE49-F238E27FC236}">
                <a16:creationId xmlns:a16="http://schemas.microsoft.com/office/drawing/2014/main" id="{066615D2-71E8-C284-32DC-91E98462839C}"/>
              </a:ext>
            </a:extLst>
          </p:cNvPr>
          <p:cNvSpPr txBox="1"/>
          <p:nvPr/>
        </p:nvSpPr>
        <p:spPr>
          <a:xfrm>
            <a:off x="5450962" y="5911222"/>
            <a:ext cx="184731" cy="646331"/>
          </a:xfrm>
          <a:prstGeom prst="rect">
            <a:avLst/>
          </a:prstGeom>
          <a:noFill/>
        </p:spPr>
        <p:txBody>
          <a:bodyPr wrap="none" rtlCol="0">
            <a:spAutoFit/>
          </a:bodyPr>
          <a:lstStyle/>
          <a:p>
            <a:endParaRPr lang="en-US" b="1" dirty="0">
              <a:solidFill>
                <a:srgbClr val="C00000"/>
              </a:solidFill>
            </a:endParaRPr>
          </a:p>
          <a:p>
            <a:endParaRPr lang="en-GB" dirty="0">
              <a:solidFill>
                <a:srgbClr val="C00000"/>
              </a:solidFill>
            </a:endParaRPr>
          </a:p>
        </p:txBody>
      </p:sp>
    </p:spTree>
    <p:extLst>
      <p:ext uri="{BB962C8B-B14F-4D97-AF65-F5344CB8AC3E}">
        <p14:creationId xmlns:p14="http://schemas.microsoft.com/office/powerpoint/2010/main" val="2796610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DC330-509B-CD05-1820-51BB4A77C039}"/>
              </a:ext>
            </a:extLst>
          </p:cNvPr>
          <p:cNvSpPr>
            <a:spLocks noGrp="1"/>
          </p:cNvSpPr>
          <p:nvPr>
            <p:ph type="title"/>
          </p:nvPr>
        </p:nvSpPr>
        <p:spPr>
          <a:xfrm>
            <a:off x="1595121" y="624110"/>
            <a:ext cx="9909492" cy="1280890"/>
          </a:xfrm>
        </p:spPr>
        <p:txBody>
          <a:bodyPr>
            <a:noAutofit/>
          </a:bodyPr>
          <a:lstStyle/>
          <a:p>
            <a:pPr algn="ctr"/>
            <a:r>
              <a:rPr lang="en-US" sz="2800" b="1" dirty="0">
                <a:latin typeface="Times New Roman" panose="02020603050405020304" pitchFamily="18" charset="0"/>
                <a:cs typeface="Times New Roman" panose="02020603050405020304" pitchFamily="18" charset="0"/>
              </a:rPr>
              <a:t>CHANNELS OF COMMUNICATION THAT TOM CAN USE TO IMPROVE COMMUNICATION IN HIS TEAM</a:t>
            </a:r>
          </a:p>
        </p:txBody>
      </p:sp>
      <p:sp>
        <p:nvSpPr>
          <p:cNvPr id="3" name="Content Placeholder 2">
            <a:extLst>
              <a:ext uri="{FF2B5EF4-FFF2-40B4-BE49-F238E27FC236}">
                <a16:creationId xmlns:a16="http://schemas.microsoft.com/office/drawing/2014/main" id="{7B95D617-97AC-7649-CFF7-34DC1D5442DC}"/>
              </a:ext>
            </a:extLst>
          </p:cNvPr>
          <p:cNvSpPr>
            <a:spLocks noGrp="1"/>
          </p:cNvSpPr>
          <p:nvPr>
            <p:ph idx="1"/>
          </p:nvPr>
        </p:nvSpPr>
        <p:spPr>
          <a:xfrm>
            <a:off x="2589212" y="1808480"/>
            <a:ext cx="8915400" cy="4425410"/>
          </a:xfrm>
        </p:spPr>
        <p:txBody>
          <a:bodyPr>
            <a:normAutofit/>
          </a:bodyPr>
          <a:lstStyle/>
          <a:p>
            <a:pPr marL="0" indent="0" algn="ctr">
              <a:buNone/>
            </a:pPr>
            <a:r>
              <a:rPr lang="en-US" b="1" dirty="0">
                <a:latin typeface="Times New Roman" panose="02020603050405020304" pitchFamily="18" charset="0"/>
                <a:cs typeface="Times New Roman" panose="02020603050405020304" pitchFamily="18" charset="0"/>
              </a:rPr>
              <a:t>TELEPHONE</a:t>
            </a:r>
          </a:p>
          <a:p>
            <a:pPr marL="0" indent="0">
              <a:buNone/>
            </a:pPr>
            <a:r>
              <a:rPr lang="en-US" dirty="0">
                <a:latin typeface="Times New Roman" panose="02020603050405020304" pitchFamily="18" charset="0"/>
                <a:cs typeface="Times New Roman" panose="02020603050405020304" pitchFamily="18" charset="0"/>
              </a:rPr>
              <a:t>The telephone is a tool that serves as an efficient channel of communication. As a channel, the telephone enables passage of messages between people located in different geographical areas (O'Keefe and </a:t>
            </a:r>
            <a:r>
              <a:rPr lang="en-US" dirty="0" err="1">
                <a:latin typeface="Times New Roman" panose="02020603050405020304" pitchFamily="18" charset="0"/>
                <a:cs typeface="Times New Roman" panose="02020603050405020304" pitchFamily="18" charset="0"/>
              </a:rPr>
              <a:t>Sulanowski</a:t>
            </a:r>
            <a:r>
              <a:rPr lang="en-US" dirty="0">
                <a:latin typeface="Times New Roman" panose="02020603050405020304" pitchFamily="18" charset="0"/>
                <a:cs typeface="Times New Roman" panose="02020603050405020304" pitchFamily="18" charset="0"/>
              </a:rPr>
              <a:t>, 2018). Tom can use this channel to improve communication in his team as it provides the following advantages:</a:t>
            </a:r>
          </a:p>
          <a:p>
            <a:pPr>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It enables immediate feedback and confirmation whenever the receiver is in doubt about the content of the message.</a:t>
            </a:r>
          </a:p>
          <a:p>
            <a:pPr>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It saves the organization time and money as team members located in different places will not have to travel to communicate.</a:t>
            </a:r>
          </a:p>
          <a:p>
            <a:pPr>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It makes communication over longer distances easy as telephones are easier to use compared to other means of long-distance communication. </a:t>
            </a:r>
          </a:p>
          <a:p>
            <a:pPr marL="0" indent="0">
              <a:buNone/>
            </a:pPr>
            <a:r>
              <a:rPr lang="en-US" dirty="0">
                <a:latin typeface="Times New Roman" panose="02020603050405020304" pitchFamily="18" charset="0"/>
                <a:cs typeface="Times New Roman" panose="02020603050405020304" pitchFamily="18" charset="0"/>
              </a:rPr>
              <a:t> </a:t>
            </a:r>
          </a:p>
        </p:txBody>
      </p:sp>
      <p:sp>
        <p:nvSpPr>
          <p:cNvPr id="4" name="TextBox 3">
            <a:extLst>
              <a:ext uri="{FF2B5EF4-FFF2-40B4-BE49-F238E27FC236}">
                <a16:creationId xmlns:a16="http://schemas.microsoft.com/office/drawing/2014/main" id="{924A0EE9-A422-E901-A12B-639104DF3C06}"/>
              </a:ext>
            </a:extLst>
          </p:cNvPr>
          <p:cNvSpPr txBox="1"/>
          <p:nvPr/>
        </p:nvSpPr>
        <p:spPr>
          <a:xfrm>
            <a:off x="5450962" y="5911222"/>
            <a:ext cx="184731" cy="646331"/>
          </a:xfrm>
          <a:prstGeom prst="rect">
            <a:avLst/>
          </a:prstGeom>
          <a:noFill/>
        </p:spPr>
        <p:txBody>
          <a:bodyPr wrap="none" rtlCol="0">
            <a:spAutoFit/>
          </a:bodyPr>
          <a:lstStyle/>
          <a:p>
            <a:endParaRPr lang="en-US" b="1" dirty="0">
              <a:solidFill>
                <a:srgbClr val="C00000"/>
              </a:solidFill>
            </a:endParaRPr>
          </a:p>
          <a:p>
            <a:endParaRPr lang="en-GB" dirty="0">
              <a:solidFill>
                <a:srgbClr val="C00000"/>
              </a:solidFill>
            </a:endParaRPr>
          </a:p>
        </p:txBody>
      </p:sp>
    </p:spTree>
    <p:extLst>
      <p:ext uri="{BB962C8B-B14F-4D97-AF65-F5344CB8AC3E}">
        <p14:creationId xmlns:p14="http://schemas.microsoft.com/office/powerpoint/2010/main" val="2366582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563474718"/>
              </p:ext>
            </p:extLst>
          </p:nvPr>
        </p:nvGraphicFramePr>
        <p:xfrm>
          <a:off x="1000124" y="719666"/>
          <a:ext cx="10101264" cy="566520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pPr marL="285750" indent="-285750">
                        <a:buFont typeface="Arial" panose="020B0604020202020204" pitchFamily="34" charset="0"/>
                        <a:buChar char="•"/>
                      </a:pPr>
                      <a:r>
                        <a:rPr lang="en-GB" dirty="0"/>
                        <a:t>Elena Banica</a:t>
                      </a:r>
                    </a:p>
                    <a:p>
                      <a:pPr marL="285750" indent="-285750">
                        <a:buFont typeface="Arial" panose="020B0604020202020204" pitchFamily="34" charset="0"/>
                        <a:buChar char="•"/>
                      </a:pPr>
                      <a:r>
                        <a:rPr lang="en-GB" dirty="0"/>
                        <a:t>Gabriel </a:t>
                      </a:r>
                      <a:r>
                        <a:rPr lang="en-GB" dirty="0" err="1"/>
                        <a:t>Vilcu</a:t>
                      </a: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Collaboration skills and trust. </a:t>
                      </a:r>
                    </a:p>
                    <a:p>
                      <a:r>
                        <a:rPr lang="en-GB" dirty="0"/>
                        <a:t>Organization and planning.</a:t>
                      </a:r>
                    </a:p>
                    <a:p>
                      <a:r>
                        <a:rPr lang="en-GB" dirty="0"/>
                        <a:t>Effective communication.</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Time management</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We would start early working on the presentation.</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Overall everything was good. Our rate will be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65C68-8C64-1B01-60D3-3C48E50595E3}"/>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REFERENCES</a:t>
            </a:r>
            <a:r>
              <a:rPr lang="en-US"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9FA77514-D080-5C32-FF37-F0916BB00502}"/>
              </a:ext>
            </a:extLst>
          </p:cNvPr>
          <p:cNvSpPr>
            <a:spLocks noGrp="1"/>
          </p:cNvSpPr>
          <p:nvPr>
            <p:ph idx="1"/>
          </p:nvPr>
        </p:nvSpPr>
        <p:spPr>
          <a:xfrm>
            <a:off x="687388" y="1201515"/>
            <a:ext cx="10515600" cy="5032375"/>
          </a:xfrm>
        </p:spPr>
        <p:txBody>
          <a:bodyPr>
            <a:noAutofit/>
          </a:bodyPr>
          <a:lstStyle/>
          <a:p>
            <a:r>
              <a:rPr lang="en-US" sz="1800" b="0" i="0" dirty="0">
                <a:solidFill>
                  <a:srgbClr val="222222"/>
                </a:solidFill>
                <a:effectLst/>
                <a:latin typeface="Times New Roman" panose="02020603050405020304" pitchFamily="18" charset="0"/>
                <a:cs typeface="Times New Roman" panose="02020603050405020304" pitchFamily="18" charset="0"/>
              </a:rPr>
              <a:t>Dessein, W., 2020. Authority and communication in organizations. </a:t>
            </a:r>
            <a:r>
              <a:rPr lang="en-US" sz="1800" b="0" i="1" dirty="0">
                <a:solidFill>
                  <a:srgbClr val="222222"/>
                </a:solidFill>
                <a:effectLst/>
                <a:latin typeface="Times New Roman" panose="02020603050405020304" pitchFamily="18" charset="0"/>
                <a:cs typeface="Times New Roman" panose="02020603050405020304" pitchFamily="18" charset="0"/>
              </a:rPr>
              <a:t>The Review of Economic Studies</a:t>
            </a:r>
            <a:r>
              <a:rPr lang="en-US" sz="1800" b="0" i="0" dirty="0">
                <a:solidFill>
                  <a:srgbClr val="222222"/>
                </a:solidFill>
                <a:effectLst/>
                <a:latin typeface="Times New Roman" panose="02020603050405020304" pitchFamily="18" charset="0"/>
                <a:cs typeface="Times New Roman" panose="02020603050405020304" pitchFamily="18" charset="0"/>
              </a:rPr>
              <a:t>, </a:t>
            </a:r>
            <a:r>
              <a:rPr lang="en-US" sz="1800" b="0" i="1" dirty="0">
                <a:solidFill>
                  <a:srgbClr val="222222"/>
                </a:solidFill>
                <a:effectLst/>
                <a:latin typeface="Times New Roman" panose="02020603050405020304" pitchFamily="18" charset="0"/>
                <a:cs typeface="Times New Roman" panose="02020603050405020304" pitchFamily="18" charset="0"/>
              </a:rPr>
              <a:t>69</a:t>
            </a:r>
            <a:r>
              <a:rPr lang="en-US" sz="1800" b="0" i="0" dirty="0">
                <a:solidFill>
                  <a:srgbClr val="222222"/>
                </a:solidFill>
                <a:effectLst/>
                <a:latin typeface="Times New Roman" panose="02020603050405020304" pitchFamily="18" charset="0"/>
                <a:cs typeface="Times New Roman" panose="02020603050405020304" pitchFamily="18" charset="0"/>
              </a:rPr>
              <a:t>(4), pp.811-838.</a:t>
            </a:r>
          </a:p>
          <a:p>
            <a:r>
              <a:rPr lang="en-US" sz="1800" b="0" i="0" dirty="0">
                <a:solidFill>
                  <a:srgbClr val="222222"/>
                </a:solidFill>
                <a:effectLst/>
                <a:latin typeface="Times New Roman" panose="02020603050405020304" pitchFamily="18" charset="0"/>
                <a:cs typeface="Times New Roman" panose="02020603050405020304" pitchFamily="18" charset="0"/>
              </a:rPr>
              <a:t>Stead, B.A., 2018. Berlo's communication process model as applied to the behavioral theories of Maslow, Herzberg, and McGregor. </a:t>
            </a:r>
            <a:r>
              <a:rPr lang="en-US" sz="1800" b="0" i="1" dirty="0">
                <a:solidFill>
                  <a:srgbClr val="222222"/>
                </a:solidFill>
                <a:effectLst/>
                <a:latin typeface="Times New Roman" panose="02020603050405020304" pitchFamily="18" charset="0"/>
                <a:cs typeface="Times New Roman" panose="02020603050405020304" pitchFamily="18" charset="0"/>
              </a:rPr>
              <a:t>Academy of Management journal</a:t>
            </a:r>
            <a:r>
              <a:rPr lang="en-US" sz="1800" b="0" i="0" dirty="0">
                <a:solidFill>
                  <a:srgbClr val="222222"/>
                </a:solidFill>
                <a:effectLst/>
                <a:latin typeface="Times New Roman" panose="02020603050405020304" pitchFamily="18" charset="0"/>
                <a:cs typeface="Times New Roman" panose="02020603050405020304" pitchFamily="18" charset="0"/>
              </a:rPr>
              <a:t>, </a:t>
            </a:r>
            <a:r>
              <a:rPr lang="en-US" sz="1800" b="0" i="1" dirty="0">
                <a:solidFill>
                  <a:srgbClr val="222222"/>
                </a:solidFill>
                <a:effectLst/>
                <a:latin typeface="Times New Roman" panose="02020603050405020304" pitchFamily="18" charset="0"/>
                <a:cs typeface="Times New Roman" panose="02020603050405020304" pitchFamily="18" charset="0"/>
              </a:rPr>
              <a:t>15</a:t>
            </a:r>
            <a:r>
              <a:rPr lang="en-US" sz="1800" b="0" i="0" dirty="0">
                <a:solidFill>
                  <a:srgbClr val="222222"/>
                </a:solidFill>
                <a:effectLst/>
                <a:latin typeface="Times New Roman" panose="02020603050405020304" pitchFamily="18" charset="0"/>
                <a:cs typeface="Times New Roman" panose="02020603050405020304" pitchFamily="18" charset="0"/>
              </a:rPr>
              <a:t>(3), pp.389-394.</a:t>
            </a:r>
          </a:p>
          <a:p>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Muyanga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C.C. and Phiri, J., 2020. Assessment of Effective Communication in International Schools in Developing Countries Based on the Berlo’s SMCR Model.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Open Journal of Business and Management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pp.448-459.</a:t>
            </a:r>
          </a:p>
          <a:p>
            <a:r>
              <a:rPr lang="en-US" sz="1800" b="0" i="0" dirty="0" err="1">
                <a:solidFill>
                  <a:srgbClr val="222222"/>
                </a:solidFill>
                <a:effectLst/>
                <a:latin typeface="Times New Roman" panose="02020603050405020304" pitchFamily="18" charset="0"/>
                <a:cs typeface="Times New Roman" panose="02020603050405020304" pitchFamily="18" charset="0"/>
              </a:rPr>
              <a:t>Jureddi</a:t>
            </a:r>
            <a:r>
              <a:rPr lang="en-US" sz="1800" b="0" i="0" dirty="0">
                <a:solidFill>
                  <a:srgbClr val="222222"/>
                </a:solidFill>
                <a:effectLst/>
                <a:latin typeface="Times New Roman" panose="02020603050405020304" pitchFamily="18" charset="0"/>
                <a:cs typeface="Times New Roman" panose="02020603050405020304" pitchFamily="18" charset="0"/>
              </a:rPr>
              <a:t>, D.N. and </a:t>
            </a:r>
            <a:r>
              <a:rPr lang="en-US" sz="1800" b="0" i="0" dirty="0" err="1">
                <a:solidFill>
                  <a:srgbClr val="222222"/>
                </a:solidFill>
                <a:effectLst/>
                <a:latin typeface="Times New Roman" panose="02020603050405020304" pitchFamily="18" charset="0"/>
                <a:cs typeface="Times New Roman" panose="02020603050405020304" pitchFamily="18" charset="0"/>
              </a:rPr>
              <a:t>Brahmaiah</a:t>
            </a:r>
            <a:r>
              <a:rPr lang="en-US" sz="1800" b="0" i="0" dirty="0">
                <a:solidFill>
                  <a:srgbClr val="222222"/>
                </a:solidFill>
                <a:effectLst/>
                <a:latin typeface="Times New Roman" panose="02020603050405020304" pitchFamily="18" charset="0"/>
                <a:cs typeface="Times New Roman" panose="02020603050405020304" pitchFamily="18" charset="0"/>
              </a:rPr>
              <a:t>, N., 2016. Barriers to effective communication. </a:t>
            </a:r>
            <a:r>
              <a:rPr lang="en-US" sz="1800" b="0" i="1" dirty="0">
                <a:solidFill>
                  <a:srgbClr val="222222"/>
                </a:solidFill>
                <a:effectLst/>
                <a:latin typeface="Times New Roman" panose="02020603050405020304" pitchFamily="18" charset="0"/>
                <a:cs typeface="Times New Roman" panose="02020603050405020304" pitchFamily="18" charset="0"/>
              </a:rPr>
              <a:t>Journal of English Language and Literature</a:t>
            </a:r>
            <a:r>
              <a:rPr lang="en-US" sz="1800" b="0" i="0" dirty="0">
                <a:solidFill>
                  <a:srgbClr val="222222"/>
                </a:solidFill>
                <a:effectLst/>
                <a:latin typeface="Times New Roman" panose="02020603050405020304" pitchFamily="18" charset="0"/>
                <a:cs typeface="Times New Roman" panose="02020603050405020304" pitchFamily="18" charset="0"/>
              </a:rPr>
              <a:t>, </a:t>
            </a:r>
            <a:r>
              <a:rPr lang="en-US" sz="1800" b="0" i="1" dirty="0">
                <a:solidFill>
                  <a:srgbClr val="222222"/>
                </a:solidFill>
                <a:effectLst/>
                <a:latin typeface="Times New Roman" panose="02020603050405020304" pitchFamily="18" charset="0"/>
                <a:cs typeface="Times New Roman" panose="02020603050405020304" pitchFamily="18" charset="0"/>
              </a:rPr>
              <a:t>3</a:t>
            </a:r>
            <a:r>
              <a:rPr lang="en-US" sz="1800" b="0" i="0" dirty="0">
                <a:solidFill>
                  <a:srgbClr val="222222"/>
                </a:solidFill>
                <a:effectLst/>
                <a:latin typeface="Times New Roman" panose="02020603050405020304" pitchFamily="18" charset="0"/>
                <a:cs typeface="Times New Roman" panose="02020603050405020304" pitchFamily="18" charset="0"/>
              </a:rPr>
              <a:t>(2), pp.114-115.</a:t>
            </a:r>
          </a:p>
          <a:p>
            <a:r>
              <a:rPr lang="en-US" sz="1800" b="0" i="0" dirty="0">
                <a:solidFill>
                  <a:srgbClr val="222222"/>
                </a:solidFill>
                <a:effectLst/>
                <a:latin typeface="Times New Roman" panose="02020603050405020304" pitchFamily="18" charset="0"/>
                <a:cs typeface="Times New Roman" panose="02020603050405020304" pitchFamily="18" charset="0"/>
              </a:rPr>
              <a:t>Rani, K.U., 2016. Communication barriers. </a:t>
            </a:r>
            <a:r>
              <a:rPr lang="en-US" sz="1800" b="0" i="1" dirty="0">
                <a:solidFill>
                  <a:srgbClr val="222222"/>
                </a:solidFill>
                <a:effectLst/>
                <a:latin typeface="Times New Roman" panose="02020603050405020304" pitchFamily="18" charset="0"/>
                <a:cs typeface="Times New Roman" panose="02020603050405020304" pitchFamily="18" charset="0"/>
              </a:rPr>
              <a:t>Journal of </a:t>
            </a:r>
            <a:r>
              <a:rPr lang="en-US" sz="1800" b="0" i="1" dirty="0" err="1">
                <a:solidFill>
                  <a:srgbClr val="222222"/>
                </a:solidFill>
                <a:effectLst/>
                <a:latin typeface="Times New Roman" panose="02020603050405020304" pitchFamily="18" charset="0"/>
                <a:cs typeface="Times New Roman" panose="02020603050405020304" pitchFamily="18" charset="0"/>
              </a:rPr>
              <a:t>english</a:t>
            </a:r>
            <a:r>
              <a:rPr lang="en-US" sz="1800" b="0" i="1" dirty="0">
                <a:solidFill>
                  <a:srgbClr val="222222"/>
                </a:solidFill>
                <a:effectLst/>
                <a:latin typeface="Times New Roman" panose="02020603050405020304" pitchFamily="18" charset="0"/>
                <a:cs typeface="Times New Roman" panose="02020603050405020304" pitchFamily="18" charset="0"/>
              </a:rPr>
              <a:t> language and literature</a:t>
            </a:r>
            <a:r>
              <a:rPr lang="en-US" sz="1800" b="0" i="0" dirty="0">
                <a:solidFill>
                  <a:srgbClr val="222222"/>
                </a:solidFill>
                <a:effectLst/>
                <a:latin typeface="Times New Roman" panose="02020603050405020304" pitchFamily="18" charset="0"/>
                <a:cs typeface="Times New Roman" panose="02020603050405020304" pitchFamily="18" charset="0"/>
              </a:rPr>
              <a:t>, </a:t>
            </a:r>
            <a:r>
              <a:rPr lang="en-US" sz="1800" b="0" i="1" dirty="0">
                <a:solidFill>
                  <a:srgbClr val="222222"/>
                </a:solidFill>
                <a:effectLst/>
                <a:latin typeface="Times New Roman" panose="02020603050405020304" pitchFamily="18" charset="0"/>
                <a:cs typeface="Times New Roman" panose="02020603050405020304" pitchFamily="18" charset="0"/>
              </a:rPr>
              <a:t>3</a:t>
            </a:r>
            <a:r>
              <a:rPr lang="en-US" sz="1800" b="0" i="0" dirty="0">
                <a:solidFill>
                  <a:srgbClr val="222222"/>
                </a:solidFill>
                <a:effectLst/>
                <a:latin typeface="Times New Roman" panose="02020603050405020304" pitchFamily="18" charset="0"/>
                <a:cs typeface="Times New Roman" panose="02020603050405020304" pitchFamily="18" charset="0"/>
              </a:rPr>
              <a:t>(2), pp.74-76.</a:t>
            </a:r>
          </a:p>
          <a:p>
            <a:r>
              <a:rPr lang="en-US" sz="1800" b="0" i="0" dirty="0">
                <a:solidFill>
                  <a:srgbClr val="222222"/>
                </a:solidFill>
                <a:effectLst/>
                <a:latin typeface="Times New Roman" panose="02020603050405020304" pitchFamily="18" charset="0"/>
                <a:cs typeface="Times New Roman" panose="02020603050405020304" pitchFamily="18" charset="0"/>
              </a:rPr>
              <a:t>Snyder, J. and Lee-Partridge, J.E., 2013. Understanding communication channel choices in team knowledge sharing. </a:t>
            </a:r>
            <a:r>
              <a:rPr lang="en-US" sz="1800" b="0" i="1" dirty="0">
                <a:solidFill>
                  <a:srgbClr val="222222"/>
                </a:solidFill>
                <a:effectLst/>
                <a:latin typeface="Times New Roman" panose="02020603050405020304" pitchFamily="18" charset="0"/>
                <a:cs typeface="Times New Roman" panose="02020603050405020304" pitchFamily="18" charset="0"/>
              </a:rPr>
              <a:t>Corporate Communications: An International Journal</a:t>
            </a:r>
            <a:r>
              <a:rPr lang="en-US" sz="1800" b="0" i="0" dirty="0">
                <a:solidFill>
                  <a:srgbClr val="222222"/>
                </a:solidFill>
                <a:effectLst/>
                <a:latin typeface="Times New Roman" panose="02020603050405020304" pitchFamily="18" charset="0"/>
                <a:cs typeface="Times New Roman" panose="02020603050405020304" pitchFamily="18" charset="0"/>
              </a:rPr>
              <a:t>, </a:t>
            </a:r>
            <a:r>
              <a:rPr lang="en-US" sz="1800" b="0" i="1" dirty="0">
                <a:solidFill>
                  <a:srgbClr val="222222"/>
                </a:solidFill>
                <a:effectLst/>
                <a:latin typeface="Times New Roman" panose="02020603050405020304" pitchFamily="18" charset="0"/>
                <a:cs typeface="Times New Roman" panose="02020603050405020304" pitchFamily="18" charset="0"/>
              </a:rPr>
              <a:t>18</a:t>
            </a:r>
            <a:r>
              <a:rPr lang="en-US" sz="1800" b="0" i="0" dirty="0">
                <a:solidFill>
                  <a:srgbClr val="222222"/>
                </a:solidFill>
                <a:effectLst/>
                <a:latin typeface="Times New Roman" panose="02020603050405020304" pitchFamily="18" charset="0"/>
                <a:cs typeface="Times New Roman" panose="02020603050405020304" pitchFamily="18" charset="0"/>
              </a:rPr>
              <a:t>(4), pp.417-431.</a:t>
            </a:r>
          </a:p>
          <a:p>
            <a:r>
              <a:rPr lang="en-US" sz="1800" b="0" i="0" dirty="0" err="1">
                <a:solidFill>
                  <a:srgbClr val="222222"/>
                </a:solidFill>
                <a:effectLst/>
                <a:latin typeface="Times New Roman" panose="02020603050405020304" pitchFamily="18" charset="0"/>
                <a:cs typeface="Times New Roman" panose="02020603050405020304" pitchFamily="18" charset="0"/>
              </a:rPr>
              <a:t>Bekkering</a:t>
            </a:r>
            <a:r>
              <a:rPr lang="en-US" sz="1800" b="0" i="0" dirty="0">
                <a:solidFill>
                  <a:srgbClr val="222222"/>
                </a:solidFill>
                <a:effectLst/>
                <a:latin typeface="Times New Roman" panose="02020603050405020304" pitchFamily="18" charset="0"/>
                <a:cs typeface="Times New Roman" panose="02020603050405020304" pitchFamily="18" charset="0"/>
              </a:rPr>
              <a:t>, E. and Shim, J.P., 2006. Trust in videoconferencing. </a:t>
            </a:r>
            <a:r>
              <a:rPr lang="en-US" sz="1800" b="0" i="1" dirty="0">
                <a:solidFill>
                  <a:srgbClr val="222222"/>
                </a:solidFill>
                <a:effectLst/>
                <a:latin typeface="Times New Roman" panose="02020603050405020304" pitchFamily="18" charset="0"/>
                <a:cs typeface="Times New Roman" panose="02020603050405020304" pitchFamily="18" charset="0"/>
              </a:rPr>
              <a:t>Communications of the ACM</a:t>
            </a:r>
            <a:r>
              <a:rPr lang="en-US" sz="1800" b="0" i="0" dirty="0">
                <a:solidFill>
                  <a:srgbClr val="222222"/>
                </a:solidFill>
                <a:effectLst/>
                <a:latin typeface="Times New Roman" panose="02020603050405020304" pitchFamily="18" charset="0"/>
                <a:cs typeface="Times New Roman" panose="02020603050405020304" pitchFamily="18" charset="0"/>
              </a:rPr>
              <a:t>, </a:t>
            </a:r>
            <a:r>
              <a:rPr lang="en-US" sz="1800" b="0" i="1" dirty="0">
                <a:solidFill>
                  <a:srgbClr val="222222"/>
                </a:solidFill>
                <a:effectLst/>
                <a:latin typeface="Times New Roman" panose="02020603050405020304" pitchFamily="18" charset="0"/>
                <a:cs typeface="Times New Roman" panose="02020603050405020304" pitchFamily="18" charset="0"/>
              </a:rPr>
              <a:t>49</a:t>
            </a:r>
            <a:r>
              <a:rPr lang="en-US" sz="1800" b="0" i="0" dirty="0">
                <a:solidFill>
                  <a:srgbClr val="222222"/>
                </a:solidFill>
                <a:effectLst/>
                <a:latin typeface="Times New Roman" panose="02020603050405020304" pitchFamily="18" charset="0"/>
                <a:cs typeface="Times New Roman" panose="02020603050405020304" pitchFamily="18" charset="0"/>
              </a:rPr>
              <a:t>(7), pp.103-107.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800" b="0" i="0" dirty="0">
                <a:solidFill>
                  <a:srgbClr val="222222"/>
                </a:solidFill>
                <a:effectLst/>
                <a:latin typeface="Times New Roman" panose="02020603050405020304" pitchFamily="18" charset="0"/>
                <a:cs typeface="Times New Roman" panose="02020603050405020304" pitchFamily="18" charset="0"/>
              </a:rPr>
              <a:t>O'Keefe, G.J. and </a:t>
            </a:r>
            <a:r>
              <a:rPr lang="en-US" sz="1800" b="0" i="0" dirty="0" err="1">
                <a:solidFill>
                  <a:srgbClr val="222222"/>
                </a:solidFill>
                <a:effectLst/>
                <a:latin typeface="Times New Roman" panose="02020603050405020304" pitchFamily="18" charset="0"/>
                <a:cs typeface="Times New Roman" panose="02020603050405020304" pitchFamily="18" charset="0"/>
              </a:rPr>
              <a:t>Sulanowski</a:t>
            </a:r>
            <a:r>
              <a:rPr lang="en-US" sz="1800" b="0" i="0" dirty="0">
                <a:solidFill>
                  <a:srgbClr val="222222"/>
                </a:solidFill>
                <a:effectLst/>
                <a:latin typeface="Times New Roman" panose="02020603050405020304" pitchFamily="18" charset="0"/>
                <a:cs typeface="Times New Roman" panose="02020603050405020304" pitchFamily="18" charset="0"/>
              </a:rPr>
              <a:t>, B.K., 2018. More than just talk: Uses, gratifications, and the telephone. </a:t>
            </a:r>
            <a:r>
              <a:rPr lang="en-US" sz="1800" b="0" i="1" dirty="0">
                <a:solidFill>
                  <a:srgbClr val="222222"/>
                </a:solidFill>
                <a:effectLst/>
                <a:latin typeface="Times New Roman" panose="02020603050405020304" pitchFamily="18" charset="0"/>
                <a:cs typeface="Times New Roman" panose="02020603050405020304" pitchFamily="18" charset="0"/>
              </a:rPr>
              <a:t>Journalism &amp; Mass Communication Quarterly</a:t>
            </a:r>
            <a:r>
              <a:rPr lang="en-US" sz="1800" b="0" i="0" dirty="0">
                <a:solidFill>
                  <a:srgbClr val="222222"/>
                </a:solidFill>
                <a:effectLst/>
                <a:latin typeface="Times New Roman" panose="02020603050405020304" pitchFamily="18" charset="0"/>
                <a:cs typeface="Times New Roman" panose="02020603050405020304" pitchFamily="18" charset="0"/>
              </a:rPr>
              <a:t>, </a:t>
            </a:r>
            <a:r>
              <a:rPr lang="en-US" sz="1800" b="0" i="1" dirty="0">
                <a:solidFill>
                  <a:srgbClr val="222222"/>
                </a:solidFill>
                <a:effectLst/>
                <a:latin typeface="Times New Roman" panose="02020603050405020304" pitchFamily="18" charset="0"/>
                <a:cs typeface="Times New Roman" panose="02020603050405020304" pitchFamily="18" charset="0"/>
              </a:rPr>
              <a:t>72</a:t>
            </a:r>
            <a:r>
              <a:rPr lang="en-US" sz="1800" b="0" i="0" dirty="0">
                <a:solidFill>
                  <a:srgbClr val="222222"/>
                </a:solidFill>
                <a:effectLst/>
                <a:latin typeface="Times New Roman" panose="02020603050405020304" pitchFamily="18" charset="0"/>
                <a:cs typeface="Times New Roman" panose="02020603050405020304" pitchFamily="18" charset="0"/>
              </a:rPr>
              <a:t>(4), pp.922-933.</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7022363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TM02892315[[fn=Wisp]]</Template>
  <TotalTime>422</TotalTime>
  <Words>1721</Words>
  <Application>Microsoft Office PowerPoint</Application>
  <PresentationFormat>Widescreen</PresentationFormat>
  <Paragraphs>94</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 Light</vt:lpstr>
      <vt:lpstr>Century Gothic</vt:lpstr>
      <vt:lpstr>Times New Roman</vt:lpstr>
      <vt:lpstr>Wingdings</vt:lpstr>
      <vt:lpstr>Wingdings 3</vt:lpstr>
      <vt:lpstr>Wisp</vt:lpstr>
      <vt:lpstr>               STRATEGIES FOR EFFECTIVE COMMUNICATION IN A BUSINESS SETTING</vt:lpstr>
      <vt:lpstr>Table of Content </vt:lpstr>
      <vt:lpstr> BENEFITS OF EFFECTIVE COMMUNICATION TO TOM, HIS PROJECT TEAM AND TO AMAZON</vt:lpstr>
      <vt:lpstr>…BENEFITS OF EFFECTIVE COMMUNICATION TO TOM, HIS PROJECT TEAM AND TO AMAZON</vt:lpstr>
      <vt:lpstr> THE MODEL OF COMMUNICATION THAT TOM SHOULD APPLY</vt:lpstr>
      <vt:lpstr> THE MODEL OF COMMUNICATION THAT TOM SHOULD APPLY</vt:lpstr>
      <vt:lpstr>WHY TOM SHOULD APPLY BERLO’S SMCR MODEL OF COMMUNICATION </vt:lpstr>
      <vt:lpstr>COMMUNICATION BARRIERS THAT CAN HINDER COMMUNICATION IN TOM’S TEAM</vt:lpstr>
      <vt:lpstr>COMMUNICATION BARRIERS THAT CAN HINDER COMMUNICATION IN TOM’S TEAM</vt:lpstr>
      <vt:lpstr>CHANNELS OF COMMUNICATION THAT TOM CAN USE TO IMPROVE COMMUNICATION IN HIS TEAM</vt:lpstr>
      <vt:lpstr>CHANNELS OF COMMUNICATION THAT TOM CAN USE TO IMPROVE COMMUNICATION IN HIS TEAM</vt:lpstr>
      <vt:lpstr>CHANNELS OF COMMUNICATION THAT TOM CAN USE TO IMPROVE COMMUNICATION IN HIS TEAM</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STRATEGIES FOR EFFECTIVE COMMUNICATION IN A BUSINESS SETTING</dc:title>
  <dc:creator>Elena Banica</dc:creator>
  <cp:lastModifiedBy>Elena Banica</cp:lastModifiedBy>
  <cp:revision>14</cp:revision>
  <dcterms:created xsi:type="dcterms:W3CDTF">2022-11-08T06:58:12Z</dcterms:created>
  <dcterms:modified xsi:type="dcterms:W3CDTF">2022-11-13T10:54:17Z</dcterms:modified>
</cp:coreProperties>
</file>