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1" name="Shape 91"/>
          <p:cNvSpPr>
            <a:spLocks noGrp="1" noRot="1" noChangeAspect="1"/>
          </p:cNvSpPr>
          <p:nvPr>
            <p:ph type="sldImg"/>
          </p:nvPr>
        </p:nvSpPr>
        <p:spPr>
          <a:xfrm>
            <a:off x="1143000" y="685800"/>
            <a:ext cx="4572000" cy="3429000"/>
          </a:xfrm>
          <a:prstGeom prst="rect">
            <a:avLst/>
          </a:prstGeom>
        </p:spPr>
        <p:txBody>
          <a:bodyPr/>
          <a:lstStyle/>
          <a:p>
            <a:endParaRPr/>
          </a:p>
        </p:txBody>
      </p:sp>
      <p:sp>
        <p:nvSpPr>
          <p:cNvPr id="92" name="Shape 92"/>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spcBef>
        <a:spcPts val="400"/>
      </a:spcBef>
      <a:defRPr sz="1200">
        <a:latin typeface="+mn-lt"/>
        <a:ea typeface="+mn-ea"/>
        <a:cs typeface="+mn-cs"/>
        <a:sym typeface="Arial"/>
      </a:defRPr>
    </a:lvl1pPr>
    <a:lvl2pPr indent="228600" latinLnBrk="0">
      <a:spcBef>
        <a:spcPts val="400"/>
      </a:spcBef>
      <a:defRPr sz="1200">
        <a:latin typeface="+mn-lt"/>
        <a:ea typeface="+mn-ea"/>
        <a:cs typeface="+mn-cs"/>
        <a:sym typeface="Arial"/>
      </a:defRPr>
    </a:lvl2pPr>
    <a:lvl3pPr indent="457200" latinLnBrk="0">
      <a:spcBef>
        <a:spcPts val="400"/>
      </a:spcBef>
      <a:defRPr sz="1200">
        <a:latin typeface="+mn-lt"/>
        <a:ea typeface="+mn-ea"/>
        <a:cs typeface="+mn-cs"/>
        <a:sym typeface="Arial"/>
      </a:defRPr>
    </a:lvl3pPr>
    <a:lvl4pPr indent="685800" latinLnBrk="0">
      <a:spcBef>
        <a:spcPts val="400"/>
      </a:spcBef>
      <a:defRPr sz="1200">
        <a:latin typeface="+mn-lt"/>
        <a:ea typeface="+mn-ea"/>
        <a:cs typeface="+mn-cs"/>
        <a:sym typeface="Arial"/>
      </a:defRPr>
    </a:lvl4pPr>
    <a:lvl5pPr indent="914400" latinLnBrk="0">
      <a:spcBef>
        <a:spcPts val="400"/>
      </a:spcBef>
      <a:defRPr sz="1200">
        <a:latin typeface="+mn-lt"/>
        <a:ea typeface="+mn-ea"/>
        <a:cs typeface="+mn-cs"/>
        <a:sym typeface="Arial"/>
      </a:defRPr>
    </a:lvl5pPr>
    <a:lvl6pPr indent="1143000" latinLnBrk="0">
      <a:spcBef>
        <a:spcPts val="400"/>
      </a:spcBef>
      <a:defRPr sz="1200">
        <a:latin typeface="+mn-lt"/>
        <a:ea typeface="+mn-ea"/>
        <a:cs typeface="+mn-cs"/>
        <a:sym typeface="Arial"/>
      </a:defRPr>
    </a:lvl6pPr>
    <a:lvl7pPr indent="1371600" latinLnBrk="0">
      <a:spcBef>
        <a:spcPts val="400"/>
      </a:spcBef>
      <a:defRPr sz="1200">
        <a:latin typeface="+mn-lt"/>
        <a:ea typeface="+mn-ea"/>
        <a:cs typeface="+mn-cs"/>
        <a:sym typeface="Arial"/>
      </a:defRPr>
    </a:lvl7pPr>
    <a:lvl8pPr indent="1600200" latinLnBrk="0">
      <a:spcBef>
        <a:spcPts val="400"/>
      </a:spcBef>
      <a:defRPr sz="1200">
        <a:latin typeface="+mn-lt"/>
        <a:ea typeface="+mn-ea"/>
        <a:cs typeface="+mn-cs"/>
        <a:sym typeface="Arial"/>
      </a:defRPr>
    </a:lvl8pPr>
    <a:lvl9pPr indent="1828800" latinLnBrk="0">
      <a:spcBef>
        <a:spcPts val="400"/>
      </a:spcBef>
      <a:defRPr sz="1200">
        <a:latin typeface="+mn-lt"/>
        <a:ea typeface="+mn-ea"/>
        <a:cs typeface="+mn-cs"/>
        <a:sym typeface="Arial"/>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0"/>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normAutofit/>
          </a:bodyPr>
          <a:lstStyle>
            <a:lvl1pPr marL="0" indent="0" algn="ctr">
              <a:buSzTx/>
              <a:buFontTx/>
              <a:buNone/>
              <a:defRPr>
                <a:solidFill>
                  <a:srgbClr val="888888"/>
                </a:solidFill>
              </a:defRPr>
            </a:lvl1pPr>
            <a:lvl2pPr marL="0" indent="457200" algn="ctr">
              <a:buSzTx/>
              <a:buFontTx/>
              <a:buNone/>
              <a:defRPr>
                <a:solidFill>
                  <a:srgbClr val="888888"/>
                </a:solidFill>
              </a:defRPr>
            </a:lvl2pPr>
            <a:lvl3pPr marL="0" indent="914400" algn="ctr">
              <a:buSzTx/>
              <a:buFontTx/>
              <a:buNone/>
              <a:defRPr>
                <a:solidFill>
                  <a:srgbClr val="888888"/>
                </a:solidFill>
              </a:defRPr>
            </a:lvl3pPr>
            <a:lvl4pPr marL="0" indent="1371600" algn="ctr">
              <a:buSzTx/>
              <a:buFontTx/>
              <a:buNone/>
              <a:defRPr>
                <a:solidFill>
                  <a:srgbClr val="888888"/>
                </a:solidFill>
              </a:defRPr>
            </a:lvl4pPr>
            <a:lvl5pPr marL="0" indent="18288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normAutofit/>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3"/>
            <a:ext cx="7772401" cy="1362076"/>
          </a:xfrm>
          <a:prstGeom prst="rect">
            <a:avLst/>
          </a:prstGeom>
        </p:spPr>
        <p:txBody>
          <a:bodyPr anchor="t"/>
          <a:lstStyle>
            <a:lvl1pPr algn="l">
              <a:defRPr sz="4000" b="1" cap="all"/>
            </a:lvl1pPr>
          </a:lstStyle>
          <a:p>
            <a:r>
              <a:t>Title Text</a:t>
            </a:r>
          </a:p>
        </p:txBody>
      </p:sp>
      <p:sp>
        <p:nvSpPr>
          <p:cNvPr id="30" name="Body Level One…"/>
          <p:cNvSpPr txBox="1">
            <a:spLocks noGrp="1"/>
          </p:cNvSpPr>
          <p:nvPr>
            <p:ph type="body" sz="quarter" idx="1"/>
          </p:nvPr>
        </p:nvSpPr>
        <p:spPr>
          <a:xfrm>
            <a:off x="683568" y="2492896"/>
            <a:ext cx="7772401" cy="1500188"/>
          </a:xfrm>
          <a:prstGeom prst="rect">
            <a:avLst/>
          </a:prstGeom>
        </p:spPr>
        <p:txBody>
          <a:bodyPr anchor="b">
            <a:normAutofit/>
          </a:bodyPr>
          <a:lstStyle>
            <a:lvl1pPr marL="0" indent="0">
              <a:spcBef>
                <a:spcPts val="400"/>
              </a:spcBef>
              <a:buSzTx/>
              <a:buFontTx/>
              <a:buNone/>
              <a:defRPr sz="2000">
                <a:solidFill>
                  <a:srgbClr val="888888"/>
                </a:solidFill>
              </a:defRPr>
            </a:lvl1pPr>
            <a:lvl2pPr marL="0" indent="457200">
              <a:spcBef>
                <a:spcPts val="400"/>
              </a:spcBef>
              <a:buSzTx/>
              <a:buFontTx/>
              <a:buNone/>
              <a:defRPr sz="2000">
                <a:solidFill>
                  <a:srgbClr val="888888"/>
                </a:solidFill>
              </a:defRPr>
            </a:lvl2pPr>
            <a:lvl3pPr marL="0" indent="914400">
              <a:spcBef>
                <a:spcPts val="400"/>
              </a:spcBef>
              <a:buSzTx/>
              <a:buFontTx/>
              <a:buNone/>
              <a:defRPr sz="2000">
                <a:solidFill>
                  <a:srgbClr val="888888"/>
                </a:solidFill>
              </a:defRPr>
            </a:lvl3pPr>
            <a:lvl4pPr marL="0" indent="1371600">
              <a:spcBef>
                <a:spcPts val="400"/>
              </a:spcBef>
              <a:buSzTx/>
              <a:buFontTx/>
              <a:buNone/>
              <a:defRPr sz="2000">
                <a:solidFill>
                  <a:srgbClr val="888888"/>
                </a:solidFill>
              </a:defRPr>
            </a:lvl4pPr>
            <a:lvl5pPr marL="0" indent="1828800">
              <a:spcBef>
                <a:spcPts val="400"/>
              </a:spcBef>
              <a:buSzTx/>
              <a:buFontTx/>
              <a:buNone/>
              <a:defRPr sz="20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normAutofit/>
          </a:bodyPr>
          <a:lstStyle>
            <a:lvl1pPr>
              <a:spcBef>
                <a:spcPts val="600"/>
              </a:spcBef>
              <a:defRPr sz="2800"/>
            </a:lvl1pPr>
            <a:lvl2pPr marL="790575" indent="-333375">
              <a:spcBef>
                <a:spcPts val="600"/>
              </a:spcBef>
              <a:defRPr sz="2800"/>
            </a:lvl2pPr>
            <a:lvl3pPr marL="1234439" indent="-320039">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normAutofit/>
          </a:bodyPr>
          <a:lstStyle>
            <a:lvl1pPr marL="0" indent="0">
              <a:spcBef>
                <a:spcPts val="500"/>
              </a:spcBef>
              <a:buSzTx/>
              <a:buFontTx/>
              <a:buNone/>
              <a:defRPr sz="2400" b="1"/>
            </a:lvl1pPr>
            <a:lvl2pPr marL="0" indent="457200">
              <a:spcBef>
                <a:spcPts val="500"/>
              </a:spcBef>
              <a:buSzTx/>
              <a:buFontTx/>
              <a:buNone/>
              <a:defRPr sz="2400" b="1"/>
            </a:lvl2pPr>
            <a:lvl3pPr marL="0" indent="914400">
              <a:spcBef>
                <a:spcPts val="500"/>
              </a:spcBef>
              <a:buSzTx/>
              <a:buFontTx/>
              <a:buNone/>
              <a:defRPr sz="2400" b="1"/>
            </a:lvl3pPr>
            <a:lvl4pPr marL="0" indent="1371600">
              <a:spcBef>
                <a:spcPts val="500"/>
              </a:spcBef>
              <a:buSzTx/>
              <a:buFontTx/>
              <a:buNone/>
              <a:defRPr sz="2400" b="1"/>
            </a:lvl4pPr>
            <a:lvl5pPr marL="0" indent="182880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5" y="1535112"/>
            <a:ext cx="4041775" cy="639763"/>
          </a:xfrm>
          <a:prstGeom prst="rect">
            <a:avLst/>
          </a:prstGeom>
        </p:spPr>
        <p:txBody>
          <a:bodyPr anchor="b">
            <a:normAutofit/>
          </a:bodyPr>
          <a:lstStyle/>
          <a:p>
            <a:pPr marL="0" indent="0">
              <a:spcBef>
                <a:spcPts val="500"/>
              </a:spcBef>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0" y="273050"/>
            <a:ext cx="3008314" cy="1162050"/>
          </a:xfrm>
          <a:prstGeom prst="rect">
            <a:avLst/>
          </a:prstGeom>
        </p:spPr>
        <p:txBody>
          <a:bodyPr anchor="b"/>
          <a:lstStyle>
            <a:lvl1pPr algn="l">
              <a:defRPr sz="2000" b="1"/>
            </a:lvl1pPr>
          </a:lstStyle>
          <a:p>
            <a:r>
              <a:t>Title Text</a:t>
            </a:r>
          </a:p>
        </p:txBody>
      </p:sp>
      <p:sp>
        <p:nvSpPr>
          <p:cNvPr id="73" name="Body Level One…"/>
          <p:cNvSpPr txBox="1">
            <a:spLocks noGrp="1"/>
          </p:cNvSpPr>
          <p:nvPr>
            <p:ph type="body" idx="1"/>
          </p:nvPr>
        </p:nvSpPr>
        <p:spPr>
          <a:xfrm>
            <a:off x="3575050" y="273050"/>
            <a:ext cx="5111750" cy="5172174"/>
          </a:xfrm>
          <a:prstGeom prst="rect">
            <a:avLst/>
          </a:prstGeom>
        </p:spPr>
        <p:txBody>
          <a:bodyPr>
            <a:normAutofit/>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199" y="1435100"/>
            <a:ext cx="3008315" cy="4029891"/>
          </a:xfrm>
          <a:prstGeom prst="rect">
            <a:avLst/>
          </a:prstGeom>
        </p:spPr>
        <p:txBody>
          <a:bodyPr>
            <a:normAutofit/>
          </a:bodyPr>
          <a:lstStyle/>
          <a:p>
            <a:pPr marL="0" indent="0">
              <a:spcBef>
                <a:spcPts val="300"/>
              </a:spcBef>
              <a:buSzTx/>
              <a:buFontTx/>
              <a:buNone/>
              <a:defRPr sz="14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2000" b="1"/>
            </a:lvl1pPr>
          </a:lstStyle>
          <a:p>
            <a:r>
              <a:t>Title Text</a:t>
            </a:r>
          </a:p>
        </p:txBody>
      </p:sp>
      <p:sp>
        <p:nvSpPr>
          <p:cNvPr id="83" name="Picture Placeholder 2"/>
          <p:cNvSpPr>
            <a:spLocks noGrp="1"/>
          </p:cNvSpPr>
          <p:nvPr>
            <p:ph type="pic" sz="half" idx="21"/>
          </p:nvPr>
        </p:nvSpPr>
        <p:spPr>
          <a:xfrm>
            <a:off x="1792288" y="612775"/>
            <a:ext cx="5486401" cy="3824338"/>
          </a:xfrm>
          <a:prstGeom prst="rect">
            <a:avLst/>
          </a:prstGeom>
        </p:spPr>
        <p:txBody>
          <a:bodyPr lIns="91439" rIns="91439"/>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normAutofit/>
          </a:bodyPr>
          <a:lstStyle>
            <a:lvl1pPr marL="0" indent="0">
              <a:spcBef>
                <a:spcPts val="300"/>
              </a:spcBef>
              <a:buSzTx/>
              <a:buFontTx/>
              <a:buNone/>
              <a:defRPr sz="1400"/>
            </a:lvl1pPr>
            <a:lvl2pPr marL="0" indent="457200">
              <a:spcBef>
                <a:spcPts val="300"/>
              </a:spcBef>
              <a:buSzTx/>
              <a:buFontTx/>
              <a:buNone/>
              <a:defRPr sz="1400"/>
            </a:lvl2pPr>
            <a:lvl3pPr marL="0" indent="914400">
              <a:spcBef>
                <a:spcPts val="300"/>
              </a:spcBef>
              <a:buSzTx/>
              <a:buFontTx/>
              <a:buNone/>
              <a:defRPr sz="1400"/>
            </a:lvl3pPr>
            <a:lvl4pPr marL="0" indent="1371600">
              <a:spcBef>
                <a:spcPts val="300"/>
              </a:spcBef>
              <a:buSzTx/>
              <a:buFontTx/>
              <a:buNone/>
              <a:defRPr sz="1400"/>
            </a:lvl4pPr>
            <a:lvl5pPr marL="0" indent="182880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Slide Number"/>
          <p:cNvSpPr txBox="1">
            <a:spLocks noGrp="1"/>
          </p:cNvSpPr>
          <p:nvPr>
            <p:ph type="sldNum" sz="quarter" idx="2"/>
          </p:nvPr>
        </p:nvSpPr>
        <p:spPr>
          <a:xfrm>
            <a:off x="8413144" y="6416992"/>
            <a:ext cx="273657" cy="269241"/>
          </a:xfrm>
          <a:prstGeom prst="rect">
            <a:avLst/>
          </a:prstGeom>
          <a:ln w="12700">
            <a:miter lim="400000"/>
          </a:ln>
        </p:spPr>
        <p:txBody>
          <a:bodyPr wrap="none" lIns="45719" rIns="45719" anchor="ctr">
            <a:spAutoFit/>
          </a:bodyPr>
          <a:lstStyle>
            <a:lvl1pPr algn="r">
              <a:defRPr sz="1200">
                <a:solidFill>
                  <a:srgbClr val="898989"/>
                </a:solidFill>
              </a:defRPr>
            </a:lvl1pPr>
          </a:lstStyle>
          <a:p>
            <a:fld id="{86CB4B4D-7CA3-9044-876B-883B54F8677D}" type="slidenum">
              <a:t>‹#›</a:t>
            </a:fld>
            <a:endParaRPr/>
          </a:p>
        </p:txBody>
      </p:sp>
      <p:sp>
        <p:nvSpPr>
          <p:cNvPr id="4"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lstStyle/>
          <a:p>
            <a:r>
              <a:t>Body Level One</a:t>
            </a:r>
          </a:p>
          <a:p>
            <a:pPr lvl="1"/>
            <a:r>
              <a:t>Body Level Two</a:t>
            </a:r>
          </a:p>
          <a:p>
            <a:pPr lvl="2"/>
            <a:r>
              <a:t>Body Level Three</a:t>
            </a:r>
          </a:p>
          <a:p>
            <a:pPr lvl="3"/>
            <a:r>
              <a:t>Body Level Four</a:t>
            </a:r>
          </a:p>
          <a:p>
            <a:pPr lvl="4"/>
            <a:r>
              <a:t>Body Level Five</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1pPr>
      <a:lvl2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2pPr>
      <a:lvl3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3pPr>
      <a:lvl4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4pPr>
      <a:lvl5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5pPr>
      <a:lvl6pPr marL="0" marR="0" indent="4572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6pPr>
      <a:lvl7pPr marL="0" marR="0" indent="9144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7pPr>
      <a:lvl8pPr marL="0" marR="0" indent="13716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8pPr>
      <a:lvl9pPr marL="0" marR="0" indent="18288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yriad Pro"/>
          <a:ea typeface="Myriad Pro"/>
          <a:cs typeface="Myriad Pro"/>
          <a:sym typeface="Myriad Pro"/>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1pPr>
      <a:lvl2pPr marL="783771" marR="0" indent="-326571"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2pPr>
      <a:lvl3pPr marL="1219200" marR="0" indent="-3048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3pPr>
      <a:lvl4pPr marL="17373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4pPr>
      <a:lvl5pPr marL="21945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Subtitle 4"/>
          <p:cNvSpPr txBox="1">
            <a:spLocks noGrp="1"/>
          </p:cNvSpPr>
          <p:nvPr>
            <p:ph type="subTitle" sz="half" idx="1"/>
          </p:nvPr>
        </p:nvSpPr>
        <p:spPr>
          <a:xfrm>
            <a:off x="549274" y="1340767"/>
            <a:ext cx="8050711" cy="1584177"/>
          </a:xfrm>
          <a:prstGeom prst="rect">
            <a:avLst/>
          </a:prstGeom>
        </p:spPr>
        <p:txBody>
          <a:bodyPr/>
          <a:lstStyle/>
          <a:p>
            <a:pPr algn="l" defTabSz="402336">
              <a:spcBef>
                <a:spcPts val="200"/>
              </a:spcBef>
              <a:defRPr sz="1232" b="1">
                <a:solidFill>
                  <a:srgbClr val="FFFFFF"/>
                </a:solidFill>
              </a:defRPr>
            </a:pPr>
            <a:r>
              <a:t>BMHP5032 Introduction to Physiology</a:t>
            </a:r>
          </a:p>
          <a:p>
            <a:pPr algn="l" defTabSz="402336">
              <a:spcBef>
                <a:spcPts val="200"/>
              </a:spcBef>
              <a:defRPr sz="1232" b="1">
                <a:solidFill>
                  <a:srgbClr val="FFFFFF"/>
                </a:solidFill>
              </a:defRPr>
            </a:pPr>
            <a:r>
              <a:t>Component 2 – Presentation </a:t>
            </a:r>
          </a:p>
          <a:p>
            <a:pPr algn="l" defTabSz="402336">
              <a:spcBef>
                <a:spcPts val="200"/>
              </a:spcBef>
              <a:defRPr sz="1232" b="1">
                <a:solidFill>
                  <a:srgbClr val="FFFFFF"/>
                </a:solidFill>
              </a:defRPr>
            </a:pPr>
            <a:r>
              <a:t>Care Plan</a:t>
            </a:r>
          </a:p>
          <a:p>
            <a:pPr algn="l" defTabSz="402336">
              <a:spcBef>
                <a:spcPts val="300"/>
              </a:spcBef>
              <a:defRPr sz="1232" b="1">
                <a:solidFill>
                  <a:srgbClr val="FFFFFF"/>
                </a:solidFill>
              </a:defRPr>
            </a:pPr>
            <a:endParaRPr/>
          </a:p>
          <a:p>
            <a:pPr algn="l" defTabSz="402336">
              <a:spcBef>
                <a:spcPts val="200"/>
              </a:spcBef>
              <a:defRPr sz="1232" b="1">
                <a:solidFill>
                  <a:srgbClr val="FFFFFF"/>
                </a:solidFill>
              </a:defRPr>
            </a:pPr>
            <a:r>
              <a:t>Student ID:2417284</a:t>
            </a:r>
          </a:p>
          <a:p>
            <a:pPr algn="l" defTabSz="402336">
              <a:spcBef>
                <a:spcPts val="200"/>
              </a:spcBef>
              <a:defRPr sz="1232" b="1">
                <a:solidFill>
                  <a:srgbClr val="FFFFFF"/>
                </a:solidFill>
              </a:defRPr>
            </a:pPr>
            <a:r>
              <a:t>Student name:Geraldine Owen-layne Nsiah</a:t>
            </a:r>
          </a:p>
          <a:p>
            <a:pPr algn="l" defTabSz="402336">
              <a:spcBef>
                <a:spcPts val="200"/>
              </a:spcBef>
              <a:defRPr sz="1232" b="1">
                <a:solidFill>
                  <a:srgbClr val="FFFFFF"/>
                </a:solidFill>
              </a:defRPr>
            </a:pPr>
            <a:r>
              <a:t>Lecturer Name:Shaila Hussian</a:t>
            </a:r>
          </a:p>
        </p:txBody>
      </p:sp>
      <p:sp>
        <p:nvSpPr>
          <p:cNvPr id="95" name="Slide Number Placeholder 5"/>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a:t>
            </a:fld>
            <a:endParaRP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 name="Title 1"/>
          <p:cNvSpPr txBox="1">
            <a:spLocks noGrp="1"/>
          </p:cNvSpPr>
          <p:nvPr>
            <p:ph type="title"/>
          </p:nvPr>
        </p:nvSpPr>
        <p:spPr>
          <a:xfrm>
            <a:off x="606425" y="-267886"/>
            <a:ext cx="8229600" cy="1143001"/>
          </a:xfrm>
          <a:prstGeom prst="rect">
            <a:avLst/>
          </a:prstGeom>
        </p:spPr>
        <p:txBody>
          <a:bodyPr/>
          <a:lstStyle>
            <a:lvl1pPr>
              <a:defRPr b="1"/>
            </a:lvl1pPr>
          </a:lstStyle>
          <a:p>
            <a:r>
              <a:t>Introduction</a:t>
            </a:r>
          </a:p>
        </p:txBody>
      </p:sp>
      <p:pic>
        <p:nvPicPr>
          <p:cNvPr id="98" name="Picture 5" descr="Picture 5"/>
          <p:cNvPicPr>
            <a:picLocks noChangeAspect="1"/>
          </p:cNvPicPr>
          <p:nvPr/>
        </p:nvPicPr>
        <p:blipFill>
          <a:blip r:embed="rId4"/>
          <a:srcRect r="4" b="1231"/>
          <a:stretch>
            <a:fillRect/>
          </a:stretch>
        </p:blipFill>
        <p:spPr>
          <a:xfrm>
            <a:off x="457200" y="1600201"/>
            <a:ext cx="4038600" cy="3989040"/>
          </a:xfrm>
          <a:prstGeom prst="rect">
            <a:avLst/>
          </a:prstGeom>
          <a:ln w="12700">
            <a:miter lim="400000"/>
          </a:ln>
        </p:spPr>
      </p:pic>
      <p:sp>
        <p:nvSpPr>
          <p:cNvPr id="99" name="Content Placeholder 2"/>
          <p:cNvSpPr txBox="1">
            <a:spLocks noGrp="1"/>
          </p:cNvSpPr>
          <p:nvPr>
            <p:ph type="body" sz="half" idx="1"/>
          </p:nvPr>
        </p:nvSpPr>
        <p:spPr>
          <a:xfrm>
            <a:off x="4648200" y="1600200"/>
            <a:ext cx="4038600" cy="3989041"/>
          </a:xfrm>
          <a:prstGeom prst="rect">
            <a:avLst/>
          </a:prstGeom>
        </p:spPr>
        <p:txBody>
          <a:bodyPr/>
          <a:lstStyle/>
          <a:p>
            <a:pPr>
              <a:lnSpc>
                <a:spcPct val="72000"/>
              </a:lnSpc>
              <a:spcBef>
                <a:spcPts val="1200"/>
              </a:spcBef>
              <a:defRPr sz="1500"/>
            </a:pPr>
            <a:endParaRPr/>
          </a:p>
          <a:p>
            <a:pPr>
              <a:lnSpc>
                <a:spcPct val="72000"/>
              </a:lnSpc>
              <a:spcBef>
                <a:spcPts val="1600"/>
              </a:spcBef>
              <a:defRPr sz="1700">
                <a:latin typeface="+mn-lt"/>
                <a:ea typeface="+mn-ea"/>
                <a:cs typeface="+mn-cs"/>
                <a:sym typeface="Arial"/>
              </a:defRPr>
            </a:pPr>
            <a:r>
              <a:t>Marcia Mensah is a 45‑year‑old Ghanaian‑British woman who works full‑time as a social worker and is a single mother of two.</a:t>
            </a:r>
            <a:endParaRPr sz="2500"/>
          </a:p>
          <a:p>
            <a:pPr>
              <a:lnSpc>
                <a:spcPct val="72000"/>
              </a:lnSpc>
              <a:spcBef>
                <a:spcPts val="1600"/>
              </a:spcBef>
              <a:defRPr sz="1700">
                <a:latin typeface="+mn-lt"/>
                <a:ea typeface="+mn-ea"/>
                <a:cs typeface="+mn-cs"/>
                <a:sym typeface="Arial"/>
              </a:defRPr>
            </a:pPr>
            <a:r>
              <a:t>I have chosen Type 2 Diabetes Mellitus as my condition.</a:t>
            </a:r>
            <a:endParaRPr sz="2500"/>
          </a:p>
          <a:p>
            <a:pPr>
              <a:lnSpc>
                <a:spcPct val="72000"/>
              </a:lnSpc>
              <a:spcBef>
                <a:spcPts val="1600"/>
              </a:spcBef>
              <a:defRPr sz="1700">
                <a:latin typeface="+mn-lt"/>
                <a:ea typeface="+mn-ea"/>
                <a:cs typeface="+mn-cs"/>
                <a:sym typeface="Arial"/>
              </a:defRPr>
            </a:pPr>
            <a:r>
              <a:t>This condition is important because it is one of the most common chronic diseases in the UK, with a higher prevalence in Black African and Caribbean populations. It significantly affects cardiovascular health, daily functioning, and long‑term wellbeing (NICE, 2024).</a:t>
            </a:r>
          </a:p>
        </p:txBody>
      </p:sp>
      <p:sp>
        <p:nvSpPr>
          <p:cNvPr id="100" name="Date Placeholder 3"/>
          <p:cNvSpPr txBox="1"/>
          <p:nvPr/>
        </p:nvSpPr>
        <p:spPr>
          <a:xfrm>
            <a:off x="296545" y="6524625"/>
            <a:ext cx="880111" cy="2190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lvl1pPr algn="ctr" defTabSz="850391">
              <a:lnSpc>
                <a:spcPct val="90000"/>
              </a:lnSpc>
              <a:spcBef>
                <a:spcPts val="500"/>
              </a:spcBef>
              <a:defRPr sz="837">
                <a:solidFill>
                  <a:srgbClr val="888888"/>
                </a:solidFill>
              </a:defRPr>
            </a:lvl1pPr>
          </a:lstStyle>
          <a:p>
            <a:r>
              <a:t>12/08/2026</a:t>
            </a:r>
          </a:p>
        </p:txBody>
      </p:sp>
      <p:sp>
        <p:nvSpPr>
          <p:cNvPr id="101" name="Slide Number Placeholder 4"/>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ormAutofit/>
          </a:bodyPr>
          <a:lstStyle>
            <a:lvl1pPr>
              <a:spcBef>
                <a:spcPts val="600"/>
              </a:spcBef>
            </a:lvl1pPr>
          </a:lstStyle>
          <a:p>
            <a:fld id="{86CB4B4D-7CA3-9044-876B-883B54F8677D}" type="slidenum">
              <a:t>2</a:t>
            </a:fld>
            <a:endParaRPr/>
          </a:p>
        </p:txBody>
      </p:sp>
      <p:sp>
        <p:nvSpPr>
          <p:cNvPr id="102" name="TextBox 7"/>
          <p:cNvSpPr txBox="1"/>
          <p:nvPr/>
        </p:nvSpPr>
        <p:spPr>
          <a:xfrm>
            <a:off x="353695" y="771306"/>
            <a:ext cx="1737361" cy="8840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a:latin typeface="+mn-lt"/>
                <a:ea typeface="+mn-ea"/>
                <a:cs typeface="+mn-cs"/>
                <a:sym typeface="Arial"/>
              </a:defRPr>
            </a:lvl1pPr>
          </a:lstStyle>
          <a:p>
            <a:r>
              <a:t>(Stock Image, 2025)</a:t>
            </a:r>
          </a:p>
        </p:txBody>
      </p:sp>
      <p:pic>
        <p:nvPicPr>
          <p:cNvPr id="103" name="Audio Recording.m4a" descr="Audio Recording.m4a"/>
          <p:cNvPicPr>
            <a:picLocks/>
          </p:cNvPicPr>
          <p:nvPr>
            <a:audioFile r:link="rId2"/>
            <p:extLst>
              <p:ext uri="{DAA4B4D4-6D71-4841-9C94-3DE7FCFB9230}">
                <p14:media xmlns:p14="http://schemas.microsoft.com/office/powerpoint/2010/main" r:embed="rId1"/>
              </p:ext>
            </p:extLst>
          </p:nvPr>
        </p:nvPicPr>
        <p:blipFill>
          <a:blip r:embed="rId5"/>
          <a:stretch>
            <a:fillRect/>
          </a:stretch>
        </p:blipFill>
        <p:spPr>
          <a:xfrm>
            <a:off x="601458" y="4982817"/>
            <a:ext cx="571501" cy="5715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062" fill="hold"/>
                                        <p:tgtEl>
                                          <p:spTgt spid="10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7" fill="hold" display="0">
                  <p:stCondLst>
                    <p:cond delay="indefinite"/>
                  </p:stCondLst>
                </p:cTn>
                <p:tgtEl>
                  <p:spTgt spid="10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 name="Title 1"/>
          <p:cNvSpPr txBox="1">
            <a:spLocks noGrp="1"/>
          </p:cNvSpPr>
          <p:nvPr>
            <p:ph type="title"/>
          </p:nvPr>
        </p:nvSpPr>
        <p:spPr>
          <a:xfrm>
            <a:off x="457200" y="-181680"/>
            <a:ext cx="8229600" cy="1143001"/>
          </a:xfrm>
          <a:prstGeom prst="rect">
            <a:avLst/>
          </a:prstGeom>
        </p:spPr>
        <p:txBody>
          <a:bodyPr/>
          <a:lstStyle>
            <a:lvl1pPr>
              <a:defRPr sz="3600" b="1"/>
            </a:lvl1pPr>
          </a:lstStyle>
          <a:p>
            <a:r>
              <a:t>Patient Information</a:t>
            </a:r>
          </a:p>
        </p:txBody>
      </p:sp>
      <p:sp>
        <p:nvSpPr>
          <p:cNvPr id="106" name="Date Placeholder 3"/>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88888"/>
                </a:solidFill>
              </a:defRPr>
            </a:lvl1pPr>
          </a:lstStyle>
          <a:p>
            <a:r>
              <a:t>12/08/2026</a:t>
            </a:r>
          </a:p>
        </p:txBody>
      </p:sp>
      <p:sp>
        <p:nvSpPr>
          <p:cNvPr id="107" name="Slide Number Placeholder 4"/>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3</a:t>
            </a:fld>
            <a:endParaRPr/>
          </a:p>
        </p:txBody>
      </p:sp>
      <p:graphicFrame>
        <p:nvGraphicFramePr>
          <p:cNvPr id="108" name="Table 5"/>
          <p:cNvGraphicFramePr/>
          <p:nvPr/>
        </p:nvGraphicFramePr>
        <p:xfrm>
          <a:off x="4166770" y="1607619"/>
          <a:ext cx="4735690" cy="2984832"/>
        </p:xfrm>
        <a:graphic>
          <a:graphicData uri="http://schemas.openxmlformats.org/drawingml/2006/table">
            <a:tbl>
              <a:tblPr>
                <a:tableStyleId>{4C3C2611-4C71-4FC5-86AE-919BDF0F9419}</a:tableStyleId>
              </a:tblPr>
              <a:tblGrid>
                <a:gridCol w="4735689">
                  <a:extLst>
                    <a:ext uri="{9D8B030D-6E8A-4147-A177-3AD203B41FA5}">
                      <a16:colId xmlns:a16="http://schemas.microsoft.com/office/drawing/2014/main" val="20000"/>
                    </a:ext>
                  </a:extLst>
                </a:gridCol>
              </a:tblGrid>
              <a:tr h="331648">
                <a:tc>
                  <a:txBody>
                    <a:bodyPr/>
                    <a:lstStyle/>
                    <a:p>
                      <a:pPr algn="l">
                        <a:defRPr sz="1800"/>
                      </a:pPr>
                      <a:r>
                        <a:rPr sz="1200"/>
                        <a:t>Details</a:t>
                      </a:r>
                    </a:p>
                  </a:txBody>
                  <a:tcPr marL="9525" marR="9525" marT="9525" marB="9525" horzOverflow="overflow">
                    <a:solidFill>
                      <a:srgbClr val="E6F2FC"/>
                    </a:solidFill>
                  </a:tcPr>
                </a:tc>
                <a:extLst>
                  <a:ext uri="{0D108BD9-81ED-4DB2-BD59-A6C34878D82A}">
                    <a16:rowId xmlns:a16="http://schemas.microsoft.com/office/drawing/2014/main" val="10000"/>
                  </a:ext>
                </a:extLst>
              </a:tr>
              <a:tr h="331648">
                <a:tc>
                  <a:txBody>
                    <a:bodyPr/>
                    <a:lstStyle/>
                    <a:p>
                      <a:pPr algn="l">
                        <a:defRPr sz="1800"/>
                      </a:pPr>
                      <a:r>
                        <a:rPr sz="1200"/>
                        <a:t>45</a:t>
                      </a:r>
                    </a:p>
                  </a:txBody>
                  <a:tcPr marL="9525" marR="9525" marT="9525" marB="9525" horzOverflow="overflow">
                    <a:solidFill>
                      <a:srgbClr val="E6F2FC"/>
                    </a:solidFill>
                  </a:tcPr>
                </a:tc>
                <a:extLst>
                  <a:ext uri="{0D108BD9-81ED-4DB2-BD59-A6C34878D82A}">
                    <a16:rowId xmlns:a16="http://schemas.microsoft.com/office/drawing/2014/main" val="10001"/>
                  </a:ext>
                </a:extLst>
              </a:tr>
              <a:tr h="331648">
                <a:tc>
                  <a:txBody>
                    <a:bodyPr/>
                    <a:lstStyle/>
                    <a:p>
                      <a:pPr algn="l">
                        <a:defRPr sz="1800"/>
                      </a:pPr>
                      <a:r>
                        <a:rPr sz="1200"/>
                        <a:t>Female</a:t>
                      </a:r>
                    </a:p>
                  </a:txBody>
                  <a:tcPr marL="9525" marR="9525" marT="9525" marB="9525" horzOverflow="overflow">
                    <a:solidFill>
                      <a:srgbClr val="E6F2FC"/>
                    </a:solidFill>
                  </a:tcPr>
                </a:tc>
                <a:extLst>
                  <a:ext uri="{0D108BD9-81ED-4DB2-BD59-A6C34878D82A}">
                    <a16:rowId xmlns:a16="http://schemas.microsoft.com/office/drawing/2014/main" val="10002"/>
                  </a:ext>
                </a:extLst>
              </a:tr>
              <a:tr h="331648">
                <a:tc>
                  <a:txBody>
                    <a:bodyPr/>
                    <a:lstStyle/>
                    <a:p>
                      <a:pPr algn="l">
                        <a:defRPr sz="1800"/>
                      </a:pPr>
                      <a:r>
                        <a:rPr sz="1200"/>
                        <a:t>Social worker</a:t>
                      </a:r>
                    </a:p>
                  </a:txBody>
                  <a:tcPr marL="9525" marR="9525" marT="9525" marB="9525" horzOverflow="overflow">
                    <a:solidFill>
                      <a:srgbClr val="E6F2FC"/>
                    </a:solidFill>
                  </a:tcPr>
                </a:tc>
                <a:extLst>
                  <a:ext uri="{0D108BD9-81ED-4DB2-BD59-A6C34878D82A}">
                    <a16:rowId xmlns:a16="http://schemas.microsoft.com/office/drawing/2014/main" val="10003"/>
                  </a:ext>
                </a:extLst>
              </a:tr>
              <a:tr h="331648">
                <a:tc>
                  <a:txBody>
                    <a:bodyPr/>
                    <a:lstStyle/>
                    <a:p>
                      <a:pPr algn="l">
                        <a:defRPr sz="1800"/>
                      </a:pPr>
                      <a:r>
                        <a:rPr sz="1200"/>
                        <a:t>Lives with two children, high stress and limited time for exercise</a:t>
                      </a:r>
                    </a:p>
                  </a:txBody>
                  <a:tcPr marL="9525" marR="9525" marT="9525" marB="9525" horzOverflow="overflow">
                    <a:solidFill>
                      <a:srgbClr val="E6F2FC"/>
                    </a:solidFill>
                  </a:tcPr>
                </a:tc>
                <a:extLst>
                  <a:ext uri="{0D108BD9-81ED-4DB2-BD59-A6C34878D82A}">
                    <a16:rowId xmlns:a16="http://schemas.microsoft.com/office/drawing/2014/main" val="10004"/>
                  </a:ext>
                </a:extLst>
              </a:tr>
              <a:tr h="331648">
                <a:tc>
                  <a:txBody>
                    <a:bodyPr/>
                    <a:lstStyle/>
                    <a:p>
                      <a:pPr algn="l">
                        <a:defRPr sz="1800"/>
                      </a:pPr>
                      <a:r>
                        <a:rPr sz="1200"/>
                        <a:t>148/92 mmHg - High</a:t>
                      </a:r>
                    </a:p>
                  </a:txBody>
                  <a:tcPr marL="9525" marR="9525" marT="9525" marB="9525" horzOverflow="overflow">
                    <a:solidFill>
                      <a:srgbClr val="E6F2FC"/>
                    </a:solidFill>
                  </a:tcPr>
                </a:tc>
                <a:extLst>
                  <a:ext uri="{0D108BD9-81ED-4DB2-BD59-A6C34878D82A}">
                    <a16:rowId xmlns:a16="http://schemas.microsoft.com/office/drawing/2014/main" val="10005"/>
                  </a:ext>
                </a:extLst>
              </a:tr>
              <a:tr h="331648">
                <a:tc>
                  <a:txBody>
                    <a:bodyPr/>
                    <a:lstStyle/>
                    <a:p>
                      <a:pPr algn="l">
                        <a:defRPr sz="1800"/>
                      </a:pPr>
                      <a:r>
                        <a:rPr sz="1200"/>
                        <a:t>31 Kg/m2 - Obese</a:t>
                      </a:r>
                    </a:p>
                  </a:txBody>
                  <a:tcPr marL="9525" marR="9525" marT="9525" marB="9525" horzOverflow="overflow">
                    <a:solidFill>
                      <a:srgbClr val="E6F2FC"/>
                    </a:solidFill>
                  </a:tcPr>
                </a:tc>
                <a:extLst>
                  <a:ext uri="{0D108BD9-81ED-4DB2-BD59-A6C34878D82A}">
                    <a16:rowId xmlns:a16="http://schemas.microsoft.com/office/drawing/2014/main" val="10006"/>
                  </a:ext>
                </a:extLst>
              </a:tr>
              <a:tr h="331648">
                <a:tc>
                  <a:txBody>
                    <a:bodyPr/>
                    <a:lstStyle/>
                    <a:p>
                      <a:pPr algn="l">
                        <a:defRPr sz="1800"/>
                      </a:pPr>
                      <a:r>
                        <a:rPr sz="1200"/>
                        <a:t>8.4% - High</a:t>
                      </a:r>
                    </a:p>
                  </a:txBody>
                  <a:tcPr marL="9525" marR="9525" marT="9525" marB="9525" horzOverflow="overflow">
                    <a:solidFill>
                      <a:srgbClr val="E6F2FC"/>
                    </a:solidFill>
                  </a:tcPr>
                </a:tc>
                <a:extLst>
                  <a:ext uri="{0D108BD9-81ED-4DB2-BD59-A6C34878D82A}">
                    <a16:rowId xmlns:a16="http://schemas.microsoft.com/office/drawing/2014/main" val="10007"/>
                  </a:ext>
                </a:extLst>
              </a:tr>
              <a:tr h="331648">
                <a:tc>
                  <a:txBody>
                    <a:bodyPr/>
                    <a:lstStyle/>
                    <a:p>
                      <a:pPr algn="l">
                        <a:defRPr sz="1800"/>
                      </a:pPr>
                      <a:r>
                        <a:rPr sz="1200"/>
                        <a:t>9.2 mmol/L - High </a:t>
                      </a:r>
                    </a:p>
                  </a:txBody>
                  <a:tcPr marL="9525" marR="9525" marT="9525" marB="9525" horzOverflow="overflow">
                    <a:solidFill>
                      <a:srgbClr val="E6F2FC"/>
                    </a:solidFill>
                  </a:tcPr>
                </a:tc>
                <a:extLst>
                  <a:ext uri="{0D108BD9-81ED-4DB2-BD59-A6C34878D82A}">
                    <a16:rowId xmlns:a16="http://schemas.microsoft.com/office/drawing/2014/main" val="10008"/>
                  </a:ext>
                </a:extLst>
              </a:tr>
            </a:tbl>
          </a:graphicData>
        </a:graphic>
      </p:graphicFrame>
      <p:graphicFrame>
        <p:nvGraphicFramePr>
          <p:cNvPr id="109" name="Table 7"/>
          <p:cNvGraphicFramePr/>
          <p:nvPr/>
        </p:nvGraphicFramePr>
        <p:xfrm>
          <a:off x="241540" y="1607619"/>
          <a:ext cx="3951112" cy="2984832"/>
        </p:xfrm>
        <a:graphic>
          <a:graphicData uri="http://schemas.openxmlformats.org/drawingml/2006/table">
            <a:tbl>
              <a:tblPr>
                <a:tableStyleId>{4C3C2611-4C71-4FC5-86AE-919BDF0F9419}</a:tableStyleId>
              </a:tblPr>
              <a:tblGrid>
                <a:gridCol w="3951111">
                  <a:extLst>
                    <a:ext uri="{9D8B030D-6E8A-4147-A177-3AD203B41FA5}">
                      <a16:colId xmlns:a16="http://schemas.microsoft.com/office/drawing/2014/main" val="20000"/>
                    </a:ext>
                  </a:extLst>
                </a:gridCol>
              </a:tblGrid>
              <a:tr h="337678">
                <a:tc>
                  <a:txBody>
                    <a:bodyPr/>
                    <a:lstStyle/>
                    <a:p>
                      <a:pPr algn="l">
                        <a:defRPr sz="1800"/>
                      </a:pPr>
                      <a:r>
                        <a:rPr sz="1200"/>
                        <a:t>Category </a:t>
                      </a:r>
                    </a:p>
                  </a:txBody>
                  <a:tcPr marL="9525" marR="9525" marT="9525" marB="9525" horzOverflow="overflow">
                    <a:solidFill>
                      <a:srgbClr val="E6F2FC"/>
                    </a:solidFill>
                  </a:tcPr>
                </a:tc>
                <a:extLst>
                  <a:ext uri="{0D108BD9-81ED-4DB2-BD59-A6C34878D82A}">
                    <a16:rowId xmlns:a16="http://schemas.microsoft.com/office/drawing/2014/main" val="10000"/>
                  </a:ext>
                </a:extLst>
              </a:tr>
              <a:tr h="337678">
                <a:tc>
                  <a:txBody>
                    <a:bodyPr/>
                    <a:lstStyle/>
                    <a:p>
                      <a:pPr algn="l">
                        <a:defRPr sz="1800"/>
                      </a:pPr>
                      <a:r>
                        <a:rPr sz="1200"/>
                        <a:t>Age</a:t>
                      </a:r>
                    </a:p>
                  </a:txBody>
                  <a:tcPr marL="9525" marR="9525" marT="9525" marB="9525" horzOverflow="overflow">
                    <a:solidFill>
                      <a:srgbClr val="E6F2FC"/>
                    </a:solidFill>
                  </a:tcPr>
                </a:tc>
                <a:extLst>
                  <a:ext uri="{0D108BD9-81ED-4DB2-BD59-A6C34878D82A}">
                    <a16:rowId xmlns:a16="http://schemas.microsoft.com/office/drawing/2014/main" val="10001"/>
                  </a:ext>
                </a:extLst>
              </a:tr>
              <a:tr h="337678">
                <a:tc>
                  <a:txBody>
                    <a:bodyPr/>
                    <a:lstStyle/>
                    <a:p>
                      <a:pPr algn="l">
                        <a:defRPr sz="1800"/>
                      </a:pPr>
                      <a:r>
                        <a:rPr sz="1200"/>
                        <a:t>Gender</a:t>
                      </a:r>
                    </a:p>
                  </a:txBody>
                  <a:tcPr marL="9525" marR="9525" marT="9525" marB="9525" horzOverflow="overflow">
                    <a:solidFill>
                      <a:srgbClr val="E6F2FC"/>
                    </a:solidFill>
                  </a:tcPr>
                </a:tc>
                <a:extLst>
                  <a:ext uri="{0D108BD9-81ED-4DB2-BD59-A6C34878D82A}">
                    <a16:rowId xmlns:a16="http://schemas.microsoft.com/office/drawing/2014/main" val="10002"/>
                  </a:ext>
                </a:extLst>
              </a:tr>
              <a:tr h="337678">
                <a:tc>
                  <a:txBody>
                    <a:bodyPr/>
                    <a:lstStyle/>
                    <a:p>
                      <a:pPr algn="l">
                        <a:defRPr sz="1800"/>
                      </a:pPr>
                      <a:r>
                        <a:rPr sz="1200"/>
                        <a:t>Occupation </a:t>
                      </a:r>
                    </a:p>
                  </a:txBody>
                  <a:tcPr marL="9525" marR="9525" marT="9525" marB="9525" horzOverflow="overflow">
                    <a:solidFill>
                      <a:srgbClr val="E6F2FC"/>
                    </a:solidFill>
                  </a:tcPr>
                </a:tc>
                <a:extLst>
                  <a:ext uri="{0D108BD9-81ED-4DB2-BD59-A6C34878D82A}">
                    <a16:rowId xmlns:a16="http://schemas.microsoft.com/office/drawing/2014/main" val="10003"/>
                  </a:ext>
                </a:extLst>
              </a:tr>
              <a:tr h="337678">
                <a:tc>
                  <a:txBody>
                    <a:bodyPr/>
                    <a:lstStyle/>
                    <a:p>
                      <a:pPr algn="l">
                        <a:defRPr sz="1800"/>
                      </a:pPr>
                      <a:r>
                        <a:rPr sz="1200"/>
                        <a:t>Living situation </a:t>
                      </a:r>
                    </a:p>
                  </a:txBody>
                  <a:tcPr marL="9525" marR="9525" marT="9525" marB="9525" horzOverflow="overflow">
                    <a:solidFill>
                      <a:srgbClr val="E6F2FC"/>
                    </a:solidFill>
                  </a:tcPr>
                </a:tc>
                <a:extLst>
                  <a:ext uri="{0D108BD9-81ED-4DB2-BD59-A6C34878D82A}">
                    <a16:rowId xmlns:a16="http://schemas.microsoft.com/office/drawing/2014/main" val="10004"/>
                  </a:ext>
                </a:extLst>
              </a:tr>
              <a:tr h="337678">
                <a:tc>
                  <a:txBody>
                    <a:bodyPr/>
                    <a:lstStyle/>
                    <a:p>
                      <a:pPr algn="l">
                        <a:defRPr sz="1800"/>
                      </a:pPr>
                      <a:r>
                        <a:rPr sz="1200"/>
                        <a:t>Blood pressure </a:t>
                      </a:r>
                    </a:p>
                  </a:txBody>
                  <a:tcPr marL="9525" marR="9525" marT="9525" marB="9525" horzOverflow="overflow">
                    <a:solidFill>
                      <a:srgbClr val="E6F2FC"/>
                    </a:solidFill>
                  </a:tcPr>
                </a:tc>
                <a:extLst>
                  <a:ext uri="{0D108BD9-81ED-4DB2-BD59-A6C34878D82A}">
                    <a16:rowId xmlns:a16="http://schemas.microsoft.com/office/drawing/2014/main" val="10005"/>
                  </a:ext>
                </a:extLst>
              </a:tr>
              <a:tr h="337678">
                <a:tc>
                  <a:txBody>
                    <a:bodyPr/>
                    <a:lstStyle/>
                    <a:p>
                      <a:pPr algn="l">
                        <a:defRPr sz="1800"/>
                      </a:pPr>
                      <a:r>
                        <a:rPr sz="1200"/>
                        <a:t>BMI</a:t>
                      </a:r>
                    </a:p>
                  </a:txBody>
                  <a:tcPr marL="9525" marR="9525" marT="9525" marB="9525" horzOverflow="overflow">
                    <a:solidFill>
                      <a:srgbClr val="E6F2FC"/>
                    </a:solidFill>
                  </a:tcPr>
                </a:tc>
                <a:extLst>
                  <a:ext uri="{0D108BD9-81ED-4DB2-BD59-A6C34878D82A}">
                    <a16:rowId xmlns:a16="http://schemas.microsoft.com/office/drawing/2014/main" val="10006"/>
                  </a:ext>
                </a:extLst>
              </a:tr>
              <a:tr h="283408">
                <a:tc>
                  <a:txBody>
                    <a:bodyPr/>
                    <a:lstStyle/>
                    <a:p>
                      <a:pPr algn="l">
                        <a:defRPr sz="1800"/>
                      </a:pPr>
                      <a:r>
                        <a:rPr sz="1000"/>
                        <a:t>HbA1c</a:t>
                      </a:r>
                    </a:p>
                  </a:txBody>
                  <a:tcPr marL="9525" marR="9525" marT="9525" marB="9525" horzOverflow="overflow">
                    <a:solidFill>
                      <a:srgbClr val="E6F2FC"/>
                    </a:solidFill>
                  </a:tcPr>
                </a:tc>
                <a:extLst>
                  <a:ext uri="{0D108BD9-81ED-4DB2-BD59-A6C34878D82A}">
                    <a16:rowId xmlns:a16="http://schemas.microsoft.com/office/drawing/2014/main" val="10007"/>
                  </a:ext>
                </a:extLst>
              </a:tr>
              <a:tr h="337678">
                <a:tc>
                  <a:txBody>
                    <a:bodyPr/>
                    <a:lstStyle/>
                    <a:p>
                      <a:pPr algn="l">
                        <a:defRPr sz="1800"/>
                      </a:pPr>
                      <a:r>
                        <a:rPr sz="1200"/>
                        <a:t>Fasting Glucose</a:t>
                      </a:r>
                    </a:p>
                  </a:txBody>
                  <a:tcPr marL="9525" marR="9525" marT="9525" marB="9525" horzOverflow="overflow">
                    <a:solidFill>
                      <a:srgbClr val="E6F2FC"/>
                    </a:solidFill>
                  </a:tcPr>
                </a:tc>
                <a:extLst>
                  <a:ext uri="{0D108BD9-81ED-4DB2-BD59-A6C34878D82A}">
                    <a16:rowId xmlns:a16="http://schemas.microsoft.com/office/drawing/2014/main" val="10008"/>
                  </a:ext>
                </a:extLst>
              </a:tr>
            </a:tbl>
          </a:graphicData>
        </a:graphic>
      </p:graphicFrame>
      <p:sp>
        <p:nvSpPr>
          <p:cNvPr id="110" name="TextBox 8"/>
          <p:cNvSpPr txBox="1"/>
          <p:nvPr/>
        </p:nvSpPr>
        <p:spPr>
          <a:xfrm>
            <a:off x="234543" y="4692643"/>
            <a:ext cx="5662379" cy="77059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1600">
                <a:latin typeface="+mn-lt"/>
                <a:ea typeface="+mn-ea"/>
                <a:cs typeface="+mn-cs"/>
                <a:sym typeface="Arial"/>
              </a:defRPr>
            </a:lvl1pPr>
          </a:lstStyle>
          <a:p>
            <a:r>
              <a:t>These results indicate poorly controlled Type 2 diabetes, obesity, and hypertension, increasing her cardiovascular risk (NICE, 2024).</a:t>
            </a:r>
          </a:p>
        </p:txBody>
      </p:sp>
      <p:pic>
        <p:nvPicPr>
          <p:cNvPr id="111" name="Audio Recording.m4a" descr="Audio Recording.m4a"/>
          <p:cNvPicPr>
            <a:picLocks/>
          </p:cNvPicPr>
          <p:nvPr>
            <a:audioFile r:link="rId2"/>
            <p:extLst>
              <p:ext uri="{DAA4B4D4-6D71-4841-9C94-3DE7FCFB9230}">
                <p14:media xmlns:p14="http://schemas.microsoft.com/office/powerpoint/2010/main" r:embed="rId1"/>
              </p:ext>
            </p:extLst>
          </p:nvPr>
        </p:nvPicPr>
        <p:blipFill>
          <a:blip r:embed="rId4"/>
          <a:stretch>
            <a:fillRect/>
          </a:stretch>
        </p:blipFill>
        <p:spPr>
          <a:xfrm>
            <a:off x="552559" y="640578"/>
            <a:ext cx="571501" cy="5715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062" fill="hold"/>
                                        <p:tgtEl>
                                          <p:spTgt spid="1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7" fill="hold" display="0">
                  <p:stCondLst>
                    <p:cond delay="indefinite"/>
                  </p:stCondLst>
                </p:cTn>
                <p:tgtEl>
                  <p:spTgt spid="1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Title 2"/>
          <p:cNvSpPr txBox="1">
            <a:spLocks noGrp="1"/>
          </p:cNvSpPr>
          <p:nvPr>
            <p:ph type="title"/>
          </p:nvPr>
        </p:nvSpPr>
        <p:spPr>
          <a:xfrm>
            <a:off x="533400" y="-271809"/>
            <a:ext cx="8229600" cy="1143001"/>
          </a:xfrm>
          <a:prstGeom prst="rect">
            <a:avLst/>
          </a:prstGeom>
        </p:spPr>
        <p:txBody>
          <a:bodyPr/>
          <a:lstStyle>
            <a:lvl1pPr>
              <a:defRPr b="1"/>
            </a:lvl1pPr>
          </a:lstStyle>
          <a:p>
            <a:r>
              <a:t>Anatomy and Physiology</a:t>
            </a:r>
          </a:p>
        </p:txBody>
      </p:sp>
      <p:sp>
        <p:nvSpPr>
          <p:cNvPr id="114" name="Content Placeholder 1"/>
          <p:cNvSpPr txBox="1">
            <a:spLocks noGrp="1"/>
          </p:cNvSpPr>
          <p:nvPr>
            <p:ph type="body" sz="half" idx="1"/>
          </p:nvPr>
        </p:nvSpPr>
        <p:spPr>
          <a:xfrm>
            <a:off x="250825" y="1417637"/>
            <a:ext cx="4038600" cy="3989041"/>
          </a:xfrm>
          <a:prstGeom prst="rect">
            <a:avLst/>
          </a:prstGeom>
        </p:spPr>
        <p:txBody>
          <a:bodyPr/>
          <a:lstStyle/>
          <a:p>
            <a:pPr>
              <a:lnSpc>
                <a:spcPct val="90000"/>
              </a:lnSpc>
              <a:spcBef>
                <a:spcPts val="1400"/>
              </a:spcBef>
              <a:defRPr sz="1100"/>
            </a:pPr>
            <a:endParaRPr/>
          </a:p>
          <a:p>
            <a:pPr>
              <a:lnSpc>
                <a:spcPct val="90000"/>
              </a:lnSpc>
              <a:spcBef>
                <a:spcPts val="1400"/>
              </a:spcBef>
              <a:defRPr sz="1200">
                <a:latin typeface="+mn-lt"/>
                <a:ea typeface="+mn-ea"/>
                <a:cs typeface="+mn-cs"/>
                <a:sym typeface="Arial"/>
              </a:defRPr>
            </a:pPr>
            <a:r>
              <a:t>The endocrine system controls hormones in the body. The pancreas is the main organ involved in diabetes. High blood sugar also affects the heart and blood vessels.</a:t>
            </a:r>
            <a:endParaRPr sz="2500"/>
          </a:p>
          <a:p>
            <a:pPr>
              <a:lnSpc>
                <a:spcPct val="90000"/>
              </a:lnSpc>
              <a:spcBef>
                <a:spcPts val="1400"/>
              </a:spcBef>
              <a:defRPr sz="1200">
                <a:latin typeface="+mn-lt"/>
                <a:ea typeface="+mn-ea"/>
                <a:cs typeface="+mn-cs"/>
                <a:sym typeface="Arial"/>
              </a:defRPr>
            </a:pPr>
            <a:r>
              <a:t>The pancreas, located behind the stomach, produces insulin, which helps glucose move from the blood into cells. Blood vessels transport glucose and insulin. The liver stores glucose and releases it when the body needs energy.</a:t>
            </a:r>
            <a:endParaRPr sz="2500"/>
          </a:p>
          <a:p>
            <a:pPr>
              <a:lnSpc>
                <a:spcPct val="90000"/>
              </a:lnSpc>
              <a:spcBef>
                <a:spcPts val="1400"/>
              </a:spcBef>
              <a:defRPr sz="1200">
                <a:latin typeface="+mn-lt"/>
                <a:ea typeface="+mn-ea"/>
                <a:cs typeface="+mn-cs"/>
                <a:sym typeface="Arial"/>
              </a:defRPr>
            </a:pPr>
            <a:r>
              <a:t>In Type 2 diabetes, the body becomes insulin resistant. The pancreas produces extra insulin at first, but over time the beta cells become dysfunctional, leading to high blood sugar.</a:t>
            </a:r>
            <a:endParaRPr sz="2500"/>
          </a:p>
          <a:p>
            <a:pPr>
              <a:lnSpc>
                <a:spcPct val="90000"/>
              </a:lnSpc>
              <a:spcBef>
                <a:spcPts val="1400"/>
              </a:spcBef>
              <a:defRPr sz="1200">
                <a:latin typeface="+mn-lt"/>
                <a:ea typeface="+mn-ea"/>
                <a:cs typeface="+mn-cs"/>
                <a:sym typeface="Arial"/>
              </a:defRPr>
            </a:pPr>
            <a:r>
              <a:t>High blood sugar damages blood vessels and increases cardiovascular risk (NICE, 2024).</a:t>
            </a:r>
          </a:p>
        </p:txBody>
      </p:sp>
      <p:pic>
        <p:nvPicPr>
          <p:cNvPr id="115" name="Picture 5" descr="Picture 5"/>
          <p:cNvPicPr>
            <a:picLocks noChangeAspect="1"/>
          </p:cNvPicPr>
          <p:nvPr/>
        </p:nvPicPr>
        <p:blipFill>
          <a:blip r:embed="rId4"/>
          <a:srcRect t="1227" r="4" b="4"/>
          <a:stretch>
            <a:fillRect/>
          </a:stretch>
        </p:blipFill>
        <p:spPr>
          <a:xfrm>
            <a:off x="4648200" y="1600201"/>
            <a:ext cx="4038600" cy="3989040"/>
          </a:xfrm>
          <a:prstGeom prst="rect">
            <a:avLst/>
          </a:prstGeom>
          <a:ln w="12700">
            <a:miter lim="400000"/>
          </a:ln>
        </p:spPr>
      </p:pic>
      <p:sp>
        <p:nvSpPr>
          <p:cNvPr id="116" name="Date Placeholder 4"/>
          <p:cNvSpPr txBox="1"/>
          <p:nvPr/>
        </p:nvSpPr>
        <p:spPr>
          <a:xfrm>
            <a:off x="296545" y="6524625"/>
            <a:ext cx="880111" cy="2190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lvl1pPr algn="ctr" defTabSz="850391">
              <a:lnSpc>
                <a:spcPct val="90000"/>
              </a:lnSpc>
              <a:spcBef>
                <a:spcPts val="500"/>
              </a:spcBef>
              <a:defRPr sz="837">
                <a:solidFill>
                  <a:srgbClr val="888888"/>
                </a:solidFill>
              </a:defRPr>
            </a:lvl1pPr>
          </a:lstStyle>
          <a:p>
            <a:r>
              <a:t>12/08/2026</a:t>
            </a:r>
          </a:p>
        </p:txBody>
      </p:sp>
      <p:sp>
        <p:nvSpPr>
          <p:cNvPr id="117" name="Slide Number Placeholder 5"/>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ormAutofit/>
          </a:bodyPr>
          <a:lstStyle>
            <a:lvl1pPr>
              <a:spcBef>
                <a:spcPts val="600"/>
              </a:spcBef>
            </a:lvl1pPr>
          </a:lstStyle>
          <a:p>
            <a:fld id="{86CB4B4D-7CA3-9044-876B-883B54F8677D}" type="slidenum">
              <a:t>4</a:t>
            </a:fld>
            <a:endParaRPr/>
          </a:p>
        </p:txBody>
      </p:sp>
      <p:pic>
        <p:nvPicPr>
          <p:cNvPr id="118" name="Audio Recording.m4a" descr="Audio Recording.m4a"/>
          <p:cNvPicPr>
            <a:picLocks/>
          </p:cNvPicPr>
          <p:nvPr>
            <a:audioFile r:link="rId2"/>
            <p:extLst>
              <p:ext uri="{DAA4B4D4-6D71-4841-9C94-3DE7FCFB9230}">
                <p14:media xmlns:p14="http://schemas.microsoft.com/office/powerpoint/2010/main" r:embed="rId1"/>
              </p:ext>
            </p:extLst>
          </p:nvPr>
        </p:nvPicPr>
        <p:blipFill>
          <a:blip r:embed="rId5"/>
          <a:stretch>
            <a:fillRect/>
          </a:stretch>
        </p:blipFill>
        <p:spPr>
          <a:xfrm>
            <a:off x="601458" y="4982817"/>
            <a:ext cx="571501" cy="5715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062" fill="hold"/>
                                        <p:tgtEl>
                                          <p:spTgt spid="1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7" fill="hold" display="0">
                  <p:stCondLst>
                    <p:cond delay="indefinite"/>
                  </p:stCondLst>
                </p:cTn>
                <p:tgtEl>
                  <p:spTgt spid="1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Title 1"/>
          <p:cNvSpPr txBox="1">
            <a:spLocks noGrp="1"/>
          </p:cNvSpPr>
          <p:nvPr>
            <p:ph type="title"/>
          </p:nvPr>
        </p:nvSpPr>
        <p:spPr>
          <a:xfrm>
            <a:off x="398251" y="-226651"/>
            <a:ext cx="8229601" cy="1143001"/>
          </a:xfrm>
          <a:prstGeom prst="rect">
            <a:avLst/>
          </a:prstGeom>
        </p:spPr>
        <p:txBody>
          <a:bodyPr/>
          <a:lstStyle>
            <a:lvl1pPr>
              <a:defRPr b="1"/>
            </a:lvl1pPr>
          </a:lstStyle>
          <a:p>
            <a:r>
              <a:t>Care Plan (1/3)</a:t>
            </a:r>
          </a:p>
        </p:txBody>
      </p:sp>
      <p:sp>
        <p:nvSpPr>
          <p:cNvPr id="121" name="Content Placeholder 2"/>
          <p:cNvSpPr txBox="1">
            <a:spLocks noGrp="1"/>
          </p:cNvSpPr>
          <p:nvPr>
            <p:ph type="body" sz="half" idx="1"/>
          </p:nvPr>
        </p:nvSpPr>
        <p:spPr>
          <a:xfrm>
            <a:off x="457198" y="1600200"/>
            <a:ext cx="4718651" cy="3989041"/>
          </a:xfrm>
          <a:prstGeom prst="rect">
            <a:avLst/>
          </a:prstGeom>
        </p:spPr>
        <p:txBody>
          <a:bodyPr/>
          <a:lstStyle/>
          <a:p>
            <a:pPr>
              <a:lnSpc>
                <a:spcPct val="90000"/>
              </a:lnSpc>
              <a:spcBef>
                <a:spcPts val="1800"/>
              </a:spcBef>
              <a:defRPr sz="2000">
                <a:latin typeface="+mn-lt"/>
                <a:ea typeface="+mn-ea"/>
                <a:cs typeface="+mn-cs"/>
                <a:sym typeface="Arial"/>
              </a:defRPr>
            </a:pPr>
            <a:r>
              <a:t>Her lifestyle includes a high‑carbohydrate diet from convenience foods, irregular sleep patterns, and frequent alcohol intake during the week.</a:t>
            </a:r>
          </a:p>
          <a:p>
            <a:pPr>
              <a:lnSpc>
                <a:spcPct val="90000"/>
              </a:lnSpc>
              <a:spcBef>
                <a:spcPts val="1800"/>
              </a:spcBef>
              <a:defRPr sz="2000">
                <a:latin typeface="+mn-lt"/>
                <a:ea typeface="+mn-ea"/>
                <a:cs typeface="+mn-cs"/>
                <a:sym typeface="Arial"/>
              </a:defRPr>
            </a:pPr>
            <a:r>
              <a:t>These habits worsen her diabetes. Poor sleep increases insulin resistance, high‑carb meals cause blood sugar spikes, and stress and alcohol affect liver glucose regulation, making diabetes harder to manage (NICE, 2024).</a:t>
            </a:r>
          </a:p>
        </p:txBody>
      </p:sp>
      <p:pic>
        <p:nvPicPr>
          <p:cNvPr id="122" name="Picture 5" descr="Picture 5"/>
          <p:cNvPicPr>
            <a:picLocks noChangeAspect="1"/>
          </p:cNvPicPr>
          <p:nvPr/>
        </p:nvPicPr>
        <p:blipFill>
          <a:blip r:embed="rId4"/>
          <a:stretch>
            <a:fillRect/>
          </a:stretch>
        </p:blipFill>
        <p:spPr>
          <a:xfrm>
            <a:off x="5175848" y="1417637"/>
            <a:ext cx="3320877" cy="3989041"/>
          </a:xfrm>
          <a:prstGeom prst="rect">
            <a:avLst/>
          </a:prstGeom>
          <a:ln w="12700">
            <a:miter lim="400000"/>
          </a:ln>
        </p:spPr>
      </p:pic>
      <p:sp>
        <p:nvSpPr>
          <p:cNvPr id="123" name="Date Placeholder 3"/>
          <p:cNvSpPr txBox="1"/>
          <p:nvPr/>
        </p:nvSpPr>
        <p:spPr>
          <a:xfrm>
            <a:off x="296545" y="6524625"/>
            <a:ext cx="880111" cy="2190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lvl1pPr algn="ctr" defTabSz="850391">
              <a:lnSpc>
                <a:spcPct val="90000"/>
              </a:lnSpc>
              <a:spcBef>
                <a:spcPts val="500"/>
              </a:spcBef>
              <a:defRPr sz="837">
                <a:solidFill>
                  <a:srgbClr val="888888"/>
                </a:solidFill>
              </a:defRPr>
            </a:lvl1pPr>
          </a:lstStyle>
          <a:p>
            <a:r>
              <a:t>12/08/2026</a:t>
            </a:r>
          </a:p>
        </p:txBody>
      </p:sp>
      <p:sp>
        <p:nvSpPr>
          <p:cNvPr id="124" name="Slide Number Placeholder 4"/>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ormAutofit/>
          </a:bodyPr>
          <a:lstStyle>
            <a:lvl1pPr>
              <a:spcBef>
                <a:spcPts val="600"/>
              </a:spcBef>
            </a:lvl1pPr>
          </a:lstStyle>
          <a:p>
            <a:fld id="{86CB4B4D-7CA3-9044-876B-883B54F8677D}" type="slidenum">
              <a:t>5</a:t>
            </a:fld>
            <a:endParaRPr/>
          </a:p>
        </p:txBody>
      </p:sp>
      <p:pic>
        <p:nvPicPr>
          <p:cNvPr id="125" name="Audio Recording.m4a" descr="Audio Recording.m4a"/>
          <p:cNvPicPr>
            <a:picLocks/>
          </p:cNvPicPr>
          <p:nvPr>
            <a:audioFile r:link="rId2"/>
            <p:extLst>
              <p:ext uri="{DAA4B4D4-6D71-4841-9C94-3DE7FCFB9230}">
                <p14:media xmlns:p14="http://schemas.microsoft.com/office/powerpoint/2010/main" r:embed="rId1"/>
              </p:ext>
            </p:extLst>
          </p:nvPr>
        </p:nvPicPr>
        <p:blipFill>
          <a:blip r:embed="rId5"/>
          <a:stretch>
            <a:fillRect/>
          </a:stretch>
        </p:blipFill>
        <p:spPr>
          <a:xfrm>
            <a:off x="601458" y="4982817"/>
            <a:ext cx="571501" cy="5715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062" fill="hold"/>
                                        <p:tgtEl>
                                          <p:spTgt spid="12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7" fill="hold" display="0">
                  <p:stCondLst>
                    <p:cond delay="indefinite"/>
                  </p:stCondLst>
                </p:cTn>
                <p:tgtEl>
                  <p:spTgt spid="1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Title 1"/>
          <p:cNvSpPr txBox="1">
            <a:spLocks noGrp="1"/>
          </p:cNvSpPr>
          <p:nvPr>
            <p:ph type="title"/>
          </p:nvPr>
        </p:nvSpPr>
        <p:spPr>
          <a:xfrm>
            <a:off x="533400" y="-78913"/>
            <a:ext cx="8229600" cy="1143001"/>
          </a:xfrm>
          <a:prstGeom prst="rect">
            <a:avLst/>
          </a:prstGeom>
        </p:spPr>
        <p:txBody>
          <a:bodyPr/>
          <a:lstStyle>
            <a:lvl1pPr>
              <a:defRPr b="1"/>
            </a:lvl1pPr>
          </a:lstStyle>
          <a:p>
            <a:r>
              <a:t>Care Plan (2/3)</a:t>
            </a:r>
          </a:p>
        </p:txBody>
      </p:sp>
      <p:pic>
        <p:nvPicPr>
          <p:cNvPr id="128" name="Picture 10" descr="Picture 10"/>
          <p:cNvPicPr>
            <a:picLocks noChangeAspect="1"/>
          </p:cNvPicPr>
          <p:nvPr/>
        </p:nvPicPr>
        <p:blipFill>
          <a:blip r:embed="rId4"/>
          <a:stretch>
            <a:fillRect/>
          </a:stretch>
        </p:blipFill>
        <p:spPr>
          <a:xfrm>
            <a:off x="457200" y="2080246"/>
            <a:ext cx="4038600" cy="3028951"/>
          </a:xfrm>
          <a:prstGeom prst="rect">
            <a:avLst/>
          </a:prstGeom>
          <a:ln w="12700">
            <a:miter lim="400000"/>
          </a:ln>
        </p:spPr>
      </p:pic>
      <p:sp>
        <p:nvSpPr>
          <p:cNvPr id="129" name="Content Placeholder 2"/>
          <p:cNvSpPr txBox="1">
            <a:spLocks noGrp="1"/>
          </p:cNvSpPr>
          <p:nvPr>
            <p:ph type="body" sz="half" idx="1"/>
          </p:nvPr>
        </p:nvSpPr>
        <p:spPr>
          <a:xfrm>
            <a:off x="4648200" y="1600200"/>
            <a:ext cx="4038600" cy="3989041"/>
          </a:xfrm>
          <a:prstGeom prst="rect">
            <a:avLst/>
          </a:prstGeom>
        </p:spPr>
        <p:txBody>
          <a:bodyPr/>
          <a:lstStyle/>
          <a:p>
            <a:pPr>
              <a:lnSpc>
                <a:spcPct val="81000"/>
              </a:lnSpc>
              <a:spcBef>
                <a:spcPts val="1400"/>
              </a:spcBef>
              <a:defRPr sz="1300"/>
            </a:pPr>
            <a:endParaRPr/>
          </a:p>
          <a:p>
            <a:pPr>
              <a:lnSpc>
                <a:spcPct val="81000"/>
              </a:lnSpc>
              <a:spcBef>
                <a:spcPts val="2000"/>
              </a:spcBef>
              <a:defRPr sz="1600">
                <a:latin typeface="+mn-lt"/>
                <a:ea typeface="+mn-ea"/>
                <a:cs typeface="+mn-cs"/>
                <a:sym typeface="Arial"/>
              </a:defRPr>
            </a:pPr>
            <a:r>
              <a:t>Her day starts early, and she often skips breakfast. She works long shifts with few breaks, eats late at night, and does minimal exercise.</a:t>
            </a:r>
            <a:endParaRPr sz="2300"/>
          </a:p>
          <a:p>
            <a:pPr>
              <a:lnSpc>
                <a:spcPct val="81000"/>
              </a:lnSpc>
              <a:spcBef>
                <a:spcPts val="2000"/>
              </a:spcBef>
              <a:defRPr sz="1600">
                <a:latin typeface="+mn-lt"/>
                <a:ea typeface="+mn-ea"/>
                <a:cs typeface="+mn-cs"/>
                <a:sym typeface="Arial"/>
              </a:defRPr>
            </a:pPr>
            <a:r>
              <a:t>These habits contribute to low energy and dizziness. Irregular meals and long shifts cause fluctuating blood sugar, making it harder for her to maintain a stable routine.</a:t>
            </a:r>
            <a:endParaRPr sz="2300"/>
          </a:p>
          <a:p>
            <a:pPr>
              <a:lnSpc>
                <a:spcPct val="81000"/>
              </a:lnSpc>
              <a:spcBef>
                <a:spcPts val="2000"/>
              </a:spcBef>
              <a:defRPr sz="1600">
                <a:latin typeface="+mn-lt"/>
                <a:ea typeface="+mn-ea"/>
                <a:cs typeface="+mn-cs"/>
                <a:sym typeface="Arial"/>
              </a:defRPr>
            </a:pPr>
            <a:r>
              <a:t>She needs regular monitoring of blood pressure and glucose levels, structured meal planning, and support with medication reminders to improve her diabetes management. (NICE NG28, 2024).</a:t>
            </a:r>
          </a:p>
        </p:txBody>
      </p:sp>
      <p:sp>
        <p:nvSpPr>
          <p:cNvPr id="130" name="Date Placeholder 3"/>
          <p:cNvSpPr txBox="1"/>
          <p:nvPr/>
        </p:nvSpPr>
        <p:spPr>
          <a:xfrm>
            <a:off x="296545" y="6524625"/>
            <a:ext cx="880111" cy="2190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lvl1pPr algn="ctr" defTabSz="850391">
              <a:lnSpc>
                <a:spcPct val="90000"/>
              </a:lnSpc>
              <a:spcBef>
                <a:spcPts val="500"/>
              </a:spcBef>
              <a:defRPr sz="837">
                <a:solidFill>
                  <a:srgbClr val="888888"/>
                </a:solidFill>
              </a:defRPr>
            </a:lvl1pPr>
          </a:lstStyle>
          <a:p>
            <a:r>
              <a:t>12/08/2026</a:t>
            </a:r>
          </a:p>
        </p:txBody>
      </p:sp>
      <p:sp>
        <p:nvSpPr>
          <p:cNvPr id="131" name="Slide Number Placeholder 4"/>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ormAutofit/>
          </a:bodyPr>
          <a:lstStyle>
            <a:lvl1pPr>
              <a:spcBef>
                <a:spcPts val="600"/>
              </a:spcBef>
            </a:lvl1pPr>
          </a:lstStyle>
          <a:p>
            <a:fld id="{86CB4B4D-7CA3-9044-876B-883B54F8677D}" type="slidenum">
              <a:t>6</a:t>
            </a:fld>
            <a:endParaRPr/>
          </a:p>
        </p:txBody>
      </p:sp>
      <p:pic>
        <p:nvPicPr>
          <p:cNvPr id="132" name="Audio Recording.m4a" descr="Audio Recording.m4a"/>
          <p:cNvPicPr>
            <a:picLocks/>
          </p:cNvPicPr>
          <p:nvPr>
            <a:audioFile r:link="rId2"/>
            <p:extLst>
              <p:ext uri="{DAA4B4D4-6D71-4841-9C94-3DE7FCFB9230}">
                <p14:media xmlns:p14="http://schemas.microsoft.com/office/powerpoint/2010/main" r:embed="rId1"/>
              </p:ext>
            </p:extLst>
          </p:nvPr>
        </p:nvPicPr>
        <p:blipFill>
          <a:blip r:embed="rId5"/>
          <a:stretch>
            <a:fillRect/>
          </a:stretch>
        </p:blipFill>
        <p:spPr>
          <a:xfrm>
            <a:off x="601458" y="4982817"/>
            <a:ext cx="571501" cy="5715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062" fill="hold"/>
                                        <p:tgtEl>
                                          <p:spTgt spid="13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7" fill="hold" display="0">
                  <p:stCondLst>
                    <p:cond delay="indefinite"/>
                  </p:stCondLst>
                </p:cTn>
                <p:tgtEl>
                  <p:spTgt spid="13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Title 1"/>
          <p:cNvSpPr txBox="1">
            <a:spLocks noGrp="1"/>
          </p:cNvSpPr>
          <p:nvPr>
            <p:ph type="title"/>
          </p:nvPr>
        </p:nvSpPr>
        <p:spPr>
          <a:xfrm>
            <a:off x="457200" y="274638"/>
            <a:ext cx="8229600" cy="730265"/>
          </a:xfrm>
          <a:prstGeom prst="rect">
            <a:avLst/>
          </a:prstGeom>
        </p:spPr>
        <p:txBody>
          <a:bodyPr/>
          <a:lstStyle>
            <a:lvl1pPr defTabSz="868680">
              <a:defRPr sz="4180" b="1"/>
            </a:lvl1pPr>
          </a:lstStyle>
          <a:p>
            <a:r>
              <a:t>Care Plan (3/3) </a:t>
            </a:r>
          </a:p>
        </p:txBody>
      </p:sp>
      <p:pic>
        <p:nvPicPr>
          <p:cNvPr id="135" name="Picture 5" descr="Picture 5"/>
          <p:cNvPicPr>
            <a:picLocks noChangeAspect="1"/>
          </p:cNvPicPr>
          <p:nvPr/>
        </p:nvPicPr>
        <p:blipFill>
          <a:blip r:embed="rId4"/>
          <a:srcRect l="32420"/>
          <a:stretch>
            <a:fillRect/>
          </a:stretch>
        </p:blipFill>
        <p:spPr>
          <a:xfrm>
            <a:off x="457199" y="1600200"/>
            <a:ext cx="4038482" cy="3988961"/>
          </a:xfrm>
          <a:prstGeom prst="rect">
            <a:avLst/>
          </a:prstGeom>
          <a:ln w="12700">
            <a:miter lim="400000"/>
          </a:ln>
        </p:spPr>
      </p:pic>
      <p:sp>
        <p:nvSpPr>
          <p:cNvPr id="136" name="Content Placeholder 2"/>
          <p:cNvSpPr txBox="1">
            <a:spLocks noGrp="1"/>
          </p:cNvSpPr>
          <p:nvPr>
            <p:ph type="body" sz="half" idx="1"/>
          </p:nvPr>
        </p:nvSpPr>
        <p:spPr>
          <a:xfrm>
            <a:off x="4648200" y="1600200"/>
            <a:ext cx="4038600" cy="3989041"/>
          </a:xfrm>
          <a:prstGeom prst="rect">
            <a:avLst/>
          </a:prstGeom>
        </p:spPr>
        <p:txBody>
          <a:bodyPr/>
          <a:lstStyle/>
          <a:p>
            <a:pPr>
              <a:lnSpc>
                <a:spcPct val="72000"/>
              </a:lnSpc>
              <a:spcBef>
                <a:spcPts val="1400"/>
              </a:spcBef>
              <a:defRPr sz="1300"/>
            </a:pPr>
            <a:endParaRPr/>
          </a:p>
          <a:p>
            <a:pPr>
              <a:lnSpc>
                <a:spcPct val="72000"/>
              </a:lnSpc>
              <a:spcBef>
                <a:spcPts val="1800"/>
              </a:spcBef>
              <a:defRPr sz="1500"/>
            </a:pPr>
            <a:r>
              <a:t>I would communicate with her using clear and simple language and check her understanding of her care plan. I would involve her family or carers only if she consents.</a:t>
            </a:r>
            <a:endParaRPr sz="2500"/>
          </a:p>
          <a:p>
            <a:pPr>
              <a:lnSpc>
                <a:spcPct val="72000"/>
              </a:lnSpc>
              <a:spcBef>
                <a:spcPts val="1800"/>
              </a:spcBef>
              <a:defRPr sz="1500"/>
            </a:pPr>
            <a:r>
              <a:t>Maintain dignity and treat her with respect, especially when discussing weight or lifestyle. Always obtain consent before sharing information or making changes.</a:t>
            </a:r>
            <a:endParaRPr sz="2500"/>
          </a:p>
          <a:p>
            <a:pPr>
              <a:lnSpc>
                <a:spcPct val="72000"/>
              </a:lnSpc>
              <a:spcBef>
                <a:spcPts val="1800"/>
              </a:spcBef>
              <a:defRPr sz="1500"/>
            </a:pPr>
            <a:r>
              <a:t>The NHS values respect, dignity and compassion, along with good communication. NICE guidelines support shared decision‑making, clear communication and protecting patient rights (NHS, 2023).</a:t>
            </a:r>
          </a:p>
        </p:txBody>
      </p:sp>
      <p:sp>
        <p:nvSpPr>
          <p:cNvPr id="137" name="Date Placeholder 3"/>
          <p:cNvSpPr txBox="1"/>
          <p:nvPr/>
        </p:nvSpPr>
        <p:spPr>
          <a:xfrm>
            <a:off x="296545" y="6524625"/>
            <a:ext cx="880111" cy="2190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lvl1pPr algn="ctr" defTabSz="850391">
              <a:lnSpc>
                <a:spcPct val="90000"/>
              </a:lnSpc>
              <a:spcBef>
                <a:spcPts val="500"/>
              </a:spcBef>
              <a:defRPr sz="837">
                <a:solidFill>
                  <a:srgbClr val="888888"/>
                </a:solidFill>
              </a:defRPr>
            </a:lvl1pPr>
          </a:lstStyle>
          <a:p>
            <a:r>
              <a:t>12/08/2026</a:t>
            </a:r>
          </a:p>
        </p:txBody>
      </p:sp>
      <p:sp>
        <p:nvSpPr>
          <p:cNvPr id="138" name="Slide Number Placeholder 4"/>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ormAutofit/>
          </a:bodyPr>
          <a:lstStyle>
            <a:lvl1pPr>
              <a:spcBef>
                <a:spcPts val="600"/>
              </a:spcBef>
            </a:lvl1pPr>
          </a:lstStyle>
          <a:p>
            <a:fld id="{86CB4B4D-7CA3-9044-876B-883B54F8677D}" type="slidenum">
              <a:t>7</a:t>
            </a:fld>
            <a:endParaRPr/>
          </a:p>
        </p:txBody>
      </p:sp>
      <p:pic>
        <p:nvPicPr>
          <p:cNvPr id="139" name="Audio Recording.m4a" descr="Audio Recording.m4a"/>
          <p:cNvPicPr>
            <a:picLocks/>
          </p:cNvPicPr>
          <p:nvPr>
            <a:audioFile r:link="rId2"/>
            <p:extLst>
              <p:ext uri="{DAA4B4D4-6D71-4841-9C94-3DE7FCFB9230}">
                <p14:media xmlns:p14="http://schemas.microsoft.com/office/powerpoint/2010/main" r:embed="rId1"/>
              </p:ext>
            </p:extLst>
          </p:nvPr>
        </p:nvPicPr>
        <p:blipFill>
          <a:blip r:embed="rId5"/>
          <a:stretch>
            <a:fillRect/>
          </a:stretch>
        </p:blipFill>
        <p:spPr>
          <a:xfrm>
            <a:off x="220045" y="855734"/>
            <a:ext cx="571501" cy="5715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062" fill="hold"/>
                                        <p:tgtEl>
                                          <p:spTgt spid="13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7" fill="hold" display="0">
                  <p:stCondLst>
                    <p:cond delay="indefinite"/>
                  </p:stCondLst>
                </p:cTn>
                <p:tgtEl>
                  <p:spTgt spid="13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Title 2"/>
          <p:cNvSpPr txBox="1">
            <a:spLocks noGrp="1"/>
          </p:cNvSpPr>
          <p:nvPr>
            <p:ph type="title"/>
          </p:nvPr>
        </p:nvSpPr>
        <p:spPr>
          <a:xfrm>
            <a:off x="250825" y="-154172"/>
            <a:ext cx="8229600" cy="1143001"/>
          </a:xfrm>
          <a:prstGeom prst="rect">
            <a:avLst/>
          </a:prstGeom>
        </p:spPr>
        <p:txBody>
          <a:bodyPr/>
          <a:lstStyle>
            <a:lvl1pPr>
              <a:defRPr b="1"/>
            </a:lvl1pPr>
          </a:lstStyle>
          <a:p>
            <a:r>
              <a:t>Risk factors</a:t>
            </a:r>
          </a:p>
        </p:txBody>
      </p:sp>
      <p:sp>
        <p:nvSpPr>
          <p:cNvPr id="142" name="Content Placeholder 1"/>
          <p:cNvSpPr txBox="1">
            <a:spLocks noGrp="1"/>
          </p:cNvSpPr>
          <p:nvPr>
            <p:ph type="body" sz="half" idx="1"/>
          </p:nvPr>
        </p:nvSpPr>
        <p:spPr>
          <a:xfrm>
            <a:off x="457200" y="1600200"/>
            <a:ext cx="4038600" cy="3989041"/>
          </a:xfrm>
          <a:prstGeom prst="rect">
            <a:avLst/>
          </a:prstGeom>
        </p:spPr>
        <p:txBody>
          <a:bodyPr/>
          <a:lstStyle/>
          <a:p>
            <a:pPr>
              <a:lnSpc>
                <a:spcPct val="72000"/>
              </a:lnSpc>
              <a:spcBef>
                <a:spcPts val="1400"/>
              </a:spcBef>
              <a:defRPr sz="1500"/>
            </a:pPr>
            <a:endParaRPr/>
          </a:p>
          <a:p>
            <a:pPr>
              <a:lnSpc>
                <a:spcPct val="72000"/>
              </a:lnSpc>
              <a:spcBef>
                <a:spcPts val="1800"/>
              </a:spcBef>
              <a:defRPr sz="1700"/>
            </a:pPr>
            <a:r>
              <a:t>Poor lifestyle choices such as a high‑carbohydrate diet, irregular eating patterns, late dinners and insufficient sleep can disrupt her routine and contribute to fatigue.</a:t>
            </a:r>
            <a:endParaRPr sz="2500"/>
          </a:p>
          <a:p>
            <a:pPr>
              <a:lnSpc>
                <a:spcPct val="72000"/>
              </a:lnSpc>
              <a:spcBef>
                <a:spcPts val="1800"/>
              </a:spcBef>
              <a:defRPr sz="1700"/>
            </a:pPr>
            <a:r>
              <a:t>Her family history and genetics, particularly ethnicity, increase her risk. Black African and Caribbean women have a higher prevalence of Type 2 diabetes.</a:t>
            </a:r>
            <a:endParaRPr sz="2500"/>
          </a:p>
          <a:p>
            <a:pPr>
              <a:lnSpc>
                <a:spcPct val="72000"/>
              </a:lnSpc>
              <a:spcBef>
                <a:spcPts val="1800"/>
              </a:spcBef>
              <a:defRPr sz="1700"/>
            </a:pPr>
            <a:r>
              <a:t>These risks can be reduced through structured meal planning, improved time management and increased physical activity.(NHS, 2023)</a:t>
            </a:r>
          </a:p>
        </p:txBody>
      </p:sp>
      <p:pic>
        <p:nvPicPr>
          <p:cNvPr id="143" name="Picture 3" descr="Picture 3"/>
          <p:cNvPicPr>
            <a:picLocks noChangeAspect="1"/>
          </p:cNvPicPr>
          <p:nvPr/>
        </p:nvPicPr>
        <p:blipFill>
          <a:blip r:embed="rId4"/>
          <a:stretch>
            <a:fillRect/>
          </a:stretch>
        </p:blipFill>
        <p:spPr>
          <a:xfrm>
            <a:off x="4648200" y="2080246"/>
            <a:ext cx="4038600" cy="3028951"/>
          </a:xfrm>
          <a:prstGeom prst="rect">
            <a:avLst/>
          </a:prstGeom>
          <a:ln w="12700">
            <a:miter lim="400000"/>
          </a:ln>
        </p:spPr>
      </p:pic>
      <p:sp>
        <p:nvSpPr>
          <p:cNvPr id="144" name="Date Placeholder 4"/>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spcBef>
                <a:spcPts val="600"/>
              </a:spcBef>
              <a:defRPr sz="1000">
                <a:solidFill>
                  <a:srgbClr val="888888"/>
                </a:solidFill>
              </a:defRPr>
            </a:lvl1pPr>
          </a:lstStyle>
          <a:p>
            <a:r>
              <a:t>12/08/2026</a:t>
            </a:r>
          </a:p>
        </p:txBody>
      </p:sp>
      <p:sp>
        <p:nvSpPr>
          <p:cNvPr id="145" name="Slide Number Placeholder 5"/>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spcBef>
                <a:spcPts val="600"/>
              </a:spcBef>
            </a:lvl1pPr>
          </a:lstStyle>
          <a:p>
            <a:fld id="{86CB4B4D-7CA3-9044-876B-883B54F8677D}" type="slidenum">
              <a:t>8</a:t>
            </a:fld>
            <a:endParaRPr/>
          </a:p>
        </p:txBody>
      </p:sp>
      <p:sp>
        <p:nvSpPr>
          <p:cNvPr id="146" name="TextBox 4"/>
          <p:cNvSpPr txBox="1"/>
          <p:nvPr/>
        </p:nvSpPr>
        <p:spPr>
          <a:xfrm>
            <a:off x="7087869" y="1185753"/>
            <a:ext cx="1737361" cy="6173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a:latin typeface="+mn-lt"/>
                <a:ea typeface="+mn-ea"/>
                <a:cs typeface="+mn-cs"/>
                <a:sym typeface="Arial"/>
              </a:defRPr>
            </a:lvl1pPr>
          </a:lstStyle>
          <a:p>
            <a:r>
              <a:t>(Kumar and Singh , 2023)</a:t>
            </a:r>
          </a:p>
        </p:txBody>
      </p:sp>
      <p:pic>
        <p:nvPicPr>
          <p:cNvPr id="147" name="Audio Recording.m4a" descr="Audio Recording.m4a"/>
          <p:cNvPicPr>
            <a:picLocks/>
          </p:cNvPicPr>
          <p:nvPr>
            <a:audioFile r:link="rId2"/>
            <p:extLst>
              <p:ext uri="{DAA4B4D4-6D71-4841-9C94-3DE7FCFB9230}">
                <p14:media xmlns:p14="http://schemas.microsoft.com/office/powerpoint/2010/main" r:embed="rId1"/>
              </p:ext>
            </p:extLst>
          </p:nvPr>
        </p:nvPicPr>
        <p:blipFill>
          <a:blip r:embed="rId5"/>
          <a:stretch>
            <a:fillRect/>
          </a:stretch>
        </p:blipFill>
        <p:spPr>
          <a:xfrm>
            <a:off x="366743" y="1256706"/>
            <a:ext cx="571501" cy="5715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062" fill="hold"/>
                                        <p:tgtEl>
                                          <p:spTgt spid="14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7" fill="hold" display="0">
                  <p:stCondLst>
                    <p:cond delay="indefinite"/>
                  </p:stCondLst>
                </p:cTn>
                <p:tgtEl>
                  <p:spTgt spid="14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Title 1"/>
          <p:cNvSpPr txBox="1">
            <a:spLocks noGrp="1"/>
          </p:cNvSpPr>
          <p:nvPr>
            <p:ph type="title"/>
          </p:nvPr>
        </p:nvSpPr>
        <p:spPr>
          <a:prstGeom prst="rect">
            <a:avLst/>
          </a:prstGeom>
        </p:spPr>
        <p:txBody>
          <a:bodyPr/>
          <a:lstStyle>
            <a:lvl1pPr>
              <a:defRPr sz="3600" b="1"/>
            </a:lvl1pPr>
          </a:lstStyle>
          <a:p>
            <a:r>
              <a:t>Recommendations</a:t>
            </a:r>
          </a:p>
        </p:txBody>
      </p:sp>
      <p:sp>
        <p:nvSpPr>
          <p:cNvPr id="150" name="Content Placeholder 2"/>
          <p:cNvSpPr txBox="1">
            <a:spLocks noGrp="1"/>
          </p:cNvSpPr>
          <p:nvPr>
            <p:ph type="body" idx="1"/>
          </p:nvPr>
        </p:nvSpPr>
        <p:spPr>
          <a:xfrm>
            <a:off x="457200" y="1600200"/>
            <a:ext cx="8229600" cy="3917033"/>
          </a:xfrm>
          <a:prstGeom prst="rect">
            <a:avLst/>
          </a:prstGeom>
        </p:spPr>
        <p:txBody>
          <a:bodyPr anchor="ctr"/>
          <a:lstStyle/>
          <a:p>
            <a:pPr>
              <a:spcBef>
                <a:spcPts val="1400"/>
              </a:spcBef>
              <a:defRPr sz="1800"/>
            </a:pPr>
            <a:r>
              <a:t>Provide structured diabetes education to improve her understanding of diet, monitoring and long‑term management (NICE NG28, 2024).</a:t>
            </a:r>
          </a:p>
          <a:p>
            <a:pPr>
              <a:spcBef>
                <a:spcPts val="1400"/>
              </a:spcBef>
              <a:defRPr sz="1800"/>
            </a:pPr>
            <a:r>
              <a:t>Encourage regular blood glucose and blood pressure monitoring to prevent complications (NHS, 2023).</a:t>
            </a:r>
          </a:p>
          <a:p>
            <a:pPr>
              <a:spcBef>
                <a:spcPts val="1400"/>
              </a:spcBef>
              <a:defRPr sz="1800"/>
            </a:pPr>
            <a:r>
              <a:t>Support meal planning to avoid skipped breakfasts and late‑night eating (Diabetes UK, 2023).</a:t>
            </a:r>
          </a:p>
          <a:p>
            <a:pPr>
              <a:spcBef>
                <a:spcPts val="1400"/>
              </a:spcBef>
              <a:defRPr sz="1800"/>
            </a:pPr>
            <a:r>
              <a:t>Promote physical activity to improve insulin sensitivity and reduce cardiovascular risk (NICE NG28, 2024).</a:t>
            </a:r>
          </a:p>
          <a:p>
            <a:pPr>
              <a:spcBef>
                <a:spcPts val="1400"/>
              </a:spcBef>
              <a:defRPr sz="1800"/>
            </a:pPr>
            <a:endParaRPr/>
          </a:p>
        </p:txBody>
      </p:sp>
      <p:sp>
        <p:nvSpPr>
          <p:cNvPr id="151" name="Date Placeholder 3"/>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88888"/>
                </a:solidFill>
              </a:defRPr>
            </a:lvl1pPr>
          </a:lstStyle>
          <a:p>
            <a:r>
              <a:t>12/08/2026</a:t>
            </a:r>
          </a:p>
        </p:txBody>
      </p:sp>
      <p:sp>
        <p:nvSpPr>
          <p:cNvPr id="152" name="Slide Number Placeholder 4"/>
          <p:cNvSpPr txBox="1">
            <a:spLocks noGrp="1"/>
          </p:cNvSpPr>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9</a:t>
            </a:fld>
            <a:endParaRPr/>
          </a:p>
        </p:txBody>
      </p:sp>
      <p:pic>
        <p:nvPicPr>
          <p:cNvPr id="153" name="Audio Recording.m4a" descr="Audio Recording.m4a"/>
          <p:cNvPicPr>
            <a:picLocks/>
          </p:cNvPicPr>
          <p:nvPr>
            <a:audioFile r:link="rId2"/>
            <p:extLst>
              <p:ext uri="{DAA4B4D4-6D71-4841-9C94-3DE7FCFB9230}">
                <p14:media xmlns:p14="http://schemas.microsoft.com/office/powerpoint/2010/main" r:embed="rId1"/>
              </p:ext>
            </p:extLst>
          </p:nvPr>
        </p:nvPicPr>
        <p:blipFill>
          <a:blip r:embed="rId4"/>
          <a:stretch>
            <a:fillRect/>
          </a:stretch>
        </p:blipFill>
        <p:spPr>
          <a:xfrm>
            <a:off x="601458" y="4982817"/>
            <a:ext cx="571501" cy="5715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062" fill="hold"/>
                                        <p:tgtEl>
                                          <p:spTgt spid="15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7" fill="hold" display="0">
                  <p:stCondLst>
                    <p:cond delay="indefinite"/>
                  </p:stCondLst>
                </p:cTn>
                <p:tgtEl>
                  <p:spTgt spid="15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Title 1"/>
          <p:cNvSpPr txBox="1">
            <a:spLocks noGrp="1"/>
          </p:cNvSpPr>
          <p:nvPr>
            <p:ph type="title"/>
          </p:nvPr>
        </p:nvSpPr>
        <p:spPr>
          <a:xfrm>
            <a:off x="582610" y="-210906"/>
            <a:ext cx="8229601" cy="1143001"/>
          </a:xfrm>
          <a:prstGeom prst="rect">
            <a:avLst/>
          </a:prstGeom>
        </p:spPr>
        <p:txBody>
          <a:bodyPr/>
          <a:lstStyle>
            <a:lvl1pPr>
              <a:defRPr sz="3600" b="1"/>
            </a:lvl1pPr>
          </a:lstStyle>
          <a:p>
            <a:r>
              <a:t>Conclusion</a:t>
            </a:r>
          </a:p>
        </p:txBody>
      </p:sp>
      <p:sp>
        <p:nvSpPr>
          <p:cNvPr id="156" name="Content Placeholder 5"/>
          <p:cNvSpPr txBox="1">
            <a:spLocks noGrp="1"/>
          </p:cNvSpPr>
          <p:nvPr>
            <p:ph type="body" idx="1"/>
          </p:nvPr>
        </p:nvSpPr>
        <p:spPr>
          <a:xfrm>
            <a:off x="0" y="-260111"/>
            <a:ext cx="9144000" cy="3917033"/>
          </a:xfrm>
          <a:prstGeom prst="rect">
            <a:avLst/>
          </a:prstGeom>
        </p:spPr>
        <p:txBody>
          <a:bodyPr anchor="ctr"/>
          <a:lstStyle/>
          <a:p>
            <a:pPr>
              <a:spcBef>
                <a:spcPts val="1400"/>
              </a:spcBef>
              <a:defRPr sz="1500"/>
            </a:pPr>
            <a:r>
              <a:t>This presentation highlighted how Marcia’s lifestyle, stress, diet, sleep and work routine contribute to poorly controlled Type 2 diabetes main points.</a:t>
            </a:r>
          </a:p>
          <a:p>
            <a:pPr>
              <a:spcBef>
                <a:spcPts val="1400"/>
              </a:spcBef>
              <a:defRPr sz="1500"/>
            </a:pPr>
            <a:r>
              <a:t>I learned how diabetes affects daily life, energy levels, routine, mental wellbeing and long‑term health condition impact.</a:t>
            </a:r>
          </a:p>
          <a:p>
            <a:pPr>
              <a:spcBef>
                <a:spcPts val="1400"/>
              </a:spcBef>
              <a:defRPr sz="1500"/>
            </a:pPr>
            <a:r>
              <a:t>Understanding the endocrine system especially the pancreas, insulin and blood glucose regulation — helps create a personalised care plan</a:t>
            </a:r>
          </a:p>
        </p:txBody>
      </p:sp>
      <p:sp>
        <p:nvSpPr>
          <p:cNvPr id="157" name="Date Placeholder 3"/>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88888"/>
                </a:solidFill>
              </a:defRPr>
            </a:lvl1pPr>
          </a:lstStyle>
          <a:p>
            <a:r>
              <a:t>12/08/2026</a:t>
            </a:r>
          </a:p>
        </p:txBody>
      </p:sp>
      <p:sp>
        <p:nvSpPr>
          <p:cNvPr id="158" name="Slide Number Placeholder 4"/>
          <p:cNvSpPr txBox="1">
            <a:spLocks noGrp="1"/>
          </p:cNvSpPr>
          <p:nvPr>
            <p:ph type="sldNum" sz="quarter" idx="2"/>
          </p:nvPr>
        </p:nvSpPr>
        <p:spPr>
          <a:xfrm>
            <a:off x="8413144" y="6416992"/>
            <a:ext cx="273656"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10</a:t>
            </a:fld>
            <a:endParaRPr/>
          </a:p>
        </p:txBody>
      </p:sp>
      <p:pic>
        <p:nvPicPr>
          <p:cNvPr id="159" name="Audio Recording.m4a" descr="Audio Recording.m4a"/>
          <p:cNvPicPr>
            <a:picLocks/>
          </p:cNvPicPr>
          <p:nvPr>
            <a:audioFile r:link="rId2"/>
            <p:extLst>
              <p:ext uri="{DAA4B4D4-6D71-4841-9C94-3DE7FCFB9230}">
                <p14:media xmlns:p14="http://schemas.microsoft.com/office/powerpoint/2010/main" r:embed="rId1"/>
              </p:ext>
            </p:extLst>
          </p:nvPr>
        </p:nvPicPr>
        <p:blipFill>
          <a:blip r:embed="rId4"/>
          <a:stretch>
            <a:fillRect/>
          </a:stretch>
        </p:blipFill>
        <p:spPr>
          <a:xfrm>
            <a:off x="601458" y="4982817"/>
            <a:ext cx="571501" cy="5715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062" fill="hold"/>
                                        <p:tgtEl>
                                          <p:spTgt spid="15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7" fill="hold" display="0">
                  <p:stCondLst>
                    <p:cond delay="indefinite"/>
                  </p:stCondLst>
                </p:cTn>
                <p:tgtEl>
                  <p:spTgt spid="15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Title 1"/>
          <p:cNvSpPr txBox="1">
            <a:spLocks noGrp="1"/>
          </p:cNvSpPr>
          <p:nvPr>
            <p:ph type="title"/>
          </p:nvPr>
        </p:nvSpPr>
        <p:spPr>
          <a:xfrm>
            <a:off x="457201" y="-210086"/>
            <a:ext cx="8229601" cy="1143001"/>
          </a:xfrm>
          <a:prstGeom prst="rect">
            <a:avLst/>
          </a:prstGeom>
        </p:spPr>
        <p:txBody>
          <a:bodyPr/>
          <a:lstStyle>
            <a:lvl1pPr>
              <a:defRPr sz="3600" b="1"/>
            </a:lvl1pPr>
          </a:lstStyle>
          <a:p>
            <a:r>
              <a:t>References</a:t>
            </a:r>
          </a:p>
        </p:txBody>
      </p:sp>
      <p:sp>
        <p:nvSpPr>
          <p:cNvPr id="162" name="Date Placeholder 3"/>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lvl1pPr algn="ctr">
              <a:defRPr sz="1000">
                <a:solidFill>
                  <a:srgbClr val="888888"/>
                </a:solidFill>
              </a:defRPr>
            </a:lvl1pPr>
          </a:lstStyle>
          <a:p>
            <a:r>
              <a:t>12/08/2026</a:t>
            </a:r>
          </a:p>
        </p:txBody>
      </p:sp>
      <p:sp>
        <p:nvSpPr>
          <p:cNvPr id="163" name="Slide Number Placeholder 4"/>
          <p:cNvSpPr txBox="1">
            <a:spLocks noGrp="1"/>
          </p:cNvSpPr>
          <p:nvPr>
            <p:ph type="sldNum" sz="quarter" idx="2"/>
          </p:nvPr>
        </p:nvSpPr>
        <p:spPr>
          <a:xfrm>
            <a:off x="8424381" y="6416992"/>
            <a:ext cx="262420" cy="2692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11</a:t>
            </a:fld>
            <a:endParaRPr/>
          </a:p>
        </p:txBody>
      </p:sp>
      <p:sp>
        <p:nvSpPr>
          <p:cNvPr id="164" name="TextBox 12"/>
          <p:cNvSpPr txBox="1"/>
          <p:nvPr/>
        </p:nvSpPr>
        <p:spPr>
          <a:xfrm>
            <a:off x="45719" y="632183"/>
            <a:ext cx="8138160" cy="8840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a:latin typeface="+mn-lt"/>
                <a:ea typeface="+mn-ea"/>
                <a:cs typeface="+mn-cs"/>
                <a:sym typeface="Arial"/>
              </a:defRPr>
            </a:lvl1pPr>
          </a:lstStyle>
          <a:p>
            <a:r>
              <a:t>NICE. (2024). Type 2 diabetes in adults: management (NG28). National Institute for Health and Care Excellence. Available at: https://www.nice.org.uk/guidance/ng28</a:t>
            </a:r>
          </a:p>
        </p:txBody>
      </p:sp>
      <p:sp>
        <p:nvSpPr>
          <p:cNvPr id="165" name="TextBox 14"/>
          <p:cNvSpPr txBox="1"/>
          <p:nvPr/>
        </p:nvSpPr>
        <p:spPr>
          <a:xfrm>
            <a:off x="45719" y="1566594"/>
            <a:ext cx="7629202" cy="6173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a:latin typeface="+mn-lt"/>
                <a:ea typeface="+mn-ea"/>
                <a:cs typeface="+mn-cs"/>
                <a:sym typeface="Arial"/>
              </a:defRPr>
            </a:lvl1pPr>
          </a:lstStyle>
          <a:p>
            <a:r>
              <a:t>NHS. (2023). Diabetes – overview. National Health Service. Available at: https://www.nhs.uk/conditions/diabetes/</a:t>
            </a:r>
          </a:p>
        </p:txBody>
      </p:sp>
      <p:sp>
        <p:nvSpPr>
          <p:cNvPr id="166" name="TextBox 16"/>
          <p:cNvSpPr txBox="1"/>
          <p:nvPr/>
        </p:nvSpPr>
        <p:spPr>
          <a:xfrm>
            <a:off x="45720" y="2279119"/>
            <a:ext cx="6316548" cy="6173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a:latin typeface="+mn-lt"/>
                <a:ea typeface="+mn-ea"/>
                <a:cs typeface="+mn-cs"/>
                <a:sym typeface="Arial"/>
              </a:defRPr>
            </a:lvl1pPr>
          </a:lstStyle>
          <a:p>
            <a:r>
              <a:t>Diabetes UK. (2023). Understanding Type 2 diabetes. Diabetes UK. Available at: https://www.diabetes.org.uk/</a:t>
            </a:r>
          </a:p>
        </p:txBody>
      </p:sp>
      <p:sp>
        <p:nvSpPr>
          <p:cNvPr id="167" name="TextBox 18"/>
          <p:cNvSpPr txBox="1"/>
          <p:nvPr/>
        </p:nvSpPr>
        <p:spPr>
          <a:xfrm>
            <a:off x="45718" y="3045300"/>
            <a:ext cx="8138160" cy="8840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a:latin typeface="+mn-lt"/>
                <a:ea typeface="+mn-ea"/>
                <a:cs typeface="+mn-cs"/>
                <a:sym typeface="Arial"/>
              </a:defRPr>
            </a:lvl1pPr>
          </a:lstStyle>
          <a:p>
            <a:r>
              <a:t>NHS. (2021). The NHS Constitution for England. Department of Health and Social Care. Available at: https://www.gov.uk/government/publications/nhs-constitution-for-england </a:t>
            </a:r>
          </a:p>
        </p:txBody>
      </p:sp>
      <p:sp>
        <p:nvSpPr>
          <p:cNvPr id="168" name="TextBox 20"/>
          <p:cNvSpPr txBox="1"/>
          <p:nvPr/>
        </p:nvSpPr>
        <p:spPr>
          <a:xfrm>
            <a:off x="16966" y="4046299"/>
            <a:ext cx="7365615" cy="6173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a:latin typeface="+mn-lt"/>
                <a:ea typeface="+mn-ea"/>
                <a:cs typeface="+mn-cs"/>
                <a:sym typeface="Arial"/>
              </a:defRPr>
            </a:lvl1pPr>
          </a:lstStyle>
          <a:p>
            <a:r>
              <a:t>Kumar, A. and Singh, P. (2023). Risk factors for Type 2 Diabetes Mellitus. Journal of Clinical Endocrinology, 18(2), pp. 45–52.</a:t>
            </a:r>
          </a:p>
        </p:txBody>
      </p:sp>
      <p:sp>
        <p:nvSpPr>
          <p:cNvPr id="169" name="TextBox 22"/>
          <p:cNvSpPr txBox="1"/>
          <p:nvPr/>
        </p:nvSpPr>
        <p:spPr>
          <a:xfrm>
            <a:off x="16966" y="4714290"/>
            <a:ext cx="7365615" cy="8840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a:latin typeface="+mn-lt"/>
                <a:ea typeface="+mn-ea"/>
                <a:cs typeface="+mn-cs"/>
                <a:sym typeface="Arial"/>
              </a:defRPr>
            </a:lvl1pPr>
          </a:lstStyle>
          <a:p>
            <a:r>
              <a:t>Public Health England. (2021). Healthy eating guidelines. PHE. Available at: https://www.gov.uk/government/organisations/public-health-england</a:t>
            </a:r>
          </a:p>
        </p:txBody>
      </p:sp>
      <p:pic>
        <p:nvPicPr>
          <p:cNvPr id="170" name="Audio Recording.m4a" descr="Audio Recording.m4a"/>
          <p:cNvPicPr>
            <a:picLocks/>
          </p:cNvPicPr>
          <p:nvPr>
            <a:audioFile r:link="rId2"/>
            <p:extLst>
              <p:ext uri="{DAA4B4D4-6D71-4841-9C94-3DE7FCFB9230}">
                <p14:media xmlns:p14="http://schemas.microsoft.com/office/powerpoint/2010/main" r:embed="rId1"/>
              </p:ext>
            </p:extLst>
          </p:nvPr>
        </p:nvPicPr>
        <p:blipFill>
          <a:blip r:embed="rId4"/>
          <a:stretch>
            <a:fillRect/>
          </a:stretch>
        </p:blipFill>
        <p:spPr>
          <a:xfrm>
            <a:off x="7858084" y="4268890"/>
            <a:ext cx="571501" cy="571501"/>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062" fill="hold"/>
                                        <p:tgtEl>
                                          <p:spTgt spid="17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showWhenStopped="0">
                <p:cTn id="7" fill="hold" display="0">
                  <p:stCondLst>
                    <p:cond delay="indefinite"/>
                  </p:stCondLst>
                </p:cTn>
                <p:tgtEl>
                  <p:spTgt spid="170"/>
                </p:tgtEl>
              </p:cMediaNode>
            </p:audio>
          </p:childTnLst>
        </p:cTn>
      </p:par>
    </p:tn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Arial"/>
        <a:ea typeface="Arial"/>
        <a:cs typeface="Arial"/>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Arial"/>
        <a:ea typeface="Arial"/>
        <a:cs typeface="Arial"/>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PowerPoint Presentation</vt:lpstr>
      <vt:lpstr>Introduction</vt:lpstr>
      <vt:lpstr>Patient Information</vt:lpstr>
      <vt:lpstr>Anatomy and Physiology</vt:lpstr>
      <vt:lpstr>Care Plan (1/3)</vt:lpstr>
      <vt:lpstr>Care Plan (2/3)</vt:lpstr>
      <vt:lpstr>Care Plan (3/3) </vt:lpstr>
      <vt:lpstr>Risk factors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Geraldine Owen-Layne Nsiah (2417384)</cp:lastModifiedBy>
  <cp:revision>1</cp:revision>
  <dcterms:modified xsi:type="dcterms:W3CDTF">2026-08-12T08:46:55Z</dcterms:modified>
</cp:coreProperties>
</file>