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71" r:id="rId15"/>
    <p:sldId id="270"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605" autoAdjust="0"/>
    <p:restoredTop sz="83630" autoAdjust="0"/>
  </p:normalViewPr>
  <p:slideViewPr>
    <p:cSldViewPr snapToGrid="0">
      <p:cViewPr varScale="1">
        <p:scale>
          <a:sx n="63" d="100"/>
          <a:sy n="63" d="100"/>
        </p:scale>
        <p:origin x="1382"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3.xml.rels><?xml version="1.0" encoding="UTF-8" standalone="yes"?>
<Relationships xmlns="http://schemas.openxmlformats.org/package/2006/relationships"><Relationship Id="rId2" Type="http://schemas.openxmlformats.org/officeDocument/2006/relationships/hyperlink" Target="https://www.conserve-energy-future.com/15-current-environmental-problems.php" TargetMode="External"/><Relationship Id="rId1" Type="http://schemas.openxmlformats.org/officeDocument/2006/relationships/hyperlink" Target="https://earth.org/the-biggest-environmental-problems-of-our-lifetime" TargetMode="External"/></Relationships>
</file>

<file path=ppt/diagrams/_rels/drawing3.xml.rels><?xml version="1.0" encoding="UTF-8" standalone="yes"?>
<Relationships xmlns="http://schemas.openxmlformats.org/package/2006/relationships"><Relationship Id="rId2" Type="http://schemas.openxmlformats.org/officeDocument/2006/relationships/hyperlink" Target="https://www.conserve-energy-future.com/15-current-environmental-problems.php" TargetMode="External"/><Relationship Id="rId1" Type="http://schemas.openxmlformats.org/officeDocument/2006/relationships/hyperlink" Target="https://earth.org/the-biggest-environmental-problems-of-our-lifetime"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92BEBF-5FD7-4C2D-A9A8-5DF25D1E4834}" type="doc">
      <dgm:prSet loTypeId="urn:microsoft.com/office/officeart/2005/8/layout/cycle1" loCatId="cycle" qsTypeId="urn:microsoft.com/office/officeart/2005/8/quickstyle/simple1" qsCatId="simple" csTypeId="urn:microsoft.com/office/officeart/2005/8/colors/accent1_2" csCatId="accent1"/>
      <dgm:spPr/>
      <dgm:t>
        <a:bodyPr/>
        <a:lstStyle/>
        <a:p>
          <a:endParaRPr lang="en-US"/>
        </a:p>
      </dgm:t>
    </dgm:pt>
    <dgm:pt modelId="{B81DD7B4-BB97-4B61-B89C-6D9B43E8DB65}">
      <dgm:prSet/>
      <dgm:spPr/>
      <dgm:t>
        <a:bodyPr/>
        <a:lstStyle/>
        <a:p>
          <a:r>
            <a:rPr lang="en-GB" b="1"/>
            <a:t>Contemporary Challenges Experienced At the Site:</a:t>
          </a:r>
          <a:endParaRPr lang="en-US"/>
        </a:p>
      </dgm:t>
    </dgm:pt>
    <dgm:pt modelId="{FA859DCC-BAB9-42E6-AF29-5C9E0932E5FB}" type="parTrans" cxnId="{245D3556-C1EA-4723-84DE-B4932EB1F40D}">
      <dgm:prSet/>
      <dgm:spPr/>
      <dgm:t>
        <a:bodyPr/>
        <a:lstStyle/>
        <a:p>
          <a:endParaRPr lang="en-US"/>
        </a:p>
      </dgm:t>
    </dgm:pt>
    <dgm:pt modelId="{9F116DED-96BA-473E-A73E-7C19ECE51C34}" type="sibTrans" cxnId="{245D3556-C1EA-4723-84DE-B4932EB1F40D}">
      <dgm:prSet/>
      <dgm:spPr/>
      <dgm:t>
        <a:bodyPr/>
        <a:lstStyle/>
        <a:p>
          <a:endParaRPr lang="en-US"/>
        </a:p>
      </dgm:t>
    </dgm:pt>
    <dgm:pt modelId="{D588B22C-09AF-4AC4-9262-B0341812127D}">
      <dgm:prSet/>
      <dgm:spPr/>
      <dgm:t>
        <a:bodyPr/>
        <a:lstStyle/>
        <a:p>
          <a:r>
            <a:rPr lang="en-GB" b="1" u="sng"/>
            <a:t>1.Loss of Biodiversity:</a:t>
          </a:r>
          <a:endParaRPr lang="en-US"/>
        </a:p>
      </dgm:t>
    </dgm:pt>
    <dgm:pt modelId="{70504F73-B427-475D-A14A-7CA647EABFD6}" type="parTrans" cxnId="{7F5C9836-7749-4DAC-B847-41D16BB27E9B}">
      <dgm:prSet/>
      <dgm:spPr/>
      <dgm:t>
        <a:bodyPr/>
        <a:lstStyle/>
        <a:p>
          <a:endParaRPr lang="en-US"/>
        </a:p>
      </dgm:t>
    </dgm:pt>
    <dgm:pt modelId="{AE165137-F462-4A72-A901-9CA4628A2F38}" type="sibTrans" cxnId="{7F5C9836-7749-4DAC-B847-41D16BB27E9B}">
      <dgm:prSet/>
      <dgm:spPr/>
      <dgm:t>
        <a:bodyPr/>
        <a:lstStyle/>
        <a:p>
          <a:endParaRPr lang="en-US"/>
        </a:p>
      </dgm:t>
    </dgm:pt>
    <dgm:pt modelId="{9FEDA945-D127-450E-B112-4696446DD5BB}">
      <dgm:prSet/>
      <dgm:spPr/>
      <dgm:t>
        <a:bodyPr/>
        <a:lstStyle/>
        <a:p>
          <a:r>
            <a:rPr lang="en-GB" b="1"/>
            <a:t>On site:</a:t>
          </a:r>
          <a:endParaRPr lang="en-US"/>
        </a:p>
      </dgm:t>
    </dgm:pt>
    <dgm:pt modelId="{202E895B-5066-4BE5-A9D3-60E8530A378C}" type="parTrans" cxnId="{E7114101-7874-49AF-AAAD-BCD6E8C361A3}">
      <dgm:prSet/>
      <dgm:spPr/>
      <dgm:t>
        <a:bodyPr/>
        <a:lstStyle/>
        <a:p>
          <a:endParaRPr lang="en-US"/>
        </a:p>
      </dgm:t>
    </dgm:pt>
    <dgm:pt modelId="{057C53C1-774A-42AC-925B-03381C49F4E8}" type="sibTrans" cxnId="{E7114101-7874-49AF-AAAD-BCD6E8C361A3}">
      <dgm:prSet/>
      <dgm:spPr/>
      <dgm:t>
        <a:bodyPr/>
        <a:lstStyle/>
        <a:p>
          <a:endParaRPr lang="en-US"/>
        </a:p>
      </dgm:t>
    </dgm:pt>
    <dgm:pt modelId="{D59FA295-C055-4519-B9F7-0C09FA28B6DD}">
      <dgm:prSet/>
      <dgm:spPr/>
      <dgm:t>
        <a:bodyPr/>
        <a:lstStyle/>
        <a:p>
          <a:r>
            <a:rPr lang="en-GB"/>
            <a:t>With the development of the 14 Locks canal centre there has been a change in the land use of some areas. The Canal Centre and area around the pond is tarmacked to allow access and a cycle/walking path has been made to run alongside the canal. The 1-mile radius from the Centre has been developed by a series of walkways and seating/ picnic points for family use.  The car park has bee developed over a grass area to allow parking by the centre.</a:t>
          </a:r>
          <a:endParaRPr lang="en-US"/>
        </a:p>
      </dgm:t>
    </dgm:pt>
    <dgm:pt modelId="{C9098F84-C5C0-493A-9A10-F8F1012B3E43}" type="parTrans" cxnId="{2681DC9A-A7B5-4F67-AE3F-942B1667114A}">
      <dgm:prSet/>
      <dgm:spPr/>
      <dgm:t>
        <a:bodyPr/>
        <a:lstStyle/>
        <a:p>
          <a:endParaRPr lang="en-US"/>
        </a:p>
      </dgm:t>
    </dgm:pt>
    <dgm:pt modelId="{818D9CCD-F7FB-4202-B8B9-A7809B8FA556}" type="sibTrans" cxnId="{2681DC9A-A7B5-4F67-AE3F-942B1667114A}">
      <dgm:prSet/>
      <dgm:spPr/>
      <dgm:t>
        <a:bodyPr/>
        <a:lstStyle/>
        <a:p>
          <a:endParaRPr lang="en-US"/>
        </a:p>
      </dgm:t>
    </dgm:pt>
    <dgm:pt modelId="{ECBBE1BF-8E45-4CB7-A7DF-2B7CCE7C1262}">
      <dgm:prSet/>
      <dgm:spPr/>
      <dgm:t>
        <a:bodyPr/>
        <a:lstStyle/>
        <a:p>
          <a:r>
            <a:rPr lang="en-GB"/>
            <a:t>Due to the multi-use of the canal path for riders, cyclists, walkers, runners the woodland on the other side of the canal has been cleared leading to a loss of trees.</a:t>
          </a:r>
          <a:endParaRPr lang="en-US"/>
        </a:p>
      </dgm:t>
    </dgm:pt>
    <dgm:pt modelId="{61D5ABEF-0C79-4A72-BE5C-0DDBB884CC19}" type="parTrans" cxnId="{61D51E35-12CB-45E8-8F7F-0A078A41BB8B}">
      <dgm:prSet/>
      <dgm:spPr/>
      <dgm:t>
        <a:bodyPr/>
        <a:lstStyle/>
        <a:p>
          <a:endParaRPr lang="en-US"/>
        </a:p>
      </dgm:t>
    </dgm:pt>
    <dgm:pt modelId="{DD8F64F4-A1C7-417B-90EC-8BD585CFE833}" type="sibTrans" cxnId="{61D51E35-12CB-45E8-8F7F-0A078A41BB8B}">
      <dgm:prSet/>
      <dgm:spPr/>
      <dgm:t>
        <a:bodyPr/>
        <a:lstStyle/>
        <a:p>
          <a:endParaRPr lang="en-US"/>
        </a:p>
      </dgm:t>
    </dgm:pt>
    <dgm:pt modelId="{D06FCFB9-4EED-441A-A419-A94B39B0C13E}">
      <dgm:prSet/>
      <dgm:spPr/>
      <dgm:t>
        <a:bodyPr/>
        <a:lstStyle/>
        <a:p>
          <a:r>
            <a:rPr lang="en-GB"/>
            <a:t>A lack of water in the canal during the summer months meant fish and duckling numbers were affected. This also led to ducklings being easy prey for herring gulls and dogs.  </a:t>
          </a:r>
          <a:endParaRPr lang="en-US"/>
        </a:p>
      </dgm:t>
    </dgm:pt>
    <dgm:pt modelId="{51B67E81-37DC-4073-A5C3-65D4C5D8296D}" type="parTrans" cxnId="{5139D31A-0667-4BB3-B96D-78E3AAF2222A}">
      <dgm:prSet/>
      <dgm:spPr/>
      <dgm:t>
        <a:bodyPr/>
        <a:lstStyle/>
        <a:p>
          <a:endParaRPr lang="en-US"/>
        </a:p>
      </dgm:t>
    </dgm:pt>
    <dgm:pt modelId="{368D8114-3E1E-4309-AF87-97BC7C6AF266}" type="sibTrans" cxnId="{5139D31A-0667-4BB3-B96D-78E3AAF2222A}">
      <dgm:prSet/>
      <dgm:spPr/>
      <dgm:t>
        <a:bodyPr/>
        <a:lstStyle/>
        <a:p>
          <a:endParaRPr lang="en-US"/>
        </a:p>
      </dgm:t>
    </dgm:pt>
    <dgm:pt modelId="{32F422F3-6EF7-4298-8BAB-40F7330159B8}">
      <dgm:prSet/>
      <dgm:spPr/>
      <dgm:t>
        <a:bodyPr/>
        <a:lstStyle/>
        <a:p>
          <a:r>
            <a:rPr lang="en-GB" dirty="0"/>
            <a:t>Litter not being disposed of properly has led to plastic pollution in some areas of the canal and an accumulation of rubbish at certain points of the site and waterway. The overflow from the pond into the lower drainage ponds can be blocked at times by plastic bottles from the café or that have blown from the picnic tables into the pond. When the water level in the canal has gone down wrappers and cups can be seen along the side of the canal banks and in the reeds.   </a:t>
          </a:r>
          <a:endParaRPr lang="en-US" dirty="0"/>
        </a:p>
      </dgm:t>
    </dgm:pt>
    <dgm:pt modelId="{3219E779-7F1A-4E6D-8158-DEA07DB59819}" type="parTrans" cxnId="{9F25B5D7-0890-4659-9DF1-1610267F7482}">
      <dgm:prSet/>
      <dgm:spPr/>
      <dgm:t>
        <a:bodyPr/>
        <a:lstStyle/>
        <a:p>
          <a:endParaRPr lang="en-US"/>
        </a:p>
      </dgm:t>
    </dgm:pt>
    <dgm:pt modelId="{5B6ED099-0E00-47D7-BBA4-3E091AC7AFBC}" type="sibTrans" cxnId="{9F25B5D7-0890-4659-9DF1-1610267F7482}">
      <dgm:prSet/>
      <dgm:spPr/>
      <dgm:t>
        <a:bodyPr/>
        <a:lstStyle/>
        <a:p>
          <a:endParaRPr lang="en-US"/>
        </a:p>
      </dgm:t>
    </dgm:pt>
    <dgm:pt modelId="{03604721-572A-4511-BAA9-39F00F18DA78}">
      <dgm:prSet/>
      <dgm:spPr/>
      <dgm:t>
        <a:bodyPr/>
        <a:lstStyle/>
        <a:p>
          <a:r>
            <a:rPr lang="en-GB"/>
            <a:t>Due to a road being accessible to some houses there have been cases of fly tipping at the end of the road.</a:t>
          </a:r>
          <a:endParaRPr lang="en-US"/>
        </a:p>
      </dgm:t>
    </dgm:pt>
    <dgm:pt modelId="{DFFDECCB-BFC6-4CC9-B872-4AB3B220B31A}" type="parTrans" cxnId="{314BE32F-048C-47B6-8965-84017937F7FE}">
      <dgm:prSet/>
      <dgm:spPr/>
      <dgm:t>
        <a:bodyPr/>
        <a:lstStyle/>
        <a:p>
          <a:endParaRPr lang="en-US"/>
        </a:p>
      </dgm:t>
    </dgm:pt>
    <dgm:pt modelId="{C2C30B10-BDD3-437E-BAD9-BBACEAAF100F}" type="sibTrans" cxnId="{314BE32F-048C-47B6-8965-84017937F7FE}">
      <dgm:prSet/>
      <dgm:spPr/>
      <dgm:t>
        <a:bodyPr/>
        <a:lstStyle/>
        <a:p>
          <a:endParaRPr lang="en-US"/>
        </a:p>
      </dgm:t>
    </dgm:pt>
    <dgm:pt modelId="{19365C4F-0B87-4D60-BE43-CB0F57C055AC}">
      <dgm:prSet/>
      <dgm:spPr/>
      <dgm:t>
        <a:bodyPr/>
        <a:lstStyle/>
        <a:p>
          <a:r>
            <a:rPr lang="en-GB"/>
            <a:t>The M4 motorway runs alongside the canal path, separated by fields, this means there is noise and air pollution more in this area.   </a:t>
          </a:r>
          <a:endParaRPr lang="en-US"/>
        </a:p>
      </dgm:t>
    </dgm:pt>
    <dgm:pt modelId="{57DCEB83-31B8-4D2D-955B-01C6C44E13C2}" type="parTrans" cxnId="{17269F67-0F82-4C69-9E99-2F7CCA22EEC2}">
      <dgm:prSet/>
      <dgm:spPr/>
      <dgm:t>
        <a:bodyPr/>
        <a:lstStyle/>
        <a:p>
          <a:endParaRPr lang="en-US"/>
        </a:p>
      </dgm:t>
    </dgm:pt>
    <dgm:pt modelId="{779165E6-035D-442C-BA64-13A3DAE91977}" type="sibTrans" cxnId="{17269F67-0F82-4C69-9E99-2F7CCA22EEC2}">
      <dgm:prSet/>
      <dgm:spPr/>
      <dgm:t>
        <a:bodyPr/>
        <a:lstStyle/>
        <a:p>
          <a:endParaRPr lang="en-US"/>
        </a:p>
      </dgm:t>
    </dgm:pt>
    <dgm:pt modelId="{F2C8180E-7BA1-4C86-AAE7-D57FBB182A3B}" type="pres">
      <dgm:prSet presAssocID="{F892BEBF-5FD7-4C2D-A9A8-5DF25D1E4834}" presName="cycle" presStyleCnt="0">
        <dgm:presLayoutVars>
          <dgm:dir/>
          <dgm:resizeHandles val="exact"/>
        </dgm:presLayoutVars>
      </dgm:prSet>
      <dgm:spPr/>
    </dgm:pt>
    <dgm:pt modelId="{A45CF8C3-17A0-4268-8225-3AE9B6542882}" type="pres">
      <dgm:prSet presAssocID="{B81DD7B4-BB97-4B61-B89C-6D9B43E8DB65}" presName="node" presStyleLbl="revTx" presStyleIdx="0" presStyleCnt="1">
        <dgm:presLayoutVars>
          <dgm:bulletEnabled val="1"/>
        </dgm:presLayoutVars>
      </dgm:prSet>
      <dgm:spPr/>
    </dgm:pt>
  </dgm:ptLst>
  <dgm:cxnLst>
    <dgm:cxn modelId="{E7114101-7874-49AF-AAAD-BCD6E8C361A3}" srcId="{B81DD7B4-BB97-4B61-B89C-6D9B43E8DB65}" destId="{9FEDA945-D127-450E-B112-4696446DD5BB}" srcOrd="1" destOrd="0" parTransId="{202E895B-5066-4BE5-A9D3-60E8530A378C}" sibTransId="{057C53C1-774A-42AC-925B-03381C49F4E8}"/>
    <dgm:cxn modelId="{FB9D7912-B581-4E7F-B15E-F838AE38E4FE}" type="presOf" srcId="{D59FA295-C055-4519-B9F7-0C09FA28B6DD}" destId="{A45CF8C3-17A0-4268-8225-3AE9B6542882}" srcOrd="0" destOrd="3" presId="urn:microsoft.com/office/officeart/2005/8/layout/cycle1"/>
    <dgm:cxn modelId="{70D9AC13-B0D9-4929-A3A8-2F045AFBE694}" type="presOf" srcId="{D588B22C-09AF-4AC4-9262-B0341812127D}" destId="{A45CF8C3-17A0-4268-8225-3AE9B6542882}" srcOrd="0" destOrd="1" presId="urn:microsoft.com/office/officeart/2005/8/layout/cycle1"/>
    <dgm:cxn modelId="{5139D31A-0667-4BB3-B96D-78E3AAF2222A}" srcId="{B81DD7B4-BB97-4B61-B89C-6D9B43E8DB65}" destId="{D06FCFB9-4EED-441A-A419-A94B39B0C13E}" srcOrd="4" destOrd="0" parTransId="{51B67E81-37DC-4073-A5C3-65D4C5D8296D}" sibTransId="{368D8114-3E1E-4309-AF87-97BC7C6AF266}"/>
    <dgm:cxn modelId="{5685771F-E1E7-4BFF-B86D-626889458804}" type="presOf" srcId="{D06FCFB9-4EED-441A-A419-A94B39B0C13E}" destId="{A45CF8C3-17A0-4268-8225-3AE9B6542882}" srcOrd="0" destOrd="5" presId="urn:microsoft.com/office/officeart/2005/8/layout/cycle1"/>
    <dgm:cxn modelId="{3E33D429-9FE8-46C4-9936-A1CEBC8FF9BA}" type="presOf" srcId="{F892BEBF-5FD7-4C2D-A9A8-5DF25D1E4834}" destId="{F2C8180E-7BA1-4C86-AAE7-D57FBB182A3B}" srcOrd="0" destOrd="0" presId="urn:microsoft.com/office/officeart/2005/8/layout/cycle1"/>
    <dgm:cxn modelId="{314BE32F-048C-47B6-8965-84017937F7FE}" srcId="{B81DD7B4-BB97-4B61-B89C-6D9B43E8DB65}" destId="{03604721-572A-4511-BAA9-39F00F18DA78}" srcOrd="6" destOrd="0" parTransId="{DFFDECCB-BFC6-4CC9-B872-4AB3B220B31A}" sibTransId="{C2C30B10-BDD3-437E-BAD9-BBACEAAF100F}"/>
    <dgm:cxn modelId="{61D51E35-12CB-45E8-8F7F-0A078A41BB8B}" srcId="{B81DD7B4-BB97-4B61-B89C-6D9B43E8DB65}" destId="{ECBBE1BF-8E45-4CB7-A7DF-2B7CCE7C1262}" srcOrd="3" destOrd="0" parTransId="{61D5ABEF-0C79-4A72-BE5C-0DDBB884CC19}" sibTransId="{DD8F64F4-A1C7-417B-90EC-8BD585CFE833}"/>
    <dgm:cxn modelId="{7F5C9836-7749-4DAC-B847-41D16BB27E9B}" srcId="{B81DD7B4-BB97-4B61-B89C-6D9B43E8DB65}" destId="{D588B22C-09AF-4AC4-9262-B0341812127D}" srcOrd="0" destOrd="0" parTransId="{70504F73-B427-475D-A14A-7CA647EABFD6}" sibTransId="{AE165137-F462-4A72-A901-9CA4628A2F38}"/>
    <dgm:cxn modelId="{17269F67-0F82-4C69-9E99-2F7CCA22EEC2}" srcId="{B81DD7B4-BB97-4B61-B89C-6D9B43E8DB65}" destId="{19365C4F-0B87-4D60-BE43-CB0F57C055AC}" srcOrd="7" destOrd="0" parTransId="{57DCEB83-31B8-4D2D-955B-01C6C44E13C2}" sibTransId="{779165E6-035D-442C-BA64-13A3DAE91977}"/>
    <dgm:cxn modelId="{245D3556-C1EA-4723-84DE-B4932EB1F40D}" srcId="{F892BEBF-5FD7-4C2D-A9A8-5DF25D1E4834}" destId="{B81DD7B4-BB97-4B61-B89C-6D9B43E8DB65}" srcOrd="0" destOrd="0" parTransId="{FA859DCC-BAB9-42E6-AF29-5C9E0932E5FB}" sibTransId="{9F116DED-96BA-473E-A73E-7C19ECE51C34}"/>
    <dgm:cxn modelId="{8E135183-54C6-4C81-8926-331779086560}" type="presOf" srcId="{19365C4F-0B87-4D60-BE43-CB0F57C055AC}" destId="{A45CF8C3-17A0-4268-8225-3AE9B6542882}" srcOrd="0" destOrd="8" presId="urn:microsoft.com/office/officeart/2005/8/layout/cycle1"/>
    <dgm:cxn modelId="{CD1C1F91-42EE-470D-B46D-807E7BAB46BD}" type="presOf" srcId="{32F422F3-6EF7-4298-8BAB-40F7330159B8}" destId="{A45CF8C3-17A0-4268-8225-3AE9B6542882}" srcOrd="0" destOrd="6" presId="urn:microsoft.com/office/officeart/2005/8/layout/cycle1"/>
    <dgm:cxn modelId="{2681DC9A-A7B5-4F67-AE3F-942B1667114A}" srcId="{B81DD7B4-BB97-4B61-B89C-6D9B43E8DB65}" destId="{D59FA295-C055-4519-B9F7-0C09FA28B6DD}" srcOrd="2" destOrd="0" parTransId="{C9098F84-C5C0-493A-9A10-F8F1012B3E43}" sibTransId="{818D9CCD-F7FB-4202-B8B9-A7809B8FA556}"/>
    <dgm:cxn modelId="{F9859BA9-880F-474F-8292-46BACD935942}" type="presOf" srcId="{ECBBE1BF-8E45-4CB7-A7DF-2B7CCE7C1262}" destId="{A45CF8C3-17A0-4268-8225-3AE9B6542882}" srcOrd="0" destOrd="4" presId="urn:microsoft.com/office/officeart/2005/8/layout/cycle1"/>
    <dgm:cxn modelId="{CCFA71B4-8874-46D3-85D2-47987981E8E5}" type="presOf" srcId="{B81DD7B4-BB97-4B61-B89C-6D9B43E8DB65}" destId="{A45CF8C3-17A0-4268-8225-3AE9B6542882}" srcOrd="0" destOrd="0" presId="urn:microsoft.com/office/officeart/2005/8/layout/cycle1"/>
    <dgm:cxn modelId="{9F25B5D7-0890-4659-9DF1-1610267F7482}" srcId="{B81DD7B4-BB97-4B61-B89C-6D9B43E8DB65}" destId="{32F422F3-6EF7-4298-8BAB-40F7330159B8}" srcOrd="5" destOrd="0" parTransId="{3219E779-7F1A-4E6D-8158-DEA07DB59819}" sibTransId="{5B6ED099-0E00-47D7-BBA4-3E091AC7AFBC}"/>
    <dgm:cxn modelId="{2F3DF7E5-FA8E-4BF5-8D19-5055307C195A}" type="presOf" srcId="{9FEDA945-D127-450E-B112-4696446DD5BB}" destId="{A45CF8C3-17A0-4268-8225-3AE9B6542882}" srcOrd="0" destOrd="2" presId="urn:microsoft.com/office/officeart/2005/8/layout/cycle1"/>
    <dgm:cxn modelId="{C5E72AF3-FC59-40B7-AC3E-7D2513CD6F18}" type="presOf" srcId="{03604721-572A-4511-BAA9-39F00F18DA78}" destId="{A45CF8C3-17A0-4268-8225-3AE9B6542882}" srcOrd="0" destOrd="7" presId="urn:microsoft.com/office/officeart/2005/8/layout/cycle1"/>
    <dgm:cxn modelId="{E9F5D9C5-034A-4860-826D-C08C1868AEC7}" type="presParOf" srcId="{F2C8180E-7BA1-4C86-AAE7-D57FBB182A3B}" destId="{A45CF8C3-17A0-4268-8225-3AE9B6542882}" srcOrd="0"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E2CF2FA-33FA-4C43-BD7B-C05E821C8A72}" type="doc">
      <dgm:prSet loTypeId="urn:microsoft.com/office/officeart/2005/8/layout/default" loCatId="list" qsTypeId="urn:microsoft.com/office/officeart/2005/8/quickstyle/simple5" qsCatId="simple" csTypeId="urn:microsoft.com/office/officeart/2005/8/colors/colorful2" csCatId="colorful"/>
      <dgm:spPr/>
      <dgm:t>
        <a:bodyPr/>
        <a:lstStyle/>
        <a:p>
          <a:endParaRPr lang="en-US"/>
        </a:p>
      </dgm:t>
    </dgm:pt>
    <dgm:pt modelId="{CF1803C5-7DD8-48CE-9D6C-B857F44E883B}">
      <dgm:prSet/>
      <dgm:spPr/>
      <dgm:t>
        <a:bodyPr/>
        <a:lstStyle/>
        <a:p>
          <a:r>
            <a:rPr lang="en-GB" b="1"/>
            <a:t>Global Issue:</a:t>
          </a:r>
          <a:endParaRPr lang="en-US"/>
        </a:p>
      </dgm:t>
    </dgm:pt>
    <dgm:pt modelId="{9C0886DC-F883-4FDA-BAC4-0E86F7E28AE1}" type="parTrans" cxnId="{C164C175-48A5-445F-B077-23D6F279B9F6}">
      <dgm:prSet/>
      <dgm:spPr/>
      <dgm:t>
        <a:bodyPr/>
        <a:lstStyle/>
        <a:p>
          <a:endParaRPr lang="en-US"/>
        </a:p>
      </dgm:t>
    </dgm:pt>
    <dgm:pt modelId="{CCB81AA7-8106-4075-8CF6-EB6D3BC55274}" type="sibTrans" cxnId="{C164C175-48A5-445F-B077-23D6F279B9F6}">
      <dgm:prSet/>
      <dgm:spPr/>
      <dgm:t>
        <a:bodyPr/>
        <a:lstStyle/>
        <a:p>
          <a:endParaRPr lang="en-US"/>
        </a:p>
      </dgm:t>
    </dgm:pt>
    <dgm:pt modelId="{645AE10C-FEDE-4E74-A8EB-7A1857E6D63B}">
      <dgm:prSet/>
      <dgm:spPr/>
      <dgm:t>
        <a:bodyPr/>
        <a:lstStyle/>
        <a:p>
          <a:r>
            <a:rPr lang="en-GB"/>
            <a:t>Human activity can lead to the extinction of species and biodiversity loss. The balance of human activities is crucial so that ecosystems are not damaged. Examples of the coral reefs being destroyed shows the impact on marine life.  </a:t>
          </a:r>
          <a:endParaRPr lang="en-US"/>
        </a:p>
      </dgm:t>
    </dgm:pt>
    <dgm:pt modelId="{F7A681B5-9F12-4F03-9FE3-56F61295E003}" type="parTrans" cxnId="{7A15A360-3F63-4D5A-8E42-761D21998A7F}">
      <dgm:prSet/>
      <dgm:spPr/>
      <dgm:t>
        <a:bodyPr/>
        <a:lstStyle/>
        <a:p>
          <a:endParaRPr lang="en-US"/>
        </a:p>
      </dgm:t>
    </dgm:pt>
    <dgm:pt modelId="{07D467EA-14B0-49B4-AE5B-53057B49F7BC}" type="sibTrans" cxnId="{7A15A360-3F63-4D5A-8E42-761D21998A7F}">
      <dgm:prSet/>
      <dgm:spPr/>
      <dgm:t>
        <a:bodyPr/>
        <a:lstStyle/>
        <a:p>
          <a:endParaRPr lang="en-US"/>
        </a:p>
      </dgm:t>
    </dgm:pt>
    <dgm:pt modelId="{F2B1F3F2-B922-400D-A40F-298525073032}">
      <dgm:prSet/>
      <dgm:spPr/>
      <dgm:t>
        <a:bodyPr/>
        <a:lstStyle/>
        <a:p>
          <a:r>
            <a:rPr lang="en-GB"/>
            <a:t>There has been a catastrophic 73% decline in the average size of monitored wildlife populations* in just 50 years (1970-2020)</a:t>
          </a:r>
          <a:r>
            <a:rPr lang="en-GB" b="1"/>
            <a:t>,</a:t>
          </a:r>
          <a:r>
            <a:rPr lang="en-GB"/>
            <a:t> according to World Wildlife Fund‘s living Planet Report in 2024. It warns that parts of our planet are approaching dangerous tipping points driven by the combination of nature loss and climate change which pose grave threats to humanity. [WWF 2024]</a:t>
          </a:r>
          <a:endParaRPr lang="en-US"/>
        </a:p>
      </dgm:t>
    </dgm:pt>
    <dgm:pt modelId="{60D0496B-10FD-4FD4-8D3B-7A3ADA48332D}" type="parTrans" cxnId="{DF2A3F15-592A-44B1-8DCA-F697E16A86D9}">
      <dgm:prSet/>
      <dgm:spPr/>
      <dgm:t>
        <a:bodyPr/>
        <a:lstStyle/>
        <a:p>
          <a:endParaRPr lang="en-US"/>
        </a:p>
      </dgm:t>
    </dgm:pt>
    <dgm:pt modelId="{BC477165-0609-40C1-A7FC-40ACA7436B13}" type="sibTrans" cxnId="{DF2A3F15-592A-44B1-8DCA-F697E16A86D9}">
      <dgm:prSet/>
      <dgm:spPr/>
      <dgm:t>
        <a:bodyPr/>
        <a:lstStyle/>
        <a:p>
          <a:endParaRPr lang="en-US"/>
        </a:p>
      </dgm:t>
    </dgm:pt>
    <dgm:pt modelId="{0A6F3382-D3B8-4953-A980-FE47A8CC164D}">
      <dgm:prSet/>
      <dgm:spPr/>
      <dgm:t>
        <a:bodyPr/>
        <a:lstStyle/>
        <a:p>
          <a:r>
            <a:rPr lang="en-GB"/>
            <a:t>Habitat loss and degradation and overharvesting, driven primarily by our global food system are the dominant threats to wildlife populations around the world, followed by invasive species, disease and climate change.</a:t>
          </a:r>
          <a:endParaRPr lang="en-US"/>
        </a:p>
      </dgm:t>
    </dgm:pt>
    <dgm:pt modelId="{DED88CAE-B2C7-4B7E-AD9F-A158877C6D92}" type="parTrans" cxnId="{903BFD25-F312-47C9-A457-0A5A12C6402E}">
      <dgm:prSet/>
      <dgm:spPr/>
      <dgm:t>
        <a:bodyPr/>
        <a:lstStyle/>
        <a:p>
          <a:endParaRPr lang="en-US"/>
        </a:p>
      </dgm:t>
    </dgm:pt>
    <dgm:pt modelId="{67F35341-99B3-42A9-9D64-3F153C19B75D}" type="sibTrans" cxnId="{903BFD25-F312-47C9-A457-0A5A12C6402E}">
      <dgm:prSet/>
      <dgm:spPr/>
      <dgm:t>
        <a:bodyPr/>
        <a:lstStyle/>
        <a:p>
          <a:endParaRPr lang="en-US"/>
        </a:p>
      </dgm:t>
    </dgm:pt>
    <dgm:pt modelId="{FD2AC2DB-88B7-4C87-AE1F-C2B09F040094}">
      <dgm:prSet/>
      <dgm:spPr/>
      <dgm:t>
        <a:bodyPr/>
        <a:lstStyle/>
        <a:p>
          <a:r>
            <a:rPr lang="en-GB"/>
            <a:t>Lack of proper waste disposal and accumulation can lead to habitat degradation which has a negative effect on wildlife and biodiversity. At its worst there can be contamination from waste that pollutes the soil and water, and this will kill flora and fauna and wildlife. Waste that is not recycled and ends up in landfill generate methane a greenhouse gas which contributes to global warming.</a:t>
          </a:r>
          <a:endParaRPr lang="en-US"/>
        </a:p>
      </dgm:t>
    </dgm:pt>
    <dgm:pt modelId="{2D27789E-793B-4344-965A-AEC099A4E9A7}" type="parTrans" cxnId="{7FFB6EB9-6C23-46B4-B98A-5610B0DE81E4}">
      <dgm:prSet/>
      <dgm:spPr/>
      <dgm:t>
        <a:bodyPr/>
        <a:lstStyle/>
        <a:p>
          <a:endParaRPr lang="en-US"/>
        </a:p>
      </dgm:t>
    </dgm:pt>
    <dgm:pt modelId="{70A5BACF-5EE0-428C-A8EE-6F2340FCE56E}" type="sibTrans" cxnId="{7FFB6EB9-6C23-46B4-B98A-5610B0DE81E4}">
      <dgm:prSet/>
      <dgm:spPr/>
      <dgm:t>
        <a:bodyPr/>
        <a:lstStyle/>
        <a:p>
          <a:endParaRPr lang="en-US"/>
        </a:p>
      </dgm:t>
    </dgm:pt>
    <dgm:pt modelId="{CC4A9976-BB7A-4C98-AD70-059D85F92301}" type="pres">
      <dgm:prSet presAssocID="{6E2CF2FA-33FA-4C43-BD7B-C05E821C8A72}" presName="diagram" presStyleCnt="0">
        <dgm:presLayoutVars>
          <dgm:dir/>
          <dgm:resizeHandles val="exact"/>
        </dgm:presLayoutVars>
      </dgm:prSet>
      <dgm:spPr/>
    </dgm:pt>
    <dgm:pt modelId="{198342F1-F3D2-4359-B3C5-D07C7A996C77}" type="pres">
      <dgm:prSet presAssocID="{CF1803C5-7DD8-48CE-9D6C-B857F44E883B}" presName="node" presStyleLbl="node1" presStyleIdx="0" presStyleCnt="5">
        <dgm:presLayoutVars>
          <dgm:bulletEnabled val="1"/>
        </dgm:presLayoutVars>
      </dgm:prSet>
      <dgm:spPr/>
    </dgm:pt>
    <dgm:pt modelId="{8381FC64-3DA5-4EA0-9378-8EA3BB4CC0F5}" type="pres">
      <dgm:prSet presAssocID="{CCB81AA7-8106-4075-8CF6-EB6D3BC55274}" presName="sibTrans" presStyleCnt="0"/>
      <dgm:spPr/>
    </dgm:pt>
    <dgm:pt modelId="{FCB13C2A-BCB9-4D89-A240-7B12D562250C}" type="pres">
      <dgm:prSet presAssocID="{645AE10C-FEDE-4E74-A8EB-7A1857E6D63B}" presName="node" presStyleLbl="node1" presStyleIdx="1" presStyleCnt="5">
        <dgm:presLayoutVars>
          <dgm:bulletEnabled val="1"/>
        </dgm:presLayoutVars>
      </dgm:prSet>
      <dgm:spPr/>
    </dgm:pt>
    <dgm:pt modelId="{543D9514-B425-4507-8EF7-550D6FD9B73B}" type="pres">
      <dgm:prSet presAssocID="{07D467EA-14B0-49B4-AE5B-53057B49F7BC}" presName="sibTrans" presStyleCnt="0"/>
      <dgm:spPr/>
    </dgm:pt>
    <dgm:pt modelId="{655EF8DA-4C59-44F4-99FA-9FC87517EFC7}" type="pres">
      <dgm:prSet presAssocID="{F2B1F3F2-B922-400D-A40F-298525073032}" presName="node" presStyleLbl="node1" presStyleIdx="2" presStyleCnt="5">
        <dgm:presLayoutVars>
          <dgm:bulletEnabled val="1"/>
        </dgm:presLayoutVars>
      </dgm:prSet>
      <dgm:spPr/>
    </dgm:pt>
    <dgm:pt modelId="{565D68F8-A9DF-4F0D-9599-533CD1D852CF}" type="pres">
      <dgm:prSet presAssocID="{BC477165-0609-40C1-A7FC-40ACA7436B13}" presName="sibTrans" presStyleCnt="0"/>
      <dgm:spPr/>
    </dgm:pt>
    <dgm:pt modelId="{3326DE8E-2FDD-478F-A831-15B7CE5DF420}" type="pres">
      <dgm:prSet presAssocID="{0A6F3382-D3B8-4953-A980-FE47A8CC164D}" presName="node" presStyleLbl="node1" presStyleIdx="3" presStyleCnt="5">
        <dgm:presLayoutVars>
          <dgm:bulletEnabled val="1"/>
        </dgm:presLayoutVars>
      </dgm:prSet>
      <dgm:spPr/>
    </dgm:pt>
    <dgm:pt modelId="{647FABAA-8EB1-4E9B-9B91-F5FDB16F270E}" type="pres">
      <dgm:prSet presAssocID="{67F35341-99B3-42A9-9D64-3F153C19B75D}" presName="sibTrans" presStyleCnt="0"/>
      <dgm:spPr/>
    </dgm:pt>
    <dgm:pt modelId="{21DBE099-2B9F-4F9F-A218-8513C135FFE6}" type="pres">
      <dgm:prSet presAssocID="{FD2AC2DB-88B7-4C87-AE1F-C2B09F040094}" presName="node" presStyleLbl="node1" presStyleIdx="4" presStyleCnt="5">
        <dgm:presLayoutVars>
          <dgm:bulletEnabled val="1"/>
        </dgm:presLayoutVars>
      </dgm:prSet>
      <dgm:spPr/>
    </dgm:pt>
  </dgm:ptLst>
  <dgm:cxnLst>
    <dgm:cxn modelId="{DF2A3F15-592A-44B1-8DCA-F697E16A86D9}" srcId="{6E2CF2FA-33FA-4C43-BD7B-C05E821C8A72}" destId="{F2B1F3F2-B922-400D-A40F-298525073032}" srcOrd="2" destOrd="0" parTransId="{60D0496B-10FD-4FD4-8D3B-7A3ADA48332D}" sibTransId="{BC477165-0609-40C1-A7FC-40ACA7436B13}"/>
    <dgm:cxn modelId="{903BFD25-F312-47C9-A457-0A5A12C6402E}" srcId="{6E2CF2FA-33FA-4C43-BD7B-C05E821C8A72}" destId="{0A6F3382-D3B8-4953-A980-FE47A8CC164D}" srcOrd="3" destOrd="0" parTransId="{DED88CAE-B2C7-4B7E-AD9F-A158877C6D92}" sibTransId="{67F35341-99B3-42A9-9D64-3F153C19B75D}"/>
    <dgm:cxn modelId="{DF3DE330-ED7E-4391-9BB1-9F4EB2947C8B}" type="presOf" srcId="{CF1803C5-7DD8-48CE-9D6C-B857F44E883B}" destId="{198342F1-F3D2-4359-B3C5-D07C7A996C77}" srcOrd="0" destOrd="0" presId="urn:microsoft.com/office/officeart/2005/8/layout/default"/>
    <dgm:cxn modelId="{7A15A360-3F63-4D5A-8E42-761D21998A7F}" srcId="{6E2CF2FA-33FA-4C43-BD7B-C05E821C8A72}" destId="{645AE10C-FEDE-4E74-A8EB-7A1857E6D63B}" srcOrd="1" destOrd="0" parTransId="{F7A681B5-9F12-4F03-9FE3-56F61295E003}" sibTransId="{07D467EA-14B0-49B4-AE5B-53057B49F7BC}"/>
    <dgm:cxn modelId="{86FCAC48-B8EE-4084-9BDB-628D46D2CB91}" type="presOf" srcId="{FD2AC2DB-88B7-4C87-AE1F-C2B09F040094}" destId="{21DBE099-2B9F-4F9F-A218-8513C135FFE6}" srcOrd="0" destOrd="0" presId="urn:microsoft.com/office/officeart/2005/8/layout/default"/>
    <dgm:cxn modelId="{C164C175-48A5-445F-B077-23D6F279B9F6}" srcId="{6E2CF2FA-33FA-4C43-BD7B-C05E821C8A72}" destId="{CF1803C5-7DD8-48CE-9D6C-B857F44E883B}" srcOrd="0" destOrd="0" parTransId="{9C0886DC-F883-4FDA-BAC4-0E86F7E28AE1}" sibTransId="{CCB81AA7-8106-4075-8CF6-EB6D3BC55274}"/>
    <dgm:cxn modelId="{C4EBDCB6-6C06-4C54-92AA-549421BDF7BF}" type="presOf" srcId="{6E2CF2FA-33FA-4C43-BD7B-C05E821C8A72}" destId="{CC4A9976-BB7A-4C98-AD70-059D85F92301}" srcOrd="0" destOrd="0" presId="urn:microsoft.com/office/officeart/2005/8/layout/default"/>
    <dgm:cxn modelId="{7FFB6EB9-6C23-46B4-B98A-5610B0DE81E4}" srcId="{6E2CF2FA-33FA-4C43-BD7B-C05E821C8A72}" destId="{FD2AC2DB-88B7-4C87-AE1F-C2B09F040094}" srcOrd="4" destOrd="0" parTransId="{2D27789E-793B-4344-965A-AEC099A4E9A7}" sibTransId="{70A5BACF-5EE0-428C-A8EE-6F2340FCE56E}"/>
    <dgm:cxn modelId="{DA8560C2-9A64-4863-927C-027094157117}" type="presOf" srcId="{0A6F3382-D3B8-4953-A980-FE47A8CC164D}" destId="{3326DE8E-2FDD-478F-A831-15B7CE5DF420}" srcOrd="0" destOrd="0" presId="urn:microsoft.com/office/officeart/2005/8/layout/default"/>
    <dgm:cxn modelId="{56AD12E2-4E25-4524-86CD-86F85F4234E4}" type="presOf" srcId="{645AE10C-FEDE-4E74-A8EB-7A1857E6D63B}" destId="{FCB13C2A-BCB9-4D89-A240-7B12D562250C}" srcOrd="0" destOrd="0" presId="urn:microsoft.com/office/officeart/2005/8/layout/default"/>
    <dgm:cxn modelId="{73B551F4-7E64-4E5C-9A91-E0F9EE1F38C0}" type="presOf" srcId="{F2B1F3F2-B922-400D-A40F-298525073032}" destId="{655EF8DA-4C59-44F4-99FA-9FC87517EFC7}" srcOrd="0" destOrd="0" presId="urn:microsoft.com/office/officeart/2005/8/layout/default"/>
    <dgm:cxn modelId="{E7FC8070-BF72-4001-9E7B-EA1D581B4802}" type="presParOf" srcId="{CC4A9976-BB7A-4C98-AD70-059D85F92301}" destId="{198342F1-F3D2-4359-B3C5-D07C7A996C77}" srcOrd="0" destOrd="0" presId="urn:microsoft.com/office/officeart/2005/8/layout/default"/>
    <dgm:cxn modelId="{596CDA56-2838-4C34-80A2-B0BBCDD1CD21}" type="presParOf" srcId="{CC4A9976-BB7A-4C98-AD70-059D85F92301}" destId="{8381FC64-3DA5-4EA0-9378-8EA3BB4CC0F5}" srcOrd="1" destOrd="0" presId="urn:microsoft.com/office/officeart/2005/8/layout/default"/>
    <dgm:cxn modelId="{DABA0F7C-8AC9-405D-AC83-2DF6F9E6A25A}" type="presParOf" srcId="{CC4A9976-BB7A-4C98-AD70-059D85F92301}" destId="{FCB13C2A-BCB9-4D89-A240-7B12D562250C}" srcOrd="2" destOrd="0" presId="urn:microsoft.com/office/officeart/2005/8/layout/default"/>
    <dgm:cxn modelId="{D18EB223-1AC7-4B32-91E3-2EDB010C4ABA}" type="presParOf" srcId="{CC4A9976-BB7A-4C98-AD70-059D85F92301}" destId="{543D9514-B425-4507-8EF7-550D6FD9B73B}" srcOrd="3" destOrd="0" presId="urn:microsoft.com/office/officeart/2005/8/layout/default"/>
    <dgm:cxn modelId="{ED1CF44C-FAB5-4252-B335-3F0D857EBBB3}" type="presParOf" srcId="{CC4A9976-BB7A-4C98-AD70-059D85F92301}" destId="{655EF8DA-4C59-44F4-99FA-9FC87517EFC7}" srcOrd="4" destOrd="0" presId="urn:microsoft.com/office/officeart/2005/8/layout/default"/>
    <dgm:cxn modelId="{390EB04F-57D7-43C0-B8EC-D202CEB8B3A7}" type="presParOf" srcId="{CC4A9976-BB7A-4C98-AD70-059D85F92301}" destId="{565D68F8-A9DF-4F0D-9599-533CD1D852CF}" srcOrd="5" destOrd="0" presId="urn:microsoft.com/office/officeart/2005/8/layout/default"/>
    <dgm:cxn modelId="{4DA8BB91-7D95-4FA3-9CC6-01F089D2730B}" type="presParOf" srcId="{CC4A9976-BB7A-4C98-AD70-059D85F92301}" destId="{3326DE8E-2FDD-478F-A831-15B7CE5DF420}" srcOrd="6" destOrd="0" presId="urn:microsoft.com/office/officeart/2005/8/layout/default"/>
    <dgm:cxn modelId="{58CF578D-5C9D-43F5-9BC1-57CA7C3E268D}" type="presParOf" srcId="{CC4A9976-BB7A-4C98-AD70-059D85F92301}" destId="{647FABAA-8EB1-4E9B-9B91-F5FDB16F270E}" srcOrd="7" destOrd="0" presId="urn:microsoft.com/office/officeart/2005/8/layout/default"/>
    <dgm:cxn modelId="{B7B3AE7B-A75F-493C-A6A6-3652126BC0C7}" type="presParOf" srcId="{CC4A9976-BB7A-4C98-AD70-059D85F92301}" destId="{21DBE099-2B9F-4F9F-A218-8513C135FFE6}"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179DFBB-9C0D-4938-AC38-CE34C0981D9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9CC51AC-2290-4071-9EC4-948725A35778}">
      <dgm:prSet/>
      <dgm:spPr/>
      <dgm:t>
        <a:bodyPr/>
        <a:lstStyle/>
        <a:p>
          <a:r>
            <a:rPr lang="en-GB" b="1"/>
            <a:t>References:</a:t>
          </a:r>
          <a:endParaRPr lang="en-US"/>
        </a:p>
      </dgm:t>
    </dgm:pt>
    <dgm:pt modelId="{1E4DE43D-C10F-478A-BE87-30DD7699BB59}" type="parTrans" cxnId="{8526AB47-46A2-4EAA-A2E6-421ACADE36DF}">
      <dgm:prSet/>
      <dgm:spPr/>
      <dgm:t>
        <a:bodyPr/>
        <a:lstStyle/>
        <a:p>
          <a:endParaRPr lang="en-US"/>
        </a:p>
      </dgm:t>
    </dgm:pt>
    <dgm:pt modelId="{A5D83ED9-96B5-4C7E-AD1A-626D22813F16}" type="sibTrans" cxnId="{8526AB47-46A2-4EAA-A2E6-421ACADE36DF}">
      <dgm:prSet/>
      <dgm:spPr/>
      <dgm:t>
        <a:bodyPr/>
        <a:lstStyle/>
        <a:p>
          <a:endParaRPr lang="en-US"/>
        </a:p>
      </dgm:t>
    </dgm:pt>
    <dgm:pt modelId="{F90427A1-47E7-46FA-B2E9-8C3B8AD965FD}">
      <dgm:prSet/>
      <dgm:spPr/>
      <dgm:t>
        <a:bodyPr/>
        <a:lstStyle/>
        <a:p>
          <a:r>
            <a:rPr lang="en-GB"/>
            <a:t>Birdingplaces.eu. (2024). </a:t>
          </a:r>
          <a:r>
            <a:rPr lang="en-GB" i="1"/>
            <a:t>14 Locks and Canal | Birdingplaces</a:t>
          </a:r>
          <a:r>
            <a:rPr lang="en-GB"/>
            <a:t>. [online] Available at: https://www.birdingplaces.eu/en/birdingplaces/united-kingdom/14-locks-and-canal [Accessed 7 Jan. 2025].</a:t>
          </a:r>
          <a:endParaRPr lang="en-US"/>
        </a:p>
      </dgm:t>
    </dgm:pt>
    <dgm:pt modelId="{C661C0C0-0EB6-4C1F-B505-B650A3DD527B}" type="parTrans" cxnId="{C37E9211-742F-4127-B80D-B88B345983E3}">
      <dgm:prSet/>
      <dgm:spPr/>
      <dgm:t>
        <a:bodyPr/>
        <a:lstStyle/>
        <a:p>
          <a:endParaRPr lang="en-US"/>
        </a:p>
      </dgm:t>
    </dgm:pt>
    <dgm:pt modelId="{662CAAA9-8052-4776-A88F-FF42321AEE15}" type="sibTrans" cxnId="{C37E9211-742F-4127-B80D-B88B345983E3}">
      <dgm:prSet/>
      <dgm:spPr/>
      <dgm:t>
        <a:bodyPr/>
        <a:lstStyle/>
        <a:p>
          <a:endParaRPr lang="en-US"/>
        </a:p>
      </dgm:t>
    </dgm:pt>
    <dgm:pt modelId="{2383B73D-2D30-425D-A7C4-34C67BE52D93}">
      <dgm:prSet/>
      <dgm:spPr/>
      <dgm:t>
        <a:bodyPr/>
        <a:lstStyle/>
        <a:p>
          <a:r>
            <a:rPr lang="en-GB"/>
            <a:t>Earth.org - Past | Present | Future. (2020). </a:t>
          </a:r>
          <a:r>
            <a:rPr lang="en-GB" i="1"/>
            <a:t>The Biggest Environmental Problems Of 2020</a:t>
          </a:r>
          <a:r>
            <a:rPr lang="en-GB"/>
            <a:t>. [online] Available at: </a:t>
          </a:r>
          <a:r>
            <a:rPr lang="en-GB" u="sng">
              <a:hlinkClick xmlns:r="http://schemas.openxmlformats.org/officeDocument/2006/relationships" r:id="rId1"/>
            </a:rPr>
            <a:t>https://earth.org/the-biggest-environmental-problems-of-our-lifetime</a:t>
          </a:r>
          <a:endParaRPr lang="en-US"/>
        </a:p>
      </dgm:t>
    </dgm:pt>
    <dgm:pt modelId="{B0DD44D3-2E5E-4369-BFF6-13609FE6C7C5}" type="parTrans" cxnId="{E5DD32AE-FD2C-4C5B-998E-D279CD29D0EA}">
      <dgm:prSet/>
      <dgm:spPr/>
      <dgm:t>
        <a:bodyPr/>
        <a:lstStyle/>
        <a:p>
          <a:endParaRPr lang="en-US"/>
        </a:p>
      </dgm:t>
    </dgm:pt>
    <dgm:pt modelId="{5498AFD6-F975-426C-A20E-A489C0121A12}" type="sibTrans" cxnId="{E5DD32AE-FD2C-4C5B-998E-D279CD29D0EA}">
      <dgm:prSet/>
      <dgm:spPr/>
      <dgm:t>
        <a:bodyPr/>
        <a:lstStyle/>
        <a:p>
          <a:endParaRPr lang="en-US"/>
        </a:p>
      </dgm:t>
    </dgm:pt>
    <dgm:pt modelId="{22977D3E-533D-4FDF-B479-84C261794188}">
      <dgm:prSet/>
      <dgm:spPr/>
      <dgm:t>
        <a:bodyPr/>
        <a:lstStyle/>
        <a:p>
          <a:r>
            <a:rPr lang="en-GB"/>
            <a:t>Monmouthshire, Brecon and Abergavenny Canals Trust. (2025). </a:t>
          </a:r>
          <a:r>
            <a:rPr lang="en-GB" i="1"/>
            <a:t>Fourteen Locks Canal Centre – MBACTrust</a:t>
          </a:r>
          <a:r>
            <a:rPr lang="en-GB"/>
            <a:t>. [online] Available at: https://mbact.org.uk/fourteen-locks-canal-centre [Accessed 7 Jan. 2025].</a:t>
          </a:r>
          <a:endParaRPr lang="en-US"/>
        </a:p>
      </dgm:t>
    </dgm:pt>
    <dgm:pt modelId="{467E37BC-E577-4C7C-B36D-A57E8B55AD61}" type="parTrans" cxnId="{826B8613-3C93-4175-833D-B3285194D9BF}">
      <dgm:prSet/>
      <dgm:spPr/>
      <dgm:t>
        <a:bodyPr/>
        <a:lstStyle/>
        <a:p>
          <a:endParaRPr lang="en-US"/>
        </a:p>
      </dgm:t>
    </dgm:pt>
    <dgm:pt modelId="{A8DE09CB-FA02-4883-BB98-202F8FA671DF}" type="sibTrans" cxnId="{826B8613-3C93-4175-833D-B3285194D9BF}">
      <dgm:prSet/>
      <dgm:spPr/>
      <dgm:t>
        <a:bodyPr/>
        <a:lstStyle/>
        <a:p>
          <a:endParaRPr lang="en-US"/>
        </a:p>
      </dgm:t>
    </dgm:pt>
    <dgm:pt modelId="{A1935BF1-3575-472B-9D94-DA9424328577}">
      <dgm:prSet/>
      <dgm:spPr/>
      <dgm:t>
        <a:bodyPr/>
        <a:lstStyle/>
        <a:p>
          <a:r>
            <a:rPr lang="en-GB"/>
            <a:t>Newport.gov.uk. (2024). </a:t>
          </a:r>
          <a:r>
            <a:rPr lang="en-GB" i="1"/>
            <a:t>Progress made with work on Monmouthshire and Brecon canal | Newport City Council</a:t>
          </a:r>
          <a:r>
            <a:rPr lang="en-GB"/>
            <a:t>. [online] Available at: https://www.newport.gov.uk/newsroom/2024/progress-made-work-monmouthshire-and-brecon-canal [Accessed 7 Jan. 2025].</a:t>
          </a:r>
          <a:endParaRPr lang="en-US"/>
        </a:p>
      </dgm:t>
    </dgm:pt>
    <dgm:pt modelId="{1CB376AD-D0A4-4D39-97C4-6D3BDC09EEBA}" type="parTrans" cxnId="{571002B9-4E20-43E0-A454-D379548AE071}">
      <dgm:prSet/>
      <dgm:spPr/>
      <dgm:t>
        <a:bodyPr/>
        <a:lstStyle/>
        <a:p>
          <a:endParaRPr lang="en-US"/>
        </a:p>
      </dgm:t>
    </dgm:pt>
    <dgm:pt modelId="{6DC3C67C-F016-4F50-AB15-357B2A962314}" type="sibTrans" cxnId="{571002B9-4E20-43E0-A454-D379548AE071}">
      <dgm:prSet/>
      <dgm:spPr/>
      <dgm:t>
        <a:bodyPr/>
        <a:lstStyle/>
        <a:p>
          <a:endParaRPr lang="en-US"/>
        </a:p>
      </dgm:t>
    </dgm:pt>
    <dgm:pt modelId="{8B58A5EC-AAC0-450A-87FC-9C94A94FB317}">
      <dgm:prSet/>
      <dgm:spPr/>
      <dgm:t>
        <a:bodyPr/>
        <a:lstStyle/>
        <a:p>
          <a:r>
            <a:rPr lang="en-GB"/>
            <a:t>Office, M. (2022). </a:t>
          </a:r>
          <a:r>
            <a:rPr lang="en-GB" i="1"/>
            <a:t>Studying global changes in droughts - WCSSP case study</a:t>
          </a:r>
          <a:r>
            <a:rPr lang="en-GB"/>
            <a:t>. [online] Met Office. Available at: https://www.metoffice.gov.uk/research/approach/collaboration/wcssp/insights/flash-droughts [Accessed 7 Jan. 2025].</a:t>
          </a:r>
          <a:endParaRPr lang="en-US"/>
        </a:p>
      </dgm:t>
    </dgm:pt>
    <dgm:pt modelId="{9CD99C68-628F-428C-B469-871D7E03A56F}" type="parTrans" cxnId="{F1E42D1E-D7E0-4AFF-800E-7436FEAA8BE2}">
      <dgm:prSet/>
      <dgm:spPr/>
      <dgm:t>
        <a:bodyPr/>
        <a:lstStyle/>
        <a:p>
          <a:endParaRPr lang="en-US"/>
        </a:p>
      </dgm:t>
    </dgm:pt>
    <dgm:pt modelId="{02147F4F-8179-4A13-B854-99E61C12042A}" type="sibTrans" cxnId="{F1E42D1E-D7E0-4AFF-800E-7436FEAA8BE2}">
      <dgm:prSet/>
      <dgm:spPr/>
      <dgm:t>
        <a:bodyPr/>
        <a:lstStyle/>
        <a:p>
          <a:endParaRPr lang="en-US"/>
        </a:p>
      </dgm:t>
    </dgm:pt>
    <dgm:pt modelId="{7A28EA51-1B83-48C7-9C3E-8875B861026D}">
      <dgm:prSet/>
      <dgm:spPr/>
      <dgm:t>
        <a:bodyPr/>
        <a:lstStyle/>
        <a:p>
          <a:r>
            <a:rPr lang="en-GB" dirty="0"/>
            <a:t>O’Neill, R. (2023). </a:t>
          </a:r>
          <a:r>
            <a:rPr lang="en-GB" i="1" dirty="0"/>
            <a:t>Major plans to rejuvenate Newport beauty spot Fourteen Locks</a:t>
          </a:r>
          <a:r>
            <a:rPr lang="en-GB" dirty="0"/>
            <a:t>. [online] Wales Online. Available at: https://www.walesonline.co.uk/whats-on/whats-on-news/major-plans-rejuvenate-newport-beauty-27436944 [Accessed 7 Jan. 2025].</a:t>
          </a:r>
          <a:endParaRPr lang="en-US" dirty="0"/>
        </a:p>
      </dgm:t>
    </dgm:pt>
    <dgm:pt modelId="{451D6500-04C9-4B71-99DD-0D343DBB595C}" type="parTrans" cxnId="{CAE2A179-0BAB-4E61-B5C7-F72CFD0A1933}">
      <dgm:prSet/>
      <dgm:spPr/>
      <dgm:t>
        <a:bodyPr/>
        <a:lstStyle/>
        <a:p>
          <a:endParaRPr lang="en-US"/>
        </a:p>
      </dgm:t>
    </dgm:pt>
    <dgm:pt modelId="{31857792-D4DB-4A12-A984-ABA4A4C6513C}" type="sibTrans" cxnId="{CAE2A179-0BAB-4E61-B5C7-F72CFD0A1933}">
      <dgm:prSet/>
      <dgm:spPr/>
      <dgm:t>
        <a:bodyPr/>
        <a:lstStyle/>
        <a:p>
          <a:endParaRPr lang="en-US"/>
        </a:p>
      </dgm:t>
    </dgm:pt>
    <dgm:pt modelId="{34A0F4B0-DCC6-4A9B-A817-3B07C3DAB879}">
      <dgm:prSet/>
      <dgm:spPr/>
      <dgm:t>
        <a:bodyPr/>
        <a:lstStyle/>
        <a:p>
          <a:r>
            <a:rPr lang="en-GB"/>
            <a:t>Rinkesh (2016). </a:t>
          </a:r>
          <a:r>
            <a:rPr lang="en-GB" i="1"/>
            <a:t>15 Current Environmental Problems That Our World is Facing - Conserve Energy Future</a:t>
          </a:r>
          <a:r>
            <a:rPr lang="en-GB"/>
            <a:t>. [online] Conserve Energy Future. Available at: </a:t>
          </a:r>
          <a:r>
            <a:rPr lang="en-GB" u="sng">
              <a:hlinkClick xmlns:r="http://schemas.openxmlformats.org/officeDocument/2006/relationships" r:id="rId2"/>
            </a:rPr>
            <a:t>https://www.conserve-energy-future.com/15-current-environmental-problems.php</a:t>
          </a:r>
          <a:r>
            <a:rPr lang="en-GB"/>
            <a:t>.</a:t>
          </a:r>
          <a:endParaRPr lang="en-US"/>
        </a:p>
      </dgm:t>
    </dgm:pt>
    <dgm:pt modelId="{9C619B23-CCCC-463C-AE2F-5964602F141A}" type="parTrans" cxnId="{5D5A10EE-F8C5-422A-8640-8E2AFC2A3C53}">
      <dgm:prSet/>
      <dgm:spPr/>
      <dgm:t>
        <a:bodyPr/>
        <a:lstStyle/>
        <a:p>
          <a:endParaRPr lang="en-US"/>
        </a:p>
      </dgm:t>
    </dgm:pt>
    <dgm:pt modelId="{34E62F6D-82BD-4DB9-A4B2-8CCB72CFE520}" type="sibTrans" cxnId="{5D5A10EE-F8C5-422A-8640-8E2AFC2A3C53}">
      <dgm:prSet/>
      <dgm:spPr/>
      <dgm:t>
        <a:bodyPr/>
        <a:lstStyle/>
        <a:p>
          <a:endParaRPr lang="en-US"/>
        </a:p>
      </dgm:t>
    </dgm:pt>
    <dgm:pt modelId="{C66D7B78-2983-40C0-8553-2FE5E8DFE96F}">
      <dgm:prSet/>
      <dgm:spPr/>
      <dgm:t>
        <a:bodyPr/>
        <a:lstStyle/>
        <a:p>
          <a:r>
            <a:rPr lang="en-GB"/>
            <a:t>Wales Biodiversity Partnership (2025). </a:t>
          </a:r>
          <a:r>
            <a:rPr lang="en-GB" i="1"/>
            <a:t>Wales Biodiversity Partnership - Newport</a:t>
          </a:r>
          <a:r>
            <a:rPr lang="en-GB"/>
            <a:t>. [online] Biodiversitywales.org.uk. Available at: https://www.biodiversitywales.org.uk/Newport [Accessed 7 Jan. 2025].</a:t>
          </a:r>
          <a:endParaRPr lang="en-US"/>
        </a:p>
      </dgm:t>
    </dgm:pt>
    <dgm:pt modelId="{0CC16BFD-E948-414A-8972-DD77CBCC7507}" type="parTrans" cxnId="{96F4D70F-1E2F-4E1C-9EC0-EFBFD1D43B3E}">
      <dgm:prSet/>
      <dgm:spPr/>
      <dgm:t>
        <a:bodyPr/>
        <a:lstStyle/>
        <a:p>
          <a:endParaRPr lang="en-US"/>
        </a:p>
      </dgm:t>
    </dgm:pt>
    <dgm:pt modelId="{5859AC51-66C7-4345-B551-9D6F997F8E07}" type="sibTrans" cxnId="{96F4D70F-1E2F-4E1C-9EC0-EFBFD1D43B3E}">
      <dgm:prSet/>
      <dgm:spPr/>
      <dgm:t>
        <a:bodyPr/>
        <a:lstStyle/>
        <a:p>
          <a:endParaRPr lang="en-US"/>
        </a:p>
      </dgm:t>
    </dgm:pt>
    <dgm:pt modelId="{5C85C234-C812-495D-92C2-3ED313D2BDDF}">
      <dgm:prSet/>
      <dgm:spPr/>
      <dgm:t>
        <a:bodyPr/>
        <a:lstStyle/>
        <a:p>
          <a:r>
            <a:rPr lang="en-GB" dirty="0"/>
            <a:t>WWF. (2024). </a:t>
          </a:r>
          <a:r>
            <a:rPr lang="en-GB" i="1" dirty="0"/>
            <a:t>WWF’s Living Planet Report shows 73% decline</a:t>
          </a:r>
          <a:r>
            <a:rPr lang="en-GB" dirty="0"/>
            <a:t>. [online] Available at: https://www.wwf.org.uk/press-release/wwfs-living-planet-report-shows-73-decline.</a:t>
          </a:r>
          <a:endParaRPr lang="en-US" dirty="0"/>
        </a:p>
      </dgm:t>
    </dgm:pt>
    <dgm:pt modelId="{F3F96978-108B-4142-85FB-9E053D2F4C20}" type="parTrans" cxnId="{F5A39CC4-44A3-4F02-A4E6-31D3DD38604C}">
      <dgm:prSet/>
      <dgm:spPr/>
      <dgm:t>
        <a:bodyPr/>
        <a:lstStyle/>
        <a:p>
          <a:endParaRPr lang="en-US"/>
        </a:p>
      </dgm:t>
    </dgm:pt>
    <dgm:pt modelId="{27B19C42-AD90-4F4A-8B70-5C2055CBB09A}" type="sibTrans" cxnId="{F5A39CC4-44A3-4F02-A4E6-31D3DD38604C}">
      <dgm:prSet/>
      <dgm:spPr/>
      <dgm:t>
        <a:bodyPr/>
        <a:lstStyle/>
        <a:p>
          <a:endParaRPr lang="en-US"/>
        </a:p>
      </dgm:t>
    </dgm:pt>
    <dgm:pt modelId="{7897B262-97DF-4BA0-9EB0-ABC860B4A7B7}" type="pres">
      <dgm:prSet presAssocID="{1179DFBB-9C0D-4938-AC38-CE34C0981D99}" presName="vert0" presStyleCnt="0">
        <dgm:presLayoutVars>
          <dgm:dir/>
          <dgm:animOne val="branch"/>
          <dgm:animLvl val="lvl"/>
        </dgm:presLayoutVars>
      </dgm:prSet>
      <dgm:spPr/>
    </dgm:pt>
    <dgm:pt modelId="{DE89520B-E030-4BAA-9067-09DCE4B326CE}" type="pres">
      <dgm:prSet presAssocID="{99CC51AC-2290-4071-9EC4-948725A35778}" presName="thickLine" presStyleLbl="alignNode1" presStyleIdx="0" presStyleCnt="10"/>
      <dgm:spPr/>
    </dgm:pt>
    <dgm:pt modelId="{80596E66-3420-4823-956E-639189156996}" type="pres">
      <dgm:prSet presAssocID="{99CC51AC-2290-4071-9EC4-948725A35778}" presName="horz1" presStyleCnt="0"/>
      <dgm:spPr/>
    </dgm:pt>
    <dgm:pt modelId="{723786AE-97B4-4E9B-BB20-3FDFA47066EF}" type="pres">
      <dgm:prSet presAssocID="{99CC51AC-2290-4071-9EC4-948725A35778}" presName="tx1" presStyleLbl="revTx" presStyleIdx="0" presStyleCnt="10"/>
      <dgm:spPr/>
    </dgm:pt>
    <dgm:pt modelId="{86EBE668-7018-44B4-AC11-974F053951F5}" type="pres">
      <dgm:prSet presAssocID="{99CC51AC-2290-4071-9EC4-948725A35778}" presName="vert1" presStyleCnt="0"/>
      <dgm:spPr/>
    </dgm:pt>
    <dgm:pt modelId="{A9503EB2-D0AD-477A-B438-D75D87466519}" type="pres">
      <dgm:prSet presAssocID="{F90427A1-47E7-46FA-B2E9-8C3B8AD965FD}" presName="thickLine" presStyleLbl="alignNode1" presStyleIdx="1" presStyleCnt="10"/>
      <dgm:spPr/>
    </dgm:pt>
    <dgm:pt modelId="{3315A17C-0289-437D-AF64-4C874D72B321}" type="pres">
      <dgm:prSet presAssocID="{F90427A1-47E7-46FA-B2E9-8C3B8AD965FD}" presName="horz1" presStyleCnt="0"/>
      <dgm:spPr/>
    </dgm:pt>
    <dgm:pt modelId="{42C1701E-B3DD-429A-962C-EF1E638D002E}" type="pres">
      <dgm:prSet presAssocID="{F90427A1-47E7-46FA-B2E9-8C3B8AD965FD}" presName="tx1" presStyleLbl="revTx" presStyleIdx="1" presStyleCnt="10"/>
      <dgm:spPr/>
    </dgm:pt>
    <dgm:pt modelId="{C66DE293-3811-4D99-9153-B6D34383CFC4}" type="pres">
      <dgm:prSet presAssocID="{F90427A1-47E7-46FA-B2E9-8C3B8AD965FD}" presName="vert1" presStyleCnt="0"/>
      <dgm:spPr/>
    </dgm:pt>
    <dgm:pt modelId="{24A2FAE7-E8A8-4AA5-9758-1965C332642D}" type="pres">
      <dgm:prSet presAssocID="{2383B73D-2D30-425D-A7C4-34C67BE52D93}" presName="thickLine" presStyleLbl="alignNode1" presStyleIdx="2" presStyleCnt="10"/>
      <dgm:spPr/>
    </dgm:pt>
    <dgm:pt modelId="{B6729E3C-4D4D-494C-9C38-91FA97222613}" type="pres">
      <dgm:prSet presAssocID="{2383B73D-2D30-425D-A7C4-34C67BE52D93}" presName="horz1" presStyleCnt="0"/>
      <dgm:spPr/>
    </dgm:pt>
    <dgm:pt modelId="{78B754C2-0F0E-4C3D-80E1-99887D7D1B11}" type="pres">
      <dgm:prSet presAssocID="{2383B73D-2D30-425D-A7C4-34C67BE52D93}" presName="tx1" presStyleLbl="revTx" presStyleIdx="2" presStyleCnt="10"/>
      <dgm:spPr/>
    </dgm:pt>
    <dgm:pt modelId="{87B5E91D-B7BB-4398-A562-39507E095435}" type="pres">
      <dgm:prSet presAssocID="{2383B73D-2D30-425D-A7C4-34C67BE52D93}" presName="vert1" presStyleCnt="0"/>
      <dgm:spPr/>
    </dgm:pt>
    <dgm:pt modelId="{AB9E9E74-ABF0-409C-A4F9-217F97C10C3C}" type="pres">
      <dgm:prSet presAssocID="{22977D3E-533D-4FDF-B479-84C261794188}" presName="thickLine" presStyleLbl="alignNode1" presStyleIdx="3" presStyleCnt="10"/>
      <dgm:spPr/>
    </dgm:pt>
    <dgm:pt modelId="{F9C1EBA9-409B-4DB8-8B4F-89258CC72DDD}" type="pres">
      <dgm:prSet presAssocID="{22977D3E-533D-4FDF-B479-84C261794188}" presName="horz1" presStyleCnt="0"/>
      <dgm:spPr/>
    </dgm:pt>
    <dgm:pt modelId="{738A84BA-0B7B-470F-93B4-D866E2C94067}" type="pres">
      <dgm:prSet presAssocID="{22977D3E-533D-4FDF-B479-84C261794188}" presName="tx1" presStyleLbl="revTx" presStyleIdx="3" presStyleCnt="10"/>
      <dgm:spPr/>
    </dgm:pt>
    <dgm:pt modelId="{1782AFC2-A62A-4361-8818-AF30A0C08DFF}" type="pres">
      <dgm:prSet presAssocID="{22977D3E-533D-4FDF-B479-84C261794188}" presName="vert1" presStyleCnt="0"/>
      <dgm:spPr/>
    </dgm:pt>
    <dgm:pt modelId="{90343B02-3EDB-44C2-BA41-6DEF56EB0BBE}" type="pres">
      <dgm:prSet presAssocID="{A1935BF1-3575-472B-9D94-DA9424328577}" presName="thickLine" presStyleLbl="alignNode1" presStyleIdx="4" presStyleCnt="10"/>
      <dgm:spPr/>
    </dgm:pt>
    <dgm:pt modelId="{7A3D8363-A620-4549-B646-4E54225F38DA}" type="pres">
      <dgm:prSet presAssocID="{A1935BF1-3575-472B-9D94-DA9424328577}" presName="horz1" presStyleCnt="0"/>
      <dgm:spPr/>
    </dgm:pt>
    <dgm:pt modelId="{C09BC4CB-FE25-4A03-BDAF-BA6269A7AD61}" type="pres">
      <dgm:prSet presAssocID="{A1935BF1-3575-472B-9D94-DA9424328577}" presName="tx1" presStyleLbl="revTx" presStyleIdx="4" presStyleCnt="10"/>
      <dgm:spPr/>
    </dgm:pt>
    <dgm:pt modelId="{C4CD1137-0C3A-42A7-B5B4-9AED8E45EF7D}" type="pres">
      <dgm:prSet presAssocID="{A1935BF1-3575-472B-9D94-DA9424328577}" presName="vert1" presStyleCnt="0"/>
      <dgm:spPr/>
    </dgm:pt>
    <dgm:pt modelId="{C9850CE0-BF6B-4A62-A836-472571EAD2D2}" type="pres">
      <dgm:prSet presAssocID="{8B58A5EC-AAC0-450A-87FC-9C94A94FB317}" presName="thickLine" presStyleLbl="alignNode1" presStyleIdx="5" presStyleCnt="10"/>
      <dgm:spPr/>
    </dgm:pt>
    <dgm:pt modelId="{C4B3F0E0-9D2A-45BF-ACD1-90580D56EE3B}" type="pres">
      <dgm:prSet presAssocID="{8B58A5EC-AAC0-450A-87FC-9C94A94FB317}" presName="horz1" presStyleCnt="0"/>
      <dgm:spPr/>
    </dgm:pt>
    <dgm:pt modelId="{FBB7425F-A0C3-4DB8-9A9B-1A40ED4558E2}" type="pres">
      <dgm:prSet presAssocID="{8B58A5EC-AAC0-450A-87FC-9C94A94FB317}" presName="tx1" presStyleLbl="revTx" presStyleIdx="5" presStyleCnt="10"/>
      <dgm:spPr/>
    </dgm:pt>
    <dgm:pt modelId="{9E1856DE-D819-4F2C-BB9C-9E4CD3030BA6}" type="pres">
      <dgm:prSet presAssocID="{8B58A5EC-AAC0-450A-87FC-9C94A94FB317}" presName="vert1" presStyleCnt="0"/>
      <dgm:spPr/>
    </dgm:pt>
    <dgm:pt modelId="{FDAF20D9-A4DE-4128-A739-D300FF7FF95A}" type="pres">
      <dgm:prSet presAssocID="{7A28EA51-1B83-48C7-9C3E-8875B861026D}" presName="thickLine" presStyleLbl="alignNode1" presStyleIdx="6" presStyleCnt="10"/>
      <dgm:spPr/>
    </dgm:pt>
    <dgm:pt modelId="{83B25BD4-F774-466E-9746-3BE5AD12E1C1}" type="pres">
      <dgm:prSet presAssocID="{7A28EA51-1B83-48C7-9C3E-8875B861026D}" presName="horz1" presStyleCnt="0"/>
      <dgm:spPr/>
    </dgm:pt>
    <dgm:pt modelId="{BE6E3F98-17F2-45DB-B84F-5F7F18B347E0}" type="pres">
      <dgm:prSet presAssocID="{7A28EA51-1B83-48C7-9C3E-8875B861026D}" presName="tx1" presStyleLbl="revTx" presStyleIdx="6" presStyleCnt="10"/>
      <dgm:spPr/>
    </dgm:pt>
    <dgm:pt modelId="{0CFAA6B9-F4E5-47E0-9502-7EB3F7E80BCD}" type="pres">
      <dgm:prSet presAssocID="{7A28EA51-1B83-48C7-9C3E-8875B861026D}" presName="vert1" presStyleCnt="0"/>
      <dgm:spPr/>
    </dgm:pt>
    <dgm:pt modelId="{D92817F5-AA03-437A-8432-EF6B284BCC8F}" type="pres">
      <dgm:prSet presAssocID="{34A0F4B0-DCC6-4A9B-A817-3B07C3DAB879}" presName="thickLine" presStyleLbl="alignNode1" presStyleIdx="7" presStyleCnt="10"/>
      <dgm:spPr/>
    </dgm:pt>
    <dgm:pt modelId="{8437B800-0AC1-4B6B-B558-2BC1A720D4BE}" type="pres">
      <dgm:prSet presAssocID="{34A0F4B0-DCC6-4A9B-A817-3B07C3DAB879}" presName="horz1" presStyleCnt="0"/>
      <dgm:spPr/>
    </dgm:pt>
    <dgm:pt modelId="{E0F01E36-B3CC-49F7-827E-0A17811703CD}" type="pres">
      <dgm:prSet presAssocID="{34A0F4B0-DCC6-4A9B-A817-3B07C3DAB879}" presName="tx1" presStyleLbl="revTx" presStyleIdx="7" presStyleCnt="10"/>
      <dgm:spPr/>
    </dgm:pt>
    <dgm:pt modelId="{EAFFDA8C-7026-4A03-840E-A846AF82FC2A}" type="pres">
      <dgm:prSet presAssocID="{34A0F4B0-DCC6-4A9B-A817-3B07C3DAB879}" presName="vert1" presStyleCnt="0"/>
      <dgm:spPr/>
    </dgm:pt>
    <dgm:pt modelId="{4F88363F-4887-4251-AC6D-BEA632F2DEF1}" type="pres">
      <dgm:prSet presAssocID="{C66D7B78-2983-40C0-8553-2FE5E8DFE96F}" presName="thickLine" presStyleLbl="alignNode1" presStyleIdx="8" presStyleCnt="10"/>
      <dgm:spPr/>
    </dgm:pt>
    <dgm:pt modelId="{EAEE3FC1-0953-4240-BCF7-F46B5589945A}" type="pres">
      <dgm:prSet presAssocID="{C66D7B78-2983-40C0-8553-2FE5E8DFE96F}" presName="horz1" presStyleCnt="0"/>
      <dgm:spPr/>
    </dgm:pt>
    <dgm:pt modelId="{EED2C287-2AA3-4299-B98F-E5BDA2B794DC}" type="pres">
      <dgm:prSet presAssocID="{C66D7B78-2983-40C0-8553-2FE5E8DFE96F}" presName="tx1" presStyleLbl="revTx" presStyleIdx="8" presStyleCnt="10"/>
      <dgm:spPr/>
    </dgm:pt>
    <dgm:pt modelId="{E8E746AB-5C41-43D3-B91C-88DFD06BBBA5}" type="pres">
      <dgm:prSet presAssocID="{C66D7B78-2983-40C0-8553-2FE5E8DFE96F}" presName="vert1" presStyleCnt="0"/>
      <dgm:spPr/>
    </dgm:pt>
    <dgm:pt modelId="{5402AC8C-88BA-4034-8992-1E2662633EB1}" type="pres">
      <dgm:prSet presAssocID="{5C85C234-C812-495D-92C2-3ED313D2BDDF}" presName="thickLine" presStyleLbl="alignNode1" presStyleIdx="9" presStyleCnt="10"/>
      <dgm:spPr/>
    </dgm:pt>
    <dgm:pt modelId="{56058B30-C8AD-4BCD-94F4-1591566D91D8}" type="pres">
      <dgm:prSet presAssocID="{5C85C234-C812-495D-92C2-3ED313D2BDDF}" presName="horz1" presStyleCnt="0"/>
      <dgm:spPr/>
    </dgm:pt>
    <dgm:pt modelId="{B12EFFF0-3BD6-4424-9AFE-73E3308BD667}" type="pres">
      <dgm:prSet presAssocID="{5C85C234-C812-495D-92C2-3ED313D2BDDF}" presName="tx1" presStyleLbl="revTx" presStyleIdx="9" presStyleCnt="10"/>
      <dgm:spPr/>
    </dgm:pt>
    <dgm:pt modelId="{3678F7E8-1DB3-47B5-AFDB-C3663F2BA788}" type="pres">
      <dgm:prSet presAssocID="{5C85C234-C812-495D-92C2-3ED313D2BDDF}" presName="vert1" presStyleCnt="0"/>
      <dgm:spPr/>
    </dgm:pt>
  </dgm:ptLst>
  <dgm:cxnLst>
    <dgm:cxn modelId="{96F4D70F-1E2F-4E1C-9EC0-EFBFD1D43B3E}" srcId="{1179DFBB-9C0D-4938-AC38-CE34C0981D99}" destId="{C66D7B78-2983-40C0-8553-2FE5E8DFE96F}" srcOrd="8" destOrd="0" parTransId="{0CC16BFD-E948-414A-8972-DD77CBCC7507}" sibTransId="{5859AC51-66C7-4345-B551-9D6F997F8E07}"/>
    <dgm:cxn modelId="{C37E9211-742F-4127-B80D-B88B345983E3}" srcId="{1179DFBB-9C0D-4938-AC38-CE34C0981D99}" destId="{F90427A1-47E7-46FA-B2E9-8C3B8AD965FD}" srcOrd="1" destOrd="0" parTransId="{C661C0C0-0EB6-4C1F-B505-B650A3DD527B}" sibTransId="{662CAAA9-8052-4776-A88F-FF42321AEE15}"/>
    <dgm:cxn modelId="{826B8613-3C93-4175-833D-B3285194D9BF}" srcId="{1179DFBB-9C0D-4938-AC38-CE34C0981D99}" destId="{22977D3E-533D-4FDF-B479-84C261794188}" srcOrd="3" destOrd="0" parTransId="{467E37BC-E577-4C7C-B36D-A57E8B55AD61}" sibTransId="{A8DE09CB-FA02-4883-BB98-202F8FA671DF}"/>
    <dgm:cxn modelId="{5F79A218-CF94-4405-B41E-170261486B91}" type="presOf" srcId="{8B58A5EC-AAC0-450A-87FC-9C94A94FB317}" destId="{FBB7425F-A0C3-4DB8-9A9B-1A40ED4558E2}" srcOrd="0" destOrd="0" presId="urn:microsoft.com/office/officeart/2008/layout/LinedList"/>
    <dgm:cxn modelId="{F1E42D1E-D7E0-4AFF-800E-7436FEAA8BE2}" srcId="{1179DFBB-9C0D-4938-AC38-CE34C0981D99}" destId="{8B58A5EC-AAC0-450A-87FC-9C94A94FB317}" srcOrd="5" destOrd="0" parTransId="{9CD99C68-628F-428C-B469-871D7E03A56F}" sibTransId="{02147F4F-8179-4A13-B854-99E61C12042A}"/>
    <dgm:cxn modelId="{D1738B33-5BC9-4C4A-9D03-3B5C022D7A5F}" type="presOf" srcId="{F90427A1-47E7-46FA-B2E9-8C3B8AD965FD}" destId="{42C1701E-B3DD-429A-962C-EF1E638D002E}" srcOrd="0" destOrd="0" presId="urn:microsoft.com/office/officeart/2008/layout/LinedList"/>
    <dgm:cxn modelId="{018A885E-2DF3-476D-84D1-9B2757E14239}" type="presOf" srcId="{1179DFBB-9C0D-4938-AC38-CE34C0981D99}" destId="{7897B262-97DF-4BA0-9EB0-ABC860B4A7B7}" srcOrd="0" destOrd="0" presId="urn:microsoft.com/office/officeart/2008/layout/LinedList"/>
    <dgm:cxn modelId="{8526AB47-46A2-4EAA-A2E6-421ACADE36DF}" srcId="{1179DFBB-9C0D-4938-AC38-CE34C0981D99}" destId="{99CC51AC-2290-4071-9EC4-948725A35778}" srcOrd="0" destOrd="0" parTransId="{1E4DE43D-C10F-478A-BE87-30DD7699BB59}" sibTransId="{A5D83ED9-96B5-4C7E-AD1A-626D22813F16}"/>
    <dgm:cxn modelId="{D307F74D-DA4A-4E11-9318-8955BF42DE4D}" type="presOf" srcId="{C66D7B78-2983-40C0-8553-2FE5E8DFE96F}" destId="{EED2C287-2AA3-4299-B98F-E5BDA2B794DC}" srcOrd="0" destOrd="0" presId="urn:microsoft.com/office/officeart/2008/layout/LinedList"/>
    <dgm:cxn modelId="{5B311471-7E16-4E22-A34A-E46D2ED163F4}" type="presOf" srcId="{5C85C234-C812-495D-92C2-3ED313D2BDDF}" destId="{B12EFFF0-3BD6-4424-9AFE-73E3308BD667}" srcOrd="0" destOrd="0" presId="urn:microsoft.com/office/officeart/2008/layout/LinedList"/>
    <dgm:cxn modelId="{E60E2276-CDB2-46AD-BE15-890121765C9A}" type="presOf" srcId="{99CC51AC-2290-4071-9EC4-948725A35778}" destId="{723786AE-97B4-4E9B-BB20-3FDFA47066EF}" srcOrd="0" destOrd="0" presId="urn:microsoft.com/office/officeart/2008/layout/LinedList"/>
    <dgm:cxn modelId="{CAE2A179-0BAB-4E61-B5C7-F72CFD0A1933}" srcId="{1179DFBB-9C0D-4938-AC38-CE34C0981D99}" destId="{7A28EA51-1B83-48C7-9C3E-8875B861026D}" srcOrd="6" destOrd="0" parTransId="{451D6500-04C9-4B71-99DD-0D343DBB595C}" sibTransId="{31857792-D4DB-4A12-A984-ABA4A4C6513C}"/>
    <dgm:cxn modelId="{2FCA1D83-6C6A-48E4-81E7-9EAA93324D8A}" type="presOf" srcId="{34A0F4B0-DCC6-4A9B-A817-3B07C3DAB879}" destId="{E0F01E36-B3CC-49F7-827E-0A17811703CD}" srcOrd="0" destOrd="0" presId="urn:microsoft.com/office/officeart/2008/layout/LinedList"/>
    <dgm:cxn modelId="{F2D5ECA8-8B29-483E-B176-AFE578DFAFEE}" type="presOf" srcId="{2383B73D-2D30-425D-A7C4-34C67BE52D93}" destId="{78B754C2-0F0E-4C3D-80E1-99887D7D1B11}" srcOrd="0" destOrd="0" presId="urn:microsoft.com/office/officeart/2008/layout/LinedList"/>
    <dgm:cxn modelId="{1E2A32AB-5DC0-4D80-8AA8-7B134091A9B5}" type="presOf" srcId="{7A28EA51-1B83-48C7-9C3E-8875B861026D}" destId="{BE6E3F98-17F2-45DB-B84F-5F7F18B347E0}" srcOrd="0" destOrd="0" presId="urn:microsoft.com/office/officeart/2008/layout/LinedList"/>
    <dgm:cxn modelId="{E5DD32AE-FD2C-4C5B-998E-D279CD29D0EA}" srcId="{1179DFBB-9C0D-4938-AC38-CE34C0981D99}" destId="{2383B73D-2D30-425D-A7C4-34C67BE52D93}" srcOrd="2" destOrd="0" parTransId="{B0DD44D3-2E5E-4369-BFF6-13609FE6C7C5}" sibTransId="{5498AFD6-F975-426C-A20E-A489C0121A12}"/>
    <dgm:cxn modelId="{571002B9-4E20-43E0-A454-D379548AE071}" srcId="{1179DFBB-9C0D-4938-AC38-CE34C0981D99}" destId="{A1935BF1-3575-472B-9D94-DA9424328577}" srcOrd="4" destOrd="0" parTransId="{1CB376AD-D0A4-4D39-97C4-6D3BDC09EEBA}" sibTransId="{6DC3C67C-F016-4F50-AB15-357B2A962314}"/>
    <dgm:cxn modelId="{721AFCBC-E60D-4BA4-AFF7-D1526AEAF21D}" type="presOf" srcId="{A1935BF1-3575-472B-9D94-DA9424328577}" destId="{C09BC4CB-FE25-4A03-BDAF-BA6269A7AD61}" srcOrd="0" destOrd="0" presId="urn:microsoft.com/office/officeart/2008/layout/LinedList"/>
    <dgm:cxn modelId="{F5A39CC4-44A3-4F02-A4E6-31D3DD38604C}" srcId="{1179DFBB-9C0D-4938-AC38-CE34C0981D99}" destId="{5C85C234-C812-495D-92C2-3ED313D2BDDF}" srcOrd="9" destOrd="0" parTransId="{F3F96978-108B-4142-85FB-9E053D2F4C20}" sibTransId="{27B19C42-AD90-4F4A-8B70-5C2055CBB09A}"/>
    <dgm:cxn modelId="{3F10DAE1-480C-4926-BF55-7FEBB9E75663}" type="presOf" srcId="{22977D3E-533D-4FDF-B479-84C261794188}" destId="{738A84BA-0B7B-470F-93B4-D866E2C94067}" srcOrd="0" destOrd="0" presId="urn:microsoft.com/office/officeart/2008/layout/LinedList"/>
    <dgm:cxn modelId="{5D5A10EE-F8C5-422A-8640-8E2AFC2A3C53}" srcId="{1179DFBB-9C0D-4938-AC38-CE34C0981D99}" destId="{34A0F4B0-DCC6-4A9B-A817-3B07C3DAB879}" srcOrd="7" destOrd="0" parTransId="{9C619B23-CCCC-463C-AE2F-5964602F141A}" sibTransId="{34E62F6D-82BD-4DB9-A4B2-8CCB72CFE520}"/>
    <dgm:cxn modelId="{E6BEC942-66F1-4965-AE57-21273B18170A}" type="presParOf" srcId="{7897B262-97DF-4BA0-9EB0-ABC860B4A7B7}" destId="{DE89520B-E030-4BAA-9067-09DCE4B326CE}" srcOrd="0" destOrd="0" presId="urn:microsoft.com/office/officeart/2008/layout/LinedList"/>
    <dgm:cxn modelId="{B63D6BA3-A0CD-4496-AA6B-A1060DB80AD3}" type="presParOf" srcId="{7897B262-97DF-4BA0-9EB0-ABC860B4A7B7}" destId="{80596E66-3420-4823-956E-639189156996}" srcOrd="1" destOrd="0" presId="urn:microsoft.com/office/officeart/2008/layout/LinedList"/>
    <dgm:cxn modelId="{052EE90E-D238-4BEF-9374-3ED5A67697A5}" type="presParOf" srcId="{80596E66-3420-4823-956E-639189156996}" destId="{723786AE-97B4-4E9B-BB20-3FDFA47066EF}" srcOrd="0" destOrd="0" presId="urn:microsoft.com/office/officeart/2008/layout/LinedList"/>
    <dgm:cxn modelId="{A5A4701F-D051-4EBC-984F-51F2AEE715E6}" type="presParOf" srcId="{80596E66-3420-4823-956E-639189156996}" destId="{86EBE668-7018-44B4-AC11-974F053951F5}" srcOrd="1" destOrd="0" presId="urn:microsoft.com/office/officeart/2008/layout/LinedList"/>
    <dgm:cxn modelId="{9C2576DB-6351-4888-942B-92CAE29F9FA9}" type="presParOf" srcId="{7897B262-97DF-4BA0-9EB0-ABC860B4A7B7}" destId="{A9503EB2-D0AD-477A-B438-D75D87466519}" srcOrd="2" destOrd="0" presId="urn:microsoft.com/office/officeart/2008/layout/LinedList"/>
    <dgm:cxn modelId="{E0ABCA4F-A11F-4CCF-B51D-3FD45BBAE2F7}" type="presParOf" srcId="{7897B262-97DF-4BA0-9EB0-ABC860B4A7B7}" destId="{3315A17C-0289-437D-AF64-4C874D72B321}" srcOrd="3" destOrd="0" presId="urn:microsoft.com/office/officeart/2008/layout/LinedList"/>
    <dgm:cxn modelId="{C8D69A9F-BB45-43E6-A92F-0CC22C5C32F0}" type="presParOf" srcId="{3315A17C-0289-437D-AF64-4C874D72B321}" destId="{42C1701E-B3DD-429A-962C-EF1E638D002E}" srcOrd="0" destOrd="0" presId="urn:microsoft.com/office/officeart/2008/layout/LinedList"/>
    <dgm:cxn modelId="{D22EA72C-15FF-49EC-93F3-3341CD3A3E91}" type="presParOf" srcId="{3315A17C-0289-437D-AF64-4C874D72B321}" destId="{C66DE293-3811-4D99-9153-B6D34383CFC4}" srcOrd="1" destOrd="0" presId="urn:microsoft.com/office/officeart/2008/layout/LinedList"/>
    <dgm:cxn modelId="{D7CFE23B-9140-403C-BDAE-B6EB63EA00D5}" type="presParOf" srcId="{7897B262-97DF-4BA0-9EB0-ABC860B4A7B7}" destId="{24A2FAE7-E8A8-4AA5-9758-1965C332642D}" srcOrd="4" destOrd="0" presId="urn:microsoft.com/office/officeart/2008/layout/LinedList"/>
    <dgm:cxn modelId="{73F74706-8DCA-4311-8893-B5AA92D1FC4A}" type="presParOf" srcId="{7897B262-97DF-4BA0-9EB0-ABC860B4A7B7}" destId="{B6729E3C-4D4D-494C-9C38-91FA97222613}" srcOrd="5" destOrd="0" presId="urn:microsoft.com/office/officeart/2008/layout/LinedList"/>
    <dgm:cxn modelId="{2CC4487A-F543-4FEE-BD0D-40A8F65E9446}" type="presParOf" srcId="{B6729E3C-4D4D-494C-9C38-91FA97222613}" destId="{78B754C2-0F0E-4C3D-80E1-99887D7D1B11}" srcOrd="0" destOrd="0" presId="urn:microsoft.com/office/officeart/2008/layout/LinedList"/>
    <dgm:cxn modelId="{D0C39B2B-4658-492C-9B88-CD4D8702BE03}" type="presParOf" srcId="{B6729E3C-4D4D-494C-9C38-91FA97222613}" destId="{87B5E91D-B7BB-4398-A562-39507E095435}" srcOrd="1" destOrd="0" presId="urn:microsoft.com/office/officeart/2008/layout/LinedList"/>
    <dgm:cxn modelId="{F289B22B-EE99-40A9-ADBB-520B4903912C}" type="presParOf" srcId="{7897B262-97DF-4BA0-9EB0-ABC860B4A7B7}" destId="{AB9E9E74-ABF0-409C-A4F9-217F97C10C3C}" srcOrd="6" destOrd="0" presId="urn:microsoft.com/office/officeart/2008/layout/LinedList"/>
    <dgm:cxn modelId="{BC69BD26-750D-4161-A7F1-376936CA963A}" type="presParOf" srcId="{7897B262-97DF-4BA0-9EB0-ABC860B4A7B7}" destId="{F9C1EBA9-409B-4DB8-8B4F-89258CC72DDD}" srcOrd="7" destOrd="0" presId="urn:microsoft.com/office/officeart/2008/layout/LinedList"/>
    <dgm:cxn modelId="{30190D23-85B8-4583-9375-C6EBAD1F371C}" type="presParOf" srcId="{F9C1EBA9-409B-4DB8-8B4F-89258CC72DDD}" destId="{738A84BA-0B7B-470F-93B4-D866E2C94067}" srcOrd="0" destOrd="0" presId="urn:microsoft.com/office/officeart/2008/layout/LinedList"/>
    <dgm:cxn modelId="{73BAC133-89F0-47FD-A3E1-28D393B07AF9}" type="presParOf" srcId="{F9C1EBA9-409B-4DB8-8B4F-89258CC72DDD}" destId="{1782AFC2-A62A-4361-8818-AF30A0C08DFF}" srcOrd="1" destOrd="0" presId="urn:microsoft.com/office/officeart/2008/layout/LinedList"/>
    <dgm:cxn modelId="{6DD05393-F253-4814-B069-25A3DFE223F6}" type="presParOf" srcId="{7897B262-97DF-4BA0-9EB0-ABC860B4A7B7}" destId="{90343B02-3EDB-44C2-BA41-6DEF56EB0BBE}" srcOrd="8" destOrd="0" presId="urn:microsoft.com/office/officeart/2008/layout/LinedList"/>
    <dgm:cxn modelId="{7ACA3255-B697-4B77-A352-89A3B38C52EE}" type="presParOf" srcId="{7897B262-97DF-4BA0-9EB0-ABC860B4A7B7}" destId="{7A3D8363-A620-4549-B646-4E54225F38DA}" srcOrd="9" destOrd="0" presId="urn:microsoft.com/office/officeart/2008/layout/LinedList"/>
    <dgm:cxn modelId="{95E5B541-BE1C-4914-A745-B2E285ADC5E3}" type="presParOf" srcId="{7A3D8363-A620-4549-B646-4E54225F38DA}" destId="{C09BC4CB-FE25-4A03-BDAF-BA6269A7AD61}" srcOrd="0" destOrd="0" presId="urn:microsoft.com/office/officeart/2008/layout/LinedList"/>
    <dgm:cxn modelId="{719ADF74-C698-459D-B4EA-E7226950B205}" type="presParOf" srcId="{7A3D8363-A620-4549-B646-4E54225F38DA}" destId="{C4CD1137-0C3A-42A7-B5B4-9AED8E45EF7D}" srcOrd="1" destOrd="0" presId="urn:microsoft.com/office/officeart/2008/layout/LinedList"/>
    <dgm:cxn modelId="{2F4D936A-8D36-4957-A2B1-E045E2E2CBC6}" type="presParOf" srcId="{7897B262-97DF-4BA0-9EB0-ABC860B4A7B7}" destId="{C9850CE0-BF6B-4A62-A836-472571EAD2D2}" srcOrd="10" destOrd="0" presId="urn:microsoft.com/office/officeart/2008/layout/LinedList"/>
    <dgm:cxn modelId="{B5F03EBF-622A-49A1-ABD7-8BC24170568E}" type="presParOf" srcId="{7897B262-97DF-4BA0-9EB0-ABC860B4A7B7}" destId="{C4B3F0E0-9D2A-45BF-ACD1-90580D56EE3B}" srcOrd="11" destOrd="0" presId="urn:microsoft.com/office/officeart/2008/layout/LinedList"/>
    <dgm:cxn modelId="{9D8BD259-F0B9-4BD5-9264-05BB9B8501E7}" type="presParOf" srcId="{C4B3F0E0-9D2A-45BF-ACD1-90580D56EE3B}" destId="{FBB7425F-A0C3-4DB8-9A9B-1A40ED4558E2}" srcOrd="0" destOrd="0" presId="urn:microsoft.com/office/officeart/2008/layout/LinedList"/>
    <dgm:cxn modelId="{4A256C43-9430-4977-ABD5-152FB969FC81}" type="presParOf" srcId="{C4B3F0E0-9D2A-45BF-ACD1-90580D56EE3B}" destId="{9E1856DE-D819-4F2C-BB9C-9E4CD3030BA6}" srcOrd="1" destOrd="0" presId="urn:microsoft.com/office/officeart/2008/layout/LinedList"/>
    <dgm:cxn modelId="{0F43D2AE-F2BA-4621-8DE8-5B155CFE9F1B}" type="presParOf" srcId="{7897B262-97DF-4BA0-9EB0-ABC860B4A7B7}" destId="{FDAF20D9-A4DE-4128-A739-D300FF7FF95A}" srcOrd="12" destOrd="0" presId="urn:microsoft.com/office/officeart/2008/layout/LinedList"/>
    <dgm:cxn modelId="{0F7C3D82-954F-4D2E-BBC6-9E805A238BA1}" type="presParOf" srcId="{7897B262-97DF-4BA0-9EB0-ABC860B4A7B7}" destId="{83B25BD4-F774-466E-9746-3BE5AD12E1C1}" srcOrd="13" destOrd="0" presId="urn:microsoft.com/office/officeart/2008/layout/LinedList"/>
    <dgm:cxn modelId="{2AD328C4-408A-45DC-AEE1-DDDACFFF55F7}" type="presParOf" srcId="{83B25BD4-F774-466E-9746-3BE5AD12E1C1}" destId="{BE6E3F98-17F2-45DB-B84F-5F7F18B347E0}" srcOrd="0" destOrd="0" presId="urn:microsoft.com/office/officeart/2008/layout/LinedList"/>
    <dgm:cxn modelId="{699370A1-C7AE-4228-BB8A-69E8572285D2}" type="presParOf" srcId="{83B25BD4-F774-466E-9746-3BE5AD12E1C1}" destId="{0CFAA6B9-F4E5-47E0-9502-7EB3F7E80BCD}" srcOrd="1" destOrd="0" presId="urn:microsoft.com/office/officeart/2008/layout/LinedList"/>
    <dgm:cxn modelId="{780E1A15-1138-49E1-8BE1-2C07718FB50F}" type="presParOf" srcId="{7897B262-97DF-4BA0-9EB0-ABC860B4A7B7}" destId="{D92817F5-AA03-437A-8432-EF6B284BCC8F}" srcOrd="14" destOrd="0" presId="urn:microsoft.com/office/officeart/2008/layout/LinedList"/>
    <dgm:cxn modelId="{91DAEA4A-BE3C-4F90-9778-B802C3073F17}" type="presParOf" srcId="{7897B262-97DF-4BA0-9EB0-ABC860B4A7B7}" destId="{8437B800-0AC1-4B6B-B558-2BC1A720D4BE}" srcOrd="15" destOrd="0" presId="urn:microsoft.com/office/officeart/2008/layout/LinedList"/>
    <dgm:cxn modelId="{F780F7E9-87F1-4195-948D-54BC200F5905}" type="presParOf" srcId="{8437B800-0AC1-4B6B-B558-2BC1A720D4BE}" destId="{E0F01E36-B3CC-49F7-827E-0A17811703CD}" srcOrd="0" destOrd="0" presId="urn:microsoft.com/office/officeart/2008/layout/LinedList"/>
    <dgm:cxn modelId="{B04902F0-8790-419B-8C5D-5D71DE1C83C5}" type="presParOf" srcId="{8437B800-0AC1-4B6B-B558-2BC1A720D4BE}" destId="{EAFFDA8C-7026-4A03-840E-A846AF82FC2A}" srcOrd="1" destOrd="0" presId="urn:microsoft.com/office/officeart/2008/layout/LinedList"/>
    <dgm:cxn modelId="{02FF3B12-695C-477E-931A-197694C4B990}" type="presParOf" srcId="{7897B262-97DF-4BA0-9EB0-ABC860B4A7B7}" destId="{4F88363F-4887-4251-AC6D-BEA632F2DEF1}" srcOrd="16" destOrd="0" presId="urn:microsoft.com/office/officeart/2008/layout/LinedList"/>
    <dgm:cxn modelId="{887D86AF-14B8-4A23-AFAB-3F6626B0D454}" type="presParOf" srcId="{7897B262-97DF-4BA0-9EB0-ABC860B4A7B7}" destId="{EAEE3FC1-0953-4240-BCF7-F46B5589945A}" srcOrd="17" destOrd="0" presId="urn:microsoft.com/office/officeart/2008/layout/LinedList"/>
    <dgm:cxn modelId="{A3FA0367-9AEF-47FD-A27D-F13AC0F407DC}" type="presParOf" srcId="{EAEE3FC1-0953-4240-BCF7-F46B5589945A}" destId="{EED2C287-2AA3-4299-B98F-E5BDA2B794DC}" srcOrd="0" destOrd="0" presId="urn:microsoft.com/office/officeart/2008/layout/LinedList"/>
    <dgm:cxn modelId="{D891DE22-CD6C-40AA-9D42-26C4E41F1CD1}" type="presParOf" srcId="{EAEE3FC1-0953-4240-BCF7-F46B5589945A}" destId="{E8E746AB-5C41-43D3-B91C-88DFD06BBBA5}" srcOrd="1" destOrd="0" presId="urn:microsoft.com/office/officeart/2008/layout/LinedList"/>
    <dgm:cxn modelId="{A5689A77-38D7-4CC6-A382-C48CE911BCDD}" type="presParOf" srcId="{7897B262-97DF-4BA0-9EB0-ABC860B4A7B7}" destId="{5402AC8C-88BA-4034-8992-1E2662633EB1}" srcOrd="18" destOrd="0" presId="urn:microsoft.com/office/officeart/2008/layout/LinedList"/>
    <dgm:cxn modelId="{CD45EE0A-3A8F-4F5D-9112-A3DDA7B7996D}" type="presParOf" srcId="{7897B262-97DF-4BA0-9EB0-ABC860B4A7B7}" destId="{56058B30-C8AD-4BCD-94F4-1591566D91D8}" srcOrd="19" destOrd="0" presId="urn:microsoft.com/office/officeart/2008/layout/LinedList"/>
    <dgm:cxn modelId="{FA015FA3-3CBE-44FD-BE05-0811805E0FA2}" type="presParOf" srcId="{56058B30-C8AD-4BCD-94F4-1591566D91D8}" destId="{B12EFFF0-3BD6-4424-9AFE-73E3308BD667}" srcOrd="0" destOrd="0" presId="urn:microsoft.com/office/officeart/2008/layout/LinedList"/>
    <dgm:cxn modelId="{33FDB44E-1CD4-4244-976E-62008B40CDA1}" type="presParOf" srcId="{56058B30-C8AD-4BCD-94F4-1591566D91D8}" destId="{3678F7E8-1DB3-47B5-AFDB-C3663F2BA78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5CF8C3-17A0-4268-8225-3AE9B6542882}">
      <dsp:nvSpPr>
        <dsp:cNvPr id="0" name=""/>
        <dsp:cNvSpPr/>
      </dsp:nvSpPr>
      <dsp:spPr>
        <a:xfrm>
          <a:off x="0" y="3605744"/>
          <a:ext cx="6096000" cy="609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l" defTabSz="800100">
            <a:lnSpc>
              <a:spcPct val="90000"/>
            </a:lnSpc>
            <a:spcBef>
              <a:spcPct val="0"/>
            </a:spcBef>
            <a:spcAft>
              <a:spcPct val="35000"/>
            </a:spcAft>
            <a:buNone/>
          </a:pPr>
          <a:r>
            <a:rPr lang="en-GB" sz="1800" b="1" kern="1200"/>
            <a:t>Contemporary Challenges Experienced At the Site:</a:t>
          </a:r>
          <a:endParaRPr lang="en-US" sz="1800" kern="1200"/>
        </a:p>
        <a:p>
          <a:pPr marL="114300" lvl="1" indent="-114300" algn="l" defTabSz="622300">
            <a:lnSpc>
              <a:spcPct val="90000"/>
            </a:lnSpc>
            <a:spcBef>
              <a:spcPct val="0"/>
            </a:spcBef>
            <a:spcAft>
              <a:spcPct val="15000"/>
            </a:spcAft>
            <a:buChar char="•"/>
          </a:pPr>
          <a:r>
            <a:rPr lang="en-GB" sz="1400" b="1" u="sng" kern="1200"/>
            <a:t>1.Loss of Biodiversity:</a:t>
          </a:r>
          <a:endParaRPr lang="en-US" sz="1400" kern="1200"/>
        </a:p>
        <a:p>
          <a:pPr marL="114300" lvl="1" indent="-114300" algn="l" defTabSz="622300">
            <a:lnSpc>
              <a:spcPct val="90000"/>
            </a:lnSpc>
            <a:spcBef>
              <a:spcPct val="0"/>
            </a:spcBef>
            <a:spcAft>
              <a:spcPct val="15000"/>
            </a:spcAft>
            <a:buChar char="•"/>
          </a:pPr>
          <a:r>
            <a:rPr lang="en-GB" sz="1400" b="1" kern="1200"/>
            <a:t>On site:</a:t>
          </a:r>
          <a:endParaRPr lang="en-US" sz="1400" kern="1200"/>
        </a:p>
        <a:p>
          <a:pPr marL="114300" lvl="1" indent="-114300" algn="l" defTabSz="622300">
            <a:lnSpc>
              <a:spcPct val="90000"/>
            </a:lnSpc>
            <a:spcBef>
              <a:spcPct val="0"/>
            </a:spcBef>
            <a:spcAft>
              <a:spcPct val="15000"/>
            </a:spcAft>
            <a:buChar char="•"/>
          </a:pPr>
          <a:r>
            <a:rPr lang="en-GB" sz="1400" kern="1200"/>
            <a:t>With the development of the 14 Locks canal centre there has been a change in the land use of some areas. The Canal Centre and area around the pond is tarmacked to allow access and a cycle/walking path has been made to run alongside the canal. The 1-mile radius from the Centre has been developed by a series of walkways and seating/ picnic points for family use.  The car park has bee developed over a grass area to allow parking by the centre.</a:t>
          </a:r>
          <a:endParaRPr lang="en-US" sz="1400" kern="1200"/>
        </a:p>
        <a:p>
          <a:pPr marL="114300" lvl="1" indent="-114300" algn="l" defTabSz="622300">
            <a:lnSpc>
              <a:spcPct val="90000"/>
            </a:lnSpc>
            <a:spcBef>
              <a:spcPct val="0"/>
            </a:spcBef>
            <a:spcAft>
              <a:spcPct val="15000"/>
            </a:spcAft>
            <a:buChar char="•"/>
          </a:pPr>
          <a:r>
            <a:rPr lang="en-GB" sz="1400" kern="1200"/>
            <a:t>Due to the multi-use of the canal path for riders, cyclists, walkers, runners the woodland on the other side of the canal has been cleared leading to a loss of trees.</a:t>
          </a:r>
          <a:endParaRPr lang="en-US" sz="1400" kern="1200"/>
        </a:p>
        <a:p>
          <a:pPr marL="114300" lvl="1" indent="-114300" algn="l" defTabSz="622300">
            <a:lnSpc>
              <a:spcPct val="90000"/>
            </a:lnSpc>
            <a:spcBef>
              <a:spcPct val="0"/>
            </a:spcBef>
            <a:spcAft>
              <a:spcPct val="15000"/>
            </a:spcAft>
            <a:buChar char="•"/>
          </a:pPr>
          <a:r>
            <a:rPr lang="en-GB" sz="1400" kern="1200"/>
            <a:t>A lack of water in the canal during the summer months meant fish and duckling numbers were affected. This also led to ducklings being easy prey for herring gulls and dogs.  </a:t>
          </a:r>
          <a:endParaRPr lang="en-US" sz="1400" kern="1200"/>
        </a:p>
        <a:p>
          <a:pPr marL="114300" lvl="1" indent="-114300" algn="l" defTabSz="622300">
            <a:lnSpc>
              <a:spcPct val="90000"/>
            </a:lnSpc>
            <a:spcBef>
              <a:spcPct val="0"/>
            </a:spcBef>
            <a:spcAft>
              <a:spcPct val="15000"/>
            </a:spcAft>
            <a:buChar char="•"/>
          </a:pPr>
          <a:r>
            <a:rPr lang="en-GB" sz="1400" kern="1200" dirty="0"/>
            <a:t>Litter not being disposed of properly has led to plastic pollution in some areas of the canal and an accumulation of rubbish at certain points of the site and waterway. The overflow from the pond into the lower drainage ponds can be blocked at times by plastic bottles from the café or that have blown from the picnic tables into the pond. When the water level in the canal has gone down wrappers and cups can be seen along the side of the canal banks and in the reeds.   </a:t>
          </a:r>
          <a:endParaRPr lang="en-US" sz="1400" kern="1200" dirty="0"/>
        </a:p>
        <a:p>
          <a:pPr marL="114300" lvl="1" indent="-114300" algn="l" defTabSz="622300">
            <a:lnSpc>
              <a:spcPct val="90000"/>
            </a:lnSpc>
            <a:spcBef>
              <a:spcPct val="0"/>
            </a:spcBef>
            <a:spcAft>
              <a:spcPct val="15000"/>
            </a:spcAft>
            <a:buChar char="•"/>
          </a:pPr>
          <a:r>
            <a:rPr lang="en-GB" sz="1400" kern="1200"/>
            <a:t>Due to a road being accessible to some houses there have been cases of fly tipping at the end of the road.</a:t>
          </a:r>
          <a:endParaRPr lang="en-US" sz="1400" kern="1200"/>
        </a:p>
        <a:p>
          <a:pPr marL="114300" lvl="1" indent="-114300" algn="l" defTabSz="622300">
            <a:lnSpc>
              <a:spcPct val="90000"/>
            </a:lnSpc>
            <a:spcBef>
              <a:spcPct val="0"/>
            </a:spcBef>
            <a:spcAft>
              <a:spcPct val="15000"/>
            </a:spcAft>
            <a:buChar char="•"/>
          </a:pPr>
          <a:r>
            <a:rPr lang="en-GB" sz="1400" kern="1200"/>
            <a:t>The M4 motorway runs alongside the canal path, separated by fields, this means there is noise and air pollution more in this area.   </a:t>
          </a:r>
          <a:endParaRPr lang="en-US" sz="1400" kern="1200"/>
        </a:p>
      </dsp:txBody>
      <dsp:txXfrm>
        <a:off x="0" y="3605744"/>
        <a:ext cx="6096000" cy="6096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8342F1-F3D2-4359-B3C5-D07C7A996C77}">
      <dsp:nvSpPr>
        <dsp:cNvPr id="0" name=""/>
        <dsp:cNvSpPr/>
      </dsp:nvSpPr>
      <dsp:spPr>
        <a:xfrm>
          <a:off x="0" y="39687"/>
          <a:ext cx="3286125" cy="197167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t>Global Issue:</a:t>
          </a:r>
          <a:endParaRPr lang="en-US" sz="1300" kern="1200"/>
        </a:p>
      </dsp:txBody>
      <dsp:txXfrm>
        <a:off x="0" y="39687"/>
        <a:ext cx="3286125" cy="1971675"/>
      </dsp:txXfrm>
    </dsp:sp>
    <dsp:sp modelId="{FCB13C2A-BCB9-4D89-A240-7B12D562250C}">
      <dsp:nvSpPr>
        <dsp:cNvPr id="0" name=""/>
        <dsp:cNvSpPr/>
      </dsp:nvSpPr>
      <dsp:spPr>
        <a:xfrm>
          <a:off x="3614737" y="39687"/>
          <a:ext cx="3286125" cy="1971675"/>
        </a:xfrm>
        <a:prstGeom prst="rect">
          <a:avLst/>
        </a:prstGeom>
        <a:gradFill rotWithShape="0">
          <a:gsLst>
            <a:gs pos="0">
              <a:schemeClr val="accent2">
                <a:hueOff val="1610903"/>
                <a:satOff val="-4623"/>
                <a:lumOff val="-7402"/>
                <a:alphaOff val="0"/>
                <a:satMod val="103000"/>
                <a:lumMod val="102000"/>
                <a:tint val="94000"/>
              </a:schemeClr>
            </a:gs>
            <a:gs pos="50000">
              <a:schemeClr val="accent2">
                <a:hueOff val="1610903"/>
                <a:satOff val="-4623"/>
                <a:lumOff val="-7402"/>
                <a:alphaOff val="0"/>
                <a:satMod val="110000"/>
                <a:lumMod val="100000"/>
                <a:shade val="100000"/>
              </a:schemeClr>
            </a:gs>
            <a:gs pos="100000">
              <a:schemeClr val="accent2">
                <a:hueOff val="1610903"/>
                <a:satOff val="-4623"/>
                <a:lumOff val="-740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Human activity can lead to the extinction of species and biodiversity loss. The balance of human activities is crucial so that ecosystems are not damaged. Examples of the coral reefs being destroyed shows the impact on marine life.  </a:t>
          </a:r>
          <a:endParaRPr lang="en-US" sz="1300" kern="1200"/>
        </a:p>
      </dsp:txBody>
      <dsp:txXfrm>
        <a:off x="3614737" y="39687"/>
        <a:ext cx="3286125" cy="1971675"/>
      </dsp:txXfrm>
    </dsp:sp>
    <dsp:sp modelId="{655EF8DA-4C59-44F4-99FA-9FC87517EFC7}">
      <dsp:nvSpPr>
        <dsp:cNvPr id="0" name=""/>
        <dsp:cNvSpPr/>
      </dsp:nvSpPr>
      <dsp:spPr>
        <a:xfrm>
          <a:off x="7229475" y="39687"/>
          <a:ext cx="3286125" cy="1971675"/>
        </a:xfrm>
        <a:prstGeom prst="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There has been a catastrophic 73% decline in the average size of monitored wildlife populations* in just 50 years (1970-2020)</a:t>
          </a:r>
          <a:r>
            <a:rPr lang="en-GB" sz="1300" b="1" kern="1200"/>
            <a:t>,</a:t>
          </a:r>
          <a:r>
            <a:rPr lang="en-GB" sz="1300" kern="1200"/>
            <a:t> according to World Wildlife Fund‘s living Planet Report in 2024. It warns that parts of our planet are approaching dangerous tipping points driven by the combination of nature loss and climate change which pose grave threats to humanity. [WWF 2024]</a:t>
          </a:r>
          <a:endParaRPr lang="en-US" sz="1300" kern="1200"/>
        </a:p>
      </dsp:txBody>
      <dsp:txXfrm>
        <a:off x="7229475" y="39687"/>
        <a:ext cx="3286125" cy="1971675"/>
      </dsp:txXfrm>
    </dsp:sp>
    <dsp:sp modelId="{3326DE8E-2FDD-478F-A831-15B7CE5DF420}">
      <dsp:nvSpPr>
        <dsp:cNvPr id="0" name=""/>
        <dsp:cNvSpPr/>
      </dsp:nvSpPr>
      <dsp:spPr>
        <a:xfrm>
          <a:off x="1807368" y="2339975"/>
          <a:ext cx="3286125" cy="1971675"/>
        </a:xfrm>
        <a:prstGeom prst="rect">
          <a:avLst/>
        </a:prstGeom>
        <a:gradFill rotWithShape="0">
          <a:gsLst>
            <a:gs pos="0">
              <a:schemeClr val="accent2">
                <a:hueOff val="4832710"/>
                <a:satOff val="-13870"/>
                <a:lumOff val="-22207"/>
                <a:alphaOff val="0"/>
                <a:satMod val="103000"/>
                <a:lumMod val="102000"/>
                <a:tint val="94000"/>
              </a:schemeClr>
            </a:gs>
            <a:gs pos="50000">
              <a:schemeClr val="accent2">
                <a:hueOff val="4832710"/>
                <a:satOff val="-13870"/>
                <a:lumOff val="-22207"/>
                <a:alphaOff val="0"/>
                <a:satMod val="110000"/>
                <a:lumMod val="100000"/>
                <a:shade val="100000"/>
              </a:schemeClr>
            </a:gs>
            <a:gs pos="100000">
              <a:schemeClr val="accent2">
                <a:hueOff val="4832710"/>
                <a:satOff val="-13870"/>
                <a:lumOff val="-2220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Habitat loss and degradation and overharvesting, driven primarily by our global food system are the dominant threats to wildlife populations around the world, followed by invasive species, disease and climate change.</a:t>
          </a:r>
          <a:endParaRPr lang="en-US" sz="1300" kern="1200"/>
        </a:p>
      </dsp:txBody>
      <dsp:txXfrm>
        <a:off x="1807368" y="2339975"/>
        <a:ext cx="3286125" cy="1971675"/>
      </dsp:txXfrm>
    </dsp:sp>
    <dsp:sp modelId="{21DBE099-2B9F-4F9F-A218-8513C135FFE6}">
      <dsp:nvSpPr>
        <dsp:cNvPr id="0" name=""/>
        <dsp:cNvSpPr/>
      </dsp:nvSpPr>
      <dsp:spPr>
        <a:xfrm>
          <a:off x="5422106" y="2339975"/>
          <a:ext cx="3286125" cy="1971675"/>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Lack of proper waste disposal and accumulation can lead to habitat degradation which has a negative effect on wildlife and biodiversity. At its worst there can be contamination from waste that pollutes the soil and water, and this will kill flora and fauna and wildlife. Waste that is not recycled and ends up in landfill generate methane a greenhouse gas which contributes to global warming.</a:t>
          </a:r>
          <a:endParaRPr lang="en-US" sz="1300" kern="1200"/>
        </a:p>
      </dsp:txBody>
      <dsp:txXfrm>
        <a:off x="5422106" y="2339975"/>
        <a:ext cx="3286125" cy="19716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89520B-E030-4BAA-9067-09DCE4B326CE}">
      <dsp:nvSpPr>
        <dsp:cNvPr id="0" name=""/>
        <dsp:cNvSpPr/>
      </dsp:nvSpPr>
      <dsp:spPr>
        <a:xfrm>
          <a:off x="0" y="729"/>
          <a:ext cx="1265853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3786AE-97B4-4E9B-BB20-3FDFA47066EF}">
      <dsp:nvSpPr>
        <dsp:cNvPr id="0" name=""/>
        <dsp:cNvSpPr/>
      </dsp:nvSpPr>
      <dsp:spPr>
        <a:xfrm>
          <a:off x="0" y="729"/>
          <a:ext cx="12658531" cy="597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t>References:</a:t>
          </a:r>
          <a:endParaRPr lang="en-US" sz="1600" kern="1200"/>
        </a:p>
      </dsp:txBody>
      <dsp:txXfrm>
        <a:off x="0" y="729"/>
        <a:ext cx="12658531" cy="597799"/>
      </dsp:txXfrm>
    </dsp:sp>
    <dsp:sp modelId="{A9503EB2-D0AD-477A-B438-D75D87466519}">
      <dsp:nvSpPr>
        <dsp:cNvPr id="0" name=""/>
        <dsp:cNvSpPr/>
      </dsp:nvSpPr>
      <dsp:spPr>
        <a:xfrm>
          <a:off x="0" y="598529"/>
          <a:ext cx="1265853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C1701E-B3DD-429A-962C-EF1E638D002E}">
      <dsp:nvSpPr>
        <dsp:cNvPr id="0" name=""/>
        <dsp:cNvSpPr/>
      </dsp:nvSpPr>
      <dsp:spPr>
        <a:xfrm>
          <a:off x="0" y="598529"/>
          <a:ext cx="12658531" cy="597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Birdingplaces.eu. (2024). </a:t>
          </a:r>
          <a:r>
            <a:rPr lang="en-GB" sz="1600" i="1" kern="1200"/>
            <a:t>14 Locks and Canal | Birdingplaces</a:t>
          </a:r>
          <a:r>
            <a:rPr lang="en-GB" sz="1600" kern="1200"/>
            <a:t>. [online] Available at: https://www.birdingplaces.eu/en/birdingplaces/united-kingdom/14-locks-and-canal [Accessed 7 Jan. 2025].</a:t>
          </a:r>
          <a:endParaRPr lang="en-US" sz="1600" kern="1200"/>
        </a:p>
      </dsp:txBody>
      <dsp:txXfrm>
        <a:off x="0" y="598529"/>
        <a:ext cx="12658531" cy="597799"/>
      </dsp:txXfrm>
    </dsp:sp>
    <dsp:sp modelId="{24A2FAE7-E8A8-4AA5-9758-1965C332642D}">
      <dsp:nvSpPr>
        <dsp:cNvPr id="0" name=""/>
        <dsp:cNvSpPr/>
      </dsp:nvSpPr>
      <dsp:spPr>
        <a:xfrm>
          <a:off x="0" y="1196329"/>
          <a:ext cx="1265853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B754C2-0F0E-4C3D-80E1-99887D7D1B11}">
      <dsp:nvSpPr>
        <dsp:cNvPr id="0" name=""/>
        <dsp:cNvSpPr/>
      </dsp:nvSpPr>
      <dsp:spPr>
        <a:xfrm>
          <a:off x="0" y="1196329"/>
          <a:ext cx="12658531" cy="597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Earth.org - Past | Present | Future. (2020). </a:t>
          </a:r>
          <a:r>
            <a:rPr lang="en-GB" sz="1600" i="1" kern="1200"/>
            <a:t>The Biggest Environmental Problems Of 2020</a:t>
          </a:r>
          <a:r>
            <a:rPr lang="en-GB" sz="1600" kern="1200"/>
            <a:t>. [online] Available at: </a:t>
          </a:r>
          <a:r>
            <a:rPr lang="en-GB" sz="1600" u="sng" kern="1200">
              <a:hlinkClick xmlns:r="http://schemas.openxmlformats.org/officeDocument/2006/relationships" r:id="rId1"/>
            </a:rPr>
            <a:t>https://earth.org/the-biggest-environmental-problems-of-our-lifetime</a:t>
          </a:r>
          <a:endParaRPr lang="en-US" sz="1600" kern="1200"/>
        </a:p>
      </dsp:txBody>
      <dsp:txXfrm>
        <a:off x="0" y="1196329"/>
        <a:ext cx="12658531" cy="597799"/>
      </dsp:txXfrm>
    </dsp:sp>
    <dsp:sp modelId="{AB9E9E74-ABF0-409C-A4F9-217F97C10C3C}">
      <dsp:nvSpPr>
        <dsp:cNvPr id="0" name=""/>
        <dsp:cNvSpPr/>
      </dsp:nvSpPr>
      <dsp:spPr>
        <a:xfrm>
          <a:off x="0" y="1794129"/>
          <a:ext cx="1265853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8A84BA-0B7B-470F-93B4-D866E2C94067}">
      <dsp:nvSpPr>
        <dsp:cNvPr id="0" name=""/>
        <dsp:cNvSpPr/>
      </dsp:nvSpPr>
      <dsp:spPr>
        <a:xfrm>
          <a:off x="0" y="1794129"/>
          <a:ext cx="12658531" cy="597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Monmouthshire, Brecon and Abergavenny Canals Trust. (2025). </a:t>
          </a:r>
          <a:r>
            <a:rPr lang="en-GB" sz="1600" i="1" kern="1200"/>
            <a:t>Fourteen Locks Canal Centre – MBACTrust</a:t>
          </a:r>
          <a:r>
            <a:rPr lang="en-GB" sz="1600" kern="1200"/>
            <a:t>. [online] Available at: https://mbact.org.uk/fourteen-locks-canal-centre [Accessed 7 Jan. 2025].</a:t>
          </a:r>
          <a:endParaRPr lang="en-US" sz="1600" kern="1200"/>
        </a:p>
      </dsp:txBody>
      <dsp:txXfrm>
        <a:off x="0" y="1794129"/>
        <a:ext cx="12658531" cy="597799"/>
      </dsp:txXfrm>
    </dsp:sp>
    <dsp:sp modelId="{90343B02-3EDB-44C2-BA41-6DEF56EB0BBE}">
      <dsp:nvSpPr>
        <dsp:cNvPr id="0" name=""/>
        <dsp:cNvSpPr/>
      </dsp:nvSpPr>
      <dsp:spPr>
        <a:xfrm>
          <a:off x="0" y="2391929"/>
          <a:ext cx="1265853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9BC4CB-FE25-4A03-BDAF-BA6269A7AD61}">
      <dsp:nvSpPr>
        <dsp:cNvPr id="0" name=""/>
        <dsp:cNvSpPr/>
      </dsp:nvSpPr>
      <dsp:spPr>
        <a:xfrm>
          <a:off x="0" y="2391929"/>
          <a:ext cx="12658531" cy="597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Newport.gov.uk. (2024). </a:t>
          </a:r>
          <a:r>
            <a:rPr lang="en-GB" sz="1600" i="1" kern="1200"/>
            <a:t>Progress made with work on Monmouthshire and Brecon canal | Newport City Council</a:t>
          </a:r>
          <a:r>
            <a:rPr lang="en-GB" sz="1600" kern="1200"/>
            <a:t>. [online] Available at: https://www.newport.gov.uk/newsroom/2024/progress-made-work-monmouthshire-and-brecon-canal [Accessed 7 Jan. 2025].</a:t>
          </a:r>
          <a:endParaRPr lang="en-US" sz="1600" kern="1200"/>
        </a:p>
      </dsp:txBody>
      <dsp:txXfrm>
        <a:off x="0" y="2391929"/>
        <a:ext cx="12658531" cy="597799"/>
      </dsp:txXfrm>
    </dsp:sp>
    <dsp:sp modelId="{C9850CE0-BF6B-4A62-A836-472571EAD2D2}">
      <dsp:nvSpPr>
        <dsp:cNvPr id="0" name=""/>
        <dsp:cNvSpPr/>
      </dsp:nvSpPr>
      <dsp:spPr>
        <a:xfrm>
          <a:off x="0" y="2989729"/>
          <a:ext cx="1265853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B7425F-A0C3-4DB8-9A9B-1A40ED4558E2}">
      <dsp:nvSpPr>
        <dsp:cNvPr id="0" name=""/>
        <dsp:cNvSpPr/>
      </dsp:nvSpPr>
      <dsp:spPr>
        <a:xfrm>
          <a:off x="0" y="2989728"/>
          <a:ext cx="12658531" cy="597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Office, M. (2022). </a:t>
          </a:r>
          <a:r>
            <a:rPr lang="en-GB" sz="1600" i="1" kern="1200"/>
            <a:t>Studying global changes in droughts - WCSSP case study</a:t>
          </a:r>
          <a:r>
            <a:rPr lang="en-GB" sz="1600" kern="1200"/>
            <a:t>. [online] Met Office. Available at: https://www.metoffice.gov.uk/research/approach/collaboration/wcssp/insights/flash-droughts [Accessed 7 Jan. 2025].</a:t>
          </a:r>
          <a:endParaRPr lang="en-US" sz="1600" kern="1200"/>
        </a:p>
      </dsp:txBody>
      <dsp:txXfrm>
        <a:off x="0" y="2989728"/>
        <a:ext cx="12658531" cy="597799"/>
      </dsp:txXfrm>
    </dsp:sp>
    <dsp:sp modelId="{FDAF20D9-A4DE-4128-A739-D300FF7FF95A}">
      <dsp:nvSpPr>
        <dsp:cNvPr id="0" name=""/>
        <dsp:cNvSpPr/>
      </dsp:nvSpPr>
      <dsp:spPr>
        <a:xfrm>
          <a:off x="0" y="3587528"/>
          <a:ext cx="1265853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6E3F98-17F2-45DB-B84F-5F7F18B347E0}">
      <dsp:nvSpPr>
        <dsp:cNvPr id="0" name=""/>
        <dsp:cNvSpPr/>
      </dsp:nvSpPr>
      <dsp:spPr>
        <a:xfrm>
          <a:off x="0" y="3587528"/>
          <a:ext cx="12658531" cy="597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O’Neill, R. (2023). </a:t>
          </a:r>
          <a:r>
            <a:rPr lang="en-GB" sz="1600" i="1" kern="1200" dirty="0"/>
            <a:t>Major plans to rejuvenate Newport beauty spot Fourteen Locks</a:t>
          </a:r>
          <a:r>
            <a:rPr lang="en-GB" sz="1600" kern="1200" dirty="0"/>
            <a:t>. [online] Wales Online. Available at: https://www.walesonline.co.uk/whats-on/whats-on-news/major-plans-rejuvenate-newport-beauty-27436944 [Accessed 7 Jan. 2025].</a:t>
          </a:r>
          <a:endParaRPr lang="en-US" sz="1600" kern="1200" dirty="0"/>
        </a:p>
      </dsp:txBody>
      <dsp:txXfrm>
        <a:off x="0" y="3587528"/>
        <a:ext cx="12658531" cy="597799"/>
      </dsp:txXfrm>
    </dsp:sp>
    <dsp:sp modelId="{D92817F5-AA03-437A-8432-EF6B284BCC8F}">
      <dsp:nvSpPr>
        <dsp:cNvPr id="0" name=""/>
        <dsp:cNvSpPr/>
      </dsp:nvSpPr>
      <dsp:spPr>
        <a:xfrm>
          <a:off x="0" y="4185328"/>
          <a:ext cx="1265853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F01E36-B3CC-49F7-827E-0A17811703CD}">
      <dsp:nvSpPr>
        <dsp:cNvPr id="0" name=""/>
        <dsp:cNvSpPr/>
      </dsp:nvSpPr>
      <dsp:spPr>
        <a:xfrm>
          <a:off x="0" y="4185328"/>
          <a:ext cx="12658531" cy="597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Rinkesh (2016). </a:t>
          </a:r>
          <a:r>
            <a:rPr lang="en-GB" sz="1600" i="1" kern="1200"/>
            <a:t>15 Current Environmental Problems That Our World is Facing - Conserve Energy Future</a:t>
          </a:r>
          <a:r>
            <a:rPr lang="en-GB" sz="1600" kern="1200"/>
            <a:t>. [online] Conserve Energy Future. Available at: </a:t>
          </a:r>
          <a:r>
            <a:rPr lang="en-GB" sz="1600" u="sng" kern="1200">
              <a:hlinkClick xmlns:r="http://schemas.openxmlformats.org/officeDocument/2006/relationships" r:id="rId2"/>
            </a:rPr>
            <a:t>https://www.conserve-energy-future.com/15-current-environmental-problems.php</a:t>
          </a:r>
          <a:r>
            <a:rPr lang="en-GB" sz="1600" kern="1200"/>
            <a:t>.</a:t>
          </a:r>
          <a:endParaRPr lang="en-US" sz="1600" kern="1200"/>
        </a:p>
      </dsp:txBody>
      <dsp:txXfrm>
        <a:off x="0" y="4185328"/>
        <a:ext cx="12658531" cy="597799"/>
      </dsp:txXfrm>
    </dsp:sp>
    <dsp:sp modelId="{4F88363F-4887-4251-AC6D-BEA632F2DEF1}">
      <dsp:nvSpPr>
        <dsp:cNvPr id="0" name=""/>
        <dsp:cNvSpPr/>
      </dsp:nvSpPr>
      <dsp:spPr>
        <a:xfrm>
          <a:off x="0" y="4783128"/>
          <a:ext cx="1265853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D2C287-2AA3-4299-B98F-E5BDA2B794DC}">
      <dsp:nvSpPr>
        <dsp:cNvPr id="0" name=""/>
        <dsp:cNvSpPr/>
      </dsp:nvSpPr>
      <dsp:spPr>
        <a:xfrm>
          <a:off x="0" y="4783128"/>
          <a:ext cx="12658531" cy="597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Wales Biodiversity Partnership (2025). </a:t>
          </a:r>
          <a:r>
            <a:rPr lang="en-GB" sz="1600" i="1" kern="1200"/>
            <a:t>Wales Biodiversity Partnership - Newport</a:t>
          </a:r>
          <a:r>
            <a:rPr lang="en-GB" sz="1600" kern="1200"/>
            <a:t>. [online] Biodiversitywales.org.uk. Available at: https://www.biodiversitywales.org.uk/Newport [Accessed 7 Jan. 2025].</a:t>
          </a:r>
          <a:endParaRPr lang="en-US" sz="1600" kern="1200"/>
        </a:p>
      </dsp:txBody>
      <dsp:txXfrm>
        <a:off x="0" y="4783128"/>
        <a:ext cx="12658531" cy="597799"/>
      </dsp:txXfrm>
    </dsp:sp>
    <dsp:sp modelId="{5402AC8C-88BA-4034-8992-1E2662633EB1}">
      <dsp:nvSpPr>
        <dsp:cNvPr id="0" name=""/>
        <dsp:cNvSpPr/>
      </dsp:nvSpPr>
      <dsp:spPr>
        <a:xfrm>
          <a:off x="0" y="5380928"/>
          <a:ext cx="12658531"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2EFFF0-3BD6-4424-9AFE-73E3308BD667}">
      <dsp:nvSpPr>
        <dsp:cNvPr id="0" name=""/>
        <dsp:cNvSpPr/>
      </dsp:nvSpPr>
      <dsp:spPr>
        <a:xfrm>
          <a:off x="0" y="5380928"/>
          <a:ext cx="12658531" cy="5977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dirty="0"/>
            <a:t>WWF. (2024). </a:t>
          </a:r>
          <a:r>
            <a:rPr lang="en-GB" sz="1600" i="1" kern="1200" dirty="0"/>
            <a:t>WWF’s Living Planet Report shows 73% decline</a:t>
          </a:r>
          <a:r>
            <a:rPr lang="en-GB" sz="1600" kern="1200" dirty="0"/>
            <a:t>. [online] Available at: https://www.wwf.org.uk/press-release/wwfs-living-planet-report-shows-73-decline.</a:t>
          </a:r>
          <a:endParaRPr lang="en-US" sz="1600" kern="1200" dirty="0"/>
        </a:p>
      </dsp:txBody>
      <dsp:txXfrm>
        <a:off x="0" y="5380928"/>
        <a:ext cx="12658531" cy="597799"/>
      </dsp:txXfrm>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D57259-0566-48EB-9428-68D06B263055}" type="datetimeFigureOut">
              <a:rPr lang="en-GB" smtClean="0"/>
              <a:t>19/01/2025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FA769C-C816-4A73-AA94-60224E2B3CC8}" type="slidenum">
              <a:rPr lang="en-GB" smtClean="0"/>
              <a:t>‹#›</a:t>
            </a:fld>
            <a:endParaRPr lang="en-GB"/>
          </a:p>
        </p:txBody>
      </p:sp>
    </p:spTree>
    <p:extLst>
      <p:ext uri="{BB962C8B-B14F-4D97-AF65-F5344CB8AC3E}">
        <p14:creationId xmlns:p14="http://schemas.microsoft.com/office/powerpoint/2010/main" val="25170343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FA769C-C816-4A73-AA94-60224E2B3CC8}" type="slidenum">
              <a:rPr lang="en-GB" smtClean="0"/>
              <a:t>4</a:t>
            </a:fld>
            <a:endParaRPr lang="en-GB"/>
          </a:p>
        </p:txBody>
      </p:sp>
    </p:spTree>
    <p:extLst>
      <p:ext uri="{BB962C8B-B14F-4D97-AF65-F5344CB8AC3E}">
        <p14:creationId xmlns:p14="http://schemas.microsoft.com/office/powerpoint/2010/main" val="8726621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7A080-D126-7F23-327B-B2122852000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EC0D670E-721C-2096-A9FA-49064FB2E9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E569F04-B505-EED4-D4A8-06637FBC7AF0}"/>
              </a:ext>
            </a:extLst>
          </p:cNvPr>
          <p:cNvSpPr>
            <a:spLocks noGrp="1"/>
          </p:cNvSpPr>
          <p:nvPr>
            <p:ph type="dt" sz="half" idx="10"/>
          </p:nvPr>
        </p:nvSpPr>
        <p:spPr/>
        <p:txBody>
          <a:bodyPr/>
          <a:lstStyle/>
          <a:p>
            <a:fld id="{40F27C11-861C-443A-B522-A89C23827644}" type="datetimeFigureOut">
              <a:rPr lang="en-GB" smtClean="0"/>
              <a:t>19/01/2025</a:t>
            </a:fld>
            <a:endParaRPr lang="en-GB"/>
          </a:p>
        </p:txBody>
      </p:sp>
      <p:sp>
        <p:nvSpPr>
          <p:cNvPr id="5" name="Footer Placeholder 4">
            <a:extLst>
              <a:ext uri="{FF2B5EF4-FFF2-40B4-BE49-F238E27FC236}">
                <a16:creationId xmlns:a16="http://schemas.microsoft.com/office/drawing/2014/main" id="{5FB429DD-68CF-1D26-92CF-585A0BC8E1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54934F-CA0D-08E2-A800-E43FA352B3F9}"/>
              </a:ext>
            </a:extLst>
          </p:cNvPr>
          <p:cNvSpPr>
            <a:spLocks noGrp="1"/>
          </p:cNvSpPr>
          <p:nvPr>
            <p:ph type="sldNum" sz="quarter" idx="12"/>
          </p:nvPr>
        </p:nvSpPr>
        <p:spPr/>
        <p:txBody>
          <a:bodyPr/>
          <a:lstStyle/>
          <a:p>
            <a:fld id="{63C6180B-885A-44E6-BB21-0AA059D9BCAA}" type="slidenum">
              <a:rPr lang="en-GB" smtClean="0"/>
              <a:t>‹#›</a:t>
            </a:fld>
            <a:endParaRPr lang="en-GB"/>
          </a:p>
        </p:txBody>
      </p:sp>
    </p:spTree>
    <p:extLst>
      <p:ext uri="{BB962C8B-B14F-4D97-AF65-F5344CB8AC3E}">
        <p14:creationId xmlns:p14="http://schemas.microsoft.com/office/powerpoint/2010/main" val="1841096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3536C-245D-D4CB-17CE-9FC2B3543D7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86A0F3C-E7BB-E244-E36B-1C03497E0A5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84C17DB-F034-920D-20D3-4A6B963DBA97}"/>
              </a:ext>
            </a:extLst>
          </p:cNvPr>
          <p:cNvSpPr>
            <a:spLocks noGrp="1"/>
          </p:cNvSpPr>
          <p:nvPr>
            <p:ph type="dt" sz="half" idx="10"/>
          </p:nvPr>
        </p:nvSpPr>
        <p:spPr/>
        <p:txBody>
          <a:bodyPr/>
          <a:lstStyle/>
          <a:p>
            <a:fld id="{40F27C11-861C-443A-B522-A89C23827644}" type="datetimeFigureOut">
              <a:rPr lang="en-GB" smtClean="0"/>
              <a:t>19/01/2025</a:t>
            </a:fld>
            <a:endParaRPr lang="en-GB"/>
          </a:p>
        </p:txBody>
      </p:sp>
      <p:sp>
        <p:nvSpPr>
          <p:cNvPr id="5" name="Footer Placeholder 4">
            <a:extLst>
              <a:ext uri="{FF2B5EF4-FFF2-40B4-BE49-F238E27FC236}">
                <a16:creationId xmlns:a16="http://schemas.microsoft.com/office/drawing/2014/main" id="{464BBC98-155E-4CCF-0FDA-9CF4FF3D6E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546929-3178-5D29-E0D7-046D69F8A532}"/>
              </a:ext>
            </a:extLst>
          </p:cNvPr>
          <p:cNvSpPr>
            <a:spLocks noGrp="1"/>
          </p:cNvSpPr>
          <p:nvPr>
            <p:ph type="sldNum" sz="quarter" idx="12"/>
          </p:nvPr>
        </p:nvSpPr>
        <p:spPr/>
        <p:txBody>
          <a:bodyPr/>
          <a:lstStyle/>
          <a:p>
            <a:fld id="{63C6180B-885A-44E6-BB21-0AA059D9BCAA}" type="slidenum">
              <a:rPr lang="en-GB" smtClean="0"/>
              <a:t>‹#›</a:t>
            </a:fld>
            <a:endParaRPr lang="en-GB"/>
          </a:p>
        </p:txBody>
      </p:sp>
    </p:spTree>
    <p:extLst>
      <p:ext uri="{BB962C8B-B14F-4D97-AF65-F5344CB8AC3E}">
        <p14:creationId xmlns:p14="http://schemas.microsoft.com/office/powerpoint/2010/main" val="33548144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2AE5F-3726-E1E9-6F2A-48BE201DE38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ECD93E9-57C2-CFC9-9EA1-8350C67DB40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8173202-62B5-F015-64EE-8ED3B5E38AE0}"/>
              </a:ext>
            </a:extLst>
          </p:cNvPr>
          <p:cNvSpPr>
            <a:spLocks noGrp="1"/>
          </p:cNvSpPr>
          <p:nvPr>
            <p:ph type="dt" sz="half" idx="10"/>
          </p:nvPr>
        </p:nvSpPr>
        <p:spPr/>
        <p:txBody>
          <a:bodyPr/>
          <a:lstStyle/>
          <a:p>
            <a:fld id="{40F27C11-861C-443A-B522-A89C23827644}" type="datetimeFigureOut">
              <a:rPr lang="en-GB" smtClean="0"/>
              <a:t>19/01/2025</a:t>
            </a:fld>
            <a:endParaRPr lang="en-GB"/>
          </a:p>
        </p:txBody>
      </p:sp>
      <p:sp>
        <p:nvSpPr>
          <p:cNvPr id="5" name="Footer Placeholder 4">
            <a:extLst>
              <a:ext uri="{FF2B5EF4-FFF2-40B4-BE49-F238E27FC236}">
                <a16:creationId xmlns:a16="http://schemas.microsoft.com/office/drawing/2014/main" id="{A7B889D3-774D-8E35-D097-D43006B08C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40094D-DE03-7AB4-62C2-100FD609D6D0}"/>
              </a:ext>
            </a:extLst>
          </p:cNvPr>
          <p:cNvSpPr>
            <a:spLocks noGrp="1"/>
          </p:cNvSpPr>
          <p:nvPr>
            <p:ph type="sldNum" sz="quarter" idx="12"/>
          </p:nvPr>
        </p:nvSpPr>
        <p:spPr/>
        <p:txBody>
          <a:bodyPr/>
          <a:lstStyle/>
          <a:p>
            <a:fld id="{63C6180B-885A-44E6-BB21-0AA059D9BCAA}" type="slidenum">
              <a:rPr lang="en-GB" smtClean="0"/>
              <a:t>‹#›</a:t>
            </a:fld>
            <a:endParaRPr lang="en-GB"/>
          </a:p>
        </p:txBody>
      </p:sp>
    </p:spTree>
    <p:extLst>
      <p:ext uri="{BB962C8B-B14F-4D97-AF65-F5344CB8AC3E}">
        <p14:creationId xmlns:p14="http://schemas.microsoft.com/office/powerpoint/2010/main" val="37248747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0A2AE-0EF2-1DA0-CFCE-184A8C0FEBA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04968C9-5DD8-40EE-426D-6C07718C3B5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C766107-F858-03B0-5F61-739752D56F7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A5C81A5-BBC1-462F-548B-5DA47BCC1D94}"/>
              </a:ext>
            </a:extLst>
          </p:cNvPr>
          <p:cNvSpPr>
            <a:spLocks noGrp="1"/>
          </p:cNvSpPr>
          <p:nvPr>
            <p:ph type="dt" sz="half" idx="10"/>
          </p:nvPr>
        </p:nvSpPr>
        <p:spPr/>
        <p:txBody>
          <a:bodyPr/>
          <a:lstStyle/>
          <a:p>
            <a:fld id="{40F27C11-861C-443A-B522-A89C23827644}" type="datetimeFigureOut">
              <a:rPr lang="en-GB" smtClean="0"/>
              <a:t>19/01/2025</a:t>
            </a:fld>
            <a:endParaRPr lang="en-GB"/>
          </a:p>
        </p:txBody>
      </p:sp>
      <p:sp>
        <p:nvSpPr>
          <p:cNvPr id="6" name="Footer Placeholder 5">
            <a:extLst>
              <a:ext uri="{FF2B5EF4-FFF2-40B4-BE49-F238E27FC236}">
                <a16:creationId xmlns:a16="http://schemas.microsoft.com/office/drawing/2014/main" id="{4C6DE150-DD0C-0A23-2C9F-BCA6AA2F91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418730-55AC-BD2E-7AC8-4A2B1FE4B27C}"/>
              </a:ext>
            </a:extLst>
          </p:cNvPr>
          <p:cNvSpPr>
            <a:spLocks noGrp="1"/>
          </p:cNvSpPr>
          <p:nvPr>
            <p:ph type="sldNum" sz="quarter" idx="12"/>
          </p:nvPr>
        </p:nvSpPr>
        <p:spPr/>
        <p:txBody>
          <a:bodyPr/>
          <a:lstStyle/>
          <a:p>
            <a:fld id="{63C6180B-885A-44E6-BB21-0AA059D9BCAA}" type="slidenum">
              <a:rPr lang="en-GB" smtClean="0"/>
              <a:t>‹#›</a:t>
            </a:fld>
            <a:endParaRPr lang="en-GB"/>
          </a:p>
        </p:txBody>
      </p:sp>
    </p:spTree>
    <p:extLst>
      <p:ext uri="{BB962C8B-B14F-4D97-AF65-F5344CB8AC3E}">
        <p14:creationId xmlns:p14="http://schemas.microsoft.com/office/powerpoint/2010/main" val="6561042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73759-FA83-EEA9-3418-00DB5DE7DBF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B463F56-34CB-57FF-ACCB-2AB98ADA17B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B8CC029-56DF-1540-355B-870ABF86F76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EB6EEA2-8D3A-E24A-FE5D-5DEB86C49A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48900D2-B769-204F-1323-1B00B387DF7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F0D05FB-B527-3FCF-E848-6D92761C7BE5}"/>
              </a:ext>
            </a:extLst>
          </p:cNvPr>
          <p:cNvSpPr>
            <a:spLocks noGrp="1"/>
          </p:cNvSpPr>
          <p:nvPr>
            <p:ph type="dt" sz="half" idx="10"/>
          </p:nvPr>
        </p:nvSpPr>
        <p:spPr/>
        <p:txBody>
          <a:bodyPr/>
          <a:lstStyle/>
          <a:p>
            <a:fld id="{40F27C11-861C-443A-B522-A89C23827644}" type="datetimeFigureOut">
              <a:rPr lang="en-GB" smtClean="0"/>
              <a:t>19/01/2025</a:t>
            </a:fld>
            <a:endParaRPr lang="en-GB"/>
          </a:p>
        </p:txBody>
      </p:sp>
      <p:sp>
        <p:nvSpPr>
          <p:cNvPr id="8" name="Footer Placeholder 7">
            <a:extLst>
              <a:ext uri="{FF2B5EF4-FFF2-40B4-BE49-F238E27FC236}">
                <a16:creationId xmlns:a16="http://schemas.microsoft.com/office/drawing/2014/main" id="{49B7261A-D3E7-CEF0-9C28-F219F81A8FC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2A484DB-7073-1048-C9F8-F7B276520E65}"/>
              </a:ext>
            </a:extLst>
          </p:cNvPr>
          <p:cNvSpPr>
            <a:spLocks noGrp="1"/>
          </p:cNvSpPr>
          <p:nvPr>
            <p:ph type="sldNum" sz="quarter" idx="12"/>
          </p:nvPr>
        </p:nvSpPr>
        <p:spPr/>
        <p:txBody>
          <a:bodyPr/>
          <a:lstStyle/>
          <a:p>
            <a:fld id="{63C6180B-885A-44E6-BB21-0AA059D9BCAA}" type="slidenum">
              <a:rPr lang="en-GB" smtClean="0"/>
              <a:t>‹#›</a:t>
            </a:fld>
            <a:endParaRPr lang="en-GB"/>
          </a:p>
        </p:txBody>
      </p:sp>
    </p:spTree>
    <p:extLst>
      <p:ext uri="{BB962C8B-B14F-4D97-AF65-F5344CB8AC3E}">
        <p14:creationId xmlns:p14="http://schemas.microsoft.com/office/powerpoint/2010/main" val="590003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F4659-1574-B936-C155-6478A83CE446}"/>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5A034B0-67EF-F8CA-AEDA-1465F5A27C4A}"/>
              </a:ext>
            </a:extLst>
          </p:cNvPr>
          <p:cNvSpPr>
            <a:spLocks noGrp="1"/>
          </p:cNvSpPr>
          <p:nvPr>
            <p:ph type="dt" sz="half" idx="10"/>
          </p:nvPr>
        </p:nvSpPr>
        <p:spPr/>
        <p:txBody>
          <a:bodyPr/>
          <a:lstStyle/>
          <a:p>
            <a:fld id="{40F27C11-861C-443A-B522-A89C23827644}" type="datetimeFigureOut">
              <a:rPr lang="en-GB" smtClean="0"/>
              <a:t>19/01/2025</a:t>
            </a:fld>
            <a:endParaRPr lang="en-GB"/>
          </a:p>
        </p:txBody>
      </p:sp>
      <p:sp>
        <p:nvSpPr>
          <p:cNvPr id="4" name="Footer Placeholder 3">
            <a:extLst>
              <a:ext uri="{FF2B5EF4-FFF2-40B4-BE49-F238E27FC236}">
                <a16:creationId xmlns:a16="http://schemas.microsoft.com/office/drawing/2014/main" id="{68B94AAA-9530-8E9D-5310-E44303813F1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E226C65-CDDB-49D9-8D9F-697548632951}"/>
              </a:ext>
            </a:extLst>
          </p:cNvPr>
          <p:cNvSpPr>
            <a:spLocks noGrp="1"/>
          </p:cNvSpPr>
          <p:nvPr>
            <p:ph type="sldNum" sz="quarter" idx="12"/>
          </p:nvPr>
        </p:nvSpPr>
        <p:spPr/>
        <p:txBody>
          <a:bodyPr/>
          <a:lstStyle/>
          <a:p>
            <a:fld id="{63C6180B-885A-44E6-BB21-0AA059D9BCAA}" type="slidenum">
              <a:rPr lang="en-GB" smtClean="0"/>
              <a:t>‹#›</a:t>
            </a:fld>
            <a:endParaRPr lang="en-GB"/>
          </a:p>
        </p:txBody>
      </p:sp>
    </p:spTree>
    <p:extLst>
      <p:ext uri="{BB962C8B-B14F-4D97-AF65-F5344CB8AC3E}">
        <p14:creationId xmlns:p14="http://schemas.microsoft.com/office/powerpoint/2010/main" val="16790688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8B17C6E-95ED-3F0F-C3CD-BF96ADB19D97}"/>
              </a:ext>
            </a:extLst>
          </p:cNvPr>
          <p:cNvSpPr>
            <a:spLocks noGrp="1"/>
          </p:cNvSpPr>
          <p:nvPr>
            <p:ph type="dt" sz="half" idx="10"/>
          </p:nvPr>
        </p:nvSpPr>
        <p:spPr/>
        <p:txBody>
          <a:bodyPr/>
          <a:lstStyle/>
          <a:p>
            <a:fld id="{40F27C11-861C-443A-B522-A89C23827644}" type="datetimeFigureOut">
              <a:rPr lang="en-GB" smtClean="0"/>
              <a:t>19/01/2025</a:t>
            </a:fld>
            <a:endParaRPr lang="en-GB"/>
          </a:p>
        </p:txBody>
      </p:sp>
      <p:sp>
        <p:nvSpPr>
          <p:cNvPr id="3" name="Footer Placeholder 2">
            <a:extLst>
              <a:ext uri="{FF2B5EF4-FFF2-40B4-BE49-F238E27FC236}">
                <a16:creationId xmlns:a16="http://schemas.microsoft.com/office/drawing/2014/main" id="{8432D29B-25B2-54F5-93F8-6DB3FBA2386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224E5E4-CBCD-1976-B15A-EC3603CAB853}"/>
              </a:ext>
            </a:extLst>
          </p:cNvPr>
          <p:cNvSpPr>
            <a:spLocks noGrp="1"/>
          </p:cNvSpPr>
          <p:nvPr>
            <p:ph type="sldNum" sz="quarter" idx="12"/>
          </p:nvPr>
        </p:nvSpPr>
        <p:spPr/>
        <p:txBody>
          <a:bodyPr/>
          <a:lstStyle/>
          <a:p>
            <a:fld id="{63C6180B-885A-44E6-BB21-0AA059D9BCAA}" type="slidenum">
              <a:rPr lang="en-GB" smtClean="0"/>
              <a:t>‹#›</a:t>
            </a:fld>
            <a:endParaRPr lang="en-GB"/>
          </a:p>
        </p:txBody>
      </p:sp>
    </p:spTree>
    <p:extLst>
      <p:ext uri="{BB962C8B-B14F-4D97-AF65-F5344CB8AC3E}">
        <p14:creationId xmlns:p14="http://schemas.microsoft.com/office/powerpoint/2010/main" val="12721804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3061A-A048-7BC1-B40A-E29FD8BF679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A80A75D-BED9-38EA-6012-B67440C604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E40A40D-260D-A6B3-C931-50E0612D4A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F1F8412-8B7D-9B16-9E76-AEE00FF499B1}"/>
              </a:ext>
            </a:extLst>
          </p:cNvPr>
          <p:cNvSpPr>
            <a:spLocks noGrp="1"/>
          </p:cNvSpPr>
          <p:nvPr>
            <p:ph type="dt" sz="half" idx="10"/>
          </p:nvPr>
        </p:nvSpPr>
        <p:spPr/>
        <p:txBody>
          <a:bodyPr/>
          <a:lstStyle/>
          <a:p>
            <a:fld id="{40F27C11-861C-443A-B522-A89C23827644}" type="datetimeFigureOut">
              <a:rPr lang="en-GB" smtClean="0"/>
              <a:t>19/01/2025</a:t>
            </a:fld>
            <a:endParaRPr lang="en-GB"/>
          </a:p>
        </p:txBody>
      </p:sp>
      <p:sp>
        <p:nvSpPr>
          <p:cNvPr id="6" name="Footer Placeholder 5">
            <a:extLst>
              <a:ext uri="{FF2B5EF4-FFF2-40B4-BE49-F238E27FC236}">
                <a16:creationId xmlns:a16="http://schemas.microsoft.com/office/drawing/2014/main" id="{80F4DD66-2C17-DD63-2416-83EEB44D33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DFB0BD-C365-F0B7-33B0-6DB1F1D02766}"/>
              </a:ext>
            </a:extLst>
          </p:cNvPr>
          <p:cNvSpPr>
            <a:spLocks noGrp="1"/>
          </p:cNvSpPr>
          <p:nvPr>
            <p:ph type="sldNum" sz="quarter" idx="12"/>
          </p:nvPr>
        </p:nvSpPr>
        <p:spPr/>
        <p:txBody>
          <a:bodyPr/>
          <a:lstStyle/>
          <a:p>
            <a:fld id="{63C6180B-885A-44E6-BB21-0AA059D9BCAA}" type="slidenum">
              <a:rPr lang="en-GB" smtClean="0"/>
              <a:t>‹#›</a:t>
            </a:fld>
            <a:endParaRPr lang="en-GB"/>
          </a:p>
        </p:txBody>
      </p:sp>
    </p:spTree>
    <p:extLst>
      <p:ext uri="{BB962C8B-B14F-4D97-AF65-F5344CB8AC3E}">
        <p14:creationId xmlns:p14="http://schemas.microsoft.com/office/powerpoint/2010/main" val="3724529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24BCB-2E33-4A7A-43E3-696DB1E886B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D9766942-259F-D45F-F011-F3F6815F838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208482E-4228-F108-F074-3181A3D165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083593D-ABAB-17F5-1E2A-DA758EFF0C65}"/>
              </a:ext>
            </a:extLst>
          </p:cNvPr>
          <p:cNvSpPr>
            <a:spLocks noGrp="1"/>
          </p:cNvSpPr>
          <p:nvPr>
            <p:ph type="dt" sz="half" idx="10"/>
          </p:nvPr>
        </p:nvSpPr>
        <p:spPr/>
        <p:txBody>
          <a:bodyPr/>
          <a:lstStyle/>
          <a:p>
            <a:fld id="{40F27C11-861C-443A-B522-A89C23827644}" type="datetimeFigureOut">
              <a:rPr lang="en-GB" smtClean="0"/>
              <a:t>19/01/2025</a:t>
            </a:fld>
            <a:endParaRPr lang="en-GB"/>
          </a:p>
        </p:txBody>
      </p:sp>
      <p:sp>
        <p:nvSpPr>
          <p:cNvPr id="6" name="Footer Placeholder 5">
            <a:extLst>
              <a:ext uri="{FF2B5EF4-FFF2-40B4-BE49-F238E27FC236}">
                <a16:creationId xmlns:a16="http://schemas.microsoft.com/office/drawing/2014/main" id="{AC8FB1CD-7B71-3F60-B2F4-4E3CC0E050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3B2609-DE53-C3E3-E109-AEC3F89296A1}"/>
              </a:ext>
            </a:extLst>
          </p:cNvPr>
          <p:cNvSpPr>
            <a:spLocks noGrp="1"/>
          </p:cNvSpPr>
          <p:nvPr>
            <p:ph type="sldNum" sz="quarter" idx="12"/>
          </p:nvPr>
        </p:nvSpPr>
        <p:spPr/>
        <p:txBody>
          <a:bodyPr/>
          <a:lstStyle/>
          <a:p>
            <a:fld id="{63C6180B-885A-44E6-BB21-0AA059D9BCAA}" type="slidenum">
              <a:rPr lang="en-GB" smtClean="0"/>
              <a:t>‹#›</a:t>
            </a:fld>
            <a:endParaRPr lang="en-GB"/>
          </a:p>
        </p:txBody>
      </p:sp>
    </p:spTree>
    <p:extLst>
      <p:ext uri="{BB962C8B-B14F-4D97-AF65-F5344CB8AC3E}">
        <p14:creationId xmlns:p14="http://schemas.microsoft.com/office/powerpoint/2010/main" val="717606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B1FA2-9CB8-53A4-955E-D28A640E0FC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41A272A-D743-D66D-9853-E2A85C39294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007F66B-363B-A094-C0F2-7CEFD855C990}"/>
              </a:ext>
            </a:extLst>
          </p:cNvPr>
          <p:cNvSpPr>
            <a:spLocks noGrp="1"/>
          </p:cNvSpPr>
          <p:nvPr>
            <p:ph type="dt" sz="half" idx="10"/>
          </p:nvPr>
        </p:nvSpPr>
        <p:spPr/>
        <p:txBody>
          <a:bodyPr/>
          <a:lstStyle/>
          <a:p>
            <a:fld id="{40F27C11-861C-443A-B522-A89C23827644}" type="datetimeFigureOut">
              <a:rPr lang="en-GB" smtClean="0"/>
              <a:t>19/01/2025</a:t>
            </a:fld>
            <a:endParaRPr lang="en-GB"/>
          </a:p>
        </p:txBody>
      </p:sp>
      <p:sp>
        <p:nvSpPr>
          <p:cNvPr id="5" name="Footer Placeholder 4">
            <a:extLst>
              <a:ext uri="{FF2B5EF4-FFF2-40B4-BE49-F238E27FC236}">
                <a16:creationId xmlns:a16="http://schemas.microsoft.com/office/drawing/2014/main" id="{A90D4E4C-B10D-79AA-764D-8B8B95653D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8C997C-FD73-623F-3946-EACCC7EEE94C}"/>
              </a:ext>
            </a:extLst>
          </p:cNvPr>
          <p:cNvSpPr>
            <a:spLocks noGrp="1"/>
          </p:cNvSpPr>
          <p:nvPr>
            <p:ph type="sldNum" sz="quarter" idx="12"/>
          </p:nvPr>
        </p:nvSpPr>
        <p:spPr/>
        <p:txBody>
          <a:bodyPr/>
          <a:lstStyle/>
          <a:p>
            <a:fld id="{63C6180B-885A-44E6-BB21-0AA059D9BCAA}" type="slidenum">
              <a:rPr lang="en-GB" smtClean="0"/>
              <a:t>‹#›</a:t>
            </a:fld>
            <a:endParaRPr lang="en-GB"/>
          </a:p>
        </p:txBody>
      </p:sp>
    </p:spTree>
    <p:extLst>
      <p:ext uri="{BB962C8B-B14F-4D97-AF65-F5344CB8AC3E}">
        <p14:creationId xmlns:p14="http://schemas.microsoft.com/office/powerpoint/2010/main" val="29830159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71E1A71-2F7A-BDD5-00E0-C74E6D5E2C7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56DD40A-25C4-4380-76A1-065CF8217CF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066CA57-78EC-99E9-25F4-366E2CE4D2E6}"/>
              </a:ext>
            </a:extLst>
          </p:cNvPr>
          <p:cNvSpPr>
            <a:spLocks noGrp="1"/>
          </p:cNvSpPr>
          <p:nvPr>
            <p:ph type="dt" sz="half" idx="10"/>
          </p:nvPr>
        </p:nvSpPr>
        <p:spPr/>
        <p:txBody>
          <a:bodyPr/>
          <a:lstStyle/>
          <a:p>
            <a:fld id="{40F27C11-861C-443A-B522-A89C23827644}" type="datetimeFigureOut">
              <a:rPr lang="en-GB" smtClean="0"/>
              <a:t>19/01/2025</a:t>
            </a:fld>
            <a:endParaRPr lang="en-GB"/>
          </a:p>
        </p:txBody>
      </p:sp>
      <p:sp>
        <p:nvSpPr>
          <p:cNvPr id="5" name="Footer Placeholder 4">
            <a:extLst>
              <a:ext uri="{FF2B5EF4-FFF2-40B4-BE49-F238E27FC236}">
                <a16:creationId xmlns:a16="http://schemas.microsoft.com/office/drawing/2014/main" id="{B9AEB17A-74BA-46FA-BC81-09B7F247C6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81E6E7-189F-3502-64A3-1DDE7BF2F9AA}"/>
              </a:ext>
            </a:extLst>
          </p:cNvPr>
          <p:cNvSpPr>
            <a:spLocks noGrp="1"/>
          </p:cNvSpPr>
          <p:nvPr>
            <p:ph type="sldNum" sz="quarter" idx="12"/>
          </p:nvPr>
        </p:nvSpPr>
        <p:spPr/>
        <p:txBody>
          <a:bodyPr/>
          <a:lstStyle/>
          <a:p>
            <a:fld id="{63C6180B-885A-44E6-BB21-0AA059D9BCAA}" type="slidenum">
              <a:rPr lang="en-GB" smtClean="0"/>
              <a:t>‹#›</a:t>
            </a:fld>
            <a:endParaRPr lang="en-GB"/>
          </a:p>
        </p:txBody>
      </p:sp>
    </p:spTree>
    <p:extLst>
      <p:ext uri="{BB962C8B-B14F-4D97-AF65-F5344CB8AC3E}">
        <p14:creationId xmlns:p14="http://schemas.microsoft.com/office/powerpoint/2010/main" val="37283676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D335A6-DAAF-4FFE-49E6-0D83475C75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D04B0FD3-94A9-7859-54B5-D25AAF92FFC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8E199FB-8F71-DA86-5A67-893680FE7DE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0F27C11-861C-443A-B522-A89C23827644}" type="datetimeFigureOut">
              <a:rPr lang="en-GB" smtClean="0"/>
              <a:t>19/01/2025</a:t>
            </a:fld>
            <a:endParaRPr lang="en-GB"/>
          </a:p>
        </p:txBody>
      </p:sp>
      <p:sp>
        <p:nvSpPr>
          <p:cNvPr id="5" name="Footer Placeholder 4">
            <a:extLst>
              <a:ext uri="{FF2B5EF4-FFF2-40B4-BE49-F238E27FC236}">
                <a16:creationId xmlns:a16="http://schemas.microsoft.com/office/drawing/2014/main" id="{5DEE9BDE-0D3D-78FC-3C48-BC4A061CBB5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697D790-62CB-5A71-50C3-6F34C5ACF0D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3C6180B-885A-44E6-BB21-0AA059D9BCAA}" type="slidenum">
              <a:rPr lang="en-GB" smtClean="0"/>
              <a:t>‹#›</a:t>
            </a:fld>
            <a:endParaRPr lang="en-GB"/>
          </a:p>
        </p:txBody>
      </p:sp>
    </p:spTree>
    <p:extLst>
      <p:ext uri="{BB962C8B-B14F-4D97-AF65-F5344CB8AC3E}">
        <p14:creationId xmlns:p14="http://schemas.microsoft.com/office/powerpoint/2010/main" val="39884608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drive.google.com/file/d/1Wl8Hi8pNv4Qrt45lQ0fZx40adhwjGGoz/view?usp=sharing"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jpe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cid:ii_1943cc94eb5864e7c921" TargetMode="External"/><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420AB-D6FD-B00D-0941-39CE19E44CB9}"/>
              </a:ext>
            </a:extLst>
          </p:cNvPr>
          <p:cNvSpPr>
            <a:spLocks noGrp="1"/>
          </p:cNvSpPr>
          <p:nvPr>
            <p:ph type="ctrTitle"/>
          </p:nvPr>
        </p:nvSpPr>
        <p:spPr/>
        <p:txBody>
          <a:bodyPr>
            <a:normAutofit fontScale="90000"/>
          </a:bodyPr>
          <a:lstStyle/>
          <a:p>
            <a:pPr marL="457200">
              <a:lnSpc>
                <a:spcPct val="115000"/>
              </a:lnSpc>
              <a:spcAft>
                <a:spcPts val="800"/>
              </a:spcAft>
            </a:pPr>
            <a:r>
              <a:rPr lang="en-GB" sz="1800" b="1" kern="100" dirty="0">
                <a:effectLst/>
                <a:latin typeface="Arial" panose="020B0604020202020204" pitchFamily="34" charset="0"/>
                <a:ea typeface="Arial" panose="020B0604020202020204" pitchFamily="34" charset="0"/>
                <a:cs typeface="Times New Roman" panose="02020603050405020304" pitchFamily="18" charset="0"/>
              </a:rPr>
              <a:t> </a:t>
            </a:r>
            <a:b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br>
            <a:r>
              <a:rPr lang="en-GB" sz="1800" b="1" kern="100" dirty="0">
                <a:effectLst/>
                <a:latin typeface="Arial" panose="020B0604020202020204" pitchFamily="34" charset="0"/>
                <a:ea typeface="Arial" panose="020B0604020202020204" pitchFamily="34" charset="0"/>
                <a:cs typeface="Times New Roman" panose="02020603050405020304" pitchFamily="18" charset="0"/>
              </a:rPr>
              <a:t>Site</a:t>
            </a:r>
            <a:r>
              <a:rPr lang="en-GB" sz="1800" kern="100" dirty="0">
                <a:effectLst/>
                <a:latin typeface="Arial" panose="020B0604020202020204" pitchFamily="34" charset="0"/>
                <a:ea typeface="Arial" panose="020B0604020202020204" pitchFamily="34" charset="0"/>
                <a:cs typeface="Times New Roman" panose="02020603050405020304" pitchFamily="18" charset="0"/>
              </a:rPr>
              <a:t>: Fourteen Locks Canal Centre, Newport</a:t>
            </a:r>
            <a:b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br>
            <a:r>
              <a:rPr lang="en-GB" sz="1800" b="1" kern="100" dirty="0">
                <a:effectLst/>
                <a:latin typeface="Arial" panose="020B0604020202020204" pitchFamily="34" charset="0"/>
                <a:ea typeface="Arial" panose="020B0604020202020204" pitchFamily="34" charset="0"/>
                <a:cs typeface="Times New Roman" panose="02020603050405020304" pitchFamily="18" charset="0"/>
              </a:rPr>
              <a:t>Link for </a:t>
            </a:r>
            <a:r>
              <a:rPr lang="en-GB" sz="1800" b="1" kern="100">
                <a:effectLst/>
                <a:latin typeface="Arial" panose="020B0604020202020204" pitchFamily="34" charset="0"/>
                <a:ea typeface="Arial" panose="020B0604020202020204" pitchFamily="34" charset="0"/>
                <a:cs typeface="Times New Roman" panose="02020603050405020304" pitchFamily="18" charset="0"/>
              </a:rPr>
              <a:t>Video:</a:t>
            </a:r>
            <a:br>
              <a:rPr lang="en-GB" sz="1800" b="1" kern="100">
                <a:effectLst/>
                <a:latin typeface="Arial" panose="020B0604020202020204" pitchFamily="34" charset="0"/>
                <a:ea typeface="Arial" panose="020B0604020202020204" pitchFamily="34" charset="0"/>
                <a:cs typeface="Times New Roman" panose="02020603050405020304" pitchFamily="18" charset="0"/>
              </a:rPr>
            </a:br>
            <a:br>
              <a:rPr lang="en-GB" sz="1800" b="1" kern="100">
                <a:effectLst/>
                <a:latin typeface="Arial" panose="020B0604020202020204" pitchFamily="34" charset="0"/>
                <a:ea typeface="Arial" panose="020B0604020202020204" pitchFamily="34" charset="0"/>
                <a:cs typeface="Times New Roman" panose="02020603050405020304" pitchFamily="18" charset="0"/>
              </a:rPr>
            </a:br>
            <a:r>
              <a:rPr lang="en-GB" sz="1800" b="1" kern="100">
                <a:effectLst/>
                <a:latin typeface="Arial" panose="020B0604020202020204" pitchFamily="34" charset="0"/>
                <a:ea typeface="Arial" panose="020B0604020202020204" pitchFamily="34" charset="0"/>
                <a:cs typeface="Times New Roman" panose="02020603050405020304" pitchFamily="18" charset="0"/>
                <a:hlinkClick r:id="rId2"/>
              </a:rPr>
              <a:t>Fourteen Locks</a:t>
            </a:r>
            <a:b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br>
            <a:r>
              <a:rPr lang="en-GB" sz="1800" kern="100" dirty="0">
                <a:effectLst/>
                <a:latin typeface="Arial" panose="020B0604020202020204" pitchFamily="34" charset="0"/>
                <a:ea typeface="Arial" panose="020B0604020202020204" pitchFamily="34" charset="0"/>
                <a:cs typeface="Times New Roman" panose="02020603050405020304" pitchFamily="18" charset="0"/>
              </a:rPr>
              <a:t> </a:t>
            </a:r>
            <a:b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br>
            <a:endParaRPr lang="en-GB" dirty="0"/>
          </a:p>
        </p:txBody>
      </p:sp>
      <p:sp>
        <p:nvSpPr>
          <p:cNvPr id="3" name="Subtitle 2">
            <a:extLst>
              <a:ext uri="{FF2B5EF4-FFF2-40B4-BE49-F238E27FC236}">
                <a16:creationId xmlns:a16="http://schemas.microsoft.com/office/drawing/2014/main" id="{34DE1B17-1350-43F1-743C-DDA7980CB8F9}"/>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5530650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0" name="Rectangle 102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2">
            <a:extLst>
              <a:ext uri="{FF2B5EF4-FFF2-40B4-BE49-F238E27FC236}">
                <a16:creationId xmlns:a16="http://schemas.microsoft.com/office/drawing/2014/main" id="{A270982E-BF81-9394-8594-517B42B75135}"/>
              </a:ext>
            </a:extLst>
          </p:cNvPr>
          <p:cNvSpPr>
            <a:spLocks noChangeArrowheads="1"/>
          </p:cNvSpPr>
          <p:nvPr/>
        </p:nvSpPr>
        <p:spPr bwMode="auto">
          <a:xfrm>
            <a:off x="838201" y="365125"/>
            <a:ext cx="5251316" cy="180730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indent="0" fontAlgn="base">
              <a:lnSpc>
                <a:spcPct val="90000"/>
              </a:lnSpc>
              <a:spcBef>
                <a:spcPct val="0"/>
              </a:spcBef>
              <a:spcAft>
                <a:spcPts val="600"/>
              </a:spcAft>
              <a:buClrTx/>
              <a:buSzTx/>
              <a:tabLst/>
            </a:pPr>
            <a:r>
              <a:rPr kumimoji="0" lang="en-US" altLang="en-US" sz="4400" b="0" i="0" u="none" strike="noStrike" cap="none" normalizeH="0" baseline="0">
                <a:ln>
                  <a:noFill/>
                </a:ln>
                <a:effectLst/>
                <a:latin typeface="+mj-lt"/>
                <a:ea typeface="+mj-ea"/>
                <a:cs typeface="+mj-cs"/>
              </a:rPr>
              <a:t>          </a:t>
            </a:r>
            <a:r>
              <a:rPr kumimoji="0" lang="en-US" altLang="en-US" sz="4400" b="1" i="0" u="none" strike="noStrike" cap="none" normalizeH="0" baseline="0">
                <a:ln>
                  <a:noFill/>
                </a:ln>
                <a:effectLst/>
                <a:latin typeface="+mj-lt"/>
                <a:ea typeface="+mj-ea"/>
                <a:cs typeface="+mj-cs"/>
              </a:rPr>
              <a:t>Introduction:</a:t>
            </a:r>
            <a:endParaRPr kumimoji="0" lang="en-US" altLang="en-US" sz="4400" b="0" i="0" u="none" strike="noStrike" cap="none" normalizeH="0" baseline="0">
              <a:ln>
                <a:noFill/>
              </a:ln>
              <a:effectLst/>
              <a:latin typeface="+mj-lt"/>
              <a:ea typeface="+mj-ea"/>
              <a:cs typeface="+mj-cs"/>
            </a:endParaRPr>
          </a:p>
          <a:p>
            <a:pPr marL="0" marR="0" lvl="0" indent="0" fontAlgn="base">
              <a:lnSpc>
                <a:spcPct val="90000"/>
              </a:lnSpc>
              <a:spcBef>
                <a:spcPct val="0"/>
              </a:spcBef>
              <a:spcAft>
                <a:spcPts val="600"/>
              </a:spcAft>
              <a:buClrTx/>
              <a:buSzTx/>
              <a:tabLst/>
            </a:pPr>
            <a:endParaRPr kumimoji="0" lang="en-US" altLang="en-US" sz="4400" b="0" i="0" u="none" strike="noStrike" cap="none" normalizeH="0" baseline="0">
              <a:ln>
                <a:noFill/>
              </a:ln>
              <a:effectLst/>
              <a:latin typeface="+mj-lt"/>
              <a:ea typeface="+mj-ea"/>
              <a:cs typeface="+mj-cs"/>
            </a:endParaRPr>
          </a:p>
        </p:txBody>
      </p:sp>
      <p:sp>
        <p:nvSpPr>
          <p:cNvPr id="3" name="Rectangle 3">
            <a:extLst>
              <a:ext uri="{FF2B5EF4-FFF2-40B4-BE49-F238E27FC236}">
                <a16:creationId xmlns:a16="http://schemas.microsoft.com/office/drawing/2014/main" id="{321256D0-6927-C050-8A50-1983FA0F453E}"/>
              </a:ext>
            </a:extLst>
          </p:cNvPr>
          <p:cNvSpPr>
            <a:spLocks noChangeArrowheads="1"/>
          </p:cNvSpPr>
          <p:nvPr/>
        </p:nvSpPr>
        <p:spPr bwMode="auto">
          <a:xfrm>
            <a:off x="838200" y="2333297"/>
            <a:ext cx="4619621" cy="384366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100" b="0" i="0" u="none" strike="noStrike" cap="none" normalizeH="0" baseline="0">
                <a:ln>
                  <a:noFill/>
                </a:ln>
                <a:effectLst/>
              </a:rPr>
              <a:t>The Fourteen Locks is a flight of canal locks located in Rogerstone, Newport, Gwent. It forms part of the Monmouthshire and Brecon canal and is an accessible waterway. The site is managed by the Monmouthshire, Breacon and Abergavenny Canal Trust. In 2022 restoration work began to restore the Locks. The site has a visitor centre and café with a car park. The centre provides local information on walks. The canal Centre shop supports local artists. There is an Education Centre used by Newport Council. The café uses local produce. The Centre hosts events during the holidays such as Easter Trails, Forest Schools, Pond dipping, Family Fun Days, Gwent Wildlife Trust, </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100" b="0" i="0" u="none" strike="noStrike" cap="none" normalizeH="0" baseline="0">
                <a:ln>
                  <a:noFill/>
                </a:ln>
                <a:effectLst/>
              </a:rPr>
              <a:t>The canal path is part of the national cycle route 47 and the Sirhowy valley walk. </a:t>
            </a:r>
          </a:p>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100" b="0" i="0" u="none" strike="noStrike" cap="none" normalizeH="0" baseline="0">
                <a:ln>
                  <a:noFill/>
                </a:ln>
                <a:effectLst/>
              </a:rPr>
              <a:t>The Fourteen Locks provides a starting point for walks along the Crumlin part of the Monmouthshire Canal and takes in alt Yr Yn Nature reserve. There is a pond and then a tarmac path leading alongside the canal. The pond has had work carried out on it in 2024 to make it an accessible to walk around with a bridge over the pond and new lock gates.     </a:t>
            </a:r>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1100" b="0" i="0" u="none" strike="noStrike" cap="none" normalizeH="0" baseline="0">
              <a:ln>
                <a:noFill/>
              </a:ln>
              <a:effectLst/>
            </a:endParaRPr>
          </a:p>
        </p:txBody>
      </p:sp>
      <p:pic>
        <p:nvPicPr>
          <p:cNvPr id="1025" name="Picture 8" descr="A snow covered path next to a river&#10;&#10;Description automatically generated">
            <a:extLst>
              <a:ext uri="{FF2B5EF4-FFF2-40B4-BE49-F238E27FC236}">
                <a16:creationId xmlns:a16="http://schemas.microsoft.com/office/drawing/2014/main" id="{D317595C-50F4-7274-36BB-8A176EA47CB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348"/>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40482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water body with trees and a house in the background&#10;&#10;Description automatically generated">
            <a:extLst>
              <a:ext uri="{FF2B5EF4-FFF2-40B4-BE49-F238E27FC236}">
                <a16:creationId xmlns:a16="http://schemas.microsoft.com/office/drawing/2014/main" id="{646E476A-E789-91F9-1FE1-56EEF27073FD}"/>
              </a:ext>
            </a:extLst>
          </p:cNvPr>
          <p:cNvPicPr>
            <a:picLocks noChangeAspect="1"/>
          </p:cNvPicPr>
          <p:nvPr/>
        </p:nvPicPr>
        <p:blipFill>
          <a:blip r:embed="rId2" cstate="print">
            <a:extLst>
              <a:ext uri="{28A0092B-C50C-407E-A947-70E740481C1C}">
                <a14:useLocalDpi xmlns:a14="http://schemas.microsoft.com/office/drawing/2010/main" val="0"/>
              </a:ext>
            </a:extLst>
          </a:blip>
          <a:srcRect b="19844"/>
          <a:stretch/>
        </p:blipFill>
        <p:spPr bwMode="auto">
          <a:xfrm rot="5400000">
            <a:off x="39196" y="-39195"/>
            <a:ext cx="6858000" cy="6936390"/>
          </a:xfrm>
          <a:prstGeom prst="rect">
            <a:avLst/>
          </a:prstGeom>
          <a:noFill/>
        </p:spPr>
      </p:pic>
      <p:sp>
        <p:nvSpPr>
          <p:cNvPr id="8" name="TextBox 7">
            <a:extLst>
              <a:ext uri="{FF2B5EF4-FFF2-40B4-BE49-F238E27FC236}">
                <a16:creationId xmlns:a16="http://schemas.microsoft.com/office/drawing/2014/main" id="{F4D7236A-DC4A-C4F2-3CEF-E052F683E937}"/>
              </a:ext>
            </a:extLst>
          </p:cNvPr>
          <p:cNvSpPr txBox="1"/>
          <p:nvPr/>
        </p:nvSpPr>
        <p:spPr>
          <a:xfrm>
            <a:off x="7531610" y="2434201"/>
            <a:ext cx="3822189" cy="3742762"/>
          </a:xfrm>
          <a:prstGeom prst="rect">
            <a:avLst/>
          </a:prstGeom>
        </p:spPr>
        <p:txBody>
          <a:bodyPr vert="horz" lIns="91440" tIns="45720" rIns="91440" bIns="45720" rtlCol="0">
            <a:normAutofit/>
          </a:bodyPr>
          <a:lstStyle/>
          <a:p>
            <a:pPr marL="457200" indent="-228600">
              <a:lnSpc>
                <a:spcPct val="90000"/>
              </a:lnSpc>
              <a:spcAft>
                <a:spcPts val="800"/>
              </a:spcAft>
              <a:buFont typeface="Arial" panose="020B0604020202020204" pitchFamily="34" charset="0"/>
              <a:buChar char="•"/>
            </a:pPr>
            <a:r>
              <a:rPr lang="en-US" sz="1600">
                <a:effectLst/>
              </a:rPr>
              <a:t>The site is a managed site in Industrial Newport in Gwent which has a number of contemporary issues being experienced that are reflective of contemporary issues globally. There is evidence of loss of Biodiversity, effects of extreme weather of wind and rain, Air and noise pollution from the nearby M4 and built up area, soil erosion and unstainable waste and global warming effects. The site has had a lot of investment to mitigate these problems to help maintain it as a natural area for people to enjoy.</a:t>
            </a:r>
          </a:p>
        </p:txBody>
      </p:sp>
    </p:spTree>
    <p:extLst>
      <p:ext uri="{BB962C8B-B14F-4D97-AF65-F5344CB8AC3E}">
        <p14:creationId xmlns:p14="http://schemas.microsoft.com/office/powerpoint/2010/main" val="35450043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extBox 6">
            <a:extLst>
              <a:ext uri="{FF2B5EF4-FFF2-40B4-BE49-F238E27FC236}">
                <a16:creationId xmlns:a16="http://schemas.microsoft.com/office/drawing/2014/main" id="{ABF37A4D-69F8-1286-1FF3-787FDA47F990}"/>
              </a:ext>
            </a:extLst>
          </p:cNvPr>
          <p:cNvGraphicFramePr/>
          <p:nvPr/>
        </p:nvGraphicFramePr>
        <p:xfrm>
          <a:off x="3048000" y="-3222435"/>
          <a:ext cx="6096000" cy="133074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1" descr="Image preview">
            <a:extLst>
              <a:ext uri="{FF2B5EF4-FFF2-40B4-BE49-F238E27FC236}">
                <a16:creationId xmlns:a16="http://schemas.microsoft.com/office/drawing/2014/main" id="{9698DF5C-7754-3DBB-99EB-4F74AFBD2E82}"/>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9243580" y="658523"/>
            <a:ext cx="2495550" cy="1800225"/>
          </a:xfrm>
          <a:prstGeom prst="rect">
            <a:avLst/>
          </a:prstGeom>
          <a:noFill/>
          <a:ln>
            <a:noFill/>
          </a:ln>
        </p:spPr>
      </p:pic>
      <p:pic>
        <p:nvPicPr>
          <p:cNvPr id="3" name="Picture 2" descr="A bottle on the ground&#10;&#10;Description automatically generated">
            <a:extLst>
              <a:ext uri="{FF2B5EF4-FFF2-40B4-BE49-F238E27FC236}">
                <a16:creationId xmlns:a16="http://schemas.microsoft.com/office/drawing/2014/main" id="{C6796BE3-9CB0-1CE5-D17C-E46C0D9BA6CC}"/>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9091930" y="5330536"/>
            <a:ext cx="3100070" cy="1371600"/>
          </a:xfrm>
          <a:prstGeom prst="rect">
            <a:avLst/>
          </a:prstGeom>
          <a:noFill/>
          <a:ln>
            <a:noFill/>
          </a:ln>
        </p:spPr>
      </p:pic>
    </p:spTree>
    <p:extLst>
      <p:ext uri="{BB962C8B-B14F-4D97-AF65-F5344CB8AC3E}">
        <p14:creationId xmlns:p14="http://schemas.microsoft.com/office/powerpoint/2010/main" val="8726413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2" name="Picture 31">
            <a:extLst>
              <a:ext uri="{FF2B5EF4-FFF2-40B4-BE49-F238E27FC236}">
                <a16:creationId xmlns:a16="http://schemas.microsoft.com/office/drawing/2014/main" id="{BA3BBA98-8EB7-31E9-BC35-00CC7A381A98}"/>
              </a:ext>
            </a:extLst>
          </p:cNvPr>
          <p:cNvPicPr>
            <a:picLocks noChangeAspect="1"/>
          </p:cNvPicPr>
          <p:nvPr/>
        </p:nvPicPr>
        <p:blipFill>
          <a:blip r:embed="rId2">
            <a:duotone>
              <a:schemeClr val="bg2">
                <a:shade val="45000"/>
                <a:satMod val="135000"/>
              </a:schemeClr>
              <a:prstClr val="white"/>
            </a:duotone>
          </a:blip>
          <a:srcRect t="11931" b="3800"/>
          <a:stretch/>
        </p:blipFill>
        <p:spPr>
          <a:xfrm>
            <a:off x="20" y="10"/>
            <a:ext cx="12191980" cy="6857990"/>
          </a:xfrm>
          <a:prstGeom prst="rect">
            <a:avLst/>
          </a:prstGeom>
        </p:spPr>
      </p:pic>
      <p:sp>
        <p:nvSpPr>
          <p:cNvPr id="36" name="Rectangle 35">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0" name="TextBox 2">
            <a:extLst>
              <a:ext uri="{FF2B5EF4-FFF2-40B4-BE49-F238E27FC236}">
                <a16:creationId xmlns:a16="http://schemas.microsoft.com/office/drawing/2014/main" id="{571200E7-E8C3-19DE-E21F-0F6C6AF64A71}"/>
              </a:ext>
            </a:extLst>
          </p:cNvPr>
          <p:cNvGraphicFramePr/>
          <p:nvPr>
            <p:extLst>
              <p:ext uri="{D42A27DB-BD31-4B8C-83A1-F6EECF244321}">
                <p14:modId xmlns:p14="http://schemas.microsoft.com/office/powerpoint/2010/main" val="67143121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96134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9F04881A-892A-8F88-3751-AEFFBBC85C85}"/>
              </a:ext>
            </a:extLst>
          </p:cNvPr>
          <p:cNvSpPr>
            <a:spLocks noChangeArrowheads="1"/>
          </p:cNvSpPr>
          <p:nvPr/>
        </p:nvSpPr>
        <p:spPr bwMode="auto">
          <a:xfrm>
            <a:off x="876694" y="741391"/>
            <a:ext cx="4234393" cy="161620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b" anchorCtr="0" compatLnSpc="1">
            <a:prstTxWarp prst="textNoShape">
              <a:avLst/>
            </a:prstTxWarp>
            <a:normAutofit/>
          </a:bodyPr>
          <a:lstStyle/>
          <a:p>
            <a:pPr marL="0" marR="0" lvl="0" indent="0" fontAlgn="base">
              <a:lnSpc>
                <a:spcPct val="90000"/>
              </a:lnSpc>
              <a:spcBef>
                <a:spcPct val="0"/>
              </a:spcBef>
              <a:spcAft>
                <a:spcPts val="600"/>
              </a:spcAft>
              <a:buClrTx/>
              <a:buSzTx/>
              <a:tabLst/>
            </a:pPr>
            <a:r>
              <a:rPr kumimoji="0" lang="en-US" altLang="en-US" sz="3200" b="1" i="0" u="none" strike="noStrike" cap="none" normalizeH="0" baseline="0">
                <a:ln>
                  <a:noFill/>
                </a:ln>
                <a:effectLst/>
                <a:latin typeface="+mj-lt"/>
                <a:ea typeface="+mj-ea"/>
                <a:cs typeface="+mj-cs"/>
              </a:rPr>
              <a:t>How managed:</a:t>
            </a:r>
            <a:endParaRPr kumimoji="0" lang="en-US" altLang="en-US" sz="3200" b="0" i="0" u="none" strike="noStrike" cap="none" normalizeH="0" baseline="0">
              <a:ln>
                <a:noFill/>
              </a:ln>
              <a:effectLst/>
              <a:latin typeface="+mj-lt"/>
              <a:ea typeface="+mj-ea"/>
              <a:cs typeface="+mj-cs"/>
            </a:endParaRPr>
          </a:p>
          <a:p>
            <a:pPr marL="0" marR="0" lvl="0" indent="0" fontAlgn="base">
              <a:lnSpc>
                <a:spcPct val="90000"/>
              </a:lnSpc>
              <a:spcBef>
                <a:spcPct val="0"/>
              </a:spcBef>
              <a:spcAft>
                <a:spcPts val="600"/>
              </a:spcAft>
              <a:buClrTx/>
              <a:buSzTx/>
              <a:tabLst/>
            </a:pPr>
            <a:endParaRPr kumimoji="0" lang="en-US" altLang="en-US" sz="3200" b="0" i="0" u="none" strike="noStrike" cap="none" normalizeH="0" baseline="0">
              <a:ln>
                <a:noFill/>
              </a:ln>
              <a:effectLst/>
              <a:latin typeface="+mj-lt"/>
              <a:ea typeface="+mj-ea"/>
              <a:cs typeface="+mj-cs"/>
            </a:endParaRPr>
          </a:p>
        </p:txBody>
      </p:sp>
      <p:sp>
        <p:nvSpPr>
          <p:cNvPr id="6" name="Rectangle 8">
            <a:extLst>
              <a:ext uri="{FF2B5EF4-FFF2-40B4-BE49-F238E27FC236}">
                <a16:creationId xmlns:a16="http://schemas.microsoft.com/office/drawing/2014/main" id="{23FDFE6B-15CF-4ABB-AF74-AAA6B5147CD0}"/>
              </a:ext>
            </a:extLst>
          </p:cNvPr>
          <p:cNvSpPr>
            <a:spLocks noChangeArrowheads="1"/>
          </p:cNvSpPr>
          <p:nvPr/>
        </p:nvSpPr>
        <p:spPr bwMode="auto">
          <a:xfrm>
            <a:off x="876693" y="2533476"/>
            <a:ext cx="4234394" cy="344783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a:bodyPr>
          <a:lstStyle/>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1400" b="0" i="0" u="none" strike="noStrike" cap="none" normalizeH="0" baseline="0">
                <a:ln>
                  <a:noFill/>
                </a:ln>
                <a:effectLst/>
              </a:rPr>
              <a:t>Newport is part of the Wales Biodiversity partnership. It works with partners in the community to develop Local Nature Recovery Action Plans in Newport Council. Its aims area to enhance natural habitats across Newport and where sustainable create new habitats. The aim is to identify locally important species and put in place actions to protect them. By increasing awareness of local wildlife and encouraging involvement the canal Centre is helping to educate people in the nature surrounding them. The Education Centre at the canal centre runs nature hunts, pond dipping, school forest schools’ courses to enhance the knowledge of the local younger population. </a:t>
            </a:r>
          </a:p>
        </p:txBody>
      </p:sp>
      <p:pic>
        <p:nvPicPr>
          <p:cNvPr id="3078" name="Picture 6" descr="A field of purple flowers&#10;&#10;Description automatically generated">
            <a:extLst>
              <a:ext uri="{FF2B5EF4-FFF2-40B4-BE49-F238E27FC236}">
                <a16:creationId xmlns:a16="http://schemas.microsoft.com/office/drawing/2014/main" id="{F3DED70F-C31B-6260-2208-32C5D5379178}"/>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l="10258" r="19721" b="-2"/>
          <a:stretch>
            <a:fillRect/>
          </a:stretch>
        </p:blipFill>
        <p:spPr bwMode="auto">
          <a:xfrm>
            <a:off x="5854890" y="877414"/>
            <a:ext cx="5453545" cy="4984683"/>
          </a:xfrm>
          <a:prstGeom prst="rect">
            <a:avLst/>
          </a:prstGeom>
          <a:noFill/>
          <a:extLst>
            <a:ext uri="{909E8E84-426E-40DD-AFC4-6F175D3DCCD1}">
              <a14:hiddenFill xmlns:a14="http://schemas.microsoft.com/office/drawing/2010/main">
                <a:solidFill>
                  <a:srgbClr val="FFFFFF"/>
                </a:solidFill>
              </a14:hiddenFill>
            </a:ext>
          </a:extLst>
        </p:spPr>
      </p:pic>
      <p:grpSp>
        <p:nvGrpSpPr>
          <p:cNvPr id="3083" name="Group 3082">
            <a:extLst>
              <a:ext uri="{FF2B5EF4-FFF2-40B4-BE49-F238E27FC236}">
                <a16:creationId xmlns:a16="http://schemas.microsoft.com/office/drawing/2014/main" id="{434FA563-76F6-CDCF-AEA0-A7B78E4464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3084" name="Rectangle 3083">
              <a:extLst>
                <a:ext uri="{FF2B5EF4-FFF2-40B4-BE49-F238E27FC236}">
                  <a16:creationId xmlns:a16="http://schemas.microsoft.com/office/drawing/2014/main" id="{1D2E3CAA-F1BA-6695-301D-22564C382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Rectangle 3084">
              <a:extLst>
                <a:ext uri="{FF2B5EF4-FFF2-40B4-BE49-F238E27FC236}">
                  <a16:creationId xmlns:a16="http://schemas.microsoft.com/office/drawing/2014/main" id="{2F3F0F2C-04A5-144D-BDCF-C38707289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3044352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D902E10-E12D-75AD-ED2D-3C350FF2359D}"/>
              </a:ext>
            </a:extLst>
          </p:cNvPr>
          <p:cNvSpPr txBox="1"/>
          <p:nvPr/>
        </p:nvSpPr>
        <p:spPr>
          <a:xfrm>
            <a:off x="876693" y="2533476"/>
            <a:ext cx="4234394" cy="3447832"/>
          </a:xfrm>
          <a:prstGeom prst="rect">
            <a:avLst/>
          </a:prstGeom>
        </p:spPr>
        <p:txBody>
          <a:bodyPr vert="horz" lIns="91440" tIns="45720" rIns="91440" bIns="45720" rtlCol="0" anchor="t">
            <a:normAutofit/>
          </a:bodyPr>
          <a:lstStyle/>
          <a:p>
            <a:pPr marL="457200" indent="-228600">
              <a:lnSpc>
                <a:spcPct val="90000"/>
              </a:lnSpc>
              <a:spcAft>
                <a:spcPts val="800"/>
              </a:spcAft>
              <a:buFont typeface="Arial" panose="020B0604020202020204" pitchFamily="34" charset="0"/>
              <a:buChar char="•"/>
            </a:pPr>
            <a:r>
              <a:rPr lang="en-US" sz="1000" dirty="0">
                <a:effectLst/>
              </a:rPr>
              <a:t>The M4 has a 50 mile an hour limit placed on it through Newport to help cut pollution and noise levels around the city. </a:t>
            </a:r>
          </a:p>
          <a:p>
            <a:pPr marL="457200" indent="-228600">
              <a:lnSpc>
                <a:spcPct val="90000"/>
              </a:lnSpc>
              <a:spcAft>
                <a:spcPts val="800"/>
              </a:spcAft>
              <a:buFont typeface="Arial" panose="020B0604020202020204" pitchFamily="34" charset="0"/>
              <a:buChar char="•"/>
            </a:pPr>
            <a:r>
              <a:rPr lang="en-US" sz="1000" dirty="0">
                <a:effectLst/>
              </a:rPr>
              <a:t> </a:t>
            </a:r>
          </a:p>
          <a:p>
            <a:pPr marL="457200" indent="-228600">
              <a:lnSpc>
                <a:spcPct val="90000"/>
              </a:lnSpc>
              <a:spcAft>
                <a:spcPts val="800"/>
              </a:spcAft>
              <a:buFont typeface="Arial" panose="020B0604020202020204" pitchFamily="34" charset="0"/>
              <a:buChar char="•"/>
            </a:pPr>
            <a:r>
              <a:rPr lang="en-US" sz="1000" dirty="0">
                <a:effectLst/>
              </a:rPr>
              <a:t>The café sells paper cups with paper lids to cut down on plastic and recycle bins are available around the pond site. There is also dog waste bins.  </a:t>
            </a:r>
          </a:p>
          <a:p>
            <a:pPr marL="457200" indent="-228600">
              <a:lnSpc>
                <a:spcPct val="90000"/>
              </a:lnSpc>
              <a:spcAft>
                <a:spcPts val="800"/>
              </a:spcAft>
              <a:buFont typeface="Arial" panose="020B0604020202020204" pitchFamily="34" charset="0"/>
              <a:buChar char="•"/>
            </a:pPr>
            <a:r>
              <a:rPr lang="en-US" sz="1000" dirty="0">
                <a:effectLst/>
              </a:rPr>
              <a:t>Volunteers’ area used to help put up nesting boxes, build nesting areas, plant wild meadows and help with litter clearing.</a:t>
            </a:r>
          </a:p>
          <a:p>
            <a:pPr marL="457200" indent="-228600">
              <a:lnSpc>
                <a:spcPct val="90000"/>
              </a:lnSpc>
              <a:spcAft>
                <a:spcPts val="800"/>
              </a:spcAft>
              <a:buFont typeface="Arial" panose="020B0604020202020204" pitchFamily="34" charset="0"/>
              <a:buChar char="•"/>
            </a:pPr>
            <a:r>
              <a:rPr lang="en-US" sz="1000" dirty="0">
                <a:effectLst/>
              </a:rPr>
              <a:t> </a:t>
            </a:r>
          </a:p>
          <a:p>
            <a:pPr marL="457200" indent="-228600">
              <a:lnSpc>
                <a:spcPct val="90000"/>
              </a:lnSpc>
              <a:spcAft>
                <a:spcPts val="800"/>
              </a:spcAft>
              <a:buFont typeface="Arial" panose="020B0604020202020204" pitchFamily="34" charset="0"/>
              <a:buChar char="•"/>
            </a:pPr>
            <a:r>
              <a:rPr lang="en-US" sz="1000" dirty="0">
                <a:effectLst/>
              </a:rPr>
              <a:t>Local site management is how biodiversity is managed in many cases globally. National and local legislation is needed in order to protect species from extinction and to reintroduce a species to an area. Understanding areas of biodiversity takes a local approach which is working at the 14 Locks. Re--introducing a species would be an exiting next step.  The global destruction of biodiverse areas is often wealth led and continues at a huge rate.  </a:t>
            </a:r>
          </a:p>
        </p:txBody>
      </p:sp>
      <p:pic>
        <p:nvPicPr>
          <p:cNvPr id="6" name="Picture 5" descr="A field of white flowers&#10;&#10;Description automatically generated">
            <a:extLst>
              <a:ext uri="{FF2B5EF4-FFF2-40B4-BE49-F238E27FC236}">
                <a16:creationId xmlns:a16="http://schemas.microsoft.com/office/drawing/2014/main" id="{D3E4F5E1-3F99-D2EE-7EA0-0852BCD0A75D}"/>
              </a:ext>
            </a:extLst>
          </p:cNvPr>
          <p:cNvPicPr>
            <a:picLocks noChangeAspect="1"/>
          </p:cNvPicPr>
          <p:nvPr/>
        </p:nvPicPr>
        <p:blipFill>
          <a:blip r:embed="rId2" cstate="print">
            <a:extLst>
              <a:ext uri="{28A0092B-C50C-407E-A947-70E740481C1C}">
                <a14:useLocalDpi xmlns:a14="http://schemas.microsoft.com/office/drawing/2010/main" val="0"/>
              </a:ext>
            </a:extLst>
          </a:blip>
          <a:srcRect l="17323" r="624" b="2"/>
          <a:stretch/>
        </p:blipFill>
        <p:spPr bwMode="auto">
          <a:xfrm rot="10800000">
            <a:off x="8516844" y="877414"/>
            <a:ext cx="2791590" cy="2551586"/>
          </a:xfrm>
          <a:prstGeom prst="rect">
            <a:avLst/>
          </a:prstGeom>
          <a:noFill/>
        </p:spPr>
      </p:pic>
      <p:grpSp>
        <p:nvGrpSpPr>
          <p:cNvPr id="13" name="Group 12">
            <a:extLst>
              <a:ext uri="{FF2B5EF4-FFF2-40B4-BE49-F238E27FC236}">
                <a16:creationId xmlns:a16="http://schemas.microsoft.com/office/drawing/2014/main" id="{434FA563-76F6-CDCF-AEA0-A7B78E4464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4" name="Rectangle 13">
              <a:extLst>
                <a:ext uri="{FF2B5EF4-FFF2-40B4-BE49-F238E27FC236}">
                  <a16:creationId xmlns:a16="http://schemas.microsoft.com/office/drawing/2014/main" id="{1D2E3CAA-F1BA-6695-301D-22564C382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F3F0F2C-04A5-144D-BDCF-C38707289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 name="Picture 1" descr="Image preview">
            <a:extLst>
              <a:ext uri="{FF2B5EF4-FFF2-40B4-BE49-F238E27FC236}">
                <a16:creationId xmlns:a16="http://schemas.microsoft.com/office/drawing/2014/main" id="{231D4991-4174-7DED-3E7B-3F424EB4CE4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402926" y="3513443"/>
            <a:ext cx="3019425" cy="2846070"/>
          </a:xfrm>
          <a:prstGeom prst="rect">
            <a:avLst/>
          </a:prstGeom>
          <a:noFill/>
          <a:ln>
            <a:noFill/>
          </a:ln>
        </p:spPr>
      </p:pic>
      <p:pic>
        <p:nvPicPr>
          <p:cNvPr id="3" name="Picture 2" descr="Image preview">
            <a:extLst>
              <a:ext uri="{FF2B5EF4-FFF2-40B4-BE49-F238E27FC236}">
                <a16:creationId xmlns:a16="http://schemas.microsoft.com/office/drawing/2014/main" id="{194F9B80-ED17-A315-9726-19E88B9FA150}"/>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623090" y="487727"/>
            <a:ext cx="3190875" cy="1247775"/>
          </a:xfrm>
          <a:prstGeom prst="rect">
            <a:avLst/>
          </a:prstGeom>
          <a:noFill/>
          <a:ln>
            <a:noFill/>
          </a:ln>
        </p:spPr>
      </p:pic>
    </p:spTree>
    <p:extLst>
      <p:ext uri="{BB962C8B-B14F-4D97-AF65-F5344CB8AC3E}">
        <p14:creationId xmlns:p14="http://schemas.microsoft.com/office/powerpoint/2010/main" val="38775063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574994C2-F37D-B102-A291-174089718E65}"/>
              </a:ext>
            </a:extLst>
          </p:cNvPr>
          <p:cNvSpPr txBox="1"/>
          <p:nvPr/>
        </p:nvSpPr>
        <p:spPr>
          <a:xfrm>
            <a:off x="876693" y="2533476"/>
            <a:ext cx="4234394" cy="3447832"/>
          </a:xfrm>
          <a:prstGeom prst="rect">
            <a:avLst/>
          </a:prstGeom>
        </p:spPr>
        <p:txBody>
          <a:bodyPr vert="horz" lIns="91440" tIns="45720" rIns="91440" bIns="45720" rtlCol="0" anchor="t">
            <a:normAutofit/>
          </a:bodyPr>
          <a:lstStyle/>
          <a:p>
            <a:pPr indent="-228600">
              <a:lnSpc>
                <a:spcPct val="90000"/>
              </a:lnSpc>
              <a:spcAft>
                <a:spcPts val="800"/>
              </a:spcAft>
              <a:buFont typeface="Arial" panose="020B0604020202020204" pitchFamily="34" charset="0"/>
              <a:buChar char="•"/>
            </a:pPr>
            <a:r>
              <a:rPr lang="en-US" sz="1700" b="1" dirty="0">
                <a:effectLst/>
              </a:rPr>
              <a:t> 2.</a:t>
            </a:r>
            <a:r>
              <a:rPr lang="en-US" sz="1700" dirty="0">
                <a:effectLst/>
              </a:rPr>
              <a:t> </a:t>
            </a:r>
            <a:r>
              <a:rPr lang="en-US" sz="1700" b="1" u="sng" dirty="0">
                <a:effectLst/>
              </a:rPr>
              <a:t>Global Warming:</a:t>
            </a:r>
            <a:endParaRPr lang="en-US" sz="1700" dirty="0">
              <a:effectLst/>
            </a:endParaRPr>
          </a:p>
          <a:p>
            <a:pPr marL="457200" indent="-228600">
              <a:lnSpc>
                <a:spcPct val="90000"/>
              </a:lnSpc>
              <a:spcAft>
                <a:spcPts val="800"/>
              </a:spcAft>
              <a:buFont typeface="Arial" panose="020B0604020202020204" pitchFamily="34" charset="0"/>
              <a:buChar char="•"/>
            </a:pPr>
            <a:r>
              <a:rPr lang="en-US" sz="1700" b="1" dirty="0">
                <a:effectLst/>
              </a:rPr>
              <a:t>On site:</a:t>
            </a:r>
            <a:endParaRPr lang="en-US" sz="1700" dirty="0">
              <a:effectLst/>
            </a:endParaRPr>
          </a:p>
          <a:p>
            <a:pPr marL="457200" indent="-228600">
              <a:lnSpc>
                <a:spcPct val="90000"/>
              </a:lnSpc>
              <a:spcAft>
                <a:spcPts val="800"/>
              </a:spcAft>
              <a:buFont typeface="Arial" panose="020B0604020202020204" pitchFamily="34" charset="0"/>
              <a:buChar char="•"/>
            </a:pPr>
            <a:r>
              <a:rPr lang="en-US" sz="1700" dirty="0">
                <a:effectLst/>
              </a:rPr>
              <a:t>During the summer the water level in the canal basin has been greatly reduced. Some areas of the canal have dried up completely. Less rainfall during the summer months has led to times of drought on this site. The level of the pond drops dramatically, flow from further up the canal basin is reduced and large areas of the canal basin have dried up. </a:t>
            </a:r>
            <a:endParaRPr lang="en-US" sz="1700" dirty="0"/>
          </a:p>
        </p:txBody>
      </p:sp>
      <p:pic>
        <p:nvPicPr>
          <p:cNvPr id="11" name="Picture 10" descr="A puddle of water in a forest&#10;&#10;Description automatically generated">
            <a:extLst>
              <a:ext uri="{FF2B5EF4-FFF2-40B4-BE49-F238E27FC236}">
                <a16:creationId xmlns:a16="http://schemas.microsoft.com/office/drawing/2014/main" id="{269A56AB-A3EA-C4BB-8A9D-3B8DB2AB1150}"/>
              </a:ext>
            </a:extLst>
          </p:cNvPr>
          <p:cNvPicPr>
            <a:picLocks noChangeAspect="1"/>
          </p:cNvPicPr>
          <p:nvPr/>
        </p:nvPicPr>
        <p:blipFill>
          <a:blip r:embed="rId2" cstate="print">
            <a:extLst>
              <a:ext uri="{28A0092B-C50C-407E-A947-70E740481C1C}">
                <a14:useLocalDpi xmlns:a14="http://schemas.microsoft.com/office/drawing/2010/main" val="0"/>
              </a:ext>
            </a:extLst>
          </a:blip>
          <a:srcRect l="12952" r="4995" b="2"/>
          <a:stretch/>
        </p:blipFill>
        <p:spPr bwMode="auto">
          <a:xfrm>
            <a:off x="5854890" y="877414"/>
            <a:ext cx="5453545" cy="4984683"/>
          </a:xfrm>
          <a:prstGeom prst="rect">
            <a:avLst/>
          </a:prstGeom>
          <a:noFill/>
        </p:spPr>
      </p:pic>
      <p:grpSp>
        <p:nvGrpSpPr>
          <p:cNvPr id="16" name="Group 15">
            <a:extLst>
              <a:ext uri="{FF2B5EF4-FFF2-40B4-BE49-F238E27FC236}">
                <a16:creationId xmlns:a16="http://schemas.microsoft.com/office/drawing/2014/main" id="{434FA563-76F6-CDCF-AEA0-A7B78E4464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7" name="Rectangle 16">
              <a:extLst>
                <a:ext uri="{FF2B5EF4-FFF2-40B4-BE49-F238E27FC236}">
                  <a16:creationId xmlns:a16="http://schemas.microsoft.com/office/drawing/2014/main" id="{1D2E3CAA-F1BA-6695-301D-22564C382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F3F0F2C-04A5-144D-BDCF-C38707289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192838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79BF9B8-4E74-3765-5FD1-239D71E80E57}"/>
              </a:ext>
            </a:extLst>
          </p:cNvPr>
          <p:cNvSpPr txBox="1"/>
          <p:nvPr/>
        </p:nvSpPr>
        <p:spPr>
          <a:xfrm>
            <a:off x="876693" y="2533476"/>
            <a:ext cx="4234394" cy="344783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a:effectLst/>
              </a:rPr>
              <a:t>Also the water habitat is damaged as when it is dry it is accessible for other users such as dogs and foxes</a:t>
            </a:r>
            <a:endParaRPr lang="en-US" sz="2000"/>
          </a:p>
        </p:txBody>
      </p:sp>
      <p:pic>
        <p:nvPicPr>
          <p:cNvPr id="5" name="Picture 4" descr="A puddle of water on a dirt path&#10;&#10;Description automatically generated">
            <a:extLst>
              <a:ext uri="{FF2B5EF4-FFF2-40B4-BE49-F238E27FC236}">
                <a16:creationId xmlns:a16="http://schemas.microsoft.com/office/drawing/2014/main" id="{26212B8C-9A2B-B935-CCB0-0F73D8A12551}"/>
              </a:ext>
            </a:extLst>
          </p:cNvPr>
          <p:cNvPicPr>
            <a:picLocks noChangeAspect="1"/>
          </p:cNvPicPr>
          <p:nvPr/>
        </p:nvPicPr>
        <p:blipFill>
          <a:blip r:embed="rId2" cstate="print">
            <a:extLst>
              <a:ext uri="{28A0092B-C50C-407E-A947-70E740481C1C}">
                <a14:useLocalDpi xmlns:a14="http://schemas.microsoft.com/office/drawing/2010/main" val="0"/>
              </a:ext>
            </a:extLst>
          </a:blip>
          <a:srcRect l="5589" r="12358" b="2"/>
          <a:stretch/>
        </p:blipFill>
        <p:spPr bwMode="auto">
          <a:xfrm>
            <a:off x="5854890" y="877414"/>
            <a:ext cx="5453545" cy="4984683"/>
          </a:xfrm>
          <a:prstGeom prst="rect">
            <a:avLst/>
          </a:prstGeom>
          <a:noFill/>
        </p:spPr>
      </p:pic>
      <p:grpSp>
        <p:nvGrpSpPr>
          <p:cNvPr id="12" name="Group 11">
            <a:extLst>
              <a:ext uri="{FF2B5EF4-FFF2-40B4-BE49-F238E27FC236}">
                <a16:creationId xmlns:a16="http://schemas.microsoft.com/office/drawing/2014/main" id="{434FA563-76F6-CDCF-AEA0-A7B78E4464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3" name="Rectangle 12">
              <a:extLst>
                <a:ext uri="{FF2B5EF4-FFF2-40B4-BE49-F238E27FC236}">
                  <a16:creationId xmlns:a16="http://schemas.microsoft.com/office/drawing/2014/main" id="{1D2E3CAA-F1BA-6695-301D-22564C382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F3F0F2C-04A5-144D-BDCF-C38707289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7403234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C35EBC5-10DC-1691-95D7-9CF7130A61C3}"/>
              </a:ext>
            </a:extLst>
          </p:cNvPr>
          <p:cNvSpPr txBox="1"/>
          <p:nvPr/>
        </p:nvSpPr>
        <p:spPr>
          <a:xfrm>
            <a:off x="876692" y="2533476"/>
            <a:ext cx="4355265" cy="3447832"/>
          </a:xfrm>
          <a:prstGeom prst="rect">
            <a:avLst/>
          </a:prstGeom>
        </p:spPr>
        <p:txBody>
          <a:bodyPr vert="horz" lIns="91440" tIns="45720" rIns="91440" bIns="45720" rtlCol="0" anchor="t">
            <a:normAutofit/>
          </a:bodyPr>
          <a:lstStyle/>
          <a:p>
            <a:pPr marL="457200" indent="-228600">
              <a:lnSpc>
                <a:spcPct val="90000"/>
              </a:lnSpc>
              <a:spcAft>
                <a:spcPts val="800"/>
              </a:spcAft>
              <a:buFont typeface="Arial" panose="020B0604020202020204" pitchFamily="34" charset="0"/>
              <a:buChar char="•"/>
            </a:pPr>
            <a:r>
              <a:rPr lang="en-US" sz="2000">
                <a:effectLst/>
              </a:rPr>
              <a:t> This makes nesting ducks easy prey. Fish, tadpoles and frogs also become stranded in pools of water that continue to dry up rather than a full canal basin. </a:t>
            </a:r>
          </a:p>
        </p:txBody>
      </p:sp>
      <p:pic>
        <p:nvPicPr>
          <p:cNvPr id="4" name="Picture 3" descr="A dog on a leash in a grassy field&#10;&#10;Description automatically generated">
            <a:extLst>
              <a:ext uri="{FF2B5EF4-FFF2-40B4-BE49-F238E27FC236}">
                <a16:creationId xmlns:a16="http://schemas.microsoft.com/office/drawing/2014/main" id="{E23F9F88-F90F-80E1-847A-45227657E4A6}"/>
              </a:ext>
            </a:extLst>
          </p:cNvPr>
          <p:cNvPicPr>
            <a:picLocks noChangeAspect="1"/>
          </p:cNvPicPr>
          <p:nvPr/>
        </p:nvPicPr>
        <p:blipFill>
          <a:blip r:embed="rId2" cstate="print">
            <a:extLst>
              <a:ext uri="{28A0092B-C50C-407E-A947-70E740481C1C}">
                <a14:useLocalDpi xmlns:a14="http://schemas.microsoft.com/office/drawing/2010/main" val="0"/>
              </a:ext>
            </a:extLst>
          </a:blip>
          <a:srcRect r="15625"/>
          <a:stretch/>
        </p:blipFill>
        <p:spPr bwMode="auto">
          <a:xfrm rot="5400000">
            <a:off x="5714999" y="381000"/>
            <a:ext cx="6858000" cy="6095999"/>
          </a:xfrm>
          <a:prstGeom prst="rect">
            <a:avLst/>
          </a:prstGeom>
          <a:noFill/>
        </p:spPr>
      </p:pic>
      <p:sp>
        <p:nvSpPr>
          <p:cNvPr id="11" name="Rectangle 10">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8103095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12C4E12-4F21-ADAD-940C-BFC9ECCE3186}"/>
              </a:ext>
            </a:extLst>
          </p:cNvPr>
          <p:cNvSpPr txBox="1"/>
          <p:nvPr/>
        </p:nvSpPr>
        <p:spPr>
          <a:xfrm>
            <a:off x="2317411" y="269189"/>
            <a:ext cx="4355265" cy="3447832"/>
          </a:xfrm>
          <a:prstGeom prst="rect">
            <a:avLst/>
          </a:prstGeom>
        </p:spPr>
        <p:txBody>
          <a:bodyPr vert="horz" lIns="91440" tIns="45720" rIns="91440" bIns="45720" rtlCol="0" anchor="t">
            <a:normAutofit/>
          </a:bodyPr>
          <a:lstStyle/>
          <a:p>
            <a:pPr marL="457200" indent="-228600">
              <a:lnSpc>
                <a:spcPct val="90000"/>
              </a:lnSpc>
              <a:spcAft>
                <a:spcPts val="800"/>
              </a:spcAft>
              <a:buFont typeface="Arial" panose="020B0604020202020204" pitchFamily="34" charset="0"/>
              <a:buChar char="•"/>
            </a:pPr>
            <a:r>
              <a:rPr lang="en-US" sz="2000" dirty="0">
                <a:effectLst/>
              </a:rPr>
              <a:t>The warmer weather leads to the development of algae that can choke up the oxygen and light to the flora, fauna and animals in and around the canal. It can cause toxins in the water that can make animals and humans ill.  </a:t>
            </a:r>
          </a:p>
        </p:txBody>
      </p:sp>
      <p:pic>
        <p:nvPicPr>
          <p:cNvPr id="2" name="Picture 1" descr="A grass field with houses and a road&#10;&#10;Description automatically generated">
            <a:extLst>
              <a:ext uri="{FF2B5EF4-FFF2-40B4-BE49-F238E27FC236}">
                <a16:creationId xmlns:a16="http://schemas.microsoft.com/office/drawing/2014/main" id="{6950273D-F8B4-37CD-9840-A10F14DC1E88}"/>
              </a:ext>
            </a:extLst>
          </p:cNvPr>
          <p:cNvPicPr>
            <a:picLocks noChangeAspect="1"/>
          </p:cNvPicPr>
          <p:nvPr/>
        </p:nvPicPr>
        <p:blipFill>
          <a:blip r:embed="rId2" cstate="print">
            <a:extLst>
              <a:ext uri="{28A0092B-C50C-407E-A947-70E740481C1C}">
                <a14:useLocalDpi xmlns:a14="http://schemas.microsoft.com/office/drawing/2010/main" val="0"/>
              </a:ext>
            </a:extLst>
          </a:blip>
          <a:srcRect t="7656" b="12566"/>
          <a:stretch/>
        </p:blipFill>
        <p:spPr bwMode="auto">
          <a:xfrm rot="5400000">
            <a:off x="9441790" y="161777"/>
            <a:ext cx="2911985" cy="2588431"/>
          </a:xfrm>
          <a:prstGeom prst="rect">
            <a:avLst/>
          </a:prstGeom>
          <a:noFill/>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6" name="TextBox 5">
            <a:extLst>
              <a:ext uri="{FF2B5EF4-FFF2-40B4-BE49-F238E27FC236}">
                <a16:creationId xmlns:a16="http://schemas.microsoft.com/office/drawing/2014/main" id="{A04DD6AD-19DD-8857-71EB-10C515DB2177}"/>
              </a:ext>
            </a:extLst>
          </p:cNvPr>
          <p:cNvSpPr txBox="1"/>
          <p:nvPr/>
        </p:nvSpPr>
        <p:spPr>
          <a:xfrm>
            <a:off x="1443932" y="2738008"/>
            <a:ext cx="6917747" cy="3680751"/>
          </a:xfrm>
          <a:prstGeom prst="rect">
            <a:avLst/>
          </a:prstGeom>
          <a:noFill/>
        </p:spPr>
        <p:txBody>
          <a:bodyPr wrap="square">
            <a:spAutoFit/>
          </a:bodyPr>
          <a:lstStyle/>
          <a:p>
            <a:pPr marL="457200">
              <a:lnSpc>
                <a:spcPct val="115000"/>
              </a:lnSpc>
              <a:spcAft>
                <a:spcPts val="800"/>
              </a:spcAft>
            </a:pPr>
            <a:r>
              <a:rPr lang="en-GB" sz="1800" b="1" kern="100" dirty="0">
                <a:effectLst/>
                <a:latin typeface="Arial" panose="020B0604020202020204" pitchFamily="34" charset="0"/>
                <a:ea typeface="Arial" panose="020B0604020202020204" pitchFamily="34" charset="0"/>
                <a:cs typeface="Times New Roman" panose="02020603050405020304" pitchFamily="18" charset="0"/>
              </a:rPr>
              <a:t>Global Issue:</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457200">
              <a:lnSpc>
                <a:spcPct val="115000"/>
              </a:lnSpc>
              <a:spcAft>
                <a:spcPts val="800"/>
              </a:spcAft>
            </a:pPr>
            <a:r>
              <a:rPr lang="en-GB" sz="1800" kern="100" dirty="0">
                <a:effectLst/>
                <a:latin typeface="Arial" panose="020B0604020202020204" pitchFamily="34" charset="0"/>
                <a:ea typeface="Arial" panose="020B0604020202020204" pitchFamily="34" charset="0"/>
                <a:cs typeface="Times New Roman" panose="02020603050405020304" pitchFamily="18" charset="0"/>
              </a:rPr>
              <a:t>Global warming has led to an increase in the temperature of the earth’s surface and oceans. Effects of this include glacier melting, flooding, drought, fires, rising sea level and weather extremes. Recent research has shown that there is an increase in flash droughts. The met office research showed that of 33 global regions 74% show a transition towards flash droughts, especially in regions such as North and East Asia, Sahara and Europe. Climate change is influencing the speed and intensity of the droughts with more frequent flash droughts. [Office, M. 2022]</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pic>
        <p:nvPicPr>
          <p:cNvPr id="3" name="Picture 2" descr="A green algae on the ground&#10;&#10;Description automatically generated">
            <a:extLst>
              <a:ext uri="{FF2B5EF4-FFF2-40B4-BE49-F238E27FC236}">
                <a16:creationId xmlns:a16="http://schemas.microsoft.com/office/drawing/2014/main" id="{694A89B5-2E62-3C90-3BAB-D89F933C534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936614" y="3982533"/>
            <a:ext cx="2486025" cy="1828800"/>
          </a:xfrm>
          <a:prstGeom prst="rect">
            <a:avLst/>
          </a:prstGeom>
          <a:noFill/>
          <a:ln>
            <a:noFill/>
          </a:ln>
        </p:spPr>
      </p:pic>
    </p:spTree>
    <p:extLst>
      <p:ext uri="{BB962C8B-B14F-4D97-AF65-F5344CB8AC3E}">
        <p14:creationId xmlns:p14="http://schemas.microsoft.com/office/powerpoint/2010/main" val="29063165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DBF5542-CE66-B214-CFF2-2E0A2AF4618E}"/>
              </a:ext>
            </a:extLst>
          </p:cNvPr>
          <p:cNvSpPr txBox="1"/>
          <p:nvPr/>
        </p:nvSpPr>
        <p:spPr>
          <a:xfrm>
            <a:off x="230155" y="582227"/>
            <a:ext cx="6096000" cy="3043654"/>
          </a:xfrm>
          <a:prstGeom prst="rect">
            <a:avLst/>
          </a:prstGeom>
          <a:noFill/>
        </p:spPr>
        <p:txBody>
          <a:bodyPr wrap="square">
            <a:spAutoFit/>
          </a:bodyPr>
          <a:lstStyle/>
          <a:p>
            <a:pPr>
              <a:lnSpc>
                <a:spcPct val="115000"/>
              </a:lnSpc>
              <a:spcAft>
                <a:spcPts val="800"/>
              </a:spcAft>
            </a:pPr>
            <a:r>
              <a:rPr lang="en-GB" sz="1800" b="1" kern="100" dirty="0">
                <a:effectLst/>
                <a:latin typeface="Arial" panose="020B0604020202020204" pitchFamily="34" charset="0"/>
                <a:ea typeface="Arial" panose="020B0604020202020204" pitchFamily="34" charset="0"/>
                <a:cs typeface="Times New Roman" panose="02020603050405020304" pitchFamily="18" charset="0"/>
              </a:rPr>
              <a:t>How managed:</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457200">
              <a:lnSpc>
                <a:spcPct val="115000"/>
              </a:lnSpc>
              <a:spcAft>
                <a:spcPts val="800"/>
              </a:spcAft>
            </a:pPr>
            <a:r>
              <a:rPr lang="en-GB" sz="1800" kern="100" dirty="0">
                <a:effectLst/>
                <a:latin typeface="Arial" panose="020B0604020202020204" pitchFamily="34" charset="0"/>
                <a:ea typeface="Arial" panose="020B0604020202020204" pitchFamily="34" charset="0"/>
                <a:cs typeface="Times New Roman" panose="02020603050405020304" pitchFamily="18" charset="0"/>
              </a:rPr>
              <a:t>The drying up of the canal bed has been difficult to mitigate as there is no immediate area where water has been planned to be stored to use during these times. The ecologists have looked at storing water further up the canal and then releasing this to fill the basin lower down during times of drought. This relies on having a secure area to store or a system to manage the flow of water along the canal. </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pic>
        <p:nvPicPr>
          <p:cNvPr id="4" name="Picture 3" descr="A small river with plants around it&#10;&#10;Description automatically generated">
            <a:extLst>
              <a:ext uri="{FF2B5EF4-FFF2-40B4-BE49-F238E27FC236}">
                <a16:creationId xmlns:a16="http://schemas.microsoft.com/office/drawing/2014/main" id="{860C467A-6CC7-A151-0204-BF500184D392}"/>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55091" y="1244600"/>
            <a:ext cx="3883025" cy="2184400"/>
          </a:xfrm>
          <a:prstGeom prst="rect">
            <a:avLst/>
          </a:prstGeom>
          <a:noFill/>
          <a:ln>
            <a:noFill/>
          </a:ln>
        </p:spPr>
      </p:pic>
      <p:sp>
        <p:nvSpPr>
          <p:cNvPr id="6" name="TextBox 5">
            <a:extLst>
              <a:ext uri="{FF2B5EF4-FFF2-40B4-BE49-F238E27FC236}">
                <a16:creationId xmlns:a16="http://schemas.microsoft.com/office/drawing/2014/main" id="{43058DF2-292D-62BD-5AB0-1D077F46F264}"/>
              </a:ext>
            </a:extLst>
          </p:cNvPr>
          <p:cNvSpPr txBox="1"/>
          <p:nvPr/>
        </p:nvSpPr>
        <p:spPr>
          <a:xfrm>
            <a:off x="2666222" y="3562454"/>
            <a:ext cx="8549173" cy="3146246"/>
          </a:xfrm>
          <a:prstGeom prst="rect">
            <a:avLst/>
          </a:prstGeom>
          <a:noFill/>
        </p:spPr>
        <p:txBody>
          <a:bodyPr wrap="square">
            <a:spAutoFit/>
          </a:bodyPr>
          <a:lstStyle/>
          <a:p>
            <a:pPr marL="457200">
              <a:lnSpc>
                <a:spcPct val="115000"/>
              </a:lnSpc>
              <a:spcAft>
                <a:spcPts val="800"/>
              </a:spcAft>
            </a:pPr>
            <a:r>
              <a:rPr lang="en-GB" sz="1800" kern="100" dirty="0">
                <a:effectLst/>
                <a:latin typeface="Arial" panose="020B0604020202020204" pitchFamily="34" charset="0"/>
                <a:ea typeface="Arial" panose="020B0604020202020204" pitchFamily="34" charset="0"/>
                <a:cs typeface="Times New Roman" panose="02020603050405020304" pitchFamily="18" charset="0"/>
              </a:rPr>
              <a:t>The building of a new lock gate has led to water being able to be held and released. During low water levels ground sheets have been used to control weeds and clean the ponds. </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457200">
              <a:lnSpc>
                <a:spcPct val="115000"/>
              </a:lnSpc>
              <a:spcAft>
                <a:spcPts val="800"/>
              </a:spcAft>
            </a:pPr>
            <a:r>
              <a:rPr lang="en-GB" sz="1800" b="1" kern="100" dirty="0">
                <a:effectLst/>
                <a:latin typeface="Arial" panose="020B0604020202020204" pitchFamily="34" charset="0"/>
                <a:ea typeface="Arial" panose="020B0604020202020204" pitchFamily="34" charset="0"/>
                <a:cs typeface="Times New Roman" panose="02020603050405020304" pitchFamily="18" charset="0"/>
              </a:rPr>
              <a:t> </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457200">
              <a:lnSpc>
                <a:spcPct val="115000"/>
              </a:lnSpc>
              <a:spcAft>
                <a:spcPts val="800"/>
              </a:spcAft>
            </a:pPr>
            <a:r>
              <a:rPr lang="en-GB" sz="1800" kern="100" dirty="0">
                <a:effectLst/>
                <a:latin typeface="Arial" panose="020B0604020202020204" pitchFamily="34" charset="0"/>
                <a:ea typeface="Arial" panose="020B0604020202020204" pitchFamily="34" charset="0"/>
                <a:cs typeface="Times New Roman" panose="02020603050405020304" pitchFamily="18" charset="0"/>
              </a:rPr>
              <a:t>Globally Planning for areas that have seasons of drought that are becoming more intense relies on national integrated resource management and government planning of policy. Conserving water throughout the year and developing new agriculture irrigation systems is vital. Countries that face months or years of drought need global help and funding.</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9664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88CC81B-CE7F-94CC-8819-6105AA700D1D}"/>
              </a:ext>
            </a:extLst>
          </p:cNvPr>
          <p:cNvSpPr txBox="1"/>
          <p:nvPr/>
        </p:nvSpPr>
        <p:spPr>
          <a:xfrm>
            <a:off x="165619" y="282754"/>
            <a:ext cx="6097554" cy="3146246"/>
          </a:xfrm>
          <a:prstGeom prst="rect">
            <a:avLst/>
          </a:prstGeom>
          <a:noFill/>
        </p:spPr>
        <p:txBody>
          <a:bodyPr wrap="square">
            <a:spAutoFit/>
          </a:bodyPr>
          <a:lstStyle/>
          <a:p>
            <a:pPr>
              <a:lnSpc>
                <a:spcPct val="115000"/>
              </a:lnSpc>
              <a:spcAft>
                <a:spcPts val="800"/>
              </a:spcAft>
            </a:pPr>
            <a:r>
              <a:rPr lang="en-GB" sz="1800" b="1" u="sng" kern="100" dirty="0">
                <a:effectLst/>
                <a:latin typeface="Arial" panose="020B0604020202020204" pitchFamily="34" charset="0"/>
                <a:ea typeface="Arial" panose="020B0604020202020204" pitchFamily="34" charset="0"/>
                <a:cs typeface="Times New Roman" panose="02020603050405020304" pitchFamily="18" charset="0"/>
              </a:rPr>
              <a:t>3. Soil Erosion: </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457200">
              <a:lnSpc>
                <a:spcPct val="115000"/>
              </a:lnSpc>
              <a:spcAft>
                <a:spcPts val="800"/>
              </a:spcAft>
            </a:pPr>
            <a:r>
              <a:rPr lang="en-GB" sz="1800" b="1" kern="100" dirty="0">
                <a:effectLst/>
                <a:latin typeface="Arial" panose="020B0604020202020204" pitchFamily="34" charset="0"/>
                <a:ea typeface="Arial" panose="020B0604020202020204" pitchFamily="34" charset="0"/>
                <a:cs typeface="Times New Roman" panose="02020603050405020304" pitchFamily="18" charset="0"/>
              </a:rPr>
              <a:t>On site:</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457200">
              <a:lnSpc>
                <a:spcPct val="115000"/>
              </a:lnSpc>
              <a:spcAft>
                <a:spcPts val="800"/>
              </a:spcAft>
            </a:pPr>
            <a:r>
              <a:rPr lang="en-GB" sz="1800" kern="100" dirty="0">
                <a:effectLst/>
                <a:latin typeface="Arial" panose="020B0604020202020204" pitchFamily="34" charset="0"/>
                <a:ea typeface="Arial" panose="020B0604020202020204" pitchFamily="34" charset="0"/>
                <a:cs typeface="Times New Roman" panose="02020603050405020304" pitchFamily="18" charset="0"/>
              </a:rPr>
              <a:t>The canal and pond area suffers from a build up of silt. This solid sediment made up of rock and mineral is harmful to the environment. It can cause water pollution, harm aquatic wildlife, increase the risk of flooding and increase algae. The canal basin and pond show a large build up of silt and the water flow from the top pond does not work. </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pic>
        <p:nvPicPr>
          <p:cNvPr id="4" name="Picture 3" descr="A water flowing through a tunnel&#10;&#10;Description automatically generated">
            <a:extLst>
              <a:ext uri="{FF2B5EF4-FFF2-40B4-BE49-F238E27FC236}">
                <a16:creationId xmlns:a16="http://schemas.microsoft.com/office/drawing/2014/main" id="{B322B43B-3628-DF75-4813-7D0F76406145}"/>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5400000">
            <a:off x="7713482" y="711062"/>
            <a:ext cx="3427095" cy="2570480"/>
          </a:xfrm>
          <a:prstGeom prst="rect">
            <a:avLst/>
          </a:prstGeom>
          <a:noFill/>
          <a:ln>
            <a:noFill/>
          </a:ln>
        </p:spPr>
      </p:pic>
      <p:sp>
        <p:nvSpPr>
          <p:cNvPr id="6" name="TextBox 5">
            <a:extLst>
              <a:ext uri="{FF2B5EF4-FFF2-40B4-BE49-F238E27FC236}">
                <a16:creationId xmlns:a16="http://schemas.microsoft.com/office/drawing/2014/main" id="{1DC21B27-5B92-2BDF-06D1-4BA3880A150E}"/>
              </a:ext>
            </a:extLst>
          </p:cNvPr>
          <p:cNvSpPr txBox="1"/>
          <p:nvPr/>
        </p:nvSpPr>
        <p:spPr>
          <a:xfrm>
            <a:off x="-86307" y="3429000"/>
            <a:ext cx="6097554" cy="1029769"/>
          </a:xfrm>
          <a:prstGeom prst="rect">
            <a:avLst/>
          </a:prstGeom>
          <a:noFill/>
        </p:spPr>
        <p:txBody>
          <a:bodyPr wrap="square">
            <a:spAutoFit/>
          </a:bodyPr>
          <a:lstStyle/>
          <a:p>
            <a:pPr marL="457200">
              <a:lnSpc>
                <a:spcPct val="115000"/>
              </a:lnSpc>
              <a:spcAft>
                <a:spcPts val="800"/>
              </a:spcAft>
            </a:pPr>
            <a:r>
              <a:rPr lang="en-GB" sz="1800" kern="100" dirty="0">
                <a:effectLst/>
                <a:latin typeface="Arial" panose="020B0604020202020204" pitchFamily="34" charset="0"/>
                <a:ea typeface="Arial" panose="020B0604020202020204" pitchFamily="34" charset="0"/>
                <a:cs typeface="Times New Roman" panose="02020603050405020304" pitchFamily="18" charset="0"/>
              </a:rPr>
              <a:t>Where the water channels have become silted the canal pond can start to flood and the canal can overflow onto the woodland paths. </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pic>
        <p:nvPicPr>
          <p:cNvPr id="7" name="Picture 6" descr="A dog standing on a leash in a dirt area&#10;&#10;Description automatically generated">
            <a:extLst>
              <a:ext uri="{FF2B5EF4-FFF2-40B4-BE49-F238E27FC236}">
                <a16:creationId xmlns:a16="http://schemas.microsoft.com/office/drawing/2014/main" id="{3158E7D1-CFFB-BEA4-6EBA-4253822DA8CB}"/>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5400000">
            <a:off x="5139424" y="4185726"/>
            <a:ext cx="2883535" cy="2162810"/>
          </a:xfrm>
          <a:prstGeom prst="rect">
            <a:avLst/>
          </a:prstGeom>
          <a:noFill/>
          <a:ln>
            <a:noFill/>
          </a:ln>
        </p:spPr>
      </p:pic>
    </p:spTree>
    <p:extLst>
      <p:ext uri="{BB962C8B-B14F-4D97-AF65-F5344CB8AC3E}">
        <p14:creationId xmlns:p14="http://schemas.microsoft.com/office/powerpoint/2010/main" val="16528600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521D6C8-1411-3C53-53FE-980D3C59C191}"/>
              </a:ext>
            </a:extLst>
          </p:cNvPr>
          <p:cNvSpPr txBox="1"/>
          <p:nvPr/>
        </p:nvSpPr>
        <p:spPr>
          <a:xfrm>
            <a:off x="354563" y="473608"/>
            <a:ext cx="11318033" cy="3362395"/>
          </a:xfrm>
          <a:prstGeom prst="rect">
            <a:avLst/>
          </a:prstGeom>
          <a:noFill/>
        </p:spPr>
        <p:txBody>
          <a:bodyPr wrap="square">
            <a:spAutoFit/>
          </a:bodyPr>
          <a:lstStyle/>
          <a:p>
            <a:pPr>
              <a:lnSpc>
                <a:spcPct val="115000"/>
              </a:lnSpc>
              <a:spcAft>
                <a:spcPts val="800"/>
              </a:spcAft>
            </a:pPr>
            <a:r>
              <a:rPr lang="en-GB" sz="1800" b="1" kern="100" dirty="0">
                <a:effectLst/>
                <a:latin typeface="Arial" panose="020B0604020202020204" pitchFamily="34" charset="0"/>
                <a:ea typeface="Arial" panose="020B0604020202020204" pitchFamily="34" charset="0"/>
                <a:cs typeface="Times New Roman" panose="02020603050405020304" pitchFamily="18" charset="0"/>
              </a:rPr>
              <a:t>Global Issue:</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a:lnSpc>
                <a:spcPct val="115000"/>
              </a:lnSpc>
              <a:spcAft>
                <a:spcPts val="800"/>
              </a:spcAft>
            </a:pPr>
            <a:r>
              <a:rPr lang="en-GB" sz="1800" kern="0" dirty="0">
                <a:solidFill>
                  <a:srgbClr val="1F1F1F"/>
                </a:solidFill>
                <a:effectLst/>
                <a:latin typeface="Georgia" panose="02040502050405020303" pitchFamily="18" charset="0"/>
                <a:ea typeface="Times New Roman" panose="02020603050405020304" pitchFamily="18" charset="0"/>
                <a:cs typeface="Times New Roman" panose="02020603050405020304" pitchFamily="18" charset="0"/>
              </a:rPr>
              <a:t>Globally food production relies on soil conditions. The UN estimates about 12 million hectares of farmland yearly get seriously degraded. Soil damage due to erosion contributes to this along with other factors such as overgrazing, pollutants, land conversion. Land degradation globally effects ecosystems and how they function. Water retention, nutrient recycling and habitats can all be damaged. Damage to the soil will affect the food productivity. Soil erosion reduces the water and nutrient holding capacity of the land. The transported sediment will affect the land such as reservoirs which will become silted and effect irrigation and drinking water. Soil erosion can also affect infrastructure such as roads and housing. It is expected that climate change will lead to an increase in soil erosion. Extreme precipitation most directly effects soil erosion, and this is expected to increase globally due to the warmer atmosphere.  </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070933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F38D554-8545-FC2E-5154-9137F7A2CF2F}"/>
              </a:ext>
            </a:extLst>
          </p:cNvPr>
          <p:cNvSpPr txBox="1"/>
          <p:nvPr/>
        </p:nvSpPr>
        <p:spPr>
          <a:xfrm>
            <a:off x="-737117" y="-1694069"/>
            <a:ext cx="12129018" cy="392672"/>
          </a:xfrm>
          <a:prstGeom prst="rect">
            <a:avLst/>
          </a:prstGeom>
          <a:noFill/>
        </p:spPr>
        <p:txBody>
          <a:bodyPr wrap="square">
            <a:spAutoFit/>
          </a:bodyPr>
          <a:lstStyle/>
          <a:p>
            <a:pPr>
              <a:lnSpc>
                <a:spcPct val="115000"/>
              </a:lnSpc>
              <a:spcAft>
                <a:spcPts val="800"/>
              </a:spcAft>
            </a:pPr>
            <a:r>
              <a:rPr lang="en-GB" sz="1800" b="1" kern="100" dirty="0">
                <a:effectLst/>
                <a:latin typeface="Arial" panose="020B0604020202020204" pitchFamily="34" charset="0"/>
                <a:ea typeface="Arial" panose="020B0604020202020204" pitchFamily="34" charset="0"/>
                <a:cs typeface="Times New Roman" panose="02020603050405020304" pitchFamily="18" charset="0"/>
              </a:rPr>
              <a:t> </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2FFE7803-7B1F-F1CD-9865-7B76134FCDFA}"/>
              </a:ext>
            </a:extLst>
          </p:cNvPr>
          <p:cNvSpPr txBox="1"/>
          <p:nvPr/>
        </p:nvSpPr>
        <p:spPr>
          <a:xfrm>
            <a:off x="62753" y="-73979"/>
            <a:ext cx="12252100" cy="5367816"/>
          </a:xfrm>
          <a:prstGeom prst="rect">
            <a:avLst/>
          </a:prstGeom>
          <a:noFill/>
        </p:spPr>
        <p:txBody>
          <a:bodyPr wrap="square">
            <a:spAutoFit/>
          </a:bodyPr>
          <a:lstStyle/>
          <a:p>
            <a:pPr>
              <a:lnSpc>
                <a:spcPct val="115000"/>
              </a:lnSpc>
              <a:spcAft>
                <a:spcPts val="800"/>
              </a:spcAft>
            </a:pPr>
            <a:r>
              <a:rPr lang="en-GB" sz="1800" b="1" kern="100" dirty="0">
                <a:effectLst/>
                <a:latin typeface="Arial" panose="020B0604020202020204" pitchFamily="34" charset="0"/>
                <a:ea typeface="Arial" panose="020B0604020202020204" pitchFamily="34" charset="0"/>
                <a:cs typeface="Times New Roman" panose="02020603050405020304" pitchFamily="18" charset="0"/>
              </a:rPr>
              <a:t>How managed:</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457200">
              <a:lnSpc>
                <a:spcPct val="115000"/>
              </a:lnSpc>
              <a:spcAft>
                <a:spcPts val="800"/>
              </a:spcAft>
            </a:pPr>
            <a:r>
              <a:rPr lang="en-GB" sz="1800" kern="100" dirty="0">
                <a:effectLst/>
                <a:latin typeface="Arial" panose="020B0604020202020204" pitchFamily="34" charset="0"/>
                <a:ea typeface="Arial" panose="020B0604020202020204" pitchFamily="34" charset="0"/>
                <a:cs typeface="Times New Roman" panose="02020603050405020304" pitchFamily="18" charset="0"/>
              </a:rPr>
              <a:t>The council have cleared silt and the side of the canal banks of built up vegetation. Desilting and relining will improve the water flow and water retention. This will also help with maintaining water in the canal during the dryer summer months. This work is hoped to help maintain the canal ecosystem from change moving forward. The clearing of the silt and vegetation from the canal bed is important to maintain the canal biodiversity. </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457200">
              <a:lnSpc>
                <a:spcPct val="115000"/>
              </a:lnSpc>
              <a:spcAft>
                <a:spcPts val="800"/>
              </a:spcAft>
            </a:pPr>
            <a:r>
              <a:rPr lang="en-GB" sz="1800" kern="100" dirty="0">
                <a:effectLst/>
                <a:latin typeface="Arial" panose="020B0604020202020204" pitchFamily="34" charset="0"/>
                <a:ea typeface="Arial" panose="020B0604020202020204" pitchFamily="34" charset="0"/>
                <a:cs typeface="Times New Roman" panose="02020603050405020304" pitchFamily="18" charset="0"/>
              </a:rPr>
              <a:t>The desilting should increase the waterflow downstream and help with the water retention around the Rogerstone area. It was important to have ecologists monitor this work so that habitat was not damaged while it was being carried out. This has also involved relining work to help keep the water levels up. Both the desilting and relining will improve the water flow and water retention. This will in turn improve the water environment. Bunding work has helped show any parts of the canal which are leaking. </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457200">
              <a:lnSpc>
                <a:spcPct val="115000"/>
              </a:lnSpc>
              <a:spcAft>
                <a:spcPts val="800"/>
              </a:spcAft>
            </a:pPr>
            <a:r>
              <a:rPr lang="en-GB" sz="1800" kern="100" dirty="0">
                <a:effectLst/>
                <a:latin typeface="Arial" panose="020B0604020202020204" pitchFamily="34" charset="0"/>
                <a:ea typeface="Arial" panose="020B0604020202020204" pitchFamily="34" charset="0"/>
                <a:cs typeface="Times New Roman" panose="02020603050405020304" pitchFamily="18" charset="0"/>
              </a:rPr>
              <a:t>The canal system is also being used to help aid water retention with the installation of a new set of lock gates to replace the older ones and which can retain the water behind them.</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457200">
              <a:lnSpc>
                <a:spcPct val="115000"/>
              </a:lnSpc>
              <a:spcAft>
                <a:spcPts val="800"/>
              </a:spcAft>
            </a:pPr>
            <a:r>
              <a:rPr lang="en-GB" sz="1800" kern="100" dirty="0">
                <a:effectLst/>
                <a:latin typeface="Arial" panose="020B0604020202020204" pitchFamily="34" charset="0"/>
                <a:ea typeface="Arial" panose="020B0604020202020204" pitchFamily="34" charset="0"/>
                <a:cs typeface="Times New Roman" panose="02020603050405020304" pitchFamily="18" charset="0"/>
              </a:rPr>
              <a:t> Globally government policies are showing why it is important to protect soils. Planning soil coverage and with what is important nationally and locally to make sure soil is protected and a good quality.</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457200">
              <a:lnSpc>
                <a:spcPct val="115000"/>
              </a:lnSpc>
              <a:spcAft>
                <a:spcPts val="800"/>
              </a:spcAft>
            </a:pP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018553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BAD2C07D-23A4-1F8D-3E7F-15C47FE59DD3}"/>
              </a:ext>
            </a:extLst>
          </p:cNvPr>
          <p:cNvGraphicFramePr/>
          <p:nvPr>
            <p:extLst>
              <p:ext uri="{D42A27DB-BD31-4B8C-83A1-F6EECF244321}">
                <p14:modId xmlns:p14="http://schemas.microsoft.com/office/powerpoint/2010/main" val="1888642973"/>
              </p:ext>
            </p:extLst>
          </p:nvPr>
        </p:nvGraphicFramePr>
        <p:xfrm>
          <a:off x="0" y="274320"/>
          <a:ext cx="12658531" cy="59794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863560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51</TotalTime>
  <Words>2498</Words>
  <Application>Microsoft Office PowerPoint</Application>
  <PresentationFormat>Widescreen</PresentationFormat>
  <Paragraphs>64</Paragraphs>
  <Slides>16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Aptos Display</vt:lpstr>
      <vt:lpstr>Arial</vt:lpstr>
      <vt:lpstr>Georgia</vt:lpstr>
      <vt:lpstr>Office Theme</vt:lpstr>
      <vt:lpstr>  Site: Fourteen Locks Canal Centre, Newport Link for Video:  Fourteen Locks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MorganL</dc:creator>
  <cp:lastModifiedBy>Austar123 Morgan Dennis</cp:lastModifiedBy>
  <cp:revision>5</cp:revision>
  <dcterms:created xsi:type="dcterms:W3CDTF">2025-01-07T08:31:08Z</dcterms:created>
  <dcterms:modified xsi:type="dcterms:W3CDTF">2025-01-19T13:25:45Z</dcterms:modified>
</cp:coreProperties>
</file>