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3" r:id="rId1"/>
  </p:sldMasterIdLst>
  <p:notesMasterIdLst>
    <p:notesMasterId r:id="rId17"/>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71" r:id="rId14"/>
    <p:sldId id="270" r:id="rId15"/>
    <p:sldId id="269"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B1C31"/>
    <a:srgbClr val="E7CC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68E3B0-9019-7D42-B3B4-D6EA618D2CD6}" v="319" dt="2026-01-08T13:18:06.8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708"/>
    <p:restoredTop sz="96165"/>
  </p:normalViewPr>
  <p:slideViewPr>
    <p:cSldViewPr snapToGrid="0">
      <p:cViewPr varScale="1">
        <p:scale>
          <a:sx n="122" d="100"/>
          <a:sy n="122" d="100"/>
        </p:scale>
        <p:origin x="960" y="208"/>
      </p:cViewPr>
      <p:guideLst/>
    </p:cSldViewPr>
  </p:slideViewPr>
  <p:notesTextViewPr>
    <p:cViewPr>
      <p:scale>
        <a:sx n="135" d="100"/>
        <a:sy n="13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dirty="0">
                <a:solidFill>
                  <a:schemeClr val="tx1"/>
                </a:solidFill>
              </a:rPr>
              <a:t>Projected Operational Margin Growth</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0320349464707328"/>
          <c:y val="0.12990325070216435"/>
          <c:w val="0.88900544801442549"/>
          <c:h val="0.75304111560759746"/>
        </c:manualLayout>
      </c:layout>
      <c:lineChart>
        <c:grouping val="standard"/>
        <c:varyColors val="0"/>
        <c:ser>
          <c:idx val="0"/>
          <c:order val="0"/>
          <c:tx>
            <c:strRef>
              <c:f>Sheet1!$B$1</c:f>
              <c:strCache>
                <c:ptCount val="1"/>
                <c:pt idx="0">
                  <c:v>Projected Operational Margin Growth</c:v>
                </c:pt>
              </c:strCache>
            </c:strRef>
          </c:tx>
          <c:spPr>
            <a:ln w="28575" cap="rnd">
              <a:solidFill>
                <a:schemeClr val="accent1"/>
              </a:solidFill>
              <a:round/>
            </a:ln>
            <a:effectLst/>
          </c:spPr>
          <c:marker>
            <c:symbol val="none"/>
          </c:marker>
          <c:cat>
            <c:strRef>
              <c:f>Sheet1!$A$2:$A$4</c:f>
              <c:strCache>
                <c:ptCount val="3"/>
                <c:pt idx="0">
                  <c:v>Year 1</c:v>
                </c:pt>
                <c:pt idx="1">
                  <c:v>Year 2</c:v>
                </c:pt>
                <c:pt idx="2">
                  <c:v>Year 3</c:v>
                </c:pt>
              </c:strCache>
            </c:strRef>
          </c:cat>
          <c:val>
            <c:numRef>
              <c:f>Sheet1!$B$2:$B$4</c:f>
              <c:numCache>
                <c:formatCode>General</c:formatCode>
                <c:ptCount val="3"/>
                <c:pt idx="0">
                  <c:v>0.4</c:v>
                </c:pt>
                <c:pt idx="1">
                  <c:v>1.4</c:v>
                </c:pt>
                <c:pt idx="2">
                  <c:v>3.5</c:v>
                </c:pt>
              </c:numCache>
            </c:numRef>
          </c:val>
          <c:smooth val="0"/>
          <c:extLst>
            <c:ext xmlns:c16="http://schemas.microsoft.com/office/drawing/2014/chart" uri="{C3380CC4-5D6E-409C-BE32-E72D297353CC}">
              <c16:uniqueId val="{00000000-FE66-EB4D-9C3D-13A6B1F811FA}"/>
            </c:ext>
          </c:extLst>
        </c:ser>
        <c:dLbls>
          <c:showLegendKey val="0"/>
          <c:showVal val="0"/>
          <c:showCatName val="0"/>
          <c:showSerName val="0"/>
          <c:showPercent val="0"/>
          <c:showBubbleSize val="0"/>
        </c:dLbls>
        <c:smooth val="0"/>
        <c:axId val="2102033728"/>
        <c:axId val="2102028352"/>
      </c:lineChart>
      <c:catAx>
        <c:axId val="21020337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102028352"/>
        <c:crosses val="autoZero"/>
        <c:auto val="1"/>
        <c:lblAlgn val="ctr"/>
        <c:lblOffset val="100"/>
        <c:noMultiLvlLbl val="0"/>
      </c:catAx>
      <c:valAx>
        <c:axId val="210202835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10203372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0659EF-26EF-F94C-BFA7-E8694E93F853}" type="datetimeFigureOut">
              <a:rPr lang="en-US" smtClean="0"/>
              <a:t>1/8/26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C6DEB6-F5A1-A54C-8723-29EE3A1B8C9B}" type="slidenum">
              <a:rPr lang="en-US" smtClean="0"/>
              <a:t>‹#›</a:t>
            </a:fld>
            <a:endParaRPr lang="en-US"/>
          </a:p>
        </p:txBody>
      </p:sp>
    </p:spTree>
    <p:extLst>
      <p:ext uri="{BB962C8B-B14F-4D97-AF65-F5344CB8AC3E}">
        <p14:creationId xmlns:p14="http://schemas.microsoft.com/office/powerpoint/2010/main" val="7418659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Good morning. Today I present a sustainable growth </a:t>
            </a:r>
            <a:r>
              <a:rPr lang="en-GB" sz="1200" b="0" kern="1200" dirty="0">
                <a:solidFill>
                  <a:schemeClr val="tx1"/>
                </a:solidFill>
                <a:effectLst/>
                <a:latin typeface="+mn-lt"/>
                <a:ea typeface="+mn-ea"/>
                <a:cs typeface="+mn-cs"/>
              </a:rPr>
              <a:t>strategy for Costa Coffee, designed to address the significant challenges the company currently faces. In 2023, Costa reported a pre-tax loss of £9.6 million, despite revenues increasing from £1.1 to £1.2 billion in the previous year - though this remains below the £1.3 billion recorded in 2018 before Coca-Cola's acquisition (World Coffee Portal, 2025). The </a:t>
            </a:r>
            <a:r>
              <a:rPr lang="en-GB" sz="1200" kern="1200" dirty="0">
                <a:solidFill>
                  <a:schemeClr val="tx1"/>
                </a:solidFill>
                <a:effectLst/>
                <a:latin typeface="+mn-lt"/>
                <a:ea typeface="+mn-ea"/>
                <a:cs typeface="+mn-cs"/>
              </a:rPr>
              <a:t>proposed strategy will demonstrate how Costa can rebuild resilience, restore profitability, and create genuine competitive advantage through sustainability-focused community integration.</a:t>
            </a: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References:</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Costa Coffee. (2024). </a:t>
            </a:r>
            <a:r>
              <a:rPr lang="en-GB" sz="1200" b="0" i="1" kern="1200" dirty="0">
                <a:solidFill>
                  <a:schemeClr val="tx1"/>
                </a:solidFill>
                <a:effectLst/>
                <a:latin typeface="+mn-lt"/>
                <a:ea typeface="+mn-ea"/>
                <a:cs typeface="+mn-cs"/>
              </a:rPr>
              <a:t>Annual report and accounts 2023</a:t>
            </a:r>
            <a:r>
              <a:rPr lang="en-GB" sz="1200" b="0" kern="1200" dirty="0">
                <a:solidFill>
                  <a:schemeClr val="tx1"/>
                </a:solidFill>
                <a:effectLst/>
                <a:latin typeface="+mn-lt"/>
                <a:ea typeface="+mn-ea"/>
                <a:cs typeface="+mn-cs"/>
              </a:rPr>
              <a:t>. Companies House. https://find-and-</a:t>
            </a:r>
            <a:r>
              <a:rPr lang="en-GB" sz="1200" b="0" kern="1200" dirty="0" err="1">
                <a:solidFill>
                  <a:schemeClr val="tx1"/>
                </a:solidFill>
                <a:effectLst/>
                <a:latin typeface="+mn-lt"/>
                <a:ea typeface="+mn-ea"/>
                <a:cs typeface="+mn-cs"/>
              </a:rPr>
              <a:t>update.company</a:t>
            </a:r>
            <a:r>
              <a:rPr lang="en-GB" sz="1200" b="0" kern="1200" dirty="0">
                <a:solidFill>
                  <a:schemeClr val="tx1"/>
                </a:solidFill>
                <a:effectLst/>
                <a:latin typeface="+mn-lt"/>
                <a:ea typeface="+mn-ea"/>
                <a:cs typeface="+mn-cs"/>
              </a:rPr>
              <a:t>-</a:t>
            </a:r>
            <a:r>
              <a:rPr lang="en-GB" sz="1200" b="0" kern="1200" dirty="0" err="1">
                <a:solidFill>
                  <a:schemeClr val="tx1"/>
                </a:solidFill>
                <a:effectLst/>
                <a:latin typeface="+mn-lt"/>
                <a:ea typeface="+mn-ea"/>
                <a:cs typeface="+mn-cs"/>
              </a:rPr>
              <a:t>information.service.gov.uk</a:t>
            </a:r>
            <a:r>
              <a:rPr lang="en-GB" sz="1200" b="0" kern="1200" dirty="0">
                <a:solidFill>
                  <a:schemeClr val="tx1"/>
                </a:solidFill>
                <a:effectLst/>
                <a:latin typeface="+mn-lt"/>
                <a:ea typeface="+mn-ea"/>
                <a:cs typeface="+mn-cs"/>
              </a:rPr>
              <a:t>/</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World Coffee Portal. (2025, May 9). Costa Coffee fell back into the red in 2023 despite robust sales growth. https://</a:t>
            </a:r>
            <a:r>
              <a:rPr lang="en-GB" sz="1200" b="0" kern="1200" dirty="0" err="1">
                <a:solidFill>
                  <a:schemeClr val="tx1"/>
                </a:solidFill>
                <a:effectLst/>
                <a:latin typeface="+mn-lt"/>
                <a:ea typeface="+mn-ea"/>
                <a:cs typeface="+mn-cs"/>
              </a:rPr>
              <a:t>www.worldcoffeeportal.com</a:t>
            </a:r>
            <a:r>
              <a:rPr lang="en-GB" sz="1200" b="0" kern="1200" dirty="0">
                <a:solidFill>
                  <a:schemeClr val="tx1"/>
                </a:solidFill>
                <a:effectLst/>
                <a:latin typeface="+mn-lt"/>
                <a:ea typeface="+mn-ea"/>
                <a:cs typeface="+mn-cs"/>
              </a:rPr>
              <a:t>/news/costa-coffee-fell-back-into-	the-red-in-2023-despite-robust-sales-growth/</a:t>
            </a:r>
          </a:p>
        </p:txBody>
      </p:sp>
      <p:sp>
        <p:nvSpPr>
          <p:cNvPr id="4" name="Slide Number Placeholder 3"/>
          <p:cNvSpPr>
            <a:spLocks noGrp="1"/>
          </p:cNvSpPr>
          <p:nvPr>
            <p:ph type="sldNum" sz="quarter" idx="5"/>
          </p:nvPr>
        </p:nvSpPr>
        <p:spPr/>
        <p:txBody>
          <a:bodyPr/>
          <a:lstStyle/>
          <a:p>
            <a:fld id="{57C6DEB6-F5A1-A54C-8723-29EE3A1B8C9B}" type="slidenum">
              <a:rPr lang="en-US" smtClean="0"/>
              <a:t>1</a:t>
            </a:fld>
            <a:endParaRPr lang="en-US"/>
          </a:p>
        </p:txBody>
      </p:sp>
    </p:spTree>
    <p:extLst>
      <p:ext uri="{BB962C8B-B14F-4D97-AF65-F5344CB8AC3E}">
        <p14:creationId xmlns:p14="http://schemas.microsoft.com/office/powerpoint/2010/main" val="9283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GB" sz="1200" b="0" kern="1200" dirty="0">
                <a:solidFill>
                  <a:schemeClr val="tx1"/>
                </a:solidFill>
                <a:effectLst/>
                <a:latin typeface="+mn-lt"/>
                <a:ea typeface="+mn-ea"/>
                <a:cs typeface="+mn-cs"/>
              </a:rPr>
              <a:t>Costa operates in an intensely competitive environment. Internal analysis reveals high buyer power, with price-sensitive consumers easily switching between alternatives. The threat of substitutes remains significant, particularly from supermarket coffee offerings and independent cafés. The UK coffee market, valued at £6 billion in 2024/25, demonstrates robust 4% year-on-year growth, yet Costa's market share has declined by 1 percentage points to 38% by outlet count, with the company closing a net six UK locations in 2024 (Lumina Intelligence, 2025). Costa faces what Williams et al. (2017) describe as organisational adversity requiring integrated crisis management responses.</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Let's compare. Greggs exceeded £2 billion in turnover for the first time in 2024, representing 11% growth from 2023's £1.8 billion, and achieved 20% growth to reach this milestone (Greggs, 2025; Statista, 2024). Costa's premium positioning became vulnerable during economic stress. Organisational decline often stems from strategic rigidity rather than external factors alone, suggesting Costa's challenges reflect deeper strategic inadequacies beyond market conditions (Carmeli and Markman, 2011) . The company's 38% market share by outlet count has not translated into financial success, indicating fundamental misalignment between strategy and execution.</a:t>
            </a: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References:</a:t>
            </a:r>
            <a:endParaRPr lang="en-GB" sz="1200" kern="1200" dirty="0">
              <a:solidFill>
                <a:schemeClr val="tx1"/>
              </a:solidFill>
              <a:effectLst/>
              <a:latin typeface="+mn-lt"/>
              <a:ea typeface="+mn-ea"/>
              <a:cs typeface="+mn-cs"/>
            </a:endParaRP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Carmeli, A., &amp; Markman, G. D. (2011). Capture, governance, and resilience: Strategy implications from the history of Rome. </a:t>
            </a:r>
            <a:r>
              <a:rPr lang="en-GB" sz="1200" b="0" i="1" kern="1200" dirty="0">
                <a:solidFill>
                  <a:schemeClr val="tx1"/>
                </a:solidFill>
                <a:effectLst/>
                <a:latin typeface="+mn-lt"/>
                <a:ea typeface="+mn-ea"/>
                <a:cs typeface="+mn-cs"/>
              </a:rPr>
              <a:t>Strategic Management Journal, 32</a:t>
            </a:r>
            <a:r>
              <a:rPr lang="en-GB" sz="1200" b="0" kern="1200" dirty="0">
                <a:solidFill>
                  <a:schemeClr val="tx1"/>
                </a:solidFill>
                <a:effectLst/>
                <a:latin typeface="+mn-lt"/>
                <a:ea typeface="+mn-ea"/>
                <a:cs typeface="+mn-cs"/>
              </a:rPr>
              <a:t>(3), 322–341. 	https://</a:t>
            </a:r>
            <a:r>
              <a:rPr lang="en-GB" sz="1200" b="0" kern="1200" dirty="0" err="1">
                <a:solidFill>
                  <a:schemeClr val="tx1"/>
                </a:solidFill>
                <a:effectLst/>
                <a:latin typeface="+mn-lt"/>
                <a:ea typeface="+mn-ea"/>
                <a:cs typeface="+mn-cs"/>
              </a:rPr>
              <a:t>doi.org</a:t>
            </a:r>
            <a:r>
              <a:rPr lang="en-GB" sz="1200" b="0" kern="1200" dirty="0">
                <a:solidFill>
                  <a:schemeClr val="tx1"/>
                </a:solidFill>
                <a:effectLst/>
                <a:latin typeface="+mn-lt"/>
                <a:ea typeface="+mn-ea"/>
                <a:cs typeface="+mn-cs"/>
              </a:rPr>
              <a:t>/10.1002/smj.880</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Costa Coffee. (2024). </a:t>
            </a:r>
            <a:r>
              <a:rPr lang="en-GB" sz="1200" b="0" i="1" kern="1200" dirty="0">
                <a:solidFill>
                  <a:schemeClr val="tx1"/>
                </a:solidFill>
                <a:effectLst/>
                <a:latin typeface="+mn-lt"/>
                <a:ea typeface="+mn-ea"/>
                <a:cs typeface="+mn-cs"/>
              </a:rPr>
              <a:t>Annual report and accounts 2023</a:t>
            </a:r>
            <a:r>
              <a:rPr lang="en-GB" sz="1200" b="0" kern="1200" dirty="0">
                <a:solidFill>
                  <a:schemeClr val="tx1"/>
                </a:solidFill>
                <a:effectLst/>
                <a:latin typeface="+mn-lt"/>
                <a:ea typeface="+mn-ea"/>
                <a:cs typeface="+mn-cs"/>
              </a:rPr>
              <a:t>. Companies House.</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Greggs. (2025). </a:t>
            </a:r>
            <a:r>
              <a:rPr lang="en-GB" sz="1200" b="0" i="1" kern="1200" dirty="0">
                <a:solidFill>
                  <a:schemeClr val="tx1"/>
                </a:solidFill>
                <a:effectLst/>
                <a:latin typeface="+mn-lt"/>
                <a:ea typeface="+mn-ea"/>
                <a:cs typeface="+mn-cs"/>
              </a:rPr>
              <a:t>Annual report and accounts 2024</a:t>
            </a:r>
            <a:r>
              <a:rPr lang="en-GB" sz="1200" b="0" kern="1200" dirty="0">
                <a:solidFill>
                  <a:schemeClr val="tx1"/>
                </a:solidFill>
                <a:effectLst/>
                <a:latin typeface="+mn-lt"/>
                <a:ea typeface="+mn-ea"/>
                <a:cs typeface="+mn-cs"/>
              </a:rPr>
              <a:t>. https://</a:t>
            </a:r>
            <a:r>
              <a:rPr lang="en-GB" sz="1200" b="0" kern="1200" dirty="0" err="1">
                <a:solidFill>
                  <a:schemeClr val="tx1"/>
                </a:solidFill>
                <a:effectLst/>
                <a:latin typeface="+mn-lt"/>
                <a:ea typeface="+mn-ea"/>
                <a:cs typeface="+mn-cs"/>
              </a:rPr>
              <a:t>corporate.greggs.co.uk</a:t>
            </a:r>
            <a:r>
              <a:rPr lang="en-GB" sz="1200" b="0" kern="1200" dirty="0">
                <a:solidFill>
                  <a:schemeClr val="tx1"/>
                </a:solidFill>
                <a:effectLst/>
                <a:latin typeface="+mn-lt"/>
                <a:ea typeface="+mn-ea"/>
                <a:cs typeface="+mn-cs"/>
              </a:rPr>
              <a:t>/</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Lumina Intelligence. (2025, July 25). UK coffee market: Size, growth and share statistics 2025. https://</a:t>
            </a:r>
            <a:r>
              <a:rPr lang="en-GB" sz="1200" b="0" kern="1200" dirty="0" err="1">
                <a:solidFill>
                  <a:schemeClr val="tx1"/>
                </a:solidFill>
                <a:effectLst/>
                <a:latin typeface="+mn-lt"/>
                <a:ea typeface="+mn-ea"/>
                <a:cs typeface="+mn-cs"/>
              </a:rPr>
              <a:t>www.lumina-intelligence.com</a:t>
            </a:r>
            <a:r>
              <a:rPr lang="en-GB" sz="1200" b="0" kern="1200" dirty="0">
                <a:solidFill>
                  <a:schemeClr val="tx1"/>
                </a:solidFill>
                <a:effectLst/>
                <a:latin typeface="+mn-lt"/>
                <a:ea typeface="+mn-ea"/>
                <a:cs typeface="+mn-cs"/>
              </a:rPr>
              <a:t>/blog/foodservice/</a:t>
            </a:r>
            <a:r>
              <a:rPr lang="en-GB" sz="1200" b="0" kern="1200" dirty="0" err="1">
                <a:solidFill>
                  <a:schemeClr val="tx1"/>
                </a:solidFill>
                <a:effectLst/>
                <a:latin typeface="+mn-lt"/>
                <a:ea typeface="+mn-ea"/>
                <a:cs typeface="+mn-cs"/>
              </a:rPr>
              <a:t>uk</a:t>
            </a:r>
            <a:r>
              <a:rPr lang="en-GB" sz="1200" b="0" kern="1200" dirty="0">
                <a:solidFill>
                  <a:schemeClr val="tx1"/>
                </a:solidFill>
                <a:effectLst/>
                <a:latin typeface="+mn-lt"/>
                <a:ea typeface="+mn-ea"/>
                <a:cs typeface="+mn-cs"/>
              </a:rPr>
              <a:t>-coffee-market-size-growth-	share-statistics-2025/</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Oldenburg, R. (1989). </a:t>
            </a:r>
            <a:r>
              <a:rPr lang="en-GB" sz="1200" b="0" i="1" kern="1200" dirty="0">
                <a:solidFill>
                  <a:schemeClr val="tx1"/>
                </a:solidFill>
                <a:effectLst/>
                <a:latin typeface="+mn-lt"/>
                <a:ea typeface="+mn-ea"/>
                <a:cs typeface="+mn-cs"/>
              </a:rPr>
              <a:t>The great good place: Cafes, coffee shops, bookstores, bars, hair salons, and other hangouts at the heart of a community</a:t>
            </a:r>
            <a:r>
              <a:rPr lang="en-GB" sz="1200" b="0" kern="1200" dirty="0">
                <a:solidFill>
                  <a:schemeClr val="tx1"/>
                </a:solidFill>
                <a:effectLst/>
                <a:latin typeface="+mn-lt"/>
                <a:ea typeface="+mn-ea"/>
                <a:cs typeface="+mn-cs"/>
              </a:rPr>
              <a:t>. Paragon House.</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Porter, M. E. (2008). The five competitive forces that shape strategy. </a:t>
            </a:r>
            <a:r>
              <a:rPr lang="en-GB" sz="1200" b="0" i="1" kern="1200" dirty="0">
                <a:solidFill>
                  <a:schemeClr val="tx1"/>
                </a:solidFill>
                <a:effectLst/>
                <a:latin typeface="+mn-lt"/>
                <a:ea typeface="+mn-ea"/>
                <a:cs typeface="+mn-cs"/>
              </a:rPr>
              <a:t>Harvard Business Review, 86</a:t>
            </a:r>
            <a:r>
              <a:rPr lang="en-GB" sz="1200" b="0" kern="1200" dirty="0">
                <a:solidFill>
                  <a:schemeClr val="tx1"/>
                </a:solidFill>
                <a:effectLst/>
                <a:latin typeface="+mn-lt"/>
                <a:ea typeface="+mn-ea"/>
                <a:cs typeface="+mn-cs"/>
              </a:rPr>
              <a:t>(1), 78–93.</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Statista. (2024, April 3). Annual turnover of Greggs in the United Kingdom from 2006 to 2023. https://</a:t>
            </a:r>
            <a:r>
              <a:rPr lang="en-GB" sz="1200" b="0" kern="1200" dirty="0" err="1">
                <a:solidFill>
                  <a:schemeClr val="tx1"/>
                </a:solidFill>
                <a:effectLst/>
                <a:latin typeface="+mn-lt"/>
                <a:ea typeface="+mn-ea"/>
                <a:cs typeface="+mn-cs"/>
              </a:rPr>
              <a:t>www.statista.com</a:t>
            </a:r>
            <a:r>
              <a:rPr lang="en-GB" sz="1200" b="0" kern="1200" dirty="0">
                <a:solidFill>
                  <a:schemeClr val="tx1"/>
                </a:solidFill>
                <a:effectLst/>
                <a:latin typeface="+mn-lt"/>
                <a:ea typeface="+mn-ea"/>
                <a:cs typeface="+mn-cs"/>
              </a:rPr>
              <a:t>/statistics/630684/</a:t>
            </a:r>
            <a:r>
              <a:rPr lang="en-GB" sz="1200" b="0" kern="1200" dirty="0" err="1">
                <a:solidFill>
                  <a:schemeClr val="tx1"/>
                </a:solidFill>
                <a:effectLst/>
                <a:latin typeface="+mn-lt"/>
                <a:ea typeface="+mn-ea"/>
                <a:cs typeface="+mn-cs"/>
              </a:rPr>
              <a:t>greggs</a:t>
            </a:r>
            <a:r>
              <a:rPr lang="en-GB" sz="1200" b="0" kern="1200" dirty="0">
                <a:solidFill>
                  <a:schemeClr val="tx1"/>
                </a:solidFill>
                <a:effectLst/>
                <a:latin typeface="+mn-lt"/>
                <a:ea typeface="+mn-ea"/>
                <a:cs typeface="+mn-cs"/>
              </a:rPr>
              <a:t>-turnover-united-kingdom-</a:t>
            </a:r>
            <a:r>
              <a:rPr lang="en-GB" sz="1200" b="0" kern="1200" dirty="0" err="1">
                <a:solidFill>
                  <a:schemeClr val="tx1"/>
                </a:solidFill>
                <a:effectLst/>
                <a:latin typeface="+mn-lt"/>
                <a:ea typeface="+mn-ea"/>
                <a:cs typeface="+mn-cs"/>
              </a:rPr>
              <a:t>uk</a:t>
            </a:r>
            <a:r>
              <a:rPr lang="en-GB" sz="1200" b="0" kern="1200" dirty="0">
                <a:solidFill>
                  <a:schemeClr val="tx1"/>
                </a:solidFill>
                <a:effectLst/>
                <a:latin typeface="+mn-lt"/>
                <a:ea typeface="+mn-ea"/>
                <a:cs typeface="+mn-cs"/>
              </a:rPr>
              <a:t>/</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Williams, T. A., Gruber, D. A., Sutcliffe, K. M., Shepherd, D. A., &amp; Zhao, E. Y. (2017). Organizational response to adversity: Fusing crisis management and resilience research 	streams. </a:t>
            </a:r>
            <a:r>
              <a:rPr lang="en-GB" sz="1200" b="0" i="1" kern="1200" dirty="0">
                <a:solidFill>
                  <a:schemeClr val="tx1"/>
                </a:solidFill>
                <a:effectLst/>
                <a:latin typeface="+mn-lt"/>
                <a:ea typeface="+mn-ea"/>
                <a:cs typeface="+mn-cs"/>
              </a:rPr>
              <a:t>Academy of Management Annals</a:t>
            </a:r>
            <a:r>
              <a:rPr lang="en-GB" sz="1200" i="1" kern="1200" dirty="0">
                <a:solidFill>
                  <a:schemeClr val="tx1"/>
                </a:solidFill>
                <a:effectLst/>
                <a:latin typeface="+mn-lt"/>
                <a:ea typeface="+mn-ea"/>
                <a:cs typeface="+mn-cs"/>
              </a:rPr>
              <a:t>, 11</a:t>
            </a:r>
            <a:r>
              <a:rPr lang="en-GB" sz="1200" kern="1200" dirty="0">
                <a:solidFill>
                  <a:schemeClr val="tx1"/>
                </a:solidFill>
                <a:effectLst/>
                <a:latin typeface="+mn-lt"/>
                <a:ea typeface="+mn-ea"/>
                <a:cs typeface="+mn-cs"/>
              </a:rPr>
              <a:t>(2), 733–769. https://</a:t>
            </a:r>
            <a:r>
              <a:rPr lang="en-GB" sz="1200" kern="1200" dirty="0" err="1">
                <a:solidFill>
                  <a:schemeClr val="tx1"/>
                </a:solidFill>
                <a:effectLst/>
                <a:latin typeface="+mn-lt"/>
                <a:ea typeface="+mn-ea"/>
                <a:cs typeface="+mn-cs"/>
              </a:rPr>
              <a:t>doi.org</a:t>
            </a:r>
            <a:r>
              <a:rPr lang="en-GB" sz="1200" kern="1200" dirty="0">
                <a:solidFill>
                  <a:schemeClr val="tx1"/>
                </a:solidFill>
                <a:effectLst/>
                <a:latin typeface="+mn-lt"/>
                <a:ea typeface="+mn-ea"/>
                <a:cs typeface="+mn-cs"/>
              </a:rPr>
              <a:t>/10.5465/annals.2015.0134</a:t>
            </a:r>
          </a:p>
          <a:p>
            <a:endParaRPr lang="en-US" dirty="0"/>
          </a:p>
        </p:txBody>
      </p:sp>
      <p:sp>
        <p:nvSpPr>
          <p:cNvPr id="4" name="Slide Number Placeholder 3"/>
          <p:cNvSpPr>
            <a:spLocks noGrp="1"/>
          </p:cNvSpPr>
          <p:nvPr>
            <p:ph type="sldNum" sz="quarter" idx="5"/>
          </p:nvPr>
        </p:nvSpPr>
        <p:spPr/>
        <p:txBody>
          <a:bodyPr/>
          <a:lstStyle/>
          <a:p>
            <a:fld id="{57C6DEB6-F5A1-A54C-8723-29EE3A1B8C9B}" type="slidenum">
              <a:rPr lang="en-US" smtClean="0"/>
              <a:t>2</a:t>
            </a:fld>
            <a:endParaRPr lang="en-US"/>
          </a:p>
        </p:txBody>
      </p:sp>
    </p:spTree>
    <p:extLst>
      <p:ext uri="{BB962C8B-B14F-4D97-AF65-F5344CB8AC3E}">
        <p14:creationId xmlns:p14="http://schemas.microsoft.com/office/powerpoint/2010/main" val="16777732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GB" sz="1200" b="0" kern="1200" dirty="0">
                <a:solidFill>
                  <a:schemeClr val="tx1"/>
                </a:solidFill>
                <a:effectLst/>
                <a:latin typeface="+mn-lt"/>
                <a:ea typeface="+mn-ea"/>
                <a:cs typeface="+mn-cs"/>
              </a:rPr>
              <a:t>Portfolio analysis reveals substantial strategic potential. Costa possesses significant strengths, including UK market leadership with 38% market share, vertical integration through coffee roasting operations and international presence across 50 markets (World Coffee Portal, 2025). </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These strengths create opportunities for digital capability enhancement, accelerated international expansion and strategic partnerships with workplace and transit locations. Consumer research demonstrates that convenience and accessibility drive coffee purchasing decisions, with many purchases occurring during commuting or workplace breaks (Allegra World Coffee Portal, 2023).</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Costa's greatest weakness is its premium positioning which is not resilient against economic stress, alienating price-sensitive consumers. During inflationary periods, 40% of consumers actively trade down from premium brands to value alternatives, which directly impacts premium coffee chains' customer bases (Mintel, 2024). Companies with strong sustainability performance achieve superior stock performance and profitability (Eccles et al. (2014), with Nielsen (2021) reporting that 73% of millennials willingly pay premiums for sustainable products - so, as long as Costa is 'giving back' to the planet and its inhabitants, their customer base is happy to pay the premium.</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External threats intensify these challenges. Greggs reported 28% year-on-year coffee sales growth in select markets by capturing customers trading down from premium chains, whilst independent specialty coffee operators like </a:t>
            </a:r>
            <a:r>
              <a:rPr lang="en-GB" sz="1200" b="0" kern="1200" dirty="0" err="1">
                <a:solidFill>
                  <a:schemeClr val="tx1"/>
                </a:solidFill>
                <a:effectLst/>
                <a:latin typeface="+mn-lt"/>
                <a:ea typeface="+mn-ea"/>
                <a:cs typeface="+mn-cs"/>
              </a:rPr>
              <a:t>WatchHouse</a:t>
            </a:r>
            <a:r>
              <a:rPr lang="en-GB" sz="1200" b="0" kern="1200" dirty="0">
                <a:solidFill>
                  <a:schemeClr val="tx1"/>
                </a:solidFill>
                <a:effectLst/>
                <a:latin typeface="+mn-lt"/>
                <a:ea typeface="+mn-ea"/>
                <a:cs typeface="+mn-cs"/>
              </a:rPr>
              <a:t> achieved 38% turnover growth between December 2024 and December 2025, demonstrating consumer appetite for differentiated experiences (Lumina Intelligence, 2025), whilst shifting consumer preferences toward experiential independent establishments threaten long-term market position.</a:t>
            </a:r>
          </a:p>
          <a:p>
            <a:endParaRPr lang="en-GB" sz="1200" kern="1200" dirty="0">
              <a:solidFill>
                <a:schemeClr val="tx1"/>
              </a:solidFill>
              <a:effectLst/>
              <a:latin typeface="+mn-lt"/>
              <a:ea typeface="+mn-ea"/>
              <a:cs typeface="+mn-cs"/>
            </a:endParaRP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References:</a:t>
            </a:r>
            <a:endParaRPr lang="en-GB" sz="1200" kern="1200" dirty="0">
              <a:solidFill>
                <a:schemeClr val="tx1"/>
              </a:solidFill>
              <a:effectLst/>
              <a:latin typeface="+mn-lt"/>
              <a:ea typeface="+mn-ea"/>
              <a:cs typeface="+mn-cs"/>
            </a:endParaRP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Allegra World Coffee Portal. (2023). </a:t>
            </a:r>
            <a:r>
              <a:rPr lang="en-GB" sz="1200" b="0" i="1" kern="1200" dirty="0">
                <a:solidFill>
                  <a:schemeClr val="tx1"/>
                </a:solidFill>
                <a:effectLst/>
                <a:latin typeface="+mn-lt"/>
                <a:ea typeface="+mn-ea"/>
                <a:cs typeface="+mn-cs"/>
              </a:rPr>
              <a:t>Project café UK 2023</a:t>
            </a:r>
            <a:r>
              <a:rPr lang="en-GB" sz="1200" b="0" kern="1200" dirty="0">
                <a:solidFill>
                  <a:schemeClr val="tx1"/>
                </a:solidFill>
                <a:effectLst/>
                <a:latin typeface="+mn-lt"/>
                <a:ea typeface="+mn-ea"/>
                <a:cs typeface="+mn-cs"/>
              </a:rPr>
              <a:t>. Allegra Group. </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Eccles, R. G., Ioannou, I., &amp; Serafeim, G. (2014). The impact of corporate sustainability on organizational processes and performance. </a:t>
            </a:r>
            <a:r>
              <a:rPr lang="en-GB" sz="1200" b="0" i="1" kern="1200" dirty="0">
                <a:solidFill>
                  <a:schemeClr val="tx1"/>
                </a:solidFill>
                <a:effectLst/>
                <a:latin typeface="+mn-lt"/>
                <a:ea typeface="+mn-ea"/>
                <a:cs typeface="+mn-cs"/>
              </a:rPr>
              <a:t>Management Science, 60</a:t>
            </a:r>
            <a:r>
              <a:rPr lang="en-GB" sz="1200" b="0" kern="1200" dirty="0">
                <a:solidFill>
                  <a:schemeClr val="tx1"/>
                </a:solidFill>
                <a:effectLst/>
                <a:latin typeface="+mn-lt"/>
                <a:ea typeface="+mn-ea"/>
                <a:cs typeface="+mn-cs"/>
              </a:rPr>
              <a:t>(11), 2835–2857. </a:t>
            </a:r>
          </a:p>
          <a:p>
            <a:r>
              <a:rPr lang="en-GB" sz="1200" b="0" kern="1200" dirty="0">
                <a:solidFill>
                  <a:schemeClr val="tx1"/>
                </a:solidFill>
                <a:effectLst/>
                <a:latin typeface="+mn-lt"/>
                <a:ea typeface="+mn-ea"/>
                <a:cs typeface="+mn-cs"/>
              </a:rPr>
              <a:t>	https://</a:t>
            </a:r>
            <a:r>
              <a:rPr lang="en-GB" sz="1200" b="0" kern="1200" dirty="0" err="1">
                <a:solidFill>
                  <a:schemeClr val="tx1"/>
                </a:solidFill>
                <a:effectLst/>
                <a:latin typeface="+mn-lt"/>
                <a:ea typeface="+mn-ea"/>
                <a:cs typeface="+mn-cs"/>
              </a:rPr>
              <a:t>doi.org</a:t>
            </a:r>
            <a:r>
              <a:rPr lang="en-GB" sz="1200" b="0" kern="1200" dirty="0">
                <a:solidFill>
                  <a:schemeClr val="tx1"/>
                </a:solidFill>
                <a:effectLst/>
                <a:latin typeface="+mn-lt"/>
                <a:ea typeface="+mn-ea"/>
                <a:cs typeface="+mn-cs"/>
              </a:rPr>
              <a:t>/10.1287/mnsc.2014.1984</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Lumina Intelligence. (2025, July 25). UK coffee market: Size, growth and share statistics 2025. https://</a:t>
            </a:r>
            <a:r>
              <a:rPr lang="en-GB" sz="1200" b="0" kern="1200" dirty="0" err="1">
                <a:solidFill>
                  <a:schemeClr val="tx1"/>
                </a:solidFill>
                <a:effectLst/>
                <a:latin typeface="+mn-lt"/>
                <a:ea typeface="+mn-ea"/>
                <a:cs typeface="+mn-cs"/>
              </a:rPr>
              <a:t>www.lumina-intelligence.com</a:t>
            </a:r>
            <a:r>
              <a:rPr lang="en-GB" sz="1200" b="0" kern="1200" dirty="0">
                <a:solidFill>
                  <a:schemeClr val="tx1"/>
                </a:solidFill>
                <a:effectLst/>
                <a:latin typeface="+mn-lt"/>
                <a:ea typeface="+mn-ea"/>
                <a:cs typeface="+mn-cs"/>
              </a:rPr>
              <a:t>/blog/foodservice/uk-coffee-market-size-growth-share-statistics-2025/</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Mintel. (2024). </a:t>
            </a:r>
            <a:r>
              <a:rPr lang="en-GB" sz="1200" b="0" i="1" kern="1200" dirty="0">
                <a:solidFill>
                  <a:schemeClr val="tx1"/>
                </a:solidFill>
                <a:effectLst/>
                <a:latin typeface="+mn-lt"/>
                <a:ea typeface="+mn-ea"/>
                <a:cs typeface="+mn-cs"/>
              </a:rPr>
              <a:t>UK cafés and coffee shops market report 2024</a:t>
            </a:r>
            <a:r>
              <a:rPr lang="en-GB" sz="1200" b="0" kern="1200" dirty="0">
                <a:solidFill>
                  <a:schemeClr val="tx1"/>
                </a:solidFill>
                <a:effectLst/>
                <a:latin typeface="+mn-lt"/>
                <a:ea typeface="+mn-ea"/>
                <a:cs typeface="+mn-cs"/>
              </a:rPr>
              <a:t>. Mintel Group. https://</a:t>
            </a:r>
            <a:r>
              <a:rPr lang="en-GB" sz="1200" b="0" kern="1200" dirty="0" err="1">
                <a:solidFill>
                  <a:schemeClr val="tx1"/>
                </a:solidFill>
                <a:effectLst/>
                <a:latin typeface="+mn-lt"/>
                <a:ea typeface="+mn-ea"/>
                <a:cs typeface="+mn-cs"/>
              </a:rPr>
              <a:t>store.mintel.com</a:t>
            </a:r>
            <a:r>
              <a:rPr lang="en-GB" sz="1200" b="0" kern="1200" dirty="0">
                <a:solidFill>
                  <a:schemeClr val="tx1"/>
                </a:solidFill>
                <a:effectLst/>
                <a:latin typeface="+mn-lt"/>
                <a:ea typeface="+mn-ea"/>
                <a:cs typeface="+mn-cs"/>
              </a:rPr>
              <a:t>/report/</a:t>
            </a:r>
            <a:r>
              <a:rPr lang="en-GB" sz="1200" b="0" kern="1200" dirty="0" err="1">
                <a:solidFill>
                  <a:schemeClr val="tx1"/>
                </a:solidFill>
                <a:effectLst/>
                <a:latin typeface="+mn-lt"/>
                <a:ea typeface="+mn-ea"/>
                <a:cs typeface="+mn-cs"/>
              </a:rPr>
              <a:t>uk</a:t>
            </a:r>
            <a:r>
              <a:rPr lang="en-GB" sz="1200" b="0" kern="1200" dirty="0">
                <a:solidFill>
                  <a:schemeClr val="tx1"/>
                </a:solidFill>
                <a:effectLst/>
                <a:latin typeface="+mn-lt"/>
                <a:ea typeface="+mn-ea"/>
                <a:cs typeface="+mn-cs"/>
              </a:rPr>
              <a:t>-coffee-shops-market-report</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Nielsen. (2021). </a:t>
            </a:r>
            <a:r>
              <a:rPr lang="en-GB" sz="1200" b="0" i="1" kern="1200" dirty="0">
                <a:solidFill>
                  <a:schemeClr val="tx1"/>
                </a:solidFill>
                <a:effectLst/>
                <a:latin typeface="+mn-lt"/>
                <a:ea typeface="+mn-ea"/>
                <a:cs typeface="+mn-cs"/>
              </a:rPr>
              <a:t>The sustainability imperative: New insights on consumer expectations</a:t>
            </a:r>
            <a:r>
              <a:rPr lang="en-GB" sz="1200" b="0" kern="1200" dirty="0">
                <a:solidFill>
                  <a:schemeClr val="tx1"/>
                </a:solidFill>
                <a:effectLst/>
                <a:latin typeface="+mn-lt"/>
                <a:ea typeface="+mn-ea"/>
                <a:cs typeface="+mn-cs"/>
              </a:rPr>
              <a:t>. Nielsen Company.</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World Coffee Portal. (2025, May 9). Costa Coffee fell back into the red in 2023 despite robust sales growth. https://</a:t>
            </a:r>
            <a:r>
              <a:rPr lang="en-GB" sz="1200" b="0" kern="1200" dirty="0" err="1">
                <a:solidFill>
                  <a:schemeClr val="tx1"/>
                </a:solidFill>
                <a:effectLst/>
                <a:latin typeface="+mn-lt"/>
                <a:ea typeface="+mn-ea"/>
                <a:cs typeface="+mn-cs"/>
              </a:rPr>
              <a:t>www.worldcoffeeportal.com</a:t>
            </a:r>
            <a:r>
              <a:rPr lang="en-GB" sz="1200" b="0" kern="1200" dirty="0">
                <a:solidFill>
                  <a:schemeClr val="tx1"/>
                </a:solidFill>
                <a:effectLst/>
                <a:latin typeface="+mn-lt"/>
                <a:ea typeface="+mn-ea"/>
                <a:cs typeface="+mn-cs"/>
              </a:rPr>
              <a:t>/news/costa-coffee-fell-back-into-	the-red-in-2023-despite-robust-sales-growth/</a:t>
            </a:r>
          </a:p>
        </p:txBody>
      </p:sp>
      <p:sp>
        <p:nvSpPr>
          <p:cNvPr id="4" name="Slide Number Placeholder 3"/>
          <p:cNvSpPr>
            <a:spLocks noGrp="1"/>
          </p:cNvSpPr>
          <p:nvPr>
            <p:ph type="sldNum" sz="quarter" idx="5"/>
          </p:nvPr>
        </p:nvSpPr>
        <p:spPr/>
        <p:txBody>
          <a:bodyPr/>
          <a:lstStyle/>
          <a:p>
            <a:fld id="{57C6DEB6-F5A1-A54C-8723-29EE3A1B8C9B}" type="slidenum">
              <a:rPr lang="en-US" smtClean="0"/>
              <a:t>3</a:t>
            </a:fld>
            <a:endParaRPr lang="en-US"/>
          </a:p>
        </p:txBody>
      </p:sp>
    </p:spTree>
    <p:extLst>
      <p:ext uri="{BB962C8B-B14F-4D97-AF65-F5344CB8AC3E}">
        <p14:creationId xmlns:p14="http://schemas.microsoft.com/office/powerpoint/2010/main" val="13562430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 propose the Neighbourhood Hub Strategy, repositioning Costa stores as community-centred spaces that integrate environmental sustainability, social value creation, and economic viability. This represents fundamental operational transformation, not simply rebranding.</a:t>
            </a:r>
          </a:p>
          <a:p>
            <a:r>
              <a:rPr lang="en-GB" sz="1200" kern="1200" dirty="0">
                <a:solidFill>
                  <a:schemeClr val="tx1"/>
                </a:solidFill>
                <a:effectLst/>
                <a:latin typeface="+mn-lt"/>
                <a:ea typeface="+mn-ea"/>
                <a:cs typeface="+mn-cs"/>
              </a:rPr>
              <a:t>The strategy comprises four interconnected pillars. </a:t>
            </a:r>
          </a:p>
          <a:p>
            <a:r>
              <a:rPr lang="en-GB" sz="1200" kern="1200" dirty="0">
                <a:solidFill>
                  <a:schemeClr val="tx1"/>
                </a:solidFill>
                <a:effectLst/>
                <a:latin typeface="+mn-lt"/>
                <a:ea typeface="+mn-ea"/>
                <a:cs typeface="+mn-cs"/>
              </a:rPr>
              <a:t>- First, physical space transformation converts underperforming locations into flexible community venues. </a:t>
            </a:r>
          </a:p>
          <a:p>
            <a:pPr marL="171450" indent="-171450">
              <a:buFontTx/>
              <a:buChar char="-"/>
            </a:pPr>
            <a:r>
              <a:rPr lang="en-GB" sz="1200" kern="1200" dirty="0">
                <a:solidFill>
                  <a:schemeClr val="tx1"/>
                </a:solidFill>
                <a:effectLst/>
                <a:latin typeface="+mn-lt"/>
                <a:ea typeface="+mn-ea"/>
                <a:cs typeface="+mn-cs"/>
              </a:rPr>
              <a:t>Second, sustainable operations redesign achieves measurable environmental improvements. </a:t>
            </a:r>
          </a:p>
          <a:p>
            <a:pPr marL="171450" indent="-171450">
              <a:buFontTx/>
              <a:buChar char="-"/>
            </a:pPr>
            <a:r>
              <a:rPr lang="en-GB" sz="1200" kern="1200" dirty="0">
                <a:solidFill>
                  <a:schemeClr val="tx1"/>
                </a:solidFill>
                <a:effectLst/>
                <a:latin typeface="+mn-lt"/>
                <a:ea typeface="+mn-ea"/>
                <a:cs typeface="+mn-cs"/>
              </a:rPr>
              <a:t>Third, community partnership programmes create genuine local connections. </a:t>
            </a:r>
          </a:p>
          <a:p>
            <a:pPr marL="171450" indent="-171450">
              <a:buFontTx/>
              <a:buChar char="-"/>
            </a:pPr>
            <a:r>
              <a:rPr lang="en-GB" sz="1200" kern="1200" dirty="0">
                <a:solidFill>
                  <a:schemeClr val="tx1"/>
                </a:solidFill>
                <a:effectLst/>
                <a:latin typeface="+mn-lt"/>
                <a:ea typeface="+mn-ea"/>
                <a:cs typeface="+mn-cs"/>
              </a:rPr>
              <a:t>Fourth, value-based pricing architecture makes Costa accessible while maintaining quality.</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Neighbourhood Hub Strategy addresses Costa’s weaknesses and threats by leveraging existing strengths. By integrating genuine sustainability commitments and community partnerships, Costa can differentiate beyond price </a:t>
            </a:r>
            <a:r>
              <a:rPr lang="en-GB" sz="1200" b="0" kern="1200" dirty="0">
                <a:solidFill>
                  <a:schemeClr val="tx1"/>
                </a:solidFill>
                <a:effectLst/>
                <a:latin typeface="+mn-lt"/>
                <a:ea typeface="+mn-ea"/>
                <a:cs typeface="+mn-cs"/>
              </a:rPr>
              <a:t>competition whilst maintaining market leadership. Sustainability creates business value only when genuinely integrated into core strategy rather than treated as peripheral corporate responsibility (</a:t>
            </a:r>
            <a:r>
              <a:rPr lang="en-GB" sz="1200" b="0" kern="1200" dirty="0" err="1">
                <a:solidFill>
                  <a:schemeClr val="tx1"/>
                </a:solidFill>
                <a:effectLst/>
                <a:latin typeface="+mn-lt"/>
                <a:ea typeface="+mn-ea"/>
                <a:cs typeface="+mn-cs"/>
              </a:rPr>
              <a:t>Schaltegger</a:t>
            </a:r>
            <a:r>
              <a:rPr lang="en-GB" sz="1200" b="0" kern="1200" dirty="0">
                <a:solidFill>
                  <a:schemeClr val="tx1"/>
                </a:solidFill>
                <a:effectLst/>
                <a:latin typeface="+mn-lt"/>
                <a:ea typeface="+mn-ea"/>
                <a:cs typeface="+mn-cs"/>
              </a:rPr>
              <a:t> et al., 2019) . Freeman et al. (2020) argue for stakeholder-centric value creation that moves beyond shareholder primacy to genuine community partnership. Reichheld and Sasser (1990) show that increasing customer retention rates by just 5% can boost profits by 25% to 95%, highlighting how addressing weaknesses through community engagement directly supports financial objectives. </a:t>
            </a:r>
          </a:p>
          <a:p>
            <a:endParaRPr lang="en-GB"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addresses Costa's core problem. The company possesses resources and infrastructure yet lacks the community integration that creates resilience. Duchek (2020) defines organisational resilience through three stages: anticipation, coping, and adaptation. Costa's current strategy fails at anticipation because it has not recognised how economic pressures and consumer values have fundamentally shifted. </a:t>
            </a:r>
            <a:r>
              <a:rPr lang="en-GB" sz="1200" b="0" kern="1200" dirty="0">
                <a:solidFill>
                  <a:schemeClr val="tx1"/>
                </a:solidFill>
                <a:effectLst/>
                <a:latin typeface="+mn-lt"/>
                <a:ea typeface="+mn-ea"/>
                <a:cs typeface="+mn-cs"/>
              </a:rPr>
              <a:t>Alternative strategic options, including aggressive cost-cutting or premium repositioning, fail to address the underlying disconnect between Costa's offering and evolving consumer expectations for community-embedded businesses that create social value beyond transactions (Austin &amp; </a:t>
            </a:r>
            <a:r>
              <a:rPr lang="en-GB" sz="1200" b="0" kern="1200" dirty="0" err="1">
                <a:solidFill>
                  <a:schemeClr val="tx1"/>
                </a:solidFill>
                <a:effectLst/>
                <a:latin typeface="+mn-lt"/>
                <a:ea typeface="+mn-ea"/>
                <a:cs typeface="+mn-cs"/>
              </a:rPr>
              <a:t>Seitanidi</a:t>
            </a:r>
            <a:r>
              <a:rPr lang="en-GB" sz="1200" b="0" kern="1200" dirty="0">
                <a:solidFill>
                  <a:schemeClr val="tx1"/>
                </a:solidFill>
                <a:effectLst/>
                <a:latin typeface="+mn-lt"/>
                <a:ea typeface="+mn-ea"/>
                <a:cs typeface="+mn-cs"/>
              </a:rPr>
              <a:t>, 2012). </a:t>
            </a:r>
          </a:p>
          <a:p>
            <a:endParaRPr lang="en-GB" sz="1200" kern="1200" dirty="0">
              <a:solidFill>
                <a:schemeClr val="tx1"/>
              </a:solidFill>
              <a:effectLst/>
              <a:latin typeface="+mn-lt"/>
              <a:ea typeface="+mn-ea"/>
              <a:cs typeface="+mn-cs"/>
            </a:endParaRP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References:</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mn-lt"/>
                <a:ea typeface="+mn-ea"/>
                <a:cs typeface="+mn-cs"/>
              </a:rPr>
              <a:t>Austin, J. E., &amp; </a:t>
            </a:r>
            <a:r>
              <a:rPr lang="en-GB" sz="1200" b="0" kern="1200" dirty="0" err="1">
                <a:solidFill>
                  <a:schemeClr val="tx1"/>
                </a:solidFill>
                <a:effectLst/>
                <a:latin typeface="+mn-lt"/>
                <a:ea typeface="+mn-ea"/>
                <a:cs typeface="+mn-cs"/>
              </a:rPr>
              <a:t>Seitanidi</a:t>
            </a:r>
            <a:r>
              <a:rPr lang="en-GB" sz="1200" b="0" kern="1200" dirty="0">
                <a:solidFill>
                  <a:schemeClr val="tx1"/>
                </a:solidFill>
                <a:effectLst/>
                <a:latin typeface="+mn-lt"/>
                <a:ea typeface="+mn-ea"/>
                <a:cs typeface="+mn-cs"/>
              </a:rPr>
              <a:t>, M. M. (2012). Collaborative value creation: A review of partnering between nonprofits and businesses. </a:t>
            </a:r>
            <a:r>
              <a:rPr lang="en-GB" sz="1200" b="0" i="1" kern="1200" dirty="0">
                <a:solidFill>
                  <a:schemeClr val="tx1"/>
                </a:solidFill>
                <a:effectLst/>
                <a:latin typeface="+mn-lt"/>
                <a:ea typeface="+mn-ea"/>
                <a:cs typeface="+mn-cs"/>
              </a:rPr>
              <a:t>Nonprofit and Voluntary Sector Quarterly, 41</a:t>
            </a:r>
            <a:r>
              <a:rPr lang="en-GB" sz="1200" b="0" kern="1200" dirty="0">
                <a:solidFill>
                  <a:schemeClr val="tx1"/>
                </a:solidFill>
                <a:effectLst/>
                <a:latin typeface="+mn-lt"/>
                <a:ea typeface="+mn-ea"/>
                <a:cs typeface="+mn-cs"/>
              </a:rPr>
              <a:t>(5), 726–	758. https://</a:t>
            </a:r>
            <a:r>
              <a:rPr lang="en-GB" sz="1200" b="0" kern="1200" dirty="0" err="1">
                <a:solidFill>
                  <a:schemeClr val="tx1"/>
                </a:solidFill>
                <a:effectLst/>
                <a:latin typeface="+mn-lt"/>
                <a:ea typeface="+mn-ea"/>
                <a:cs typeface="+mn-cs"/>
              </a:rPr>
              <a:t>doi.org</a:t>
            </a:r>
            <a:r>
              <a:rPr lang="en-GB" sz="1200" b="0" kern="1200" dirty="0">
                <a:solidFill>
                  <a:schemeClr val="tx1"/>
                </a:solidFill>
                <a:effectLst/>
                <a:latin typeface="+mn-lt"/>
                <a:ea typeface="+mn-ea"/>
                <a:cs typeface="+mn-cs"/>
              </a:rPr>
              <a:t>/10.1177/0899764012454685</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effectLst/>
              </a:rPr>
              <a:t>Doran, G. T. (1981). There’s a S.M.A.R.T. way to write </a:t>
            </a:r>
            <a:r>
              <a:rPr lang="en-GB" dirty="0" err="1">
                <a:effectLst/>
              </a:rPr>
              <a:t>managements’s</a:t>
            </a:r>
            <a:r>
              <a:rPr lang="en-GB" dirty="0">
                <a:effectLst/>
              </a:rPr>
              <a:t> goals and objectives. </a:t>
            </a:r>
            <a:r>
              <a:rPr lang="en-GB" i="1" dirty="0">
                <a:effectLst/>
              </a:rPr>
              <a:t>Management Review</a:t>
            </a:r>
            <a:r>
              <a:rPr lang="en-GB" dirty="0">
                <a:effectLst/>
              </a:rPr>
              <a:t>, </a:t>
            </a:r>
            <a:r>
              <a:rPr lang="en-GB" i="1" dirty="0">
                <a:effectLst/>
              </a:rPr>
              <a:t>70</a:t>
            </a:r>
            <a:r>
              <a:rPr lang="en-GB" dirty="0">
                <a:effectLst/>
              </a:rPr>
              <a:t>(11), 35. Image retrieved from 	https://</a:t>
            </a:r>
            <a:r>
              <a:rPr lang="en-GB" dirty="0" err="1">
                <a:effectLst/>
              </a:rPr>
              <a:t>illumtori.com</a:t>
            </a:r>
            <a:r>
              <a:rPr lang="en-GB" dirty="0">
                <a:effectLst/>
              </a:rPr>
              <a:t>/blog/goals/unlocking-the-power-of-smart-goals-a-comprehensive-guide on 8/1/25</a:t>
            </a:r>
            <a:endParaRPr lang="en-GB" sz="1200" b="0" kern="1200" dirty="0">
              <a:solidFill>
                <a:schemeClr val="tx1"/>
              </a:solidFill>
              <a:effectLst/>
              <a:latin typeface="+mn-lt"/>
              <a:ea typeface="+mn-ea"/>
              <a:cs typeface="+mn-cs"/>
            </a:endParaRP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Duchek, S. (2020). Organizational resilience: A capability-based conceptualization. </a:t>
            </a:r>
            <a:r>
              <a:rPr lang="en-GB" sz="1200" b="0" i="1" kern="1200" dirty="0">
                <a:solidFill>
                  <a:schemeClr val="tx1"/>
                </a:solidFill>
                <a:effectLst/>
                <a:latin typeface="+mn-lt"/>
                <a:ea typeface="+mn-ea"/>
                <a:cs typeface="+mn-cs"/>
              </a:rPr>
              <a:t>Business Research, 13</a:t>
            </a:r>
            <a:r>
              <a:rPr lang="en-GB" sz="1200" b="0" kern="1200" dirty="0">
                <a:solidFill>
                  <a:schemeClr val="tx1"/>
                </a:solidFill>
                <a:effectLst/>
                <a:latin typeface="+mn-lt"/>
                <a:ea typeface="+mn-ea"/>
                <a:cs typeface="+mn-cs"/>
              </a:rPr>
              <a:t>(1), 215-246. https://</a:t>
            </a:r>
            <a:r>
              <a:rPr lang="en-GB" sz="1200" b="0" kern="1200" dirty="0" err="1">
                <a:solidFill>
                  <a:schemeClr val="tx1"/>
                </a:solidFill>
                <a:effectLst/>
                <a:latin typeface="+mn-lt"/>
                <a:ea typeface="+mn-ea"/>
                <a:cs typeface="+mn-cs"/>
              </a:rPr>
              <a:t>doi.org</a:t>
            </a:r>
            <a:r>
              <a:rPr lang="en-GB" sz="1200" b="0" kern="1200" dirty="0">
                <a:solidFill>
                  <a:schemeClr val="tx1"/>
                </a:solidFill>
                <a:effectLst/>
                <a:latin typeface="+mn-lt"/>
                <a:ea typeface="+mn-ea"/>
                <a:cs typeface="+mn-cs"/>
              </a:rPr>
              <a:t>/10.1007/s40685-019-0085-7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mn-lt"/>
                <a:ea typeface="+mn-ea"/>
                <a:cs typeface="+mn-cs"/>
              </a:rPr>
              <a:t>Freeman, R. E., Phillips, R., &amp; Sisodia, R. (2020). Tensions in stakeholder theory. </a:t>
            </a:r>
            <a:r>
              <a:rPr lang="en-GB" sz="1200" b="0" i="1" kern="1200" dirty="0">
                <a:solidFill>
                  <a:schemeClr val="tx1"/>
                </a:solidFill>
                <a:effectLst/>
                <a:latin typeface="+mn-lt"/>
                <a:ea typeface="+mn-ea"/>
                <a:cs typeface="+mn-cs"/>
              </a:rPr>
              <a:t>Business &amp; Society, 59</a:t>
            </a:r>
            <a:r>
              <a:rPr lang="en-GB" sz="1200" b="0" kern="1200" dirty="0">
                <a:solidFill>
                  <a:schemeClr val="tx1"/>
                </a:solidFill>
                <a:effectLst/>
                <a:latin typeface="+mn-lt"/>
                <a:ea typeface="+mn-ea"/>
                <a:cs typeface="+mn-cs"/>
              </a:rPr>
              <a:t>(2), 213–231. https://</a:t>
            </a:r>
            <a:r>
              <a:rPr lang="en-GB" sz="1200" b="0" kern="1200" dirty="0" err="1">
                <a:solidFill>
                  <a:schemeClr val="tx1"/>
                </a:solidFill>
                <a:effectLst/>
                <a:latin typeface="+mn-lt"/>
                <a:ea typeface="+mn-ea"/>
                <a:cs typeface="+mn-cs"/>
              </a:rPr>
              <a:t>doi.org</a:t>
            </a:r>
            <a:r>
              <a:rPr lang="en-GB" sz="1200" b="0" kern="1200" dirty="0">
                <a:solidFill>
                  <a:schemeClr val="tx1"/>
                </a:solidFill>
                <a:effectLst/>
                <a:latin typeface="+mn-lt"/>
                <a:ea typeface="+mn-ea"/>
                <a:cs typeface="+mn-cs"/>
              </a:rPr>
              <a:t>/10.1177/0007650318773750</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mn-lt"/>
                <a:ea typeface="+mn-ea"/>
                <a:cs typeface="+mn-cs"/>
              </a:rPr>
              <a:t>Luo, X., &amp; Bhattacharya, C. B. (2006). Corporate social responsibility, customer satisfaction, and market value. </a:t>
            </a:r>
            <a:r>
              <a:rPr lang="en-GB" sz="1200" b="0" i="1" kern="1200" dirty="0">
                <a:solidFill>
                  <a:schemeClr val="tx1"/>
                </a:solidFill>
                <a:effectLst/>
                <a:latin typeface="+mn-lt"/>
                <a:ea typeface="+mn-ea"/>
                <a:cs typeface="+mn-cs"/>
              </a:rPr>
              <a:t>Journal of Marketing, 70</a:t>
            </a:r>
            <a:r>
              <a:rPr lang="en-GB" sz="1200" b="0" kern="1200" dirty="0">
                <a:solidFill>
                  <a:schemeClr val="tx1"/>
                </a:solidFill>
                <a:effectLst/>
                <a:latin typeface="+mn-lt"/>
                <a:ea typeface="+mn-ea"/>
                <a:cs typeface="+mn-cs"/>
              </a:rPr>
              <a:t>(4), 1–18. https://</a:t>
            </a:r>
            <a:r>
              <a:rPr lang="en-GB" sz="1200" b="0" kern="1200" dirty="0" err="1">
                <a:solidFill>
                  <a:schemeClr val="tx1"/>
                </a:solidFill>
                <a:effectLst/>
                <a:latin typeface="+mn-lt"/>
                <a:ea typeface="+mn-ea"/>
                <a:cs typeface="+mn-cs"/>
              </a:rPr>
              <a:t>doi.org</a:t>
            </a:r>
            <a:r>
              <a:rPr lang="en-GB" sz="1200" b="0" kern="1200" dirty="0">
                <a:solidFill>
                  <a:schemeClr val="tx1"/>
                </a:solidFill>
                <a:effectLst/>
                <a:latin typeface="+mn-lt"/>
                <a:ea typeface="+mn-ea"/>
                <a:cs typeface="+mn-cs"/>
              </a:rPr>
              <a:t>/10.1509/jmkg.70.4.1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Nagle, T., &amp; Holden, R. (1998). </a:t>
            </a:r>
            <a:r>
              <a:rPr lang="en-GB" sz="1200" b="0" i="1" kern="1200" dirty="0">
                <a:solidFill>
                  <a:schemeClr val="tx1"/>
                </a:solidFill>
                <a:effectLst/>
                <a:latin typeface="+mn-lt"/>
                <a:ea typeface="+mn-ea"/>
                <a:cs typeface="+mn-cs"/>
              </a:rPr>
              <a:t>The Strategy and Tactics of Pricing. </a:t>
            </a:r>
            <a:r>
              <a:rPr lang="en-GB" sz="1200" b="0" i="0" kern="1200" dirty="0">
                <a:solidFill>
                  <a:schemeClr val="tx1"/>
                </a:solidFill>
                <a:effectLst/>
                <a:latin typeface="+mn-lt"/>
                <a:ea typeface="+mn-ea"/>
                <a:cs typeface="+mn-cs"/>
              </a:rPr>
              <a:t>Image retrieved from </a:t>
            </a:r>
            <a:r>
              <a:rPr lang="en-GB" sz="1200" kern="1200" dirty="0">
                <a:solidFill>
                  <a:schemeClr val="tx1"/>
                </a:solidFill>
                <a:effectLst/>
                <a:latin typeface="+mn-lt"/>
                <a:ea typeface="+mn-ea"/>
                <a:cs typeface="+mn-cs"/>
              </a:rPr>
              <a:t>https://</a:t>
            </a:r>
            <a:r>
              <a:rPr lang="en-GB" sz="1200" kern="1200" dirty="0" err="1">
                <a:solidFill>
                  <a:schemeClr val="tx1"/>
                </a:solidFill>
                <a:effectLst/>
                <a:latin typeface="+mn-lt"/>
                <a:ea typeface="+mn-ea"/>
                <a:cs typeface="+mn-cs"/>
              </a:rPr>
              <a:t>www.vendavo.com</a:t>
            </a:r>
            <a:r>
              <a:rPr lang="en-GB" sz="1200" kern="1200" dirty="0">
                <a:solidFill>
                  <a:schemeClr val="tx1"/>
                </a:solidFill>
                <a:effectLst/>
                <a:latin typeface="+mn-lt"/>
                <a:ea typeface="+mn-ea"/>
                <a:cs typeface="+mn-cs"/>
              </a:rPr>
              <a:t>/glossary/value-based-pricing/ on 8/1/26</a:t>
            </a:r>
            <a:endParaRPr lang="en-GB"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mn-lt"/>
                <a:ea typeface="+mn-ea"/>
                <a:cs typeface="+mn-cs"/>
              </a:rPr>
              <a:t>Reichheld, F. F., &amp; Sasser, W. E. (1990). Zero defections</a:t>
            </a:r>
            <a:r>
              <a:rPr lang="en-GB" sz="1200" kern="1200" dirty="0">
                <a:solidFill>
                  <a:schemeClr val="tx1"/>
                </a:solidFill>
                <a:effectLst/>
                <a:latin typeface="+mn-lt"/>
                <a:ea typeface="+mn-ea"/>
                <a:cs typeface="+mn-cs"/>
              </a:rPr>
              <a:t>: Quality comes to services. </a:t>
            </a:r>
            <a:r>
              <a:rPr lang="en-GB" sz="1200" i="1" kern="1200" dirty="0">
                <a:solidFill>
                  <a:schemeClr val="tx1"/>
                </a:solidFill>
                <a:effectLst/>
                <a:latin typeface="+mn-lt"/>
                <a:ea typeface="+mn-ea"/>
                <a:cs typeface="+mn-cs"/>
              </a:rPr>
              <a:t>Harvard Business Review, 68</a:t>
            </a:r>
            <a:r>
              <a:rPr lang="en-GB" sz="1200" kern="1200" dirty="0">
                <a:solidFill>
                  <a:schemeClr val="tx1"/>
                </a:solidFill>
                <a:effectLst/>
                <a:latin typeface="+mn-lt"/>
                <a:ea typeface="+mn-ea"/>
                <a:cs typeface="+mn-cs"/>
              </a:rPr>
              <a:t>(5), 105–111.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err="1">
                <a:solidFill>
                  <a:schemeClr val="tx1"/>
                </a:solidFill>
                <a:effectLst/>
                <a:latin typeface="+mn-lt"/>
                <a:ea typeface="+mn-ea"/>
                <a:cs typeface="+mn-cs"/>
              </a:rPr>
              <a:t>Schaltegger</a:t>
            </a:r>
            <a:r>
              <a:rPr lang="en-GB" sz="1200" kern="1200" dirty="0">
                <a:solidFill>
                  <a:schemeClr val="tx1"/>
                </a:solidFill>
                <a:effectLst/>
                <a:latin typeface="+mn-lt"/>
                <a:ea typeface="+mn-ea"/>
                <a:cs typeface="+mn-cs"/>
              </a:rPr>
              <a:t>, S., </a:t>
            </a:r>
            <a:r>
              <a:rPr lang="en-GB" sz="1200" kern="1200" dirty="0" err="1">
                <a:solidFill>
                  <a:schemeClr val="tx1"/>
                </a:solidFill>
                <a:effectLst/>
                <a:latin typeface="+mn-lt"/>
                <a:ea typeface="+mn-ea"/>
                <a:cs typeface="+mn-cs"/>
              </a:rPr>
              <a:t>Hörisch</a:t>
            </a:r>
            <a:r>
              <a:rPr lang="en-GB" sz="1200" kern="1200" dirty="0">
                <a:solidFill>
                  <a:schemeClr val="tx1"/>
                </a:solidFill>
                <a:effectLst/>
                <a:latin typeface="+mn-lt"/>
                <a:ea typeface="+mn-ea"/>
                <a:cs typeface="+mn-cs"/>
              </a:rPr>
              <a:t>, J., &amp; Freeman, R. E. (2019). Business cases for sustainability: A stakeholder theory perspective. </a:t>
            </a:r>
            <a:r>
              <a:rPr lang="en-GB" sz="1200" i="1" kern="1200" dirty="0">
                <a:solidFill>
                  <a:schemeClr val="tx1"/>
                </a:solidFill>
                <a:effectLst/>
                <a:latin typeface="+mn-lt"/>
                <a:ea typeface="+mn-ea"/>
                <a:cs typeface="+mn-cs"/>
              </a:rPr>
              <a:t>Organization &amp; Environment, 32</a:t>
            </a:r>
            <a:r>
              <a:rPr lang="en-GB" sz="1200" kern="1200" dirty="0">
                <a:solidFill>
                  <a:schemeClr val="tx1"/>
                </a:solidFill>
                <a:effectLst/>
                <a:latin typeface="+mn-lt"/>
                <a:ea typeface="+mn-ea"/>
                <a:cs typeface="+mn-cs"/>
              </a:rPr>
              <a:t>(3), 191–212. 	https://</a:t>
            </a:r>
            <a:r>
              <a:rPr lang="en-GB" sz="1200" kern="1200" dirty="0" err="1">
                <a:solidFill>
                  <a:schemeClr val="tx1"/>
                </a:solidFill>
                <a:effectLst/>
                <a:latin typeface="+mn-lt"/>
                <a:ea typeface="+mn-ea"/>
                <a:cs typeface="+mn-cs"/>
              </a:rPr>
              <a:t>doi.org</a:t>
            </a:r>
            <a:r>
              <a:rPr lang="en-GB" sz="1200" kern="1200" dirty="0">
                <a:solidFill>
                  <a:schemeClr val="tx1"/>
                </a:solidFill>
                <a:effectLst/>
                <a:latin typeface="+mn-lt"/>
                <a:ea typeface="+mn-ea"/>
                <a:cs typeface="+mn-cs"/>
              </a:rPr>
              <a:t>/10.1177/1086026617722882</a:t>
            </a:r>
          </a:p>
        </p:txBody>
      </p:sp>
      <p:sp>
        <p:nvSpPr>
          <p:cNvPr id="4" name="Slide Number Placeholder 3"/>
          <p:cNvSpPr>
            <a:spLocks noGrp="1"/>
          </p:cNvSpPr>
          <p:nvPr>
            <p:ph type="sldNum" sz="quarter" idx="5"/>
          </p:nvPr>
        </p:nvSpPr>
        <p:spPr/>
        <p:txBody>
          <a:bodyPr/>
          <a:lstStyle/>
          <a:p>
            <a:fld id="{57C6DEB6-F5A1-A54C-8723-29EE3A1B8C9B}" type="slidenum">
              <a:rPr lang="en-US" smtClean="0"/>
              <a:t>4</a:t>
            </a:fld>
            <a:endParaRPr lang="en-US"/>
          </a:p>
        </p:txBody>
      </p:sp>
    </p:spTree>
    <p:extLst>
      <p:ext uri="{BB962C8B-B14F-4D97-AF65-F5344CB8AC3E}">
        <p14:creationId xmlns:p14="http://schemas.microsoft.com/office/powerpoint/2010/main" val="3352776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Physical transformation begins with redesigning store layouts. Barasa et al. (2018) demonstrate that organisational resilience requires structural flexibility. We convert 40% of seating areas in targeted locations into bookable community spaces, available free or at minimal cost to local groups, schools, and charities during off-peak hours.</a:t>
            </a:r>
          </a:p>
          <a:p>
            <a:endParaRPr lang="en-GB" sz="120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This creates multiple value streams. Industry data shows café peak hours occur between 7am and 10am, with secondary peaks between 2pm and 4pm, accounting for 60–70% of daily traffic (Rafter, 2016). Morning commuters receive premium service during these peak periods, while afternoons and evenings, experiencing lower customer demand, become community resources. The strategy targets locations experiencing declining footfall, turning potential liabilities into community assets. By transforming underperforming retail spaces into what Oldenburg (1989) identified as "third places"—essential community infrastructure facilitating social interaction outside home and work environments—Costa converts underutilised capacity into stakeholder value. </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Implementation requires modest capital investment funded by Coca Cola, Costa's parent company, generating significant goodwill and brand differentiation through authentic community engagement.</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The approach draws on stakeholder theory (Freeman, 1984) by creating value for multiple stakeholder groups simultaneously. By serving community needs, Costa builds relationships that extend beyond </a:t>
            </a:r>
            <a:r>
              <a:rPr lang="en-GB" sz="1200" kern="1200" dirty="0">
                <a:solidFill>
                  <a:schemeClr val="tx1"/>
                </a:solidFill>
                <a:effectLst/>
                <a:latin typeface="+mn-lt"/>
                <a:ea typeface="+mn-ea"/>
                <a:cs typeface="+mn-cs"/>
              </a:rPr>
              <a:t>transactions, mirroring the model that strengthens Greggs' market position.</a:t>
            </a: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References:</a:t>
            </a:r>
            <a:endParaRPr lang="en-GB" sz="1200" kern="1200" dirty="0">
              <a:solidFill>
                <a:schemeClr val="tx1"/>
              </a:solidFill>
              <a:effectLst/>
              <a:latin typeface="+mn-lt"/>
              <a:ea typeface="+mn-ea"/>
              <a:cs typeface="+mn-cs"/>
            </a:endParaRP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Barasa, E., </a:t>
            </a:r>
            <a:r>
              <a:rPr lang="en-GB" sz="1200" b="0" kern="1200" dirty="0" err="1">
                <a:solidFill>
                  <a:schemeClr val="tx1"/>
                </a:solidFill>
                <a:effectLst/>
                <a:latin typeface="+mn-lt"/>
                <a:ea typeface="+mn-ea"/>
                <a:cs typeface="+mn-cs"/>
              </a:rPr>
              <a:t>Mbau</a:t>
            </a:r>
            <a:r>
              <a:rPr lang="en-GB" sz="1200" b="0" kern="1200" dirty="0">
                <a:solidFill>
                  <a:schemeClr val="tx1"/>
                </a:solidFill>
                <a:effectLst/>
                <a:latin typeface="+mn-lt"/>
                <a:ea typeface="+mn-ea"/>
                <a:cs typeface="+mn-cs"/>
              </a:rPr>
              <a:t>, R., &amp; Gilson, L. (2018). What is resilience and how can it be nurtured? A systematic review of empirical literature on organizational resilience. </a:t>
            </a:r>
            <a:r>
              <a:rPr lang="en-GB" sz="1200" b="0" i="1" kern="1200" dirty="0">
                <a:solidFill>
                  <a:schemeClr val="tx1"/>
                </a:solidFill>
                <a:effectLst/>
                <a:latin typeface="+mn-lt"/>
                <a:ea typeface="+mn-ea"/>
                <a:cs typeface="+mn-cs"/>
              </a:rPr>
              <a:t>International Journal of 	Health Policy and Management, 7</a:t>
            </a:r>
            <a:r>
              <a:rPr lang="en-GB" sz="1200" b="0" kern="1200" dirty="0">
                <a:solidFill>
                  <a:schemeClr val="tx1"/>
                </a:solidFill>
                <a:effectLst/>
                <a:latin typeface="+mn-lt"/>
                <a:ea typeface="+mn-ea"/>
                <a:cs typeface="+mn-cs"/>
              </a:rPr>
              <a:t>(6), 491–503. https://</a:t>
            </a:r>
            <a:r>
              <a:rPr lang="en-GB" sz="1200" b="0" kern="1200" dirty="0" err="1">
                <a:solidFill>
                  <a:schemeClr val="tx1"/>
                </a:solidFill>
                <a:effectLst/>
                <a:latin typeface="+mn-lt"/>
                <a:ea typeface="+mn-ea"/>
                <a:cs typeface="+mn-cs"/>
              </a:rPr>
              <a:t>doi.org</a:t>
            </a:r>
            <a:r>
              <a:rPr lang="en-GB" sz="1200" b="0" kern="1200" dirty="0">
                <a:solidFill>
                  <a:schemeClr val="tx1"/>
                </a:solidFill>
                <a:effectLst/>
                <a:latin typeface="+mn-lt"/>
                <a:ea typeface="+mn-ea"/>
                <a:cs typeface="+mn-cs"/>
              </a:rPr>
              <a:t>/10.15171/ijhpm.2018.06</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Choi, J., Guzman, J., &amp; Small, M. (2022). </a:t>
            </a:r>
            <a:r>
              <a:rPr lang="en-GB" sz="1200" b="0" i="1" kern="1200" dirty="0">
                <a:solidFill>
                  <a:schemeClr val="tx1"/>
                </a:solidFill>
                <a:effectLst/>
                <a:latin typeface="+mn-lt"/>
                <a:ea typeface="+mn-ea"/>
                <a:cs typeface="+mn-cs"/>
              </a:rPr>
              <a:t>Third places and </a:t>
            </a:r>
            <a:r>
              <a:rPr lang="en-GB" sz="1200" b="0" i="1" kern="1200" dirty="0" err="1">
                <a:solidFill>
                  <a:schemeClr val="tx1"/>
                </a:solidFill>
                <a:effectLst/>
                <a:latin typeface="+mn-lt"/>
                <a:ea typeface="+mn-ea"/>
                <a:cs typeface="+mn-cs"/>
              </a:rPr>
              <a:t>neighborhood</a:t>
            </a:r>
            <a:r>
              <a:rPr lang="en-GB" sz="1200" b="0" i="1" kern="1200" dirty="0">
                <a:solidFill>
                  <a:schemeClr val="tx1"/>
                </a:solidFill>
                <a:effectLst/>
                <a:latin typeface="+mn-lt"/>
                <a:ea typeface="+mn-ea"/>
                <a:cs typeface="+mn-cs"/>
              </a:rPr>
              <a:t> entrepreneurship: Evidence from Starbucks</a:t>
            </a:r>
            <a:r>
              <a:rPr lang="en-GB" sz="1200" b="0" kern="1200" dirty="0">
                <a:solidFill>
                  <a:schemeClr val="tx1"/>
                </a:solidFill>
                <a:effectLst/>
                <a:latin typeface="+mn-lt"/>
                <a:ea typeface="+mn-ea"/>
                <a:cs typeface="+mn-cs"/>
              </a:rPr>
              <a:t> [Working paper]. Columbia Business School. 	https://</a:t>
            </a:r>
            <a:r>
              <a:rPr lang="en-GB" sz="1200" b="0" kern="1200" dirty="0" err="1">
                <a:solidFill>
                  <a:schemeClr val="tx1"/>
                </a:solidFill>
                <a:effectLst/>
                <a:latin typeface="+mn-lt"/>
                <a:ea typeface="+mn-ea"/>
                <a:cs typeface="+mn-cs"/>
              </a:rPr>
              <a:t>business.columbia.edu</a:t>
            </a:r>
            <a:r>
              <a:rPr lang="en-GB" sz="1200" b="0" kern="1200" dirty="0">
                <a:solidFill>
                  <a:schemeClr val="tx1"/>
                </a:solidFill>
                <a:effectLst/>
                <a:latin typeface="+mn-lt"/>
                <a:ea typeface="+mn-ea"/>
                <a:cs typeface="+mn-cs"/>
              </a:rPr>
              <a:t>/research-brief/research-brief/</a:t>
            </a:r>
            <a:r>
              <a:rPr lang="en-GB" sz="1200" b="0" kern="1200" dirty="0" err="1">
                <a:solidFill>
                  <a:schemeClr val="tx1"/>
                </a:solidFill>
                <a:effectLst/>
                <a:latin typeface="+mn-lt"/>
                <a:ea typeface="+mn-ea"/>
                <a:cs typeface="+mn-cs"/>
              </a:rPr>
              <a:t>starbucks</a:t>
            </a:r>
            <a:r>
              <a:rPr lang="en-GB" sz="1200" b="0" kern="1200" dirty="0">
                <a:solidFill>
                  <a:schemeClr val="tx1"/>
                </a:solidFill>
                <a:effectLst/>
                <a:latin typeface="+mn-lt"/>
                <a:ea typeface="+mn-ea"/>
                <a:cs typeface="+mn-cs"/>
              </a:rPr>
              <a:t>-startups</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Freeman, R. E. (1984). </a:t>
            </a:r>
            <a:r>
              <a:rPr lang="en-GB" sz="1200" b="0" i="1" kern="1200" dirty="0">
                <a:solidFill>
                  <a:schemeClr val="tx1"/>
                </a:solidFill>
                <a:effectLst/>
                <a:latin typeface="+mn-lt"/>
                <a:ea typeface="+mn-ea"/>
                <a:cs typeface="+mn-cs"/>
              </a:rPr>
              <a:t>Strategic management: A stakeholder approach</a:t>
            </a:r>
            <a:r>
              <a:rPr lang="en-GB" sz="1200" b="0" kern="1200" dirty="0">
                <a:solidFill>
                  <a:schemeClr val="tx1"/>
                </a:solidFill>
                <a:effectLst/>
                <a:latin typeface="+mn-lt"/>
                <a:ea typeface="+mn-ea"/>
                <a:cs typeface="+mn-cs"/>
              </a:rPr>
              <a:t>. Pitman Publishing.</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Oldenburg, R. (1989). </a:t>
            </a:r>
            <a:r>
              <a:rPr lang="en-GB" sz="1200" b="0" i="1" kern="1200" dirty="0">
                <a:solidFill>
                  <a:schemeClr val="tx1"/>
                </a:solidFill>
                <a:effectLst/>
                <a:latin typeface="+mn-lt"/>
                <a:ea typeface="+mn-ea"/>
                <a:cs typeface="+mn-cs"/>
              </a:rPr>
              <a:t>The great good place: Cafes, coffee shops, bookstores, bars, hair salons, and other hangouts at the heart of a community</a:t>
            </a:r>
            <a:r>
              <a:rPr lang="en-GB" sz="1200" b="0" kern="1200" dirty="0">
                <a:solidFill>
                  <a:schemeClr val="tx1"/>
                </a:solidFill>
                <a:effectLst/>
                <a:latin typeface="+mn-lt"/>
                <a:ea typeface="+mn-ea"/>
                <a:cs typeface="+mn-cs"/>
              </a:rPr>
              <a:t>. Paragon House.</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Rafter, A. (2016). </a:t>
            </a:r>
            <a:r>
              <a:rPr lang="en-GB" sz="1200" b="0" i="1" kern="1200" dirty="0">
                <a:solidFill>
                  <a:schemeClr val="tx1"/>
                </a:solidFill>
                <a:effectLst/>
                <a:latin typeface="+mn-lt"/>
                <a:ea typeface="+mn-ea"/>
                <a:cs typeface="+mn-cs"/>
              </a:rPr>
              <a:t>Coffee shop industry trends and customer </a:t>
            </a:r>
            <a:r>
              <a:rPr lang="en-GB" sz="1200" b="0" i="1" kern="1200" dirty="0" err="1">
                <a:solidFill>
                  <a:schemeClr val="tx1"/>
                </a:solidFill>
                <a:effectLst/>
                <a:latin typeface="+mn-lt"/>
                <a:ea typeface="+mn-ea"/>
                <a:cs typeface="+mn-cs"/>
              </a:rPr>
              <a:t>behavior</a:t>
            </a:r>
            <a:r>
              <a:rPr lang="en-GB" sz="1200" b="0" i="1" kern="1200" dirty="0">
                <a:solidFill>
                  <a:schemeClr val="tx1"/>
                </a:solidFill>
                <a:effectLst/>
                <a:latin typeface="+mn-lt"/>
                <a:ea typeface="+mn-ea"/>
                <a:cs typeface="+mn-cs"/>
              </a:rPr>
              <a:t> analysis</a:t>
            </a:r>
            <a:r>
              <a:rPr lang="en-GB" sz="1200" b="0" kern="1200" dirty="0">
                <a:solidFill>
                  <a:schemeClr val="tx1"/>
                </a:solidFill>
                <a:effectLst/>
                <a:latin typeface="+mn-lt"/>
                <a:ea typeface="+mn-ea"/>
                <a:cs typeface="+mn-cs"/>
              </a:rPr>
              <a:t>. Square Data Report. https://</a:t>
            </a:r>
            <a:r>
              <a:rPr lang="en-GB" sz="1200" b="0" kern="1200" dirty="0" err="1">
                <a:solidFill>
                  <a:schemeClr val="tx1"/>
                </a:solidFill>
                <a:effectLst/>
                <a:latin typeface="+mn-lt"/>
                <a:ea typeface="+mn-ea"/>
                <a:cs typeface="+mn-cs"/>
              </a:rPr>
              <a:t>sprudge.com</a:t>
            </a:r>
            <a:r>
              <a:rPr lang="en-GB" sz="1200" b="0" kern="1200" dirty="0">
                <a:solidFill>
                  <a:schemeClr val="tx1"/>
                </a:solidFill>
                <a:effectLst/>
                <a:latin typeface="+mn-lt"/>
                <a:ea typeface="+mn-ea"/>
                <a:cs typeface="+mn-cs"/>
              </a:rPr>
              <a:t>/square-collecting-coffee-shop-data-62118.html</a:t>
            </a:r>
          </a:p>
          <a:p>
            <a:endParaRPr lang="en-GB" sz="1200" b="0" kern="1200" dirty="0">
              <a:solidFill>
                <a:schemeClr val="tx1"/>
              </a:solidFill>
              <a:effectLst/>
              <a:latin typeface="+mn-lt"/>
              <a:ea typeface="+mn-ea"/>
              <a:cs typeface="+mn-cs"/>
            </a:endParaRPr>
          </a:p>
          <a:p>
            <a:endParaRPr lang="en-GB" sz="1200" b="0" kern="1200" dirty="0">
              <a:solidFill>
                <a:schemeClr val="tx1"/>
              </a:solidFill>
              <a:effectLst/>
              <a:latin typeface="+mn-lt"/>
              <a:ea typeface="+mn-ea"/>
              <a:cs typeface="+mn-cs"/>
            </a:endParaRPr>
          </a:p>
          <a:p>
            <a:endParaRPr lang="en-GB" sz="1200" b="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57C6DEB6-F5A1-A54C-8723-29EE3A1B8C9B}" type="slidenum">
              <a:rPr lang="en-US" smtClean="0"/>
              <a:t>5</a:t>
            </a:fld>
            <a:endParaRPr lang="en-US"/>
          </a:p>
        </p:txBody>
      </p:sp>
    </p:spTree>
    <p:extLst>
      <p:ext uri="{BB962C8B-B14F-4D97-AF65-F5344CB8AC3E}">
        <p14:creationId xmlns:p14="http://schemas.microsoft.com/office/powerpoint/2010/main" val="35381730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GB" sz="1200" b="0" kern="1200" dirty="0">
                <a:solidFill>
                  <a:schemeClr val="tx1"/>
                </a:solidFill>
                <a:effectLst/>
                <a:latin typeface="+mn-lt"/>
                <a:ea typeface="+mn-ea"/>
                <a:cs typeface="+mn-cs"/>
              </a:rPr>
              <a:t>Environmental sustainability must be measurable and genuine. Costa will commit to the following sustainability goals: 50% carbon intensity reduction by 2027, 100% recyclable or compostable packaging by 2026, and zero waste to landfill by 2028.</a:t>
            </a:r>
          </a:p>
          <a:p>
            <a:r>
              <a:rPr lang="en-GB" sz="1200" b="0" kern="1200" dirty="0">
                <a:solidFill>
                  <a:schemeClr val="tx1"/>
                </a:solidFill>
                <a:effectLst/>
                <a:latin typeface="+mn-lt"/>
                <a:ea typeface="+mn-ea"/>
                <a:cs typeface="+mn-cs"/>
              </a:rPr>
              <a:t>Operational changes include transitioning delivery fleets to electric vehicles, installing renewable energy systems in owned properties, and partnering with suppliers on regenerative agriculture. These commitments receive independent verification with quarterly public reporting, ensuring accountability.</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Environmental investments reduce operational costs through efficiency gains, while creating differentiation in an increasingly conscious market - with Eccles et al. (2014) showing that companies with strong sustainability performance demonstrate superior stock performance and profitability, suggesting that financial markets reward genuine environmental commitment. Conz </a:t>
            </a:r>
            <a:r>
              <a:rPr lang="en-GB" sz="1200" kern="1200" dirty="0">
                <a:solidFill>
                  <a:schemeClr val="tx1"/>
                </a:solidFill>
                <a:effectLst/>
                <a:latin typeface="+mn-lt"/>
                <a:ea typeface="+mn-ea"/>
                <a:cs typeface="+mn-cs"/>
              </a:rPr>
              <a:t>and Magnani (2020) demonstrate that firms who build dynamic resilience through sustainability capabilities outperform competitors during disruption, and Costa's premium positioning supports this strategy because sustainability justifies quality perceptions.</a:t>
            </a: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References:</a:t>
            </a:r>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Conz, E., &amp; Magnani, G. (2020). A dynamic perspective on the resilience of firms: A systematic literature review and a framework for future research. </a:t>
            </a:r>
            <a:r>
              <a:rPr lang="en-GB" sz="1200" i="1" kern="1200" dirty="0">
                <a:solidFill>
                  <a:schemeClr val="tx1"/>
                </a:solidFill>
                <a:effectLst/>
                <a:latin typeface="+mn-lt"/>
                <a:ea typeface="+mn-ea"/>
                <a:cs typeface="+mn-cs"/>
              </a:rPr>
              <a:t>European Management Journal, 	38</a:t>
            </a:r>
            <a:r>
              <a:rPr lang="en-GB" sz="1200" kern="1200" dirty="0">
                <a:solidFill>
                  <a:schemeClr val="tx1"/>
                </a:solidFill>
                <a:effectLst/>
                <a:latin typeface="+mn-lt"/>
                <a:ea typeface="+mn-ea"/>
                <a:cs typeface="+mn-cs"/>
              </a:rPr>
              <a:t>(3), 400–412. https://</a:t>
            </a:r>
            <a:r>
              <a:rPr lang="en-GB" sz="1200" kern="1200" dirty="0" err="1">
                <a:solidFill>
                  <a:schemeClr val="tx1"/>
                </a:solidFill>
                <a:effectLst/>
                <a:latin typeface="+mn-lt"/>
                <a:ea typeface="+mn-ea"/>
                <a:cs typeface="+mn-cs"/>
              </a:rPr>
              <a:t>doi.org</a:t>
            </a:r>
            <a:r>
              <a:rPr lang="en-GB" sz="1200" kern="1200" dirty="0">
                <a:solidFill>
                  <a:schemeClr val="tx1"/>
                </a:solidFill>
                <a:effectLst/>
                <a:latin typeface="+mn-lt"/>
                <a:ea typeface="+mn-ea"/>
                <a:cs typeface="+mn-cs"/>
              </a:rPr>
              <a:t>/10.1016/j.emj.2019.12.004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Costa Coffee. (2025). </a:t>
            </a:r>
            <a:r>
              <a:rPr lang="en-GB" sz="1200" i="1" kern="1200" dirty="0">
                <a:solidFill>
                  <a:schemeClr val="tx1"/>
                </a:solidFill>
                <a:effectLst/>
                <a:latin typeface="+mn-lt"/>
                <a:ea typeface="+mn-ea"/>
                <a:cs typeface="+mn-cs"/>
              </a:rPr>
              <a:t>Climate. </a:t>
            </a:r>
            <a:r>
              <a:rPr lang="en-GB" sz="1200" kern="1200" dirty="0">
                <a:solidFill>
                  <a:schemeClr val="tx1"/>
                </a:solidFill>
                <a:effectLst/>
                <a:latin typeface="+mn-lt"/>
                <a:ea typeface="+mn-ea"/>
                <a:cs typeface="+mn-cs"/>
              </a:rPr>
              <a:t>https://</a:t>
            </a:r>
            <a:r>
              <a:rPr lang="en-GB" sz="1200" kern="1200" dirty="0" err="1">
                <a:solidFill>
                  <a:schemeClr val="tx1"/>
                </a:solidFill>
                <a:effectLst/>
                <a:latin typeface="+mn-lt"/>
                <a:ea typeface="+mn-ea"/>
                <a:cs typeface="+mn-cs"/>
              </a:rPr>
              <a:t>www.costa.co.uk</a:t>
            </a:r>
            <a:r>
              <a:rPr lang="en-GB" sz="1200" kern="1200" dirty="0">
                <a:solidFill>
                  <a:schemeClr val="tx1"/>
                </a:solidFill>
                <a:effectLst/>
                <a:latin typeface="+mn-lt"/>
                <a:ea typeface="+mn-ea"/>
                <a:cs typeface="+mn-cs"/>
              </a:rPr>
              <a:t>/sustainability/climate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Costa Coffee. (2025). </a:t>
            </a:r>
            <a:r>
              <a:rPr lang="en-GB" sz="1200" i="1" kern="1200" dirty="0">
                <a:solidFill>
                  <a:schemeClr val="tx1"/>
                </a:solidFill>
                <a:effectLst/>
                <a:latin typeface="+mn-lt"/>
                <a:ea typeface="+mn-ea"/>
                <a:cs typeface="+mn-cs"/>
              </a:rPr>
              <a:t>Coffee. </a:t>
            </a:r>
            <a:r>
              <a:rPr lang="en-GB" sz="1200" kern="1200" dirty="0">
                <a:solidFill>
                  <a:schemeClr val="tx1"/>
                </a:solidFill>
                <a:effectLst/>
                <a:latin typeface="+mn-lt"/>
                <a:ea typeface="+mn-ea"/>
                <a:cs typeface="+mn-cs"/>
              </a:rPr>
              <a:t>https://</a:t>
            </a:r>
            <a:r>
              <a:rPr lang="en-GB" sz="1200" kern="1200" dirty="0" err="1">
                <a:solidFill>
                  <a:schemeClr val="tx1"/>
                </a:solidFill>
                <a:effectLst/>
                <a:latin typeface="+mn-lt"/>
                <a:ea typeface="+mn-ea"/>
                <a:cs typeface="+mn-cs"/>
              </a:rPr>
              <a:t>www.costa.co.uk</a:t>
            </a:r>
            <a:r>
              <a:rPr lang="en-GB" sz="1200" kern="1200" dirty="0">
                <a:solidFill>
                  <a:schemeClr val="tx1"/>
                </a:solidFill>
                <a:effectLst/>
                <a:latin typeface="+mn-lt"/>
                <a:ea typeface="+mn-ea"/>
                <a:cs typeface="+mn-cs"/>
              </a:rPr>
              <a:t>/sustainability/coffee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Costa Coffee. (2025). </a:t>
            </a:r>
            <a:r>
              <a:rPr lang="en-GB" sz="1200" i="1" kern="1200" dirty="0">
                <a:solidFill>
                  <a:schemeClr val="tx1"/>
                </a:solidFill>
                <a:effectLst/>
                <a:latin typeface="+mn-lt"/>
                <a:ea typeface="+mn-ea"/>
                <a:cs typeface="+mn-cs"/>
              </a:rPr>
              <a:t>Communities. </a:t>
            </a:r>
            <a:r>
              <a:rPr lang="en-GB" sz="1200" kern="1200" dirty="0">
                <a:solidFill>
                  <a:schemeClr val="tx1"/>
                </a:solidFill>
                <a:effectLst/>
                <a:latin typeface="+mn-lt"/>
                <a:ea typeface="+mn-ea"/>
                <a:cs typeface="+mn-cs"/>
              </a:rPr>
              <a:t>https://</a:t>
            </a:r>
            <a:r>
              <a:rPr lang="en-GB" sz="1200" kern="1200" dirty="0" err="1">
                <a:solidFill>
                  <a:schemeClr val="tx1"/>
                </a:solidFill>
                <a:effectLst/>
                <a:latin typeface="+mn-lt"/>
                <a:ea typeface="+mn-ea"/>
                <a:cs typeface="+mn-cs"/>
              </a:rPr>
              <a:t>www.costa.co.uk</a:t>
            </a:r>
            <a:r>
              <a:rPr lang="en-GB" sz="1200" kern="1200" dirty="0">
                <a:solidFill>
                  <a:schemeClr val="tx1"/>
                </a:solidFill>
                <a:effectLst/>
                <a:latin typeface="+mn-lt"/>
                <a:ea typeface="+mn-ea"/>
                <a:cs typeface="+mn-cs"/>
              </a:rPr>
              <a:t>/sustainability/communities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Costa Coffee. (2025). </a:t>
            </a:r>
            <a:r>
              <a:rPr lang="en-GB" sz="1200" i="1" kern="1200" dirty="0">
                <a:solidFill>
                  <a:schemeClr val="tx1"/>
                </a:solidFill>
                <a:effectLst/>
                <a:latin typeface="+mn-lt"/>
                <a:ea typeface="+mn-ea"/>
                <a:cs typeface="+mn-cs"/>
              </a:rPr>
              <a:t>Cups and Packaging. </a:t>
            </a:r>
            <a:r>
              <a:rPr lang="en-GB" sz="1200" kern="1200" dirty="0">
                <a:solidFill>
                  <a:schemeClr val="tx1"/>
                </a:solidFill>
                <a:effectLst/>
                <a:latin typeface="+mn-lt"/>
                <a:ea typeface="+mn-ea"/>
                <a:cs typeface="+mn-cs"/>
              </a:rPr>
              <a:t>https://</a:t>
            </a:r>
            <a:r>
              <a:rPr lang="en-GB" sz="1200" kern="1200" dirty="0" err="1">
                <a:solidFill>
                  <a:schemeClr val="tx1"/>
                </a:solidFill>
                <a:effectLst/>
                <a:latin typeface="+mn-lt"/>
                <a:ea typeface="+mn-ea"/>
                <a:cs typeface="+mn-cs"/>
              </a:rPr>
              <a:t>www.costa.co.uk</a:t>
            </a:r>
            <a:r>
              <a:rPr lang="en-GB" sz="1200" kern="1200" dirty="0">
                <a:solidFill>
                  <a:schemeClr val="tx1"/>
                </a:solidFill>
                <a:effectLst/>
                <a:latin typeface="+mn-lt"/>
                <a:ea typeface="+mn-ea"/>
                <a:cs typeface="+mn-cs"/>
              </a:rPr>
              <a:t>/sustainability/cups-and-packaging</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Eccles, R. G., Ioannou, I., &amp; Serafeim, G. (2014). The impact of corporate sustainability on organizational processes and performance. </a:t>
            </a:r>
            <a:r>
              <a:rPr lang="en-GB" sz="1200" b="0" i="1" kern="1200" dirty="0">
                <a:solidFill>
                  <a:schemeClr val="tx1"/>
                </a:solidFill>
                <a:effectLst/>
                <a:latin typeface="+mn-lt"/>
                <a:ea typeface="+mn-ea"/>
                <a:cs typeface="+mn-cs"/>
              </a:rPr>
              <a:t>Management Science, 60</a:t>
            </a:r>
            <a:r>
              <a:rPr lang="en-GB" sz="1200" b="0" kern="1200" dirty="0">
                <a:solidFill>
                  <a:schemeClr val="tx1"/>
                </a:solidFill>
                <a:effectLst/>
                <a:latin typeface="+mn-lt"/>
                <a:ea typeface="+mn-ea"/>
                <a:cs typeface="+mn-cs"/>
              </a:rPr>
              <a:t>(11), 2835–2857. 	https://</a:t>
            </a:r>
            <a:r>
              <a:rPr lang="en-GB" sz="1200" b="0" kern="1200" dirty="0" err="1">
                <a:solidFill>
                  <a:schemeClr val="tx1"/>
                </a:solidFill>
                <a:effectLst/>
                <a:latin typeface="+mn-lt"/>
                <a:ea typeface="+mn-ea"/>
                <a:cs typeface="+mn-cs"/>
              </a:rPr>
              <a:t>doi.org</a:t>
            </a:r>
            <a:r>
              <a:rPr lang="en-GB" sz="1200" b="0" kern="1200" dirty="0">
                <a:solidFill>
                  <a:schemeClr val="tx1"/>
                </a:solidFill>
                <a:effectLst/>
                <a:latin typeface="+mn-lt"/>
                <a:ea typeface="+mn-ea"/>
                <a:cs typeface="+mn-cs"/>
              </a:rPr>
              <a:t>/10.1287/mnsc.2014.1984</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Greggs. (2025). </a:t>
            </a:r>
            <a:r>
              <a:rPr lang="en-GB" sz="1200" b="0" i="1" kern="1200" dirty="0">
                <a:solidFill>
                  <a:schemeClr val="tx1"/>
                </a:solidFill>
                <a:effectLst/>
                <a:latin typeface="+mn-lt"/>
                <a:ea typeface="+mn-ea"/>
                <a:cs typeface="+mn-cs"/>
              </a:rPr>
              <a:t>Annual report and accounts 2024</a:t>
            </a:r>
            <a:r>
              <a:rPr lang="en-GB" sz="1200" b="0" kern="1200" dirty="0">
                <a:solidFill>
                  <a:schemeClr val="tx1"/>
                </a:solidFill>
                <a:effectLst/>
                <a:latin typeface="+mn-lt"/>
                <a:ea typeface="+mn-ea"/>
                <a:cs typeface="+mn-cs"/>
              </a:rPr>
              <a:t>. https://</a:t>
            </a:r>
            <a:r>
              <a:rPr lang="en-GB" sz="1200" b="0" kern="1200" dirty="0" err="1">
                <a:solidFill>
                  <a:schemeClr val="tx1"/>
                </a:solidFill>
                <a:effectLst/>
                <a:latin typeface="+mn-lt"/>
                <a:ea typeface="+mn-ea"/>
                <a:cs typeface="+mn-cs"/>
              </a:rPr>
              <a:t>corporate.greggs.co.uk</a:t>
            </a:r>
            <a:r>
              <a:rPr lang="en-GB" sz="1200" b="0" kern="1200" dirty="0">
                <a:solidFill>
                  <a:schemeClr val="tx1"/>
                </a:solidFill>
                <a:effectLst/>
                <a:latin typeface="+mn-lt"/>
                <a:ea typeface="+mn-ea"/>
                <a:cs typeface="+mn-cs"/>
              </a:rPr>
              <a:t>/</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57C6DEB6-F5A1-A54C-8723-29EE3A1B8C9B}" type="slidenum">
              <a:rPr lang="en-US" smtClean="0"/>
              <a:t>6</a:t>
            </a:fld>
            <a:endParaRPr lang="en-US"/>
          </a:p>
        </p:txBody>
      </p:sp>
    </p:spTree>
    <p:extLst>
      <p:ext uri="{BB962C8B-B14F-4D97-AF65-F5344CB8AC3E}">
        <p14:creationId xmlns:p14="http://schemas.microsoft.com/office/powerpoint/2010/main" val="13985819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Community partnerships create sustainable competitive advantage. Three flagship programmes launch the initiative. The Costa Community Fund provides grants to local organisations, managed through community boards rather than corporate committees, ensuring genuine local ownership. The Costa Skills Academy offers free barista training and hospitality qualifications to unemployed youth and career changers, creating employment pathways while building talent pipelines. The Local Supplier Initiative prioritises procurement from local bakeries and food producers, keeping economic value in communities.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These programmes address what Tasic et al. (2020) identify as resilience factors: social capital, resource diversity, and adaptive capacity. By embedding Costa in community networks, </a:t>
            </a:r>
            <a:r>
              <a:rPr lang="en-GB" sz="1200" b="0" kern="1200" dirty="0">
                <a:solidFill>
                  <a:schemeClr val="tx1"/>
                </a:solidFill>
                <a:effectLst/>
                <a:latin typeface="+mn-lt"/>
                <a:ea typeface="+mn-ea"/>
                <a:cs typeface="+mn-cs"/>
              </a:rPr>
              <a:t>we create switching costs that transcend price competition. When a Costa store provides employment training, hosts community meetings, and sources from local suppliers, it becomes infrastructure rather than just another coffee shop.</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The model mirrors Greggs Foundation's approach, which operates over 1,000 breakfast clubs serving approximately 75,000 children daily (Greggs, 2025), adapted to Costa's urban focus and different customer base. Austin and </a:t>
            </a:r>
            <a:r>
              <a:rPr lang="en-GB" sz="1200" b="0" kern="1200" dirty="0" err="1">
                <a:solidFill>
                  <a:schemeClr val="tx1"/>
                </a:solidFill>
                <a:effectLst/>
                <a:latin typeface="+mn-lt"/>
                <a:ea typeface="+mn-ea"/>
                <a:cs typeface="+mn-cs"/>
              </a:rPr>
              <a:t>Seitanidi</a:t>
            </a:r>
            <a:r>
              <a:rPr lang="en-GB" sz="1200" b="0" kern="1200" dirty="0">
                <a:solidFill>
                  <a:schemeClr val="tx1"/>
                </a:solidFill>
                <a:effectLst/>
                <a:latin typeface="+mn-lt"/>
                <a:ea typeface="+mn-ea"/>
                <a:cs typeface="+mn-cs"/>
              </a:rPr>
              <a:t> (2012) demonstrate that cross-sector partnerships create shared value when structured for genuine collaboration rather than philanthropic donation, supporting the governance model proposed here. </a:t>
            </a:r>
          </a:p>
          <a:p>
            <a:endParaRPr lang="en-GB" sz="1200" b="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References:</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Austin, J. E., &amp; </a:t>
            </a:r>
            <a:r>
              <a:rPr lang="en-GB" sz="1200" b="0" kern="1200" dirty="0" err="1">
                <a:solidFill>
                  <a:schemeClr val="tx1"/>
                </a:solidFill>
                <a:effectLst/>
                <a:latin typeface="+mn-lt"/>
                <a:ea typeface="+mn-ea"/>
                <a:cs typeface="+mn-cs"/>
              </a:rPr>
              <a:t>Seitanidi</a:t>
            </a:r>
            <a:r>
              <a:rPr lang="en-GB" sz="1200" b="0" kern="1200" dirty="0">
                <a:solidFill>
                  <a:schemeClr val="tx1"/>
                </a:solidFill>
                <a:effectLst/>
                <a:latin typeface="+mn-lt"/>
                <a:ea typeface="+mn-ea"/>
                <a:cs typeface="+mn-cs"/>
              </a:rPr>
              <a:t>, M. M. (2012). Collaborative value creation: A review of partnering between nonprofits and businesses. </a:t>
            </a:r>
            <a:r>
              <a:rPr lang="en-GB" sz="1200" b="0" i="1" kern="1200" dirty="0">
                <a:solidFill>
                  <a:schemeClr val="tx1"/>
                </a:solidFill>
                <a:effectLst/>
                <a:latin typeface="+mn-lt"/>
                <a:ea typeface="+mn-ea"/>
                <a:cs typeface="+mn-cs"/>
              </a:rPr>
              <a:t>Nonprofit and Voluntary Sector Quarterly, 41</a:t>
            </a:r>
            <a:r>
              <a:rPr lang="en-GB" sz="1200" b="0" kern="1200" dirty="0">
                <a:solidFill>
                  <a:schemeClr val="tx1"/>
                </a:solidFill>
                <a:effectLst/>
                <a:latin typeface="+mn-lt"/>
                <a:ea typeface="+mn-ea"/>
                <a:cs typeface="+mn-cs"/>
              </a:rPr>
              <a:t>(5), 726–	758. https://</a:t>
            </a:r>
            <a:r>
              <a:rPr lang="en-GB" sz="1200" b="0" kern="1200" dirty="0" err="1">
                <a:solidFill>
                  <a:schemeClr val="tx1"/>
                </a:solidFill>
                <a:effectLst/>
                <a:latin typeface="+mn-lt"/>
                <a:ea typeface="+mn-ea"/>
                <a:cs typeface="+mn-cs"/>
              </a:rPr>
              <a:t>doi.org</a:t>
            </a:r>
            <a:r>
              <a:rPr lang="en-GB" sz="1200" b="0" kern="1200" dirty="0">
                <a:solidFill>
                  <a:schemeClr val="tx1"/>
                </a:solidFill>
                <a:effectLst/>
                <a:latin typeface="+mn-lt"/>
                <a:ea typeface="+mn-ea"/>
                <a:cs typeface="+mn-cs"/>
              </a:rPr>
              <a:t>/10.1177/0899764012454685</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Greggs. (2025). </a:t>
            </a:r>
            <a:r>
              <a:rPr lang="en-GB" sz="1200" b="0" i="1" kern="1200" dirty="0">
                <a:solidFill>
                  <a:schemeClr val="tx1"/>
                </a:solidFill>
                <a:effectLst/>
                <a:latin typeface="+mn-lt"/>
                <a:ea typeface="+mn-ea"/>
                <a:cs typeface="+mn-cs"/>
              </a:rPr>
              <a:t>Annual report and accounts 2024</a:t>
            </a:r>
            <a:r>
              <a:rPr lang="en-GB" sz="1200" b="0" kern="1200" dirty="0">
                <a:solidFill>
                  <a:schemeClr val="tx1"/>
                </a:solidFill>
                <a:effectLst/>
                <a:latin typeface="+mn-lt"/>
                <a:ea typeface="+mn-ea"/>
                <a:cs typeface="+mn-cs"/>
              </a:rPr>
              <a:t>. https://</a:t>
            </a:r>
            <a:r>
              <a:rPr lang="en-GB" sz="1200" b="0" kern="1200" dirty="0" err="1">
                <a:solidFill>
                  <a:schemeClr val="tx1"/>
                </a:solidFill>
                <a:effectLst/>
                <a:latin typeface="+mn-lt"/>
                <a:ea typeface="+mn-ea"/>
                <a:cs typeface="+mn-cs"/>
              </a:rPr>
              <a:t>corporate.greggs.co.uk</a:t>
            </a:r>
            <a:r>
              <a:rPr lang="en-GB" sz="1200" b="0" kern="1200" dirty="0">
                <a:solidFill>
                  <a:schemeClr val="tx1"/>
                </a:solidFill>
                <a:effectLst/>
                <a:latin typeface="+mn-lt"/>
                <a:ea typeface="+mn-ea"/>
                <a:cs typeface="+mn-cs"/>
              </a:rPr>
              <a:t>/</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Tasic, J., Amir, S., Tan, J., &amp; Khader, M. (2020). A multilevel framework to enhance organizational resilience. </a:t>
            </a:r>
            <a:r>
              <a:rPr lang="en-GB" sz="1200" b="0" i="1" kern="1200" dirty="0">
                <a:solidFill>
                  <a:schemeClr val="tx1"/>
                </a:solidFill>
                <a:effectLst/>
                <a:latin typeface="+mn-lt"/>
                <a:ea typeface="+mn-ea"/>
                <a:cs typeface="+mn-cs"/>
              </a:rPr>
              <a:t>Journal of Risk Research, 23</a:t>
            </a:r>
            <a:r>
              <a:rPr lang="en-GB" sz="1200" b="0" kern="1200" dirty="0">
                <a:solidFill>
                  <a:schemeClr val="tx1"/>
                </a:solidFill>
                <a:effectLst/>
                <a:latin typeface="+mn-lt"/>
                <a:ea typeface="+mn-ea"/>
                <a:cs typeface="+mn-cs"/>
              </a:rPr>
              <a:t>(6), 713–738. 	https://</a:t>
            </a:r>
            <a:r>
              <a:rPr lang="en-GB" sz="1200" b="0" kern="1200" dirty="0" err="1">
                <a:solidFill>
                  <a:schemeClr val="tx1"/>
                </a:solidFill>
                <a:effectLst/>
                <a:latin typeface="+mn-lt"/>
                <a:ea typeface="+mn-ea"/>
                <a:cs typeface="+mn-cs"/>
              </a:rPr>
              <a:t>doi.org</a:t>
            </a:r>
            <a:r>
              <a:rPr lang="en-GB" sz="1200" b="0" kern="1200" dirty="0">
                <a:solidFill>
                  <a:schemeClr val="tx1"/>
                </a:solidFill>
                <a:effectLst/>
                <a:latin typeface="+mn-lt"/>
                <a:ea typeface="+mn-ea"/>
                <a:cs typeface="+mn-cs"/>
              </a:rPr>
              <a:t>/10.1080/13669877.2019.1617340</a:t>
            </a:r>
            <a:r>
              <a:rPr lang="en-GB" b="0" dirty="0">
                <a:effectLst/>
              </a:rPr>
              <a:t> </a:t>
            </a:r>
            <a:endParaRPr lang="en-US" b="0" dirty="0"/>
          </a:p>
        </p:txBody>
      </p:sp>
      <p:sp>
        <p:nvSpPr>
          <p:cNvPr id="4" name="Slide Number Placeholder 3"/>
          <p:cNvSpPr>
            <a:spLocks noGrp="1"/>
          </p:cNvSpPr>
          <p:nvPr>
            <p:ph type="sldNum" sz="quarter" idx="5"/>
          </p:nvPr>
        </p:nvSpPr>
        <p:spPr/>
        <p:txBody>
          <a:bodyPr/>
          <a:lstStyle/>
          <a:p>
            <a:fld id="{57C6DEB6-F5A1-A54C-8723-29EE3A1B8C9B}" type="slidenum">
              <a:rPr lang="en-US" smtClean="0"/>
              <a:t>7</a:t>
            </a:fld>
            <a:endParaRPr lang="en-US"/>
          </a:p>
        </p:txBody>
      </p:sp>
    </p:spTree>
    <p:extLst>
      <p:ext uri="{BB962C8B-B14F-4D97-AF65-F5344CB8AC3E}">
        <p14:creationId xmlns:p14="http://schemas.microsoft.com/office/powerpoint/2010/main" val="39652356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GB" sz="1200" b="0" kern="1200" dirty="0">
                <a:solidFill>
                  <a:schemeClr val="tx1"/>
                </a:solidFill>
                <a:effectLst/>
                <a:latin typeface="+mn-lt"/>
                <a:ea typeface="+mn-ea"/>
                <a:cs typeface="+mn-cs"/>
              </a:rPr>
              <a:t>Pricing requires complete restructuring. I'm introducing a three-tier architecture. The Core range offers quality essentials at competitive prices, directly addressing affordability concerns. The Premium range maintains Costa's traditional positioning for customers valuing speciality drinks. The Community range provides simplified offerings at low prices to make nutritious light snacks and drinks accessible to low-income consumers.</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This approach recognises current economic conditions revealed through environmental analysis. Macroeconomic pressures demand value, though different customer segments define value differently, with research demonstrating that consumer satisfaction with value-for-money has fallen 9% year-on-year despite strong underlying coffee market demand (World Coffee Portal, 2024). </a:t>
            </a:r>
            <a:r>
              <a:rPr lang="en-GB" sz="1200" b="0" kern="1200" dirty="0" err="1">
                <a:solidFill>
                  <a:schemeClr val="tx1"/>
                </a:solidFill>
                <a:effectLst/>
                <a:latin typeface="+mn-lt"/>
                <a:ea typeface="+mn-ea"/>
                <a:cs typeface="+mn-cs"/>
              </a:rPr>
              <a:t>Raetze</a:t>
            </a:r>
            <a:r>
              <a:rPr lang="en-GB" sz="1200" b="0" kern="1200" dirty="0">
                <a:solidFill>
                  <a:schemeClr val="tx1"/>
                </a:solidFill>
                <a:effectLst/>
                <a:latin typeface="+mn-lt"/>
                <a:ea typeface="+mn-ea"/>
                <a:cs typeface="+mn-cs"/>
              </a:rPr>
              <a:t> et al. (2022) show that resilient organisations maintain strategic flexibility, adjusting to environmental conditions without abandoning core capabilities.</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The strategy protects margin through volume and loyalty rather than premium pricing alone (Nagle &amp; Holden, 1998). By serving broader market segments, Costa reduces vulnerability to economic cycles. Community programme participants become ambassadors, generating word-of-mouth marketing that traditional advertising cannot achieve. Research demonstrates that customer lifetime value increases 25–95% when firms successfully implement tiered pricing strategies that serve multiple market segments without diluting brand equity (Kumar &amp; Reinartz, 2016).</a:t>
            </a:r>
          </a:p>
          <a:p>
            <a:endParaRPr lang="en-GB" sz="1200" b="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References:</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Kumar, V., &amp; Reinartz, W. (2016). Creating enduring customer value. </a:t>
            </a:r>
            <a:r>
              <a:rPr lang="en-GB" sz="1200" b="0" i="1" kern="1200" dirty="0">
                <a:solidFill>
                  <a:schemeClr val="tx1"/>
                </a:solidFill>
                <a:effectLst/>
                <a:latin typeface="+mn-lt"/>
                <a:ea typeface="+mn-ea"/>
                <a:cs typeface="+mn-cs"/>
              </a:rPr>
              <a:t>Journal of Marketing, 80</a:t>
            </a:r>
            <a:r>
              <a:rPr lang="en-GB" sz="1200" b="0" kern="1200" dirty="0">
                <a:solidFill>
                  <a:schemeClr val="tx1"/>
                </a:solidFill>
                <a:effectLst/>
                <a:latin typeface="+mn-lt"/>
                <a:ea typeface="+mn-ea"/>
                <a:cs typeface="+mn-cs"/>
              </a:rPr>
              <a:t>(6), 36–68. https://</a:t>
            </a:r>
            <a:r>
              <a:rPr lang="en-GB" sz="1200" b="0" kern="1200" dirty="0" err="1">
                <a:solidFill>
                  <a:schemeClr val="tx1"/>
                </a:solidFill>
                <a:effectLst/>
                <a:latin typeface="+mn-lt"/>
                <a:ea typeface="+mn-ea"/>
                <a:cs typeface="+mn-cs"/>
              </a:rPr>
              <a:t>doi.org</a:t>
            </a:r>
            <a:r>
              <a:rPr lang="en-GB" sz="1200" b="0" kern="1200" dirty="0">
                <a:solidFill>
                  <a:schemeClr val="tx1"/>
                </a:solidFill>
                <a:effectLst/>
                <a:latin typeface="+mn-lt"/>
                <a:ea typeface="+mn-ea"/>
                <a:cs typeface="+mn-cs"/>
              </a:rPr>
              <a:t>/10.1509/jm.15.0414</a:t>
            </a:r>
          </a:p>
          <a:p>
            <a:endParaRPr lang="en-GB"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Nagle, T., &amp; Holden, R. (1987). </a:t>
            </a:r>
            <a:r>
              <a:rPr lang="en-GB" sz="1200" b="0" i="1" kern="1200" dirty="0">
                <a:solidFill>
                  <a:schemeClr val="tx1"/>
                </a:solidFill>
                <a:effectLst/>
                <a:latin typeface="+mn-lt"/>
                <a:ea typeface="+mn-ea"/>
                <a:cs typeface="+mn-cs"/>
              </a:rPr>
              <a:t>The Strategy and Tactics of Pricing</a:t>
            </a:r>
            <a:r>
              <a:rPr lang="en-GB" sz="1200" b="0" i="0" kern="1200" dirty="0">
                <a:solidFill>
                  <a:schemeClr val="tx1"/>
                </a:solidFill>
                <a:effectLst/>
                <a:latin typeface="+mn-lt"/>
                <a:ea typeface="+mn-ea"/>
                <a:cs typeface="+mn-cs"/>
              </a:rPr>
              <a:t>.</a:t>
            </a:r>
            <a:endParaRPr lang="en-GB" sz="1200" b="0" kern="1200" dirty="0">
              <a:solidFill>
                <a:schemeClr val="tx1"/>
              </a:solidFill>
              <a:effectLst/>
              <a:latin typeface="+mn-lt"/>
              <a:ea typeface="+mn-ea"/>
              <a:cs typeface="+mn-cs"/>
            </a:endParaRPr>
          </a:p>
          <a:p>
            <a:endParaRPr lang="en-GB" sz="1200" b="0" kern="1200" dirty="0">
              <a:solidFill>
                <a:schemeClr val="tx1"/>
              </a:solidFill>
              <a:effectLst/>
              <a:latin typeface="+mn-lt"/>
              <a:ea typeface="+mn-ea"/>
              <a:cs typeface="+mn-cs"/>
            </a:endParaRPr>
          </a:p>
          <a:p>
            <a:r>
              <a:rPr lang="en-GB" sz="1200" b="0" kern="1200" dirty="0" err="1">
                <a:solidFill>
                  <a:schemeClr val="tx1"/>
                </a:solidFill>
                <a:effectLst/>
                <a:latin typeface="+mn-lt"/>
                <a:ea typeface="+mn-ea"/>
                <a:cs typeface="+mn-cs"/>
              </a:rPr>
              <a:t>Raetze</a:t>
            </a:r>
            <a:r>
              <a:rPr lang="en-GB" sz="1200" b="0" kern="1200" dirty="0">
                <a:solidFill>
                  <a:schemeClr val="tx1"/>
                </a:solidFill>
                <a:effectLst/>
                <a:latin typeface="+mn-lt"/>
                <a:ea typeface="+mn-ea"/>
                <a:cs typeface="+mn-cs"/>
              </a:rPr>
              <a:t>, S., Duchek, S., Maynard, M. T., &amp; Wohlgemuth, M. (2022). Resilience in organization-related research: An integrative conceptual review across disciplines and levels of </a:t>
            </a:r>
          </a:p>
          <a:p>
            <a:r>
              <a:rPr lang="en-GB" sz="1200" b="0" kern="1200" dirty="0">
                <a:solidFill>
                  <a:schemeClr val="tx1"/>
                </a:solidFill>
                <a:effectLst/>
                <a:latin typeface="+mn-lt"/>
                <a:ea typeface="+mn-ea"/>
                <a:cs typeface="+mn-cs"/>
              </a:rPr>
              <a:t>	analysis. </a:t>
            </a:r>
            <a:r>
              <a:rPr lang="en-GB" sz="1200" b="0" i="1" kern="1200" dirty="0">
                <a:solidFill>
                  <a:schemeClr val="tx1"/>
                </a:solidFill>
                <a:effectLst/>
                <a:latin typeface="+mn-lt"/>
                <a:ea typeface="+mn-ea"/>
                <a:cs typeface="+mn-cs"/>
              </a:rPr>
              <a:t>Journal of Applied Psychology, 107</a:t>
            </a:r>
            <a:r>
              <a:rPr lang="en-GB" sz="1200" b="0" kern="1200" dirty="0">
                <a:solidFill>
                  <a:schemeClr val="tx1"/>
                </a:solidFill>
                <a:effectLst/>
                <a:latin typeface="+mn-lt"/>
                <a:ea typeface="+mn-ea"/>
                <a:cs typeface="+mn-cs"/>
              </a:rPr>
              <a:t>(6), 867–897. https://</a:t>
            </a:r>
            <a:r>
              <a:rPr lang="en-GB" sz="1200" b="0" kern="1200" dirty="0" err="1">
                <a:solidFill>
                  <a:schemeClr val="tx1"/>
                </a:solidFill>
                <a:effectLst/>
                <a:latin typeface="+mn-lt"/>
                <a:ea typeface="+mn-ea"/>
                <a:cs typeface="+mn-cs"/>
              </a:rPr>
              <a:t>doi.org</a:t>
            </a:r>
            <a:r>
              <a:rPr lang="en-GB" sz="1200" b="0" kern="1200" dirty="0">
                <a:solidFill>
                  <a:schemeClr val="tx1"/>
                </a:solidFill>
                <a:effectLst/>
                <a:latin typeface="+mn-lt"/>
                <a:ea typeface="+mn-ea"/>
                <a:cs typeface="+mn-cs"/>
              </a:rPr>
              <a:t>/10.1037/apl0000952</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World Coffee Portal. (2024, January). £5.3bn UK branded coffee shop market rallies to exceed 10,000 stores despite headwinds. 	https://</a:t>
            </a:r>
            <a:r>
              <a:rPr lang="en-GB" sz="1200" b="0" kern="1200" dirty="0" err="1">
                <a:solidFill>
                  <a:schemeClr val="tx1"/>
                </a:solidFill>
                <a:effectLst/>
                <a:latin typeface="+mn-lt"/>
                <a:ea typeface="+mn-ea"/>
                <a:cs typeface="+mn-cs"/>
              </a:rPr>
              <a:t>www.worldcoffeeportal.com</a:t>
            </a:r>
            <a:r>
              <a:rPr lang="en-GB" sz="1200" b="0" kern="1200" dirty="0">
                <a:solidFill>
                  <a:schemeClr val="tx1"/>
                </a:solidFill>
                <a:effectLst/>
                <a:latin typeface="+mn-lt"/>
                <a:ea typeface="+mn-ea"/>
                <a:cs typeface="+mn-cs"/>
              </a:rPr>
              <a:t>/Latest/News/2024/January-(2)/£5-3bn-UK-branded-coffee-shop-market-rallies-to-ex</a:t>
            </a:r>
          </a:p>
          <a:p>
            <a:endParaRPr lang="en-GB" sz="1200" b="0" i="0"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PESTLE Analysis Summary: Food-to-Go Sector</a:t>
            </a:r>
          </a:p>
          <a:p>
            <a:r>
              <a:rPr lang="en-GB" sz="1200" b="1" i="0" kern="1200" dirty="0">
                <a:solidFill>
                  <a:schemeClr val="tx1"/>
                </a:solidFill>
                <a:effectLst/>
                <a:latin typeface="+mn-lt"/>
                <a:ea typeface="+mn-ea"/>
                <a:cs typeface="+mn-cs"/>
              </a:rPr>
              <a:t>Political Factors</a:t>
            </a:r>
          </a:p>
          <a:p>
            <a:r>
              <a:rPr lang="en-GB" sz="1200" b="0" i="0" kern="1200" dirty="0">
                <a:solidFill>
                  <a:schemeClr val="tx1"/>
                </a:solidFill>
                <a:effectLst/>
                <a:latin typeface="+mn-lt"/>
                <a:ea typeface="+mn-ea"/>
                <a:cs typeface="+mn-cs"/>
              </a:rPr>
              <a:t>Food retail operations face significant regulation through food safety standards, labelling requirements, and employment laws, while Brexit complications in supply chains and labour markets increase costs without revenue benefits. Government support for sustainable business practices aligns with companies like Greggs, potentially providing competitive advantages as environmental standards tighten.</a:t>
            </a:r>
          </a:p>
          <a:p>
            <a:r>
              <a:rPr lang="en-GB" sz="1200" b="1" i="0" kern="1200" dirty="0">
                <a:solidFill>
                  <a:schemeClr val="tx1"/>
                </a:solidFill>
                <a:effectLst/>
                <a:latin typeface="+mn-lt"/>
                <a:ea typeface="+mn-ea"/>
                <a:cs typeface="+mn-cs"/>
              </a:rPr>
              <a:t>Economic Factors</a:t>
            </a:r>
          </a:p>
          <a:p>
            <a:r>
              <a:rPr lang="en-GB" sz="1200" b="0" i="0" kern="1200" dirty="0">
                <a:solidFill>
                  <a:schemeClr val="tx1"/>
                </a:solidFill>
                <a:effectLst/>
                <a:latin typeface="+mn-lt"/>
                <a:ea typeface="+mn-ea"/>
                <a:cs typeface="+mn-cs"/>
              </a:rPr>
              <a:t>Macroeconomic conditions drive consumer behaviour shifts, with value-positioned operators like Greggs benefiting from downturns as consumers trade down from premium options, while rising costs in energy, ingredients, and labour squeeze margins. Premium-positioned operators like Costa Coffee experience greater vulnerability during economic stress, evidenced by declining revenues and venue closures in 2025.</a:t>
            </a:r>
          </a:p>
          <a:p>
            <a:r>
              <a:rPr lang="en-GB" sz="1200" b="1" i="0" kern="1200" dirty="0">
                <a:solidFill>
                  <a:schemeClr val="tx1"/>
                </a:solidFill>
                <a:effectLst/>
                <a:latin typeface="+mn-lt"/>
                <a:ea typeface="+mn-ea"/>
                <a:cs typeface="+mn-cs"/>
              </a:rPr>
              <a:t>Social Factors</a:t>
            </a:r>
          </a:p>
          <a:p>
            <a:r>
              <a:rPr lang="en-GB" sz="1200" b="0" i="0" kern="1200" dirty="0">
                <a:solidFill>
                  <a:schemeClr val="tx1"/>
                </a:solidFill>
                <a:effectLst/>
                <a:latin typeface="+mn-lt"/>
                <a:ea typeface="+mn-ea"/>
                <a:cs typeface="+mn-cs"/>
              </a:rPr>
              <a:t>Time scarcity, urbanisation, and changing household structures fuel food-to-go growth as convenience replaces home cooking, while health consciousness demands balanced menus combining indulgent and healthy options. Sustainability commitments differ between operators, with Greggs' community-focused approach through The Greggs Pledge potentially creating stronger stakeholder engagement than Costa's corporate social responsibility model.</a:t>
            </a:r>
          </a:p>
          <a:p>
            <a:r>
              <a:rPr lang="en-GB" sz="1200" b="1" i="0" kern="1200" dirty="0">
                <a:solidFill>
                  <a:schemeClr val="tx1"/>
                </a:solidFill>
                <a:effectLst/>
                <a:latin typeface="+mn-lt"/>
                <a:ea typeface="+mn-ea"/>
                <a:cs typeface="+mn-cs"/>
              </a:rPr>
              <a:t>Technological Factors</a:t>
            </a:r>
          </a:p>
          <a:p>
            <a:r>
              <a:rPr lang="en-GB" sz="1200" b="0" i="0" kern="1200" dirty="0">
                <a:solidFill>
                  <a:schemeClr val="tx1"/>
                </a:solidFill>
                <a:effectLst/>
                <a:latin typeface="+mn-lt"/>
                <a:ea typeface="+mn-ea"/>
                <a:cs typeface="+mn-cs"/>
              </a:rPr>
              <a:t>Mobile ordering apps enhance customer convenience and enable personalised marketing through data analytics, creating switching costs through customisation, while delivery partnerships expand market reach despite commission pressures on margins. Manufacturing automation improves production consistency and labour productivity, helping offset rising wage costs.</a:t>
            </a:r>
          </a:p>
          <a:p>
            <a:r>
              <a:rPr lang="en-GB" sz="1200" b="1" i="0" kern="1200" dirty="0">
                <a:solidFill>
                  <a:schemeClr val="tx1"/>
                </a:solidFill>
                <a:effectLst/>
                <a:latin typeface="+mn-lt"/>
                <a:ea typeface="+mn-ea"/>
                <a:cs typeface="+mn-cs"/>
              </a:rPr>
              <a:t>Legal Factors</a:t>
            </a:r>
          </a:p>
          <a:p>
            <a:r>
              <a:rPr lang="en-GB" sz="1200" b="0" i="0" kern="1200" dirty="0">
                <a:solidFill>
                  <a:schemeClr val="tx1"/>
                </a:solidFill>
                <a:effectLst/>
                <a:latin typeface="+mn-lt"/>
                <a:ea typeface="+mn-ea"/>
                <a:cs typeface="+mn-cs"/>
              </a:rPr>
              <a:t>Compliance requirements span food safety, employment law, health and safety standards, and consumer protection, with nutritional labelling and potential marketing restrictions on high-fat, salt, and sugar products creating cost burdens. Employment legislation, including minimum wage increases and workplace pension obligations, systematically raises labour costs across the sector.</a:t>
            </a:r>
          </a:p>
          <a:p>
            <a:r>
              <a:rPr lang="en-GB" sz="1200" b="1" i="0" kern="1200" dirty="0">
                <a:solidFill>
                  <a:schemeClr val="tx1"/>
                </a:solidFill>
                <a:effectLst/>
                <a:latin typeface="+mn-lt"/>
                <a:ea typeface="+mn-ea"/>
                <a:cs typeface="+mn-cs"/>
              </a:rPr>
              <a:t>Environmental Factors</a:t>
            </a:r>
          </a:p>
          <a:p>
            <a:r>
              <a:rPr lang="en-GB" sz="1200" b="0" i="0" kern="1200" dirty="0">
                <a:solidFill>
                  <a:schemeClr val="tx1"/>
                </a:solidFill>
                <a:effectLst/>
                <a:latin typeface="+mn-lt"/>
                <a:ea typeface="+mn-ea"/>
                <a:cs typeface="+mn-cs"/>
              </a:rPr>
              <a:t>Environmental risks include supply chain disruptions and transition obligations requiring capital investment in low-carbon operations. Greggs demonstrates sector leadership with science-based emission targets for net-zero by 2040, achieving 97.1% renewable electricity, converting the Enfield depot to hydrotreated vegetable oil, and targeting 100% recyclable, reusable, or compostable packaging by 2025.</a:t>
            </a:r>
          </a:p>
          <a:p>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57C6DEB6-F5A1-A54C-8723-29EE3A1B8C9B}" type="slidenum">
              <a:rPr lang="en-US" smtClean="0"/>
              <a:t>8</a:t>
            </a:fld>
            <a:endParaRPr lang="en-US"/>
          </a:p>
        </p:txBody>
      </p:sp>
    </p:spTree>
    <p:extLst>
      <p:ext uri="{BB962C8B-B14F-4D97-AF65-F5344CB8AC3E}">
        <p14:creationId xmlns:p14="http://schemas.microsoft.com/office/powerpoint/2010/main" val="812231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Implementation </a:t>
            </a:r>
            <a:r>
              <a:rPr lang="en-GB" sz="1200" b="0" kern="1200" dirty="0">
                <a:solidFill>
                  <a:schemeClr val="tx1"/>
                </a:solidFill>
                <a:effectLst/>
                <a:latin typeface="+mn-lt"/>
                <a:ea typeface="+mn-ea"/>
                <a:cs typeface="+mn-cs"/>
              </a:rPr>
              <a:t>follows a phased approach. Year one focuses on pilot locations in 50 underperforming stores, testing and refining the model with clear success metrics including 15% revenue growth, 20% improvement in customer retention, and 30% increase in community engagement scores. Year two scales to 200 locations, building operational capabilities and refining processes based on pilot learnings. Year three achieves full network integration across 500+ stores, creating market-leading differentiation.</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This strategy builds sustainable competitive advantage through what </a:t>
            </a:r>
            <a:r>
              <a:rPr lang="en-GB" sz="1200" b="0" kern="1200" dirty="0" err="1">
                <a:solidFill>
                  <a:schemeClr val="tx1"/>
                </a:solidFill>
                <a:effectLst/>
                <a:latin typeface="+mn-lt"/>
                <a:ea typeface="+mn-ea"/>
                <a:cs typeface="+mn-cs"/>
              </a:rPr>
              <a:t>Lengnick</a:t>
            </a:r>
            <a:r>
              <a:rPr lang="en-GB" sz="1200" b="0" kern="1200" dirty="0">
                <a:solidFill>
                  <a:schemeClr val="tx1"/>
                </a:solidFill>
                <a:effectLst/>
                <a:latin typeface="+mn-lt"/>
                <a:ea typeface="+mn-ea"/>
                <a:cs typeface="+mn-cs"/>
              </a:rPr>
              <a:t>-Hall et al. (2011) describe as strategic human resource management for resilience. Training Costa's approximately 17,800 UK employees (Costa Coffee, 2024) in community engagement creates organisational capabilities competitors cannot easily replicate. Physical investments in community spaces create exit barriers, making locations valuable beyond coffee sales.</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Pilot stores targeting 15% revenue growth and improved customer retention justify expansion. Community partnerships generate operational efficiencies through shared resources and local supplier relationships. Most significantly, the strategy repositions Costa from commodity coffee retailer to community infrastructure provider, fundamentally changing competitive dynamics and creating barriers to imitation through accumulated social capital and embedded relationships.</a:t>
            </a:r>
          </a:p>
          <a:p>
            <a:endParaRPr lang="en-GB" sz="1200" b="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References:</a:t>
            </a:r>
          </a:p>
          <a:p>
            <a:r>
              <a:rPr lang="en-GB" sz="1200" b="0" kern="1200" dirty="0">
                <a:solidFill>
                  <a:schemeClr val="tx1"/>
                </a:solidFill>
                <a:effectLst/>
                <a:latin typeface="+mn-lt"/>
                <a:ea typeface="+mn-ea"/>
                <a:cs typeface="+mn-cs"/>
              </a:rPr>
              <a:t>Costa Coffee. (2024). </a:t>
            </a:r>
            <a:r>
              <a:rPr lang="en-GB" sz="1200" b="0" i="1" kern="1200" dirty="0">
                <a:solidFill>
                  <a:schemeClr val="tx1"/>
                </a:solidFill>
                <a:effectLst/>
                <a:latin typeface="+mn-lt"/>
                <a:ea typeface="+mn-ea"/>
                <a:cs typeface="+mn-cs"/>
              </a:rPr>
              <a:t>Annual report and accounts 2023</a:t>
            </a:r>
            <a:r>
              <a:rPr lang="en-GB" sz="1200" b="0" kern="1200" dirty="0">
                <a:solidFill>
                  <a:schemeClr val="tx1"/>
                </a:solidFill>
                <a:effectLst/>
                <a:latin typeface="+mn-lt"/>
                <a:ea typeface="+mn-ea"/>
                <a:cs typeface="+mn-cs"/>
              </a:rPr>
              <a:t>. Companies House.</a:t>
            </a:r>
          </a:p>
          <a:p>
            <a:endParaRPr lang="en-GB" sz="1200" b="0" kern="1200" dirty="0">
              <a:solidFill>
                <a:schemeClr val="tx1"/>
              </a:solidFill>
              <a:effectLst/>
              <a:latin typeface="+mn-lt"/>
              <a:ea typeface="+mn-ea"/>
              <a:cs typeface="+mn-cs"/>
            </a:endParaRPr>
          </a:p>
          <a:p>
            <a:r>
              <a:rPr lang="en-GB" sz="1200" b="0" kern="1200" dirty="0" err="1">
                <a:solidFill>
                  <a:schemeClr val="tx1"/>
                </a:solidFill>
                <a:effectLst/>
                <a:latin typeface="+mn-lt"/>
                <a:ea typeface="+mn-ea"/>
                <a:cs typeface="+mn-cs"/>
              </a:rPr>
              <a:t>Lengnick</a:t>
            </a:r>
            <a:r>
              <a:rPr lang="en-GB" sz="1200" b="0" kern="1200" dirty="0">
                <a:solidFill>
                  <a:schemeClr val="tx1"/>
                </a:solidFill>
                <a:effectLst/>
                <a:latin typeface="+mn-lt"/>
                <a:ea typeface="+mn-ea"/>
                <a:cs typeface="+mn-cs"/>
              </a:rPr>
              <a:t>-Hall, C. A., Beck, T. E., &amp; </a:t>
            </a:r>
            <a:r>
              <a:rPr lang="en-GB" sz="1200" b="0" kern="1200" dirty="0" err="1">
                <a:solidFill>
                  <a:schemeClr val="tx1"/>
                </a:solidFill>
                <a:effectLst/>
                <a:latin typeface="+mn-lt"/>
                <a:ea typeface="+mn-ea"/>
                <a:cs typeface="+mn-cs"/>
              </a:rPr>
              <a:t>Lengnick</a:t>
            </a:r>
            <a:r>
              <a:rPr lang="en-GB" sz="1200" b="0" kern="1200" dirty="0">
                <a:solidFill>
                  <a:schemeClr val="tx1"/>
                </a:solidFill>
                <a:effectLst/>
                <a:latin typeface="+mn-lt"/>
                <a:ea typeface="+mn-ea"/>
                <a:cs typeface="+mn-cs"/>
              </a:rPr>
              <a:t>-Hall, M. L. (2011). Developing a capacity for organizational resilience through strategic human resource management. </a:t>
            </a:r>
            <a:r>
              <a:rPr lang="en-GB" sz="1200" b="0" i="1" kern="1200" dirty="0">
                <a:solidFill>
                  <a:schemeClr val="tx1"/>
                </a:solidFill>
                <a:effectLst/>
                <a:latin typeface="+mn-lt"/>
                <a:ea typeface="+mn-ea"/>
                <a:cs typeface="+mn-cs"/>
              </a:rPr>
              <a:t>Human Resource 	Management Review, </a:t>
            </a:r>
            <a:r>
              <a:rPr lang="en-GB" sz="1200" i="1" kern="1200" dirty="0">
                <a:solidFill>
                  <a:schemeClr val="tx1"/>
                </a:solidFill>
                <a:effectLst/>
                <a:latin typeface="+mn-lt"/>
                <a:ea typeface="+mn-ea"/>
                <a:cs typeface="+mn-cs"/>
              </a:rPr>
              <a:t>21</a:t>
            </a:r>
            <a:r>
              <a:rPr lang="en-GB" sz="1200" kern="1200" dirty="0">
                <a:solidFill>
                  <a:schemeClr val="tx1"/>
                </a:solidFill>
                <a:effectLst/>
                <a:latin typeface="+mn-lt"/>
                <a:ea typeface="+mn-ea"/>
                <a:cs typeface="+mn-cs"/>
              </a:rPr>
              <a:t>(3), 243–255. https://</a:t>
            </a:r>
            <a:r>
              <a:rPr lang="en-GB" sz="1200" kern="1200" dirty="0" err="1">
                <a:solidFill>
                  <a:schemeClr val="tx1"/>
                </a:solidFill>
                <a:effectLst/>
                <a:latin typeface="+mn-lt"/>
                <a:ea typeface="+mn-ea"/>
                <a:cs typeface="+mn-cs"/>
              </a:rPr>
              <a:t>doi.org</a:t>
            </a:r>
            <a:r>
              <a:rPr lang="en-GB" sz="1200" kern="1200" dirty="0">
                <a:solidFill>
                  <a:schemeClr val="tx1"/>
                </a:solidFill>
                <a:effectLst/>
                <a:latin typeface="+mn-lt"/>
                <a:ea typeface="+mn-ea"/>
                <a:cs typeface="+mn-cs"/>
              </a:rPr>
              <a:t>/10.1016/j.hrmr.2010.07.001</a:t>
            </a:r>
            <a:r>
              <a:rPr lang="en-GB" dirty="0">
                <a:effectLst/>
              </a:rPr>
              <a:t> </a:t>
            </a:r>
            <a:endParaRPr lang="en-US" dirty="0"/>
          </a:p>
        </p:txBody>
      </p:sp>
      <p:sp>
        <p:nvSpPr>
          <p:cNvPr id="4" name="Slide Number Placeholder 3"/>
          <p:cNvSpPr>
            <a:spLocks noGrp="1"/>
          </p:cNvSpPr>
          <p:nvPr>
            <p:ph type="sldNum" sz="quarter" idx="5"/>
          </p:nvPr>
        </p:nvSpPr>
        <p:spPr/>
        <p:txBody>
          <a:bodyPr/>
          <a:lstStyle/>
          <a:p>
            <a:fld id="{57C6DEB6-F5A1-A54C-8723-29EE3A1B8C9B}" type="slidenum">
              <a:rPr lang="en-US" smtClean="0"/>
              <a:t>9</a:t>
            </a:fld>
            <a:endParaRPr lang="en-US"/>
          </a:p>
        </p:txBody>
      </p:sp>
    </p:spTree>
    <p:extLst>
      <p:ext uri="{BB962C8B-B14F-4D97-AF65-F5344CB8AC3E}">
        <p14:creationId xmlns:p14="http://schemas.microsoft.com/office/powerpoint/2010/main" val="14694982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GB" sz="1200" b="0" kern="1200" dirty="0">
                <a:solidFill>
                  <a:schemeClr val="tx1"/>
                </a:solidFill>
                <a:effectLst/>
                <a:latin typeface="+mn-lt"/>
                <a:ea typeface="+mn-ea"/>
                <a:cs typeface="+mn-cs"/>
              </a:rPr>
              <a:t>Projected outcomes draw on comparable transformations in the sector. Financial targets include returning to profitability within 18 months and achieving revenue growth of 4–6% by year three, based on McDonald's "Experience of the Future" (EOTF) initiative launched in 2015. This transformation converted fast-food restaurants into modern café-style community spaces, and the 2,000 U.S. locations refitted achieved sales increases of 4–6%, with McDonald's subsequently reporting its largest comparable sales increase in ten years (THRIVE, 2019). </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Operating margin improvements of 2–3 percentage points are projected for Costa Coffee through efficiency gains and higher average transaction values. Sustainability targets include 50% carbon reduction, zero waste to landfill, and 100% sustainable sourcing, mirroring Greggs' science-based commitments.</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Stakeholder value creation extends beyond shareholders. Research by Choi et al. (2022) demonstrates that community-focused café spaces increase local entrepreneurship by 2.3–11.8% in previously underserved neighbourhoods, validating the economic multiplier effects of the community hub model. Employees gain enhanced training, customers receive better value and community spaces, local communities benefit from economic investment and suppliers develop long-term partnerships rather than transactional relationships.</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This strategy transforms Costa's crisis into opportunity. Hollands et al. (2024) demonstrate that organisational resilience emerges from proactive adaptation rather than reactive crisis management. By genuinely integrating sustainability into core operations and embedding the business in community networks, Costa builds the resilience that Greggs demonstrates. The Neighbourhood Hub Strategy does not simply restore Costa's financial performance. It creates a business model capable of thriving through future disruption, turning strategic vulnerability into distinctive competitive advantage. Thank you.</a:t>
            </a:r>
          </a:p>
          <a:p>
            <a:endParaRPr lang="en-GB" sz="1200" b="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References:</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Choi, J., Guzman, J., &amp; Small, M. (2022). </a:t>
            </a:r>
            <a:r>
              <a:rPr lang="en-GB" sz="1200" b="0" i="1" kern="1200" dirty="0">
                <a:solidFill>
                  <a:schemeClr val="tx1"/>
                </a:solidFill>
                <a:effectLst/>
                <a:latin typeface="+mn-lt"/>
                <a:ea typeface="+mn-ea"/>
                <a:cs typeface="+mn-cs"/>
              </a:rPr>
              <a:t>Third places and </a:t>
            </a:r>
            <a:r>
              <a:rPr lang="en-GB" sz="1200" b="0" i="1" kern="1200" dirty="0" err="1">
                <a:solidFill>
                  <a:schemeClr val="tx1"/>
                </a:solidFill>
                <a:effectLst/>
                <a:latin typeface="+mn-lt"/>
                <a:ea typeface="+mn-ea"/>
                <a:cs typeface="+mn-cs"/>
              </a:rPr>
              <a:t>neighborhood</a:t>
            </a:r>
            <a:r>
              <a:rPr lang="en-GB" sz="1200" b="0" i="1" kern="1200" dirty="0">
                <a:solidFill>
                  <a:schemeClr val="tx1"/>
                </a:solidFill>
                <a:effectLst/>
                <a:latin typeface="+mn-lt"/>
                <a:ea typeface="+mn-ea"/>
                <a:cs typeface="+mn-cs"/>
              </a:rPr>
              <a:t> entrepreneurship: Evidence from Starbucks</a:t>
            </a:r>
            <a:r>
              <a:rPr lang="en-GB" sz="1200" b="0" kern="1200" dirty="0">
                <a:solidFill>
                  <a:schemeClr val="tx1"/>
                </a:solidFill>
                <a:effectLst/>
                <a:latin typeface="+mn-lt"/>
                <a:ea typeface="+mn-ea"/>
                <a:cs typeface="+mn-cs"/>
              </a:rPr>
              <a:t> [Working paper]. Columbia Business School. 	https://</a:t>
            </a:r>
            <a:r>
              <a:rPr lang="en-GB" sz="1200" b="0" kern="1200" dirty="0" err="1">
                <a:solidFill>
                  <a:schemeClr val="tx1"/>
                </a:solidFill>
                <a:effectLst/>
                <a:latin typeface="+mn-lt"/>
                <a:ea typeface="+mn-ea"/>
                <a:cs typeface="+mn-cs"/>
              </a:rPr>
              <a:t>business.columbia.edu</a:t>
            </a:r>
            <a:r>
              <a:rPr lang="en-GB" sz="1200" b="0" kern="1200" dirty="0">
                <a:solidFill>
                  <a:schemeClr val="tx1"/>
                </a:solidFill>
                <a:effectLst/>
                <a:latin typeface="+mn-lt"/>
                <a:ea typeface="+mn-ea"/>
                <a:cs typeface="+mn-cs"/>
              </a:rPr>
              <a:t>/research-brief/research-brief/</a:t>
            </a:r>
            <a:r>
              <a:rPr lang="en-GB" sz="1200" b="0" kern="1200" dirty="0" err="1">
                <a:solidFill>
                  <a:schemeClr val="tx1"/>
                </a:solidFill>
                <a:effectLst/>
                <a:latin typeface="+mn-lt"/>
                <a:ea typeface="+mn-ea"/>
                <a:cs typeface="+mn-cs"/>
              </a:rPr>
              <a:t>starbucks</a:t>
            </a:r>
            <a:r>
              <a:rPr lang="en-GB" sz="1200" b="0" kern="1200" dirty="0">
                <a:solidFill>
                  <a:schemeClr val="tx1"/>
                </a:solidFill>
                <a:effectLst/>
                <a:latin typeface="+mn-lt"/>
                <a:ea typeface="+mn-ea"/>
                <a:cs typeface="+mn-cs"/>
              </a:rPr>
              <a:t>-startups</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Hollands, L., </a:t>
            </a:r>
            <a:r>
              <a:rPr lang="en-GB" sz="1200" b="0" kern="1200" dirty="0" err="1">
                <a:solidFill>
                  <a:schemeClr val="tx1"/>
                </a:solidFill>
                <a:effectLst/>
                <a:latin typeface="+mn-lt"/>
                <a:ea typeface="+mn-ea"/>
                <a:cs typeface="+mn-cs"/>
              </a:rPr>
              <a:t>Haensse</a:t>
            </a:r>
            <a:r>
              <a:rPr lang="en-GB" sz="1200" b="0" kern="1200" dirty="0">
                <a:solidFill>
                  <a:schemeClr val="tx1"/>
                </a:solidFill>
                <a:effectLst/>
                <a:latin typeface="+mn-lt"/>
                <a:ea typeface="+mn-ea"/>
                <a:cs typeface="+mn-cs"/>
              </a:rPr>
              <a:t>, L., &amp; Lin-Hi, N. (2024). The how and why of organizational resilience: A mixed-methods study on facilitators and consequences of organizational resilience 	throughout a crisis. </a:t>
            </a:r>
            <a:r>
              <a:rPr lang="en-GB" sz="1200" b="0" i="1" kern="1200" dirty="0">
                <a:solidFill>
                  <a:schemeClr val="tx1"/>
                </a:solidFill>
                <a:effectLst/>
                <a:latin typeface="+mn-lt"/>
                <a:ea typeface="+mn-ea"/>
                <a:cs typeface="+mn-cs"/>
              </a:rPr>
              <a:t>Journal of Business Ethics, 189</a:t>
            </a:r>
            <a:r>
              <a:rPr lang="en-GB" sz="1200" b="0" kern="1200" dirty="0">
                <a:solidFill>
                  <a:schemeClr val="tx1"/>
                </a:solidFill>
                <a:effectLst/>
                <a:latin typeface="+mn-lt"/>
                <a:ea typeface="+mn-ea"/>
                <a:cs typeface="+mn-cs"/>
              </a:rPr>
              <a:t>(1), 177–201. https://</a:t>
            </a:r>
            <a:r>
              <a:rPr lang="en-GB" sz="1200" b="0" kern="1200" dirty="0" err="1">
                <a:solidFill>
                  <a:schemeClr val="tx1"/>
                </a:solidFill>
                <a:effectLst/>
                <a:latin typeface="+mn-lt"/>
                <a:ea typeface="+mn-ea"/>
                <a:cs typeface="+mn-cs"/>
              </a:rPr>
              <a:t>doi.org</a:t>
            </a:r>
            <a:r>
              <a:rPr lang="en-GB" sz="1200" b="0" kern="1200" dirty="0">
                <a:solidFill>
                  <a:schemeClr val="tx1"/>
                </a:solidFill>
                <a:effectLst/>
                <a:latin typeface="+mn-lt"/>
                <a:ea typeface="+mn-ea"/>
                <a:cs typeface="+mn-cs"/>
              </a:rPr>
              <a:t>/10.1177/00218863231165785</a:t>
            </a:r>
          </a:p>
          <a:p>
            <a:endParaRPr lang="en-GB" sz="1200" b="0"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Thrive. (2019). </a:t>
            </a:r>
            <a:r>
              <a:rPr lang="en-GB" sz="1200" b="0" i="1" kern="1200" dirty="0">
                <a:solidFill>
                  <a:schemeClr val="tx1"/>
                </a:solidFill>
                <a:effectLst/>
                <a:latin typeface="+mn-lt"/>
                <a:ea typeface="+mn-ea"/>
                <a:cs typeface="+mn-cs"/>
              </a:rPr>
              <a:t>McDonald's Experience of the Future: Global customer insights research</a:t>
            </a:r>
            <a:r>
              <a:rPr lang="en-GB" sz="1200" b="0" kern="1200" dirty="0">
                <a:solidFill>
                  <a:schemeClr val="tx1"/>
                </a:solidFill>
                <a:effectLst/>
                <a:latin typeface="+mn-lt"/>
                <a:ea typeface="+mn-ea"/>
                <a:cs typeface="+mn-cs"/>
              </a:rPr>
              <a:t>. https://</a:t>
            </a:r>
            <a:r>
              <a:rPr lang="en-GB" sz="1200" b="0" kern="1200" dirty="0" err="1">
                <a:solidFill>
                  <a:schemeClr val="tx1"/>
                </a:solidFill>
                <a:effectLst/>
                <a:latin typeface="+mn-lt"/>
                <a:ea typeface="+mn-ea"/>
                <a:cs typeface="+mn-cs"/>
              </a:rPr>
              <a:t>thrivethinking.com</a:t>
            </a:r>
            <a:r>
              <a:rPr lang="en-GB" sz="1200" b="0" kern="1200" dirty="0">
                <a:solidFill>
                  <a:schemeClr val="tx1"/>
                </a:solidFill>
                <a:effectLst/>
                <a:latin typeface="+mn-lt"/>
                <a:ea typeface="+mn-ea"/>
                <a:cs typeface="+mn-cs"/>
              </a:rPr>
              <a:t>/case-studies/</a:t>
            </a:r>
            <a:r>
              <a:rPr lang="en-GB" sz="1200" b="0" kern="1200" dirty="0" err="1">
                <a:solidFill>
                  <a:schemeClr val="tx1"/>
                </a:solidFill>
                <a:effectLst/>
                <a:latin typeface="+mn-lt"/>
                <a:ea typeface="+mn-ea"/>
                <a:cs typeface="+mn-cs"/>
              </a:rPr>
              <a:t>mcdonalds</a:t>
            </a:r>
            <a:r>
              <a:rPr lang="en-GB" sz="1200" b="0" kern="1200" dirty="0">
                <a:solidFill>
                  <a:schemeClr val="tx1"/>
                </a:solidFill>
                <a:effectLst/>
                <a:latin typeface="+mn-lt"/>
                <a:ea typeface="+mn-ea"/>
                <a:cs typeface="+mn-cs"/>
              </a:rPr>
              <a:t>-global-customer-insights-research/</a:t>
            </a:r>
          </a:p>
          <a:p>
            <a:endParaRPr lang="en-US" dirty="0"/>
          </a:p>
        </p:txBody>
      </p:sp>
      <p:sp>
        <p:nvSpPr>
          <p:cNvPr id="4" name="Slide Number Placeholder 3"/>
          <p:cNvSpPr>
            <a:spLocks noGrp="1"/>
          </p:cNvSpPr>
          <p:nvPr>
            <p:ph type="sldNum" sz="quarter" idx="5"/>
          </p:nvPr>
        </p:nvSpPr>
        <p:spPr/>
        <p:txBody>
          <a:bodyPr/>
          <a:lstStyle/>
          <a:p>
            <a:fld id="{57C6DEB6-F5A1-A54C-8723-29EE3A1B8C9B}" type="slidenum">
              <a:rPr lang="en-US" smtClean="0"/>
              <a:t>10</a:t>
            </a:fld>
            <a:endParaRPr lang="en-US"/>
          </a:p>
        </p:txBody>
      </p:sp>
    </p:spTree>
    <p:extLst>
      <p:ext uri="{BB962C8B-B14F-4D97-AF65-F5344CB8AC3E}">
        <p14:creationId xmlns:p14="http://schemas.microsoft.com/office/powerpoint/2010/main" val="9585103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GB" dirty="0"/>
            </a:br>
            <a:endParaRPr lang="en-US" dirty="0"/>
          </a:p>
        </p:txBody>
      </p:sp>
      <p:sp>
        <p:nvSpPr>
          <p:cNvPr id="4" name="Slide Number Placeholder 3"/>
          <p:cNvSpPr>
            <a:spLocks noGrp="1"/>
          </p:cNvSpPr>
          <p:nvPr>
            <p:ph type="sldNum" sz="quarter" idx="5"/>
          </p:nvPr>
        </p:nvSpPr>
        <p:spPr/>
        <p:txBody>
          <a:bodyPr/>
          <a:lstStyle/>
          <a:p>
            <a:fld id="{57C6DEB6-F5A1-A54C-8723-29EE3A1B8C9B}" type="slidenum">
              <a:rPr lang="en-US" smtClean="0"/>
              <a:t>11</a:t>
            </a:fld>
            <a:endParaRPr lang="en-US"/>
          </a:p>
        </p:txBody>
      </p:sp>
    </p:spTree>
    <p:extLst>
      <p:ext uri="{BB962C8B-B14F-4D97-AF65-F5344CB8AC3E}">
        <p14:creationId xmlns:p14="http://schemas.microsoft.com/office/powerpoint/2010/main" val="36898272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7C6DEB6-F5A1-A54C-8723-29EE3A1B8C9B}" type="slidenum">
              <a:rPr lang="en-US" smtClean="0"/>
              <a:t>12</a:t>
            </a:fld>
            <a:endParaRPr lang="en-US"/>
          </a:p>
        </p:txBody>
      </p:sp>
    </p:spTree>
    <p:extLst>
      <p:ext uri="{BB962C8B-B14F-4D97-AF65-F5344CB8AC3E}">
        <p14:creationId xmlns:p14="http://schemas.microsoft.com/office/powerpoint/2010/main" val="3235364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24DCA-BC50-8A89-C07B-F2F8B424E4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0F0CB2-A576-C17A-B5D5-2095FF5CF4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8897CB-E97F-A5FF-EB6F-9A88902AA5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4A6627-8809-5ABF-6FD4-62185F99B901}"/>
              </a:ext>
            </a:extLst>
          </p:cNvPr>
          <p:cNvSpPr>
            <a:spLocks noGrp="1"/>
          </p:cNvSpPr>
          <p:nvPr>
            <p:ph type="sldNum" sz="quarter" idx="5"/>
          </p:nvPr>
        </p:nvSpPr>
        <p:spPr/>
        <p:txBody>
          <a:bodyPr/>
          <a:lstStyle/>
          <a:p>
            <a:fld id="{57C6DEB6-F5A1-A54C-8723-29EE3A1B8C9B}" type="slidenum">
              <a:rPr lang="en-US" smtClean="0"/>
              <a:t>13</a:t>
            </a:fld>
            <a:endParaRPr lang="en-US"/>
          </a:p>
        </p:txBody>
      </p:sp>
    </p:spTree>
    <p:extLst>
      <p:ext uri="{BB962C8B-B14F-4D97-AF65-F5344CB8AC3E}">
        <p14:creationId xmlns:p14="http://schemas.microsoft.com/office/powerpoint/2010/main" val="3519769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7C6DEB6-F5A1-A54C-8723-29EE3A1B8C9B}" type="slidenum">
              <a:rPr lang="en-US" smtClean="0"/>
              <a:t>15</a:t>
            </a:fld>
            <a:endParaRPr lang="en-US"/>
          </a:p>
        </p:txBody>
      </p:sp>
    </p:spTree>
    <p:extLst>
      <p:ext uri="{BB962C8B-B14F-4D97-AF65-F5344CB8AC3E}">
        <p14:creationId xmlns:p14="http://schemas.microsoft.com/office/powerpoint/2010/main" val="3680717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GB"/>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D341B595-366B-43E2-A22E-EA6A78C03F06}" type="datetimeFigureOut">
              <a:rPr lang="en-US" smtClean="0"/>
              <a:t>1/8/26</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4BA915EE-10CB-4CF1-8569-6154455DA573}"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171613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341B595-366B-43E2-A22E-EA6A78C03F06}" type="datetimeFigureOut">
              <a:rPr lang="en-US" smtClean="0"/>
              <a:t>1/8/26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A915EE-10CB-4CF1-8569-6154455DA573}"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94245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GB"/>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341B595-366B-43E2-A22E-EA6A78C03F06}" type="datetimeFigureOut">
              <a:rPr lang="en-US" smtClean="0"/>
              <a:t>1/8/26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A915EE-10CB-4CF1-8569-6154455DA573}"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80243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D341B595-366B-43E2-A22E-EA6A78C03F06}" type="datetimeFigureOut">
              <a:rPr lang="en-US" smtClean="0"/>
              <a:t>1/8/26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A915EE-10CB-4CF1-8569-6154455DA573}"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016359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D341B595-366B-43E2-A22E-EA6A78C03F06}" type="datetimeFigureOut">
              <a:rPr lang="en-US" smtClean="0"/>
              <a:t>1/8/26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BA915EE-10CB-4CF1-8569-6154455DA573}"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72455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D341B595-366B-43E2-A22E-EA6A78C03F06}" type="datetimeFigureOut">
              <a:rPr lang="en-US" smtClean="0"/>
              <a:t>1/8/26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BA915EE-10CB-4CF1-8569-6154455DA573}"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43573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41B595-366B-43E2-A22E-EA6A78C03F06}" type="datetimeFigureOut">
              <a:rPr lang="en-US" smtClean="0"/>
              <a:t>1/8/26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962500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D341B595-366B-43E2-A22E-EA6A78C03F06}" type="datetimeFigureOut">
              <a:rPr lang="en-US" smtClean="0"/>
              <a:t>1/8/26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A915EE-10CB-4CF1-8569-6154455DA573}"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14268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D341B595-366B-43E2-A22E-EA6A78C03F06}" type="datetimeFigureOut">
              <a:rPr lang="en-US" smtClean="0"/>
              <a:t>1/8/26</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4BA915EE-10CB-4CF1-8569-6154455DA573}"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46688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341B595-366B-43E2-A22E-EA6A78C03F06}" type="datetimeFigureOut">
              <a:rPr lang="en-US" smtClean="0"/>
              <a:t>1/8/26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A915EE-10CB-4CF1-8569-6154455DA573}"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90165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341B595-366B-43E2-A22E-EA6A78C03F06}" type="datetimeFigureOut">
              <a:rPr lang="en-US" smtClean="0"/>
              <a:t>1/8/26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A915EE-10CB-4CF1-8569-6154455DA573}"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622769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D341B595-366B-43E2-A22E-EA6A78C03F06}" type="datetimeFigureOut">
              <a:rPr lang="en-US" smtClean="0"/>
              <a:t>1/8/26</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4BA915EE-10CB-4CF1-8569-6154455DA573}"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7957538"/>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notesSlide" Target="../notesSlides/notesSlide2.xml"/><Relationship Id="rId9"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slideLayout" Target="../slideLayouts/slideLayout2.xml"/><Relationship Id="rId7" Type="http://schemas.openxmlformats.org/officeDocument/2006/relationships/image" Target="../media/image9.jpe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8.jpeg"/><Relationship Id="rId5" Type="http://schemas.openxmlformats.org/officeDocument/2006/relationships/image" Target="../media/image6.png"/><Relationship Id="rId4" Type="http://schemas.openxmlformats.org/officeDocument/2006/relationships/notesSlide" Target="../notesSlides/notesSlide3.xml"/><Relationship Id="rId9"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slideLayout" Target="../slideLayouts/slideLayout2.xml"/><Relationship Id="rId7" Type="http://schemas.openxmlformats.org/officeDocument/2006/relationships/image" Target="../media/image12.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1.png"/><Relationship Id="rId5" Type="http://schemas.openxmlformats.org/officeDocument/2006/relationships/image" Target="../media/image6.png"/><Relationship Id="rId10" Type="http://schemas.openxmlformats.org/officeDocument/2006/relationships/image" Target="../media/image3.png"/><Relationship Id="rId4" Type="http://schemas.openxmlformats.org/officeDocument/2006/relationships/notesSlide" Target="../notesSlides/notesSlide4.xml"/><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3.jpeg"/><Relationship Id="rId5" Type="http://schemas.openxmlformats.org/officeDocument/2006/relationships/image" Target="../media/image15.jpeg"/><Relationship Id="rId10" Type="http://schemas.openxmlformats.org/officeDocument/2006/relationships/image" Target="../media/image3.png"/><Relationship Id="rId4" Type="http://schemas.openxmlformats.org/officeDocument/2006/relationships/notesSlide" Target="../notesSlides/notesSlide5.xml"/><Relationship Id="rId9" Type="http://schemas.openxmlformats.org/officeDocument/2006/relationships/image" Target="../media/image17.jpeg"/></Relationships>
</file>

<file path=ppt/slides/_rels/slide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2.xml"/><Relationship Id="rId7" Type="http://schemas.openxmlformats.org/officeDocument/2006/relationships/image" Target="../media/image19.jpe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6.png"/><Relationship Id="rId5" Type="http://schemas.openxmlformats.org/officeDocument/2006/relationships/image" Target="../media/image18.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slideLayout" Target="../slideLayouts/slideLayout2.xml"/><Relationship Id="rId7" Type="http://schemas.openxmlformats.org/officeDocument/2006/relationships/image" Target="../media/image21.jpe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6.png"/><Relationship Id="rId5" Type="http://schemas.openxmlformats.org/officeDocument/2006/relationships/image" Target="../media/image20.jpeg"/><Relationship Id="rId10" Type="http://schemas.openxmlformats.org/officeDocument/2006/relationships/image" Target="../media/image3.png"/><Relationship Id="rId4" Type="http://schemas.openxmlformats.org/officeDocument/2006/relationships/notesSlide" Target="../notesSlides/notesSlide7.xml"/><Relationship Id="rId9" Type="http://schemas.openxmlformats.org/officeDocument/2006/relationships/image" Target="../media/image23.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4.png"/><Relationship Id="rId5" Type="http://schemas.openxmlformats.org/officeDocument/2006/relationships/image" Target="../media/image6.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slideLayout" Target="../slideLayouts/slideLayout2.xml"/><Relationship Id="rId7" Type="http://schemas.openxmlformats.org/officeDocument/2006/relationships/chart" Target="../charts/chart1.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6.png"/><Relationship Id="rId5" Type="http://schemas.openxmlformats.org/officeDocument/2006/relationships/image" Target="../media/image25.jpeg"/><Relationship Id="rId4" Type="http://schemas.openxmlformats.org/officeDocument/2006/relationships/notesSlide" Target="../notesSlides/notesSlide10.xml"/><Relationship Id="rId9"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hyperlink" Target="https://business.columbia.edu/research-brief/research-brief/starbucks-startups"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hyperlink" Target="https://find-and-update.company-information.service.gov.uk/"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hyperlink" Target="https://doi.org/10.1177/00218863231165785" TargetMode="External"/><Relationship Id="rId4" Type="http://schemas.openxmlformats.org/officeDocument/2006/relationships/hyperlink" Target="https://doi.org/10.1007/s40685-"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doi.org/10.1016/j.hrm" TargetMode="External"/><Relationship Id="rId7"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s://thrivethinking.com/case-" TargetMode="External"/><Relationship Id="rId5" Type="http://schemas.openxmlformats.org/officeDocument/2006/relationships/hyperlink" Target="https://sprudge.com/square-collecting-coffee-shop-" TargetMode="External"/><Relationship Id="rId4" Type="http://schemas.openxmlformats.org/officeDocument/2006/relationships/hyperlink" Target="https://doi.org/10.1037/apl0000952"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122B9EE-2265-25F0-4B26-2FC487BB512E}"/>
              </a:ext>
            </a:extLst>
          </p:cNvPr>
          <p:cNvPicPr>
            <a:picLocks noChangeAspect="1"/>
          </p:cNvPicPr>
          <p:nvPr/>
        </p:nvPicPr>
        <p:blipFill>
          <a:blip r:embed="rId5"/>
          <a:srcRect t="1850" b="8150"/>
          <a:stretch>
            <a:fillRect/>
          </a:stretch>
        </p:blipFill>
        <p:spPr>
          <a:xfrm>
            <a:off x="-1" y="10"/>
            <a:ext cx="12192000" cy="6857990"/>
          </a:xfrm>
          <a:prstGeom prst="rect">
            <a:avLst/>
          </a:prstGeom>
        </p:spPr>
      </p:pic>
      <p:sp>
        <p:nvSpPr>
          <p:cNvPr id="2" name="Title 1">
            <a:extLst>
              <a:ext uri="{FF2B5EF4-FFF2-40B4-BE49-F238E27FC236}">
                <a16:creationId xmlns:a16="http://schemas.microsoft.com/office/drawing/2014/main" id="{4FF92F87-EA1C-FD18-6083-E479FCB868C3}"/>
              </a:ext>
            </a:extLst>
          </p:cNvPr>
          <p:cNvSpPr>
            <a:spLocks noGrp="1"/>
          </p:cNvSpPr>
          <p:nvPr>
            <p:ph type="ctrTitle"/>
          </p:nvPr>
        </p:nvSpPr>
        <p:spPr>
          <a:xfrm>
            <a:off x="1" y="2014597"/>
            <a:ext cx="12191999" cy="766467"/>
          </a:xfrm>
        </p:spPr>
        <p:txBody>
          <a:bodyPr>
            <a:normAutofit fontScale="90000"/>
          </a:bodyPr>
          <a:lstStyle/>
          <a:p>
            <a:pPr algn="ctr"/>
            <a:r>
              <a:rPr lang="en-US" sz="4000" b="1" i="1" dirty="0">
                <a:solidFill>
                  <a:schemeClr val="bg1"/>
                </a:solidFill>
                <a:highlight>
                  <a:srgbClr val="800000"/>
                </a:highlight>
              </a:rPr>
              <a:t>  The </a:t>
            </a:r>
            <a:r>
              <a:rPr lang="en-US" sz="4000" b="1" i="1" dirty="0" err="1">
                <a:solidFill>
                  <a:schemeClr val="bg1"/>
                </a:solidFill>
                <a:highlight>
                  <a:srgbClr val="800000"/>
                </a:highlight>
              </a:rPr>
              <a:t>neighbourhood</a:t>
            </a:r>
            <a:r>
              <a:rPr lang="en-US" sz="4000" b="1" i="1" dirty="0">
                <a:solidFill>
                  <a:schemeClr val="bg1"/>
                </a:solidFill>
                <a:highlight>
                  <a:srgbClr val="800000"/>
                </a:highlight>
              </a:rPr>
              <a:t> hub </a:t>
            </a:r>
            <a:br>
              <a:rPr lang="en-US" sz="4000" b="1" i="1" dirty="0">
                <a:solidFill>
                  <a:schemeClr val="bg1"/>
                </a:solidFill>
                <a:highlight>
                  <a:srgbClr val="800000"/>
                </a:highlight>
              </a:rPr>
            </a:br>
            <a:r>
              <a:rPr lang="en-US" sz="4000" b="1" i="1" dirty="0">
                <a:solidFill>
                  <a:srgbClr val="8B1C31"/>
                </a:solidFill>
                <a:highlight>
                  <a:srgbClr val="800000"/>
                </a:highlight>
              </a:rPr>
              <a:t>_</a:t>
            </a:r>
            <a:r>
              <a:rPr lang="en-US" sz="4000" b="1" i="1" dirty="0">
                <a:solidFill>
                  <a:schemeClr val="bg1"/>
                </a:solidFill>
                <a:highlight>
                  <a:srgbClr val="800000"/>
                </a:highlight>
              </a:rPr>
              <a:t>strategy proposal</a:t>
            </a:r>
            <a:r>
              <a:rPr lang="en-US" sz="4000" b="1" i="1" dirty="0">
                <a:solidFill>
                  <a:srgbClr val="8B1C31"/>
                </a:solidFill>
                <a:highlight>
                  <a:srgbClr val="800000"/>
                </a:highlight>
              </a:rPr>
              <a:t>_</a:t>
            </a:r>
          </a:p>
        </p:txBody>
      </p:sp>
      <p:sp>
        <p:nvSpPr>
          <p:cNvPr id="3" name="Subtitle 2">
            <a:extLst>
              <a:ext uri="{FF2B5EF4-FFF2-40B4-BE49-F238E27FC236}">
                <a16:creationId xmlns:a16="http://schemas.microsoft.com/office/drawing/2014/main" id="{D0E54EF8-1C4F-970A-37DC-2ACC735A67DE}"/>
              </a:ext>
            </a:extLst>
          </p:cNvPr>
          <p:cNvSpPr>
            <a:spLocks noGrp="1"/>
          </p:cNvSpPr>
          <p:nvPr>
            <p:ph type="subTitle" idx="1"/>
          </p:nvPr>
        </p:nvSpPr>
        <p:spPr>
          <a:xfrm>
            <a:off x="-2" y="2996964"/>
            <a:ext cx="12192001" cy="519785"/>
          </a:xfrm>
        </p:spPr>
        <p:txBody>
          <a:bodyPr>
            <a:normAutofit/>
          </a:bodyPr>
          <a:lstStyle/>
          <a:p>
            <a:pPr algn="ctr"/>
            <a:r>
              <a:rPr lang="en-US" dirty="0">
                <a:solidFill>
                  <a:srgbClr val="FFFFFF"/>
                </a:solidFill>
                <a:highlight>
                  <a:srgbClr val="800000"/>
                </a:highlight>
              </a:rPr>
              <a:t>   TAYLOR-JAYNE  ROWE       2507302</a:t>
            </a:r>
            <a:r>
              <a:rPr lang="en-US" dirty="0">
                <a:solidFill>
                  <a:srgbClr val="8B1C31"/>
                </a:solidFill>
                <a:highlight>
                  <a:srgbClr val="800000"/>
                </a:highlight>
              </a:rPr>
              <a:t>_</a:t>
            </a:r>
          </a:p>
        </p:txBody>
      </p:sp>
      <p:pic>
        <p:nvPicPr>
          <p:cNvPr id="21" name="Audio 20">
            <a:extLst>
              <a:ext uri="{FF2B5EF4-FFF2-40B4-BE49-F238E27FC236}">
                <a16:creationId xmlns:a16="http://schemas.microsoft.com/office/drawing/2014/main" id="{50D15FC9-9C7C-6C9A-B713-253DDF05E85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451826388"/>
      </p:ext>
    </p:extLst>
  </p:cSld>
  <p:clrMapOvr>
    <a:masterClrMapping/>
  </p:clrMapOvr>
  <mc:AlternateContent xmlns:mc="http://schemas.openxmlformats.org/markup-compatibility/2006" xmlns:p14="http://schemas.microsoft.com/office/powerpoint/2010/main">
    <mc:Choice Requires="p14">
      <p:transition spd="slow" p14:dur="2000" advTm="42806"/>
    </mc:Choice>
    <mc:Fallback xmlns="">
      <p:transition spd="slow" advTm="428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DAE451-09B4-821C-F3C1-347072983FA4}"/>
            </a:ext>
          </a:extLst>
        </p:cNvPr>
        <p:cNvGrpSpPr/>
        <p:nvPr/>
      </p:nvGrpSpPr>
      <p:grpSpPr>
        <a:xfrm>
          <a:off x="0" y="0"/>
          <a:ext cx="0" cy="0"/>
          <a:chOff x="0" y="0"/>
          <a:chExt cx="0" cy="0"/>
        </a:xfrm>
      </p:grpSpPr>
      <p:pic>
        <p:nvPicPr>
          <p:cNvPr id="1026" name="Picture 2" descr="GREGGS, London - 209 High Rd - Restaurant Reviews, Photos &amp; Phone Number -  Tripadvisor">
            <a:extLst>
              <a:ext uri="{FF2B5EF4-FFF2-40B4-BE49-F238E27FC236}">
                <a16:creationId xmlns:a16="http://schemas.microsoft.com/office/drawing/2014/main" id="{42470A62-D06A-E821-059F-E631F5D4F81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1565" r="16066"/>
          <a:stretch>
            <a:fillRect/>
          </a:stretch>
        </p:blipFill>
        <p:spPr bwMode="auto">
          <a:xfrm>
            <a:off x="6789688" y="1898682"/>
            <a:ext cx="4935852" cy="378913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4336AD5-D128-BF3C-37AF-8275C74B4474}"/>
              </a:ext>
            </a:extLst>
          </p:cNvPr>
          <p:cNvSpPr>
            <a:spLocks noGrp="1"/>
          </p:cNvSpPr>
          <p:nvPr>
            <p:ph type="title"/>
          </p:nvPr>
        </p:nvSpPr>
        <p:spPr>
          <a:xfrm>
            <a:off x="1341410" y="324830"/>
            <a:ext cx="9603275" cy="1049235"/>
          </a:xfrm>
        </p:spPr>
        <p:txBody>
          <a:bodyPr>
            <a:normAutofit/>
          </a:bodyPr>
          <a:lstStyle/>
          <a:p>
            <a:pPr algn="ctr"/>
            <a:r>
              <a:rPr lang="en-US" sz="5000" dirty="0">
                <a:solidFill>
                  <a:srgbClr val="8B1C31"/>
                </a:solidFill>
              </a:rPr>
              <a:t>CURRENT STRATEGIC analysis</a:t>
            </a:r>
          </a:p>
        </p:txBody>
      </p:sp>
      <p:pic>
        <p:nvPicPr>
          <p:cNvPr id="9" name="Picture 8">
            <a:extLst>
              <a:ext uri="{FF2B5EF4-FFF2-40B4-BE49-F238E27FC236}">
                <a16:creationId xmlns:a16="http://schemas.microsoft.com/office/drawing/2014/main" id="{F78E3F29-1A34-A082-B2B4-5268FBE4D61F}"/>
              </a:ext>
            </a:extLst>
          </p:cNvPr>
          <p:cNvPicPr>
            <a:picLocks noChangeAspect="1"/>
          </p:cNvPicPr>
          <p:nvPr/>
        </p:nvPicPr>
        <p:blipFill>
          <a:blip r:embed="rId6"/>
          <a:srcRect l="5194" r="11502"/>
          <a:stretch>
            <a:fillRect/>
          </a:stretch>
        </p:blipFill>
        <p:spPr>
          <a:xfrm>
            <a:off x="466460" y="1948492"/>
            <a:ext cx="5629535" cy="3739328"/>
          </a:xfrm>
          <a:prstGeom prst="rect">
            <a:avLst/>
          </a:prstGeom>
        </p:spPr>
      </p:pic>
      <p:sp>
        <p:nvSpPr>
          <p:cNvPr id="11" name="TextBox 10">
            <a:extLst>
              <a:ext uri="{FF2B5EF4-FFF2-40B4-BE49-F238E27FC236}">
                <a16:creationId xmlns:a16="http://schemas.microsoft.com/office/drawing/2014/main" id="{DC84D2F9-376C-F7FE-12F2-2E556D50D748}"/>
              </a:ext>
            </a:extLst>
          </p:cNvPr>
          <p:cNvSpPr txBox="1"/>
          <p:nvPr/>
        </p:nvSpPr>
        <p:spPr>
          <a:xfrm>
            <a:off x="4564080" y="5786777"/>
            <a:ext cx="3063832" cy="64633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i="0" u="none" strike="noStrike" cap="none" normalizeH="0" baseline="0" dirty="0">
                <a:ln>
                  <a:noFill/>
                </a:ln>
                <a:solidFill>
                  <a:srgbClr val="000000"/>
                </a:solidFill>
                <a:effectLst/>
                <a:latin typeface="+mn-lt"/>
                <a:ea typeface="Aptos" panose="020B0004020202020204" pitchFamily="34" charset="0"/>
                <a:cs typeface="Times New Roman" panose="02020603050405020304" pitchFamily="18" charset="0"/>
              </a:rPr>
              <a:t>Porter</a:t>
            </a:r>
            <a:r>
              <a:rPr lang="en-US" altLang="en-US" dirty="0">
                <a:solidFill>
                  <a:srgbClr val="000000"/>
                </a:solidFill>
                <a:ea typeface="Aptos" panose="020B0004020202020204" pitchFamily="34" charset="0"/>
                <a:cs typeface="Times New Roman" panose="02020603050405020304" pitchFamily="18" charset="0"/>
              </a:rPr>
              <a:t>’s Five Forces </a:t>
            </a: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dirty="0">
                <a:solidFill>
                  <a:schemeClr val="bg1"/>
                </a:solidFill>
                <a:ea typeface="Aptos" panose="020B0004020202020204" pitchFamily="34" charset="0"/>
                <a:cs typeface="Times New Roman" panose="02020603050405020304" pitchFamily="18" charset="0"/>
              </a:rPr>
              <a:t>(Porter, 1979)</a:t>
            </a:r>
            <a:endParaRPr kumimoji="0" lang="en-US" altLang="en-US" sz="1100" i="0" u="none" strike="noStrike" cap="none" normalizeH="0" baseline="0" dirty="0">
              <a:ln>
                <a:noFill/>
              </a:ln>
              <a:solidFill>
                <a:schemeClr val="bg1"/>
              </a:solidFill>
              <a:effectLst/>
              <a:latin typeface="+mn-lt"/>
            </a:endParaRPr>
          </a:p>
        </p:txBody>
      </p:sp>
      <p:pic>
        <p:nvPicPr>
          <p:cNvPr id="8" name="Content Placeholder 6">
            <a:extLst>
              <a:ext uri="{FF2B5EF4-FFF2-40B4-BE49-F238E27FC236}">
                <a16:creationId xmlns:a16="http://schemas.microsoft.com/office/drawing/2014/main" id="{836C30FC-D1F5-2F39-ADBA-E258800FAFE1}"/>
              </a:ext>
            </a:extLst>
          </p:cNvPr>
          <p:cNvPicPr>
            <a:picLocks noChangeAspect="1"/>
          </p:cNvPicPr>
          <p:nvPr/>
        </p:nvPicPr>
        <p:blipFill>
          <a:blip r:embed="rId7"/>
          <a:stretch>
            <a:fillRect/>
          </a:stretch>
        </p:blipFill>
        <p:spPr>
          <a:xfrm>
            <a:off x="10944685" y="5628323"/>
            <a:ext cx="1137146" cy="1137146"/>
          </a:xfrm>
          <a:prstGeom prst="rect">
            <a:avLst/>
          </a:prstGeom>
        </p:spPr>
      </p:pic>
      <p:pic>
        <p:nvPicPr>
          <p:cNvPr id="6" name="Picture 5">
            <a:extLst>
              <a:ext uri="{FF2B5EF4-FFF2-40B4-BE49-F238E27FC236}">
                <a16:creationId xmlns:a16="http://schemas.microsoft.com/office/drawing/2014/main" id="{D298781B-35FD-0A31-FC35-6B9451AFCEA6}"/>
              </a:ext>
            </a:extLst>
          </p:cNvPr>
          <p:cNvPicPr>
            <a:picLocks noChangeAspect="1"/>
          </p:cNvPicPr>
          <p:nvPr/>
        </p:nvPicPr>
        <p:blipFill>
          <a:blip r:embed="rId8"/>
          <a:stretch>
            <a:fillRect/>
          </a:stretch>
        </p:blipFill>
        <p:spPr>
          <a:xfrm>
            <a:off x="3157293" y="1769323"/>
            <a:ext cx="5397142" cy="4047856"/>
          </a:xfrm>
          <a:prstGeom prst="ellipse">
            <a:avLst/>
          </a:prstGeom>
          <a:effectLst>
            <a:softEdge rad="0"/>
          </a:effectLst>
          <a:scene3d>
            <a:camera prst="orthographicFront"/>
            <a:lightRig rig="threePt" dir="t"/>
          </a:scene3d>
          <a:sp3d>
            <a:bevelT w="0" h="0"/>
          </a:sp3d>
        </p:spPr>
      </p:pic>
      <p:sp>
        <p:nvSpPr>
          <p:cNvPr id="3" name="TextBox 2">
            <a:extLst>
              <a:ext uri="{FF2B5EF4-FFF2-40B4-BE49-F238E27FC236}">
                <a16:creationId xmlns:a16="http://schemas.microsoft.com/office/drawing/2014/main" id="{23CCA3ED-D718-9C89-1DF5-0FA5995F06B9}"/>
              </a:ext>
            </a:extLst>
          </p:cNvPr>
          <p:cNvSpPr txBox="1"/>
          <p:nvPr/>
        </p:nvSpPr>
        <p:spPr>
          <a:xfrm>
            <a:off x="110170" y="2358347"/>
            <a:ext cx="2552943" cy="707886"/>
          </a:xfrm>
          <a:prstGeom prst="rect">
            <a:avLst/>
          </a:prstGeom>
          <a:noFill/>
        </p:spPr>
        <p:txBody>
          <a:bodyPr wrap="none" rtlCol="0">
            <a:spAutoFit/>
          </a:bodyPr>
          <a:lstStyle/>
          <a:p>
            <a:r>
              <a:rPr lang="en-US" sz="2000" b="1" i="1" dirty="0">
                <a:solidFill>
                  <a:schemeClr val="bg1"/>
                </a:solidFill>
                <a:highlight>
                  <a:srgbClr val="800000"/>
                </a:highlight>
              </a:rPr>
              <a:t>  UK Coffee Market </a:t>
            </a:r>
          </a:p>
          <a:p>
            <a:r>
              <a:rPr lang="en-US" sz="2000" b="1" i="1" dirty="0">
                <a:solidFill>
                  <a:srgbClr val="8B1C31"/>
                </a:solidFill>
                <a:highlight>
                  <a:srgbClr val="800000"/>
                </a:highlight>
              </a:rPr>
              <a:t>_</a:t>
            </a:r>
            <a:r>
              <a:rPr lang="en-US" sz="2000" b="1" i="1" dirty="0">
                <a:solidFill>
                  <a:schemeClr val="bg1"/>
                </a:solidFill>
                <a:highlight>
                  <a:srgbClr val="800000"/>
                </a:highlight>
              </a:rPr>
              <a:t>worth £6.2 billion</a:t>
            </a:r>
            <a:r>
              <a:rPr lang="en-US" sz="2000" b="1" i="1" dirty="0">
                <a:solidFill>
                  <a:srgbClr val="8B1C31"/>
                </a:solidFill>
                <a:highlight>
                  <a:srgbClr val="800000"/>
                </a:highlight>
              </a:rPr>
              <a:t>_</a:t>
            </a:r>
          </a:p>
        </p:txBody>
      </p:sp>
      <p:sp>
        <p:nvSpPr>
          <p:cNvPr id="5" name="TextBox 4">
            <a:extLst>
              <a:ext uri="{FF2B5EF4-FFF2-40B4-BE49-F238E27FC236}">
                <a16:creationId xmlns:a16="http://schemas.microsoft.com/office/drawing/2014/main" id="{45B3E9A4-7FAC-A953-A1E3-D0A2454AB83A}"/>
              </a:ext>
            </a:extLst>
          </p:cNvPr>
          <p:cNvSpPr txBox="1"/>
          <p:nvPr/>
        </p:nvSpPr>
        <p:spPr>
          <a:xfrm>
            <a:off x="9090163" y="4658129"/>
            <a:ext cx="3284912" cy="707886"/>
          </a:xfrm>
          <a:prstGeom prst="rect">
            <a:avLst/>
          </a:prstGeom>
          <a:noFill/>
        </p:spPr>
        <p:txBody>
          <a:bodyPr wrap="square">
            <a:spAutoFit/>
          </a:bodyPr>
          <a:lstStyle/>
          <a:p>
            <a:r>
              <a:rPr lang="en-US" sz="2000" b="1" i="1" dirty="0">
                <a:solidFill>
                  <a:schemeClr val="bg1"/>
                </a:solidFill>
                <a:highlight>
                  <a:srgbClr val="800000"/>
                </a:highlight>
              </a:rPr>
              <a:t> UK Coffee Market shows </a:t>
            </a:r>
            <a:r>
              <a:rPr lang="en-US" sz="2000" b="1" i="1" dirty="0">
                <a:solidFill>
                  <a:srgbClr val="8B1C31"/>
                </a:solidFill>
                <a:highlight>
                  <a:srgbClr val="800000"/>
                </a:highlight>
              </a:rPr>
              <a:t>_</a:t>
            </a:r>
            <a:r>
              <a:rPr lang="en-US" sz="2000" b="1" i="1" dirty="0">
                <a:solidFill>
                  <a:schemeClr val="bg1"/>
                </a:solidFill>
                <a:highlight>
                  <a:srgbClr val="800000"/>
                </a:highlight>
              </a:rPr>
              <a:t>4% year-on-year growth</a:t>
            </a:r>
            <a:r>
              <a:rPr lang="en-US" sz="2000" b="1" i="1" dirty="0">
                <a:solidFill>
                  <a:srgbClr val="8B1C31"/>
                </a:solidFill>
                <a:highlight>
                  <a:srgbClr val="800000"/>
                </a:highlight>
              </a:rPr>
              <a:t>_</a:t>
            </a:r>
            <a:endParaRPr lang="en-US" sz="2000" dirty="0">
              <a:solidFill>
                <a:srgbClr val="8B1C31"/>
              </a:solidFill>
            </a:endParaRPr>
          </a:p>
        </p:txBody>
      </p:sp>
      <p:pic>
        <p:nvPicPr>
          <p:cNvPr id="27" name="Audio 26">
            <a:extLst>
              <a:ext uri="{FF2B5EF4-FFF2-40B4-BE49-F238E27FC236}">
                <a16:creationId xmlns:a16="http://schemas.microsoft.com/office/drawing/2014/main" id="{426A61D2-84A5-0C1C-3B28-FAD53AF081E3}"/>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822551807"/>
      </p:ext>
    </p:extLst>
  </p:cSld>
  <p:clrMapOvr>
    <a:masterClrMapping/>
  </p:clrMapOvr>
  <mc:AlternateContent xmlns:mc="http://schemas.openxmlformats.org/markup-compatibility/2006" xmlns:p14="http://schemas.microsoft.com/office/powerpoint/2010/main">
    <mc:Choice Requires="p14">
      <p:transition spd="slow" p14:dur="2000" advTm="100266"/>
    </mc:Choice>
    <mc:Fallback xmlns="">
      <p:transition spd="slow" advTm="1002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C9DDBD-A4C1-AB5D-DA89-E6B895F592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85A4F2-0198-1080-1A6C-CB583DFC4F96}"/>
              </a:ext>
            </a:extLst>
          </p:cNvPr>
          <p:cNvSpPr>
            <a:spLocks noGrp="1"/>
          </p:cNvSpPr>
          <p:nvPr>
            <p:ph type="title"/>
          </p:nvPr>
        </p:nvSpPr>
        <p:spPr>
          <a:xfrm>
            <a:off x="1451578" y="273260"/>
            <a:ext cx="9603275" cy="1049235"/>
          </a:xfrm>
        </p:spPr>
        <p:txBody>
          <a:bodyPr>
            <a:normAutofit/>
          </a:bodyPr>
          <a:lstStyle/>
          <a:p>
            <a:pPr algn="ctr"/>
            <a:r>
              <a:rPr lang="en-US" sz="5000" dirty="0">
                <a:solidFill>
                  <a:srgbClr val="8B1C31"/>
                </a:solidFill>
              </a:rPr>
              <a:t>OPPORTUNITY ANALYSIS</a:t>
            </a:r>
          </a:p>
        </p:txBody>
      </p:sp>
      <p:graphicFrame>
        <p:nvGraphicFramePr>
          <p:cNvPr id="4" name="Content Placeholder 3">
            <a:extLst>
              <a:ext uri="{FF2B5EF4-FFF2-40B4-BE49-F238E27FC236}">
                <a16:creationId xmlns:a16="http://schemas.microsoft.com/office/drawing/2014/main" id="{04138394-899E-1A3F-FE4E-5F0B28D42F98}"/>
              </a:ext>
            </a:extLst>
          </p:cNvPr>
          <p:cNvGraphicFramePr>
            <a:graphicFrameLocks noGrp="1"/>
          </p:cNvGraphicFramePr>
          <p:nvPr>
            <p:ph idx="1"/>
            <p:extLst>
              <p:ext uri="{D42A27DB-BD31-4B8C-83A1-F6EECF244321}">
                <p14:modId xmlns:p14="http://schemas.microsoft.com/office/powerpoint/2010/main" val="4285171712"/>
              </p:ext>
            </p:extLst>
          </p:nvPr>
        </p:nvGraphicFramePr>
        <p:xfrm>
          <a:off x="596224" y="4014177"/>
          <a:ext cx="10458629" cy="2203947"/>
        </p:xfrm>
        <a:graphic>
          <a:graphicData uri="http://schemas.openxmlformats.org/drawingml/2006/table">
            <a:tbl>
              <a:tblPr firstRow="1" firstCol="1" bandRow="1">
                <a:tableStyleId>{5C22544A-7EE6-4342-B048-85BDC9FD1C3A}</a:tableStyleId>
              </a:tblPr>
              <a:tblGrid>
                <a:gridCol w="5276533">
                  <a:extLst>
                    <a:ext uri="{9D8B030D-6E8A-4147-A177-3AD203B41FA5}">
                      <a16:colId xmlns:a16="http://schemas.microsoft.com/office/drawing/2014/main" val="1142457025"/>
                    </a:ext>
                  </a:extLst>
                </a:gridCol>
                <a:gridCol w="5182096">
                  <a:extLst>
                    <a:ext uri="{9D8B030D-6E8A-4147-A177-3AD203B41FA5}">
                      <a16:colId xmlns:a16="http://schemas.microsoft.com/office/drawing/2014/main" val="2888631250"/>
                    </a:ext>
                  </a:extLst>
                </a:gridCol>
              </a:tblGrid>
              <a:tr h="239081">
                <a:tc>
                  <a:txBody>
                    <a:bodyPr/>
                    <a:lstStyle/>
                    <a:p>
                      <a:pPr algn="ctr">
                        <a:buNone/>
                      </a:pPr>
                      <a:r>
                        <a:rPr lang="en-GB" sz="1600" b="1" kern="0" dirty="0">
                          <a:effectLst/>
                        </a:rPr>
                        <a:t>Strengths</a:t>
                      </a:r>
                      <a:endParaRPr lang="en-GB" sz="16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solidFill>
                      <a:srgbClr val="8B1C31"/>
                    </a:solidFill>
                  </a:tcPr>
                </a:tc>
                <a:tc>
                  <a:txBody>
                    <a:bodyPr/>
                    <a:lstStyle/>
                    <a:p>
                      <a:pPr algn="ctr">
                        <a:buNone/>
                      </a:pPr>
                      <a:r>
                        <a:rPr lang="en-GB" sz="1600" kern="0" dirty="0">
                          <a:effectLst/>
                        </a:rPr>
                        <a:t>Weaknesses</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solidFill>
                      <a:srgbClr val="8B1C31"/>
                    </a:solidFill>
                  </a:tcPr>
                </a:tc>
                <a:extLst>
                  <a:ext uri="{0D108BD9-81ED-4DB2-BD59-A6C34878D82A}">
                    <a16:rowId xmlns:a16="http://schemas.microsoft.com/office/drawing/2014/main" val="2934016977"/>
                  </a:ext>
                </a:extLst>
              </a:tr>
              <a:tr h="878067">
                <a:tc>
                  <a:txBody>
                    <a:bodyPr/>
                    <a:lstStyle/>
                    <a:p>
                      <a:pPr marL="342900" lvl="0" indent="-342900">
                        <a:buFont typeface="Bookman Old Style" panose="02050604050505020204" pitchFamily="18" charset="0"/>
                        <a:buChar char="-"/>
                      </a:pPr>
                      <a:r>
                        <a:rPr lang="en-GB" sz="1100" b="0" dirty="0">
                          <a:solidFill>
                            <a:srgbClr val="8B1C31"/>
                          </a:solidFill>
                        </a:rPr>
                        <a:t>Market leadership position in UK coffee shop sector - Costa </a:t>
                      </a:r>
                    </a:p>
                    <a:p>
                      <a:pPr marL="342900" lvl="0" indent="-342900">
                        <a:buFont typeface="Bookman Old Style" panose="02050604050505020204" pitchFamily="18" charset="0"/>
                        <a:buChar char="-"/>
                      </a:pPr>
                      <a:r>
                        <a:rPr lang="en-GB" sz="1100" b="0" dirty="0">
                          <a:solidFill>
                            <a:srgbClr val="8B1C31"/>
                          </a:solidFill>
                        </a:rPr>
                        <a:t>Vertical integration through coffee roasting capabilities – </a:t>
                      </a:r>
                    </a:p>
                    <a:p>
                      <a:pPr marL="342900" lvl="0" indent="-342900">
                        <a:buFont typeface="Bookman Old Style" panose="02050604050505020204" pitchFamily="18" charset="0"/>
                        <a:buChar char="-"/>
                      </a:pPr>
                      <a:r>
                        <a:rPr lang="en-GB" sz="1100" b="0" dirty="0">
                          <a:solidFill>
                            <a:srgbClr val="8B1C31"/>
                          </a:solidFill>
                        </a:rPr>
                        <a:t>Extensive product portfolio diversification beyond traditional coffeehouse offerings </a:t>
                      </a:r>
                    </a:p>
                    <a:p>
                      <a:pPr marL="342900" lvl="0" indent="-342900">
                        <a:buFont typeface="Bookman Old Style" panose="02050604050505020204" pitchFamily="18" charset="0"/>
                        <a:buChar char="-"/>
                      </a:pPr>
                      <a:r>
                        <a:rPr lang="en-GB" sz="1100" b="0" dirty="0">
                          <a:solidFill>
                            <a:srgbClr val="8B1C31"/>
                          </a:solidFill>
                        </a:rPr>
                        <a:t>Established international presence with strong franchise</a:t>
                      </a:r>
                      <a:endParaRPr lang="en-GB" sz="1100" b="0" kern="100" dirty="0">
                        <a:effectLst/>
                        <a:latin typeface="Aptos" panose="020B0004020202020204" pitchFamily="34" charset="0"/>
                        <a:ea typeface="Times New Roman" panose="02020603050405020304" pitchFamily="18" charset="0"/>
                        <a:cs typeface="Apple Chancery" panose="03020702040506060504" pitchFamily="66" charset="-79"/>
                      </a:endParaRPr>
                    </a:p>
                  </a:txBody>
                  <a:tcPr marL="68580" marR="68580" marT="0" marB="0">
                    <a:solidFill>
                      <a:srgbClr val="E7CCCF"/>
                    </a:solidFill>
                  </a:tcPr>
                </a:tc>
                <a:tc>
                  <a:txBody>
                    <a:bodyPr/>
                    <a:lstStyle/>
                    <a:p>
                      <a:pPr marL="342900" lvl="0" indent="-342900">
                        <a:buFont typeface="Bookman Old Style" panose="02050604050505020204" pitchFamily="18" charset="0"/>
                        <a:buChar char="-"/>
                      </a:pPr>
                      <a:r>
                        <a:rPr lang="en-GB" sz="1100" b="0" dirty="0">
                          <a:solidFill>
                            <a:srgbClr val="8B1C31"/>
                          </a:solidFill>
                        </a:rPr>
                        <a:t>Premium pricing strategy limits accessibility during economic downturns </a:t>
                      </a:r>
                    </a:p>
                    <a:p>
                      <a:pPr marL="342900" lvl="0" indent="-342900">
                        <a:buFont typeface="Bookman Old Style" panose="02050604050505020204" pitchFamily="18" charset="0"/>
                        <a:buChar char="-"/>
                      </a:pPr>
                      <a:r>
                        <a:rPr lang="en-GB" sz="1100" b="0" dirty="0">
                          <a:solidFill>
                            <a:srgbClr val="8B1C31"/>
                          </a:solidFill>
                        </a:rPr>
                        <a:t>Store concentration in saturated UK market creates growth constraints </a:t>
                      </a:r>
                    </a:p>
                    <a:p>
                      <a:pPr marL="342900" lvl="0" indent="-342900">
                        <a:buFont typeface="Bookman Old Style" panose="02050604050505020204" pitchFamily="18" charset="0"/>
                        <a:buChar char="-"/>
                      </a:pPr>
                      <a:r>
                        <a:rPr lang="en-GB" sz="1100" b="0" dirty="0">
                          <a:solidFill>
                            <a:srgbClr val="8B1C31"/>
                          </a:solidFill>
                        </a:rPr>
                        <a:t>Limited differentiation from primary competitor Starbucks in customer experience</a:t>
                      </a:r>
                    </a:p>
                    <a:p>
                      <a:pPr marL="342900" lvl="0" indent="-342900">
                        <a:buFont typeface="Bookman Old Style" panose="02050604050505020204" pitchFamily="18" charset="0"/>
                        <a:buChar char="-"/>
                      </a:pPr>
                      <a:r>
                        <a:rPr lang="en-GB" sz="1100" b="0" dirty="0">
                          <a:solidFill>
                            <a:srgbClr val="8B1C31"/>
                          </a:solidFill>
                        </a:rPr>
                        <a:t>Sustainability credentials not up to emerging consumer expectations</a:t>
                      </a:r>
                    </a:p>
                  </a:txBody>
                  <a:tcPr marL="68580" marR="68580" marT="0" marB="0"/>
                </a:tc>
                <a:extLst>
                  <a:ext uri="{0D108BD9-81ED-4DB2-BD59-A6C34878D82A}">
                    <a16:rowId xmlns:a16="http://schemas.microsoft.com/office/drawing/2014/main" val="2353060899"/>
                  </a:ext>
                </a:extLst>
              </a:tr>
              <a:tr h="239081">
                <a:tc>
                  <a:txBody>
                    <a:bodyPr/>
                    <a:lstStyle/>
                    <a:p>
                      <a:pPr algn="ctr">
                        <a:buNone/>
                      </a:pPr>
                      <a:r>
                        <a:rPr lang="en-GB" sz="1600" b="1" kern="0" dirty="0">
                          <a:effectLst/>
                        </a:rPr>
                        <a:t>Opportunities</a:t>
                      </a:r>
                      <a:endParaRPr lang="en-GB" sz="16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solidFill>
                      <a:srgbClr val="8B1C31"/>
                    </a:solidFill>
                  </a:tcPr>
                </a:tc>
                <a:tc>
                  <a:txBody>
                    <a:bodyPr/>
                    <a:lstStyle/>
                    <a:p>
                      <a:pPr algn="ctr">
                        <a:buNone/>
                      </a:pPr>
                      <a:r>
                        <a:rPr lang="en-GB" sz="1600" b="1" kern="0" dirty="0">
                          <a:solidFill>
                            <a:schemeClr val="bg1"/>
                          </a:solidFill>
                          <a:effectLst/>
                        </a:rPr>
                        <a:t>Threats</a:t>
                      </a:r>
                      <a:endParaRPr lang="en-GB" sz="16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solidFill>
                      <a:srgbClr val="8B1C31"/>
                    </a:solidFill>
                  </a:tcPr>
                </a:tc>
                <a:extLst>
                  <a:ext uri="{0D108BD9-81ED-4DB2-BD59-A6C34878D82A}">
                    <a16:rowId xmlns:a16="http://schemas.microsoft.com/office/drawing/2014/main" val="3253660394"/>
                  </a:ext>
                </a:extLst>
              </a:tr>
              <a:tr h="370698">
                <a:tc>
                  <a:txBody>
                    <a:bodyPr/>
                    <a:lstStyle/>
                    <a:p>
                      <a:pPr marL="342900" lvl="0" indent="-342900">
                        <a:buFont typeface="Bookman Old Style" panose="02050604050505020204" pitchFamily="18" charset="0"/>
                        <a:buChar char="-"/>
                      </a:pPr>
                      <a:r>
                        <a:rPr lang="en-GB" sz="1100" b="0" dirty="0">
                          <a:solidFill>
                            <a:srgbClr val="8B1C31"/>
                          </a:solidFill>
                        </a:rPr>
                        <a:t>Expansion of digital ordering and loyalty program capabilities </a:t>
                      </a:r>
                    </a:p>
                    <a:p>
                      <a:pPr marL="342900" lvl="0" indent="-342900">
                        <a:buFont typeface="Bookman Old Style" panose="02050604050505020204" pitchFamily="18" charset="0"/>
                        <a:buChar char="-"/>
                      </a:pPr>
                      <a:r>
                        <a:rPr lang="en-GB" sz="1100" b="0" dirty="0">
                          <a:solidFill>
                            <a:srgbClr val="8B1C31"/>
                          </a:solidFill>
                        </a:rPr>
                        <a:t>Accelerated international expansion in emerging markets </a:t>
                      </a:r>
                      <a:endParaRPr lang="en-GB" sz="1100" b="0" kern="100" dirty="0">
                        <a:solidFill>
                          <a:srgbClr val="8B1C31"/>
                        </a:solidFill>
                        <a:effectLst/>
                        <a:latin typeface="Aptos" panose="020B0004020202020204" pitchFamily="34" charset="0"/>
                        <a:ea typeface="Times New Roman" panose="02020603050405020304" pitchFamily="18" charset="0"/>
                        <a:cs typeface="Apple Chancery" panose="03020702040506060504" pitchFamily="66" charset="-79"/>
                      </a:endParaRPr>
                    </a:p>
                    <a:p>
                      <a:pPr marL="342900" lvl="0" indent="-342900">
                        <a:buFont typeface="Bookman Old Style" panose="02050604050505020204" pitchFamily="18" charset="0"/>
                        <a:buChar char="-"/>
                      </a:pPr>
                      <a:r>
                        <a:rPr lang="en-GB" sz="1100" b="0" dirty="0">
                          <a:solidFill>
                            <a:srgbClr val="8B1C31"/>
                          </a:solidFill>
                        </a:rPr>
                        <a:t>Strategic partnerships with workplace and transit locations </a:t>
                      </a:r>
                    </a:p>
                    <a:p>
                      <a:pPr marL="342900" lvl="0" indent="-342900">
                        <a:buFont typeface="Bookman Old Style" panose="02050604050505020204" pitchFamily="18" charset="0"/>
                        <a:buChar char="-"/>
                      </a:pPr>
                      <a:r>
                        <a:rPr lang="en-GB" sz="1100" b="0" dirty="0">
                          <a:solidFill>
                            <a:srgbClr val="8B1C31"/>
                          </a:solidFill>
                        </a:rPr>
                        <a:t>Plant-based and functional beverage innovation addressing health-conscious consumers</a:t>
                      </a:r>
                      <a:endParaRPr lang="en-GB" sz="1100" b="0" kern="100" dirty="0">
                        <a:solidFill>
                          <a:srgbClr val="8B1C31"/>
                        </a:solidFill>
                        <a:effectLst/>
                        <a:latin typeface="Aptos" panose="020B0004020202020204" pitchFamily="34" charset="0"/>
                        <a:ea typeface="Times New Roman" panose="02020603050405020304" pitchFamily="18" charset="0"/>
                        <a:cs typeface="Apple Chancery" panose="03020702040506060504" pitchFamily="66" charset="-79"/>
                      </a:endParaRPr>
                    </a:p>
                  </a:txBody>
                  <a:tcPr marL="68580" marR="68580" marT="0" marB="0">
                    <a:solidFill>
                      <a:srgbClr val="E7CCCF"/>
                    </a:solidFill>
                  </a:tcPr>
                </a:tc>
                <a:tc>
                  <a:txBody>
                    <a:bodyPr/>
                    <a:lstStyle/>
                    <a:p>
                      <a:pPr marL="342900" lvl="0" indent="-342900">
                        <a:buFont typeface="Bookman Old Style" panose="02050604050505020204" pitchFamily="18" charset="0"/>
                        <a:buChar char="-"/>
                      </a:pPr>
                      <a:r>
                        <a:rPr lang="en-GB" sz="1100" b="0" dirty="0">
                          <a:solidFill>
                            <a:srgbClr val="8B1C31"/>
                          </a:solidFill>
                        </a:rPr>
                        <a:t>Intensifying competition from value-positioned competitors </a:t>
                      </a:r>
                    </a:p>
                    <a:p>
                      <a:pPr marL="342900" lvl="0" indent="-342900">
                        <a:buFont typeface="Bookman Old Style" panose="02050604050505020204" pitchFamily="18" charset="0"/>
                        <a:buChar char="-"/>
                      </a:pPr>
                      <a:r>
                        <a:rPr lang="en-GB" sz="1100" b="0" dirty="0">
                          <a:solidFill>
                            <a:srgbClr val="8B1C31"/>
                          </a:solidFill>
                        </a:rPr>
                        <a:t>Rising operational costs from </a:t>
                      </a:r>
                      <a:r>
                        <a:rPr lang="en-GB" sz="1100" b="0" dirty="0" err="1">
                          <a:solidFill>
                            <a:srgbClr val="8B1C31"/>
                          </a:solidFill>
                        </a:rPr>
                        <a:t>labor</a:t>
                      </a:r>
                      <a:r>
                        <a:rPr lang="en-GB" sz="1100" b="0" dirty="0">
                          <a:solidFill>
                            <a:srgbClr val="8B1C31"/>
                          </a:solidFill>
                        </a:rPr>
                        <a:t> shortages and commodity price inflation </a:t>
                      </a:r>
                      <a:endParaRPr lang="en-GB" sz="1100" b="0" kern="100" dirty="0">
                        <a:solidFill>
                          <a:srgbClr val="8B1C31"/>
                        </a:solidFill>
                        <a:effectLst/>
                        <a:latin typeface="Aptos" panose="020B0004020202020204" pitchFamily="34" charset="0"/>
                        <a:ea typeface="Times New Roman" panose="02020603050405020304" pitchFamily="18" charset="0"/>
                        <a:cs typeface="Apple Chancery" panose="03020702040506060504" pitchFamily="66" charset="-79"/>
                      </a:endParaRPr>
                    </a:p>
                    <a:p>
                      <a:pPr marL="342900" lvl="0" indent="-342900">
                        <a:buFont typeface="Bookman Old Style" panose="02050604050505020204" pitchFamily="18" charset="0"/>
                        <a:buChar char="-"/>
                      </a:pPr>
                      <a:r>
                        <a:rPr lang="en-GB" sz="1100" b="0" dirty="0">
                          <a:solidFill>
                            <a:srgbClr val="8B1C31"/>
                          </a:solidFill>
                        </a:rPr>
                        <a:t>Regulatory intervention regarding single-use plastics and waste reduction </a:t>
                      </a:r>
                    </a:p>
                    <a:p>
                      <a:pPr marL="342900" lvl="0" indent="-342900">
                        <a:buFont typeface="Bookman Old Style" panose="02050604050505020204" pitchFamily="18" charset="0"/>
                        <a:buChar char="-"/>
                      </a:pPr>
                      <a:r>
                        <a:rPr lang="en-GB" sz="1100" b="0" dirty="0">
                          <a:solidFill>
                            <a:srgbClr val="8B1C31"/>
                          </a:solidFill>
                        </a:rPr>
                        <a:t>Shifting consumer preferences toward experiential independent coffee shops </a:t>
                      </a:r>
                    </a:p>
                    <a:p>
                      <a:pPr marL="342900" lvl="0" indent="-342900">
                        <a:buFont typeface="Bookman Old Style" panose="02050604050505020204" pitchFamily="18" charset="0"/>
                        <a:buChar char="-"/>
                      </a:pPr>
                      <a:endParaRPr lang="en-GB" sz="1100" b="0" kern="100" dirty="0">
                        <a:solidFill>
                          <a:srgbClr val="8B1C31"/>
                        </a:solidFill>
                        <a:effectLst/>
                        <a:latin typeface="Aptos" panose="020B0004020202020204" pitchFamily="34" charset="0"/>
                        <a:ea typeface="Times New Roman" panose="02020603050405020304" pitchFamily="18" charset="0"/>
                        <a:cs typeface="Apple Chancery" panose="03020702040506060504" pitchFamily="66" charset="-79"/>
                      </a:endParaRPr>
                    </a:p>
                  </a:txBody>
                  <a:tcPr marL="68580" marR="68580" marT="0" marB="0"/>
                </a:tc>
                <a:extLst>
                  <a:ext uri="{0D108BD9-81ED-4DB2-BD59-A6C34878D82A}">
                    <a16:rowId xmlns:a16="http://schemas.microsoft.com/office/drawing/2014/main" val="2832326897"/>
                  </a:ext>
                </a:extLst>
              </a:tr>
            </a:tbl>
          </a:graphicData>
        </a:graphic>
      </p:graphicFrame>
      <p:pic>
        <p:nvPicPr>
          <p:cNvPr id="8" name="Content Placeholder 6">
            <a:extLst>
              <a:ext uri="{FF2B5EF4-FFF2-40B4-BE49-F238E27FC236}">
                <a16:creationId xmlns:a16="http://schemas.microsoft.com/office/drawing/2014/main" id="{62B56DC7-03D7-4250-6C88-E229C304B000}"/>
              </a:ext>
            </a:extLst>
          </p:cNvPr>
          <p:cNvPicPr>
            <a:picLocks noChangeAspect="1"/>
          </p:cNvPicPr>
          <p:nvPr/>
        </p:nvPicPr>
        <p:blipFill>
          <a:blip r:embed="rId5"/>
          <a:stretch>
            <a:fillRect/>
          </a:stretch>
        </p:blipFill>
        <p:spPr>
          <a:xfrm>
            <a:off x="10944685" y="5628323"/>
            <a:ext cx="1137146" cy="1137146"/>
          </a:xfrm>
          <a:prstGeom prst="rect">
            <a:avLst/>
          </a:prstGeom>
        </p:spPr>
      </p:pic>
      <p:pic>
        <p:nvPicPr>
          <p:cNvPr id="9" name="Picture 8">
            <a:extLst>
              <a:ext uri="{FF2B5EF4-FFF2-40B4-BE49-F238E27FC236}">
                <a16:creationId xmlns:a16="http://schemas.microsoft.com/office/drawing/2014/main" id="{2B8BEFD9-26DD-8061-B84F-FCF8801DB2CF}"/>
              </a:ext>
            </a:extLst>
          </p:cNvPr>
          <p:cNvPicPr>
            <a:picLocks noChangeAspect="1"/>
          </p:cNvPicPr>
          <p:nvPr/>
        </p:nvPicPr>
        <p:blipFill>
          <a:blip r:embed="rId6"/>
          <a:stretch>
            <a:fillRect/>
          </a:stretch>
        </p:blipFill>
        <p:spPr>
          <a:xfrm>
            <a:off x="4584001" y="1164493"/>
            <a:ext cx="2483073" cy="2483073"/>
          </a:xfrm>
          <a:prstGeom prst="rect">
            <a:avLst/>
          </a:prstGeom>
        </p:spPr>
      </p:pic>
      <p:pic>
        <p:nvPicPr>
          <p:cNvPr id="14" name="Picture 13">
            <a:extLst>
              <a:ext uri="{FF2B5EF4-FFF2-40B4-BE49-F238E27FC236}">
                <a16:creationId xmlns:a16="http://schemas.microsoft.com/office/drawing/2014/main" id="{E36B2E87-64FD-5EB7-271C-A6006DA76388}"/>
              </a:ext>
            </a:extLst>
          </p:cNvPr>
          <p:cNvPicPr>
            <a:picLocks noChangeAspect="1"/>
          </p:cNvPicPr>
          <p:nvPr/>
        </p:nvPicPr>
        <p:blipFill>
          <a:blip r:embed="rId7"/>
          <a:srcRect l="-9441" t="10368" r="23069" b="19381"/>
          <a:stretch>
            <a:fillRect/>
          </a:stretch>
        </p:blipFill>
        <p:spPr>
          <a:xfrm>
            <a:off x="6944380" y="1164491"/>
            <a:ext cx="3168358" cy="2483073"/>
          </a:xfrm>
          <a:prstGeom prst="rect">
            <a:avLst/>
          </a:prstGeom>
        </p:spPr>
      </p:pic>
      <p:pic>
        <p:nvPicPr>
          <p:cNvPr id="15" name="Picture 14">
            <a:extLst>
              <a:ext uri="{FF2B5EF4-FFF2-40B4-BE49-F238E27FC236}">
                <a16:creationId xmlns:a16="http://schemas.microsoft.com/office/drawing/2014/main" id="{6DFD347C-1766-049A-F610-870043409B5E}"/>
              </a:ext>
            </a:extLst>
          </p:cNvPr>
          <p:cNvPicPr>
            <a:picLocks noChangeAspect="1"/>
          </p:cNvPicPr>
          <p:nvPr/>
        </p:nvPicPr>
        <p:blipFill>
          <a:blip r:embed="rId8"/>
          <a:srcRect l="36037" t="22140" r="11256" b="8558"/>
          <a:stretch>
            <a:fillRect/>
          </a:stretch>
        </p:blipFill>
        <p:spPr>
          <a:xfrm>
            <a:off x="1451578" y="1164492"/>
            <a:ext cx="2912423" cy="2483073"/>
          </a:xfrm>
          <a:prstGeom prst="rect">
            <a:avLst/>
          </a:prstGeom>
        </p:spPr>
      </p:pic>
      <p:sp>
        <p:nvSpPr>
          <p:cNvPr id="3" name="TextBox 2">
            <a:extLst>
              <a:ext uri="{FF2B5EF4-FFF2-40B4-BE49-F238E27FC236}">
                <a16:creationId xmlns:a16="http://schemas.microsoft.com/office/drawing/2014/main" id="{86D3F62F-7C15-DF15-EDFB-EBB504B3C7CF}"/>
              </a:ext>
            </a:extLst>
          </p:cNvPr>
          <p:cNvSpPr txBox="1"/>
          <p:nvPr/>
        </p:nvSpPr>
        <p:spPr>
          <a:xfrm>
            <a:off x="4237057" y="3646204"/>
            <a:ext cx="3176960" cy="369332"/>
          </a:xfrm>
          <a:prstGeom prst="rect">
            <a:avLst/>
          </a:prstGeom>
          <a:noFill/>
        </p:spPr>
        <p:txBody>
          <a:bodyPr wrap="none" rtlCol="0">
            <a:spAutoFit/>
          </a:bodyPr>
          <a:lstStyle/>
          <a:p>
            <a:r>
              <a:rPr lang="en-US" dirty="0"/>
              <a:t>SWOT Analysis of Costa Coffee</a:t>
            </a:r>
          </a:p>
        </p:txBody>
      </p:sp>
      <p:pic>
        <p:nvPicPr>
          <p:cNvPr id="76" name="Audio 75">
            <a:extLst>
              <a:ext uri="{FF2B5EF4-FFF2-40B4-BE49-F238E27FC236}">
                <a16:creationId xmlns:a16="http://schemas.microsoft.com/office/drawing/2014/main" id="{2F4948AE-2DC1-3A11-375D-D94C3EAE731A}"/>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217234710"/>
      </p:ext>
    </p:extLst>
  </p:cSld>
  <p:clrMapOvr>
    <a:masterClrMapping/>
  </p:clrMapOvr>
  <mc:AlternateContent xmlns:mc="http://schemas.openxmlformats.org/markup-compatibility/2006" xmlns:p14="http://schemas.microsoft.com/office/powerpoint/2010/main">
    <mc:Choice Requires="p14">
      <p:transition spd="slow" p14:dur="2000" advTm="112021"/>
    </mc:Choice>
    <mc:Fallback xmlns="">
      <p:transition spd="slow" advTm="1120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D3045-AAF4-8382-EA02-CD2CB4CFF4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B9DB89-7B5D-68BB-E2A6-683C0875C648}"/>
              </a:ext>
            </a:extLst>
          </p:cNvPr>
          <p:cNvSpPr>
            <a:spLocks noGrp="1"/>
          </p:cNvSpPr>
          <p:nvPr>
            <p:ph type="title"/>
          </p:nvPr>
        </p:nvSpPr>
        <p:spPr>
          <a:xfrm>
            <a:off x="467636" y="245458"/>
            <a:ext cx="11209860" cy="1049235"/>
          </a:xfrm>
        </p:spPr>
        <p:txBody>
          <a:bodyPr>
            <a:noAutofit/>
          </a:bodyPr>
          <a:lstStyle/>
          <a:p>
            <a:pPr algn="ctr"/>
            <a:r>
              <a:rPr lang="en-US" sz="5000" dirty="0">
                <a:solidFill>
                  <a:srgbClr val="8B1C31"/>
                </a:solidFill>
              </a:rPr>
              <a:t>‘NEIGHBOURHOOD HUB’ STRATEGY</a:t>
            </a:r>
          </a:p>
        </p:txBody>
      </p:sp>
      <p:graphicFrame>
        <p:nvGraphicFramePr>
          <p:cNvPr id="4" name="Content Placeholder 3">
            <a:extLst>
              <a:ext uri="{FF2B5EF4-FFF2-40B4-BE49-F238E27FC236}">
                <a16:creationId xmlns:a16="http://schemas.microsoft.com/office/drawing/2014/main" id="{1ABFB99F-04DA-348E-E3D3-0D122AA3DA6A}"/>
              </a:ext>
            </a:extLst>
          </p:cNvPr>
          <p:cNvGraphicFramePr>
            <a:graphicFrameLocks noGrp="1"/>
          </p:cNvGraphicFramePr>
          <p:nvPr>
            <p:ph idx="1"/>
            <p:extLst>
              <p:ext uri="{D42A27DB-BD31-4B8C-83A1-F6EECF244321}">
                <p14:modId xmlns:p14="http://schemas.microsoft.com/office/powerpoint/2010/main" val="3394160889"/>
              </p:ext>
            </p:extLst>
          </p:nvPr>
        </p:nvGraphicFramePr>
        <p:xfrm>
          <a:off x="1151119" y="1391654"/>
          <a:ext cx="9889761" cy="2647284"/>
        </p:xfrm>
        <a:graphic>
          <a:graphicData uri="http://schemas.openxmlformats.org/drawingml/2006/table">
            <a:tbl>
              <a:tblPr firstRow="1" bandRow="1">
                <a:tableStyleId>{5C22544A-7EE6-4342-B048-85BDC9FD1C3A}</a:tableStyleId>
              </a:tblPr>
              <a:tblGrid>
                <a:gridCol w="3513255">
                  <a:extLst>
                    <a:ext uri="{9D8B030D-6E8A-4147-A177-3AD203B41FA5}">
                      <a16:colId xmlns:a16="http://schemas.microsoft.com/office/drawing/2014/main" val="2860931947"/>
                    </a:ext>
                  </a:extLst>
                </a:gridCol>
                <a:gridCol w="6376506">
                  <a:extLst>
                    <a:ext uri="{9D8B030D-6E8A-4147-A177-3AD203B41FA5}">
                      <a16:colId xmlns:a16="http://schemas.microsoft.com/office/drawing/2014/main" val="1895823109"/>
                    </a:ext>
                  </a:extLst>
                </a:gridCol>
              </a:tblGrid>
              <a:tr h="313105">
                <a:tc>
                  <a:txBody>
                    <a:bodyPr/>
                    <a:lstStyle/>
                    <a:p>
                      <a:pPr algn="ctr"/>
                      <a:r>
                        <a:rPr lang="en-US" sz="2000" dirty="0"/>
                        <a:t>OPERATION</a:t>
                      </a:r>
                    </a:p>
                  </a:txBody>
                  <a:tcPr/>
                </a:tc>
                <a:tc>
                  <a:txBody>
                    <a:bodyPr/>
                    <a:lstStyle/>
                    <a:p>
                      <a:pPr algn="ctr"/>
                      <a:r>
                        <a:rPr lang="en-US" sz="2000" dirty="0"/>
                        <a:t>PURPOSE</a:t>
                      </a:r>
                    </a:p>
                  </a:txBody>
                  <a:tcPr/>
                </a:tc>
                <a:extLst>
                  <a:ext uri="{0D108BD9-81ED-4DB2-BD59-A6C34878D82A}">
                    <a16:rowId xmlns:a16="http://schemas.microsoft.com/office/drawing/2014/main" val="1596457623"/>
                  </a:ext>
                </a:extLst>
              </a:tr>
              <a:tr h="513684">
                <a:tc>
                  <a:txBody>
                    <a:bodyPr/>
                    <a:lstStyle/>
                    <a:p>
                      <a:pPr algn="l"/>
                      <a:r>
                        <a:rPr lang="en-US" sz="1600" dirty="0"/>
                        <a:t>1. Physical space transformation</a:t>
                      </a:r>
                    </a:p>
                  </a:txBody>
                  <a:tcPr/>
                </a:tc>
                <a:tc>
                  <a:txBody>
                    <a:bodyPr/>
                    <a:lstStyle/>
                    <a:p>
                      <a:r>
                        <a:rPr lang="en-US" sz="1600" dirty="0"/>
                        <a:t>Add multiple purposes to one shop location to maximise community value.</a:t>
                      </a:r>
                    </a:p>
                  </a:txBody>
                  <a:tcPr/>
                </a:tc>
                <a:extLst>
                  <a:ext uri="{0D108BD9-81ED-4DB2-BD59-A6C34878D82A}">
                    <a16:rowId xmlns:a16="http://schemas.microsoft.com/office/drawing/2014/main" val="3699612579"/>
                  </a:ext>
                </a:extLst>
              </a:tr>
              <a:tr h="513684">
                <a:tc>
                  <a:txBody>
                    <a:bodyPr/>
                    <a:lstStyle/>
                    <a:p>
                      <a:pPr algn="l"/>
                      <a:r>
                        <a:rPr lang="en-US" sz="1600" dirty="0"/>
                        <a:t>2. Sustainable operations redesign</a:t>
                      </a:r>
                    </a:p>
                  </a:txBody>
                  <a:tcPr/>
                </a:tc>
                <a:tc>
                  <a:txBody>
                    <a:bodyPr/>
                    <a:lstStyle/>
                    <a:p>
                      <a:r>
                        <a:rPr lang="en-US" sz="1600" dirty="0"/>
                        <a:t>Create SMART goals to achieve measurable environmental improvements.</a:t>
                      </a:r>
                    </a:p>
                  </a:txBody>
                  <a:tcPr/>
                </a:tc>
                <a:extLst>
                  <a:ext uri="{0D108BD9-81ED-4DB2-BD59-A6C34878D82A}">
                    <a16:rowId xmlns:a16="http://schemas.microsoft.com/office/drawing/2014/main" val="4130510152"/>
                  </a:ext>
                </a:extLst>
              </a:tr>
              <a:tr h="513684">
                <a:tc>
                  <a:txBody>
                    <a:bodyPr/>
                    <a:lstStyle/>
                    <a:p>
                      <a:pPr algn="l"/>
                      <a:r>
                        <a:rPr lang="en-US" sz="1600" dirty="0"/>
                        <a:t>3. Community partnership programs</a:t>
                      </a:r>
                    </a:p>
                  </a:txBody>
                  <a:tcPr/>
                </a:tc>
                <a:tc>
                  <a:txBody>
                    <a:bodyPr/>
                    <a:lstStyle/>
                    <a:p>
                      <a:r>
                        <a:rPr lang="en-US" sz="1600" dirty="0"/>
                        <a:t>Inviting the local community to use the new, redesigned space to create a loyal customer base</a:t>
                      </a:r>
                    </a:p>
                  </a:txBody>
                  <a:tcPr/>
                </a:tc>
                <a:extLst>
                  <a:ext uri="{0D108BD9-81ED-4DB2-BD59-A6C34878D82A}">
                    <a16:rowId xmlns:a16="http://schemas.microsoft.com/office/drawing/2014/main" val="2219574654"/>
                  </a:ext>
                </a:extLst>
              </a:tr>
              <a:tr h="550514">
                <a:tc>
                  <a:txBody>
                    <a:bodyPr/>
                    <a:lstStyle/>
                    <a:p>
                      <a:pPr algn="l"/>
                      <a:r>
                        <a:rPr lang="en-US" sz="1600" dirty="0"/>
                        <a:t>4.  Value-based pricing</a:t>
                      </a:r>
                    </a:p>
                  </a:txBody>
                  <a:tcPr/>
                </a:tc>
                <a:tc>
                  <a:txBody>
                    <a:bodyPr/>
                    <a:lstStyle/>
                    <a:p>
                      <a:r>
                        <a:rPr lang="en-US" sz="1600" dirty="0"/>
                        <a:t>Make Costa products accessible to lower-income community members whilst maintaining quality and reputation</a:t>
                      </a:r>
                    </a:p>
                  </a:txBody>
                  <a:tcPr/>
                </a:tc>
                <a:extLst>
                  <a:ext uri="{0D108BD9-81ED-4DB2-BD59-A6C34878D82A}">
                    <a16:rowId xmlns:a16="http://schemas.microsoft.com/office/drawing/2014/main" val="1410580894"/>
                  </a:ext>
                </a:extLst>
              </a:tr>
            </a:tbl>
          </a:graphicData>
        </a:graphic>
      </p:graphicFrame>
      <p:pic>
        <p:nvPicPr>
          <p:cNvPr id="8" name="Content Placeholder 6">
            <a:extLst>
              <a:ext uri="{FF2B5EF4-FFF2-40B4-BE49-F238E27FC236}">
                <a16:creationId xmlns:a16="http://schemas.microsoft.com/office/drawing/2014/main" id="{4A90E90E-8942-3620-3932-21CBC8E03614}"/>
              </a:ext>
            </a:extLst>
          </p:cNvPr>
          <p:cNvPicPr>
            <a:picLocks noChangeAspect="1"/>
          </p:cNvPicPr>
          <p:nvPr/>
        </p:nvPicPr>
        <p:blipFill>
          <a:blip r:embed="rId5"/>
          <a:stretch>
            <a:fillRect/>
          </a:stretch>
        </p:blipFill>
        <p:spPr>
          <a:xfrm>
            <a:off x="10944685" y="5628323"/>
            <a:ext cx="1137146" cy="1137146"/>
          </a:xfrm>
          <a:prstGeom prst="rect">
            <a:avLst/>
          </a:prstGeom>
        </p:spPr>
      </p:pic>
      <p:pic>
        <p:nvPicPr>
          <p:cNvPr id="1026" name="Picture 2" descr="Senior Community Ping Pong Group - Summerfield Civic Association | Tigard,  OR">
            <a:extLst>
              <a:ext uri="{FF2B5EF4-FFF2-40B4-BE49-F238E27FC236}">
                <a16:creationId xmlns:a16="http://schemas.microsoft.com/office/drawing/2014/main" id="{0EFD7155-CF0F-E7EA-4D04-D421EE083E8B}"/>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6540" b="19767"/>
          <a:stretch>
            <a:fillRect/>
          </a:stretch>
        </p:blipFill>
        <p:spPr bwMode="auto">
          <a:xfrm>
            <a:off x="6432411" y="4844960"/>
            <a:ext cx="3045975" cy="176758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Unlocking the Power of SMART Goals: A Comprehensive Guide">
            <a:extLst>
              <a:ext uri="{FF2B5EF4-FFF2-40B4-BE49-F238E27FC236}">
                <a16:creationId xmlns:a16="http://schemas.microsoft.com/office/drawing/2014/main" id="{B3230FE4-6BF4-2B31-660F-35E34506811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96975" y="4084608"/>
            <a:ext cx="2980521" cy="124546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Okanogan restaurant renovation discovers 100-year-old hand-painted murals">
            <a:extLst>
              <a:ext uri="{FF2B5EF4-FFF2-40B4-BE49-F238E27FC236}">
                <a16:creationId xmlns:a16="http://schemas.microsoft.com/office/drawing/2014/main" id="{1FBB4168-CBDA-1AE9-A895-339835ADA57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6825" y="4844960"/>
            <a:ext cx="3045974" cy="171251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What is Value-Based Pricing? Strategies, Examples &amp; More | Vendavo">
            <a:extLst>
              <a:ext uri="{FF2B5EF4-FFF2-40B4-BE49-F238E27FC236}">
                <a16:creationId xmlns:a16="http://schemas.microsoft.com/office/drawing/2014/main" id="{116BC3C9-4E1D-4FB1-2E31-50EFD9B3F73A}"/>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t="523"/>
          <a:stretch>
            <a:fillRect/>
          </a:stretch>
        </p:blipFill>
        <p:spPr bwMode="auto">
          <a:xfrm>
            <a:off x="3517345" y="4091875"/>
            <a:ext cx="2980521" cy="1440390"/>
          </a:xfrm>
          <a:prstGeom prst="rect">
            <a:avLst/>
          </a:prstGeom>
          <a:noFill/>
          <a:extLst>
            <a:ext uri="{909E8E84-426E-40DD-AFC4-6F175D3DCCD1}">
              <a14:hiddenFill xmlns:a14="http://schemas.microsoft.com/office/drawing/2010/main">
                <a:solidFill>
                  <a:srgbClr val="FFFFFF"/>
                </a:solidFill>
              </a14:hiddenFill>
            </a:ext>
          </a:extLst>
        </p:spPr>
      </p:pic>
      <p:pic>
        <p:nvPicPr>
          <p:cNvPr id="47" name="Audio 46">
            <a:extLst>
              <a:ext uri="{FF2B5EF4-FFF2-40B4-BE49-F238E27FC236}">
                <a16:creationId xmlns:a16="http://schemas.microsoft.com/office/drawing/2014/main" id="{ACE7B415-EC6A-CCA6-8AAA-6A45D3DD995A}"/>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163300" y="5829300"/>
            <a:ext cx="812800" cy="812800"/>
          </a:xfrm>
          <a:prstGeom prst="rect">
            <a:avLst/>
          </a:prstGeom>
        </p:spPr>
      </p:pic>
      <p:sp>
        <p:nvSpPr>
          <p:cNvPr id="50" name="TextBox 49">
            <a:extLst>
              <a:ext uri="{FF2B5EF4-FFF2-40B4-BE49-F238E27FC236}">
                <a16:creationId xmlns:a16="http://schemas.microsoft.com/office/drawing/2014/main" id="{0F9A48DF-9B27-1ECA-7608-12E518A0A5CB}"/>
              </a:ext>
            </a:extLst>
          </p:cNvPr>
          <p:cNvSpPr txBox="1"/>
          <p:nvPr/>
        </p:nvSpPr>
        <p:spPr>
          <a:xfrm>
            <a:off x="2590171" y="5701216"/>
            <a:ext cx="4751882" cy="461665"/>
          </a:xfrm>
          <a:prstGeom prst="rect">
            <a:avLst/>
          </a:prstGeom>
          <a:noFill/>
        </p:spPr>
        <p:txBody>
          <a:bodyPr wrap="square" rtlCol="0">
            <a:spAutoFit/>
          </a:bodyPr>
          <a:lstStyle/>
          <a:p>
            <a:pPr algn="ctr"/>
            <a:r>
              <a:rPr lang="en-US" sz="1200" dirty="0">
                <a:solidFill>
                  <a:schemeClr val="bg1"/>
                </a:solidFill>
                <a:highlight>
                  <a:srgbClr val="8B1C31"/>
                </a:highlight>
              </a:rPr>
              <a:t>5 Steps of Value-Based Pricing Strategy</a:t>
            </a:r>
          </a:p>
          <a:p>
            <a:pPr algn="ctr"/>
            <a:r>
              <a:rPr lang="en-US" sz="1200" dirty="0">
                <a:solidFill>
                  <a:schemeClr val="bg1"/>
                </a:solidFill>
                <a:highlight>
                  <a:srgbClr val="8B1C31"/>
                </a:highlight>
              </a:rPr>
              <a:t>(Nagle, T. 1987)</a:t>
            </a:r>
          </a:p>
        </p:txBody>
      </p:sp>
      <p:sp>
        <p:nvSpPr>
          <p:cNvPr id="51" name="TextBox 50">
            <a:extLst>
              <a:ext uri="{FF2B5EF4-FFF2-40B4-BE49-F238E27FC236}">
                <a16:creationId xmlns:a16="http://schemas.microsoft.com/office/drawing/2014/main" id="{DA70B35A-B3A3-8FDC-B6E0-DF35F67AD7BB}"/>
              </a:ext>
            </a:extLst>
          </p:cNvPr>
          <p:cNvSpPr txBox="1"/>
          <p:nvPr/>
        </p:nvSpPr>
        <p:spPr>
          <a:xfrm>
            <a:off x="9734893" y="5405585"/>
            <a:ext cx="1057341" cy="461665"/>
          </a:xfrm>
          <a:prstGeom prst="rect">
            <a:avLst/>
          </a:prstGeom>
          <a:noFill/>
        </p:spPr>
        <p:txBody>
          <a:bodyPr wrap="none" rtlCol="0">
            <a:spAutoFit/>
          </a:bodyPr>
          <a:lstStyle/>
          <a:p>
            <a:pPr algn="ctr"/>
            <a:r>
              <a:rPr lang="en-US" sz="1200" dirty="0">
                <a:solidFill>
                  <a:schemeClr val="bg1"/>
                </a:solidFill>
                <a:highlight>
                  <a:srgbClr val="8B1C31"/>
                </a:highlight>
              </a:rPr>
              <a:t>SMART Goals</a:t>
            </a:r>
          </a:p>
          <a:p>
            <a:pPr algn="ctr"/>
            <a:r>
              <a:rPr lang="en-US" sz="1200" dirty="0">
                <a:solidFill>
                  <a:schemeClr val="bg1"/>
                </a:solidFill>
                <a:highlight>
                  <a:srgbClr val="8B1C31"/>
                </a:highlight>
              </a:rPr>
              <a:t>(Doran, 1981)</a:t>
            </a:r>
          </a:p>
        </p:txBody>
      </p:sp>
    </p:spTree>
    <p:extLst>
      <p:ext uri="{BB962C8B-B14F-4D97-AF65-F5344CB8AC3E}">
        <p14:creationId xmlns:p14="http://schemas.microsoft.com/office/powerpoint/2010/main" val="3464614091"/>
      </p:ext>
    </p:extLst>
  </p:cSld>
  <p:clrMapOvr>
    <a:masterClrMapping/>
  </p:clrMapOvr>
  <mc:AlternateContent xmlns:mc="http://schemas.openxmlformats.org/markup-compatibility/2006" xmlns:p14="http://schemas.microsoft.com/office/powerpoint/2010/main">
    <mc:Choice Requires="p14">
      <p:transition spd="slow" p14:dur="2000" advTm="148105"/>
    </mc:Choice>
    <mc:Fallback xmlns="">
      <p:transition spd="slow" advTm="1481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97827D-C941-2C90-7D60-E02F872F94F1}"/>
            </a:ext>
          </a:extLst>
        </p:cNvPr>
        <p:cNvGrpSpPr/>
        <p:nvPr/>
      </p:nvGrpSpPr>
      <p:grpSpPr>
        <a:xfrm>
          <a:off x="0" y="0"/>
          <a:ext cx="0" cy="0"/>
          <a:chOff x="0" y="0"/>
          <a:chExt cx="0" cy="0"/>
        </a:xfrm>
      </p:grpSpPr>
      <p:pic>
        <p:nvPicPr>
          <p:cNvPr id="2054" name="Picture 6" descr="Spaces of community: Chatty Cafes and Costa Coffee | cafespaces">
            <a:extLst>
              <a:ext uri="{FF2B5EF4-FFF2-40B4-BE49-F238E27FC236}">
                <a16:creationId xmlns:a16="http://schemas.microsoft.com/office/drawing/2014/main" id="{F10C8401-5C45-3047-6B7F-61FA130B6C8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080" t="2142" r="4992" b="1623"/>
          <a:stretch>
            <a:fillRect/>
          </a:stretch>
        </p:blipFill>
        <p:spPr bwMode="auto">
          <a:xfrm>
            <a:off x="4205743" y="2047898"/>
            <a:ext cx="3302954" cy="447361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Okanogan restaurant renovation discovers 100-year-old hand-painted murals">
            <a:extLst>
              <a:ext uri="{FF2B5EF4-FFF2-40B4-BE49-F238E27FC236}">
                <a16:creationId xmlns:a16="http://schemas.microsoft.com/office/drawing/2014/main" id="{61C05FE4-8E23-067E-B100-A97C4F67DD71}"/>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6922" r="10562"/>
          <a:stretch>
            <a:fillRect/>
          </a:stretch>
        </p:blipFill>
        <p:spPr bwMode="auto">
          <a:xfrm>
            <a:off x="7594173" y="2047898"/>
            <a:ext cx="4166038" cy="322995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612AB27-6578-2985-71E1-92612BA85A20}"/>
              </a:ext>
            </a:extLst>
          </p:cNvPr>
          <p:cNvSpPr>
            <a:spLocks noGrp="1"/>
          </p:cNvSpPr>
          <p:nvPr>
            <p:ph type="title"/>
          </p:nvPr>
        </p:nvSpPr>
        <p:spPr>
          <a:xfrm>
            <a:off x="772836" y="298811"/>
            <a:ext cx="10740422" cy="1049235"/>
          </a:xfrm>
        </p:spPr>
        <p:txBody>
          <a:bodyPr>
            <a:noAutofit/>
          </a:bodyPr>
          <a:lstStyle/>
          <a:p>
            <a:pPr algn="ctr"/>
            <a:r>
              <a:rPr lang="en-US" sz="5000" dirty="0">
                <a:solidFill>
                  <a:srgbClr val="8B1C31"/>
                </a:solidFill>
              </a:rPr>
              <a:t>STEP 1 – SPACE  TRANSFORMATION</a:t>
            </a:r>
          </a:p>
        </p:txBody>
      </p:sp>
      <p:graphicFrame>
        <p:nvGraphicFramePr>
          <p:cNvPr id="7" name="Content Placeholder 6">
            <a:extLst>
              <a:ext uri="{FF2B5EF4-FFF2-40B4-BE49-F238E27FC236}">
                <a16:creationId xmlns:a16="http://schemas.microsoft.com/office/drawing/2014/main" id="{2FB8904A-DFCA-1E9D-63AF-EA9C541C4B93}"/>
              </a:ext>
            </a:extLst>
          </p:cNvPr>
          <p:cNvGraphicFramePr>
            <a:graphicFrameLocks noGrp="1"/>
          </p:cNvGraphicFramePr>
          <p:nvPr>
            <p:ph idx="1"/>
            <p:extLst>
              <p:ext uri="{D42A27DB-BD31-4B8C-83A1-F6EECF244321}">
                <p14:modId xmlns:p14="http://schemas.microsoft.com/office/powerpoint/2010/main" val="114314005"/>
              </p:ext>
            </p:extLst>
          </p:nvPr>
        </p:nvGraphicFramePr>
        <p:xfrm>
          <a:off x="7101112" y="5099113"/>
          <a:ext cx="4251158" cy="1422400"/>
        </p:xfrm>
        <a:graphic>
          <a:graphicData uri="http://schemas.openxmlformats.org/drawingml/2006/table">
            <a:tbl>
              <a:tblPr firstRow="1" bandRow="1">
                <a:tableStyleId>{5C22544A-7EE6-4342-B048-85BDC9FD1C3A}</a:tableStyleId>
              </a:tblPr>
              <a:tblGrid>
                <a:gridCol w="4251158">
                  <a:extLst>
                    <a:ext uri="{9D8B030D-6E8A-4147-A177-3AD203B41FA5}">
                      <a16:colId xmlns:a16="http://schemas.microsoft.com/office/drawing/2014/main" val="2329726235"/>
                    </a:ext>
                  </a:extLst>
                </a:gridCol>
              </a:tblGrid>
              <a:tr h="0">
                <a:tc>
                  <a:txBody>
                    <a:bodyPr/>
                    <a:lstStyle/>
                    <a:p>
                      <a:endParaRPr lang="en-US" sz="100" dirty="0">
                        <a:solidFill>
                          <a:schemeClr val="bg1"/>
                        </a:solidFill>
                      </a:endParaRPr>
                    </a:p>
                  </a:txBody>
                  <a:tcPr>
                    <a:solidFill>
                      <a:srgbClr val="E7CCCF"/>
                    </a:solidFill>
                  </a:tcPr>
                </a:tc>
                <a:extLst>
                  <a:ext uri="{0D108BD9-81ED-4DB2-BD59-A6C34878D82A}">
                    <a16:rowId xmlns:a16="http://schemas.microsoft.com/office/drawing/2014/main" val="1179754208"/>
                  </a:ext>
                </a:extLst>
              </a:tr>
              <a:tr h="11689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bg1"/>
                          </a:solidFill>
                        </a:rPr>
                        <a:t>- Convert 40% of seating areas in targeted locations into bookable community spaces during off-peak hours</a:t>
                      </a:r>
                      <a:endParaRPr lang="en-US" dirty="0">
                        <a:solidFill>
                          <a:schemeClr val="bg1"/>
                        </a:solidFill>
                      </a:endParaRPr>
                    </a:p>
                    <a:p>
                      <a:endParaRPr lang="en-US" dirty="0">
                        <a:solidFill>
                          <a:schemeClr val="bg1"/>
                        </a:solidFill>
                      </a:endParaRPr>
                    </a:p>
                  </a:txBody>
                  <a:tcPr>
                    <a:solidFill>
                      <a:srgbClr val="8B1C31"/>
                    </a:solidFill>
                  </a:tcPr>
                </a:tc>
                <a:extLst>
                  <a:ext uri="{0D108BD9-81ED-4DB2-BD59-A6C34878D82A}">
                    <a16:rowId xmlns:a16="http://schemas.microsoft.com/office/drawing/2014/main" val="2822246553"/>
                  </a:ext>
                </a:extLst>
              </a:tr>
              <a:tr h="0">
                <a:tc>
                  <a:txBody>
                    <a:bodyPr/>
                    <a:lstStyle/>
                    <a:p>
                      <a:endParaRPr lang="en-US" sz="100" dirty="0">
                        <a:solidFill>
                          <a:schemeClr val="bg1"/>
                        </a:solidFill>
                      </a:endParaRPr>
                    </a:p>
                  </a:txBody>
                  <a:tcPr>
                    <a:solidFill>
                      <a:srgbClr val="E7CCCF"/>
                    </a:solidFill>
                  </a:tcPr>
                </a:tc>
                <a:extLst>
                  <a:ext uri="{0D108BD9-81ED-4DB2-BD59-A6C34878D82A}">
                    <a16:rowId xmlns:a16="http://schemas.microsoft.com/office/drawing/2014/main" val="2047346716"/>
                  </a:ext>
                </a:extLst>
              </a:tr>
            </a:tbl>
          </a:graphicData>
        </a:graphic>
      </p:graphicFrame>
      <p:pic>
        <p:nvPicPr>
          <p:cNvPr id="8" name="Content Placeholder 6">
            <a:extLst>
              <a:ext uri="{FF2B5EF4-FFF2-40B4-BE49-F238E27FC236}">
                <a16:creationId xmlns:a16="http://schemas.microsoft.com/office/drawing/2014/main" id="{42C6B1B6-A4EB-A6C0-5D18-CA33E5DFB048}"/>
              </a:ext>
            </a:extLst>
          </p:cNvPr>
          <p:cNvPicPr>
            <a:picLocks noChangeAspect="1"/>
          </p:cNvPicPr>
          <p:nvPr/>
        </p:nvPicPr>
        <p:blipFill>
          <a:blip r:embed="rId7"/>
          <a:stretch>
            <a:fillRect/>
          </a:stretch>
        </p:blipFill>
        <p:spPr>
          <a:xfrm>
            <a:off x="10944685" y="5628323"/>
            <a:ext cx="1137146" cy="1137146"/>
          </a:xfrm>
          <a:prstGeom prst="rect">
            <a:avLst/>
          </a:prstGeom>
        </p:spPr>
      </p:pic>
      <p:pic>
        <p:nvPicPr>
          <p:cNvPr id="2050" name="Picture 2" descr="Costa Coffee employees secure 5% pay rise | News | British Baker">
            <a:extLst>
              <a:ext uri="{FF2B5EF4-FFF2-40B4-BE49-F238E27FC236}">
                <a16:creationId xmlns:a16="http://schemas.microsoft.com/office/drawing/2014/main" id="{237145BF-2091-A4F5-5A58-70070A6FB8A1}"/>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r="11070"/>
          <a:stretch>
            <a:fillRect/>
          </a:stretch>
        </p:blipFill>
        <p:spPr bwMode="auto">
          <a:xfrm>
            <a:off x="299024" y="4288836"/>
            <a:ext cx="3793246" cy="223267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lassroom Seating | Grow-Right Stools | Early Childhood Education">
            <a:extLst>
              <a:ext uri="{FF2B5EF4-FFF2-40B4-BE49-F238E27FC236}">
                <a16:creationId xmlns:a16="http://schemas.microsoft.com/office/drawing/2014/main" id="{5ACC7DD2-7E81-8807-FBBF-6BC8B705C072}"/>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b="9965"/>
          <a:stretch>
            <a:fillRect/>
          </a:stretch>
        </p:blipFill>
        <p:spPr bwMode="auto">
          <a:xfrm>
            <a:off x="285157" y="2047898"/>
            <a:ext cx="3820981" cy="219505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9" name="Table 8">
            <a:extLst>
              <a:ext uri="{FF2B5EF4-FFF2-40B4-BE49-F238E27FC236}">
                <a16:creationId xmlns:a16="http://schemas.microsoft.com/office/drawing/2014/main" id="{23655D07-25A4-7758-704D-DD9F39505BD6}"/>
              </a:ext>
            </a:extLst>
          </p:cNvPr>
          <p:cNvGraphicFramePr>
            <a:graphicFrameLocks noGrp="1"/>
          </p:cNvGraphicFramePr>
          <p:nvPr>
            <p:extLst>
              <p:ext uri="{D42A27DB-BD31-4B8C-83A1-F6EECF244321}">
                <p14:modId xmlns:p14="http://schemas.microsoft.com/office/powerpoint/2010/main" val="922501276"/>
              </p:ext>
            </p:extLst>
          </p:nvPr>
        </p:nvGraphicFramePr>
        <p:xfrm>
          <a:off x="1144570" y="4001650"/>
          <a:ext cx="4563211" cy="365760"/>
        </p:xfrm>
        <a:graphic>
          <a:graphicData uri="http://schemas.openxmlformats.org/drawingml/2006/table">
            <a:tbl>
              <a:tblPr firstRow="1" bandRow="1">
                <a:tableStyleId>{5C22544A-7EE6-4342-B048-85BDC9FD1C3A}</a:tableStyleId>
              </a:tblPr>
              <a:tblGrid>
                <a:gridCol w="4563211">
                  <a:extLst>
                    <a:ext uri="{9D8B030D-6E8A-4147-A177-3AD203B41FA5}">
                      <a16:colId xmlns:a16="http://schemas.microsoft.com/office/drawing/2014/main" val="1872908567"/>
                    </a:ext>
                  </a:extLst>
                </a:gridCol>
              </a:tblGrid>
              <a:tr h="35857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solidFill>
                            <a:schemeClr val="bg1"/>
                          </a:solidFill>
                        </a:rPr>
                        <a:t>- Café peak hours: 7am – 10am and 2pm – 4pm</a:t>
                      </a:r>
                    </a:p>
                  </a:txBody>
                  <a:tcPr>
                    <a:solidFill>
                      <a:srgbClr val="8B1C31"/>
                    </a:solidFill>
                  </a:tcPr>
                </a:tc>
                <a:extLst>
                  <a:ext uri="{0D108BD9-81ED-4DB2-BD59-A6C34878D82A}">
                    <a16:rowId xmlns:a16="http://schemas.microsoft.com/office/drawing/2014/main" val="2773711074"/>
                  </a:ext>
                </a:extLst>
              </a:tr>
            </a:tbl>
          </a:graphicData>
        </a:graphic>
      </p:graphicFrame>
      <p:pic>
        <p:nvPicPr>
          <p:cNvPr id="42" name="Audio 41">
            <a:extLst>
              <a:ext uri="{FF2B5EF4-FFF2-40B4-BE49-F238E27FC236}">
                <a16:creationId xmlns:a16="http://schemas.microsoft.com/office/drawing/2014/main" id="{6959F7F8-9608-A975-DBF0-EC4E97190E98}"/>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714165375"/>
      </p:ext>
    </p:extLst>
  </p:cSld>
  <p:clrMapOvr>
    <a:masterClrMapping/>
  </p:clrMapOvr>
  <mc:AlternateContent xmlns:mc="http://schemas.openxmlformats.org/markup-compatibility/2006" xmlns:p14="http://schemas.microsoft.com/office/powerpoint/2010/main">
    <mc:Choice Requires="p14">
      <p:transition spd="slow" p14:dur="2000" advTm="98982"/>
    </mc:Choice>
    <mc:Fallback xmlns="">
      <p:transition spd="slow" advTm="989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067A39-1478-016D-4C18-CC0DE10777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FB080A-065F-B16E-E629-3124C53B181A}"/>
              </a:ext>
            </a:extLst>
          </p:cNvPr>
          <p:cNvSpPr>
            <a:spLocks noGrp="1"/>
          </p:cNvSpPr>
          <p:nvPr>
            <p:ph type="title"/>
          </p:nvPr>
        </p:nvSpPr>
        <p:spPr>
          <a:xfrm>
            <a:off x="568573" y="249736"/>
            <a:ext cx="11054853" cy="1049235"/>
          </a:xfrm>
        </p:spPr>
        <p:txBody>
          <a:bodyPr>
            <a:noAutofit/>
          </a:bodyPr>
          <a:lstStyle/>
          <a:p>
            <a:pPr algn="ctr"/>
            <a:r>
              <a:rPr lang="en-US" sz="5000" dirty="0">
                <a:solidFill>
                  <a:srgbClr val="8B1C31"/>
                </a:solidFill>
              </a:rPr>
              <a:t>STEP 2 – SUSTAINABLE OPERATIONS</a:t>
            </a:r>
          </a:p>
        </p:txBody>
      </p:sp>
      <p:pic>
        <p:nvPicPr>
          <p:cNvPr id="5" name="Content Placeholder 4" descr="A screenshot of a website&#10;&#10;AI-generated content may be incorrect.">
            <a:extLst>
              <a:ext uri="{FF2B5EF4-FFF2-40B4-BE49-F238E27FC236}">
                <a16:creationId xmlns:a16="http://schemas.microsoft.com/office/drawing/2014/main" id="{737266D6-BD89-403D-9138-D5F2C0E660ED}"/>
              </a:ext>
            </a:extLst>
          </p:cNvPr>
          <p:cNvPicPr>
            <a:picLocks noGrp="1" noChangeAspect="1"/>
          </p:cNvPicPr>
          <p:nvPr>
            <p:ph idx="1"/>
          </p:nvPr>
        </p:nvPicPr>
        <p:blipFill>
          <a:blip r:embed="rId5"/>
          <a:stretch>
            <a:fillRect/>
          </a:stretch>
        </p:blipFill>
        <p:spPr>
          <a:xfrm>
            <a:off x="363807" y="2008981"/>
            <a:ext cx="6393834" cy="3449638"/>
          </a:xfrm>
        </p:spPr>
      </p:pic>
      <p:pic>
        <p:nvPicPr>
          <p:cNvPr id="8" name="Content Placeholder 6">
            <a:extLst>
              <a:ext uri="{FF2B5EF4-FFF2-40B4-BE49-F238E27FC236}">
                <a16:creationId xmlns:a16="http://schemas.microsoft.com/office/drawing/2014/main" id="{2021088C-4365-4FE1-956B-CB041B8628FF}"/>
              </a:ext>
            </a:extLst>
          </p:cNvPr>
          <p:cNvPicPr>
            <a:picLocks noChangeAspect="1"/>
          </p:cNvPicPr>
          <p:nvPr/>
        </p:nvPicPr>
        <p:blipFill>
          <a:blip r:embed="rId6"/>
          <a:stretch>
            <a:fillRect/>
          </a:stretch>
        </p:blipFill>
        <p:spPr>
          <a:xfrm>
            <a:off x="10944685" y="5628323"/>
            <a:ext cx="1137146" cy="1137146"/>
          </a:xfrm>
          <a:prstGeom prst="rect">
            <a:avLst/>
          </a:prstGeom>
        </p:spPr>
      </p:pic>
      <p:sp>
        <p:nvSpPr>
          <p:cNvPr id="6" name="AutoShape 2" descr="Back &amp; side view of red &amp; white Whitbread Costa Coffee business brand  supply chain via shop delivery lorry truck driving along motorway England  UK Stock Photo - Alamy">
            <a:extLst>
              <a:ext uri="{FF2B5EF4-FFF2-40B4-BE49-F238E27FC236}">
                <a16:creationId xmlns:a16="http://schemas.microsoft.com/office/drawing/2014/main" id="{4C5DC153-1F31-F5CC-B22D-F50AA69057F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6" descr="Back &amp; side view of red &amp; white Whitbread Costa Coffee business brand  supply chain via shop delivery lorry truck driving along motorway England  UK Stock Photo - Alamy">
            <a:extLst>
              <a:ext uri="{FF2B5EF4-FFF2-40B4-BE49-F238E27FC236}">
                <a16:creationId xmlns:a16="http://schemas.microsoft.com/office/drawing/2014/main" id="{D5F135DE-9A4A-77D5-22A4-A736D5E11A40}"/>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84" name="Picture 12" descr="Ryder supplies 78 Sprinter vans for Costa Coffee contract">
            <a:extLst>
              <a:ext uri="{FF2B5EF4-FFF2-40B4-BE49-F238E27FC236}">
                <a16:creationId xmlns:a16="http://schemas.microsoft.com/office/drawing/2014/main" id="{BFA223A4-628B-6F47-E30C-8E7BFE92EC3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85219" y="1412836"/>
            <a:ext cx="4674813" cy="2631296"/>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81481B4-EC07-967A-21DA-961443925CAD}"/>
              </a:ext>
            </a:extLst>
          </p:cNvPr>
          <p:cNvSpPr txBox="1"/>
          <p:nvPr/>
        </p:nvSpPr>
        <p:spPr>
          <a:xfrm>
            <a:off x="6884283" y="4480168"/>
            <a:ext cx="2364750" cy="2708434"/>
          </a:xfrm>
          <a:prstGeom prst="rect">
            <a:avLst/>
          </a:prstGeom>
          <a:noFill/>
        </p:spPr>
        <p:txBody>
          <a:bodyPr wrap="none" rtlCol="0">
            <a:spAutoFit/>
          </a:bodyPr>
          <a:lstStyle/>
          <a:p>
            <a:r>
              <a:rPr lang="en-US" sz="17000" dirty="0"/>
              <a:t>📈</a:t>
            </a:r>
          </a:p>
        </p:txBody>
      </p:sp>
      <p:pic>
        <p:nvPicPr>
          <p:cNvPr id="23" name="Audio 22">
            <a:extLst>
              <a:ext uri="{FF2B5EF4-FFF2-40B4-BE49-F238E27FC236}">
                <a16:creationId xmlns:a16="http://schemas.microsoft.com/office/drawing/2014/main" id="{E4E785E1-8081-55F2-6A3C-5B6E8C946E0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63300" y="5829300"/>
            <a:ext cx="812800" cy="812800"/>
          </a:xfrm>
          <a:prstGeom prst="rect">
            <a:avLst/>
          </a:prstGeom>
        </p:spPr>
      </p:pic>
      <p:sp>
        <p:nvSpPr>
          <p:cNvPr id="38" name="TextBox 37">
            <a:extLst>
              <a:ext uri="{FF2B5EF4-FFF2-40B4-BE49-F238E27FC236}">
                <a16:creationId xmlns:a16="http://schemas.microsoft.com/office/drawing/2014/main" id="{0B2670E0-98A3-414C-DB63-E47695DA1A35}"/>
              </a:ext>
            </a:extLst>
          </p:cNvPr>
          <p:cNvSpPr txBox="1"/>
          <p:nvPr/>
        </p:nvSpPr>
        <p:spPr>
          <a:xfrm>
            <a:off x="1879334" y="5622307"/>
            <a:ext cx="3395610" cy="369332"/>
          </a:xfrm>
          <a:prstGeom prst="rect">
            <a:avLst/>
          </a:prstGeom>
          <a:noFill/>
        </p:spPr>
        <p:txBody>
          <a:bodyPr wrap="none" rtlCol="0">
            <a:spAutoFit/>
          </a:bodyPr>
          <a:lstStyle/>
          <a:p>
            <a:r>
              <a:rPr lang="en-US" dirty="0"/>
              <a:t>Sustainability (Costa Coffee, 2025)</a:t>
            </a:r>
          </a:p>
        </p:txBody>
      </p:sp>
    </p:spTree>
    <p:extLst>
      <p:ext uri="{BB962C8B-B14F-4D97-AF65-F5344CB8AC3E}">
        <p14:creationId xmlns:p14="http://schemas.microsoft.com/office/powerpoint/2010/main" val="886501633"/>
      </p:ext>
    </p:extLst>
  </p:cSld>
  <p:clrMapOvr>
    <a:masterClrMapping/>
  </p:clrMapOvr>
  <mc:AlternateContent xmlns:mc="http://schemas.openxmlformats.org/markup-compatibility/2006" xmlns:p14="http://schemas.microsoft.com/office/powerpoint/2010/main">
    <mc:Choice Requires="p14">
      <p:transition spd="slow" p14:dur="2000" advTm="77326"/>
    </mc:Choice>
    <mc:Fallback xmlns="">
      <p:transition spd="slow" advTm="773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2E500D-704D-BBB4-273C-99F3174B5098}"/>
            </a:ext>
          </a:extLst>
        </p:cNvPr>
        <p:cNvGrpSpPr/>
        <p:nvPr/>
      </p:nvGrpSpPr>
      <p:grpSpPr>
        <a:xfrm>
          <a:off x="0" y="0"/>
          <a:ext cx="0" cy="0"/>
          <a:chOff x="0" y="0"/>
          <a:chExt cx="0" cy="0"/>
        </a:xfrm>
      </p:grpSpPr>
      <p:pic>
        <p:nvPicPr>
          <p:cNvPr id="4102" name="Picture 6" descr="The Roastery - Our story | Costa Coffee">
            <a:extLst>
              <a:ext uri="{FF2B5EF4-FFF2-40B4-BE49-F238E27FC236}">
                <a16:creationId xmlns:a16="http://schemas.microsoft.com/office/drawing/2014/main" id="{6A19A737-C5E5-A70F-137B-F935A9221DF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11711" y="3960927"/>
            <a:ext cx="4795767" cy="280454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771DC44-8A98-4AB3-0006-6C18DA14E62E}"/>
              </a:ext>
            </a:extLst>
          </p:cNvPr>
          <p:cNvSpPr>
            <a:spLocks noGrp="1"/>
          </p:cNvSpPr>
          <p:nvPr>
            <p:ph type="title"/>
          </p:nvPr>
        </p:nvSpPr>
        <p:spPr>
          <a:xfrm>
            <a:off x="673768" y="224172"/>
            <a:ext cx="11054853" cy="1049235"/>
          </a:xfrm>
        </p:spPr>
        <p:txBody>
          <a:bodyPr>
            <a:noAutofit/>
          </a:bodyPr>
          <a:lstStyle/>
          <a:p>
            <a:pPr algn="ctr"/>
            <a:r>
              <a:rPr lang="en-US" sz="5000" dirty="0">
                <a:solidFill>
                  <a:srgbClr val="8B1C31"/>
                </a:solidFill>
              </a:rPr>
              <a:t>STEP 3 – COMMUNITY PARTNERSHIP</a:t>
            </a:r>
          </a:p>
        </p:txBody>
      </p:sp>
      <p:pic>
        <p:nvPicPr>
          <p:cNvPr id="8" name="Content Placeholder 6">
            <a:extLst>
              <a:ext uri="{FF2B5EF4-FFF2-40B4-BE49-F238E27FC236}">
                <a16:creationId xmlns:a16="http://schemas.microsoft.com/office/drawing/2014/main" id="{876D1C44-196C-9BDD-6761-2FF8322B73B4}"/>
              </a:ext>
            </a:extLst>
          </p:cNvPr>
          <p:cNvPicPr>
            <a:picLocks noChangeAspect="1"/>
          </p:cNvPicPr>
          <p:nvPr/>
        </p:nvPicPr>
        <p:blipFill>
          <a:blip r:embed="rId6"/>
          <a:stretch>
            <a:fillRect/>
          </a:stretch>
        </p:blipFill>
        <p:spPr>
          <a:xfrm>
            <a:off x="10944685" y="5628323"/>
            <a:ext cx="1137146" cy="1137146"/>
          </a:xfrm>
          <a:prstGeom prst="rect">
            <a:avLst/>
          </a:prstGeom>
        </p:spPr>
      </p:pic>
      <p:pic>
        <p:nvPicPr>
          <p:cNvPr id="4098" name="Picture 2" descr="Costa Coffee raises £10 million for Costa Foundation - Whitbread PLC">
            <a:extLst>
              <a:ext uri="{FF2B5EF4-FFF2-40B4-BE49-F238E27FC236}">
                <a16:creationId xmlns:a16="http://schemas.microsoft.com/office/drawing/2014/main" id="{A3F46D3B-3B34-D5C4-B08D-CD09AA7BD2C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11711" y="1164493"/>
            <a:ext cx="4795767" cy="269636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Barista Coffee Skills | PDF | Coffee | Caffeinated Drinks">
            <a:extLst>
              <a:ext uri="{FF2B5EF4-FFF2-40B4-BE49-F238E27FC236}">
                <a16:creationId xmlns:a16="http://schemas.microsoft.com/office/drawing/2014/main" id="{8528F936-CC51-4A1A-FB5A-B8374B5E979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62178" y="1355184"/>
            <a:ext cx="3083279" cy="411104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202B356-E03D-E40A-6DA0-709108B355E5}"/>
              </a:ext>
            </a:extLst>
          </p:cNvPr>
          <p:cNvSpPr txBox="1"/>
          <p:nvPr/>
        </p:nvSpPr>
        <p:spPr>
          <a:xfrm>
            <a:off x="229829" y="5846608"/>
            <a:ext cx="7111130" cy="584775"/>
          </a:xfrm>
          <a:prstGeom prst="rect">
            <a:avLst/>
          </a:prstGeom>
          <a:noFill/>
        </p:spPr>
        <p:txBody>
          <a:bodyPr wrap="square" rtlCol="0">
            <a:spAutoFit/>
          </a:bodyPr>
          <a:lstStyle/>
          <a:p>
            <a:r>
              <a:rPr lang="en-US" sz="2000" b="1" dirty="0">
                <a:solidFill>
                  <a:schemeClr val="bg1"/>
                </a:solidFill>
                <a:highlight>
                  <a:srgbClr val="8B1C31"/>
                </a:highlight>
              </a:rPr>
              <a:t>  </a:t>
            </a:r>
            <a:r>
              <a:rPr lang="en-US" sz="3200" b="1" dirty="0">
                <a:solidFill>
                  <a:schemeClr val="bg1"/>
                </a:solidFill>
                <a:highlight>
                  <a:srgbClr val="8B1C31"/>
                </a:highlight>
              </a:rPr>
              <a:t>ORGANISATIONAL RESILIENCE</a:t>
            </a:r>
            <a:r>
              <a:rPr lang="en-US" sz="3200" b="1" dirty="0">
                <a:solidFill>
                  <a:srgbClr val="8B1C31"/>
                </a:solidFill>
                <a:highlight>
                  <a:srgbClr val="8B1C31"/>
                </a:highlight>
              </a:rPr>
              <a:t>_ </a:t>
            </a:r>
            <a:endParaRPr lang="en-US" sz="2000" b="1" dirty="0">
              <a:solidFill>
                <a:srgbClr val="8B1C31"/>
              </a:solidFill>
              <a:highlight>
                <a:srgbClr val="8B1C31"/>
              </a:highlight>
            </a:endParaRPr>
          </a:p>
        </p:txBody>
      </p:sp>
      <p:pic>
        <p:nvPicPr>
          <p:cNvPr id="4104" name="Picture 8" descr="Morley Victoria Primary School - Greggs Breakfast">
            <a:extLst>
              <a:ext uri="{FF2B5EF4-FFF2-40B4-BE49-F238E27FC236}">
                <a16:creationId xmlns:a16="http://schemas.microsoft.com/office/drawing/2014/main" id="{1FC0F39F-85A2-0332-0CB6-48F98F443F5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2968" y="1373479"/>
            <a:ext cx="2892956" cy="4111041"/>
          </a:xfrm>
          <a:prstGeom prst="rect">
            <a:avLst/>
          </a:prstGeom>
          <a:noFill/>
          <a:extLst>
            <a:ext uri="{909E8E84-426E-40DD-AFC4-6F175D3DCCD1}">
              <a14:hiddenFill xmlns:a14="http://schemas.microsoft.com/office/drawing/2010/main">
                <a:solidFill>
                  <a:srgbClr val="FFFFFF"/>
                </a:solidFill>
              </a14:hiddenFill>
            </a:ext>
          </a:extLst>
        </p:spPr>
      </p:pic>
      <p:pic>
        <p:nvPicPr>
          <p:cNvPr id="13" name="Audio 12">
            <a:extLst>
              <a:ext uri="{FF2B5EF4-FFF2-40B4-BE49-F238E27FC236}">
                <a16:creationId xmlns:a16="http://schemas.microsoft.com/office/drawing/2014/main" id="{3B3D97FA-6EC3-D46E-8B14-35C525F307F9}"/>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730718955"/>
      </p:ext>
    </p:extLst>
  </p:cSld>
  <p:clrMapOvr>
    <a:masterClrMapping/>
  </p:clrMapOvr>
  <mc:AlternateContent xmlns:mc="http://schemas.openxmlformats.org/markup-compatibility/2006" xmlns:p14="http://schemas.microsoft.com/office/powerpoint/2010/main">
    <mc:Choice Requires="p14">
      <p:transition spd="slow" p14:dur="2000" advTm="100569"/>
    </mc:Choice>
    <mc:Fallback xmlns="">
      <p:transition spd="slow" advTm="1005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327F3D-4950-6FF7-6937-4D16D48777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B6CCD3-37B2-F63A-7412-49C3BDC63DA3}"/>
              </a:ext>
            </a:extLst>
          </p:cNvPr>
          <p:cNvSpPr>
            <a:spLocks noGrp="1"/>
          </p:cNvSpPr>
          <p:nvPr>
            <p:ph type="title"/>
          </p:nvPr>
        </p:nvSpPr>
        <p:spPr>
          <a:xfrm>
            <a:off x="1341410" y="249820"/>
            <a:ext cx="9603275" cy="1049235"/>
          </a:xfrm>
        </p:spPr>
        <p:txBody>
          <a:bodyPr>
            <a:normAutofit/>
          </a:bodyPr>
          <a:lstStyle/>
          <a:p>
            <a:pPr algn="ctr"/>
            <a:r>
              <a:rPr lang="en-US" sz="5000" dirty="0">
                <a:solidFill>
                  <a:srgbClr val="8B1C31"/>
                </a:solidFill>
              </a:rPr>
              <a:t>STEP 4 – VALUE-BASED PRICING</a:t>
            </a:r>
          </a:p>
        </p:txBody>
      </p:sp>
      <p:graphicFrame>
        <p:nvGraphicFramePr>
          <p:cNvPr id="4" name="Content Placeholder 3">
            <a:extLst>
              <a:ext uri="{FF2B5EF4-FFF2-40B4-BE49-F238E27FC236}">
                <a16:creationId xmlns:a16="http://schemas.microsoft.com/office/drawing/2014/main" id="{651F78A4-09DA-F5F4-515F-30B2A116CCA0}"/>
              </a:ext>
            </a:extLst>
          </p:cNvPr>
          <p:cNvGraphicFramePr>
            <a:graphicFrameLocks noGrp="1"/>
          </p:cNvGraphicFramePr>
          <p:nvPr>
            <p:ph idx="1"/>
            <p:extLst>
              <p:ext uri="{D42A27DB-BD31-4B8C-83A1-F6EECF244321}">
                <p14:modId xmlns:p14="http://schemas.microsoft.com/office/powerpoint/2010/main" val="2296112503"/>
              </p:ext>
            </p:extLst>
          </p:nvPr>
        </p:nvGraphicFramePr>
        <p:xfrm>
          <a:off x="5721536" y="1164493"/>
          <a:ext cx="5986462" cy="2773680"/>
        </p:xfrm>
        <a:graphic>
          <a:graphicData uri="http://schemas.openxmlformats.org/drawingml/2006/table">
            <a:tbl>
              <a:tblPr firstRow="1" bandRow="1">
                <a:tableStyleId>{5C22544A-7EE6-4342-B048-85BDC9FD1C3A}</a:tableStyleId>
              </a:tblPr>
              <a:tblGrid>
                <a:gridCol w="1868769">
                  <a:extLst>
                    <a:ext uri="{9D8B030D-6E8A-4147-A177-3AD203B41FA5}">
                      <a16:colId xmlns:a16="http://schemas.microsoft.com/office/drawing/2014/main" val="4249114673"/>
                    </a:ext>
                  </a:extLst>
                </a:gridCol>
                <a:gridCol w="4117693">
                  <a:extLst>
                    <a:ext uri="{9D8B030D-6E8A-4147-A177-3AD203B41FA5}">
                      <a16:colId xmlns:a16="http://schemas.microsoft.com/office/drawing/2014/main" val="933170808"/>
                    </a:ext>
                  </a:extLst>
                </a:gridCol>
              </a:tblGrid>
              <a:tr h="0">
                <a:tc>
                  <a:txBody>
                    <a:bodyPr/>
                    <a:lstStyle/>
                    <a:p>
                      <a:pPr algn="ctr"/>
                      <a:r>
                        <a:rPr lang="en-US" sz="1800" dirty="0"/>
                        <a:t>PRICE LEVEL</a:t>
                      </a:r>
                    </a:p>
                  </a:txBody>
                  <a:tcPr/>
                </a:tc>
                <a:tc>
                  <a:txBody>
                    <a:bodyPr/>
                    <a:lstStyle/>
                    <a:p>
                      <a:pPr algn="ctr"/>
                      <a:r>
                        <a:rPr lang="en-US" sz="1800" dirty="0"/>
                        <a:t>DESCRIPTION</a:t>
                      </a:r>
                    </a:p>
                  </a:txBody>
                  <a:tcPr/>
                </a:tc>
                <a:extLst>
                  <a:ext uri="{0D108BD9-81ED-4DB2-BD59-A6C34878D82A}">
                    <a16:rowId xmlns:a16="http://schemas.microsoft.com/office/drawing/2014/main" val="2704247667"/>
                  </a:ext>
                </a:extLst>
              </a:tr>
              <a:tr h="237992">
                <a:tc>
                  <a:txBody>
                    <a:bodyPr/>
                    <a:lstStyle/>
                    <a:p>
                      <a:pPr algn="ctr"/>
                      <a:r>
                        <a:rPr lang="en-US" sz="1400" b="1" dirty="0"/>
                        <a:t>3 - Premium</a:t>
                      </a:r>
                    </a:p>
                  </a:txBody>
                  <a:tcPr/>
                </a:tc>
                <a:tc>
                  <a:txBody>
                    <a:bodyPr/>
                    <a:lstStyle/>
                    <a:p>
                      <a:r>
                        <a:rPr lang="en-US" sz="1400" dirty="0"/>
                        <a:t>Food and drink made with high quality ingredients and made fresh to order.  Targeted at high-income working individuals and coffee connoisseurs.</a:t>
                      </a:r>
                    </a:p>
                  </a:txBody>
                  <a:tcPr/>
                </a:tc>
                <a:extLst>
                  <a:ext uri="{0D108BD9-81ED-4DB2-BD59-A6C34878D82A}">
                    <a16:rowId xmlns:a16="http://schemas.microsoft.com/office/drawing/2014/main" val="123459464"/>
                  </a:ext>
                </a:extLst>
              </a:tr>
              <a:tr h="270928">
                <a:tc>
                  <a:txBody>
                    <a:bodyPr/>
                    <a:lstStyle/>
                    <a:p>
                      <a:pPr algn="ctr"/>
                      <a:r>
                        <a:rPr lang="en-US" sz="1400" b="1" dirty="0"/>
                        <a:t>2 - Quality</a:t>
                      </a:r>
                    </a:p>
                  </a:txBody>
                  <a:tcPr/>
                </a:tc>
                <a:tc>
                  <a:txBody>
                    <a:bodyPr/>
                    <a:lstStyle/>
                    <a:p>
                      <a:r>
                        <a:rPr lang="en-US" sz="1400" dirty="0"/>
                        <a:t>Current food and drink offered by Costa Coffee in 2026, at its current price.  Targeted at working individuals and coffee enjoyers.</a:t>
                      </a:r>
                    </a:p>
                  </a:txBody>
                  <a:tcPr/>
                </a:tc>
                <a:extLst>
                  <a:ext uri="{0D108BD9-81ED-4DB2-BD59-A6C34878D82A}">
                    <a16:rowId xmlns:a16="http://schemas.microsoft.com/office/drawing/2014/main" val="920404975"/>
                  </a:ext>
                </a:extLst>
              </a:tr>
              <a:tr h="237992">
                <a:tc>
                  <a:txBody>
                    <a:bodyPr/>
                    <a:lstStyle/>
                    <a:p>
                      <a:pPr algn="ctr"/>
                      <a:r>
                        <a:rPr lang="en-US" sz="1400" b="1" dirty="0"/>
                        <a:t>1- Community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Food and drink that is simpler (or made with cheaper ingredients) at a slightly lower price point than Quality.  Targeted at low-income consumers and regular users of the Costa Community Spaces.</a:t>
                      </a:r>
                    </a:p>
                  </a:txBody>
                  <a:tcPr/>
                </a:tc>
                <a:extLst>
                  <a:ext uri="{0D108BD9-81ED-4DB2-BD59-A6C34878D82A}">
                    <a16:rowId xmlns:a16="http://schemas.microsoft.com/office/drawing/2014/main" val="1636550651"/>
                  </a:ext>
                </a:extLst>
              </a:tr>
            </a:tbl>
          </a:graphicData>
        </a:graphic>
      </p:graphicFrame>
      <p:pic>
        <p:nvPicPr>
          <p:cNvPr id="8" name="Content Placeholder 6">
            <a:extLst>
              <a:ext uri="{FF2B5EF4-FFF2-40B4-BE49-F238E27FC236}">
                <a16:creationId xmlns:a16="http://schemas.microsoft.com/office/drawing/2014/main" id="{B23A934C-AA95-BC2A-54FA-61412848DD38}"/>
              </a:ext>
            </a:extLst>
          </p:cNvPr>
          <p:cNvPicPr>
            <a:picLocks noChangeAspect="1"/>
          </p:cNvPicPr>
          <p:nvPr/>
        </p:nvPicPr>
        <p:blipFill>
          <a:blip r:embed="rId5"/>
          <a:stretch>
            <a:fillRect/>
          </a:stretch>
        </p:blipFill>
        <p:spPr>
          <a:xfrm>
            <a:off x="10944685" y="5628323"/>
            <a:ext cx="1137146" cy="1137146"/>
          </a:xfrm>
          <a:prstGeom prst="rect">
            <a:avLst/>
          </a:prstGeom>
        </p:spPr>
      </p:pic>
      <p:sp>
        <p:nvSpPr>
          <p:cNvPr id="5" name="TextBox 4">
            <a:extLst>
              <a:ext uri="{FF2B5EF4-FFF2-40B4-BE49-F238E27FC236}">
                <a16:creationId xmlns:a16="http://schemas.microsoft.com/office/drawing/2014/main" id="{B0E14184-E0AA-BFAC-2288-1CBB4AD4710D}"/>
              </a:ext>
            </a:extLst>
          </p:cNvPr>
          <p:cNvSpPr txBox="1"/>
          <p:nvPr/>
        </p:nvSpPr>
        <p:spPr>
          <a:xfrm>
            <a:off x="205332" y="1109523"/>
            <a:ext cx="5281070" cy="5078313"/>
          </a:xfrm>
          <a:prstGeom prst="rect">
            <a:avLst/>
          </a:prstGeom>
          <a:noFill/>
        </p:spPr>
        <p:txBody>
          <a:bodyPr wrap="square" rtlCol="0">
            <a:spAutoFit/>
          </a:bodyPr>
          <a:lstStyle/>
          <a:p>
            <a:r>
              <a:rPr lang="en-GB" sz="1200" b="1" dirty="0"/>
              <a:t>Political</a:t>
            </a:r>
          </a:p>
          <a:p>
            <a:r>
              <a:rPr lang="en-GB" sz="1200" dirty="0"/>
              <a:t>Food retail operations face regulation through food safety standards, labelling requirements, and employment laws.</a:t>
            </a:r>
          </a:p>
          <a:p>
            <a:endParaRPr lang="en-GB" sz="1200" dirty="0"/>
          </a:p>
          <a:p>
            <a:r>
              <a:rPr lang="en-GB" sz="1200" b="1" dirty="0"/>
              <a:t>Economic</a:t>
            </a:r>
          </a:p>
          <a:p>
            <a:r>
              <a:rPr lang="en-GB" sz="1200" dirty="0"/>
              <a:t>Premium-positioned operators like Costa Coffee experience greater vulnerability during economic stress, evidenced by rising costs in energy, ingredients, and labour squeeze margins – contributing to declining revenues and venue closures in 2025. </a:t>
            </a:r>
          </a:p>
          <a:p>
            <a:endParaRPr lang="en-GB" sz="1200" dirty="0"/>
          </a:p>
          <a:p>
            <a:r>
              <a:rPr lang="en-GB" sz="1200" b="1" dirty="0"/>
              <a:t>Social</a:t>
            </a:r>
          </a:p>
          <a:p>
            <a:r>
              <a:rPr lang="en-GB" sz="1200" dirty="0"/>
              <a:t>Time scarcity, urbanisation, and changing household structures fuel food-to-go growth as convenience replaces home cooking, while health consciousness demands balanced menus combining indulgent and healthy options. </a:t>
            </a:r>
          </a:p>
          <a:p>
            <a:pPr marL="171450" indent="-171450">
              <a:buFontTx/>
              <a:buChar char="-"/>
            </a:pPr>
            <a:endParaRPr lang="en-GB" sz="1200" dirty="0"/>
          </a:p>
          <a:p>
            <a:r>
              <a:rPr lang="en-GB" sz="1200" b="1" dirty="0"/>
              <a:t>Technological Factors</a:t>
            </a:r>
          </a:p>
          <a:p>
            <a:r>
              <a:rPr lang="en-GB" sz="1200" dirty="0"/>
              <a:t>Mobile ordering apps enhance customer convenience and enable personalised marketing through data analytics, creating switching costs through customisation.</a:t>
            </a:r>
          </a:p>
          <a:p>
            <a:endParaRPr lang="en-GB" sz="1200" dirty="0"/>
          </a:p>
          <a:p>
            <a:r>
              <a:rPr lang="en-GB" sz="1200" b="1" dirty="0"/>
              <a:t>Legal Factors</a:t>
            </a:r>
          </a:p>
          <a:p>
            <a:r>
              <a:rPr lang="en-GB" sz="1200" dirty="0"/>
              <a:t>Employment legislation, including minimum wage increases, workplace pension obligations, and gender wage gap compensation, systematically raises labour costs across the sector.</a:t>
            </a:r>
          </a:p>
          <a:p>
            <a:endParaRPr lang="en-GB" sz="1200" dirty="0"/>
          </a:p>
          <a:p>
            <a:r>
              <a:rPr lang="en-GB" sz="1200" b="1" dirty="0"/>
              <a:t>Environmental Factors</a:t>
            </a:r>
          </a:p>
          <a:p>
            <a:r>
              <a:rPr lang="en-GB" sz="1200" dirty="0"/>
              <a:t>Environmental risks include supply chain disruptions and transition obligations requiring capital investment in low-carbon operations. Costa Coffee opened a BREEAM Outstanding Roastery that supplies coffee to all Costa cafes.</a:t>
            </a:r>
          </a:p>
        </p:txBody>
      </p:sp>
      <p:pic>
        <p:nvPicPr>
          <p:cNvPr id="5124" name="Picture 4" descr="What is a Decoy Pricing Strategy: Definition and Examples">
            <a:extLst>
              <a:ext uri="{FF2B5EF4-FFF2-40B4-BE49-F238E27FC236}">
                <a16:creationId xmlns:a16="http://schemas.microsoft.com/office/drawing/2014/main" id="{47E95107-F130-5B0F-C332-5FFDA92E5C9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75571" y="3993010"/>
            <a:ext cx="3265710" cy="2615170"/>
          </a:xfrm>
          <a:prstGeom prst="rect">
            <a:avLst/>
          </a:prstGeom>
          <a:noFill/>
          <a:extLst>
            <a:ext uri="{909E8E84-426E-40DD-AFC4-6F175D3DCCD1}">
              <a14:hiddenFill xmlns:a14="http://schemas.microsoft.com/office/drawing/2010/main">
                <a:solidFill>
                  <a:srgbClr val="FFFFFF"/>
                </a:solidFill>
              </a14:hiddenFill>
            </a:ext>
          </a:extLst>
        </p:spPr>
      </p:pic>
      <p:pic>
        <p:nvPicPr>
          <p:cNvPr id="42" name="Audio 41">
            <a:extLst>
              <a:ext uri="{FF2B5EF4-FFF2-40B4-BE49-F238E27FC236}">
                <a16:creationId xmlns:a16="http://schemas.microsoft.com/office/drawing/2014/main" id="{9BA58536-A7CA-9FB1-3304-AE318CEACB0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476480207"/>
      </p:ext>
    </p:extLst>
  </p:cSld>
  <p:clrMapOvr>
    <a:masterClrMapping/>
  </p:clrMapOvr>
  <mc:AlternateContent xmlns:mc="http://schemas.openxmlformats.org/markup-compatibility/2006" xmlns:p14="http://schemas.microsoft.com/office/powerpoint/2010/main">
    <mc:Choice Requires="p14">
      <p:transition spd="slow" p14:dur="2000" advTm="86536"/>
    </mc:Choice>
    <mc:Fallback xmlns="">
      <p:transition spd="slow" advTm="865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A7DC5-6FEF-9D6F-E6A4-B1D90FB570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FE9E0F-234B-275C-578F-9D495A9B2BE9}"/>
              </a:ext>
            </a:extLst>
          </p:cNvPr>
          <p:cNvSpPr>
            <a:spLocks noGrp="1"/>
          </p:cNvSpPr>
          <p:nvPr>
            <p:ph type="title"/>
          </p:nvPr>
        </p:nvSpPr>
        <p:spPr>
          <a:xfrm>
            <a:off x="1451578" y="311070"/>
            <a:ext cx="9603275" cy="1049235"/>
          </a:xfrm>
        </p:spPr>
        <p:txBody>
          <a:bodyPr>
            <a:normAutofit/>
          </a:bodyPr>
          <a:lstStyle/>
          <a:p>
            <a:pPr algn="ctr"/>
            <a:r>
              <a:rPr lang="en-US" sz="5000" dirty="0">
                <a:solidFill>
                  <a:srgbClr val="8B1C31"/>
                </a:solidFill>
              </a:rPr>
              <a:t>IMPLEMENTATION</a:t>
            </a:r>
          </a:p>
        </p:txBody>
      </p:sp>
      <p:graphicFrame>
        <p:nvGraphicFramePr>
          <p:cNvPr id="4" name="Content Placeholder 3">
            <a:extLst>
              <a:ext uri="{FF2B5EF4-FFF2-40B4-BE49-F238E27FC236}">
                <a16:creationId xmlns:a16="http://schemas.microsoft.com/office/drawing/2014/main" id="{32CBFB0A-71AF-F225-2EBA-2379A6D0D501}"/>
              </a:ext>
            </a:extLst>
          </p:cNvPr>
          <p:cNvGraphicFramePr>
            <a:graphicFrameLocks noGrp="1"/>
          </p:cNvGraphicFramePr>
          <p:nvPr>
            <p:ph idx="1"/>
            <p:extLst>
              <p:ext uri="{D42A27DB-BD31-4B8C-83A1-F6EECF244321}">
                <p14:modId xmlns:p14="http://schemas.microsoft.com/office/powerpoint/2010/main" val="1967011120"/>
              </p:ext>
            </p:extLst>
          </p:nvPr>
        </p:nvGraphicFramePr>
        <p:xfrm>
          <a:off x="1451578" y="2332809"/>
          <a:ext cx="9599599" cy="2682240"/>
        </p:xfrm>
        <a:graphic>
          <a:graphicData uri="http://schemas.openxmlformats.org/drawingml/2006/table">
            <a:tbl>
              <a:tblPr firstRow="1" bandRow="1">
                <a:tableStyleId>{5C22544A-7EE6-4342-B048-85BDC9FD1C3A}</a:tableStyleId>
              </a:tblPr>
              <a:tblGrid>
                <a:gridCol w="2618208">
                  <a:extLst>
                    <a:ext uri="{9D8B030D-6E8A-4147-A177-3AD203B41FA5}">
                      <a16:colId xmlns:a16="http://schemas.microsoft.com/office/drawing/2014/main" val="647897029"/>
                    </a:ext>
                  </a:extLst>
                </a:gridCol>
                <a:gridCol w="6981391">
                  <a:extLst>
                    <a:ext uri="{9D8B030D-6E8A-4147-A177-3AD203B41FA5}">
                      <a16:colId xmlns:a16="http://schemas.microsoft.com/office/drawing/2014/main" val="3573609727"/>
                    </a:ext>
                  </a:extLst>
                </a:gridCol>
              </a:tblGrid>
              <a:tr h="0">
                <a:tc>
                  <a:txBody>
                    <a:bodyPr/>
                    <a:lstStyle/>
                    <a:p>
                      <a:pPr algn="ctr"/>
                      <a:r>
                        <a:rPr lang="en-US" sz="3200" dirty="0"/>
                        <a:t>YEAR</a:t>
                      </a:r>
                    </a:p>
                  </a:txBody>
                  <a:tcPr/>
                </a:tc>
                <a:tc>
                  <a:txBody>
                    <a:bodyPr/>
                    <a:lstStyle/>
                    <a:p>
                      <a:pPr algn="ctr"/>
                      <a:r>
                        <a:rPr lang="en-US" sz="3200" dirty="0"/>
                        <a:t>ACTION</a:t>
                      </a:r>
                    </a:p>
                  </a:txBody>
                  <a:tcPr/>
                </a:tc>
                <a:extLst>
                  <a:ext uri="{0D108BD9-81ED-4DB2-BD59-A6C34878D82A}">
                    <a16:rowId xmlns:a16="http://schemas.microsoft.com/office/drawing/2014/main" val="1032356784"/>
                  </a:ext>
                </a:extLst>
              </a:tr>
              <a:tr h="237992">
                <a:tc>
                  <a:txBody>
                    <a:bodyPr/>
                    <a:lstStyle/>
                    <a:p>
                      <a:pPr algn="ctr"/>
                      <a:r>
                        <a:rPr lang="en-US" sz="2400" dirty="0"/>
                        <a:t>1</a:t>
                      </a:r>
                    </a:p>
                  </a:txBody>
                  <a:tcPr/>
                </a:tc>
                <a:tc>
                  <a:txBody>
                    <a:bodyPr/>
                    <a:lstStyle/>
                    <a:p>
                      <a:r>
                        <a:rPr lang="en-US" sz="2400" dirty="0"/>
                        <a:t>Pilot rollout in 50 stores.</a:t>
                      </a:r>
                    </a:p>
                  </a:txBody>
                  <a:tcPr/>
                </a:tc>
                <a:extLst>
                  <a:ext uri="{0D108BD9-81ED-4DB2-BD59-A6C34878D82A}">
                    <a16:rowId xmlns:a16="http://schemas.microsoft.com/office/drawing/2014/main" val="1255680858"/>
                  </a:ext>
                </a:extLst>
              </a:tr>
              <a:tr h="270928">
                <a:tc>
                  <a:txBody>
                    <a:bodyPr/>
                    <a:lstStyle/>
                    <a:p>
                      <a:pPr algn="ctr"/>
                      <a:r>
                        <a:rPr lang="en-US" sz="2400" dirty="0"/>
                        <a:t>2</a:t>
                      </a:r>
                    </a:p>
                  </a:txBody>
                  <a:tcPr/>
                </a:tc>
                <a:tc>
                  <a:txBody>
                    <a:bodyPr/>
                    <a:lstStyle/>
                    <a:p>
                      <a:r>
                        <a:rPr lang="en-US" sz="2400" dirty="0"/>
                        <a:t>Scale to 200 locations, refining operations based on pilot</a:t>
                      </a:r>
                    </a:p>
                  </a:txBody>
                  <a:tcPr/>
                </a:tc>
                <a:extLst>
                  <a:ext uri="{0D108BD9-81ED-4DB2-BD59-A6C34878D82A}">
                    <a16:rowId xmlns:a16="http://schemas.microsoft.com/office/drawing/2014/main" val="3713647414"/>
                  </a:ext>
                </a:extLst>
              </a:tr>
              <a:tr h="237992">
                <a:tc>
                  <a:txBody>
                    <a:bodyPr/>
                    <a:lstStyle/>
                    <a:p>
                      <a:pPr algn="ctr"/>
                      <a:r>
                        <a:rPr lang="en-US" sz="2400" dirty="0"/>
                        <a:t>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t>Full network integration across 500+ stores after successful pilot. </a:t>
                      </a:r>
                    </a:p>
                  </a:txBody>
                  <a:tcPr/>
                </a:tc>
                <a:extLst>
                  <a:ext uri="{0D108BD9-81ED-4DB2-BD59-A6C34878D82A}">
                    <a16:rowId xmlns:a16="http://schemas.microsoft.com/office/drawing/2014/main" val="2152165210"/>
                  </a:ext>
                </a:extLst>
              </a:tr>
            </a:tbl>
          </a:graphicData>
        </a:graphic>
      </p:graphicFrame>
      <p:pic>
        <p:nvPicPr>
          <p:cNvPr id="8" name="Content Placeholder 6">
            <a:extLst>
              <a:ext uri="{FF2B5EF4-FFF2-40B4-BE49-F238E27FC236}">
                <a16:creationId xmlns:a16="http://schemas.microsoft.com/office/drawing/2014/main" id="{F266CC80-D4F5-E42B-3A45-6D1D009658F3}"/>
              </a:ext>
            </a:extLst>
          </p:cNvPr>
          <p:cNvPicPr>
            <a:picLocks noChangeAspect="1"/>
          </p:cNvPicPr>
          <p:nvPr/>
        </p:nvPicPr>
        <p:blipFill>
          <a:blip r:embed="rId5"/>
          <a:stretch>
            <a:fillRect/>
          </a:stretch>
        </p:blipFill>
        <p:spPr>
          <a:xfrm>
            <a:off x="10944685" y="5628323"/>
            <a:ext cx="1137146" cy="1137146"/>
          </a:xfrm>
          <a:prstGeom prst="rect">
            <a:avLst/>
          </a:prstGeom>
        </p:spPr>
      </p:pic>
      <p:pic>
        <p:nvPicPr>
          <p:cNvPr id="28" name="Audio 27">
            <a:extLst>
              <a:ext uri="{FF2B5EF4-FFF2-40B4-BE49-F238E27FC236}">
                <a16:creationId xmlns:a16="http://schemas.microsoft.com/office/drawing/2014/main" id="{75EB2101-D8D2-2936-4D24-3805C51C9BA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017120856"/>
      </p:ext>
    </p:extLst>
  </p:cSld>
  <p:clrMapOvr>
    <a:masterClrMapping/>
  </p:clrMapOvr>
  <mc:AlternateContent xmlns:mc="http://schemas.openxmlformats.org/markup-compatibility/2006" xmlns:p14="http://schemas.microsoft.com/office/powerpoint/2010/main">
    <mc:Choice Requires="p14">
      <p:transition spd="slow" p14:dur="2000" advTm="99590"/>
    </mc:Choice>
    <mc:Fallback xmlns="">
      <p:transition spd="slow" advTm="995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645EAE-E064-FBF8-0C5B-9997F3FE3070}"/>
            </a:ext>
          </a:extLst>
        </p:cNvPr>
        <p:cNvGrpSpPr/>
        <p:nvPr/>
      </p:nvGrpSpPr>
      <p:grpSpPr>
        <a:xfrm>
          <a:off x="0" y="0"/>
          <a:ext cx="0" cy="0"/>
          <a:chOff x="0" y="0"/>
          <a:chExt cx="0" cy="0"/>
        </a:xfrm>
      </p:grpSpPr>
      <p:pic>
        <p:nvPicPr>
          <p:cNvPr id="1030" name="Picture 6" descr="Snacking on New York-themed cupcakes at a Berlin McCafe, one of the coffee shops found inside some McDonald’s restaurants. ">
            <a:extLst>
              <a:ext uri="{FF2B5EF4-FFF2-40B4-BE49-F238E27FC236}">
                <a16:creationId xmlns:a16="http://schemas.microsoft.com/office/drawing/2014/main" id="{0977B6E8-8CF8-8EB7-4EBE-68E021423DA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11961"/>
          <a:stretch>
            <a:fillRect/>
          </a:stretch>
        </p:blipFill>
        <p:spPr bwMode="auto">
          <a:xfrm>
            <a:off x="8234428" y="3344202"/>
            <a:ext cx="3634892" cy="264926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97BFC87-E859-9C9C-D29A-D6C713F7E7A0}"/>
              </a:ext>
            </a:extLst>
          </p:cNvPr>
          <p:cNvSpPr>
            <a:spLocks noGrp="1"/>
          </p:cNvSpPr>
          <p:nvPr>
            <p:ph type="title"/>
          </p:nvPr>
        </p:nvSpPr>
        <p:spPr>
          <a:xfrm>
            <a:off x="1451578" y="206739"/>
            <a:ext cx="9603275" cy="1049235"/>
          </a:xfrm>
        </p:spPr>
        <p:txBody>
          <a:bodyPr>
            <a:normAutofit/>
          </a:bodyPr>
          <a:lstStyle/>
          <a:p>
            <a:pPr algn="ctr"/>
            <a:r>
              <a:rPr lang="en-US" sz="5000" dirty="0">
                <a:solidFill>
                  <a:srgbClr val="8B1C31"/>
                </a:solidFill>
              </a:rPr>
              <a:t>PROJECTED OUTCOMES</a:t>
            </a:r>
          </a:p>
        </p:txBody>
      </p:sp>
      <p:pic>
        <p:nvPicPr>
          <p:cNvPr id="8" name="Content Placeholder 6">
            <a:extLst>
              <a:ext uri="{FF2B5EF4-FFF2-40B4-BE49-F238E27FC236}">
                <a16:creationId xmlns:a16="http://schemas.microsoft.com/office/drawing/2014/main" id="{10A198F4-2CBA-24C8-A6BC-957CDD17DD2C}"/>
              </a:ext>
            </a:extLst>
          </p:cNvPr>
          <p:cNvPicPr>
            <a:picLocks noChangeAspect="1"/>
          </p:cNvPicPr>
          <p:nvPr/>
        </p:nvPicPr>
        <p:blipFill>
          <a:blip r:embed="rId6"/>
          <a:stretch>
            <a:fillRect/>
          </a:stretch>
        </p:blipFill>
        <p:spPr>
          <a:xfrm>
            <a:off x="10944685" y="5628323"/>
            <a:ext cx="1137146" cy="1137146"/>
          </a:xfrm>
          <a:prstGeom prst="rect">
            <a:avLst/>
          </a:prstGeom>
        </p:spPr>
      </p:pic>
      <p:sp>
        <p:nvSpPr>
          <p:cNvPr id="7" name="TextBox 6">
            <a:extLst>
              <a:ext uri="{FF2B5EF4-FFF2-40B4-BE49-F238E27FC236}">
                <a16:creationId xmlns:a16="http://schemas.microsoft.com/office/drawing/2014/main" id="{FD73105A-A4AA-C54A-1493-BC251AE247E5}"/>
              </a:ext>
            </a:extLst>
          </p:cNvPr>
          <p:cNvSpPr txBox="1"/>
          <p:nvPr/>
        </p:nvSpPr>
        <p:spPr>
          <a:xfrm>
            <a:off x="2168603" y="6180694"/>
            <a:ext cx="8169224" cy="584775"/>
          </a:xfrm>
          <a:prstGeom prst="rect">
            <a:avLst/>
          </a:prstGeom>
          <a:noFill/>
        </p:spPr>
        <p:txBody>
          <a:bodyPr wrap="none" rtlCol="0">
            <a:spAutoFit/>
          </a:bodyPr>
          <a:lstStyle/>
          <a:p>
            <a:r>
              <a:rPr lang="en-US" sz="3200" b="1" i="1" dirty="0">
                <a:solidFill>
                  <a:schemeClr val="bg1"/>
                </a:solidFill>
                <a:highlight>
                  <a:srgbClr val="800000"/>
                </a:highlight>
              </a:rPr>
              <a:t>  BETTER SOCIETY = BETTER ECONOMY</a:t>
            </a:r>
            <a:r>
              <a:rPr lang="en-US" sz="3200" b="1" i="1" dirty="0">
                <a:solidFill>
                  <a:srgbClr val="8B1C31"/>
                </a:solidFill>
                <a:highlight>
                  <a:srgbClr val="800000"/>
                </a:highlight>
              </a:rPr>
              <a:t>_</a:t>
            </a:r>
          </a:p>
        </p:txBody>
      </p:sp>
      <p:graphicFrame>
        <p:nvGraphicFramePr>
          <p:cNvPr id="10" name="Table 9">
            <a:extLst>
              <a:ext uri="{FF2B5EF4-FFF2-40B4-BE49-F238E27FC236}">
                <a16:creationId xmlns:a16="http://schemas.microsoft.com/office/drawing/2014/main" id="{4B27054D-AC43-19C7-FED7-C9711BDECAAE}"/>
              </a:ext>
            </a:extLst>
          </p:cNvPr>
          <p:cNvGraphicFramePr>
            <a:graphicFrameLocks noGrp="1"/>
          </p:cNvGraphicFramePr>
          <p:nvPr>
            <p:extLst>
              <p:ext uri="{D42A27DB-BD31-4B8C-83A1-F6EECF244321}">
                <p14:modId xmlns:p14="http://schemas.microsoft.com/office/powerpoint/2010/main" val="3627891718"/>
              </p:ext>
            </p:extLst>
          </p:nvPr>
        </p:nvGraphicFramePr>
        <p:xfrm>
          <a:off x="325121" y="982358"/>
          <a:ext cx="11521440" cy="2292306"/>
        </p:xfrm>
        <a:graphic>
          <a:graphicData uri="http://schemas.openxmlformats.org/drawingml/2006/table">
            <a:tbl>
              <a:tblPr firstRow="1" firstCol="1" bandRow="1">
                <a:tableStyleId>{5C22544A-7EE6-4342-B048-85BDC9FD1C3A}</a:tableStyleId>
              </a:tblPr>
              <a:tblGrid>
                <a:gridCol w="5766512">
                  <a:extLst>
                    <a:ext uri="{9D8B030D-6E8A-4147-A177-3AD203B41FA5}">
                      <a16:colId xmlns:a16="http://schemas.microsoft.com/office/drawing/2014/main" val="855775025"/>
                    </a:ext>
                  </a:extLst>
                </a:gridCol>
                <a:gridCol w="5754928">
                  <a:extLst>
                    <a:ext uri="{9D8B030D-6E8A-4147-A177-3AD203B41FA5}">
                      <a16:colId xmlns:a16="http://schemas.microsoft.com/office/drawing/2014/main" val="1032834670"/>
                    </a:ext>
                  </a:extLst>
                </a:gridCol>
              </a:tblGrid>
              <a:tr h="289144">
                <a:tc>
                  <a:txBody>
                    <a:bodyPr/>
                    <a:lstStyle/>
                    <a:p>
                      <a:pPr algn="ctr">
                        <a:buNone/>
                      </a:pPr>
                      <a:r>
                        <a:rPr lang="en-GB" sz="1600" b="1" kern="0" dirty="0">
                          <a:effectLst/>
                        </a:rPr>
                        <a:t>Societal Benefit</a:t>
                      </a:r>
                      <a:endParaRPr lang="en-GB" sz="16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solidFill>
                      <a:srgbClr val="8B1C31"/>
                    </a:solidFill>
                  </a:tcPr>
                </a:tc>
                <a:tc>
                  <a:txBody>
                    <a:bodyPr/>
                    <a:lstStyle/>
                    <a:p>
                      <a:pPr algn="ctr">
                        <a:buNone/>
                      </a:pPr>
                      <a:r>
                        <a:rPr lang="en-GB" sz="1600" kern="0" dirty="0">
                          <a:effectLst/>
                        </a:rPr>
                        <a:t>Economic Benefit</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solidFill>
                      <a:srgbClr val="8B1C31"/>
                    </a:solidFill>
                  </a:tcPr>
                </a:tc>
                <a:extLst>
                  <a:ext uri="{0D108BD9-81ED-4DB2-BD59-A6C34878D82A}">
                    <a16:rowId xmlns:a16="http://schemas.microsoft.com/office/drawing/2014/main" val="332970897"/>
                  </a:ext>
                </a:extLst>
              </a:tr>
              <a:tr h="498661">
                <a:tc>
                  <a:txBody>
                    <a:bodyPr/>
                    <a:lstStyle/>
                    <a:p>
                      <a:pPr marL="0" lvl="0" indent="0">
                        <a:buFont typeface="Bookman Old Style" panose="02050604050505020204" pitchFamily="18" charset="0"/>
                        <a:buNone/>
                      </a:pPr>
                      <a:r>
                        <a:rPr lang="en-US" sz="1100" b="0" dirty="0">
                          <a:solidFill>
                            <a:srgbClr val="8B1C31"/>
                          </a:solidFill>
                        </a:rPr>
                        <a:t>✅ Supporting Social Enrichment</a:t>
                      </a:r>
                    </a:p>
                    <a:p>
                      <a:pPr marL="0" lvl="0" indent="0">
                        <a:buFont typeface="Bookman Old Style" panose="02050604050505020204" pitchFamily="18" charset="0"/>
                        <a:buNone/>
                      </a:pPr>
                      <a:r>
                        <a:rPr lang="en-US" sz="1100" b="0" dirty="0">
                          <a:solidFill>
                            <a:srgbClr val="8B1C31"/>
                          </a:solidFill>
                        </a:rPr>
                        <a:t>- Aiding the community by creating third spaces necessary for healthy social enrichment</a:t>
                      </a:r>
                      <a:endParaRPr lang="en-GB" sz="1100" b="0" dirty="0">
                        <a:solidFill>
                          <a:srgbClr val="8B1C31"/>
                        </a:solidFill>
                      </a:endParaRPr>
                    </a:p>
                  </a:txBody>
                  <a:tcPr marL="68580" marR="68580" marT="0" marB="0">
                    <a:solidFill>
                      <a:srgbClr val="E7CCCF"/>
                    </a:solidFill>
                  </a:tcPr>
                </a:tc>
                <a:tc>
                  <a:txBody>
                    <a:bodyPr/>
                    <a:lstStyle/>
                    <a:p>
                      <a:pPr marL="0" lvl="0" indent="0">
                        <a:buFont typeface="Bookman Old Style" panose="02050604050505020204" pitchFamily="18" charset="0"/>
                        <a:buNone/>
                      </a:pPr>
                      <a:r>
                        <a:rPr lang="en-US" sz="1100" b="0" dirty="0">
                          <a:solidFill>
                            <a:srgbClr val="8B1C31"/>
                          </a:solidFill>
                        </a:rPr>
                        <a:t>✅ </a:t>
                      </a:r>
                      <a:r>
                        <a:rPr lang="en-US" sz="1100" b="0" dirty="0" err="1">
                          <a:solidFill>
                            <a:srgbClr val="8B1C31"/>
                          </a:solidFill>
                        </a:rPr>
                        <a:t>Incentivises</a:t>
                      </a:r>
                      <a:r>
                        <a:rPr lang="en-US" sz="1100" b="0" dirty="0">
                          <a:solidFill>
                            <a:srgbClr val="8B1C31"/>
                          </a:solidFill>
                        </a:rPr>
                        <a:t> spending through extended stays in comfortable physical spaces, which also creates brand loyalty. Comparison – Starbucks.</a:t>
                      </a:r>
                      <a:endParaRPr lang="en-GB" sz="1100" b="0" kern="100" dirty="0">
                        <a:solidFill>
                          <a:srgbClr val="8B1C31"/>
                        </a:solidFill>
                        <a:effectLst/>
                        <a:latin typeface="Aptos" panose="020B0004020202020204" pitchFamily="34" charset="0"/>
                        <a:ea typeface="Times New Roman" panose="02020603050405020304" pitchFamily="18" charset="0"/>
                        <a:cs typeface="Apple Chancery" panose="03020702040506060504" pitchFamily="66" charset="-79"/>
                      </a:endParaRPr>
                    </a:p>
                  </a:txBody>
                  <a:tcPr marL="68580" marR="68580" marT="0" marB="0"/>
                </a:tc>
                <a:extLst>
                  <a:ext uri="{0D108BD9-81ED-4DB2-BD59-A6C34878D82A}">
                    <a16:rowId xmlns:a16="http://schemas.microsoft.com/office/drawing/2014/main" val="4141769374"/>
                  </a:ext>
                </a:extLst>
              </a:tr>
              <a:tr h="498661">
                <a:tc>
                  <a:txBody>
                    <a:bodyPr/>
                    <a:lstStyle/>
                    <a:p>
                      <a:pPr marL="0" lvl="0" indent="0">
                        <a:buFont typeface="Bookman Old Style" panose="02050604050505020204" pitchFamily="18" charset="0"/>
                        <a:buNone/>
                      </a:pPr>
                      <a:r>
                        <a:rPr lang="en-US" sz="1100" b="0" dirty="0">
                          <a:solidFill>
                            <a:srgbClr val="8B1C31"/>
                          </a:solidFill>
                        </a:rPr>
                        <a:t>✅ Achieving sustainability goals</a:t>
                      </a:r>
                    </a:p>
                    <a:p>
                      <a:pPr marL="0" lvl="0" indent="0">
                        <a:buFont typeface="Bookman Old Style" panose="02050604050505020204" pitchFamily="18" charset="0"/>
                        <a:buNone/>
                      </a:pPr>
                      <a:r>
                        <a:rPr lang="en-US" sz="1100" b="0" kern="100" dirty="0">
                          <a:solidFill>
                            <a:srgbClr val="8B1C31"/>
                          </a:solidFill>
                          <a:effectLst/>
                          <a:latin typeface="Aptos" panose="020B0004020202020204" pitchFamily="34" charset="0"/>
                          <a:ea typeface="Times New Roman" panose="02020603050405020304" pitchFamily="18" charset="0"/>
                          <a:cs typeface="Apple Chancery" panose="03020702040506060504" pitchFamily="66" charset="-79"/>
                        </a:rPr>
                        <a:t>- Protecting the planet by reducing carbon emissions, waste to landfill and </a:t>
                      </a:r>
                      <a:r>
                        <a:rPr lang="en-US" sz="1100" b="0" kern="100" dirty="0" err="1">
                          <a:solidFill>
                            <a:srgbClr val="8B1C31"/>
                          </a:solidFill>
                          <a:effectLst/>
                          <a:latin typeface="Aptos" panose="020B0004020202020204" pitchFamily="34" charset="0"/>
                          <a:ea typeface="Times New Roman" panose="02020603050405020304" pitchFamily="18" charset="0"/>
                          <a:cs typeface="Apple Chancery" panose="03020702040506060504" pitchFamily="66" charset="-79"/>
                        </a:rPr>
                        <a:t>maximising</a:t>
                      </a:r>
                      <a:r>
                        <a:rPr lang="en-US" sz="1100" b="0" kern="100" dirty="0">
                          <a:solidFill>
                            <a:srgbClr val="8B1C31"/>
                          </a:solidFill>
                          <a:effectLst/>
                          <a:latin typeface="Aptos" panose="020B0004020202020204" pitchFamily="34" charset="0"/>
                          <a:ea typeface="Times New Roman" panose="02020603050405020304" pitchFamily="18" charset="0"/>
                          <a:cs typeface="Apple Chancery" panose="03020702040506060504" pitchFamily="66" charset="-79"/>
                        </a:rPr>
                        <a:t> sustainable sourcing.</a:t>
                      </a:r>
                      <a:endParaRPr lang="en-GB" sz="1100" b="0" kern="100" dirty="0">
                        <a:solidFill>
                          <a:srgbClr val="8B1C31"/>
                        </a:solidFill>
                        <a:effectLst/>
                        <a:latin typeface="Aptos" panose="020B0004020202020204" pitchFamily="34" charset="0"/>
                        <a:ea typeface="Times New Roman" panose="02020603050405020304" pitchFamily="18" charset="0"/>
                        <a:cs typeface="Apple Chancery" panose="03020702040506060504" pitchFamily="66" charset="-79"/>
                      </a:endParaRPr>
                    </a:p>
                  </a:txBody>
                  <a:tcPr marL="68580" marR="68580" marT="0" marB="0">
                    <a:solidFill>
                      <a:srgbClr val="E7CCCF"/>
                    </a:solidFill>
                  </a:tcPr>
                </a:tc>
                <a:tc>
                  <a:txBody>
                    <a:bodyPr/>
                    <a:lstStyle/>
                    <a:p>
                      <a:pPr marL="0" lvl="0" indent="0">
                        <a:buFont typeface="Bookman Old Style" panose="02050604050505020204" pitchFamily="18" charset="0"/>
                        <a:buNone/>
                      </a:pPr>
                      <a:r>
                        <a:rPr lang="en-US" sz="1100" b="0" dirty="0">
                          <a:solidFill>
                            <a:srgbClr val="8B1C31"/>
                          </a:solidFill>
                        </a:rPr>
                        <a:t>✅ Improves brand reputation and makes the portfolio more accessible to planet-conscious consumers.</a:t>
                      </a:r>
                      <a:endParaRPr lang="en-GB" sz="1100" b="0" dirty="0">
                        <a:solidFill>
                          <a:srgbClr val="8B1C31"/>
                        </a:solidFill>
                      </a:endParaRPr>
                    </a:p>
                  </a:txBody>
                  <a:tcPr marL="68580" marR="68580" marT="0" marB="0"/>
                </a:tc>
                <a:extLst>
                  <a:ext uri="{0D108BD9-81ED-4DB2-BD59-A6C34878D82A}">
                    <a16:rowId xmlns:a16="http://schemas.microsoft.com/office/drawing/2014/main" val="325097363"/>
                  </a:ext>
                </a:extLst>
              </a:tr>
              <a:tr h="498661">
                <a:tc>
                  <a:txBody>
                    <a:bodyPr/>
                    <a:lstStyle/>
                    <a:p>
                      <a:pPr marL="0" lvl="0" indent="0">
                        <a:buFont typeface="Arial" panose="020B0604020202020204" pitchFamily="34" charset="0"/>
                        <a:buNone/>
                      </a:pPr>
                      <a:r>
                        <a:rPr lang="en-US" sz="1100" b="0" dirty="0">
                          <a:solidFill>
                            <a:srgbClr val="8B1C31"/>
                          </a:solidFill>
                        </a:rPr>
                        <a:t>✅ Supporting Local Community </a:t>
                      </a:r>
                      <a:r>
                        <a:rPr lang="en-US" sz="1100" b="0" dirty="0" err="1">
                          <a:solidFill>
                            <a:srgbClr val="8B1C31"/>
                          </a:solidFill>
                        </a:rPr>
                        <a:t>Programmes</a:t>
                      </a:r>
                      <a:r>
                        <a:rPr lang="en-US" sz="1100" b="0" dirty="0">
                          <a:solidFill>
                            <a:srgbClr val="8B1C31"/>
                          </a:solidFill>
                        </a:rPr>
                        <a:t> and Entrepreneurship</a:t>
                      </a:r>
                    </a:p>
                    <a:p>
                      <a:pPr marL="0" lvl="0" indent="0">
                        <a:buFont typeface="Arial" panose="020B0604020202020204" pitchFamily="34" charset="0"/>
                        <a:buNone/>
                      </a:pPr>
                      <a:r>
                        <a:rPr lang="en-US" sz="1100" b="0" dirty="0">
                          <a:solidFill>
                            <a:srgbClr val="8B1C31"/>
                          </a:solidFill>
                        </a:rPr>
                        <a:t>- Aiding local schools, entrepreneurs and </a:t>
                      </a:r>
                      <a:r>
                        <a:rPr lang="en-US" sz="1100" b="0" dirty="0" err="1">
                          <a:solidFill>
                            <a:srgbClr val="8B1C31"/>
                          </a:solidFill>
                        </a:rPr>
                        <a:t>organisations</a:t>
                      </a:r>
                      <a:r>
                        <a:rPr lang="en-US" sz="1100" b="0" dirty="0">
                          <a:solidFill>
                            <a:srgbClr val="8B1C31"/>
                          </a:solidFill>
                        </a:rPr>
                        <a:t> through use of space and financial aid, as a social enterprise.</a:t>
                      </a:r>
                      <a:endParaRPr lang="en-GB" sz="1100" b="0" dirty="0">
                        <a:solidFill>
                          <a:srgbClr val="8B1C31"/>
                        </a:solidFill>
                      </a:endParaRPr>
                    </a:p>
                  </a:txBody>
                  <a:tcPr marL="68580" marR="68580" marT="0" marB="0">
                    <a:solidFill>
                      <a:srgbClr val="E7CCCF"/>
                    </a:solidFill>
                  </a:tcPr>
                </a:tc>
                <a:tc>
                  <a:txBody>
                    <a:bodyPr/>
                    <a:lstStyle/>
                    <a:p>
                      <a:pPr marL="0" lvl="0" indent="0">
                        <a:buFont typeface="Bookman Old Style" panose="02050604050505020204" pitchFamily="18" charset="0"/>
                        <a:buNone/>
                      </a:pPr>
                      <a:r>
                        <a:rPr lang="en-US" sz="1100" b="0" dirty="0">
                          <a:solidFill>
                            <a:srgbClr val="8B1C31"/>
                          </a:solidFill>
                        </a:rPr>
                        <a:t>✅ By providing barista training </a:t>
                      </a:r>
                      <a:r>
                        <a:rPr lang="en-US" sz="1100" b="0" dirty="0" err="1">
                          <a:solidFill>
                            <a:srgbClr val="8B1C31"/>
                          </a:solidFill>
                        </a:rPr>
                        <a:t>programmes</a:t>
                      </a:r>
                      <a:r>
                        <a:rPr lang="en-US" sz="1100" b="0" dirty="0">
                          <a:solidFill>
                            <a:srgbClr val="8B1C31"/>
                          </a:solidFill>
                        </a:rPr>
                        <a:t>, children’s activity spaces and discounted goods, Costa creates lifelong customers and improve brand reputation.</a:t>
                      </a:r>
                      <a:endParaRPr lang="en-GB" sz="1100" b="0" kern="100" dirty="0">
                        <a:solidFill>
                          <a:srgbClr val="8B1C31"/>
                        </a:solidFill>
                        <a:effectLst/>
                        <a:latin typeface="Aptos" panose="020B0004020202020204" pitchFamily="34" charset="0"/>
                        <a:ea typeface="Times New Roman" panose="02020603050405020304" pitchFamily="18" charset="0"/>
                        <a:cs typeface="Apple Chancery" panose="03020702040506060504" pitchFamily="66" charset="-79"/>
                      </a:endParaRPr>
                    </a:p>
                  </a:txBody>
                  <a:tcPr marL="68580" marR="68580" marT="0" marB="0"/>
                </a:tc>
                <a:extLst>
                  <a:ext uri="{0D108BD9-81ED-4DB2-BD59-A6C34878D82A}">
                    <a16:rowId xmlns:a16="http://schemas.microsoft.com/office/drawing/2014/main" val="3879317680"/>
                  </a:ext>
                </a:extLst>
              </a:tr>
              <a:tr h="498661">
                <a:tc>
                  <a:txBody>
                    <a:bodyPr/>
                    <a:lstStyle/>
                    <a:p>
                      <a:pPr marL="0" lvl="0" indent="0">
                        <a:buFont typeface="Arial" panose="020B0604020202020204" pitchFamily="34" charset="0"/>
                        <a:buNone/>
                      </a:pPr>
                      <a:r>
                        <a:rPr lang="en-US" sz="1100" b="0" dirty="0">
                          <a:solidFill>
                            <a:srgbClr val="8B1C31"/>
                          </a:solidFill>
                        </a:rPr>
                        <a:t>✅ Three-tiered Pricing Scheme</a:t>
                      </a:r>
                      <a:endParaRPr lang="en-GB" sz="1100" b="0" dirty="0">
                        <a:solidFill>
                          <a:srgbClr val="8B1C31"/>
                        </a:solidFill>
                      </a:endParaRPr>
                    </a:p>
                  </a:txBody>
                  <a:tcPr marL="68580" marR="68580" marT="0" marB="0">
                    <a:solidFill>
                      <a:srgbClr val="E7CCCF"/>
                    </a:solidFill>
                  </a:tcPr>
                </a:tc>
                <a:tc>
                  <a:txBody>
                    <a:bodyPr/>
                    <a:lstStyle/>
                    <a:p>
                      <a:pPr marL="0" lvl="0" indent="0">
                        <a:buFont typeface="Bookman Old Style" panose="02050604050505020204" pitchFamily="18" charset="0"/>
                        <a:buNone/>
                      </a:pPr>
                      <a:r>
                        <a:rPr lang="en-US" sz="1100" b="0" dirty="0">
                          <a:solidFill>
                            <a:srgbClr val="8B1C31"/>
                          </a:solidFill>
                        </a:rPr>
                        <a:t>✅ Makes the a limited portfolio accessible to a wider demographic, particularly low-income consumers who were previously alienated by Costa’s premium positioning.</a:t>
                      </a:r>
                      <a:endParaRPr lang="en-GB" sz="1100" b="0" kern="100" dirty="0">
                        <a:solidFill>
                          <a:srgbClr val="8B1C31"/>
                        </a:solidFill>
                        <a:effectLst/>
                        <a:latin typeface="Aptos" panose="020B0004020202020204" pitchFamily="34" charset="0"/>
                        <a:ea typeface="Times New Roman" panose="02020603050405020304" pitchFamily="18" charset="0"/>
                        <a:cs typeface="Apple Chancery" panose="03020702040506060504" pitchFamily="66" charset="-79"/>
                      </a:endParaRPr>
                    </a:p>
                  </a:txBody>
                  <a:tcPr marL="68580" marR="68580" marT="0" marB="0"/>
                </a:tc>
                <a:extLst>
                  <a:ext uri="{0D108BD9-81ED-4DB2-BD59-A6C34878D82A}">
                    <a16:rowId xmlns:a16="http://schemas.microsoft.com/office/drawing/2014/main" val="1255279326"/>
                  </a:ext>
                </a:extLst>
              </a:tr>
            </a:tbl>
          </a:graphicData>
        </a:graphic>
      </p:graphicFrame>
      <p:graphicFrame>
        <p:nvGraphicFramePr>
          <p:cNvPr id="11" name="Chart 10">
            <a:extLst>
              <a:ext uri="{FF2B5EF4-FFF2-40B4-BE49-F238E27FC236}">
                <a16:creationId xmlns:a16="http://schemas.microsoft.com/office/drawing/2014/main" id="{75B63127-BC3D-579D-9179-641A3B2BBFAF}"/>
              </a:ext>
            </a:extLst>
          </p:cNvPr>
          <p:cNvGraphicFramePr/>
          <p:nvPr>
            <p:extLst>
              <p:ext uri="{D42A27DB-BD31-4B8C-83A1-F6EECF244321}">
                <p14:modId xmlns:p14="http://schemas.microsoft.com/office/powerpoint/2010/main" val="1019673872"/>
              </p:ext>
            </p:extLst>
          </p:nvPr>
        </p:nvGraphicFramePr>
        <p:xfrm>
          <a:off x="4217177" y="3344202"/>
          <a:ext cx="3757645" cy="2675620"/>
        </p:xfrm>
        <a:graphic>
          <a:graphicData uri="http://schemas.openxmlformats.org/drawingml/2006/chart">
            <c:chart xmlns:c="http://schemas.openxmlformats.org/drawingml/2006/chart" xmlns:r="http://schemas.openxmlformats.org/officeDocument/2006/relationships" r:id="rId7"/>
          </a:graphicData>
        </a:graphic>
      </p:graphicFrame>
      <p:sp>
        <p:nvSpPr>
          <p:cNvPr id="13" name="Content Placeholder 12">
            <a:extLst>
              <a:ext uri="{FF2B5EF4-FFF2-40B4-BE49-F238E27FC236}">
                <a16:creationId xmlns:a16="http://schemas.microsoft.com/office/drawing/2014/main" id="{626DD7F2-3048-2FCE-E20A-B283D02F0696}"/>
              </a:ext>
            </a:extLst>
          </p:cNvPr>
          <p:cNvSpPr>
            <a:spLocks noGrp="1"/>
          </p:cNvSpPr>
          <p:nvPr>
            <p:ph idx="1"/>
          </p:nvPr>
        </p:nvSpPr>
        <p:spPr>
          <a:xfrm>
            <a:off x="4752109" y="-4478428"/>
            <a:ext cx="9603275" cy="3450613"/>
          </a:xfrm>
        </p:spPr>
        <p:txBody>
          <a:bodyPr/>
          <a:lstStyle/>
          <a:p>
            <a:pPr marL="0" indent="0">
              <a:buNone/>
            </a:pPr>
            <a:endParaRPr lang="en-US" dirty="0"/>
          </a:p>
        </p:txBody>
      </p:sp>
      <p:pic>
        <p:nvPicPr>
          <p:cNvPr id="1032" name="Picture 8" descr="My job at London's first McDonald's made me feel like a millionaire - I got  paid £28 a fortnight and it was 15p a pint' - My London">
            <a:extLst>
              <a:ext uri="{FF2B5EF4-FFF2-40B4-BE49-F238E27FC236}">
                <a16:creationId xmlns:a16="http://schemas.microsoft.com/office/drawing/2014/main" id="{C9ACB63D-921B-CACA-7EED-C8A113536267}"/>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1614"/>
          <a:stretch>
            <a:fillRect/>
          </a:stretch>
        </p:blipFill>
        <p:spPr bwMode="auto">
          <a:xfrm>
            <a:off x="322680" y="3357381"/>
            <a:ext cx="3691846" cy="2649263"/>
          </a:xfrm>
          <a:prstGeom prst="rect">
            <a:avLst/>
          </a:prstGeom>
          <a:noFill/>
          <a:extLst>
            <a:ext uri="{909E8E84-426E-40DD-AFC4-6F175D3DCCD1}">
              <a14:hiddenFill xmlns:a14="http://schemas.microsoft.com/office/drawing/2010/main">
                <a:solidFill>
                  <a:srgbClr val="FFFFFF"/>
                </a:solidFill>
              </a14:hiddenFill>
            </a:ext>
          </a:extLst>
        </p:spPr>
      </p:pic>
      <p:pic>
        <p:nvPicPr>
          <p:cNvPr id="35" name="Audio 34">
            <a:extLst>
              <a:ext uri="{FF2B5EF4-FFF2-40B4-BE49-F238E27FC236}">
                <a16:creationId xmlns:a16="http://schemas.microsoft.com/office/drawing/2014/main" id="{B1A25D50-6522-53D6-92B5-1793310376B8}"/>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409747542"/>
      </p:ext>
    </p:extLst>
  </p:cSld>
  <p:clrMapOvr>
    <a:masterClrMapping/>
  </p:clrMapOvr>
  <mc:AlternateContent xmlns:mc="http://schemas.openxmlformats.org/markup-compatibility/2006" xmlns:p14="http://schemas.microsoft.com/office/powerpoint/2010/main">
    <mc:Choice Requires="p14">
      <p:transition spd="slow" p14:dur="2000" advTm="137388"/>
    </mc:Choice>
    <mc:Fallback xmlns="">
      <p:transition spd="slow" advTm="1373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E11C4B-75DC-545B-34A3-3E2EC1BB97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3D3CBD-5AAA-62C5-BE1C-6CC23C372E31}"/>
              </a:ext>
            </a:extLst>
          </p:cNvPr>
          <p:cNvSpPr>
            <a:spLocks noGrp="1"/>
          </p:cNvSpPr>
          <p:nvPr>
            <p:ph type="title"/>
          </p:nvPr>
        </p:nvSpPr>
        <p:spPr>
          <a:xfrm>
            <a:off x="1483109" y="334918"/>
            <a:ext cx="9603275" cy="1049235"/>
          </a:xfrm>
        </p:spPr>
        <p:txBody>
          <a:bodyPr>
            <a:normAutofit/>
          </a:bodyPr>
          <a:lstStyle/>
          <a:p>
            <a:pPr algn="ctr"/>
            <a:r>
              <a:rPr lang="en-US" sz="5000" dirty="0">
                <a:solidFill>
                  <a:srgbClr val="8B1C31"/>
                </a:solidFill>
              </a:rPr>
              <a:t>references</a:t>
            </a:r>
          </a:p>
        </p:txBody>
      </p:sp>
      <p:sp>
        <p:nvSpPr>
          <p:cNvPr id="3" name="Content Placeholder 2">
            <a:extLst>
              <a:ext uri="{FF2B5EF4-FFF2-40B4-BE49-F238E27FC236}">
                <a16:creationId xmlns:a16="http://schemas.microsoft.com/office/drawing/2014/main" id="{541D7A43-A9B0-B896-E518-3A8710155441}"/>
              </a:ext>
            </a:extLst>
          </p:cNvPr>
          <p:cNvSpPr>
            <a:spLocks noGrp="1"/>
          </p:cNvSpPr>
          <p:nvPr>
            <p:ph idx="1"/>
          </p:nvPr>
        </p:nvSpPr>
        <p:spPr>
          <a:xfrm>
            <a:off x="1294362" y="1916672"/>
            <a:ext cx="9603275" cy="3921772"/>
          </a:xfrm>
        </p:spPr>
        <p:txBody>
          <a:bodyPr>
            <a:noAutofit/>
          </a:bodyPr>
          <a:lstStyle/>
          <a:p>
            <a:r>
              <a:rPr lang="en-GB" sz="1200" dirty="0"/>
              <a:t>Allegra World Coffee Portal. (2023). </a:t>
            </a:r>
            <a:r>
              <a:rPr lang="en-GB" sz="1200" i="1" dirty="0"/>
              <a:t>Project café UK 2023</a:t>
            </a:r>
            <a:r>
              <a:rPr lang="en-GB" sz="1200" dirty="0"/>
              <a:t>. Allegra Group.</a:t>
            </a:r>
          </a:p>
          <a:p>
            <a:r>
              <a:rPr lang="en-GB" sz="1200" dirty="0"/>
              <a:t>Austin, J. E., &amp; </a:t>
            </a:r>
            <a:r>
              <a:rPr lang="en-GB" sz="1200" dirty="0" err="1"/>
              <a:t>Seitanidi</a:t>
            </a:r>
            <a:r>
              <a:rPr lang="en-GB" sz="1200" dirty="0"/>
              <a:t>, M. M. (2012). Collaborative value creation: A review of partnering between nonprofits and businesses. </a:t>
            </a:r>
            <a:r>
              <a:rPr lang="en-GB" sz="1200" i="1" dirty="0"/>
              <a:t>Nonprofit and Voluntary 	Sector Quarterly, 41</a:t>
            </a:r>
            <a:r>
              <a:rPr lang="en-GB" sz="1200" dirty="0"/>
              <a:t>(5), 726–758. https://</a:t>
            </a:r>
            <a:r>
              <a:rPr lang="en-GB" sz="1200" dirty="0" err="1"/>
              <a:t>doi.org</a:t>
            </a:r>
            <a:r>
              <a:rPr lang="en-GB" sz="1200" dirty="0"/>
              <a:t>/10.1177/0899764012454685</a:t>
            </a:r>
          </a:p>
          <a:p>
            <a:r>
              <a:rPr lang="en-GB" sz="1200" dirty="0"/>
              <a:t>Barasa, E., </a:t>
            </a:r>
            <a:r>
              <a:rPr lang="en-GB" sz="1200" dirty="0" err="1"/>
              <a:t>Mbau</a:t>
            </a:r>
            <a:r>
              <a:rPr lang="en-GB" sz="1200" dirty="0"/>
              <a:t>, R., &amp; Gilson, L. (2018). What is resilience and how can it be nurtured? A systematic review of empirical literature on organizational 	resilience. </a:t>
            </a:r>
            <a:r>
              <a:rPr lang="en-GB" sz="1200" i="1" dirty="0"/>
              <a:t>International Journal of Health Policy and Management, 7</a:t>
            </a:r>
            <a:r>
              <a:rPr lang="en-GB" sz="1200" dirty="0"/>
              <a:t>(6), 491–503. https://</a:t>
            </a:r>
            <a:r>
              <a:rPr lang="en-GB" sz="1200" dirty="0" err="1"/>
              <a:t>doi.org</a:t>
            </a:r>
            <a:r>
              <a:rPr lang="en-GB" sz="1200" dirty="0"/>
              <a:t>/10.15171/ijhpm.2018.06</a:t>
            </a:r>
          </a:p>
          <a:p>
            <a:r>
              <a:rPr lang="en-GB" sz="1200" dirty="0"/>
              <a:t>Carmeli, A., &amp; Markman, G. D. (2011). Capture, governance, and resilience: Strategy implications from the history of Rome. </a:t>
            </a:r>
            <a:r>
              <a:rPr lang="en-GB" sz="1200" i="1" dirty="0"/>
              <a:t>Strategic Management 	Journal, 32</a:t>
            </a:r>
            <a:r>
              <a:rPr lang="en-GB" sz="1200" dirty="0"/>
              <a:t>(3), 322–341. https://</a:t>
            </a:r>
            <a:r>
              <a:rPr lang="en-GB" sz="1200" dirty="0" err="1"/>
              <a:t>doi.org</a:t>
            </a:r>
            <a:r>
              <a:rPr lang="en-GB" sz="1200" dirty="0"/>
              <a:t>/10.1002/smj.880</a:t>
            </a:r>
          </a:p>
          <a:p>
            <a:r>
              <a:rPr lang="en-GB" sz="1200" dirty="0"/>
              <a:t>Choi, J., Guzman, J., &amp; Small, M. (2022). </a:t>
            </a:r>
            <a:r>
              <a:rPr lang="en-GB" sz="1200" i="1" dirty="0"/>
              <a:t>Third places and </a:t>
            </a:r>
            <a:r>
              <a:rPr lang="en-GB" sz="1200" i="1" dirty="0" err="1"/>
              <a:t>neighborhood</a:t>
            </a:r>
            <a:r>
              <a:rPr lang="en-GB" sz="1200" i="1" dirty="0"/>
              <a:t> entrepreneurship: Evidence from Starbucks</a:t>
            </a:r>
            <a:r>
              <a:rPr lang="en-GB" sz="1200" dirty="0"/>
              <a:t> [Working paper]. Columbia Business 	School. </a:t>
            </a:r>
            <a:r>
              <a:rPr lang="en-GB" sz="1200" u="sng" dirty="0">
                <a:hlinkClick r:id="rId3">
                  <a:extLst>
                    <a:ext uri="{A12FA001-AC4F-418D-AE19-62706E023703}">
                      <ahyp:hlinkClr xmlns:ahyp="http://schemas.microsoft.com/office/drawing/2018/hyperlinkcolor" val="tx"/>
                    </a:ext>
                  </a:extLst>
                </a:hlinkClick>
              </a:rPr>
              <a:t>https://business.columbia.edu/research-brief/research-brief/starbucks-startups</a:t>
            </a:r>
            <a:endParaRPr lang="en-GB" sz="1200" dirty="0"/>
          </a:p>
          <a:p>
            <a:r>
              <a:rPr lang="en-GB" sz="1200" dirty="0"/>
              <a:t>Conz, E., &amp; Magnani, G. (2020). A dynamic perspective on the resilience of firms: A systematic literature review and a framework for future research. 	European Management Journal, 38(3), 400–412. https://</a:t>
            </a:r>
            <a:r>
              <a:rPr lang="en-GB" sz="1200" dirty="0" err="1"/>
              <a:t>doi.org</a:t>
            </a:r>
            <a:r>
              <a:rPr lang="en-GB" sz="1200" dirty="0"/>
              <a:t>/10.1016/j.emj.2019.12.004</a:t>
            </a:r>
          </a:p>
          <a:p>
            <a:r>
              <a:rPr lang="en-GB" sz="1200" dirty="0"/>
              <a:t>Costa Coffee. (2025). Climate. https://</a:t>
            </a:r>
            <a:r>
              <a:rPr lang="en-GB" sz="1200" dirty="0" err="1"/>
              <a:t>www.costa.co.uk</a:t>
            </a:r>
            <a:r>
              <a:rPr lang="en-GB" sz="1200" dirty="0"/>
              <a:t>/sustainability/climate</a:t>
            </a:r>
          </a:p>
          <a:p>
            <a:r>
              <a:rPr lang="en-GB" sz="1200" dirty="0"/>
              <a:t>Costa Coffee. (2025). Coffee. https://</a:t>
            </a:r>
            <a:r>
              <a:rPr lang="en-GB" sz="1200" dirty="0" err="1"/>
              <a:t>www.costa.co.uk</a:t>
            </a:r>
            <a:r>
              <a:rPr lang="en-GB" sz="1200" dirty="0"/>
              <a:t>/sustainability/coffee</a:t>
            </a:r>
          </a:p>
          <a:p>
            <a:r>
              <a:rPr lang="en-GB" sz="1200" dirty="0"/>
              <a:t>Costa Coffee. (2025). Communities. https://</a:t>
            </a:r>
            <a:r>
              <a:rPr lang="en-GB" sz="1200" dirty="0" err="1"/>
              <a:t>www.costa.co.uk</a:t>
            </a:r>
            <a:r>
              <a:rPr lang="en-GB" sz="1200" dirty="0"/>
              <a:t>/sustainability/communities</a:t>
            </a:r>
          </a:p>
          <a:p>
            <a:endParaRPr lang="en-GB" sz="1200" dirty="0"/>
          </a:p>
          <a:p>
            <a:endParaRPr lang="en-GB" sz="1200" dirty="0"/>
          </a:p>
        </p:txBody>
      </p:sp>
      <p:pic>
        <p:nvPicPr>
          <p:cNvPr id="8" name="Content Placeholder 6">
            <a:extLst>
              <a:ext uri="{FF2B5EF4-FFF2-40B4-BE49-F238E27FC236}">
                <a16:creationId xmlns:a16="http://schemas.microsoft.com/office/drawing/2014/main" id="{01C53B28-ADA3-6325-BD33-2DF4AA6950D0}"/>
              </a:ext>
            </a:extLst>
          </p:cNvPr>
          <p:cNvPicPr>
            <a:picLocks noChangeAspect="1"/>
          </p:cNvPicPr>
          <p:nvPr/>
        </p:nvPicPr>
        <p:blipFill>
          <a:blip r:embed="rId4"/>
          <a:stretch>
            <a:fillRect/>
          </a:stretch>
        </p:blipFill>
        <p:spPr>
          <a:xfrm>
            <a:off x="10944685" y="5628323"/>
            <a:ext cx="1137146" cy="1137146"/>
          </a:xfrm>
          <a:prstGeom prst="rect">
            <a:avLst/>
          </a:prstGeom>
        </p:spPr>
      </p:pic>
    </p:spTree>
    <p:extLst>
      <p:ext uri="{BB962C8B-B14F-4D97-AF65-F5344CB8AC3E}">
        <p14:creationId xmlns:p14="http://schemas.microsoft.com/office/powerpoint/2010/main" val="2115809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D3AED-EB0B-24FD-4E1C-C0148B8370B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670A6EF-038C-EE6C-68B9-E9FCDF5D0E7E}"/>
              </a:ext>
            </a:extLst>
          </p:cNvPr>
          <p:cNvSpPr>
            <a:spLocks noGrp="1"/>
          </p:cNvSpPr>
          <p:nvPr>
            <p:ph idx="1"/>
          </p:nvPr>
        </p:nvSpPr>
        <p:spPr>
          <a:xfrm>
            <a:off x="1451579" y="1994504"/>
            <a:ext cx="9603275" cy="4202392"/>
          </a:xfrm>
        </p:spPr>
        <p:txBody>
          <a:bodyPr>
            <a:noAutofit/>
          </a:bodyPr>
          <a:lstStyle/>
          <a:p>
            <a:r>
              <a:rPr lang="en-GB" sz="1100" dirty="0"/>
              <a:t>Costa Coffee. (2025). Cups and Packaging. https://</a:t>
            </a:r>
            <a:r>
              <a:rPr lang="en-GB" sz="1100" dirty="0" err="1"/>
              <a:t>www.costa.co.uk</a:t>
            </a:r>
            <a:r>
              <a:rPr lang="en-GB" sz="1100" dirty="0"/>
              <a:t>/sustainability/cups-and-packaging</a:t>
            </a:r>
          </a:p>
          <a:p>
            <a:r>
              <a:rPr lang="en-GB" sz="1100" dirty="0"/>
              <a:t>Costa Coffee. (2024). Annual report and accounts 2023. Companies House. </a:t>
            </a:r>
            <a:r>
              <a:rPr lang="en-GB" sz="1100" dirty="0">
                <a:hlinkClick r:id="rId3"/>
              </a:rPr>
              <a:t>https://find-and-update.company-information.service.gov.uk/</a:t>
            </a:r>
            <a:endParaRPr lang="en-GB" sz="1100" dirty="0"/>
          </a:p>
          <a:p>
            <a:r>
              <a:rPr lang="en-GB" sz="1100" dirty="0"/>
              <a:t>Doran, G. T. (1981). There’s a S.M.A.R.T. way to write </a:t>
            </a:r>
            <a:r>
              <a:rPr lang="en-GB" sz="1100" dirty="0" err="1"/>
              <a:t>managements’s</a:t>
            </a:r>
            <a:r>
              <a:rPr lang="en-GB" sz="1100" dirty="0"/>
              <a:t> goals and objectives. </a:t>
            </a:r>
            <a:r>
              <a:rPr lang="en-GB" sz="1100" i="1" dirty="0"/>
              <a:t>Management Review</a:t>
            </a:r>
            <a:r>
              <a:rPr lang="en-GB" sz="1100" dirty="0"/>
              <a:t>, </a:t>
            </a:r>
            <a:r>
              <a:rPr lang="en-GB" sz="1100" i="1" dirty="0"/>
              <a:t>70</a:t>
            </a:r>
            <a:r>
              <a:rPr lang="en-GB" sz="1100" dirty="0"/>
              <a:t>(11), 35. Image retrieved from 	https://</a:t>
            </a:r>
            <a:r>
              <a:rPr lang="en-GB" sz="1100" dirty="0" err="1"/>
              <a:t>illumtori.com</a:t>
            </a:r>
            <a:r>
              <a:rPr lang="en-GB" sz="1100" dirty="0"/>
              <a:t>/blog/goals/unlocking-the-power-of-smart-goals-a-comprehensive-guide on 8/1/25</a:t>
            </a:r>
          </a:p>
          <a:p>
            <a:r>
              <a:rPr lang="en-GB" sz="1100" dirty="0"/>
              <a:t>Duchek, S. (2020). Organizational resilience: A capability-based conceptualization. Business Research, 13(1), 215–246. </a:t>
            </a:r>
            <a:r>
              <a:rPr lang="en-GB" sz="1100" dirty="0">
                <a:hlinkClick r:id="rId4"/>
              </a:rPr>
              <a:t>https://doi.org/10.1007/s40685-</a:t>
            </a:r>
            <a:r>
              <a:rPr lang="en-GB" sz="1100" dirty="0"/>
              <a:t>019-0085-7</a:t>
            </a:r>
          </a:p>
          <a:p>
            <a:r>
              <a:rPr lang="en-GB" sz="1100" dirty="0"/>
              <a:t>Eccles, R. G., Ioannou, I., &amp; Serafeim, G. (2014). The impact of corporate sustainability on organizational processes and performance. Management 	Science, 60(11), 2835–2857. https://</a:t>
            </a:r>
            <a:r>
              <a:rPr lang="en-GB" sz="1100" dirty="0" err="1"/>
              <a:t>doi.org</a:t>
            </a:r>
            <a:r>
              <a:rPr lang="en-GB" sz="1100" dirty="0"/>
              <a:t>/10.1287/mnsc.2014.1984</a:t>
            </a:r>
          </a:p>
          <a:p>
            <a:r>
              <a:rPr lang="en-GB" sz="1100" dirty="0"/>
              <a:t>Freeman, R. E. (1984). Strategic management: A stakeholder approach. Pitman Publishing.</a:t>
            </a:r>
          </a:p>
          <a:p>
            <a:r>
              <a:rPr lang="en-GB" sz="1100" dirty="0"/>
              <a:t>Freeman, R. E., Phillips, R., &amp; Sisodia, R. (2020). Tensions in stakeholder theory. Business &amp; Society, 59(2), 213–231. 	https://</a:t>
            </a:r>
            <a:r>
              <a:rPr lang="en-GB" sz="1100" dirty="0" err="1"/>
              <a:t>doi.org</a:t>
            </a:r>
            <a:r>
              <a:rPr lang="en-GB" sz="1100" dirty="0"/>
              <a:t>/10.1177/0007650318773750</a:t>
            </a:r>
          </a:p>
          <a:p>
            <a:r>
              <a:rPr lang="en-GB" sz="1100" dirty="0"/>
              <a:t>Greggs. (2025). Annual report and accounts 2024. https://</a:t>
            </a:r>
            <a:r>
              <a:rPr lang="en-GB" sz="1100" dirty="0" err="1"/>
              <a:t>corporate.greggs.co.uk</a:t>
            </a:r>
            <a:r>
              <a:rPr lang="en-GB" sz="1100" dirty="0"/>
              <a:t>/</a:t>
            </a:r>
          </a:p>
          <a:p>
            <a:r>
              <a:rPr lang="en-GB" sz="1100" dirty="0"/>
              <a:t>Hollands, L., </a:t>
            </a:r>
            <a:r>
              <a:rPr lang="en-GB" sz="1100" dirty="0" err="1"/>
              <a:t>Haensse</a:t>
            </a:r>
            <a:r>
              <a:rPr lang="en-GB" sz="1100" dirty="0"/>
              <a:t>, L., &amp; Lin-Hi, N. (2024). The how and why of organizational resilience: A mixed-methods study on facilitators and consequences of 	organizational resilience throughout a crisis. Journal of Business Ethics, 189(1), 177–201. </a:t>
            </a:r>
            <a:r>
              <a:rPr lang="en-GB" sz="1100" dirty="0">
                <a:hlinkClick r:id="rId5"/>
              </a:rPr>
              <a:t>https://doi.org/10.1177/00218863231165785</a:t>
            </a:r>
            <a:endParaRPr lang="en-GB" sz="1100" dirty="0"/>
          </a:p>
          <a:p>
            <a:r>
              <a:rPr lang="en-GB" sz="1200" dirty="0"/>
              <a:t>Kumar, V., &amp; Reinartz, W. (2016). Creating enduring customer value. Journal of Marketing, 80(6), 36–68. https://</a:t>
            </a:r>
            <a:r>
              <a:rPr lang="en-GB" sz="1200" dirty="0" err="1"/>
              <a:t>doi.org</a:t>
            </a:r>
            <a:r>
              <a:rPr lang="en-GB" sz="1200" dirty="0"/>
              <a:t>/10.1509/jm.15.0414</a:t>
            </a:r>
          </a:p>
        </p:txBody>
      </p:sp>
      <p:pic>
        <p:nvPicPr>
          <p:cNvPr id="8" name="Content Placeholder 6">
            <a:extLst>
              <a:ext uri="{FF2B5EF4-FFF2-40B4-BE49-F238E27FC236}">
                <a16:creationId xmlns:a16="http://schemas.microsoft.com/office/drawing/2014/main" id="{B4BB7EBE-44B5-4D69-C039-6BA684258219}"/>
              </a:ext>
            </a:extLst>
          </p:cNvPr>
          <p:cNvPicPr>
            <a:picLocks noChangeAspect="1"/>
          </p:cNvPicPr>
          <p:nvPr/>
        </p:nvPicPr>
        <p:blipFill>
          <a:blip r:embed="rId6"/>
          <a:stretch>
            <a:fillRect/>
          </a:stretch>
        </p:blipFill>
        <p:spPr>
          <a:xfrm>
            <a:off x="10944685" y="5628323"/>
            <a:ext cx="1137146" cy="1137146"/>
          </a:xfrm>
          <a:prstGeom prst="rect">
            <a:avLst/>
          </a:prstGeom>
        </p:spPr>
      </p:pic>
      <p:sp>
        <p:nvSpPr>
          <p:cNvPr id="5" name="Title 4">
            <a:extLst>
              <a:ext uri="{FF2B5EF4-FFF2-40B4-BE49-F238E27FC236}">
                <a16:creationId xmlns:a16="http://schemas.microsoft.com/office/drawing/2014/main" id="{A1B8CF58-3BE2-5B70-E4E4-7B0C6CB8C28E}"/>
              </a:ext>
            </a:extLst>
          </p:cNvPr>
          <p:cNvSpPr>
            <a:spLocks noGrp="1"/>
          </p:cNvSpPr>
          <p:nvPr>
            <p:ph type="title"/>
          </p:nvPr>
        </p:nvSpPr>
        <p:spPr/>
        <p:txBody>
          <a:bodyPr/>
          <a:lstStyle/>
          <a:p>
            <a:endParaRPr lang="en-US"/>
          </a:p>
        </p:txBody>
      </p:sp>
      <p:sp>
        <p:nvSpPr>
          <p:cNvPr id="6" name="Title 1">
            <a:extLst>
              <a:ext uri="{FF2B5EF4-FFF2-40B4-BE49-F238E27FC236}">
                <a16:creationId xmlns:a16="http://schemas.microsoft.com/office/drawing/2014/main" id="{7764E095-731E-AB91-3889-780C7A1ACC3B}"/>
              </a:ext>
            </a:extLst>
          </p:cNvPr>
          <p:cNvSpPr txBox="1">
            <a:spLocks/>
          </p:cNvSpPr>
          <p:nvPr/>
        </p:nvSpPr>
        <p:spPr>
          <a:xfrm>
            <a:off x="1483109" y="334918"/>
            <a:ext cx="9603275"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en-US" sz="5000">
                <a:solidFill>
                  <a:srgbClr val="8B1C31"/>
                </a:solidFill>
              </a:rPr>
              <a:t>references</a:t>
            </a:r>
            <a:endParaRPr lang="en-US" sz="5000" dirty="0">
              <a:solidFill>
                <a:srgbClr val="8B1C31"/>
              </a:solidFill>
            </a:endParaRPr>
          </a:p>
        </p:txBody>
      </p:sp>
    </p:spTree>
    <p:extLst>
      <p:ext uri="{BB962C8B-B14F-4D97-AF65-F5344CB8AC3E}">
        <p14:creationId xmlns:p14="http://schemas.microsoft.com/office/powerpoint/2010/main" val="5500713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4C7E54-B774-8783-F604-2E7ACEDFAF8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130DF8-7B48-E810-0820-9877A6B391D3}"/>
              </a:ext>
            </a:extLst>
          </p:cNvPr>
          <p:cNvSpPr>
            <a:spLocks noGrp="1"/>
          </p:cNvSpPr>
          <p:nvPr>
            <p:ph idx="1"/>
          </p:nvPr>
        </p:nvSpPr>
        <p:spPr>
          <a:xfrm>
            <a:off x="1451579" y="2015732"/>
            <a:ext cx="9603275" cy="4202392"/>
          </a:xfrm>
        </p:spPr>
        <p:txBody>
          <a:bodyPr>
            <a:normAutofit fontScale="85000" lnSpcReduction="20000"/>
          </a:bodyPr>
          <a:lstStyle/>
          <a:p>
            <a:r>
              <a:rPr lang="en-GB" sz="1400" dirty="0" err="1"/>
              <a:t>Lengnick</a:t>
            </a:r>
            <a:r>
              <a:rPr lang="en-GB" sz="1400" dirty="0"/>
              <a:t>-Hall, C. A., Beck, T. E., &amp; </a:t>
            </a:r>
            <a:r>
              <a:rPr lang="en-GB" sz="1400" dirty="0" err="1"/>
              <a:t>Lengnick</a:t>
            </a:r>
            <a:r>
              <a:rPr lang="en-GB" sz="1400" dirty="0"/>
              <a:t>-Hall, M. L. (2011). Developing a capacity for organizational resilience through strategic human resource 	management. Human Resource Management Review, 21(3), 243–255. </a:t>
            </a:r>
            <a:r>
              <a:rPr lang="en-GB" sz="1400" dirty="0">
                <a:hlinkClick r:id="rId3"/>
              </a:rPr>
              <a:t>https://doi.org/10.1016/j.hrm</a:t>
            </a:r>
            <a:endParaRPr lang="en-GB" sz="1400" dirty="0"/>
          </a:p>
          <a:p>
            <a:r>
              <a:rPr lang="en-GB" sz="1400" dirty="0"/>
              <a:t>Nagle, T., &amp; Holden, R. (1987). </a:t>
            </a:r>
            <a:r>
              <a:rPr lang="en-GB" sz="1400" i="1" dirty="0"/>
              <a:t>The Strategy and Tactics of Pricing</a:t>
            </a:r>
            <a:r>
              <a:rPr lang="en-GB" sz="1400" dirty="0"/>
              <a:t>.</a:t>
            </a:r>
          </a:p>
          <a:p>
            <a:r>
              <a:rPr lang="en-GB" sz="1400" dirty="0"/>
              <a:t>Porter, M. E. (2008). The five competitive forces that shape strategy. </a:t>
            </a:r>
            <a:r>
              <a:rPr lang="en-GB" sz="1400" i="1" dirty="0"/>
              <a:t>Harvard Business Review, 86</a:t>
            </a:r>
            <a:r>
              <a:rPr lang="en-GB" sz="1400" dirty="0"/>
              <a:t>(1), 78–93.</a:t>
            </a:r>
          </a:p>
          <a:p>
            <a:r>
              <a:rPr lang="en-GB" sz="1400" dirty="0" err="1"/>
              <a:t>Raetze</a:t>
            </a:r>
            <a:r>
              <a:rPr lang="en-GB" sz="1400" dirty="0"/>
              <a:t>, S., Duchek, S., Maynard, M. T., &amp; Wohlgemuth, M. (2022). Resilience in organization-related research: An integrative conceptual review across 	disciplines and levels of analysis.  </a:t>
            </a:r>
            <a:r>
              <a:rPr lang="en-GB" sz="1400" i="1" dirty="0"/>
              <a:t>Journal of Applied Psychology</a:t>
            </a:r>
            <a:r>
              <a:rPr lang="en-GB" sz="1400" dirty="0"/>
              <a:t>,  Volume 107, Issue 6, 867-897. </a:t>
            </a:r>
            <a:r>
              <a:rPr lang="en-GB" sz="1400" dirty="0">
                <a:hlinkClick r:id="rId4"/>
              </a:rPr>
              <a:t>https://doi.org/10.1037/apl0000952</a:t>
            </a:r>
            <a:endParaRPr lang="en-GB" sz="1400" dirty="0"/>
          </a:p>
          <a:p>
            <a:r>
              <a:rPr lang="en-GB" sz="1400" dirty="0"/>
              <a:t>Rafter, A. (2016). </a:t>
            </a:r>
            <a:r>
              <a:rPr lang="en-GB" sz="1400" i="1" dirty="0"/>
              <a:t>Coffee shop industry trends and customer </a:t>
            </a:r>
            <a:r>
              <a:rPr lang="en-GB" sz="1400" i="1" dirty="0" err="1"/>
              <a:t>behavior</a:t>
            </a:r>
            <a:r>
              <a:rPr lang="en-GB" sz="1400" i="1" dirty="0"/>
              <a:t> analysis</a:t>
            </a:r>
            <a:r>
              <a:rPr lang="en-GB" sz="1400" dirty="0"/>
              <a:t>. Square Data Report. </a:t>
            </a:r>
            <a:r>
              <a:rPr lang="en-GB" sz="1400" dirty="0">
                <a:hlinkClick r:id="rId5"/>
              </a:rPr>
              <a:t>https://sprudge.com/square-collecting-coffee-shop-</a:t>
            </a:r>
            <a:r>
              <a:rPr lang="en-GB" sz="1400" dirty="0"/>
              <a:t>	data-62118.html</a:t>
            </a:r>
          </a:p>
          <a:p>
            <a:r>
              <a:rPr lang="en-GB" sz="1400" dirty="0" err="1"/>
              <a:t>Schaltegger</a:t>
            </a:r>
            <a:r>
              <a:rPr lang="en-GB" sz="1400" dirty="0"/>
              <a:t>, S., </a:t>
            </a:r>
            <a:r>
              <a:rPr lang="en-GB" sz="1400" dirty="0" err="1"/>
              <a:t>Hörisch</a:t>
            </a:r>
            <a:r>
              <a:rPr lang="en-GB" sz="1400" dirty="0"/>
              <a:t>, J., &amp; Freeman, R. E. (2019). Business cases for sustainability: A stakeholder theory perspective. </a:t>
            </a:r>
            <a:r>
              <a:rPr lang="en-GB" sz="1400" i="1" dirty="0"/>
              <a:t>Organization &amp; 	Environment, 32</a:t>
            </a:r>
            <a:r>
              <a:rPr lang="en-GB" sz="1400" dirty="0"/>
              <a:t>(3), 191–212. https://</a:t>
            </a:r>
            <a:r>
              <a:rPr lang="en-GB" sz="1400" dirty="0" err="1"/>
              <a:t>doi.org</a:t>
            </a:r>
            <a:r>
              <a:rPr lang="en-GB" sz="1400" dirty="0"/>
              <a:t>/10.1177/1086026617722882</a:t>
            </a:r>
          </a:p>
          <a:p>
            <a:r>
              <a:rPr lang="en-GB" sz="1400" dirty="0"/>
              <a:t>Tasic, J., Amir, S., Tan, J., &amp; Khader, M. (2020). A multilevel framework to enhance organizational resilience. </a:t>
            </a:r>
            <a:r>
              <a:rPr lang="en-GB" sz="1400" i="1" dirty="0"/>
              <a:t>Journal of Risk Research, 23</a:t>
            </a:r>
            <a:r>
              <a:rPr lang="en-GB" sz="1400" dirty="0"/>
              <a:t>(6), 713–738. 	https://</a:t>
            </a:r>
            <a:r>
              <a:rPr lang="en-GB" sz="1400" dirty="0" err="1"/>
              <a:t>doi.org</a:t>
            </a:r>
            <a:r>
              <a:rPr lang="en-GB" sz="1400" dirty="0"/>
              <a:t>/10.1080/13669877.2019.1617340</a:t>
            </a:r>
          </a:p>
          <a:p>
            <a:r>
              <a:rPr lang="en-GB" sz="1400" dirty="0"/>
              <a:t>Thrive. (2019). </a:t>
            </a:r>
            <a:r>
              <a:rPr lang="en-GB" sz="1400" i="1" dirty="0"/>
              <a:t>McDonald's Experience of the Future: Global customer insights research</a:t>
            </a:r>
            <a:r>
              <a:rPr lang="en-GB" sz="1400" dirty="0"/>
              <a:t>. </a:t>
            </a:r>
            <a:r>
              <a:rPr lang="en-GB" sz="1400" dirty="0">
                <a:hlinkClick r:id="rId6"/>
              </a:rPr>
              <a:t>https://thrivethinking.com/case-</a:t>
            </a:r>
            <a:r>
              <a:rPr lang="en-GB" sz="1400" dirty="0"/>
              <a:t>	studies/</a:t>
            </a:r>
            <a:r>
              <a:rPr lang="en-GB" sz="1400" dirty="0" err="1"/>
              <a:t>mcdonalds</a:t>
            </a:r>
            <a:r>
              <a:rPr lang="en-GB" sz="1400" dirty="0"/>
              <a:t>-global-	customer-insights-research/</a:t>
            </a:r>
          </a:p>
          <a:p>
            <a:r>
              <a:rPr lang="en-GB" sz="1400" dirty="0"/>
              <a:t>Williams, T. A., Gruber, D. A., Sutcliffe, K. M., Shepherd, D. A., &amp; Zhao, E. Y. (2017). Organizational response to adversity: Fusing crisis management and 	resilience research streams. </a:t>
            </a:r>
            <a:r>
              <a:rPr lang="en-GB" sz="1400" i="1" dirty="0"/>
              <a:t>Academy of Management Annals, 11</a:t>
            </a:r>
            <a:r>
              <a:rPr lang="en-GB" sz="1400" dirty="0"/>
              <a:t>(2), 733–769. https://</a:t>
            </a:r>
            <a:r>
              <a:rPr lang="en-GB" sz="1400" dirty="0" err="1"/>
              <a:t>doi.org</a:t>
            </a:r>
            <a:r>
              <a:rPr lang="en-GB" sz="1400" dirty="0"/>
              <a:t>/10.5465/annals.2015.0134</a:t>
            </a:r>
          </a:p>
        </p:txBody>
      </p:sp>
      <p:pic>
        <p:nvPicPr>
          <p:cNvPr id="8" name="Content Placeholder 6">
            <a:extLst>
              <a:ext uri="{FF2B5EF4-FFF2-40B4-BE49-F238E27FC236}">
                <a16:creationId xmlns:a16="http://schemas.microsoft.com/office/drawing/2014/main" id="{AAB04E6C-932A-4E9E-5C57-F7D55C8BBD1C}"/>
              </a:ext>
            </a:extLst>
          </p:cNvPr>
          <p:cNvPicPr>
            <a:picLocks noChangeAspect="1"/>
          </p:cNvPicPr>
          <p:nvPr/>
        </p:nvPicPr>
        <p:blipFill>
          <a:blip r:embed="rId7"/>
          <a:stretch>
            <a:fillRect/>
          </a:stretch>
        </p:blipFill>
        <p:spPr>
          <a:xfrm>
            <a:off x="10944685" y="5628323"/>
            <a:ext cx="1137146" cy="1137146"/>
          </a:xfrm>
          <a:prstGeom prst="rect">
            <a:avLst/>
          </a:prstGeom>
        </p:spPr>
      </p:pic>
      <p:sp>
        <p:nvSpPr>
          <p:cNvPr id="5" name="Title 4">
            <a:extLst>
              <a:ext uri="{FF2B5EF4-FFF2-40B4-BE49-F238E27FC236}">
                <a16:creationId xmlns:a16="http://schemas.microsoft.com/office/drawing/2014/main" id="{CDC679D9-DE56-6D42-D389-90ADB59BEE4F}"/>
              </a:ext>
            </a:extLst>
          </p:cNvPr>
          <p:cNvSpPr>
            <a:spLocks noGrp="1"/>
          </p:cNvSpPr>
          <p:nvPr>
            <p:ph type="title"/>
          </p:nvPr>
        </p:nvSpPr>
        <p:spPr/>
        <p:txBody>
          <a:bodyPr/>
          <a:lstStyle/>
          <a:p>
            <a:endParaRPr lang="en-US"/>
          </a:p>
        </p:txBody>
      </p:sp>
      <p:sp>
        <p:nvSpPr>
          <p:cNvPr id="6" name="Title 1">
            <a:extLst>
              <a:ext uri="{FF2B5EF4-FFF2-40B4-BE49-F238E27FC236}">
                <a16:creationId xmlns:a16="http://schemas.microsoft.com/office/drawing/2014/main" id="{C24456ED-7A65-5EB0-A343-A9BA3E90689B}"/>
              </a:ext>
            </a:extLst>
          </p:cNvPr>
          <p:cNvSpPr txBox="1">
            <a:spLocks/>
          </p:cNvSpPr>
          <p:nvPr/>
        </p:nvSpPr>
        <p:spPr>
          <a:xfrm>
            <a:off x="1483109" y="334918"/>
            <a:ext cx="9603275"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en-US" sz="5000">
                <a:solidFill>
                  <a:srgbClr val="8B1C31"/>
                </a:solidFill>
              </a:rPr>
              <a:t>references</a:t>
            </a:r>
            <a:endParaRPr lang="en-US" sz="5000" dirty="0">
              <a:solidFill>
                <a:srgbClr val="8B1C31"/>
              </a:solidFill>
            </a:endParaRPr>
          </a:p>
        </p:txBody>
      </p:sp>
    </p:spTree>
    <p:extLst>
      <p:ext uri="{BB962C8B-B14F-4D97-AF65-F5344CB8AC3E}">
        <p14:creationId xmlns:p14="http://schemas.microsoft.com/office/powerpoint/2010/main" val="6504782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FB589E-396C-E99E-22F5-06B64A7794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4AD707-5544-9D84-9D9C-A844516A2873}"/>
              </a:ext>
            </a:extLst>
          </p:cNvPr>
          <p:cNvSpPr>
            <a:spLocks noGrp="1"/>
          </p:cNvSpPr>
          <p:nvPr>
            <p:ph type="title"/>
          </p:nvPr>
        </p:nvSpPr>
        <p:spPr>
          <a:xfrm>
            <a:off x="1294361" y="341997"/>
            <a:ext cx="9603275" cy="1049235"/>
          </a:xfrm>
        </p:spPr>
        <p:txBody>
          <a:bodyPr>
            <a:normAutofit/>
          </a:bodyPr>
          <a:lstStyle/>
          <a:p>
            <a:pPr algn="ctr"/>
            <a:r>
              <a:rPr lang="en-US" sz="5000" dirty="0">
                <a:solidFill>
                  <a:srgbClr val="8B1C31"/>
                </a:solidFill>
              </a:rPr>
              <a:t>Appendix</a:t>
            </a:r>
          </a:p>
        </p:txBody>
      </p:sp>
      <p:graphicFrame>
        <p:nvGraphicFramePr>
          <p:cNvPr id="4" name="Content Placeholder 3">
            <a:extLst>
              <a:ext uri="{FF2B5EF4-FFF2-40B4-BE49-F238E27FC236}">
                <a16:creationId xmlns:a16="http://schemas.microsoft.com/office/drawing/2014/main" id="{CE5D4173-307C-AB1F-D7FA-06CE77418875}"/>
              </a:ext>
            </a:extLst>
          </p:cNvPr>
          <p:cNvGraphicFramePr>
            <a:graphicFrameLocks noGrp="1"/>
          </p:cNvGraphicFramePr>
          <p:nvPr>
            <p:ph idx="1"/>
            <p:extLst>
              <p:ext uri="{D42A27DB-BD31-4B8C-83A1-F6EECF244321}">
                <p14:modId xmlns:p14="http://schemas.microsoft.com/office/powerpoint/2010/main" val="3993539663"/>
              </p:ext>
            </p:extLst>
          </p:nvPr>
        </p:nvGraphicFramePr>
        <p:xfrm>
          <a:off x="1349144" y="1575898"/>
          <a:ext cx="9749779" cy="5201920"/>
        </p:xfrm>
        <a:graphic>
          <a:graphicData uri="http://schemas.openxmlformats.org/drawingml/2006/table">
            <a:tbl>
              <a:tblPr firstRow="1" firstCol="1" bandRow="1">
                <a:tableStyleId>{5C22544A-7EE6-4342-B048-85BDC9FD1C3A}</a:tableStyleId>
              </a:tblPr>
              <a:tblGrid>
                <a:gridCol w="4918907">
                  <a:extLst>
                    <a:ext uri="{9D8B030D-6E8A-4147-A177-3AD203B41FA5}">
                      <a16:colId xmlns:a16="http://schemas.microsoft.com/office/drawing/2014/main" val="1532918719"/>
                    </a:ext>
                  </a:extLst>
                </a:gridCol>
                <a:gridCol w="4830872">
                  <a:extLst>
                    <a:ext uri="{9D8B030D-6E8A-4147-A177-3AD203B41FA5}">
                      <a16:colId xmlns:a16="http://schemas.microsoft.com/office/drawing/2014/main" val="3824204082"/>
                    </a:ext>
                  </a:extLst>
                </a:gridCol>
              </a:tblGrid>
              <a:tr h="261971">
                <a:tc>
                  <a:txBody>
                    <a:bodyPr/>
                    <a:lstStyle/>
                    <a:p>
                      <a:pPr algn="ctr">
                        <a:buNone/>
                      </a:pPr>
                      <a:r>
                        <a:rPr lang="en-GB" sz="1800" b="1" kern="0" dirty="0">
                          <a:effectLst/>
                        </a:rPr>
                        <a:t>Strengths</a:t>
                      </a:r>
                      <a:endParaRPr lang="en-GB" sz="18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solidFill>
                      <a:srgbClr val="8B1C31"/>
                    </a:solidFill>
                  </a:tcPr>
                </a:tc>
                <a:tc>
                  <a:txBody>
                    <a:bodyPr/>
                    <a:lstStyle/>
                    <a:p>
                      <a:pPr algn="ctr">
                        <a:buNone/>
                      </a:pPr>
                      <a:r>
                        <a:rPr lang="en-GB" sz="1800" kern="0" dirty="0">
                          <a:effectLst/>
                        </a:rPr>
                        <a:t>Weaknesses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solidFill>
                      <a:srgbClr val="8B1C31"/>
                    </a:solidFill>
                  </a:tcPr>
                </a:tc>
                <a:extLst>
                  <a:ext uri="{0D108BD9-81ED-4DB2-BD59-A6C34878D82A}">
                    <a16:rowId xmlns:a16="http://schemas.microsoft.com/office/drawing/2014/main" val="2563585263"/>
                  </a:ext>
                </a:extLst>
              </a:tr>
              <a:tr h="4927600">
                <a:tc>
                  <a:txBody>
                    <a:bodyPr/>
                    <a:lstStyle/>
                    <a:p>
                      <a:pPr marL="342900" lvl="0" indent="-342900">
                        <a:buFont typeface="Bookman Old Style" panose="02050604050505020204" pitchFamily="18" charset="0"/>
                        <a:buChar char="-"/>
                      </a:pPr>
                      <a:r>
                        <a:rPr lang="en-GB" sz="1050" b="1" dirty="0">
                          <a:solidFill>
                            <a:srgbClr val="8B1C31"/>
                          </a:solidFill>
                        </a:rPr>
                        <a:t>Market leadership position in UK coffee shop sector - </a:t>
                      </a:r>
                      <a:r>
                        <a:rPr lang="en-GB" sz="1050" b="0" dirty="0">
                          <a:solidFill>
                            <a:srgbClr val="8B1C31"/>
                          </a:solidFill>
                        </a:rPr>
                        <a:t>Costa operates over 2,700 stores across the UK, commanding approximately 25% market share and maintaining brand recognition as Britain's favourite coffee shop chain (Statista, 2023). The Coca-Cola Company's 2019 acquisition for $4.9 billion provides substantial financial backing and distribution leverage unavailable to independent competitors (Brennan et al., 2021, p. 145).</a:t>
                      </a:r>
                    </a:p>
                    <a:p>
                      <a:pPr marL="342900" lvl="0" indent="-342900">
                        <a:buFont typeface="Bookman Old Style" panose="02050604050505020204" pitchFamily="18" charset="0"/>
                        <a:buChar char="-"/>
                      </a:pPr>
                      <a:endParaRPr lang="en-GB" sz="1050" b="0" dirty="0">
                        <a:solidFill>
                          <a:srgbClr val="8B1C31"/>
                        </a:solidFill>
                      </a:endParaRPr>
                    </a:p>
                    <a:p>
                      <a:pPr marL="342900" lvl="0" indent="-342900">
                        <a:buFont typeface="Bookman Old Style" panose="02050604050505020204" pitchFamily="18" charset="0"/>
                        <a:buChar char="-"/>
                      </a:pPr>
                      <a:r>
                        <a:rPr lang="en-GB" sz="1050" b="1" dirty="0">
                          <a:solidFill>
                            <a:srgbClr val="8B1C31"/>
                          </a:solidFill>
                        </a:rPr>
                        <a:t>Vertical integration through coffee roasting capabilities</a:t>
                      </a:r>
                      <a:r>
                        <a:rPr lang="en-GB" sz="1050" dirty="0">
                          <a:solidFill>
                            <a:srgbClr val="8B1C31"/>
                          </a:solidFill>
                        </a:rPr>
                        <a:t> - </a:t>
                      </a:r>
                      <a:r>
                        <a:rPr lang="en-GB" sz="1050" b="0" dirty="0">
                          <a:solidFill>
                            <a:srgbClr val="8B1C31"/>
                          </a:solidFill>
                        </a:rPr>
                        <a:t>Costa owns and operates Europe's largest coffee roastery in Lambeth, processing over 45,000 tonnes annually and supplying not only retail stores but also wholesale partners (Chaffey &amp; Ellis-Chadwick, 2022, p. 187). This vertical integration ensures quality control, reduces supply chain vulnerability, and generates additional revenue streams through business-to-business operations.</a:t>
                      </a:r>
                    </a:p>
                    <a:p>
                      <a:pPr marL="342900" lvl="0" indent="-342900">
                        <a:buFont typeface="Bookman Old Style" panose="02050604050505020204" pitchFamily="18" charset="0"/>
                        <a:buChar char="-"/>
                      </a:pPr>
                      <a:endParaRPr lang="en-GB" sz="1050" b="0" dirty="0">
                        <a:solidFill>
                          <a:srgbClr val="8B1C31"/>
                        </a:solidFill>
                      </a:endParaRPr>
                    </a:p>
                    <a:p>
                      <a:pPr marL="342900" lvl="0" indent="-342900">
                        <a:buFont typeface="Bookman Old Style" panose="02050604050505020204" pitchFamily="18" charset="0"/>
                        <a:buChar char="-"/>
                      </a:pPr>
                      <a:r>
                        <a:rPr lang="en-GB" sz="1050" b="1" dirty="0">
                          <a:solidFill>
                            <a:srgbClr val="8B1C31"/>
                          </a:solidFill>
                        </a:rPr>
                        <a:t>Extensive product portfolio diversification beyond traditional coffeehouse offerings</a:t>
                      </a:r>
                      <a:r>
                        <a:rPr lang="en-GB" sz="1050" dirty="0">
                          <a:solidFill>
                            <a:srgbClr val="8B1C31"/>
                          </a:solidFill>
                        </a:rPr>
                        <a:t> - </a:t>
                      </a:r>
                      <a:r>
                        <a:rPr lang="en-GB" sz="1050" b="0" dirty="0">
                          <a:solidFill>
                            <a:srgbClr val="8B1C31"/>
                          </a:solidFill>
                        </a:rPr>
                        <a:t>Costa expanded into ready-to-drink products distributed through grocery retail, Costa Express self-service machines in convenience locations, and at-home coffee pods compatible with major systems (Kotler et al., 2020, p. 312). This multi-channel approach captures consumption occasions unavailable to store-only competitors whilst leveraging brand equity across categories.</a:t>
                      </a:r>
                    </a:p>
                    <a:p>
                      <a:pPr marL="342900" lvl="0" indent="-342900">
                        <a:buFont typeface="Bookman Old Style" panose="02050604050505020204" pitchFamily="18" charset="0"/>
                        <a:buChar char="-"/>
                      </a:pPr>
                      <a:endParaRPr lang="en-GB" sz="1050" b="0" dirty="0">
                        <a:solidFill>
                          <a:srgbClr val="8B1C31"/>
                        </a:solidFill>
                      </a:endParaRPr>
                    </a:p>
                    <a:p>
                      <a:pPr marL="342900" lvl="0" indent="-342900">
                        <a:buFont typeface="Bookman Old Style" panose="02050604050505020204" pitchFamily="18" charset="0"/>
                        <a:buChar char="-"/>
                      </a:pPr>
                      <a:r>
                        <a:rPr lang="en-GB" sz="1050" b="1" dirty="0">
                          <a:solidFill>
                            <a:srgbClr val="8B1C31"/>
                          </a:solidFill>
                        </a:rPr>
                        <a:t>Established international presence with strong franchise </a:t>
                      </a:r>
                      <a:r>
                        <a:rPr lang="en-GB" sz="1050" b="0" dirty="0">
                          <a:solidFill>
                            <a:srgbClr val="8B1C31"/>
                          </a:solidFill>
                        </a:rPr>
                        <a:t>model - Costa operates in over 40 countries with approximately 1,500 international stores, predominantly through franchise partnerships that minimize capital requirements whilst expanding brand presence (Hollensen, 2019, p. 428). The franchise model transfers operational risk to local partners whilst generating royalty revenue and maintaining brand standards through centralized support systems.</a:t>
                      </a:r>
                    </a:p>
                    <a:p>
                      <a:pPr marL="342900" lvl="0" indent="-342900">
                        <a:buFont typeface="Bookman Old Style" panose="02050604050505020204" pitchFamily="18" charset="0"/>
                        <a:buChar char="-"/>
                      </a:pPr>
                      <a:endParaRPr lang="en-GB" sz="1050" b="0" kern="100" dirty="0">
                        <a:effectLst/>
                        <a:latin typeface="Aptos" panose="020B0004020202020204" pitchFamily="34" charset="0"/>
                        <a:ea typeface="Times New Roman" panose="02020603050405020304" pitchFamily="18" charset="0"/>
                        <a:cs typeface="Apple Chancery" panose="03020702040506060504" pitchFamily="66" charset="-79"/>
                      </a:endParaRPr>
                    </a:p>
                  </a:txBody>
                  <a:tcPr marL="68580" marR="68580" marT="0" marB="0">
                    <a:solidFill>
                      <a:srgbClr val="E7CCCF"/>
                    </a:solidFill>
                  </a:tcPr>
                </a:tc>
                <a:tc>
                  <a:txBody>
                    <a:bodyPr/>
                    <a:lstStyle/>
                    <a:p>
                      <a:pPr marL="342900" lvl="0" indent="-342900">
                        <a:buFont typeface="Bookman Old Style" panose="02050604050505020204" pitchFamily="18" charset="0"/>
                        <a:buChar char="-"/>
                      </a:pPr>
                      <a:r>
                        <a:rPr lang="en-GB" sz="1050" b="1" dirty="0">
                          <a:solidFill>
                            <a:srgbClr val="8B1C31"/>
                          </a:solidFill>
                        </a:rPr>
                        <a:t>Premium pricing strategy limits accessibility during economic downturns</a:t>
                      </a:r>
                      <a:r>
                        <a:rPr lang="en-GB" sz="1050" dirty="0">
                          <a:solidFill>
                            <a:srgbClr val="8B1C31"/>
                          </a:solidFill>
                        </a:rPr>
                        <a:t> - Costa's pricing positions above mass-market competitors like Greggs, potentially alienating price-sensitive consumers during periods of reduced discretionary spending (Mintel, 2023). Research by Deloitte (2022, p. 34) demonstrates that during inflationary periods, consumers trade down from premium coffee chains to value alternatives, directly impacting Costa's customer base. </a:t>
                      </a:r>
                    </a:p>
                    <a:p>
                      <a:pPr marL="342900" lvl="0" indent="-342900">
                        <a:buFont typeface="Bookman Old Style" panose="02050604050505020204" pitchFamily="18" charset="0"/>
                        <a:buChar char="-"/>
                      </a:pPr>
                      <a:endParaRPr lang="en-GB" sz="1050" b="1" dirty="0">
                        <a:solidFill>
                          <a:srgbClr val="8B1C31"/>
                        </a:solidFill>
                      </a:endParaRPr>
                    </a:p>
                    <a:p>
                      <a:pPr marL="342900" lvl="0" indent="-342900">
                        <a:buFont typeface="Bookman Old Style" panose="02050604050505020204" pitchFamily="18" charset="0"/>
                        <a:buChar char="-"/>
                      </a:pPr>
                      <a:r>
                        <a:rPr lang="en-GB" sz="1050" b="1" dirty="0">
                          <a:solidFill>
                            <a:srgbClr val="8B1C31"/>
                          </a:solidFill>
                        </a:rPr>
                        <a:t>Store concentration in saturated UK market creates growth constraints</a:t>
                      </a:r>
                      <a:r>
                        <a:rPr lang="en-GB" sz="1050" dirty="0">
                          <a:solidFill>
                            <a:srgbClr val="8B1C31"/>
                          </a:solidFill>
                        </a:rPr>
                        <a:t> - Approximately 60% of Costa's global estate operates within the UK, where coffee shop density reached saturation in many urban centres (Knight Frank, 2023, p. 12). This geographic concentration exposes the business to localized economic shocks whilst limiting expansion opportunities without cannibalizing existing stores (Johnson et al., 2020, p. 267).</a:t>
                      </a:r>
                    </a:p>
                    <a:p>
                      <a:pPr marL="342900" lvl="0" indent="-342900">
                        <a:buFont typeface="Bookman Old Style" panose="02050604050505020204" pitchFamily="18" charset="0"/>
                        <a:buChar char="-"/>
                      </a:pPr>
                      <a:endParaRPr lang="en-GB" sz="1050" b="1" dirty="0">
                        <a:solidFill>
                          <a:srgbClr val="8B1C31"/>
                        </a:solidFill>
                      </a:endParaRPr>
                    </a:p>
                    <a:p>
                      <a:pPr marL="342900" lvl="0" indent="-342900">
                        <a:buFont typeface="Bookman Old Style" panose="02050604050505020204" pitchFamily="18" charset="0"/>
                        <a:buChar char="-"/>
                      </a:pPr>
                      <a:r>
                        <a:rPr lang="en-GB" sz="1050" b="1" dirty="0">
                          <a:solidFill>
                            <a:srgbClr val="8B1C31"/>
                          </a:solidFill>
                        </a:rPr>
                        <a:t>Limited differentiation from primary competitor Starbucks in customer experience</a:t>
                      </a:r>
                      <a:r>
                        <a:rPr lang="en-GB" sz="1050" dirty="0">
                          <a:solidFill>
                            <a:srgbClr val="8B1C31"/>
                          </a:solidFill>
                        </a:rPr>
                        <a:t> - Blind taste tests and customer satisfaction surveys reveal minimal perceived quality differences between Costa and Starbucks, with choice often determined by convenience rather than brand preference (Which?, 2023). This commodification erodes pricing power and increases vulnerability to competitive discounting (Porter, 2008, p. 156). </a:t>
                      </a:r>
                    </a:p>
                    <a:p>
                      <a:pPr marL="342900" lvl="0" indent="-342900">
                        <a:buFont typeface="Bookman Old Style" panose="02050604050505020204" pitchFamily="18" charset="0"/>
                        <a:buChar char="-"/>
                      </a:pPr>
                      <a:endParaRPr lang="en-GB" sz="1050" b="1" dirty="0">
                        <a:solidFill>
                          <a:srgbClr val="8B1C31"/>
                        </a:solidFill>
                      </a:endParaRPr>
                    </a:p>
                    <a:p>
                      <a:pPr marL="342900" lvl="0" indent="-342900">
                        <a:buFont typeface="Bookman Old Style" panose="02050604050505020204" pitchFamily="18" charset="0"/>
                        <a:buChar char="-"/>
                      </a:pPr>
                      <a:r>
                        <a:rPr lang="en-GB" sz="1050" b="1" dirty="0">
                          <a:solidFill>
                            <a:srgbClr val="8B1C31"/>
                          </a:solidFill>
                        </a:rPr>
                        <a:t>Sustainability credentials lag behind emerging consumer expectations</a:t>
                      </a:r>
                      <a:r>
                        <a:rPr lang="en-GB" sz="1050" dirty="0">
                          <a:solidFill>
                            <a:srgbClr val="8B1C31"/>
                          </a:solidFill>
                        </a:rPr>
                        <a:t> - Despite commitments to recyclable cups and ethical sourcing, Costa faces criticism regarding single-use plastics and carbon footprint relative to smaller independent competitors emphasizing environmental practices (Greenpeace, 2022). Research by Nielsen (2021, p. 89) indicates that 73% of millennials willingly pay premiums for sustainable products, suggesting Costa's current positioning may disadvantage future market share.</a:t>
                      </a:r>
                    </a:p>
                  </a:txBody>
                  <a:tcPr marL="68580" marR="68580" marT="0" marB="0"/>
                </a:tc>
                <a:extLst>
                  <a:ext uri="{0D108BD9-81ED-4DB2-BD59-A6C34878D82A}">
                    <a16:rowId xmlns:a16="http://schemas.microsoft.com/office/drawing/2014/main" val="4138124113"/>
                  </a:ext>
                </a:extLst>
              </a:tr>
            </a:tbl>
          </a:graphicData>
        </a:graphic>
      </p:graphicFrame>
      <p:pic>
        <p:nvPicPr>
          <p:cNvPr id="8" name="Content Placeholder 6">
            <a:extLst>
              <a:ext uri="{FF2B5EF4-FFF2-40B4-BE49-F238E27FC236}">
                <a16:creationId xmlns:a16="http://schemas.microsoft.com/office/drawing/2014/main" id="{428BF1EA-9A71-41C7-A542-B638A1DCFEF6}"/>
              </a:ext>
            </a:extLst>
          </p:cNvPr>
          <p:cNvPicPr>
            <a:picLocks noChangeAspect="1"/>
          </p:cNvPicPr>
          <p:nvPr/>
        </p:nvPicPr>
        <p:blipFill>
          <a:blip r:embed="rId2"/>
          <a:stretch>
            <a:fillRect/>
          </a:stretch>
        </p:blipFill>
        <p:spPr>
          <a:xfrm>
            <a:off x="10944685" y="5628323"/>
            <a:ext cx="1137146" cy="1137146"/>
          </a:xfrm>
          <a:prstGeom prst="rect">
            <a:avLst/>
          </a:prstGeom>
        </p:spPr>
      </p:pic>
      <p:sp>
        <p:nvSpPr>
          <p:cNvPr id="3" name="TextBox 2">
            <a:extLst>
              <a:ext uri="{FF2B5EF4-FFF2-40B4-BE49-F238E27FC236}">
                <a16:creationId xmlns:a16="http://schemas.microsoft.com/office/drawing/2014/main" id="{483EC663-3B9E-90D5-09A9-8F3E0D07897D}"/>
              </a:ext>
            </a:extLst>
          </p:cNvPr>
          <p:cNvSpPr txBox="1"/>
          <p:nvPr/>
        </p:nvSpPr>
        <p:spPr>
          <a:xfrm>
            <a:off x="4462956" y="1206566"/>
            <a:ext cx="3266087" cy="369332"/>
          </a:xfrm>
          <a:prstGeom prst="rect">
            <a:avLst/>
          </a:prstGeom>
          <a:noFill/>
        </p:spPr>
        <p:txBody>
          <a:bodyPr wrap="none" rtlCol="0">
            <a:spAutoFit/>
          </a:bodyPr>
          <a:lstStyle/>
          <a:p>
            <a:r>
              <a:rPr lang="en-US" dirty="0"/>
              <a:t>SWOT Analysis for Costa Coffee</a:t>
            </a:r>
          </a:p>
        </p:txBody>
      </p:sp>
    </p:spTree>
    <p:extLst>
      <p:ext uri="{BB962C8B-B14F-4D97-AF65-F5344CB8AC3E}">
        <p14:creationId xmlns:p14="http://schemas.microsoft.com/office/powerpoint/2010/main" val="36304708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296DAF-716E-01BE-56D3-FFC122A8A7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9C678F-DE58-BF71-4F4D-536F831CEC26}"/>
              </a:ext>
            </a:extLst>
          </p:cNvPr>
          <p:cNvSpPr>
            <a:spLocks noGrp="1"/>
          </p:cNvSpPr>
          <p:nvPr>
            <p:ph type="title"/>
          </p:nvPr>
        </p:nvSpPr>
        <p:spPr>
          <a:xfrm>
            <a:off x="1294361" y="341997"/>
            <a:ext cx="9603275" cy="1049235"/>
          </a:xfrm>
        </p:spPr>
        <p:txBody>
          <a:bodyPr>
            <a:normAutofit/>
          </a:bodyPr>
          <a:lstStyle/>
          <a:p>
            <a:pPr algn="ctr"/>
            <a:r>
              <a:rPr lang="en-US" sz="5000" dirty="0">
                <a:solidFill>
                  <a:srgbClr val="8B1C31"/>
                </a:solidFill>
              </a:rPr>
              <a:t>Appendix</a:t>
            </a:r>
          </a:p>
        </p:txBody>
      </p:sp>
      <p:graphicFrame>
        <p:nvGraphicFramePr>
          <p:cNvPr id="4" name="Content Placeholder 3">
            <a:extLst>
              <a:ext uri="{FF2B5EF4-FFF2-40B4-BE49-F238E27FC236}">
                <a16:creationId xmlns:a16="http://schemas.microsoft.com/office/drawing/2014/main" id="{4F4C2AEF-04C4-B8E0-23D7-1FDA3B030FB5}"/>
              </a:ext>
            </a:extLst>
          </p:cNvPr>
          <p:cNvGraphicFramePr>
            <a:graphicFrameLocks noGrp="1"/>
          </p:cNvGraphicFramePr>
          <p:nvPr>
            <p:ph idx="1"/>
            <p:extLst>
              <p:ext uri="{D42A27DB-BD31-4B8C-83A1-F6EECF244321}">
                <p14:modId xmlns:p14="http://schemas.microsoft.com/office/powerpoint/2010/main" val="2804629358"/>
              </p:ext>
            </p:extLst>
          </p:nvPr>
        </p:nvGraphicFramePr>
        <p:xfrm>
          <a:off x="1359729" y="1545020"/>
          <a:ext cx="9739195" cy="5236214"/>
        </p:xfrm>
        <a:graphic>
          <a:graphicData uri="http://schemas.openxmlformats.org/drawingml/2006/table">
            <a:tbl>
              <a:tblPr firstRow="1" firstCol="1" bandRow="1">
                <a:tableStyleId>{5C22544A-7EE6-4342-B048-85BDC9FD1C3A}</a:tableStyleId>
              </a:tblPr>
              <a:tblGrid>
                <a:gridCol w="4913567">
                  <a:extLst>
                    <a:ext uri="{9D8B030D-6E8A-4147-A177-3AD203B41FA5}">
                      <a16:colId xmlns:a16="http://schemas.microsoft.com/office/drawing/2014/main" val="2334074305"/>
                    </a:ext>
                  </a:extLst>
                </a:gridCol>
                <a:gridCol w="4825628">
                  <a:extLst>
                    <a:ext uri="{9D8B030D-6E8A-4147-A177-3AD203B41FA5}">
                      <a16:colId xmlns:a16="http://schemas.microsoft.com/office/drawing/2014/main" val="1066975658"/>
                    </a:ext>
                  </a:extLst>
                </a:gridCol>
              </a:tblGrid>
              <a:tr h="373694">
                <a:tc>
                  <a:txBody>
                    <a:bodyPr/>
                    <a:lstStyle/>
                    <a:p>
                      <a:pPr algn="ctr">
                        <a:buNone/>
                      </a:pPr>
                      <a:r>
                        <a:rPr lang="en-GB" sz="1800" kern="0" dirty="0">
                          <a:effectLst/>
                        </a:rPr>
                        <a:t>Opportunities</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solidFill>
                      <a:srgbClr val="8B1C31"/>
                    </a:solidFill>
                  </a:tcPr>
                </a:tc>
                <a:tc>
                  <a:txBody>
                    <a:bodyPr/>
                    <a:lstStyle/>
                    <a:p>
                      <a:pPr algn="ctr">
                        <a:buNone/>
                      </a:pPr>
                      <a:r>
                        <a:rPr lang="en-GB" sz="1800" b="1" kern="0" dirty="0">
                          <a:solidFill>
                            <a:schemeClr val="bg1"/>
                          </a:solidFill>
                          <a:effectLst/>
                        </a:rPr>
                        <a:t>Threats</a:t>
                      </a:r>
                      <a:endParaRPr lang="en-GB" sz="12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solidFill>
                      <a:srgbClr val="8B1C31"/>
                    </a:solidFill>
                  </a:tcPr>
                </a:tc>
                <a:extLst>
                  <a:ext uri="{0D108BD9-81ED-4DB2-BD59-A6C34878D82A}">
                    <a16:rowId xmlns:a16="http://schemas.microsoft.com/office/drawing/2014/main" val="4057390336"/>
                  </a:ext>
                </a:extLst>
              </a:tr>
              <a:tr h="4862520">
                <a:tc>
                  <a:txBody>
                    <a:bodyPr/>
                    <a:lstStyle/>
                    <a:p>
                      <a:pPr marL="342900" lvl="0" indent="-342900">
                        <a:buFont typeface="Bookman Old Style" panose="02050604050505020204" pitchFamily="18" charset="0"/>
                        <a:buChar char="-"/>
                      </a:pPr>
                      <a:r>
                        <a:rPr lang="en-GB" sz="1050" b="1" dirty="0">
                          <a:solidFill>
                            <a:srgbClr val="8B1C31"/>
                          </a:solidFill>
                        </a:rPr>
                        <a:t>Expansion of digital ordering and loyalty program capabilities</a:t>
                      </a:r>
                      <a:r>
                        <a:rPr lang="en-GB" sz="1050" dirty="0">
                          <a:solidFill>
                            <a:srgbClr val="8B1C31"/>
                          </a:solidFill>
                        </a:rPr>
                        <a:t> - </a:t>
                      </a:r>
                      <a:r>
                        <a:rPr lang="en-GB" sz="1050" b="0" dirty="0">
                          <a:solidFill>
                            <a:srgbClr val="8B1C31"/>
                          </a:solidFill>
                        </a:rPr>
                        <a:t>Costa's mobile application and loyalty scheme remain underdeveloped compared to Starbucks' sophisticated digital ecosystem, which generates 50% of US transactions (Marr, 2022, p. 201). Investing in personalized marketing, mobile payment integration, and data analytics could enhance customer retention whilst reducing transaction friction and </a:t>
                      </a:r>
                      <a:r>
                        <a:rPr lang="en-GB" sz="1050" b="0" dirty="0" err="1">
                          <a:solidFill>
                            <a:srgbClr val="8B1C31"/>
                          </a:solidFill>
                        </a:rPr>
                        <a:t>labor</a:t>
                      </a:r>
                      <a:r>
                        <a:rPr lang="en-GB" sz="1050" b="0" dirty="0">
                          <a:solidFill>
                            <a:srgbClr val="8B1C31"/>
                          </a:solidFill>
                        </a:rPr>
                        <a:t> costs (Chaffey &amp; Ellis-Chadwick, 2022, p. 445). </a:t>
                      </a:r>
                    </a:p>
                    <a:p>
                      <a:pPr marL="342900" lvl="0" indent="-342900">
                        <a:buFont typeface="Bookman Old Style" panose="02050604050505020204" pitchFamily="18" charset="0"/>
                        <a:buChar char="-"/>
                      </a:pPr>
                      <a:endParaRPr lang="en-GB" sz="1050" b="0" dirty="0">
                        <a:solidFill>
                          <a:srgbClr val="8B1C31"/>
                        </a:solidFill>
                      </a:endParaRPr>
                    </a:p>
                    <a:p>
                      <a:pPr marL="342900" lvl="0" indent="-342900">
                        <a:buFont typeface="Bookman Old Style" panose="02050604050505020204" pitchFamily="18" charset="0"/>
                        <a:buChar char="-"/>
                      </a:pPr>
                      <a:r>
                        <a:rPr lang="en-GB" sz="1050" b="1" dirty="0">
                          <a:solidFill>
                            <a:srgbClr val="8B1C31"/>
                          </a:solidFill>
                        </a:rPr>
                        <a:t>Accelerated international expansion in emerging markets</a:t>
                      </a:r>
                      <a:r>
                        <a:rPr lang="en-GB" sz="1050" dirty="0">
                          <a:solidFill>
                            <a:srgbClr val="8B1C31"/>
                          </a:solidFill>
                        </a:rPr>
                        <a:t> - </a:t>
                      </a:r>
                      <a:r>
                        <a:rPr lang="en-GB" sz="1050" b="0" dirty="0">
                          <a:solidFill>
                            <a:srgbClr val="8B1C31"/>
                          </a:solidFill>
                        </a:rPr>
                        <a:t>Coffee consumption in Asian markets grows at 5-7% annually, significantly exceeding mature Western markets (Euromonitor, 2023). Costa's Coca-Cola ownership provides distribution networks and market knowledge enabling aggressive expansion in China, India, and Southeast Asia where coffee culture transitions from traditional tea consumption (Hollensen, 2019, p. 156).</a:t>
                      </a:r>
                    </a:p>
                    <a:p>
                      <a:pPr marL="342900" lvl="0" indent="-342900">
                        <a:buFont typeface="Bookman Old Style" panose="02050604050505020204" pitchFamily="18" charset="0"/>
                        <a:buChar char="-"/>
                      </a:pPr>
                      <a:endParaRPr lang="en-GB" sz="1050" b="0" kern="100" dirty="0">
                        <a:solidFill>
                          <a:srgbClr val="8B1C31"/>
                        </a:solidFill>
                        <a:effectLst/>
                        <a:latin typeface="Aptos" panose="020B0004020202020204" pitchFamily="34" charset="0"/>
                        <a:ea typeface="Times New Roman" panose="02020603050405020304" pitchFamily="18" charset="0"/>
                        <a:cs typeface="Apple Chancery" panose="03020702040506060504" pitchFamily="66" charset="-79"/>
                      </a:endParaRPr>
                    </a:p>
                    <a:p>
                      <a:pPr marL="342900" lvl="0" indent="-342900">
                        <a:buFont typeface="Bookman Old Style" panose="02050604050505020204" pitchFamily="18" charset="0"/>
                        <a:buChar char="-"/>
                      </a:pPr>
                      <a:r>
                        <a:rPr lang="en-GB" sz="1050" b="1" dirty="0">
                          <a:solidFill>
                            <a:srgbClr val="8B1C31"/>
                          </a:solidFill>
                        </a:rPr>
                        <a:t>Strategic partnerships with workplace and transit locations</a:t>
                      </a:r>
                      <a:r>
                        <a:rPr lang="en-GB" sz="1050" dirty="0">
                          <a:solidFill>
                            <a:srgbClr val="8B1C31"/>
                          </a:solidFill>
                        </a:rPr>
                        <a:t> - </a:t>
                      </a:r>
                      <a:r>
                        <a:rPr lang="en-GB" sz="1050" b="0" dirty="0">
                          <a:solidFill>
                            <a:srgbClr val="8B1C31"/>
                          </a:solidFill>
                        </a:rPr>
                        <a:t>Research demonstrates 40% of coffee purchases occur during commuting or workplace breaks rather than destination visits (Allegra World Coffee Portal, 2023, p. 78). Developing partnerships with corporate offices, railway stations, and airports through Costa Express machines and micro-formats captures high-frequency, convenience-driven occasions whilst requiring minimal capital investment (Kotler et al., 2020, p. 387). </a:t>
                      </a:r>
                    </a:p>
                    <a:p>
                      <a:pPr marL="342900" lvl="0" indent="-342900">
                        <a:buFont typeface="Bookman Old Style" panose="02050604050505020204" pitchFamily="18" charset="0"/>
                        <a:buChar char="-"/>
                      </a:pPr>
                      <a:endParaRPr lang="en-GB" sz="1050" b="1" dirty="0">
                        <a:solidFill>
                          <a:srgbClr val="8B1C31"/>
                        </a:solidFill>
                      </a:endParaRPr>
                    </a:p>
                    <a:p>
                      <a:pPr marL="342900" lvl="0" indent="-342900">
                        <a:buFont typeface="Bookman Old Style" panose="02050604050505020204" pitchFamily="18" charset="0"/>
                        <a:buChar char="-"/>
                      </a:pPr>
                      <a:r>
                        <a:rPr lang="en-GB" sz="1050" b="1" dirty="0">
                          <a:solidFill>
                            <a:srgbClr val="8B1C31"/>
                          </a:solidFill>
                        </a:rPr>
                        <a:t>Plant-based and functional beverage innovation addressing health-conscious consumers</a:t>
                      </a:r>
                      <a:r>
                        <a:rPr lang="en-GB" sz="1050" dirty="0">
                          <a:solidFill>
                            <a:srgbClr val="8B1C31"/>
                          </a:solidFill>
                        </a:rPr>
                        <a:t> - </a:t>
                      </a:r>
                      <a:r>
                        <a:rPr lang="en-GB" sz="1050" b="0" dirty="0">
                          <a:solidFill>
                            <a:srgbClr val="8B1C31"/>
                          </a:solidFill>
                        </a:rPr>
                        <a:t>The plant-based milk market grows at 12% annually, whilst functional beverages incorporating adaptogens, CBD, and nutritional supplements represent fastest-growing cafe categories (Mintel, 2023). Developing proprietary offerings in these categories could differentiate Costa from competitors whilst commanding premium pricing from health-oriented demographics (Ansoff, 1957, p. 114).</a:t>
                      </a:r>
                      <a:endParaRPr lang="en-GB" sz="1050" b="0" kern="100" dirty="0">
                        <a:solidFill>
                          <a:srgbClr val="8B1C31"/>
                        </a:solidFill>
                        <a:effectLst/>
                        <a:latin typeface="Aptos" panose="020B0004020202020204" pitchFamily="34" charset="0"/>
                        <a:ea typeface="Times New Roman" panose="02020603050405020304" pitchFamily="18" charset="0"/>
                        <a:cs typeface="Apple Chancery" panose="03020702040506060504" pitchFamily="66" charset="-79"/>
                      </a:endParaRPr>
                    </a:p>
                  </a:txBody>
                  <a:tcPr marL="68580" marR="68580" marT="0" marB="0">
                    <a:solidFill>
                      <a:srgbClr val="E7CCCF"/>
                    </a:solidFill>
                  </a:tcPr>
                </a:tc>
                <a:tc>
                  <a:txBody>
                    <a:bodyPr/>
                    <a:lstStyle/>
                    <a:p>
                      <a:pPr marL="342900" lvl="0" indent="-342900">
                        <a:buFont typeface="Bookman Old Style" panose="02050604050505020204" pitchFamily="18" charset="0"/>
                        <a:buChar char="-"/>
                      </a:pPr>
                      <a:r>
                        <a:rPr lang="en-GB" sz="1050" b="1" dirty="0">
                          <a:solidFill>
                            <a:srgbClr val="8B1C31"/>
                          </a:solidFill>
                        </a:rPr>
                        <a:t>Intensifying competition from value-positioned competitors</a:t>
                      </a:r>
                      <a:r>
                        <a:rPr lang="en-GB" sz="1050" dirty="0">
                          <a:solidFill>
                            <a:srgbClr val="8B1C31"/>
                          </a:solidFill>
                        </a:rPr>
                        <a:t> - Greggs, Pret A Manger, and McDonald's expanded coffee offerings with aggressive pricing undercut Costa's premium positioning (Deloitte, 2022, p. 56). Greggs' coffee sales increased 28% year-on-year, directly attributing growth to customers trading down from premium chains during cost-of-living pressures (Greggs plc, 2023, p. 8). </a:t>
                      </a:r>
                    </a:p>
                    <a:p>
                      <a:pPr marL="342900" lvl="0" indent="-342900">
                        <a:buFont typeface="Bookman Old Style" panose="02050604050505020204" pitchFamily="18" charset="0"/>
                        <a:buChar char="-"/>
                      </a:pPr>
                      <a:endParaRPr lang="en-GB" sz="1050" b="1" dirty="0">
                        <a:solidFill>
                          <a:srgbClr val="8B1C31"/>
                        </a:solidFill>
                      </a:endParaRPr>
                    </a:p>
                    <a:p>
                      <a:pPr marL="342900" lvl="0" indent="-342900">
                        <a:buFont typeface="Bookman Old Style" panose="02050604050505020204" pitchFamily="18" charset="0"/>
                        <a:buChar char="-"/>
                      </a:pPr>
                      <a:r>
                        <a:rPr lang="en-GB" sz="1050" b="1" dirty="0">
                          <a:solidFill>
                            <a:srgbClr val="8B1C31"/>
                          </a:solidFill>
                        </a:rPr>
                        <a:t>Rising operational costs from </a:t>
                      </a:r>
                      <a:r>
                        <a:rPr lang="en-GB" sz="1050" b="1" dirty="0" err="1">
                          <a:solidFill>
                            <a:srgbClr val="8B1C31"/>
                          </a:solidFill>
                        </a:rPr>
                        <a:t>labor</a:t>
                      </a:r>
                      <a:r>
                        <a:rPr lang="en-GB" sz="1050" b="1" dirty="0">
                          <a:solidFill>
                            <a:srgbClr val="8B1C31"/>
                          </a:solidFill>
                        </a:rPr>
                        <a:t> shortages and commodity price inflation</a:t>
                      </a:r>
                      <a:r>
                        <a:rPr lang="en-GB" sz="1050" dirty="0">
                          <a:solidFill>
                            <a:srgbClr val="8B1C31"/>
                          </a:solidFill>
                        </a:rPr>
                        <a:t> - Coffee bean prices increased 45% between 2020-2023 due to climate-related supply disruptions in Brazil and Colombia, whilst UK hospitality sector wage inflation reached 8% annually (International Coffee Organization, 2023). These simultaneous cost pressures compress margins, particularly when consumer price sensitivity limits pass-through ability (Johnson et al., 2020, p. 412).</a:t>
                      </a:r>
                    </a:p>
                    <a:p>
                      <a:pPr marL="342900" lvl="0" indent="-342900">
                        <a:buFont typeface="Bookman Old Style" panose="02050604050505020204" pitchFamily="18" charset="0"/>
                        <a:buChar char="-"/>
                      </a:pPr>
                      <a:endParaRPr lang="en-GB" sz="1050" kern="100" dirty="0">
                        <a:solidFill>
                          <a:srgbClr val="8B1C31"/>
                        </a:solidFill>
                        <a:effectLst/>
                        <a:latin typeface="Aptos" panose="020B0004020202020204" pitchFamily="34" charset="0"/>
                        <a:ea typeface="Times New Roman" panose="02020603050405020304" pitchFamily="18" charset="0"/>
                        <a:cs typeface="Apple Chancery" panose="03020702040506060504" pitchFamily="66" charset="-79"/>
                      </a:endParaRPr>
                    </a:p>
                    <a:p>
                      <a:pPr marL="342900" lvl="0" indent="-342900">
                        <a:buFont typeface="Bookman Old Style" panose="02050604050505020204" pitchFamily="18" charset="0"/>
                        <a:buChar char="-"/>
                      </a:pPr>
                      <a:r>
                        <a:rPr lang="en-GB" sz="1050" b="1" dirty="0">
                          <a:solidFill>
                            <a:srgbClr val="8B1C31"/>
                          </a:solidFill>
                        </a:rPr>
                        <a:t>Regulatory intervention regarding single-use plastics and waste reduction</a:t>
                      </a:r>
                      <a:r>
                        <a:rPr lang="en-GB" sz="1050" dirty="0">
                          <a:solidFill>
                            <a:srgbClr val="8B1C31"/>
                          </a:solidFill>
                        </a:rPr>
                        <a:t> - The UK government implemented extended producer responsibility schemes requiring coffee retailers to fund collection and recycling infrastructure for disposable cups (DEFRA, 2023). Compliance costs combined with potential future restrictions on single-use items necessitate operational model adaptations that competitors with simpler formats may implement more efficiently (Porter, 2008, p. 189). </a:t>
                      </a:r>
                    </a:p>
                    <a:p>
                      <a:pPr marL="342900" lvl="0" indent="-342900">
                        <a:buFont typeface="Bookman Old Style" panose="02050604050505020204" pitchFamily="18" charset="0"/>
                        <a:buChar char="-"/>
                      </a:pPr>
                      <a:endParaRPr lang="en-GB" sz="1050" b="1" dirty="0">
                        <a:solidFill>
                          <a:srgbClr val="8B1C31"/>
                        </a:solidFill>
                      </a:endParaRPr>
                    </a:p>
                    <a:p>
                      <a:pPr marL="342900" lvl="0" indent="-342900">
                        <a:buFont typeface="Bookman Old Style" panose="02050604050505020204" pitchFamily="18" charset="0"/>
                        <a:buChar char="-"/>
                      </a:pPr>
                      <a:r>
                        <a:rPr lang="en-GB" sz="1050" b="1" dirty="0">
                          <a:solidFill>
                            <a:srgbClr val="8B1C31"/>
                          </a:solidFill>
                        </a:rPr>
                        <a:t>Shifting consumer preferences toward experiential independent coffee shops</a:t>
                      </a:r>
                      <a:r>
                        <a:rPr lang="en-GB" sz="1050" dirty="0">
                          <a:solidFill>
                            <a:srgbClr val="8B1C31"/>
                          </a:solidFill>
                        </a:rPr>
                        <a:t> - Research by Allegra (2023, p. 34) demonstrates that post-pandemic consumers increasingly value authentic, locally-owned establishments offering distinctive experiences over standardized chain environments. This preference shift particularly affects younger demographics who represent future customer lifetime value, threatening Costa's long-term market position despite current scale advantages (Kotler et al., 2020, p. 178).</a:t>
                      </a:r>
                      <a:endParaRPr lang="en-GB" sz="1050" kern="100" dirty="0">
                        <a:solidFill>
                          <a:srgbClr val="8B1C31"/>
                        </a:solidFill>
                        <a:effectLst/>
                        <a:latin typeface="Aptos" panose="020B0004020202020204" pitchFamily="34" charset="0"/>
                        <a:ea typeface="Times New Roman" panose="02020603050405020304" pitchFamily="18" charset="0"/>
                        <a:cs typeface="Apple Chancery" panose="03020702040506060504" pitchFamily="66" charset="-79"/>
                      </a:endParaRPr>
                    </a:p>
                  </a:txBody>
                  <a:tcPr marL="68580" marR="68580" marT="0" marB="0"/>
                </a:tc>
                <a:extLst>
                  <a:ext uri="{0D108BD9-81ED-4DB2-BD59-A6C34878D82A}">
                    <a16:rowId xmlns:a16="http://schemas.microsoft.com/office/drawing/2014/main" val="4085637756"/>
                  </a:ext>
                </a:extLst>
              </a:tr>
            </a:tbl>
          </a:graphicData>
        </a:graphic>
      </p:graphicFrame>
      <p:pic>
        <p:nvPicPr>
          <p:cNvPr id="8" name="Content Placeholder 6">
            <a:extLst>
              <a:ext uri="{FF2B5EF4-FFF2-40B4-BE49-F238E27FC236}">
                <a16:creationId xmlns:a16="http://schemas.microsoft.com/office/drawing/2014/main" id="{E17D0B27-6B65-B7C6-878F-5FABE430CF12}"/>
              </a:ext>
            </a:extLst>
          </p:cNvPr>
          <p:cNvPicPr>
            <a:picLocks noChangeAspect="1"/>
          </p:cNvPicPr>
          <p:nvPr/>
        </p:nvPicPr>
        <p:blipFill>
          <a:blip r:embed="rId3"/>
          <a:stretch>
            <a:fillRect/>
          </a:stretch>
        </p:blipFill>
        <p:spPr>
          <a:xfrm>
            <a:off x="10944685" y="5628323"/>
            <a:ext cx="1137146" cy="1137146"/>
          </a:xfrm>
          <a:prstGeom prst="rect">
            <a:avLst/>
          </a:prstGeom>
        </p:spPr>
      </p:pic>
      <p:sp>
        <p:nvSpPr>
          <p:cNvPr id="3" name="TextBox 2">
            <a:extLst>
              <a:ext uri="{FF2B5EF4-FFF2-40B4-BE49-F238E27FC236}">
                <a16:creationId xmlns:a16="http://schemas.microsoft.com/office/drawing/2014/main" id="{AC8B0740-1635-89CE-FDF4-DCC7FF636D13}"/>
              </a:ext>
            </a:extLst>
          </p:cNvPr>
          <p:cNvSpPr txBox="1"/>
          <p:nvPr/>
        </p:nvSpPr>
        <p:spPr>
          <a:xfrm>
            <a:off x="4462956" y="1159923"/>
            <a:ext cx="3266087" cy="369332"/>
          </a:xfrm>
          <a:prstGeom prst="rect">
            <a:avLst/>
          </a:prstGeom>
          <a:noFill/>
        </p:spPr>
        <p:txBody>
          <a:bodyPr wrap="none" rtlCol="0">
            <a:spAutoFit/>
          </a:bodyPr>
          <a:lstStyle/>
          <a:p>
            <a:r>
              <a:rPr lang="en-US" dirty="0"/>
              <a:t>SWOT Analysis for Costa Coffee</a:t>
            </a:r>
          </a:p>
        </p:txBody>
      </p:sp>
    </p:spTree>
    <p:extLst>
      <p:ext uri="{BB962C8B-B14F-4D97-AF65-F5344CB8AC3E}">
        <p14:creationId xmlns:p14="http://schemas.microsoft.com/office/powerpoint/2010/main" val="3926573371"/>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Gallery</Template>
  <TotalTime>645</TotalTime>
  <Words>7327</Words>
  <Application>Microsoft Macintosh PowerPoint</Application>
  <PresentationFormat>Widescreen</PresentationFormat>
  <Paragraphs>379</Paragraphs>
  <Slides>15</Slides>
  <Notes>14</Notes>
  <HiddenSlides>0</HiddenSlides>
  <MMClips>10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Arial</vt:lpstr>
      <vt:lpstr>Bookman Old Style</vt:lpstr>
      <vt:lpstr>Gill Sans MT</vt:lpstr>
      <vt:lpstr>Gallery</vt:lpstr>
      <vt:lpstr>  The neighbourhood hub  _strategy proposal_</vt:lpstr>
      <vt:lpstr>CURRENT STRATEGIC analysis</vt:lpstr>
      <vt:lpstr>OPPORTUNITY ANALYSIS</vt:lpstr>
      <vt:lpstr>‘NEIGHBOURHOOD HUB’ STRATEGY</vt:lpstr>
      <vt:lpstr>STEP 1 – SPACE  TRANSFORMATION</vt:lpstr>
      <vt:lpstr>STEP 2 – SUSTAINABLE OPERATIONS</vt:lpstr>
      <vt:lpstr>STEP 3 – COMMUNITY PARTNERSHIP</vt:lpstr>
      <vt:lpstr>STEP 4 – VALUE-BASED PRICING</vt:lpstr>
      <vt:lpstr>IMPLEMENTATION</vt:lpstr>
      <vt:lpstr>PROJECTED OUTCOMES</vt:lpstr>
      <vt:lpstr>references</vt:lpstr>
      <vt:lpstr>PowerPoint Presentation</vt:lpstr>
      <vt:lpstr>PowerPoint Presentation</vt:lpstr>
      <vt:lpstr>Appendix</vt:lpstr>
      <vt:lpstr>Appendix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Taylor-Jayne Rowe</dc:creator>
  <cp:lastModifiedBy>Taylor-Jayne Rowe (2507302)</cp:lastModifiedBy>
  <cp:revision>35</cp:revision>
  <dcterms:created xsi:type="dcterms:W3CDTF">2026-01-03T14:04:22Z</dcterms:created>
  <dcterms:modified xsi:type="dcterms:W3CDTF">2026-01-08T13:20:54Z</dcterms:modified>
</cp:coreProperties>
</file>