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8"/>
  </p:notesMasterIdLst>
  <p:sldIdLst>
    <p:sldId id="256" r:id="rId2"/>
    <p:sldId id="277" r:id="rId3"/>
    <p:sldId id="257" r:id="rId4"/>
    <p:sldId id="293" r:id="rId5"/>
    <p:sldId id="294" r:id="rId6"/>
    <p:sldId id="296" r:id="rId7"/>
    <p:sldId id="292" r:id="rId8"/>
    <p:sldId id="297" r:id="rId9"/>
    <p:sldId id="270" r:id="rId10"/>
    <p:sldId id="271" r:id="rId11"/>
    <p:sldId id="288" r:id="rId12"/>
    <p:sldId id="272" r:id="rId13"/>
    <p:sldId id="335" r:id="rId14"/>
    <p:sldId id="263" r:id="rId15"/>
    <p:sldId id="331" r:id="rId16"/>
    <p:sldId id="265" r:id="rId17"/>
    <p:sldId id="332" r:id="rId18"/>
    <p:sldId id="333" r:id="rId19"/>
    <p:sldId id="334" r:id="rId20"/>
    <p:sldId id="266" r:id="rId21"/>
    <p:sldId id="274" r:id="rId22"/>
    <p:sldId id="275" r:id="rId23"/>
    <p:sldId id="276" r:id="rId24"/>
    <p:sldId id="336" r:id="rId25"/>
    <p:sldId id="279" r:id="rId26"/>
    <p:sldId id="273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B94A65-6329-4DD6-8852-AEEC9F17042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EDEF039-C0C6-4293-8937-8945872C147D}">
      <dgm:prSet/>
      <dgm:spPr/>
      <dgm:t>
        <a:bodyPr/>
        <a:lstStyle/>
        <a:p>
          <a:r>
            <a:rPr lang="en-GB" dirty="0"/>
            <a:t>Consider a ‘hook’ to grab attention in relation to </a:t>
          </a:r>
          <a:r>
            <a:rPr lang="en-GB" b="1" u="sng" dirty="0"/>
            <a:t>three</a:t>
          </a:r>
          <a:r>
            <a:rPr lang="en-GB" dirty="0"/>
            <a:t> of the following research subjects</a:t>
          </a:r>
          <a:endParaRPr lang="en-US" dirty="0"/>
        </a:p>
      </dgm:t>
    </dgm:pt>
    <dgm:pt modelId="{A2495222-B6B6-4E80-AF7B-188A5862B0E1}" type="parTrans" cxnId="{D205AC43-9095-40A0-976E-4220761676BB}">
      <dgm:prSet/>
      <dgm:spPr/>
      <dgm:t>
        <a:bodyPr/>
        <a:lstStyle/>
        <a:p>
          <a:endParaRPr lang="en-US"/>
        </a:p>
      </dgm:t>
    </dgm:pt>
    <dgm:pt modelId="{DD64B607-77A5-4C87-9515-2F25E82790E2}" type="sibTrans" cxnId="{D205AC43-9095-40A0-976E-4220761676BB}">
      <dgm:prSet/>
      <dgm:spPr/>
      <dgm:t>
        <a:bodyPr/>
        <a:lstStyle/>
        <a:p>
          <a:endParaRPr lang="en-US"/>
        </a:p>
      </dgm:t>
    </dgm:pt>
    <dgm:pt modelId="{6843359C-3110-4332-9EF2-CC187AE54F80}">
      <dgm:prSet/>
      <dgm:spPr/>
      <dgm:t>
        <a:bodyPr/>
        <a:lstStyle/>
        <a:p>
          <a:r>
            <a:rPr lang="en-GB" dirty="0"/>
            <a:t>Poverty and mental health</a:t>
          </a:r>
          <a:endParaRPr lang="en-US" dirty="0"/>
        </a:p>
      </dgm:t>
    </dgm:pt>
    <dgm:pt modelId="{46B8A855-AD2C-4FAF-A561-C5FF62C8B65D}" type="parTrans" cxnId="{54BF0A21-49C1-4D42-8DF7-0EEBE0DD950F}">
      <dgm:prSet/>
      <dgm:spPr/>
      <dgm:t>
        <a:bodyPr/>
        <a:lstStyle/>
        <a:p>
          <a:endParaRPr lang="en-US"/>
        </a:p>
      </dgm:t>
    </dgm:pt>
    <dgm:pt modelId="{5FC4B9BC-0561-4C38-A56F-47087628A2B9}" type="sibTrans" cxnId="{54BF0A21-49C1-4D42-8DF7-0EEBE0DD950F}">
      <dgm:prSet/>
      <dgm:spPr/>
      <dgm:t>
        <a:bodyPr/>
        <a:lstStyle/>
        <a:p>
          <a:endParaRPr lang="en-US"/>
        </a:p>
      </dgm:t>
    </dgm:pt>
    <dgm:pt modelId="{07B561DA-0EC8-4910-B9B0-902C955A548B}">
      <dgm:prSet/>
      <dgm:spPr/>
      <dgm:t>
        <a:bodyPr/>
        <a:lstStyle/>
        <a:p>
          <a:r>
            <a:rPr lang="en-GB" dirty="0"/>
            <a:t>Britain leaving the European union</a:t>
          </a:r>
          <a:endParaRPr lang="en-US" dirty="0"/>
        </a:p>
      </dgm:t>
    </dgm:pt>
    <dgm:pt modelId="{851133EC-8E76-439A-ADC8-898B2C778C52}" type="parTrans" cxnId="{0B5DDE05-D17B-4668-99CB-533BFBFE8522}">
      <dgm:prSet/>
      <dgm:spPr/>
      <dgm:t>
        <a:bodyPr/>
        <a:lstStyle/>
        <a:p>
          <a:endParaRPr lang="en-US"/>
        </a:p>
      </dgm:t>
    </dgm:pt>
    <dgm:pt modelId="{E31B431F-6FD9-4EE9-B745-9390A71277E1}" type="sibTrans" cxnId="{0B5DDE05-D17B-4668-99CB-533BFBFE8522}">
      <dgm:prSet/>
      <dgm:spPr/>
      <dgm:t>
        <a:bodyPr/>
        <a:lstStyle/>
        <a:p>
          <a:endParaRPr lang="en-US"/>
        </a:p>
      </dgm:t>
    </dgm:pt>
    <dgm:pt modelId="{E9F415C9-1614-46BB-85A4-F227286D8C93}">
      <dgm:prSet/>
      <dgm:spPr/>
      <dgm:t>
        <a:bodyPr/>
        <a:lstStyle/>
        <a:p>
          <a:r>
            <a:rPr lang="en-GB" dirty="0"/>
            <a:t>Life in homes that care for the elderly</a:t>
          </a:r>
          <a:endParaRPr lang="en-US" dirty="0"/>
        </a:p>
      </dgm:t>
    </dgm:pt>
    <dgm:pt modelId="{96B9FB42-4C52-41BB-A7CB-D57595FB9306}" type="parTrans" cxnId="{0964E80E-50D9-42A3-B54B-F274FA6C43E4}">
      <dgm:prSet/>
      <dgm:spPr/>
      <dgm:t>
        <a:bodyPr/>
        <a:lstStyle/>
        <a:p>
          <a:endParaRPr lang="en-US"/>
        </a:p>
      </dgm:t>
    </dgm:pt>
    <dgm:pt modelId="{76F81767-B2DD-446F-BBB1-4C9920B45C43}" type="sibTrans" cxnId="{0964E80E-50D9-42A3-B54B-F274FA6C43E4}">
      <dgm:prSet/>
      <dgm:spPr/>
      <dgm:t>
        <a:bodyPr/>
        <a:lstStyle/>
        <a:p>
          <a:endParaRPr lang="en-US"/>
        </a:p>
      </dgm:t>
    </dgm:pt>
    <dgm:pt modelId="{AAF2062D-4AEF-4084-BE8D-1CAEE5C8461E}">
      <dgm:prSet/>
      <dgm:spPr/>
      <dgm:t>
        <a:bodyPr/>
        <a:lstStyle/>
        <a:p>
          <a:r>
            <a:rPr lang="en-GB"/>
            <a:t>The differences/similarities between psychologists and counsellors</a:t>
          </a:r>
          <a:endParaRPr lang="en-US"/>
        </a:p>
      </dgm:t>
    </dgm:pt>
    <dgm:pt modelId="{368355E5-FA8F-49B2-AF13-1133380CCC14}" type="parTrans" cxnId="{837019A6-EC67-4DD8-B654-59DA2EEC791A}">
      <dgm:prSet/>
      <dgm:spPr/>
      <dgm:t>
        <a:bodyPr/>
        <a:lstStyle/>
        <a:p>
          <a:endParaRPr lang="en-US"/>
        </a:p>
      </dgm:t>
    </dgm:pt>
    <dgm:pt modelId="{5FFEF1B2-7CE6-4C14-A4F2-FDC981D58804}" type="sibTrans" cxnId="{837019A6-EC67-4DD8-B654-59DA2EEC791A}">
      <dgm:prSet/>
      <dgm:spPr/>
      <dgm:t>
        <a:bodyPr/>
        <a:lstStyle/>
        <a:p>
          <a:endParaRPr lang="en-US"/>
        </a:p>
      </dgm:t>
    </dgm:pt>
    <dgm:pt modelId="{26383CEB-655B-425D-9984-63AAEC8AFF27}">
      <dgm:prSet/>
      <dgm:spPr/>
      <dgm:t>
        <a:bodyPr/>
        <a:lstStyle/>
        <a:p>
          <a:r>
            <a:rPr lang="en-GB" dirty="0"/>
            <a:t>The effectiveness of counselling in weight loss</a:t>
          </a:r>
          <a:endParaRPr lang="en-US" dirty="0"/>
        </a:p>
      </dgm:t>
    </dgm:pt>
    <dgm:pt modelId="{570FD242-916A-42BF-9C49-C2A12349FC56}" type="parTrans" cxnId="{F290F4E3-D2CD-4F30-A66E-F61C210B68FB}">
      <dgm:prSet/>
      <dgm:spPr/>
      <dgm:t>
        <a:bodyPr/>
        <a:lstStyle/>
        <a:p>
          <a:endParaRPr lang="en-US"/>
        </a:p>
      </dgm:t>
    </dgm:pt>
    <dgm:pt modelId="{5C8B3ACC-D6B9-4561-B156-0E9DA38F07E7}" type="sibTrans" cxnId="{F290F4E3-D2CD-4F30-A66E-F61C210B68FB}">
      <dgm:prSet/>
      <dgm:spPr/>
      <dgm:t>
        <a:bodyPr/>
        <a:lstStyle/>
        <a:p>
          <a:endParaRPr lang="en-US"/>
        </a:p>
      </dgm:t>
    </dgm:pt>
    <dgm:pt modelId="{981B08FC-B144-484C-A068-2D94B195D8CE}">
      <dgm:prSet/>
      <dgm:spPr/>
      <dgm:t>
        <a:bodyPr/>
        <a:lstStyle/>
        <a:p>
          <a:r>
            <a:rPr lang="en-US" dirty="0"/>
            <a:t>The impact of COVID</a:t>
          </a:r>
        </a:p>
      </dgm:t>
    </dgm:pt>
    <dgm:pt modelId="{0EE01C78-522E-4E14-BE1D-801470827212}" type="parTrans" cxnId="{32561983-D744-4153-8641-5EF3016C7619}">
      <dgm:prSet/>
      <dgm:spPr/>
      <dgm:t>
        <a:bodyPr/>
        <a:lstStyle/>
        <a:p>
          <a:endParaRPr lang="en-GB"/>
        </a:p>
      </dgm:t>
    </dgm:pt>
    <dgm:pt modelId="{52E8DCAB-F234-4D13-AAC4-EDE3380651AC}" type="sibTrans" cxnId="{32561983-D744-4153-8641-5EF3016C7619}">
      <dgm:prSet/>
      <dgm:spPr/>
      <dgm:t>
        <a:bodyPr/>
        <a:lstStyle/>
        <a:p>
          <a:endParaRPr lang="en-GB"/>
        </a:p>
      </dgm:t>
    </dgm:pt>
    <dgm:pt modelId="{9F161C9C-9D96-4A12-8AB3-6A0E48DF41A6}" type="pres">
      <dgm:prSet presAssocID="{D4B94A65-6329-4DD6-8852-AEEC9F17042C}" presName="linear" presStyleCnt="0">
        <dgm:presLayoutVars>
          <dgm:animLvl val="lvl"/>
          <dgm:resizeHandles val="exact"/>
        </dgm:presLayoutVars>
      </dgm:prSet>
      <dgm:spPr/>
    </dgm:pt>
    <dgm:pt modelId="{34A19566-BA8B-44E6-819A-5B50DD14BA44}" type="pres">
      <dgm:prSet presAssocID="{1EDEF039-C0C6-4293-8937-8945872C147D}" presName="parentText" presStyleLbl="node1" presStyleIdx="0" presStyleCnt="1" custLinFactNeighborX="9" custLinFactNeighborY="-8731">
        <dgm:presLayoutVars>
          <dgm:chMax val="0"/>
          <dgm:bulletEnabled val="1"/>
        </dgm:presLayoutVars>
      </dgm:prSet>
      <dgm:spPr/>
    </dgm:pt>
    <dgm:pt modelId="{A75745B9-A06D-44BF-A3C8-DCD95D9A5049}" type="pres">
      <dgm:prSet presAssocID="{1EDEF039-C0C6-4293-8937-8945872C147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B5DDE05-D17B-4668-99CB-533BFBFE8522}" srcId="{1EDEF039-C0C6-4293-8937-8945872C147D}" destId="{07B561DA-0EC8-4910-B9B0-902C955A548B}" srcOrd="1" destOrd="0" parTransId="{851133EC-8E76-439A-ADC8-898B2C778C52}" sibTransId="{E31B431F-6FD9-4EE9-B745-9390A71277E1}"/>
    <dgm:cxn modelId="{294F4A0C-4E48-4EFF-951A-064663ECBED2}" type="presOf" srcId="{D4B94A65-6329-4DD6-8852-AEEC9F17042C}" destId="{9F161C9C-9D96-4A12-8AB3-6A0E48DF41A6}" srcOrd="0" destOrd="0" presId="urn:microsoft.com/office/officeart/2005/8/layout/vList2"/>
    <dgm:cxn modelId="{0964E80E-50D9-42A3-B54B-F274FA6C43E4}" srcId="{1EDEF039-C0C6-4293-8937-8945872C147D}" destId="{E9F415C9-1614-46BB-85A4-F227286D8C93}" srcOrd="2" destOrd="0" parTransId="{96B9FB42-4C52-41BB-A7CB-D57595FB9306}" sibTransId="{76F81767-B2DD-446F-BBB1-4C9920B45C43}"/>
    <dgm:cxn modelId="{E468EE0E-B946-410E-A73C-65280CBBD7BC}" type="presOf" srcId="{1EDEF039-C0C6-4293-8937-8945872C147D}" destId="{34A19566-BA8B-44E6-819A-5B50DD14BA44}" srcOrd="0" destOrd="0" presId="urn:microsoft.com/office/officeart/2005/8/layout/vList2"/>
    <dgm:cxn modelId="{54BF0A21-49C1-4D42-8DF7-0EEBE0DD950F}" srcId="{1EDEF039-C0C6-4293-8937-8945872C147D}" destId="{6843359C-3110-4332-9EF2-CC187AE54F80}" srcOrd="0" destOrd="0" parTransId="{46B8A855-AD2C-4FAF-A561-C5FF62C8B65D}" sibTransId="{5FC4B9BC-0561-4C38-A56F-47087628A2B9}"/>
    <dgm:cxn modelId="{2632C729-894C-4296-8FD8-3AA2F46CEE46}" type="presOf" srcId="{AAF2062D-4AEF-4084-BE8D-1CAEE5C8461E}" destId="{A75745B9-A06D-44BF-A3C8-DCD95D9A5049}" srcOrd="0" destOrd="3" presId="urn:microsoft.com/office/officeart/2005/8/layout/vList2"/>
    <dgm:cxn modelId="{D205AC43-9095-40A0-976E-4220761676BB}" srcId="{D4B94A65-6329-4DD6-8852-AEEC9F17042C}" destId="{1EDEF039-C0C6-4293-8937-8945872C147D}" srcOrd="0" destOrd="0" parTransId="{A2495222-B6B6-4E80-AF7B-188A5862B0E1}" sibTransId="{DD64B607-77A5-4C87-9515-2F25E82790E2}"/>
    <dgm:cxn modelId="{C647524D-A174-4D4A-BF5D-57D1E6C68EBF}" type="presOf" srcId="{E9F415C9-1614-46BB-85A4-F227286D8C93}" destId="{A75745B9-A06D-44BF-A3C8-DCD95D9A5049}" srcOrd="0" destOrd="2" presId="urn:microsoft.com/office/officeart/2005/8/layout/vList2"/>
    <dgm:cxn modelId="{10815054-B18E-4939-8E1C-60E58B267E49}" type="presOf" srcId="{26383CEB-655B-425D-9984-63AAEC8AFF27}" destId="{A75745B9-A06D-44BF-A3C8-DCD95D9A5049}" srcOrd="0" destOrd="4" presId="urn:microsoft.com/office/officeart/2005/8/layout/vList2"/>
    <dgm:cxn modelId="{32561983-D744-4153-8641-5EF3016C7619}" srcId="{1EDEF039-C0C6-4293-8937-8945872C147D}" destId="{981B08FC-B144-484C-A068-2D94B195D8CE}" srcOrd="5" destOrd="0" parTransId="{0EE01C78-522E-4E14-BE1D-801470827212}" sibTransId="{52E8DCAB-F234-4D13-AAC4-EDE3380651AC}"/>
    <dgm:cxn modelId="{837019A6-EC67-4DD8-B654-59DA2EEC791A}" srcId="{1EDEF039-C0C6-4293-8937-8945872C147D}" destId="{AAF2062D-4AEF-4084-BE8D-1CAEE5C8461E}" srcOrd="3" destOrd="0" parTransId="{368355E5-FA8F-49B2-AF13-1133380CCC14}" sibTransId="{5FFEF1B2-7CE6-4C14-A4F2-FDC981D58804}"/>
    <dgm:cxn modelId="{76719EA8-296B-4597-A5B0-348678E63E04}" type="presOf" srcId="{981B08FC-B144-484C-A068-2D94B195D8CE}" destId="{A75745B9-A06D-44BF-A3C8-DCD95D9A5049}" srcOrd="0" destOrd="5" presId="urn:microsoft.com/office/officeart/2005/8/layout/vList2"/>
    <dgm:cxn modelId="{F290F4E3-D2CD-4F30-A66E-F61C210B68FB}" srcId="{1EDEF039-C0C6-4293-8937-8945872C147D}" destId="{26383CEB-655B-425D-9984-63AAEC8AFF27}" srcOrd="4" destOrd="0" parTransId="{570FD242-916A-42BF-9C49-C2A12349FC56}" sibTransId="{5C8B3ACC-D6B9-4561-B156-0E9DA38F07E7}"/>
    <dgm:cxn modelId="{DD32FDEC-A6DE-41AE-8799-D9A65FD58D1D}" type="presOf" srcId="{6843359C-3110-4332-9EF2-CC187AE54F80}" destId="{A75745B9-A06D-44BF-A3C8-DCD95D9A5049}" srcOrd="0" destOrd="0" presId="urn:microsoft.com/office/officeart/2005/8/layout/vList2"/>
    <dgm:cxn modelId="{84A693FB-C8D6-47E8-B642-3C4D519FD206}" type="presOf" srcId="{07B561DA-0EC8-4910-B9B0-902C955A548B}" destId="{A75745B9-A06D-44BF-A3C8-DCD95D9A5049}" srcOrd="0" destOrd="1" presId="urn:microsoft.com/office/officeart/2005/8/layout/vList2"/>
    <dgm:cxn modelId="{A222A076-1040-47C0-B385-148AC3946579}" type="presParOf" srcId="{9F161C9C-9D96-4A12-8AB3-6A0E48DF41A6}" destId="{34A19566-BA8B-44E6-819A-5B50DD14BA44}" srcOrd="0" destOrd="0" presId="urn:microsoft.com/office/officeart/2005/8/layout/vList2"/>
    <dgm:cxn modelId="{26CE8BA1-2F38-4DCD-A767-C254EBC1F9B0}" type="presParOf" srcId="{9F161C9C-9D96-4A12-8AB3-6A0E48DF41A6}" destId="{A75745B9-A06D-44BF-A3C8-DCD95D9A504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3CE22C-077C-4466-B42D-BB699A3E8C06}" type="doc">
      <dgm:prSet loTypeId="urn:microsoft.com/office/officeart/2008/layout/LinedList" loCatId="Inbox" qsTypeId="urn:microsoft.com/office/officeart/2005/8/quickstyle/simple4" qsCatId="simple" csTypeId="urn:microsoft.com/office/officeart/2005/8/colors/ColorSchemeForSuggestions" csCatId="other" phldr="1"/>
      <dgm:spPr/>
      <dgm:t>
        <a:bodyPr/>
        <a:lstStyle/>
        <a:p>
          <a:endParaRPr lang="en-US"/>
        </a:p>
      </dgm:t>
    </dgm:pt>
    <dgm:pt modelId="{6ABA4511-57E0-4A77-8134-4504ABEA7AF3}">
      <dgm:prSet custT="1"/>
      <dgm:spPr/>
      <dgm:t>
        <a:bodyPr/>
        <a:lstStyle/>
        <a:p>
          <a:r>
            <a:rPr lang="en-GB" sz="2800" b="1" dirty="0"/>
            <a:t>State your research topic (as a title, then a question)</a:t>
          </a:r>
          <a:endParaRPr lang="en-US" sz="2800" b="1" dirty="0"/>
        </a:p>
      </dgm:t>
    </dgm:pt>
    <dgm:pt modelId="{5B92AE35-1638-47B6-B3E6-0EB837AC9D9F}" type="parTrans" cxnId="{F94BC314-CEAF-4EB6-83C8-FB6AA674747C}">
      <dgm:prSet/>
      <dgm:spPr/>
      <dgm:t>
        <a:bodyPr/>
        <a:lstStyle/>
        <a:p>
          <a:endParaRPr lang="en-US"/>
        </a:p>
      </dgm:t>
    </dgm:pt>
    <dgm:pt modelId="{F452F927-19CD-4A38-B4BF-0A24432BBB52}" type="sibTrans" cxnId="{F94BC314-CEAF-4EB6-83C8-FB6AA674747C}">
      <dgm:prSet/>
      <dgm:spPr/>
      <dgm:t>
        <a:bodyPr/>
        <a:lstStyle/>
        <a:p>
          <a:endParaRPr lang="en-US"/>
        </a:p>
      </dgm:t>
    </dgm:pt>
    <dgm:pt modelId="{ACD44EC1-209A-4C36-94EE-9CD6392BB31C}">
      <dgm:prSet custT="1"/>
      <dgm:spPr/>
      <dgm:t>
        <a:bodyPr/>
        <a:lstStyle/>
        <a:p>
          <a:r>
            <a:rPr lang="en-GB" sz="2800" b="1" dirty="0"/>
            <a:t>What are your aims and objectives?</a:t>
          </a:r>
          <a:endParaRPr lang="en-US" sz="2800" b="1" dirty="0"/>
        </a:p>
      </dgm:t>
    </dgm:pt>
    <dgm:pt modelId="{F9AEC797-E06F-4B9D-9334-A61D0A3E8391}" type="parTrans" cxnId="{48DDB2CA-BE56-427E-AC75-36A37A06DD7E}">
      <dgm:prSet/>
      <dgm:spPr/>
      <dgm:t>
        <a:bodyPr/>
        <a:lstStyle/>
        <a:p>
          <a:endParaRPr lang="en-US"/>
        </a:p>
      </dgm:t>
    </dgm:pt>
    <dgm:pt modelId="{3E7BDFAA-6C46-44B5-93EE-80F5A54D039F}" type="sibTrans" cxnId="{48DDB2CA-BE56-427E-AC75-36A37A06DD7E}">
      <dgm:prSet/>
      <dgm:spPr/>
      <dgm:t>
        <a:bodyPr/>
        <a:lstStyle/>
        <a:p>
          <a:endParaRPr lang="en-US"/>
        </a:p>
      </dgm:t>
    </dgm:pt>
    <dgm:pt modelId="{DB99563B-3F91-4242-ABB0-5748CC36BF1E}">
      <dgm:prSet custT="1"/>
      <dgm:spPr/>
      <dgm:t>
        <a:bodyPr/>
        <a:lstStyle/>
        <a:p>
          <a:r>
            <a:rPr lang="en-GB" sz="2800" b="1" dirty="0"/>
            <a:t>What might your ‘hook’ be?</a:t>
          </a:r>
          <a:endParaRPr lang="en-US" sz="2800" b="1" dirty="0"/>
        </a:p>
      </dgm:t>
    </dgm:pt>
    <dgm:pt modelId="{54833AAD-BD7D-4BD5-9ABC-7A208FFA1E6E}" type="parTrans" cxnId="{5DC16529-F044-4FBF-87C9-9F4F6C1BBA08}">
      <dgm:prSet/>
      <dgm:spPr/>
      <dgm:t>
        <a:bodyPr/>
        <a:lstStyle/>
        <a:p>
          <a:endParaRPr lang="en-US"/>
        </a:p>
      </dgm:t>
    </dgm:pt>
    <dgm:pt modelId="{763C7302-7322-4539-9194-2822500F504F}" type="sibTrans" cxnId="{5DC16529-F044-4FBF-87C9-9F4F6C1BBA08}">
      <dgm:prSet/>
      <dgm:spPr/>
      <dgm:t>
        <a:bodyPr/>
        <a:lstStyle/>
        <a:p>
          <a:endParaRPr lang="en-US"/>
        </a:p>
      </dgm:t>
    </dgm:pt>
    <dgm:pt modelId="{F3E5C45D-4E21-4E9D-82C6-FB5FE77712B1}">
      <dgm:prSet custT="1"/>
      <dgm:spPr/>
      <dgm:t>
        <a:bodyPr/>
        <a:lstStyle/>
        <a:p>
          <a:r>
            <a:rPr lang="en-GB" sz="2800" b="1" dirty="0"/>
            <a:t>Why is the problem worth researching?</a:t>
          </a:r>
          <a:endParaRPr lang="en-US" sz="2800" b="1" dirty="0"/>
        </a:p>
      </dgm:t>
    </dgm:pt>
    <dgm:pt modelId="{E6467FB4-1C85-461A-817F-D58311507AFC}" type="parTrans" cxnId="{E4C34061-2BA3-47F9-8977-EE5A4C28C716}">
      <dgm:prSet/>
      <dgm:spPr/>
      <dgm:t>
        <a:bodyPr/>
        <a:lstStyle/>
        <a:p>
          <a:endParaRPr lang="en-US"/>
        </a:p>
      </dgm:t>
    </dgm:pt>
    <dgm:pt modelId="{7EC12898-5852-4F68-801C-A67464060A73}" type="sibTrans" cxnId="{E4C34061-2BA3-47F9-8977-EE5A4C28C716}">
      <dgm:prSet/>
      <dgm:spPr/>
      <dgm:t>
        <a:bodyPr/>
        <a:lstStyle/>
        <a:p>
          <a:endParaRPr lang="en-US"/>
        </a:p>
      </dgm:t>
    </dgm:pt>
    <dgm:pt modelId="{FD177C7C-16C3-4A20-9C65-E21FB99B535C}">
      <dgm:prSet custT="1"/>
      <dgm:spPr/>
      <dgm:t>
        <a:bodyPr/>
        <a:lstStyle/>
        <a:p>
          <a:r>
            <a:rPr lang="en-GB" sz="2800" b="1" dirty="0"/>
            <a:t>Have others researched it before?  How?</a:t>
          </a:r>
          <a:endParaRPr lang="en-US" sz="2800" b="1" dirty="0"/>
        </a:p>
      </dgm:t>
    </dgm:pt>
    <dgm:pt modelId="{9D16D968-C011-4E2A-B3B4-F060A7FB2449}" type="parTrans" cxnId="{3D7482F5-60A3-4212-8017-CC6F4F8C0818}">
      <dgm:prSet/>
      <dgm:spPr/>
      <dgm:t>
        <a:bodyPr/>
        <a:lstStyle/>
        <a:p>
          <a:endParaRPr lang="en-US"/>
        </a:p>
      </dgm:t>
    </dgm:pt>
    <dgm:pt modelId="{9C98D902-61E8-46B4-8AF9-C3E9D64F5997}" type="sibTrans" cxnId="{3D7482F5-60A3-4212-8017-CC6F4F8C0818}">
      <dgm:prSet/>
      <dgm:spPr/>
      <dgm:t>
        <a:bodyPr/>
        <a:lstStyle/>
        <a:p>
          <a:endParaRPr lang="en-US"/>
        </a:p>
      </dgm:t>
    </dgm:pt>
    <dgm:pt modelId="{35FD74EC-ED24-4DB9-A799-18776CDE714C}">
      <dgm:prSet custT="1"/>
      <dgm:spPr/>
      <dgm:t>
        <a:bodyPr/>
        <a:lstStyle/>
        <a:p>
          <a:r>
            <a:rPr lang="en-GB" sz="2800" b="1" dirty="0"/>
            <a:t>What conclusions did they reach?</a:t>
          </a:r>
          <a:endParaRPr lang="en-US" sz="2800" b="1" dirty="0"/>
        </a:p>
      </dgm:t>
    </dgm:pt>
    <dgm:pt modelId="{8B25A4FD-FA3D-48EB-9302-9C9712BC9827}" type="parTrans" cxnId="{37285F8D-6434-4488-86F6-87A2FB36285E}">
      <dgm:prSet/>
      <dgm:spPr/>
      <dgm:t>
        <a:bodyPr/>
        <a:lstStyle/>
        <a:p>
          <a:endParaRPr lang="en-US"/>
        </a:p>
      </dgm:t>
    </dgm:pt>
    <dgm:pt modelId="{9DF23FB6-5DC9-49FA-B66B-9BC445B18489}" type="sibTrans" cxnId="{37285F8D-6434-4488-86F6-87A2FB36285E}">
      <dgm:prSet/>
      <dgm:spPr/>
      <dgm:t>
        <a:bodyPr/>
        <a:lstStyle/>
        <a:p>
          <a:endParaRPr lang="en-US"/>
        </a:p>
      </dgm:t>
    </dgm:pt>
    <dgm:pt modelId="{DB15CCD6-7376-4761-8AEA-F9D4A533A2D2}">
      <dgm:prSet custT="1"/>
      <dgm:spPr/>
      <dgm:t>
        <a:bodyPr/>
        <a:lstStyle/>
        <a:p>
          <a:r>
            <a:rPr lang="en-GB" sz="2800" b="1" dirty="0"/>
            <a:t>What impact might this research have?</a:t>
          </a:r>
          <a:endParaRPr lang="en-US" sz="2800" b="1" dirty="0"/>
        </a:p>
      </dgm:t>
    </dgm:pt>
    <dgm:pt modelId="{B4B64CEA-0A5A-43E2-8687-8F72BD7E5F7B}" type="parTrans" cxnId="{B6E8C345-6A92-4AA1-91D6-44269435C20C}">
      <dgm:prSet/>
      <dgm:spPr/>
      <dgm:t>
        <a:bodyPr/>
        <a:lstStyle/>
        <a:p>
          <a:endParaRPr lang="en-US"/>
        </a:p>
      </dgm:t>
    </dgm:pt>
    <dgm:pt modelId="{3DCCF87B-2576-4135-A2C6-7EA113840CC9}" type="sibTrans" cxnId="{B6E8C345-6A92-4AA1-91D6-44269435C20C}">
      <dgm:prSet/>
      <dgm:spPr/>
      <dgm:t>
        <a:bodyPr/>
        <a:lstStyle/>
        <a:p>
          <a:endParaRPr lang="en-US"/>
        </a:p>
      </dgm:t>
    </dgm:pt>
    <dgm:pt modelId="{3C2661F0-DC79-4875-98E6-DD0A7FFD000B}">
      <dgm:prSet custT="1"/>
      <dgm:spPr/>
      <dgm:t>
        <a:bodyPr/>
        <a:lstStyle/>
        <a:p>
          <a:r>
            <a:rPr lang="en-GB" sz="2800" b="1" dirty="0"/>
            <a:t>How will you find relevant literature?</a:t>
          </a:r>
          <a:endParaRPr lang="en-US" sz="2800" b="1" dirty="0"/>
        </a:p>
      </dgm:t>
    </dgm:pt>
    <dgm:pt modelId="{5112DFF8-CCB5-40AC-9546-8FB7B56420FC}" type="parTrans" cxnId="{F221CE4F-26AB-4C7D-A1E5-8D418D81CC9F}">
      <dgm:prSet/>
      <dgm:spPr/>
      <dgm:t>
        <a:bodyPr/>
        <a:lstStyle/>
        <a:p>
          <a:endParaRPr lang="en-US"/>
        </a:p>
      </dgm:t>
    </dgm:pt>
    <dgm:pt modelId="{0F6EA2A7-2F02-4C15-9104-BDEA7B689909}" type="sibTrans" cxnId="{F221CE4F-26AB-4C7D-A1E5-8D418D81CC9F}">
      <dgm:prSet/>
      <dgm:spPr/>
      <dgm:t>
        <a:bodyPr/>
        <a:lstStyle/>
        <a:p>
          <a:endParaRPr lang="en-US"/>
        </a:p>
      </dgm:t>
    </dgm:pt>
    <dgm:pt modelId="{FE86AE85-2ED3-403B-9FF3-CC981AD385D4}" type="pres">
      <dgm:prSet presAssocID="{663CE22C-077C-4466-B42D-BB699A3E8C06}" presName="vert0" presStyleCnt="0">
        <dgm:presLayoutVars>
          <dgm:dir/>
          <dgm:animOne val="branch"/>
          <dgm:animLvl val="lvl"/>
        </dgm:presLayoutVars>
      </dgm:prSet>
      <dgm:spPr/>
    </dgm:pt>
    <dgm:pt modelId="{2C7FD8D6-96A2-46DC-8B6A-87AD2D9F4E14}" type="pres">
      <dgm:prSet presAssocID="{6ABA4511-57E0-4A77-8134-4504ABEA7AF3}" presName="thickLine" presStyleLbl="alignNode1" presStyleIdx="0" presStyleCnt="8"/>
      <dgm:spPr/>
    </dgm:pt>
    <dgm:pt modelId="{E64FD297-404A-4AF1-A534-812A4B994544}" type="pres">
      <dgm:prSet presAssocID="{6ABA4511-57E0-4A77-8134-4504ABEA7AF3}" presName="horz1" presStyleCnt="0"/>
      <dgm:spPr/>
    </dgm:pt>
    <dgm:pt modelId="{CECF9DE4-C5D6-4A4E-9DA5-1403B03FEF36}" type="pres">
      <dgm:prSet presAssocID="{6ABA4511-57E0-4A77-8134-4504ABEA7AF3}" presName="tx1" presStyleLbl="revTx" presStyleIdx="0" presStyleCnt="8" custScaleY="153006"/>
      <dgm:spPr/>
    </dgm:pt>
    <dgm:pt modelId="{A8A580B6-EFA9-4793-9C45-5C5132F4BD7C}" type="pres">
      <dgm:prSet presAssocID="{6ABA4511-57E0-4A77-8134-4504ABEA7AF3}" presName="vert1" presStyleCnt="0"/>
      <dgm:spPr/>
    </dgm:pt>
    <dgm:pt modelId="{7C67C934-6337-4CEF-8D3D-2C27ECC0B0F5}" type="pres">
      <dgm:prSet presAssocID="{ACD44EC1-209A-4C36-94EE-9CD6392BB31C}" presName="thickLine" presStyleLbl="alignNode1" presStyleIdx="1" presStyleCnt="8"/>
      <dgm:spPr/>
    </dgm:pt>
    <dgm:pt modelId="{6D6E634D-B7B1-4F46-9C26-B46F94CF1C78}" type="pres">
      <dgm:prSet presAssocID="{ACD44EC1-209A-4C36-94EE-9CD6392BB31C}" presName="horz1" presStyleCnt="0"/>
      <dgm:spPr/>
    </dgm:pt>
    <dgm:pt modelId="{5ABB589C-FBF9-4EBE-B064-EDD123912291}" type="pres">
      <dgm:prSet presAssocID="{ACD44EC1-209A-4C36-94EE-9CD6392BB31C}" presName="tx1" presStyleLbl="revTx" presStyleIdx="1" presStyleCnt="8"/>
      <dgm:spPr/>
    </dgm:pt>
    <dgm:pt modelId="{221B4D80-E666-48CD-ABA9-9C671DB723DF}" type="pres">
      <dgm:prSet presAssocID="{ACD44EC1-209A-4C36-94EE-9CD6392BB31C}" presName="vert1" presStyleCnt="0"/>
      <dgm:spPr/>
    </dgm:pt>
    <dgm:pt modelId="{5EA0B9F1-6620-40EC-8BAC-DB87CD5E988C}" type="pres">
      <dgm:prSet presAssocID="{DB99563B-3F91-4242-ABB0-5748CC36BF1E}" presName="thickLine" presStyleLbl="alignNode1" presStyleIdx="2" presStyleCnt="8"/>
      <dgm:spPr/>
    </dgm:pt>
    <dgm:pt modelId="{FF9350FA-547A-4D60-8E9A-A8CC669667D2}" type="pres">
      <dgm:prSet presAssocID="{DB99563B-3F91-4242-ABB0-5748CC36BF1E}" presName="horz1" presStyleCnt="0"/>
      <dgm:spPr/>
    </dgm:pt>
    <dgm:pt modelId="{369FA2F1-B429-4118-AC17-24E18B89B908}" type="pres">
      <dgm:prSet presAssocID="{DB99563B-3F91-4242-ABB0-5748CC36BF1E}" presName="tx1" presStyleLbl="revTx" presStyleIdx="2" presStyleCnt="8"/>
      <dgm:spPr/>
    </dgm:pt>
    <dgm:pt modelId="{7133FD5D-E0AF-49A1-9A2A-2041B15A6478}" type="pres">
      <dgm:prSet presAssocID="{DB99563B-3F91-4242-ABB0-5748CC36BF1E}" presName="vert1" presStyleCnt="0"/>
      <dgm:spPr/>
    </dgm:pt>
    <dgm:pt modelId="{09390091-9D33-4D1C-BB00-7173F0107FC9}" type="pres">
      <dgm:prSet presAssocID="{F3E5C45D-4E21-4E9D-82C6-FB5FE77712B1}" presName="thickLine" presStyleLbl="alignNode1" presStyleIdx="3" presStyleCnt="8"/>
      <dgm:spPr/>
    </dgm:pt>
    <dgm:pt modelId="{A87223A5-8480-4CB6-B4BB-EDC4625A1238}" type="pres">
      <dgm:prSet presAssocID="{F3E5C45D-4E21-4E9D-82C6-FB5FE77712B1}" presName="horz1" presStyleCnt="0"/>
      <dgm:spPr/>
    </dgm:pt>
    <dgm:pt modelId="{85BFAA78-3F19-4DDC-905D-DEB0533E1707}" type="pres">
      <dgm:prSet presAssocID="{F3E5C45D-4E21-4E9D-82C6-FB5FE77712B1}" presName="tx1" presStyleLbl="revTx" presStyleIdx="3" presStyleCnt="8"/>
      <dgm:spPr/>
    </dgm:pt>
    <dgm:pt modelId="{8D66B5E8-41ED-4491-B2C1-191D72E81A3E}" type="pres">
      <dgm:prSet presAssocID="{F3E5C45D-4E21-4E9D-82C6-FB5FE77712B1}" presName="vert1" presStyleCnt="0"/>
      <dgm:spPr/>
    </dgm:pt>
    <dgm:pt modelId="{FBB5B665-9964-4AA0-B66B-30029EB666FB}" type="pres">
      <dgm:prSet presAssocID="{FD177C7C-16C3-4A20-9C65-E21FB99B535C}" presName="thickLine" presStyleLbl="alignNode1" presStyleIdx="4" presStyleCnt="8"/>
      <dgm:spPr/>
    </dgm:pt>
    <dgm:pt modelId="{2593E028-0B70-44ED-A5D1-FBA2B66704E2}" type="pres">
      <dgm:prSet presAssocID="{FD177C7C-16C3-4A20-9C65-E21FB99B535C}" presName="horz1" presStyleCnt="0"/>
      <dgm:spPr/>
    </dgm:pt>
    <dgm:pt modelId="{0F380449-9F69-4653-9015-9CA999CB3FDB}" type="pres">
      <dgm:prSet presAssocID="{FD177C7C-16C3-4A20-9C65-E21FB99B535C}" presName="tx1" presStyleLbl="revTx" presStyleIdx="4" presStyleCnt="8"/>
      <dgm:spPr/>
    </dgm:pt>
    <dgm:pt modelId="{A346F1DE-D0DC-4DA9-8A89-44A66BC23162}" type="pres">
      <dgm:prSet presAssocID="{FD177C7C-16C3-4A20-9C65-E21FB99B535C}" presName="vert1" presStyleCnt="0"/>
      <dgm:spPr/>
    </dgm:pt>
    <dgm:pt modelId="{B31501CD-EA38-4217-97CC-CA2D12B553EB}" type="pres">
      <dgm:prSet presAssocID="{35FD74EC-ED24-4DB9-A799-18776CDE714C}" presName="thickLine" presStyleLbl="alignNode1" presStyleIdx="5" presStyleCnt="8"/>
      <dgm:spPr/>
    </dgm:pt>
    <dgm:pt modelId="{7964D018-A22B-477E-8CEF-D62402C0759A}" type="pres">
      <dgm:prSet presAssocID="{35FD74EC-ED24-4DB9-A799-18776CDE714C}" presName="horz1" presStyleCnt="0"/>
      <dgm:spPr/>
    </dgm:pt>
    <dgm:pt modelId="{C79C8B5E-6255-440D-B927-A1DA9976360C}" type="pres">
      <dgm:prSet presAssocID="{35FD74EC-ED24-4DB9-A799-18776CDE714C}" presName="tx1" presStyleLbl="revTx" presStyleIdx="5" presStyleCnt="8"/>
      <dgm:spPr/>
    </dgm:pt>
    <dgm:pt modelId="{22CF341E-ABD9-494D-9842-9F337953ACD6}" type="pres">
      <dgm:prSet presAssocID="{35FD74EC-ED24-4DB9-A799-18776CDE714C}" presName="vert1" presStyleCnt="0"/>
      <dgm:spPr/>
    </dgm:pt>
    <dgm:pt modelId="{E6AE55D2-210E-4DB1-8DA3-856E4CC4F547}" type="pres">
      <dgm:prSet presAssocID="{DB15CCD6-7376-4761-8AEA-F9D4A533A2D2}" presName="thickLine" presStyleLbl="alignNode1" presStyleIdx="6" presStyleCnt="8"/>
      <dgm:spPr/>
    </dgm:pt>
    <dgm:pt modelId="{F22378DC-1A3C-476F-930C-68898A13D89B}" type="pres">
      <dgm:prSet presAssocID="{DB15CCD6-7376-4761-8AEA-F9D4A533A2D2}" presName="horz1" presStyleCnt="0"/>
      <dgm:spPr/>
    </dgm:pt>
    <dgm:pt modelId="{72459AB8-2F5D-41D2-8FDD-39A2C5133138}" type="pres">
      <dgm:prSet presAssocID="{DB15CCD6-7376-4761-8AEA-F9D4A533A2D2}" presName="tx1" presStyleLbl="revTx" presStyleIdx="6" presStyleCnt="8"/>
      <dgm:spPr/>
    </dgm:pt>
    <dgm:pt modelId="{A737F7C5-7BC3-4C63-82B2-439D863A4C8E}" type="pres">
      <dgm:prSet presAssocID="{DB15CCD6-7376-4761-8AEA-F9D4A533A2D2}" presName="vert1" presStyleCnt="0"/>
      <dgm:spPr/>
    </dgm:pt>
    <dgm:pt modelId="{11E7E855-2583-4853-8732-7C023F0C48AC}" type="pres">
      <dgm:prSet presAssocID="{3C2661F0-DC79-4875-98E6-DD0A7FFD000B}" presName="thickLine" presStyleLbl="alignNode1" presStyleIdx="7" presStyleCnt="8"/>
      <dgm:spPr/>
    </dgm:pt>
    <dgm:pt modelId="{8412D179-09BA-4519-8251-CAD96BA2D885}" type="pres">
      <dgm:prSet presAssocID="{3C2661F0-DC79-4875-98E6-DD0A7FFD000B}" presName="horz1" presStyleCnt="0"/>
      <dgm:spPr/>
    </dgm:pt>
    <dgm:pt modelId="{C1D0515B-5328-4D85-BFF0-C79AA4A8286B}" type="pres">
      <dgm:prSet presAssocID="{3C2661F0-DC79-4875-98E6-DD0A7FFD000B}" presName="tx1" presStyleLbl="revTx" presStyleIdx="7" presStyleCnt="8"/>
      <dgm:spPr/>
    </dgm:pt>
    <dgm:pt modelId="{B5027B1A-B4FA-4C8E-9CD6-BE87C214643E}" type="pres">
      <dgm:prSet presAssocID="{3C2661F0-DC79-4875-98E6-DD0A7FFD000B}" presName="vert1" presStyleCnt="0"/>
      <dgm:spPr/>
    </dgm:pt>
  </dgm:ptLst>
  <dgm:cxnLst>
    <dgm:cxn modelId="{F94BC314-CEAF-4EB6-83C8-FB6AA674747C}" srcId="{663CE22C-077C-4466-B42D-BB699A3E8C06}" destId="{6ABA4511-57E0-4A77-8134-4504ABEA7AF3}" srcOrd="0" destOrd="0" parTransId="{5B92AE35-1638-47B6-B3E6-0EB837AC9D9F}" sibTransId="{F452F927-19CD-4A38-B4BF-0A24432BBB52}"/>
    <dgm:cxn modelId="{E00C871E-251F-4F78-9720-271521D38346}" type="presOf" srcId="{F3E5C45D-4E21-4E9D-82C6-FB5FE77712B1}" destId="{85BFAA78-3F19-4DDC-905D-DEB0533E1707}" srcOrd="0" destOrd="0" presId="urn:microsoft.com/office/officeart/2008/layout/LinedList"/>
    <dgm:cxn modelId="{DC5F1928-5F92-4D04-8942-A9555DABD9D1}" type="presOf" srcId="{FD177C7C-16C3-4A20-9C65-E21FB99B535C}" destId="{0F380449-9F69-4653-9015-9CA999CB3FDB}" srcOrd="0" destOrd="0" presId="urn:microsoft.com/office/officeart/2008/layout/LinedList"/>
    <dgm:cxn modelId="{730BA328-15B0-4EE9-AC0D-F55CC4C4726B}" type="presOf" srcId="{3C2661F0-DC79-4875-98E6-DD0A7FFD000B}" destId="{C1D0515B-5328-4D85-BFF0-C79AA4A8286B}" srcOrd="0" destOrd="0" presId="urn:microsoft.com/office/officeart/2008/layout/LinedList"/>
    <dgm:cxn modelId="{5DC16529-F044-4FBF-87C9-9F4F6C1BBA08}" srcId="{663CE22C-077C-4466-B42D-BB699A3E8C06}" destId="{DB99563B-3F91-4242-ABB0-5748CC36BF1E}" srcOrd="2" destOrd="0" parTransId="{54833AAD-BD7D-4BD5-9ABC-7A208FFA1E6E}" sibTransId="{763C7302-7322-4539-9194-2822500F504F}"/>
    <dgm:cxn modelId="{CB4E3E5B-863E-4AC9-8923-9D686A6B442B}" type="presOf" srcId="{ACD44EC1-209A-4C36-94EE-9CD6392BB31C}" destId="{5ABB589C-FBF9-4EBE-B064-EDD123912291}" srcOrd="0" destOrd="0" presId="urn:microsoft.com/office/officeart/2008/layout/LinedList"/>
    <dgm:cxn modelId="{E4C34061-2BA3-47F9-8977-EE5A4C28C716}" srcId="{663CE22C-077C-4466-B42D-BB699A3E8C06}" destId="{F3E5C45D-4E21-4E9D-82C6-FB5FE77712B1}" srcOrd="3" destOrd="0" parTransId="{E6467FB4-1C85-461A-817F-D58311507AFC}" sibTransId="{7EC12898-5852-4F68-801C-A67464060A73}"/>
    <dgm:cxn modelId="{B6E8C345-6A92-4AA1-91D6-44269435C20C}" srcId="{663CE22C-077C-4466-B42D-BB699A3E8C06}" destId="{DB15CCD6-7376-4761-8AEA-F9D4A533A2D2}" srcOrd="6" destOrd="0" parTransId="{B4B64CEA-0A5A-43E2-8687-8F72BD7E5F7B}" sibTransId="{3DCCF87B-2576-4135-A2C6-7EA113840CC9}"/>
    <dgm:cxn modelId="{EC567C4C-6E07-4FAB-94C9-3C700F12AECC}" type="presOf" srcId="{35FD74EC-ED24-4DB9-A799-18776CDE714C}" destId="{C79C8B5E-6255-440D-B927-A1DA9976360C}" srcOrd="0" destOrd="0" presId="urn:microsoft.com/office/officeart/2008/layout/LinedList"/>
    <dgm:cxn modelId="{F221CE4F-26AB-4C7D-A1E5-8D418D81CC9F}" srcId="{663CE22C-077C-4466-B42D-BB699A3E8C06}" destId="{3C2661F0-DC79-4875-98E6-DD0A7FFD000B}" srcOrd="7" destOrd="0" parTransId="{5112DFF8-CCB5-40AC-9546-8FB7B56420FC}" sibTransId="{0F6EA2A7-2F02-4C15-9104-BDEA7B689909}"/>
    <dgm:cxn modelId="{37285F8D-6434-4488-86F6-87A2FB36285E}" srcId="{663CE22C-077C-4466-B42D-BB699A3E8C06}" destId="{35FD74EC-ED24-4DB9-A799-18776CDE714C}" srcOrd="5" destOrd="0" parTransId="{8B25A4FD-FA3D-48EB-9302-9C9712BC9827}" sibTransId="{9DF23FB6-5DC9-49FA-B66B-9BC445B18489}"/>
    <dgm:cxn modelId="{FAB841AB-ABD4-4074-BA04-3C41F8282956}" type="presOf" srcId="{663CE22C-077C-4466-B42D-BB699A3E8C06}" destId="{FE86AE85-2ED3-403B-9FF3-CC981AD385D4}" srcOrd="0" destOrd="0" presId="urn:microsoft.com/office/officeart/2008/layout/LinedList"/>
    <dgm:cxn modelId="{4A9344B3-ED1A-4207-A663-B8E32B70995C}" type="presOf" srcId="{6ABA4511-57E0-4A77-8134-4504ABEA7AF3}" destId="{CECF9DE4-C5D6-4A4E-9DA5-1403B03FEF36}" srcOrd="0" destOrd="0" presId="urn:microsoft.com/office/officeart/2008/layout/LinedList"/>
    <dgm:cxn modelId="{48DDB2CA-BE56-427E-AC75-36A37A06DD7E}" srcId="{663CE22C-077C-4466-B42D-BB699A3E8C06}" destId="{ACD44EC1-209A-4C36-94EE-9CD6392BB31C}" srcOrd="1" destOrd="0" parTransId="{F9AEC797-E06F-4B9D-9334-A61D0A3E8391}" sibTransId="{3E7BDFAA-6C46-44B5-93EE-80F5A54D039F}"/>
    <dgm:cxn modelId="{B3350BCB-CB56-4F58-B733-69AAEBBBC5E5}" type="presOf" srcId="{DB15CCD6-7376-4761-8AEA-F9D4A533A2D2}" destId="{72459AB8-2F5D-41D2-8FDD-39A2C5133138}" srcOrd="0" destOrd="0" presId="urn:microsoft.com/office/officeart/2008/layout/LinedList"/>
    <dgm:cxn modelId="{3D7482F5-60A3-4212-8017-CC6F4F8C0818}" srcId="{663CE22C-077C-4466-B42D-BB699A3E8C06}" destId="{FD177C7C-16C3-4A20-9C65-E21FB99B535C}" srcOrd="4" destOrd="0" parTransId="{9D16D968-C011-4E2A-B3B4-F060A7FB2449}" sibTransId="{9C98D902-61E8-46B4-8AF9-C3E9D64F5997}"/>
    <dgm:cxn modelId="{690D3CFB-5729-4DBC-88BF-387EA6FB21B0}" type="presOf" srcId="{DB99563B-3F91-4242-ABB0-5748CC36BF1E}" destId="{369FA2F1-B429-4118-AC17-24E18B89B908}" srcOrd="0" destOrd="0" presId="urn:microsoft.com/office/officeart/2008/layout/LinedList"/>
    <dgm:cxn modelId="{D415C5D3-06E7-43D3-B1FF-F143AC64628C}" type="presParOf" srcId="{FE86AE85-2ED3-403B-9FF3-CC981AD385D4}" destId="{2C7FD8D6-96A2-46DC-8B6A-87AD2D9F4E14}" srcOrd="0" destOrd="0" presId="urn:microsoft.com/office/officeart/2008/layout/LinedList"/>
    <dgm:cxn modelId="{8EEF3BA8-8530-4644-91B2-6409E523A930}" type="presParOf" srcId="{FE86AE85-2ED3-403B-9FF3-CC981AD385D4}" destId="{E64FD297-404A-4AF1-A534-812A4B994544}" srcOrd="1" destOrd="0" presId="urn:microsoft.com/office/officeart/2008/layout/LinedList"/>
    <dgm:cxn modelId="{969C1915-CD48-4F74-A78D-C231D42088B3}" type="presParOf" srcId="{E64FD297-404A-4AF1-A534-812A4B994544}" destId="{CECF9DE4-C5D6-4A4E-9DA5-1403B03FEF36}" srcOrd="0" destOrd="0" presId="urn:microsoft.com/office/officeart/2008/layout/LinedList"/>
    <dgm:cxn modelId="{B3330B09-5786-4915-8BB2-76B9BCFB2E29}" type="presParOf" srcId="{E64FD297-404A-4AF1-A534-812A4B994544}" destId="{A8A580B6-EFA9-4793-9C45-5C5132F4BD7C}" srcOrd="1" destOrd="0" presId="urn:microsoft.com/office/officeart/2008/layout/LinedList"/>
    <dgm:cxn modelId="{8F7761B9-3912-4EFD-852F-24631EE9C34F}" type="presParOf" srcId="{FE86AE85-2ED3-403B-9FF3-CC981AD385D4}" destId="{7C67C934-6337-4CEF-8D3D-2C27ECC0B0F5}" srcOrd="2" destOrd="0" presId="urn:microsoft.com/office/officeart/2008/layout/LinedList"/>
    <dgm:cxn modelId="{24266591-0D34-4BEB-9F66-DA525D4E545D}" type="presParOf" srcId="{FE86AE85-2ED3-403B-9FF3-CC981AD385D4}" destId="{6D6E634D-B7B1-4F46-9C26-B46F94CF1C78}" srcOrd="3" destOrd="0" presId="urn:microsoft.com/office/officeart/2008/layout/LinedList"/>
    <dgm:cxn modelId="{29E3603D-9B5F-466D-9FF5-E6C10F8980B2}" type="presParOf" srcId="{6D6E634D-B7B1-4F46-9C26-B46F94CF1C78}" destId="{5ABB589C-FBF9-4EBE-B064-EDD123912291}" srcOrd="0" destOrd="0" presId="urn:microsoft.com/office/officeart/2008/layout/LinedList"/>
    <dgm:cxn modelId="{F94F7D47-43C1-410A-B8A1-A9080E9EAFEE}" type="presParOf" srcId="{6D6E634D-B7B1-4F46-9C26-B46F94CF1C78}" destId="{221B4D80-E666-48CD-ABA9-9C671DB723DF}" srcOrd="1" destOrd="0" presId="urn:microsoft.com/office/officeart/2008/layout/LinedList"/>
    <dgm:cxn modelId="{B50C6A5E-51A5-4D3D-B01C-A0B2DC589D95}" type="presParOf" srcId="{FE86AE85-2ED3-403B-9FF3-CC981AD385D4}" destId="{5EA0B9F1-6620-40EC-8BAC-DB87CD5E988C}" srcOrd="4" destOrd="0" presId="urn:microsoft.com/office/officeart/2008/layout/LinedList"/>
    <dgm:cxn modelId="{F79F2497-7F65-49D1-82BA-E4295363B121}" type="presParOf" srcId="{FE86AE85-2ED3-403B-9FF3-CC981AD385D4}" destId="{FF9350FA-547A-4D60-8E9A-A8CC669667D2}" srcOrd="5" destOrd="0" presId="urn:microsoft.com/office/officeart/2008/layout/LinedList"/>
    <dgm:cxn modelId="{554FA41C-B488-46BD-96ED-88D20882AC8C}" type="presParOf" srcId="{FF9350FA-547A-4D60-8E9A-A8CC669667D2}" destId="{369FA2F1-B429-4118-AC17-24E18B89B908}" srcOrd="0" destOrd="0" presId="urn:microsoft.com/office/officeart/2008/layout/LinedList"/>
    <dgm:cxn modelId="{4CE75008-A7E4-4FA3-9F08-EEBB84758E59}" type="presParOf" srcId="{FF9350FA-547A-4D60-8E9A-A8CC669667D2}" destId="{7133FD5D-E0AF-49A1-9A2A-2041B15A6478}" srcOrd="1" destOrd="0" presId="urn:microsoft.com/office/officeart/2008/layout/LinedList"/>
    <dgm:cxn modelId="{A27B8C78-2902-4779-9379-69C946FBD733}" type="presParOf" srcId="{FE86AE85-2ED3-403B-9FF3-CC981AD385D4}" destId="{09390091-9D33-4D1C-BB00-7173F0107FC9}" srcOrd="6" destOrd="0" presId="urn:microsoft.com/office/officeart/2008/layout/LinedList"/>
    <dgm:cxn modelId="{2C1B473C-BD22-4AC3-B773-4C24451B750C}" type="presParOf" srcId="{FE86AE85-2ED3-403B-9FF3-CC981AD385D4}" destId="{A87223A5-8480-4CB6-B4BB-EDC4625A1238}" srcOrd="7" destOrd="0" presId="urn:microsoft.com/office/officeart/2008/layout/LinedList"/>
    <dgm:cxn modelId="{4373DFB8-9FB5-4170-BAE8-CFAFBB718BD4}" type="presParOf" srcId="{A87223A5-8480-4CB6-B4BB-EDC4625A1238}" destId="{85BFAA78-3F19-4DDC-905D-DEB0533E1707}" srcOrd="0" destOrd="0" presId="urn:microsoft.com/office/officeart/2008/layout/LinedList"/>
    <dgm:cxn modelId="{95BF9362-9C82-4A20-B66C-0E3977E9B70F}" type="presParOf" srcId="{A87223A5-8480-4CB6-B4BB-EDC4625A1238}" destId="{8D66B5E8-41ED-4491-B2C1-191D72E81A3E}" srcOrd="1" destOrd="0" presId="urn:microsoft.com/office/officeart/2008/layout/LinedList"/>
    <dgm:cxn modelId="{FBC66134-F6C4-4F61-B659-B48897E6AB7B}" type="presParOf" srcId="{FE86AE85-2ED3-403B-9FF3-CC981AD385D4}" destId="{FBB5B665-9964-4AA0-B66B-30029EB666FB}" srcOrd="8" destOrd="0" presId="urn:microsoft.com/office/officeart/2008/layout/LinedList"/>
    <dgm:cxn modelId="{AF0730D3-BF60-4CA3-BC3C-A154131EF3AB}" type="presParOf" srcId="{FE86AE85-2ED3-403B-9FF3-CC981AD385D4}" destId="{2593E028-0B70-44ED-A5D1-FBA2B66704E2}" srcOrd="9" destOrd="0" presId="urn:microsoft.com/office/officeart/2008/layout/LinedList"/>
    <dgm:cxn modelId="{95A7C90F-5751-4408-B7E3-510D90A2F7ED}" type="presParOf" srcId="{2593E028-0B70-44ED-A5D1-FBA2B66704E2}" destId="{0F380449-9F69-4653-9015-9CA999CB3FDB}" srcOrd="0" destOrd="0" presId="urn:microsoft.com/office/officeart/2008/layout/LinedList"/>
    <dgm:cxn modelId="{8DB03BC3-4FC5-47C6-9B8A-78C05E171D44}" type="presParOf" srcId="{2593E028-0B70-44ED-A5D1-FBA2B66704E2}" destId="{A346F1DE-D0DC-4DA9-8A89-44A66BC23162}" srcOrd="1" destOrd="0" presId="urn:microsoft.com/office/officeart/2008/layout/LinedList"/>
    <dgm:cxn modelId="{379165CE-F579-4433-8ADE-349187CA0F7A}" type="presParOf" srcId="{FE86AE85-2ED3-403B-9FF3-CC981AD385D4}" destId="{B31501CD-EA38-4217-97CC-CA2D12B553EB}" srcOrd="10" destOrd="0" presId="urn:microsoft.com/office/officeart/2008/layout/LinedList"/>
    <dgm:cxn modelId="{12F8D1F3-079E-4E43-B266-0A4EB001D9E4}" type="presParOf" srcId="{FE86AE85-2ED3-403B-9FF3-CC981AD385D4}" destId="{7964D018-A22B-477E-8CEF-D62402C0759A}" srcOrd="11" destOrd="0" presId="urn:microsoft.com/office/officeart/2008/layout/LinedList"/>
    <dgm:cxn modelId="{31735ED8-6C4A-4C3F-908B-59C6380B7169}" type="presParOf" srcId="{7964D018-A22B-477E-8CEF-D62402C0759A}" destId="{C79C8B5E-6255-440D-B927-A1DA9976360C}" srcOrd="0" destOrd="0" presId="urn:microsoft.com/office/officeart/2008/layout/LinedList"/>
    <dgm:cxn modelId="{51CBEDB7-62C9-486F-9F61-5971D26023AC}" type="presParOf" srcId="{7964D018-A22B-477E-8CEF-D62402C0759A}" destId="{22CF341E-ABD9-494D-9842-9F337953ACD6}" srcOrd="1" destOrd="0" presId="urn:microsoft.com/office/officeart/2008/layout/LinedList"/>
    <dgm:cxn modelId="{CD993055-D69D-43B8-B4D4-9A97A4486400}" type="presParOf" srcId="{FE86AE85-2ED3-403B-9FF3-CC981AD385D4}" destId="{E6AE55D2-210E-4DB1-8DA3-856E4CC4F547}" srcOrd="12" destOrd="0" presId="urn:microsoft.com/office/officeart/2008/layout/LinedList"/>
    <dgm:cxn modelId="{763CCA8E-467C-40A7-A382-1FDCC770CA6D}" type="presParOf" srcId="{FE86AE85-2ED3-403B-9FF3-CC981AD385D4}" destId="{F22378DC-1A3C-476F-930C-68898A13D89B}" srcOrd="13" destOrd="0" presId="urn:microsoft.com/office/officeart/2008/layout/LinedList"/>
    <dgm:cxn modelId="{A6547B82-0D0A-4A86-8011-C153F44AC0E9}" type="presParOf" srcId="{F22378DC-1A3C-476F-930C-68898A13D89B}" destId="{72459AB8-2F5D-41D2-8FDD-39A2C5133138}" srcOrd="0" destOrd="0" presId="urn:microsoft.com/office/officeart/2008/layout/LinedList"/>
    <dgm:cxn modelId="{A7E8150C-423B-4A7B-8A90-F4E1297ACA4C}" type="presParOf" srcId="{F22378DC-1A3C-476F-930C-68898A13D89B}" destId="{A737F7C5-7BC3-4C63-82B2-439D863A4C8E}" srcOrd="1" destOrd="0" presId="urn:microsoft.com/office/officeart/2008/layout/LinedList"/>
    <dgm:cxn modelId="{A1BC0FA8-CE79-4719-BC16-CB4D55B597FC}" type="presParOf" srcId="{FE86AE85-2ED3-403B-9FF3-CC981AD385D4}" destId="{11E7E855-2583-4853-8732-7C023F0C48AC}" srcOrd="14" destOrd="0" presId="urn:microsoft.com/office/officeart/2008/layout/LinedList"/>
    <dgm:cxn modelId="{4C230554-787F-46D3-9B0F-F47E43E8CE09}" type="presParOf" srcId="{FE86AE85-2ED3-403B-9FF3-CC981AD385D4}" destId="{8412D179-09BA-4519-8251-CAD96BA2D885}" srcOrd="15" destOrd="0" presId="urn:microsoft.com/office/officeart/2008/layout/LinedList"/>
    <dgm:cxn modelId="{C4052295-2D95-407D-B456-848E952AEBAF}" type="presParOf" srcId="{8412D179-09BA-4519-8251-CAD96BA2D885}" destId="{C1D0515B-5328-4D85-BFF0-C79AA4A8286B}" srcOrd="0" destOrd="0" presId="urn:microsoft.com/office/officeart/2008/layout/LinedList"/>
    <dgm:cxn modelId="{465ACFF4-5782-4B61-AE32-E4BBC1D1B981}" type="presParOf" srcId="{8412D179-09BA-4519-8251-CAD96BA2D885}" destId="{B5027B1A-B4FA-4C8E-9CD6-BE87C214643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A19566-BA8B-44E6-819A-5B50DD14BA44}">
      <dsp:nvSpPr>
        <dsp:cNvPr id="0" name=""/>
        <dsp:cNvSpPr/>
      </dsp:nvSpPr>
      <dsp:spPr>
        <a:xfrm>
          <a:off x="0" y="0"/>
          <a:ext cx="6492875" cy="17760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Consider a ‘hook’ to grab attention in relation to </a:t>
          </a:r>
          <a:r>
            <a:rPr lang="en-GB" sz="3300" b="1" u="sng" kern="1200" dirty="0"/>
            <a:t>three</a:t>
          </a:r>
          <a:r>
            <a:rPr lang="en-GB" sz="3300" kern="1200" dirty="0"/>
            <a:t> of the following research subjects</a:t>
          </a:r>
          <a:endParaRPr lang="en-US" sz="3300" kern="1200" dirty="0"/>
        </a:p>
      </dsp:txBody>
      <dsp:txXfrm>
        <a:off x="86700" y="86700"/>
        <a:ext cx="6319475" cy="1602660"/>
      </dsp:txXfrm>
    </dsp:sp>
    <dsp:sp modelId="{A75745B9-A06D-44BF-A3C8-DCD95D9A5049}">
      <dsp:nvSpPr>
        <dsp:cNvPr id="0" name=""/>
        <dsp:cNvSpPr/>
      </dsp:nvSpPr>
      <dsp:spPr>
        <a:xfrm>
          <a:off x="0" y="1801290"/>
          <a:ext cx="6492875" cy="3278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149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600" kern="1200" dirty="0"/>
            <a:t>Poverty and mental health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600" kern="1200" dirty="0"/>
            <a:t>Britain leaving the European union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600" kern="1200" dirty="0"/>
            <a:t>Life in homes that care for the elderly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600" kern="1200"/>
            <a:t>The differences/similarities between psychologists and counsellors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600" kern="1200" dirty="0"/>
            <a:t>The effectiveness of counselling in weight loss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600" kern="1200" dirty="0"/>
            <a:t>The impact of COVID</a:t>
          </a:r>
        </a:p>
      </dsp:txBody>
      <dsp:txXfrm>
        <a:off x="0" y="1801290"/>
        <a:ext cx="6492875" cy="32788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7FD8D6-96A2-46DC-8B6A-87AD2D9F4E14}">
      <dsp:nvSpPr>
        <dsp:cNvPr id="0" name=""/>
        <dsp:cNvSpPr/>
      </dsp:nvSpPr>
      <dsp:spPr>
        <a:xfrm>
          <a:off x="0" y="945"/>
          <a:ext cx="7391398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ECF9DE4-C5D6-4A4E-9DA5-1403B03FEF36}">
      <dsp:nvSpPr>
        <dsp:cNvPr id="0" name=""/>
        <dsp:cNvSpPr/>
      </dsp:nvSpPr>
      <dsp:spPr>
        <a:xfrm>
          <a:off x="0" y="945"/>
          <a:ext cx="7384179" cy="8835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State your research topic (as a title, then a question)</a:t>
          </a:r>
          <a:endParaRPr lang="en-US" sz="2800" b="1" kern="1200" dirty="0"/>
        </a:p>
      </dsp:txBody>
      <dsp:txXfrm>
        <a:off x="0" y="945"/>
        <a:ext cx="7384179" cy="883537"/>
      </dsp:txXfrm>
    </dsp:sp>
    <dsp:sp modelId="{7C67C934-6337-4CEF-8D3D-2C27ECC0B0F5}">
      <dsp:nvSpPr>
        <dsp:cNvPr id="0" name=""/>
        <dsp:cNvSpPr/>
      </dsp:nvSpPr>
      <dsp:spPr>
        <a:xfrm>
          <a:off x="0" y="884483"/>
          <a:ext cx="7391398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ABB589C-FBF9-4EBE-B064-EDD123912291}">
      <dsp:nvSpPr>
        <dsp:cNvPr id="0" name=""/>
        <dsp:cNvSpPr/>
      </dsp:nvSpPr>
      <dsp:spPr>
        <a:xfrm>
          <a:off x="0" y="884483"/>
          <a:ext cx="7391398" cy="577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What are your aims and objectives?</a:t>
          </a:r>
          <a:endParaRPr lang="en-US" sz="2800" b="1" kern="1200" dirty="0"/>
        </a:p>
      </dsp:txBody>
      <dsp:txXfrm>
        <a:off x="0" y="884483"/>
        <a:ext cx="7391398" cy="577453"/>
      </dsp:txXfrm>
    </dsp:sp>
    <dsp:sp modelId="{5EA0B9F1-6620-40EC-8BAC-DB87CD5E988C}">
      <dsp:nvSpPr>
        <dsp:cNvPr id="0" name=""/>
        <dsp:cNvSpPr/>
      </dsp:nvSpPr>
      <dsp:spPr>
        <a:xfrm>
          <a:off x="0" y="1461936"/>
          <a:ext cx="7391398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69FA2F1-B429-4118-AC17-24E18B89B908}">
      <dsp:nvSpPr>
        <dsp:cNvPr id="0" name=""/>
        <dsp:cNvSpPr/>
      </dsp:nvSpPr>
      <dsp:spPr>
        <a:xfrm>
          <a:off x="0" y="1461936"/>
          <a:ext cx="7391398" cy="577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What might your ‘hook’ be?</a:t>
          </a:r>
          <a:endParaRPr lang="en-US" sz="2800" b="1" kern="1200" dirty="0"/>
        </a:p>
      </dsp:txBody>
      <dsp:txXfrm>
        <a:off x="0" y="1461936"/>
        <a:ext cx="7391398" cy="577453"/>
      </dsp:txXfrm>
    </dsp:sp>
    <dsp:sp modelId="{09390091-9D33-4D1C-BB00-7173F0107FC9}">
      <dsp:nvSpPr>
        <dsp:cNvPr id="0" name=""/>
        <dsp:cNvSpPr/>
      </dsp:nvSpPr>
      <dsp:spPr>
        <a:xfrm>
          <a:off x="0" y="2039389"/>
          <a:ext cx="7391398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BFAA78-3F19-4DDC-905D-DEB0533E1707}">
      <dsp:nvSpPr>
        <dsp:cNvPr id="0" name=""/>
        <dsp:cNvSpPr/>
      </dsp:nvSpPr>
      <dsp:spPr>
        <a:xfrm>
          <a:off x="0" y="2039389"/>
          <a:ext cx="7391398" cy="577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Why is the problem worth researching?</a:t>
          </a:r>
          <a:endParaRPr lang="en-US" sz="2800" b="1" kern="1200" dirty="0"/>
        </a:p>
      </dsp:txBody>
      <dsp:txXfrm>
        <a:off x="0" y="2039389"/>
        <a:ext cx="7391398" cy="577453"/>
      </dsp:txXfrm>
    </dsp:sp>
    <dsp:sp modelId="{FBB5B665-9964-4AA0-B66B-30029EB666FB}">
      <dsp:nvSpPr>
        <dsp:cNvPr id="0" name=""/>
        <dsp:cNvSpPr/>
      </dsp:nvSpPr>
      <dsp:spPr>
        <a:xfrm>
          <a:off x="0" y="2616842"/>
          <a:ext cx="7391398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F380449-9F69-4653-9015-9CA999CB3FDB}">
      <dsp:nvSpPr>
        <dsp:cNvPr id="0" name=""/>
        <dsp:cNvSpPr/>
      </dsp:nvSpPr>
      <dsp:spPr>
        <a:xfrm>
          <a:off x="0" y="2616842"/>
          <a:ext cx="7391398" cy="577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Have others researched it before?  How?</a:t>
          </a:r>
          <a:endParaRPr lang="en-US" sz="2800" b="1" kern="1200" dirty="0"/>
        </a:p>
      </dsp:txBody>
      <dsp:txXfrm>
        <a:off x="0" y="2616842"/>
        <a:ext cx="7391398" cy="577453"/>
      </dsp:txXfrm>
    </dsp:sp>
    <dsp:sp modelId="{B31501CD-EA38-4217-97CC-CA2D12B553EB}">
      <dsp:nvSpPr>
        <dsp:cNvPr id="0" name=""/>
        <dsp:cNvSpPr/>
      </dsp:nvSpPr>
      <dsp:spPr>
        <a:xfrm>
          <a:off x="0" y="3194295"/>
          <a:ext cx="7391398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79C8B5E-6255-440D-B927-A1DA9976360C}">
      <dsp:nvSpPr>
        <dsp:cNvPr id="0" name=""/>
        <dsp:cNvSpPr/>
      </dsp:nvSpPr>
      <dsp:spPr>
        <a:xfrm>
          <a:off x="0" y="3194295"/>
          <a:ext cx="7391398" cy="577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What conclusions did they reach?</a:t>
          </a:r>
          <a:endParaRPr lang="en-US" sz="2800" b="1" kern="1200" dirty="0"/>
        </a:p>
      </dsp:txBody>
      <dsp:txXfrm>
        <a:off x="0" y="3194295"/>
        <a:ext cx="7391398" cy="577453"/>
      </dsp:txXfrm>
    </dsp:sp>
    <dsp:sp modelId="{E6AE55D2-210E-4DB1-8DA3-856E4CC4F547}">
      <dsp:nvSpPr>
        <dsp:cNvPr id="0" name=""/>
        <dsp:cNvSpPr/>
      </dsp:nvSpPr>
      <dsp:spPr>
        <a:xfrm>
          <a:off x="0" y="3771748"/>
          <a:ext cx="7391398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2459AB8-2F5D-41D2-8FDD-39A2C5133138}">
      <dsp:nvSpPr>
        <dsp:cNvPr id="0" name=""/>
        <dsp:cNvSpPr/>
      </dsp:nvSpPr>
      <dsp:spPr>
        <a:xfrm>
          <a:off x="0" y="3771748"/>
          <a:ext cx="7391398" cy="577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What impact might this research have?</a:t>
          </a:r>
          <a:endParaRPr lang="en-US" sz="2800" b="1" kern="1200" dirty="0"/>
        </a:p>
      </dsp:txBody>
      <dsp:txXfrm>
        <a:off x="0" y="3771748"/>
        <a:ext cx="7391398" cy="577453"/>
      </dsp:txXfrm>
    </dsp:sp>
    <dsp:sp modelId="{11E7E855-2583-4853-8732-7C023F0C48AC}">
      <dsp:nvSpPr>
        <dsp:cNvPr id="0" name=""/>
        <dsp:cNvSpPr/>
      </dsp:nvSpPr>
      <dsp:spPr>
        <a:xfrm>
          <a:off x="0" y="4349201"/>
          <a:ext cx="7391398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1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1D0515B-5328-4D85-BFF0-C79AA4A8286B}">
      <dsp:nvSpPr>
        <dsp:cNvPr id="0" name=""/>
        <dsp:cNvSpPr/>
      </dsp:nvSpPr>
      <dsp:spPr>
        <a:xfrm>
          <a:off x="0" y="4349201"/>
          <a:ext cx="7391398" cy="5774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How will you find relevant literature?</a:t>
          </a:r>
          <a:endParaRPr lang="en-US" sz="2800" b="1" kern="1200" dirty="0"/>
        </a:p>
      </dsp:txBody>
      <dsp:txXfrm>
        <a:off x="0" y="4349201"/>
        <a:ext cx="7391398" cy="5774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187F64-7608-4987-8119-FA0765DC9321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C775FE-CE23-4A6B-B523-542050E8C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002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B3533-2E90-4358-AD6B-2C44D468A2C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4243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0D180-71E0-4CEF-81AA-58FF78DFCE1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961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0D180-71E0-4CEF-81AA-58FF78DFCE1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558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lass7technology.wikispaces.com/Notes+From+Class+7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sa/3.0/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11AE-2CE6-4259-878B-8C1551CFCA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THE STRUCTURE OF YOUR LITERATURE REVIEW AND WRITING YOUR INTRODUCTION WORKSHOP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2EABB8-C080-4A26-A6F4-0D444CE42D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Dr Beverly Cole</a:t>
            </a:r>
          </a:p>
        </p:txBody>
      </p:sp>
    </p:spTree>
    <p:extLst>
      <p:ext uri="{BB962C8B-B14F-4D97-AF65-F5344CB8AC3E}">
        <p14:creationId xmlns:p14="http://schemas.microsoft.com/office/powerpoint/2010/main" val="170446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E894F-4B28-4479-8CB5-5899A4C9A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02" y="2182290"/>
            <a:ext cx="1252349" cy="919859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2A390-0066-4EC1-863D-0ED57BC077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Questions from asynchronous learning???</a:t>
            </a:r>
          </a:p>
        </p:txBody>
      </p:sp>
      <p:pic>
        <p:nvPicPr>
          <p:cNvPr id="1026" name="Picture 2" descr="Wooden cube block shape with sign question mark symbol on wood table Wooden cube block shape with sign question mark symbol on wood table Question Mark Stock Photo">
            <a:extLst>
              <a:ext uri="{FF2B5EF4-FFF2-40B4-BE49-F238E27FC236}">
                <a16:creationId xmlns:a16="http://schemas.microsoft.com/office/drawing/2014/main" id="{66D442C6-B09B-4E28-9FAE-20D2F8382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80" y="2286000"/>
            <a:ext cx="3683043" cy="2568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6010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781" y="2745736"/>
            <a:ext cx="3625487" cy="1366528"/>
          </a:xfrm>
          <a:solidFill>
            <a:srgbClr val="FFFFFF"/>
          </a:solidFill>
          <a:ln w="25400" cap="sq">
            <a:solidFill>
              <a:srgbClr val="404040"/>
            </a:solidFill>
            <a:miter lim="800000"/>
          </a:ln>
        </p:spPr>
        <p:txBody>
          <a:bodyPr>
            <a:normAutofit/>
          </a:bodyPr>
          <a:lstStyle/>
          <a:p>
            <a:pPr algn="ctr"/>
            <a:r>
              <a:rPr lang="en-GB" sz="3200" dirty="0">
                <a:solidFill>
                  <a:srgbClr val="262626"/>
                </a:solidFill>
              </a:rPr>
              <a:t>CONSIDER AND DISCUSS: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9182" y="802638"/>
            <a:ext cx="5408696" cy="525272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3600" dirty="0"/>
              <a:t>HOW MIGHT THE RESEARCH YOU ARE UNDERTAKING IMPACT UPON YOU AS THE RESEACHER?</a:t>
            </a:r>
          </a:p>
        </p:txBody>
      </p:sp>
    </p:spTree>
    <p:extLst>
      <p:ext uri="{BB962C8B-B14F-4D97-AF65-F5344CB8AC3E}">
        <p14:creationId xmlns:p14="http://schemas.microsoft.com/office/powerpoint/2010/main" val="1639126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5" name="Rectangle 114">
            <a:extLst>
              <a:ext uri="{FF2B5EF4-FFF2-40B4-BE49-F238E27FC236}">
                <a16:creationId xmlns:a16="http://schemas.microsoft.com/office/drawing/2014/main" id="{7CC9829A-26F6-4595-8608-1A9F57DA75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75343792-FB15-4868-8582-6FB07FD06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18" name="Freeform 5">
              <a:extLst>
                <a:ext uri="{FF2B5EF4-FFF2-40B4-BE49-F238E27FC236}">
                  <a16:creationId xmlns:a16="http://schemas.microsoft.com/office/drawing/2014/main" id="{7CA8F4A2-D471-40D9-BE89-06C70ACF4B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6">
              <a:extLst>
                <a:ext uri="{FF2B5EF4-FFF2-40B4-BE49-F238E27FC236}">
                  <a16:creationId xmlns:a16="http://schemas.microsoft.com/office/drawing/2014/main" id="{E43E1CEC-4E49-49E9-8548-8B05B63740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7">
              <a:extLst>
                <a:ext uri="{FF2B5EF4-FFF2-40B4-BE49-F238E27FC236}">
                  <a16:creationId xmlns:a16="http://schemas.microsoft.com/office/drawing/2014/main" id="{B7F53ED1-039D-4BD7-A3E5-297729B937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8">
              <a:extLst>
                <a:ext uri="{FF2B5EF4-FFF2-40B4-BE49-F238E27FC236}">
                  <a16:creationId xmlns:a16="http://schemas.microsoft.com/office/drawing/2014/main" id="{A8487EB7-2469-4867-A80E-D9CD5B230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9">
              <a:extLst>
                <a:ext uri="{FF2B5EF4-FFF2-40B4-BE49-F238E27FC236}">
                  <a16:creationId xmlns:a16="http://schemas.microsoft.com/office/drawing/2014/main" id="{46143F0D-FDD9-4B87-911C-BBCFB8055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10">
              <a:extLst>
                <a:ext uri="{FF2B5EF4-FFF2-40B4-BE49-F238E27FC236}">
                  <a16:creationId xmlns:a16="http://schemas.microsoft.com/office/drawing/2014/main" id="{2CFC98FE-A0AD-4DC3-A501-9F93E7F473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1">
              <a:extLst>
                <a:ext uri="{FF2B5EF4-FFF2-40B4-BE49-F238E27FC236}">
                  <a16:creationId xmlns:a16="http://schemas.microsoft.com/office/drawing/2014/main" id="{9AF90DC1-0B6B-4A93-A014-09751AD4D3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2">
              <a:extLst>
                <a:ext uri="{FF2B5EF4-FFF2-40B4-BE49-F238E27FC236}">
                  <a16:creationId xmlns:a16="http://schemas.microsoft.com/office/drawing/2014/main" id="{A2DFFBBE-16F4-4A5E-8934-167B73FFE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3">
              <a:extLst>
                <a:ext uri="{FF2B5EF4-FFF2-40B4-BE49-F238E27FC236}">
                  <a16:creationId xmlns:a16="http://schemas.microsoft.com/office/drawing/2014/main" id="{A5E67C3A-5087-485D-96E5-21B8644E3D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14">
              <a:extLst>
                <a:ext uri="{FF2B5EF4-FFF2-40B4-BE49-F238E27FC236}">
                  <a16:creationId xmlns:a16="http://schemas.microsoft.com/office/drawing/2014/main" id="{73EB781F-58BE-4B7A-B99B-B318ADFCCB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5">
              <a:extLst>
                <a:ext uri="{FF2B5EF4-FFF2-40B4-BE49-F238E27FC236}">
                  <a16:creationId xmlns:a16="http://schemas.microsoft.com/office/drawing/2014/main" id="{539F2F29-AFA9-4E0B-A2E1-685BA3BB0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6">
              <a:extLst>
                <a:ext uri="{FF2B5EF4-FFF2-40B4-BE49-F238E27FC236}">
                  <a16:creationId xmlns:a16="http://schemas.microsoft.com/office/drawing/2014/main" id="{43647B4C-97BD-4193-A694-A8175A54A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7">
              <a:extLst>
                <a:ext uri="{FF2B5EF4-FFF2-40B4-BE49-F238E27FC236}">
                  <a16:creationId xmlns:a16="http://schemas.microsoft.com/office/drawing/2014/main" id="{06780C14-905F-45FA-A058-1B48324519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8">
              <a:extLst>
                <a:ext uri="{FF2B5EF4-FFF2-40B4-BE49-F238E27FC236}">
                  <a16:creationId xmlns:a16="http://schemas.microsoft.com/office/drawing/2014/main" id="{5C09B360-91DE-4815-B792-78F1DDAB6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9">
              <a:extLst>
                <a:ext uri="{FF2B5EF4-FFF2-40B4-BE49-F238E27FC236}">
                  <a16:creationId xmlns:a16="http://schemas.microsoft.com/office/drawing/2014/main" id="{32364EA9-C91C-4187-AEA7-3E676F04E1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20">
              <a:extLst>
                <a:ext uri="{FF2B5EF4-FFF2-40B4-BE49-F238E27FC236}">
                  <a16:creationId xmlns:a16="http://schemas.microsoft.com/office/drawing/2014/main" id="{807D3A95-0DDF-4B14-AD7D-3C5465533F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21">
              <a:extLst>
                <a:ext uri="{FF2B5EF4-FFF2-40B4-BE49-F238E27FC236}">
                  <a16:creationId xmlns:a16="http://schemas.microsoft.com/office/drawing/2014/main" id="{18B7A11B-83DF-4C00-836D-1BB371B3BB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22">
              <a:extLst>
                <a:ext uri="{FF2B5EF4-FFF2-40B4-BE49-F238E27FC236}">
                  <a16:creationId xmlns:a16="http://schemas.microsoft.com/office/drawing/2014/main" id="{3478F3A2-7617-467C-9F1C-0024CC8404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23">
              <a:extLst>
                <a:ext uri="{FF2B5EF4-FFF2-40B4-BE49-F238E27FC236}">
                  <a16:creationId xmlns:a16="http://schemas.microsoft.com/office/drawing/2014/main" id="{9110FCBA-0E4F-4C72-A148-BA0CC4D7EC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24">
              <a:extLst>
                <a:ext uri="{FF2B5EF4-FFF2-40B4-BE49-F238E27FC236}">
                  <a16:creationId xmlns:a16="http://schemas.microsoft.com/office/drawing/2014/main" id="{5F9AC703-6A55-44D2-A2D0-4C80B2C31C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25">
              <a:extLst>
                <a:ext uri="{FF2B5EF4-FFF2-40B4-BE49-F238E27FC236}">
                  <a16:creationId xmlns:a16="http://schemas.microsoft.com/office/drawing/2014/main" id="{A950B910-1A21-48FB-9E68-E71923756A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F594A2EF-2FF2-48A2-91C9-027900307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40F210D1-1084-4A86-8697-6421DF5C8C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2" name="Isosceles Triangle 22">
              <a:extLst>
                <a:ext uri="{FF2B5EF4-FFF2-40B4-BE49-F238E27FC236}">
                  <a16:creationId xmlns:a16="http://schemas.microsoft.com/office/drawing/2014/main" id="{40B25474-8A86-43C1-B77B-EA2994CB46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3ACEAD7B-B41B-4FE1-AD76-97F79C2C2C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FED70A1-912B-4D31-945D-247610A01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358391"/>
            <a:ext cx="3498979" cy="2453676"/>
          </a:xfrm>
        </p:spPr>
        <p:txBody>
          <a:bodyPr vert="horz" lIns="228600" tIns="228600" rIns="228600" bIns="0" rtlCol="0">
            <a:normAutofit/>
          </a:bodyPr>
          <a:lstStyle/>
          <a:p>
            <a:r>
              <a:rPr lang="en-US"/>
              <a:t>The structure of your literature review</a:t>
            </a:r>
          </a:p>
        </p:txBody>
      </p:sp>
      <p:pic>
        <p:nvPicPr>
          <p:cNvPr id="7" name="Picture 2" descr="Planning, Plan, Adjusting, Aspirations, Concepts, Ideas">
            <a:extLst>
              <a:ext uri="{FF2B5EF4-FFF2-40B4-BE49-F238E27FC236}">
                <a16:creationId xmlns:a16="http://schemas.microsoft.com/office/drawing/2014/main" id="{53962ACB-48B0-4979-9404-E2A5593471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4" r="-3" b="26564"/>
          <a:stretch/>
        </p:blipFill>
        <p:spPr bwMode="auto">
          <a:xfrm>
            <a:off x="5115908" y="804036"/>
            <a:ext cx="6274561" cy="2977469"/>
          </a:xfrm>
          <a:prstGeom prst="rect">
            <a:avLst/>
          </a:prstGeom>
          <a:noFill/>
          <a:ln w="9525">
            <a:solidFill>
              <a:schemeClr val="tx1">
                <a:alpha val="2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ACF5DD-B05E-4C2E-A88F-4FE6D9F7A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8447" y="4267830"/>
            <a:ext cx="6281873" cy="1783977"/>
          </a:xfrm>
        </p:spPr>
        <p:txBody>
          <a:bodyPr vert="horz" lIns="91440" tIns="0" rIns="91440" bIns="45720" rtlCol="0">
            <a:normAutofit/>
          </a:bodyPr>
          <a:lstStyle/>
          <a:p>
            <a:pPr marL="0" indent="0">
              <a:buNone/>
            </a:pPr>
            <a:r>
              <a:rPr lang="en-US"/>
              <a:t>DRAFT A PLAN FOR YOUR LITERATURE REVIEW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593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AFF97-8024-45E5-8131-06382F945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lnSpc>
                <a:spcPct val="107000"/>
              </a:lnSpc>
            </a:pPr>
            <a:r>
              <a:rPr lang="en-GB" dirty="0">
                <a:solidFill>
                  <a:srgbClr val="333333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</a:t>
            </a:r>
            <a:br>
              <a:rPr lang="en-GB" dirty="0">
                <a:solidFill>
                  <a:srgbClr val="333333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333333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Main Body</a:t>
            </a:r>
            <a:br>
              <a:rPr lang="en-GB" dirty="0">
                <a:solidFill>
                  <a:srgbClr val="333333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333333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Conclusion</a:t>
            </a:r>
            <a:br>
              <a:rPr lang="en-GB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41323-7C0C-48A8-9C2B-C513E15C8C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3600" dirty="0">
                <a:solidFill>
                  <a:srgbClr val="333333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TELL </a:t>
            </a:r>
            <a:endParaRPr lang="en-GB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3600" dirty="0">
                <a:solidFill>
                  <a:srgbClr val="333333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SELL </a:t>
            </a:r>
            <a:endParaRPr lang="en-GB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3600" dirty="0">
                <a:solidFill>
                  <a:srgbClr val="333333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REMIND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3600" dirty="0">
                <a:solidFill>
                  <a:srgbClr val="333333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CLOSE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3600" dirty="0">
                <a:solidFill>
                  <a:srgbClr val="333333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LEAVE</a:t>
            </a:r>
            <a:endParaRPr lang="en-GB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3076" name="Picture 4" descr="Book, Old, Read, Light, Knowledge, Literature, Fantasy">
            <a:extLst>
              <a:ext uri="{FF2B5EF4-FFF2-40B4-BE49-F238E27FC236}">
                <a16:creationId xmlns:a16="http://schemas.microsoft.com/office/drawing/2014/main" id="{8919BC39-D39E-46CF-AE10-42C931DA3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6218" y="4581236"/>
            <a:ext cx="3195782" cy="2276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2977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AEFA7-D95C-4588-BD90-FF59DC8DD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Paragraphs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5B5AE5F-3D0A-46AA-BF80-593FE578B1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179307"/>
              </p:ext>
            </p:extLst>
          </p:nvPr>
        </p:nvGraphicFramePr>
        <p:xfrm>
          <a:off x="5396389" y="1964182"/>
          <a:ext cx="5725160" cy="33205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25160">
                  <a:extLst>
                    <a:ext uri="{9D8B030D-6E8A-4147-A177-3AD203B41FA5}">
                      <a16:colId xmlns:a16="http://schemas.microsoft.com/office/drawing/2014/main" val="25638340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</a:rPr>
                        <a:t>Your </a:t>
                      </a: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</a:rPr>
                        <a:t>literature review will have good structure and read in a logical order if you decide what each paragraph is going to be about before you start writing  </a:t>
                      </a:r>
                      <a:endParaRPr lang="en-GB" sz="11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80133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</a:rPr>
                        <a:t>If you attempt to do this, while you are writing you won’t need to waste time trying to think of what you should write next – it will all be in your plan</a:t>
                      </a:r>
                      <a:endParaRPr lang="en-GB" sz="11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4661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</a:rPr>
                        <a:t>You won’t forget to include any important points because you jotted them all down in your plan before you started</a:t>
                      </a:r>
                      <a:endParaRPr lang="en-GB" sz="11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425957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4437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348CF-0CA7-48E7-A10B-5BA601804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b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</a:t>
            </a:r>
            <a: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goes into an Introduction to a Literature review?</a:t>
            </a:r>
          </a:p>
        </p:txBody>
      </p:sp>
      <p:pic>
        <p:nvPicPr>
          <p:cNvPr id="5" name="Content Placeholder 4" descr="A close up of a logo&#10;&#10;Description automatically generated">
            <a:extLst>
              <a:ext uri="{FF2B5EF4-FFF2-40B4-BE49-F238E27FC236}">
                <a16:creationId xmlns:a16="http://schemas.microsoft.com/office/drawing/2014/main" id="{B1198809-65CB-4A25-8C3C-15797EA5A8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81322" y="492573"/>
            <a:ext cx="5498544" cy="681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762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D2246-9B7F-4BBB-A4A0-07D2551BE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783" y="2349925"/>
            <a:ext cx="3731828" cy="2456442"/>
          </a:xfrm>
        </p:spPr>
        <p:txBody>
          <a:bodyPr/>
          <a:lstStyle/>
          <a:p>
            <a:r>
              <a:rPr lang="en-GB" sz="4000" b="1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608804-862E-4258-83E0-E8749DD941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PowerPoint on writing an introduction.  So briefly,</a:t>
            </a:r>
          </a:p>
          <a:p>
            <a:r>
              <a:rPr lang="en-GB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Provide some background and context</a:t>
            </a:r>
          </a:p>
          <a:p>
            <a:r>
              <a:rPr lang="en-GB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sz="18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tate your argument and how you are going to conduct your searches in your introduction, and then </a:t>
            </a:r>
          </a:p>
          <a:p>
            <a:r>
              <a:rPr lang="en-GB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sz="18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pend the rest of the literature review critiquing literature and presenting evidence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0215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4327" y="2318327"/>
            <a:ext cx="3694546" cy="2512291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FFFFFF"/>
                </a:solidFill>
              </a:rPr>
              <a:t>‘Hook’ exercise…..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120272-AFEE-48BE-8013-71011BDF78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8962937"/>
              </p:ext>
            </p:extLst>
          </p:nvPr>
        </p:nvGraphicFramePr>
        <p:xfrm>
          <a:off x="531713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0151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634" y="2586313"/>
            <a:ext cx="1394028" cy="1895173"/>
          </a:xfrm>
        </p:spPr>
        <p:txBody>
          <a:bodyPr>
            <a:normAutofit fontScale="90000"/>
          </a:bodyPr>
          <a:lstStyle/>
          <a:p>
            <a:pPr algn="r"/>
            <a:r>
              <a:rPr lang="en-GB" dirty="0">
                <a:solidFill>
                  <a:schemeClr val="accent1"/>
                </a:solidFill>
              </a:rPr>
              <a:t>‘Hook’ exercise…..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031" y="449704"/>
            <a:ext cx="6894401" cy="6088255"/>
          </a:xfrm>
        </p:spPr>
        <p:txBody>
          <a:bodyPr anchor="ctr">
            <a:normAutofit fontScale="25000" lnSpcReduction="20000"/>
          </a:bodyPr>
          <a:lstStyle/>
          <a:p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pPr marL="342900" indent="-342900">
              <a:buFont typeface="+mj-lt"/>
              <a:buAutoNum type="arabicPeriod"/>
            </a:pPr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Poverty and mental health:  1 in 4 will experience mental health issues during their lifetime. </a:t>
            </a:r>
          </a:p>
          <a:p>
            <a:pPr marL="0" indent="0">
              <a:buNone/>
            </a:pPr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     Being poor makes you mentally ill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Britain leaving the European union:  Brexit means Brexit.  Chuck Chequers.  Boris bikes.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Life in homes that care for the elderly:  Dignity versus Despair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The differences/similarities between psychologists and counsellors:  Is there a difference?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The effectiveness of counselling in weight loss:  The art of talking yourself thin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Catastrophic </a:t>
            </a:r>
            <a:r>
              <a:rPr lang="en-GB" sz="7000" b="1" dirty="0" err="1">
                <a:latin typeface="Arial" panose="020B0604020202020204" pitchFamily="34" charset="0"/>
                <a:cs typeface="Arial" panose="020B0604020202020204" pitchFamily="34" charset="0"/>
              </a:rPr>
              <a:t>Covid</a:t>
            </a:r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 casualties</a:t>
            </a:r>
          </a:p>
          <a:p>
            <a:pPr marL="342900" indent="-342900">
              <a:buFont typeface="+mj-lt"/>
              <a:buAutoNum type="arabicPeriod"/>
            </a:pPr>
            <a:endParaRPr lang="en-GB" sz="2200" dirty="0"/>
          </a:p>
          <a:p>
            <a:endParaRPr lang="en-GB" sz="2200" dirty="0"/>
          </a:p>
          <a:p>
            <a:endParaRPr lang="en-GB" sz="2200" dirty="0"/>
          </a:p>
        </p:txBody>
      </p:sp>
      <p:pic>
        <p:nvPicPr>
          <p:cNvPr id="6146" name="Picture 2" descr="Bühler Hook, Klebebohrhaken, Glued, Cemented A">
            <a:extLst>
              <a:ext uri="{FF2B5EF4-FFF2-40B4-BE49-F238E27FC236}">
                <a16:creationId xmlns:a16="http://schemas.microsoft.com/office/drawing/2014/main" id="{822A9D54-5D0B-4B21-AB46-380D91784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68" y="2256816"/>
            <a:ext cx="3647872" cy="263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552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807F5-502D-4634-9180-4436646A2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Free writing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653780-9913-4E16-ABB4-5C0975D1EA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00113" indent="-365125">
              <a:buFont typeface="Wingdings" panose="05000000000000000000" pitchFamily="2" charset="2"/>
              <a:buChar char="q"/>
            </a:pPr>
            <a:endParaRPr lang="en-GB" dirty="0"/>
          </a:p>
          <a:p>
            <a:pPr marL="900113" indent="-365125">
              <a:buFont typeface="Wingdings" panose="05000000000000000000" pitchFamily="2" charset="2"/>
              <a:buChar char="q"/>
            </a:pPr>
            <a:r>
              <a:rPr lang="en-GB" dirty="0"/>
              <a:t>The overall aim of my research is to consider …………….. </a:t>
            </a:r>
          </a:p>
          <a:p>
            <a:pPr marL="900113" indent="-365125">
              <a:buFont typeface="Wingdings" panose="05000000000000000000" pitchFamily="2" charset="2"/>
              <a:buChar char="q"/>
            </a:pPr>
            <a:endParaRPr lang="en-GB" dirty="0"/>
          </a:p>
          <a:p>
            <a:pPr marL="900113" indent="-365125">
              <a:buFont typeface="Wingdings" panose="05000000000000000000" pitchFamily="2" charset="2"/>
              <a:buChar char="q"/>
            </a:pPr>
            <a:r>
              <a:rPr lang="en-GB" dirty="0"/>
              <a:t>To meet this aim, the following specific objectives have been identified: </a:t>
            </a:r>
          </a:p>
          <a:p>
            <a:pPr marL="1168400" indent="0">
              <a:buFont typeface="Wingdings" panose="05000000000000000000" pitchFamily="2" charset="2"/>
              <a:buChar char="Ø"/>
            </a:pPr>
            <a:r>
              <a:rPr lang="en-GB" dirty="0"/>
              <a:t>To consider </a:t>
            </a:r>
          </a:p>
          <a:p>
            <a:pPr marL="1168400" indent="0">
              <a:buFont typeface="Wingdings" panose="05000000000000000000" pitchFamily="2" charset="2"/>
              <a:buChar char="Ø"/>
            </a:pPr>
            <a:r>
              <a:rPr lang="en-GB" dirty="0"/>
              <a:t>To explore …. </a:t>
            </a:r>
          </a:p>
          <a:p>
            <a:pPr marL="1168400" indent="0">
              <a:buFont typeface="Wingdings" panose="05000000000000000000" pitchFamily="2" charset="2"/>
              <a:buChar char="Ø"/>
            </a:pPr>
            <a:r>
              <a:rPr lang="en-GB" dirty="0"/>
              <a:t>To review …. </a:t>
            </a:r>
          </a:p>
          <a:p>
            <a:pPr indent="314325">
              <a:buFont typeface="Wingdings" panose="05000000000000000000" pitchFamily="2" charset="2"/>
              <a:buChar char="q"/>
            </a:pPr>
            <a:r>
              <a:rPr lang="en-GB" dirty="0"/>
              <a:t>My overall research question is therefore 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2703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0D6BD-90AB-47B0-9E69-C337249C4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2681103"/>
            <a:ext cx="3363974" cy="1495794"/>
          </a:xfrm>
          <a:noFill/>
          <a:ln>
            <a:solidFill>
              <a:schemeClr val="bg1"/>
            </a:solidFill>
          </a:ln>
        </p:spPr>
        <p:txBody>
          <a:bodyPr wrap="square"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DISCUSSION AND FREE WRITING: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</p:nvPr>
        </p:nvGraphicFramePr>
        <p:xfrm>
          <a:off x="4800601" y="965200"/>
          <a:ext cx="7391398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411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B546-ECE9-482E-97EF-20B1DD2B7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Let’s consider some preliminary issues for starting your 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AC653C-929E-47F7-8123-1C4C7EA0FF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6600" dirty="0"/>
              <a:t>Spot the issues!!!!</a:t>
            </a:r>
          </a:p>
        </p:txBody>
      </p:sp>
      <p:pic>
        <p:nvPicPr>
          <p:cNvPr id="5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FBB7CD14-20EF-4D75-BF27-F6696FDC04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r="17002" b="-2"/>
          <a:stretch/>
        </p:blipFill>
        <p:spPr bwMode="auto">
          <a:xfrm>
            <a:off x="7550167" y="10"/>
            <a:ext cx="4641833" cy="3429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0390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F205B310-74AF-40F6-B090-BF58CCDE99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7" name="Group 136">
            <a:extLst>
              <a:ext uri="{FF2B5EF4-FFF2-40B4-BE49-F238E27FC236}">
                <a16:creationId xmlns:a16="http://schemas.microsoft.com/office/drawing/2014/main" id="{DAEA7B76-7928-444A-8083-8218182EF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38" name="Freeform 5">
              <a:extLst>
                <a:ext uri="{FF2B5EF4-FFF2-40B4-BE49-F238E27FC236}">
                  <a16:creationId xmlns:a16="http://schemas.microsoft.com/office/drawing/2014/main" id="{C98BBEFC-77A1-4ADB-97DD-4DE1677C93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6">
              <a:extLst>
                <a:ext uri="{FF2B5EF4-FFF2-40B4-BE49-F238E27FC236}">
                  <a16:creationId xmlns:a16="http://schemas.microsoft.com/office/drawing/2014/main" id="{E8B01967-C362-43C6-ABAA-9E346EBF52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7">
              <a:extLst>
                <a:ext uri="{FF2B5EF4-FFF2-40B4-BE49-F238E27FC236}">
                  <a16:creationId xmlns:a16="http://schemas.microsoft.com/office/drawing/2014/main" id="{656315AB-23B7-42CF-B5BA-220DA37D5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8">
              <a:extLst>
                <a:ext uri="{FF2B5EF4-FFF2-40B4-BE49-F238E27FC236}">
                  <a16:creationId xmlns:a16="http://schemas.microsoft.com/office/drawing/2014/main" id="{C8BF70CF-1818-45B9-A69D-3BFB91205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9">
              <a:extLst>
                <a:ext uri="{FF2B5EF4-FFF2-40B4-BE49-F238E27FC236}">
                  <a16:creationId xmlns:a16="http://schemas.microsoft.com/office/drawing/2014/main" id="{DDA329A7-3E52-4260-99D6-78330486A6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10">
              <a:extLst>
                <a:ext uri="{FF2B5EF4-FFF2-40B4-BE49-F238E27FC236}">
                  <a16:creationId xmlns:a16="http://schemas.microsoft.com/office/drawing/2014/main" id="{CC46899E-70DF-4B7B-B8F2-3E05ACA0C2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11">
              <a:extLst>
                <a:ext uri="{FF2B5EF4-FFF2-40B4-BE49-F238E27FC236}">
                  <a16:creationId xmlns:a16="http://schemas.microsoft.com/office/drawing/2014/main" id="{0B13DCCA-79A8-4084-8C42-18B6936751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12">
              <a:extLst>
                <a:ext uri="{FF2B5EF4-FFF2-40B4-BE49-F238E27FC236}">
                  <a16:creationId xmlns:a16="http://schemas.microsoft.com/office/drawing/2014/main" id="{EA2B9AF6-AE95-48DF-B28B-C34071622F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13">
              <a:extLst>
                <a:ext uri="{FF2B5EF4-FFF2-40B4-BE49-F238E27FC236}">
                  <a16:creationId xmlns:a16="http://schemas.microsoft.com/office/drawing/2014/main" id="{04C0E6CE-9DC3-41A9-8C8F-69DC557370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14">
              <a:extLst>
                <a:ext uri="{FF2B5EF4-FFF2-40B4-BE49-F238E27FC236}">
                  <a16:creationId xmlns:a16="http://schemas.microsoft.com/office/drawing/2014/main" id="{00DE5827-9E3D-4E70-B28C-DB4702A7B2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15">
              <a:extLst>
                <a:ext uri="{FF2B5EF4-FFF2-40B4-BE49-F238E27FC236}">
                  <a16:creationId xmlns:a16="http://schemas.microsoft.com/office/drawing/2014/main" id="{460CAB6A-9C34-47EE-9BEE-58B2C383B3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16">
              <a:extLst>
                <a:ext uri="{FF2B5EF4-FFF2-40B4-BE49-F238E27FC236}">
                  <a16:creationId xmlns:a16="http://schemas.microsoft.com/office/drawing/2014/main" id="{6D774754-B866-447B-ACD5-CCE75FD554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17">
              <a:extLst>
                <a:ext uri="{FF2B5EF4-FFF2-40B4-BE49-F238E27FC236}">
                  <a16:creationId xmlns:a16="http://schemas.microsoft.com/office/drawing/2014/main" id="{238E12A5-238E-4AB4-9193-D92B5B34F0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18">
              <a:extLst>
                <a:ext uri="{FF2B5EF4-FFF2-40B4-BE49-F238E27FC236}">
                  <a16:creationId xmlns:a16="http://schemas.microsoft.com/office/drawing/2014/main" id="{6F72A819-30D0-4E8B-BE49-19989EECB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19">
              <a:extLst>
                <a:ext uri="{FF2B5EF4-FFF2-40B4-BE49-F238E27FC236}">
                  <a16:creationId xmlns:a16="http://schemas.microsoft.com/office/drawing/2014/main" id="{7C378013-9788-4D12-9F8C-71A8E40EBD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20">
              <a:extLst>
                <a:ext uri="{FF2B5EF4-FFF2-40B4-BE49-F238E27FC236}">
                  <a16:creationId xmlns:a16="http://schemas.microsoft.com/office/drawing/2014/main" id="{BA286D4C-7EFE-4526-8272-017C7F0C1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21">
              <a:extLst>
                <a:ext uri="{FF2B5EF4-FFF2-40B4-BE49-F238E27FC236}">
                  <a16:creationId xmlns:a16="http://schemas.microsoft.com/office/drawing/2014/main" id="{EA66AFD6-7597-4EA6-B8A2-69E1351E6D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22">
              <a:extLst>
                <a:ext uri="{FF2B5EF4-FFF2-40B4-BE49-F238E27FC236}">
                  <a16:creationId xmlns:a16="http://schemas.microsoft.com/office/drawing/2014/main" id="{F0C1C9AF-BA3F-4F98-BEE3-146012BF8C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23">
              <a:extLst>
                <a:ext uri="{FF2B5EF4-FFF2-40B4-BE49-F238E27FC236}">
                  <a16:creationId xmlns:a16="http://schemas.microsoft.com/office/drawing/2014/main" id="{3AB7D74B-F9BC-4554-B6B5-89A520209E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24">
              <a:extLst>
                <a:ext uri="{FF2B5EF4-FFF2-40B4-BE49-F238E27FC236}">
                  <a16:creationId xmlns:a16="http://schemas.microsoft.com/office/drawing/2014/main" id="{5856F07C-6607-4EC4-93BF-6B02544FFD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25">
              <a:extLst>
                <a:ext uri="{FF2B5EF4-FFF2-40B4-BE49-F238E27FC236}">
                  <a16:creationId xmlns:a16="http://schemas.microsoft.com/office/drawing/2014/main" id="{07EE273A-D853-4B87-9438-F40B88E739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0" name="Rectangle 159">
            <a:extLst>
              <a:ext uri="{FF2B5EF4-FFF2-40B4-BE49-F238E27FC236}">
                <a16:creationId xmlns:a16="http://schemas.microsoft.com/office/drawing/2014/main" id="{FDE17E88-CA1E-4EFB-A752-7D186AA1E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682" y="1047102"/>
            <a:ext cx="5936885" cy="502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C:\Users\s.stewart\AppData\Local\Microsoft\Windows\Temporary Internet Files\Content.IE5\TB2LM4J7\17192-illustration-of-a-human-eye-pv[1]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r="17002" b="-2"/>
          <a:stretch/>
        </p:blipFill>
        <p:spPr bwMode="auto">
          <a:xfrm>
            <a:off x="7550167" y="10"/>
            <a:ext cx="4641833" cy="3429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2" name="Isosceles Triangle 22">
            <a:extLst>
              <a:ext uri="{FF2B5EF4-FFF2-40B4-BE49-F238E27FC236}">
                <a16:creationId xmlns:a16="http://schemas.microsoft.com/office/drawing/2014/main" id="{3B2CC556-D27E-44A0-926F-7C7F9F44D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02131" y="5546507"/>
            <a:ext cx="315988" cy="27240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37905A4D-F570-4B4A-9BC9-BB11F7A5E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682" y="1634393"/>
            <a:ext cx="5935796" cy="391730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978" y="1718735"/>
            <a:ext cx="5767566" cy="1072378"/>
          </a:xfrm>
        </p:spPr>
        <p:txBody>
          <a:bodyPr anchor="ctr">
            <a:normAutofit/>
          </a:bodyPr>
          <a:lstStyle/>
          <a:p>
            <a:r>
              <a:rPr lang="en-GB" sz="3600"/>
              <a:t>Spot the issues… 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3102" y="2789239"/>
            <a:ext cx="5768442" cy="2683606"/>
          </a:xfrm>
        </p:spPr>
        <p:txBody>
          <a:bodyPr>
            <a:normAutofit fontScale="92500" lnSpcReduction="10000"/>
          </a:bodyPr>
          <a:lstStyle/>
          <a:p>
            <a:endParaRPr lang="en-GB" sz="1600" i="1" dirty="0">
              <a:solidFill>
                <a:srgbClr val="FFFFFE"/>
              </a:solidFill>
            </a:endParaRPr>
          </a:p>
          <a:p>
            <a:endParaRPr lang="en-GB" sz="1600" i="1" dirty="0">
              <a:solidFill>
                <a:srgbClr val="FFFFFE"/>
              </a:solidFill>
            </a:endParaRPr>
          </a:p>
          <a:p>
            <a:r>
              <a:rPr lang="en-GB" sz="3600" i="1" dirty="0">
                <a:solidFill>
                  <a:srgbClr val="FFFFFE"/>
                </a:solidFill>
              </a:rPr>
              <a:t>This research aims to find out what people think about television. </a:t>
            </a:r>
          </a:p>
          <a:p>
            <a:endParaRPr lang="en-GB" sz="1600" i="1" dirty="0">
              <a:solidFill>
                <a:srgbClr val="FFFFFE"/>
              </a:solidFill>
            </a:endParaRPr>
          </a:p>
        </p:txBody>
      </p:sp>
      <p:pic>
        <p:nvPicPr>
          <p:cNvPr id="5" name="Picture 2" descr="C:\Users\s.stewart\AppData\Local\Microsoft\Windows\Temporary Internet Files\Content.IE5\TB2LM4J7\17192-illustration-of-a-human-eye-pv[1]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9" r="17002" b="-3"/>
          <a:stretch/>
        </p:blipFill>
        <p:spPr bwMode="auto">
          <a:xfrm>
            <a:off x="7549862" y="3428999"/>
            <a:ext cx="4641833" cy="3429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626874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37D7-1B8C-46E2-9005-52B48501F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i="1" dirty="0"/>
              <a:t>This research aims to find out what people think about television. </a:t>
            </a:r>
            <a:br>
              <a:rPr lang="en-GB" i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416E61-0EA6-4939-B0AB-BB818E6215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dirty="0"/>
              <a:t>This is broad and obscure. I would want to know what ‘people’ and what ‘television’? </a:t>
            </a:r>
          </a:p>
          <a:p>
            <a:pPr lvl="1"/>
            <a:r>
              <a:rPr lang="en-GB" dirty="0"/>
              <a:t>What would be the purpose of this research? Who would want to know the results? No point in repeating research. </a:t>
            </a:r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r>
              <a:rPr lang="en-GB" sz="3600" b="1" dirty="0"/>
              <a:t>What is the educational value of children’s programming according to teachers? </a:t>
            </a:r>
            <a:endParaRPr lang="en-US" sz="3600" b="1" dirty="0"/>
          </a:p>
          <a:p>
            <a:endParaRPr lang="en-GB" dirty="0"/>
          </a:p>
        </p:txBody>
      </p:sp>
      <p:pic>
        <p:nvPicPr>
          <p:cNvPr id="5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7CF08A4F-1B77-4C1C-A105-A29CB77FD4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r="17002" b="-2"/>
          <a:stretch/>
        </p:blipFill>
        <p:spPr bwMode="auto">
          <a:xfrm>
            <a:off x="8754894" y="4581728"/>
            <a:ext cx="3181710" cy="267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565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47AE4CC-CB12-403E-A7E6-D02BC43948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90ECE1C-34AF-4F92-A6C2-2FDFCCF5F3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4F28EB40-CB51-48CE-8A2B-1EE60990DC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0525577E-3943-4CB0-BAFC-48E34C0345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F796655F-7748-4E6A-B0A7-5E5CE8A408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83EBD17D-FDBA-4925-9919-44CABE4DAF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0B078664-62E9-4702-B8CF-615FD83C9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0">
              <a:extLst>
                <a:ext uri="{FF2B5EF4-FFF2-40B4-BE49-F238E27FC236}">
                  <a16:creationId xmlns:a16="http://schemas.microsoft.com/office/drawing/2014/main" id="{40297FA6-3778-43A2-BCE4-EAE4561F71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1">
              <a:extLst>
                <a:ext uri="{FF2B5EF4-FFF2-40B4-BE49-F238E27FC236}">
                  <a16:creationId xmlns:a16="http://schemas.microsoft.com/office/drawing/2014/main" id="{676433AC-F49D-462D-B9DB-5CF4688A9E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14099988-12AD-415A-9EEB-14F1D1ECDA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3">
              <a:extLst>
                <a:ext uri="{FF2B5EF4-FFF2-40B4-BE49-F238E27FC236}">
                  <a16:creationId xmlns:a16="http://schemas.microsoft.com/office/drawing/2014/main" id="{147F905E-A21E-4376-9D87-EF27F8CBD6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>
              <a:extLst>
                <a:ext uri="{FF2B5EF4-FFF2-40B4-BE49-F238E27FC236}">
                  <a16:creationId xmlns:a16="http://schemas.microsoft.com/office/drawing/2014/main" id="{39CA1A4D-3866-405E-A368-E33A8B594E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>
              <a:extLst>
                <a:ext uri="{FF2B5EF4-FFF2-40B4-BE49-F238E27FC236}">
                  <a16:creationId xmlns:a16="http://schemas.microsoft.com/office/drawing/2014/main" id="{D97368D8-ECBD-4F65-B69E-44D3E21BE2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id="{BB627441-D9FB-4AA9-9BFB-FE97EF1202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7">
              <a:extLst>
                <a:ext uri="{FF2B5EF4-FFF2-40B4-BE49-F238E27FC236}">
                  <a16:creationId xmlns:a16="http://schemas.microsoft.com/office/drawing/2014/main" id="{5E149E36-1C60-4792-871A-254502B87C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8">
              <a:extLst>
                <a:ext uri="{FF2B5EF4-FFF2-40B4-BE49-F238E27FC236}">
                  <a16:creationId xmlns:a16="http://schemas.microsoft.com/office/drawing/2014/main" id="{DEA546E6-A2A7-48FF-909A-DBFA440A85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9">
              <a:extLst>
                <a:ext uri="{FF2B5EF4-FFF2-40B4-BE49-F238E27FC236}">
                  <a16:creationId xmlns:a16="http://schemas.microsoft.com/office/drawing/2014/main" id="{643D5DC8-895F-43D1-814D-7D44F2FB5D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0">
              <a:extLst>
                <a:ext uri="{FF2B5EF4-FFF2-40B4-BE49-F238E27FC236}">
                  <a16:creationId xmlns:a16="http://schemas.microsoft.com/office/drawing/2014/main" id="{D6B0DAA7-B4E7-4994-8144-0E1053A189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1">
              <a:extLst>
                <a:ext uri="{FF2B5EF4-FFF2-40B4-BE49-F238E27FC236}">
                  <a16:creationId xmlns:a16="http://schemas.microsoft.com/office/drawing/2014/main" id="{CC9C8C96-D5EE-4823-B671-2EA336B4DA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2">
              <a:extLst>
                <a:ext uri="{FF2B5EF4-FFF2-40B4-BE49-F238E27FC236}">
                  <a16:creationId xmlns:a16="http://schemas.microsoft.com/office/drawing/2014/main" id="{C53E0BE8-9AC7-4EB8-8289-6484DF10D5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3">
              <a:extLst>
                <a:ext uri="{FF2B5EF4-FFF2-40B4-BE49-F238E27FC236}">
                  <a16:creationId xmlns:a16="http://schemas.microsoft.com/office/drawing/2014/main" id="{2BAC465C-9CF1-47FA-B217-88079C1585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4">
              <a:extLst>
                <a:ext uri="{FF2B5EF4-FFF2-40B4-BE49-F238E27FC236}">
                  <a16:creationId xmlns:a16="http://schemas.microsoft.com/office/drawing/2014/main" id="{32D715A3-F382-4A76-9A2F-276B8990B0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5">
              <a:extLst>
                <a:ext uri="{FF2B5EF4-FFF2-40B4-BE49-F238E27FC236}">
                  <a16:creationId xmlns:a16="http://schemas.microsoft.com/office/drawing/2014/main" id="{D8F277E2-5C45-4AF6-B809-1AC93F8826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D72EB476-D6F0-4AAA-BB77-05C56FA37D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982EF1A-DA1C-49A9-8306-14EE212F96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Isosceles Triangle 22">
              <a:extLst>
                <a:ext uri="{FF2B5EF4-FFF2-40B4-BE49-F238E27FC236}">
                  <a16:creationId xmlns:a16="http://schemas.microsoft.com/office/drawing/2014/main" id="{CA270856-D030-4BCC-B0CD-1FC166075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2E968187-F310-41CF-B11A-065176EEB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F75BDD2-C9EA-4F0B-A40B-FA51F0DF2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358391"/>
            <a:ext cx="3498979" cy="2453676"/>
          </a:xfrm>
        </p:spPr>
        <p:txBody>
          <a:bodyPr>
            <a:normAutofit/>
          </a:bodyPr>
          <a:lstStyle/>
          <a:p>
            <a:r>
              <a:rPr lang="en-GB" dirty="0"/>
              <a:t>Spot the issues     </a:t>
            </a:r>
          </a:p>
        </p:txBody>
      </p: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F78A0999-FB24-43C2-8E5D-C3B49C6A7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2017" y="803186"/>
            <a:ext cx="6271733" cy="1807236"/>
          </a:xfrm>
          <a:prstGeom prst="rect">
            <a:avLst/>
          </a:prstGeom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A4840C94-30A8-41D1-801D-A0895DE68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73872" y="1208552"/>
            <a:ext cx="1874519" cy="988047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359E49D5-14F0-4780-B805-B0A189563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31084" y="1206157"/>
            <a:ext cx="1874519" cy="988047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349C0CE7-7082-4BF3-A1D5-DDF3383FA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73773" y="1206157"/>
            <a:ext cx="1874519" cy="988047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3091882"/>
            <a:ext cx="6281873" cy="2959925"/>
          </a:xfrm>
        </p:spPr>
        <p:txBody>
          <a:bodyPr>
            <a:normAutofit fontScale="85000" lnSpcReduction="20000"/>
          </a:bodyPr>
          <a:lstStyle/>
          <a:p>
            <a:endParaRPr lang="en-GB" i="1" dirty="0"/>
          </a:p>
          <a:p>
            <a:endParaRPr lang="en-GB" i="1" dirty="0"/>
          </a:p>
          <a:p>
            <a:r>
              <a:rPr lang="en-GB" sz="4000" i="1" dirty="0"/>
              <a:t>I want to find out how many local residents are interested in a play scheme for children during the summer holiday.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0583010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594F4-C30A-4A26-98E7-4D4F32BCA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3600" i="1"/>
            </a:br>
            <a:br>
              <a:rPr lang="en-GB" sz="3600" i="1"/>
            </a:br>
            <a:br>
              <a:rPr lang="en-GB" sz="3600" i="1"/>
            </a:br>
            <a:r>
              <a:rPr lang="en-GB" sz="3600" b="1" i="1"/>
              <a:t>How many local residents are interested in a play scheme for children during the summer holiday?</a:t>
            </a:r>
            <a:br>
              <a:rPr lang="en-GB" b="1" i="1"/>
            </a:br>
            <a:br>
              <a:rPr lang="en-GB"/>
            </a:b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9FE2AEF-C78D-4168-8299-87E25AF181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/>
          </a:p>
          <a:p>
            <a:endParaRPr lang="en-GB" i="1" dirty="0"/>
          </a:p>
          <a:p>
            <a:r>
              <a:rPr lang="en-GB" sz="2800" i="1" dirty="0"/>
              <a:t>All</a:t>
            </a:r>
            <a:r>
              <a:rPr lang="en-GB" sz="2800" dirty="0"/>
              <a:t> local residents? </a:t>
            </a:r>
          </a:p>
          <a:p>
            <a:pPr lvl="1"/>
            <a:r>
              <a:rPr lang="en-GB" sz="2800" dirty="0"/>
              <a:t>Only if they’re ‘interested’… or whether they would want to actually </a:t>
            </a:r>
            <a:r>
              <a:rPr lang="en-GB" sz="2800" i="1" dirty="0"/>
              <a:t>use</a:t>
            </a:r>
            <a:r>
              <a:rPr lang="en-GB" sz="2800" dirty="0"/>
              <a:t> it? </a:t>
            </a:r>
          </a:p>
          <a:p>
            <a:pPr lvl="1"/>
            <a:r>
              <a:rPr lang="en-GB" sz="2800" dirty="0"/>
              <a:t>Would residents be happy to use the scheme if it was run? What is your interest in this? </a:t>
            </a:r>
            <a:endParaRPr lang="en-US" sz="2800" dirty="0"/>
          </a:p>
        </p:txBody>
      </p:sp>
      <p:pic>
        <p:nvPicPr>
          <p:cNvPr id="3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19052760-9FA5-4935-BC4B-1344C75EC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56638" y="0"/>
            <a:ext cx="1874519" cy="988047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D0126C96-9DD0-4148-A41B-1FB950280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2221" y="-1"/>
            <a:ext cx="1874519" cy="988047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3DCB78D7-C63F-46B5-9B4F-C270D6096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62753" y="0"/>
            <a:ext cx="1874519" cy="988047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43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832D667-7B42-44D2-B938-940442D20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03B2A94-9629-4559-A8EE-FA35875C96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9DBA6424-3342-4DF3-BCD7-33B4C15D57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14E51766-F7B9-4B51-884F-1F7D7EE5B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id="{FF9DCF15-2382-4559-9637-3EAA1E6DC8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F98DBF29-2E5A-48BF-BF06-ED550A0654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9D53D67A-A247-497E-B75B-C7FB167CB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id="{F4E73754-B830-43F0-89CC-45DE21673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FC058DD9-22BC-41CD-A3B6-F20C795BFA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BEC68285-ED68-4AB1-BE04-8122033C6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1063E4A8-04DA-4CAA-8BBA-2EF41B0A28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DEB10DFA-1D9B-471A-AA12-09160C597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596507D5-AA5E-4ED0-90C5-0DD7800FA9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B7F4B1B3-4D59-417F-9B59-6BEB956DCA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23245602-2085-4844-AE56-4A33E511E8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371FD07C-50CB-42C0-A87B-729CBA5F0A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7EBFB279-A196-4FB1-AF59-A69812DE23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9689D711-9CB5-480A-B272-33D511DE46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5CC557C5-4A89-4323-BE18-75789F98D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2F791364-524E-4841-9D52-FF45B0CC7C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3">
              <a:extLst>
                <a:ext uri="{FF2B5EF4-FFF2-40B4-BE49-F238E27FC236}">
                  <a16:creationId xmlns:a16="http://schemas.microsoft.com/office/drawing/2014/main" id="{E24F28DD-E080-417F-A6FB-7A96A085AE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4">
              <a:extLst>
                <a:ext uri="{FF2B5EF4-FFF2-40B4-BE49-F238E27FC236}">
                  <a16:creationId xmlns:a16="http://schemas.microsoft.com/office/drawing/2014/main" id="{63109579-024B-4769-B876-169C45C705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5">
              <a:extLst>
                <a:ext uri="{FF2B5EF4-FFF2-40B4-BE49-F238E27FC236}">
                  <a16:creationId xmlns:a16="http://schemas.microsoft.com/office/drawing/2014/main" id="{57E169AF-43F1-417A-9196-BE1FE91228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91281DB-C4BC-4696-B2A1-D269A352C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924E0130-B56F-4890-B88F-C2743C0C7F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Isosceles Triangle 22">
              <a:extLst>
                <a:ext uri="{FF2B5EF4-FFF2-40B4-BE49-F238E27FC236}">
                  <a16:creationId xmlns:a16="http://schemas.microsoft.com/office/drawing/2014/main" id="{DD2DB7AC-5E32-4702-95C8-52275AA188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C0791A2B-C9E2-4143-91B8-5774E969DE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C0AEF98-BB36-40A8-871F-40036DB49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358391"/>
            <a:ext cx="3498979" cy="2453676"/>
          </a:xfrm>
        </p:spPr>
        <p:txBody>
          <a:bodyPr>
            <a:normAutofit/>
          </a:bodyPr>
          <a:lstStyle/>
          <a:p>
            <a:r>
              <a:rPr lang="en-GB" dirty="0"/>
              <a:t>Spot the issues   </a:t>
            </a:r>
          </a:p>
        </p:txBody>
      </p: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F9FDAB2F-F5B5-425E-BA86-B1EFA06516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4014" y="803186"/>
            <a:ext cx="6270266" cy="2379983"/>
          </a:xfrm>
          <a:prstGeom prst="rect">
            <a:avLst/>
          </a:prstGeom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2B987CB1-6ECF-4BF1-9727-C2C4E58F5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73260" y="1229227"/>
            <a:ext cx="2900340" cy="1528751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493445CE-9C6E-40F8-A43A-3F22D1B79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30883" y="1228266"/>
            <a:ext cx="2894900" cy="1525883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2754150"/>
            <a:ext cx="6281873" cy="32976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r>
              <a:rPr lang="en-GB" sz="2800" i="1" dirty="0"/>
              <a:t>My project is to do some research into autism, find out what people do when their relatives have it and what support they can get and how doctors deal with it.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3416632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C2ECC-47D2-4B21-8CCB-C3DF3EF0A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3100" b="1" dirty="0"/>
            </a:br>
            <a:br>
              <a:rPr lang="en-GB" sz="3100" b="1" dirty="0"/>
            </a:br>
            <a:r>
              <a:rPr lang="en-GB" sz="3100" b="1" dirty="0"/>
              <a:t>Research into autism, find out what people do when their relatives have it and what support they can get and how doctors deal with it.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- </a:t>
            </a:r>
            <a:r>
              <a:rPr lang="en-GB" sz="3200" dirty="0"/>
              <a:t>What do you think about the way this question has been written?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- What questions would you ask if you were supervising this student?</a:t>
            </a:r>
          </a:p>
        </p:txBody>
      </p:sp>
      <p:pic>
        <p:nvPicPr>
          <p:cNvPr id="5" name="Picture 4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6DB21569-9B09-4D30-8585-1D963BE7D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56638" y="0"/>
            <a:ext cx="1874519" cy="988047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1CFBC95A-95B5-462C-8DF9-7F14F30AF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V="1">
            <a:off x="10097310" y="5809724"/>
            <a:ext cx="2033847" cy="988046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D0EB2DBB-EE0D-430D-B3C6-8698C9D09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65838" y="2769141"/>
            <a:ext cx="1874519" cy="988047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323015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100" y="-76200"/>
            <a:ext cx="8229600" cy="1143000"/>
          </a:xfrm>
        </p:spPr>
        <p:txBody>
          <a:bodyPr/>
          <a:lstStyle/>
          <a:p>
            <a:r>
              <a:rPr lang="en-GB" dirty="0"/>
              <a:t>Now consider </a:t>
            </a:r>
            <a:r>
              <a:rPr lang="en-GB" b="1" dirty="0"/>
              <a:t>your</a:t>
            </a:r>
            <a:r>
              <a:rPr lang="en-GB" dirty="0"/>
              <a:t> research…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1582888" y="237371"/>
            <a:ext cx="2590800" cy="1295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What?</a:t>
            </a:r>
          </a:p>
          <a:p>
            <a:pPr algn="ctr"/>
            <a:r>
              <a:rPr lang="en-GB" sz="2000" dirty="0"/>
              <a:t>What is your research?</a:t>
            </a:r>
            <a:endParaRPr lang="en-US" sz="2000" dirty="0"/>
          </a:p>
        </p:txBody>
      </p:sp>
      <p:sp>
        <p:nvSpPr>
          <p:cNvPr id="6" name="Oval 5"/>
          <p:cNvSpPr/>
          <p:nvPr/>
        </p:nvSpPr>
        <p:spPr>
          <a:xfrm>
            <a:off x="5174676" y="308190"/>
            <a:ext cx="2701636" cy="20679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Why?</a:t>
            </a:r>
          </a:p>
          <a:p>
            <a:pPr algn="ctr"/>
            <a:r>
              <a:rPr lang="en-GB" sz="1600" dirty="0"/>
              <a:t>Why do you want to do the research?</a:t>
            </a:r>
          </a:p>
          <a:p>
            <a:pPr algn="ctr"/>
            <a:r>
              <a:rPr lang="en-GB" sz="1600" dirty="0"/>
              <a:t>(Consider the reason you’re conducting this research!) </a:t>
            </a:r>
            <a:endParaRPr lang="en-US" sz="1600" dirty="0"/>
          </a:p>
        </p:txBody>
      </p:sp>
      <p:sp>
        <p:nvSpPr>
          <p:cNvPr id="7" name="Oval 6"/>
          <p:cNvSpPr/>
          <p:nvPr/>
        </p:nvSpPr>
        <p:spPr>
          <a:xfrm>
            <a:off x="5533739" y="2702240"/>
            <a:ext cx="1983510" cy="25503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Where? </a:t>
            </a:r>
          </a:p>
          <a:p>
            <a:pPr algn="ctr"/>
            <a:r>
              <a:rPr lang="en-GB" sz="1600" dirty="0"/>
              <a:t>Where are you going to conduct your research? </a:t>
            </a:r>
            <a:endParaRPr lang="en-US" sz="1600" dirty="0"/>
          </a:p>
        </p:txBody>
      </p:sp>
      <p:sp>
        <p:nvSpPr>
          <p:cNvPr id="8" name="Oval 7"/>
          <p:cNvSpPr/>
          <p:nvPr/>
        </p:nvSpPr>
        <p:spPr>
          <a:xfrm>
            <a:off x="3998555" y="4959927"/>
            <a:ext cx="1477078" cy="18980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When? </a:t>
            </a:r>
          </a:p>
          <a:p>
            <a:pPr algn="ctr"/>
            <a:r>
              <a:rPr lang="en-GB" sz="1600" dirty="0"/>
              <a:t>When are you going to complete each stage? </a:t>
            </a:r>
            <a:endParaRPr lang="en-US" sz="1600" dirty="0"/>
          </a:p>
        </p:txBody>
      </p:sp>
      <p:sp>
        <p:nvSpPr>
          <p:cNvPr id="3" name="Rounded Rectangle 2"/>
          <p:cNvSpPr/>
          <p:nvPr/>
        </p:nvSpPr>
        <p:spPr>
          <a:xfrm>
            <a:off x="8648309" y="1427018"/>
            <a:ext cx="2805546" cy="434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b="1" dirty="0"/>
              <a:t>Firstly</a:t>
            </a:r>
            <a:r>
              <a:rPr lang="en-GB" dirty="0"/>
              <a:t>: Explain the 4 W’s of your research … you have 2 minutes!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b="1" dirty="0"/>
              <a:t>Secondly: </a:t>
            </a:r>
            <a:r>
              <a:rPr lang="en-GB" dirty="0"/>
              <a:t>Making a  ‘burning’ question into an ‘answerable’ question </a:t>
            </a:r>
          </a:p>
          <a:p>
            <a:pPr algn="ctr"/>
            <a:endParaRPr lang="en-GB" dirty="0"/>
          </a:p>
          <a:p>
            <a:pPr algn="ctr"/>
            <a:endParaRPr lang="en-US" dirty="0"/>
          </a:p>
        </p:txBody>
      </p:sp>
      <p:sp>
        <p:nvSpPr>
          <p:cNvPr id="10" name="Arc 9"/>
          <p:cNvSpPr/>
          <p:nvPr/>
        </p:nvSpPr>
        <p:spPr>
          <a:xfrm>
            <a:off x="3200400" y="1084118"/>
            <a:ext cx="2667000" cy="516082"/>
          </a:xfrm>
          <a:prstGeom prst="arc">
            <a:avLst>
              <a:gd name="adj1" fmla="val 11456465"/>
              <a:gd name="adj2" fmla="val 2148251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5174676" y="1721796"/>
            <a:ext cx="300957" cy="3735421"/>
          </a:xfrm>
          <a:custGeom>
            <a:avLst/>
            <a:gdLst>
              <a:gd name="connsiteX0" fmla="*/ 1081065 w 1386478"/>
              <a:gd name="connsiteY0" fmla="*/ 58658 h 2837264"/>
              <a:gd name="connsiteX1" fmla="*/ 416047 w 1386478"/>
              <a:gd name="connsiteY1" fmla="*/ 58658 h 2837264"/>
              <a:gd name="connsiteX2" fmla="*/ 277501 w 1386478"/>
              <a:gd name="connsiteY2" fmla="*/ 668258 h 2837264"/>
              <a:gd name="connsiteX3" fmla="*/ 1302738 w 1386478"/>
              <a:gd name="connsiteY3" fmla="*/ 612840 h 2837264"/>
              <a:gd name="connsiteX4" fmla="*/ 1178047 w 1386478"/>
              <a:gd name="connsiteY4" fmla="*/ 1554949 h 2837264"/>
              <a:gd name="connsiteX5" fmla="*/ 410 w 1386478"/>
              <a:gd name="connsiteY5" fmla="*/ 2164549 h 2837264"/>
              <a:gd name="connsiteX6" fmla="*/ 1039501 w 1386478"/>
              <a:gd name="connsiteY6" fmla="*/ 2524767 h 2837264"/>
              <a:gd name="connsiteX7" fmla="*/ 623865 w 1386478"/>
              <a:gd name="connsiteY7" fmla="*/ 2815713 h 2837264"/>
              <a:gd name="connsiteX8" fmla="*/ 568447 w 1386478"/>
              <a:gd name="connsiteY8" fmla="*/ 2815713 h 2837264"/>
              <a:gd name="connsiteX9" fmla="*/ 568447 w 1386478"/>
              <a:gd name="connsiteY9" fmla="*/ 2815713 h 2837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86478" h="2837264">
                <a:moveTo>
                  <a:pt x="1081065" y="58658"/>
                </a:moveTo>
                <a:cubicBezTo>
                  <a:pt x="815519" y="7858"/>
                  <a:pt x="549974" y="-42942"/>
                  <a:pt x="416047" y="58658"/>
                </a:cubicBezTo>
                <a:cubicBezTo>
                  <a:pt x="282120" y="160258"/>
                  <a:pt x="129719" y="575894"/>
                  <a:pt x="277501" y="668258"/>
                </a:cubicBezTo>
                <a:cubicBezTo>
                  <a:pt x="425283" y="760622"/>
                  <a:pt x="1152647" y="465058"/>
                  <a:pt x="1302738" y="612840"/>
                </a:cubicBezTo>
                <a:cubicBezTo>
                  <a:pt x="1452829" y="760622"/>
                  <a:pt x="1395102" y="1296331"/>
                  <a:pt x="1178047" y="1554949"/>
                </a:cubicBezTo>
                <a:cubicBezTo>
                  <a:pt x="960992" y="1813567"/>
                  <a:pt x="23501" y="2002913"/>
                  <a:pt x="410" y="2164549"/>
                </a:cubicBezTo>
                <a:cubicBezTo>
                  <a:pt x="-22681" y="2326185"/>
                  <a:pt x="935592" y="2416240"/>
                  <a:pt x="1039501" y="2524767"/>
                </a:cubicBezTo>
                <a:cubicBezTo>
                  <a:pt x="1143410" y="2633294"/>
                  <a:pt x="702374" y="2767222"/>
                  <a:pt x="623865" y="2815713"/>
                </a:cubicBezTo>
                <a:cubicBezTo>
                  <a:pt x="545356" y="2864204"/>
                  <a:pt x="568447" y="2815713"/>
                  <a:pt x="568447" y="2815713"/>
                </a:cubicBezTo>
                <a:lnTo>
                  <a:pt x="568447" y="2815713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Image result for image of question mark emoji">
            <a:extLst>
              <a:ext uri="{FF2B5EF4-FFF2-40B4-BE49-F238E27FC236}">
                <a16:creationId xmlns:a16="http://schemas.microsoft.com/office/drawing/2014/main" id="{83B64551-E350-4FF8-8B9C-4C4E8FD5B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888" y="2447167"/>
            <a:ext cx="18669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097906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>
            <a:extLst>
              <a:ext uri="{FF2B5EF4-FFF2-40B4-BE49-F238E27FC236}">
                <a16:creationId xmlns:a16="http://schemas.microsoft.com/office/drawing/2014/main" id="{15E1AC81-83F2-45A8-9054-15570F4E25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69" name="Freeform 5">
              <a:extLst>
                <a:ext uri="{FF2B5EF4-FFF2-40B4-BE49-F238E27FC236}">
                  <a16:creationId xmlns:a16="http://schemas.microsoft.com/office/drawing/2014/main" id="{B15AA7C5-9BFE-4B90-A119-467AFACE9E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0" name="Freeform 6">
              <a:extLst>
                <a:ext uri="{FF2B5EF4-FFF2-40B4-BE49-F238E27FC236}">
                  <a16:creationId xmlns:a16="http://schemas.microsoft.com/office/drawing/2014/main" id="{944AB87D-35AF-4719-9940-5822E77023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1" name="Freeform 7">
              <a:extLst>
                <a:ext uri="{FF2B5EF4-FFF2-40B4-BE49-F238E27FC236}">
                  <a16:creationId xmlns:a16="http://schemas.microsoft.com/office/drawing/2014/main" id="{E8B33BE3-7890-4628-9322-7EFBA3375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id="{01AD3ECF-519E-45E2-99DA-F5C1B50715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9">
              <a:extLst>
                <a:ext uri="{FF2B5EF4-FFF2-40B4-BE49-F238E27FC236}">
                  <a16:creationId xmlns:a16="http://schemas.microsoft.com/office/drawing/2014/main" id="{C050E700-0FF1-4D25-B54C-84BA04FCD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10">
              <a:extLst>
                <a:ext uri="{FF2B5EF4-FFF2-40B4-BE49-F238E27FC236}">
                  <a16:creationId xmlns:a16="http://schemas.microsoft.com/office/drawing/2014/main" id="{720D9C11-F5C9-41B0-B2F2-EE20BC3D0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11">
              <a:extLst>
                <a:ext uri="{FF2B5EF4-FFF2-40B4-BE49-F238E27FC236}">
                  <a16:creationId xmlns:a16="http://schemas.microsoft.com/office/drawing/2014/main" id="{623A9DA0-857E-4CDE-80EA-F30F1CE55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12">
              <a:extLst>
                <a:ext uri="{FF2B5EF4-FFF2-40B4-BE49-F238E27FC236}">
                  <a16:creationId xmlns:a16="http://schemas.microsoft.com/office/drawing/2014/main" id="{C48B8F4C-2C83-46F6-AFCD-58166AEB18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13">
              <a:extLst>
                <a:ext uri="{FF2B5EF4-FFF2-40B4-BE49-F238E27FC236}">
                  <a16:creationId xmlns:a16="http://schemas.microsoft.com/office/drawing/2014/main" id="{234C3795-C44D-41A7-A8F6-891387A66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14">
              <a:extLst>
                <a:ext uri="{FF2B5EF4-FFF2-40B4-BE49-F238E27FC236}">
                  <a16:creationId xmlns:a16="http://schemas.microsoft.com/office/drawing/2014/main" id="{91CC36F4-5DFA-4954-B354-97B180E98F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15">
              <a:extLst>
                <a:ext uri="{FF2B5EF4-FFF2-40B4-BE49-F238E27FC236}">
                  <a16:creationId xmlns:a16="http://schemas.microsoft.com/office/drawing/2014/main" id="{7087A08E-C024-457D-8F99-1F340CED61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6">
              <a:extLst>
                <a:ext uri="{FF2B5EF4-FFF2-40B4-BE49-F238E27FC236}">
                  <a16:creationId xmlns:a16="http://schemas.microsoft.com/office/drawing/2014/main" id="{61CFBC61-7F57-45D7-860E-BF51B0EDA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7">
              <a:extLst>
                <a:ext uri="{FF2B5EF4-FFF2-40B4-BE49-F238E27FC236}">
                  <a16:creationId xmlns:a16="http://schemas.microsoft.com/office/drawing/2014/main" id="{2591C3DB-4880-431E-BC3D-37F1378AC5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8">
              <a:extLst>
                <a:ext uri="{FF2B5EF4-FFF2-40B4-BE49-F238E27FC236}">
                  <a16:creationId xmlns:a16="http://schemas.microsoft.com/office/drawing/2014/main" id="{79557EFE-4199-4E24-8A13-1B9CC1715A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9">
              <a:extLst>
                <a:ext uri="{FF2B5EF4-FFF2-40B4-BE49-F238E27FC236}">
                  <a16:creationId xmlns:a16="http://schemas.microsoft.com/office/drawing/2014/main" id="{0B965615-6052-4907-A136-9CAD14604C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20">
              <a:extLst>
                <a:ext uri="{FF2B5EF4-FFF2-40B4-BE49-F238E27FC236}">
                  <a16:creationId xmlns:a16="http://schemas.microsoft.com/office/drawing/2014/main" id="{F788FFC4-205D-47C1-91E7-DD1A52E0A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21">
              <a:extLst>
                <a:ext uri="{FF2B5EF4-FFF2-40B4-BE49-F238E27FC236}">
                  <a16:creationId xmlns:a16="http://schemas.microsoft.com/office/drawing/2014/main" id="{462FADD6-C927-46ED-A6E6-273B35C2F1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22">
              <a:extLst>
                <a:ext uri="{FF2B5EF4-FFF2-40B4-BE49-F238E27FC236}">
                  <a16:creationId xmlns:a16="http://schemas.microsoft.com/office/drawing/2014/main" id="{AF64005E-134D-4444-9425-FB1C188985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23">
              <a:extLst>
                <a:ext uri="{FF2B5EF4-FFF2-40B4-BE49-F238E27FC236}">
                  <a16:creationId xmlns:a16="http://schemas.microsoft.com/office/drawing/2014/main" id="{E2565CA7-A8CB-463D-8D25-4F41235BC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24">
              <a:extLst>
                <a:ext uri="{FF2B5EF4-FFF2-40B4-BE49-F238E27FC236}">
                  <a16:creationId xmlns:a16="http://schemas.microsoft.com/office/drawing/2014/main" id="{41ABBFC0-4EEA-4634-A73B-945729D6B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25">
              <a:extLst>
                <a:ext uri="{FF2B5EF4-FFF2-40B4-BE49-F238E27FC236}">
                  <a16:creationId xmlns:a16="http://schemas.microsoft.com/office/drawing/2014/main" id="{E422F11F-726A-4A93-9D1B-B1400B061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FBF129BC-EA9E-4D20-898B-399F7727D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CFF42BAE-3249-46C8-9108-A83C87206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93" name="Isosceles Triangle 22">
              <a:extLst>
                <a:ext uri="{FF2B5EF4-FFF2-40B4-BE49-F238E27FC236}">
                  <a16:creationId xmlns:a16="http://schemas.microsoft.com/office/drawing/2014/main" id="{4DDE2BA8-4174-4A99-BB09-0BA28F2685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4A893933-F7DD-4DA6-85C7-4CFF58741E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96" name="Rectangle 95">
            <a:extLst>
              <a:ext uri="{FF2B5EF4-FFF2-40B4-BE49-F238E27FC236}">
                <a16:creationId xmlns:a16="http://schemas.microsoft.com/office/drawing/2014/main" id="{E2366EBA-92FD-44AE-87A9-25E5135EB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6920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8" name="Group 97">
            <a:extLst>
              <a:ext uri="{FF2B5EF4-FFF2-40B4-BE49-F238E27FC236}">
                <a16:creationId xmlns:a16="http://schemas.microsoft.com/office/drawing/2014/main" id="{B437F5FC-01F7-4EB4-81E7-C27D917E95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99" name="Freeform 5">
              <a:extLst>
                <a:ext uri="{FF2B5EF4-FFF2-40B4-BE49-F238E27FC236}">
                  <a16:creationId xmlns:a16="http://schemas.microsoft.com/office/drawing/2014/main" id="{4B0CFF10-4805-4BFA-961B-1F60DAEB9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9" name="Freeform 6">
              <a:extLst>
                <a:ext uri="{FF2B5EF4-FFF2-40B4-BE49-F238E27FC236}">
                  <a16:creationId xmlns:a16="http://schemas.microsoft.com/office/drawing/2014/main" id="{BE054536-C03E-4857-B4AE-D687A58F9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7">
              <a:extLst>
                <a:ext uri="{FF2B5EF4-FFF2-40B4-BE49-F238E27FC236}">
                  <a16:creationId xmlns:a16="http://schemas.microsoft.com/office/drawing/2014/main" id="{FE33E51C-23D8-43F5-98C4-A2ED2C4C9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0" name="Freeform 8">
              <a:extLst>
                <a:ext uri="{FF2B5EF4-FFF2-40B4-BE49-F238E27FC236}">
                  <a16:creationId xmlns:a16="http://schemas.microsoft.com/office/drawing/2014/main" id="{89E18891-DEB2-4CFD-A907-2868B2A91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9">
              <a:extLst>
                <a:ext uri="{FF2B5EF4-FFF2-40B4-BE49-F238E27FC236}">
                  <a16:creationId xmlns:a16="http://schemas.microsoft.com/office/drawing/2014/main" id="{0002C1BB-DB60-4314-A2FC-203E54D94C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1" name="Freeform 10">
              <a:extLst>
                <a:ext uri="{FF2B5EF4-FFF2-40B4-BE49-F238E27FC236}">
                  <a16:creationId xmlns:a16="http://schemas.microsoft.com/office/drawing/2014/main" id="{9B75BDFA-6D78-4FB1-9F21-5280855C49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11">
              <a:extLst>
                <a:ext uri="{FF2B5EF4-FFF2-40B4-BE49-F238E27FC236}">
                  <a16:creationId xmlns:a16="http://schemas.microsoft.com/office/drawing/2014/main" id="{0B632D6B-A327-41AB-BBCF-9A03AD2AB7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12">
              <a:extLst>
                <a:ext uri="{FF2B5EF4-FFF2-40B4-BE49-F238E27FC236}">
                  <a16:creationId xmlns:a16="http://schemas.microsoft.com/office/drawing/2014/main" id="{F514BBC5-1736-4813-BECB-5A6B6738E5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13">
              <a:extLst>
                <a:ext uri="{FF2B5EF4-FFF2-40B4-BE49-F238E27FC236}">
                  <a16:creationId xmlns:a16="http://schemas.microsoft.com/office/drawing/2014/main" id="{94A2C868-7AEC-4209-BFA3-7185B11D33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14">
              <a:extLst>
                <a:ext uri="{FF2B5EF4-FFF2-40B4-BE49-F238E27FC236}">
                  <a16:creationId xmlns:a16="http://schemas.microsoft.com/office/drawing/2014/main" id="{FF56CB70-2B25-4695-ADC8-6092D0D112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9" name="Freeform 15">
              <a:extLst>
                <a:ext uri="{FF2B5EF4-FFF2-40B4-BE49-F238E27FC236}">
                  <a16:creationId xmlns:a16="http://schemas.microsoft.com/office/drawing/2014/main" id="{BA411BEF-2182-4458-B9AF-1634B5C2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0" name="Freeform 16">
              <a:extLst>
                <a:ext uri="{FF2B5EF4-FFF2-40B4-BE49-F238E27FC236}">
                  <a16:creationId xmlns:a16="http://schemas.microsoft.com/office/drawing/2014/main" id="{53F27E63-3F11-4C85-AC72-1EE8508C4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1" name="Freeform 17">
              <a:extLst>
                <a:ext uri="{FF2B5EF4-FFF2-40B4-BE49-F238E27FC236}">
                  <a16:creationId xmlns:a16="http://schemas.microsoft.com/office/drawing/2014/main" id="{68B589BA-F70F-4E0B-94B9-EEB83EDF3F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2" name="Freeform 18">
              <a:extLst>
                <a:ext uri="{FF2B5EF4-FFF2-40B4-BE49-F238E27FC236}">
                  <a16:creationId xmlns:a16="http://schemas.microsoft.com/office/drawing/2014/main" id="{9D0B991D-CB0A-415F-8D77-A5565F66F0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3" name="Freeform 19">
              <a:extLst>
                <a:ext uri="{FF2B5EF4-FFF2-40B4-BE49-F238E27FC236}">
                  <a16:creationId xmlns:a16="http://schemas.microsoft.com/office/drawing/2014/main" id="{701E99DE-74F0-41D1-BBF4-5A57053BB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4" name="Freeform 20">
              <a:extLst>
                <a:ext uri="{FF2B5EF4-FFF2-40B4-BE49-F238E27FC236}">
                  <a16:creationId xmlns:a16="http://schemas.microsoft.com/office/drawing/2014/main" id="{C02EE40A-8F17-4182-9495-9506463B79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5" name="Freeform 21">
              <a:extLst>
                <a:ext uri="{FF2B5EF4-FFF2-40B4-BE49-F238E27FC236}">
                  <a16:creationId xmlns:a16="http://schemas.microsoft.com/office/drawing/2014/main" id="{924210CA-0A35-4127-925F-D4084B7DC3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6" name="Freeform 22">
              <a:extLst>
                <a:ext uri="{FF2B5EF4-FFF2-40B4-BE49-F238E27FC236}">
                  <a16:creationId xmlns:a16="http://schemas.microsoft.com/office/drawing/2014/main" id="{DC13CEF1-DD2D-474C-B81C-820CEF3D9C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7" name="Freeform 23">
              <a:extLst>
                <a:ext uri="{FF2B5EF4-FFF2-40B4-BE49-F238E27FC236}">
                  <a16:creationId xmlns:a16="http://schemas.microsoft.com/office/drawing/2014/main" id="{F889481A-8038-43E6-8EF1-A5F802CEDF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8" name="Freeform 24">
              <a:extLst>
                <a:ext uri="{FF2B5EF4-FFF2-40B4-BE49-F238E27FC236}">
                  <a16:creationId xmlns:a16="http://schemas.microsoft.com/office/drawing/2014/main" id="{128BD14A-9093-4854-A73A-F666B2ED2D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9" name="Freeform 25">
              <a:extLst>
                <a:ext uri="{FF2B5EF4-FFF2-40B4-BE49-F238E27FC236}">
                  <a16:creationId xmlns:a16="http://schemas.microsoft.com/office/drawing/2014/main" id="{22D884F4-76EC-4371-B903-E79CF191E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 useBgFill="1">
        <p:nvSpPr>
          <p:cNvPr id="121" name="Rectangle 120">
            <a:extLst>
              <a:ext uri="{FF2B5EF4-FFF2-40B4-BE49-F238E27FC236}">
                <a16:creationId xmlns:a16="http://schemas.microsoft.com/office/drawing/2014/main" id="{7C462C46-EFB7-4580-9921-DFC346FCC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23665" y="0"/>
            <a:ext cx="10268336" cy="68692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FED8C7-8E3F-493D-9D3A-2EAA46CBE7C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880485" y="841375"/>
            <a:ext cx="6230857" cy="1230570"/>
          </a:xfrm>
        </p:spPr>
        <p:txBody>
          <a:bodyPr vert="horz" lIns="228600" tIns="228600" rIns="228600" bIns="228600" rtlCol="0" anchor="t">
            <a:normAutofit/>
          </a:bodyPr>
          <a:lstStyle/>
          <a:p>
            <a:pPr algn="l"/>
            <a:r>
              <a:rPr lang="en-US" sz="3100">
                <a:solidFill>
                  <a:schemeClr val="accent1"/>
                </a:solidFill>
              </a:rPr>
              <a:t>Try this exercise: Academic conventions</a:t>
            </a:r>
          </a:p>
        </p:txBody>
      </p:sp>
      <p:sp>
        <p:nvSpPr>
          <p:cNvPr id="132" name="Isosceles Triangle 122">
            <a:extLst>
              <a:ext uri="{FF2B5EF4-FFF2-40B4-BE49-F238E27FC236}">
                <a16:creationId xmlns:a16="http://schemas.microsoft.com/office/drawing/2014/main" id="{B8B918B4-AB10-4E3A-916E-A9625586E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797903" y="954813"/>
            <a:ext cx="300774" cy="25928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FCCD85-1784-4378-BC85-1C2EE379952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880487" y="2249046"/>
            <a:ext cx="8944802" cy="459055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/>
            <a:r>
              <a:rPr lang="en-US" sz="3600" b="1" i="1" dirty="0"/>
              <a:t>"You may not belief that there are six </a:t>
            </a:r>
            <a:r>
              <a:rPr lang="en-US" sz="3600" b="1" i="1" dirty="0" err="1"/>
              <a:t>errers</a:t>
            </a:r>
            <a:r>
              <a:rPr lang="en-US" sz="3600" b="1" i="1" dirty="0"/>
              <a:t> in this short paragraph. </a:t>
            </a:r>
            <a:r>
              <a:rPr lang="en-US" sz="3600" b="1" i="1" dirty="0" err="1"/>
              <a:t>Studi</a:t>
            </a:r>
            <a:r>
              <a:rPr lang="en-US" sz="3600" b="1" i="1" dirty="0"/>
              <a:t> the paragraph </a:t>
            </a:r>
            <a:r>
              <a:rPr lang="en-US" sz="3600" b="1" i="1" dirty="0" err="1"/>
              <a:t>carefuly</a:t>
            </a:r>
            <a:r>
              <a:rPr lang="en-US" sz="3600" b="1" i="1" dirty="0"/>
              <a:t>. You can reed it as many times as necessary. Don't give up too easily. See if you can find all of them."</a:t>
            </a:r>
            <a:endParaRPr lang="en-US" sz="3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6488839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5E1AC81-83F2-45A8-9054-15570F4E25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B15AA7C5-9BFE-4B90-A119-467AFACE9E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944AB87D-35AF-4719-9940-5822E77023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E8B33BE3-7890-4628-9322-7EFBA3375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01AD3ECF-519E-45E2-99DA-F5C1B50715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C050E700-0FF1-4D25-B54C-84BA04FCD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720D9C11-F5C9-41B0-B2F2-EE20BC3D0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623A9DA0-857E-4CDE-80EA-F30F1CE55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C48B8F4C-2C83-46F6-AFCD-58166AEB18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234C3795-C44D-41A7-A8F6-891387A66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91CC36F4-5DFA-4954-B354-97B180E98F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7087A08E-C024-457D-8F99-1F340CED61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61CFBC61-7F57-45D7-860E-BF51B0EDA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2591C3DB-4880-431E-BC3D-37F1378AC5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79557EFE-4199-4E24-8A13-1B9CC1715A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0B965615-6052-4907-A136-9CAD14604C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F788FFC4-205D-47C1-91E7-DD1A52E0A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21">
              <a:extLst>
                <a:ext uri="{FF2B5EF4-FFF2-40B4-BE49-F238E27FC236}">
                  <a16:creationId xmlns:a16="http://schemas.microsoft.com/office/drawing/2014/main" id="{462FADD6-C927-46ED-A6E6-273B35C2F1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AF64005E-134D-4444-9425-FB1C188985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3">
              <a:extLst>
                <a:ext uri="{FF2B5EF4-FFF2-40B4-BE49-F238E27FC236}">
                  <a16:creationId xmlns:a16="http://schemas.microsoft.com/office/drawing/2014/main" id="{E2565CA7-A8CB-463D-8D25-4F41235BC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id="{41ABBFC0-4EEA-4634-A73B-945729D6B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id="{E422F11F-726A-4A93-9D1B-B1400B061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BF129BC-EA9E-4D20-898B-399F7727D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FF42BAE-3249-46C8-9108-A83C87206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33" name="Isosceles Triangle 22">
              <a:extLst>
                <a:ext uri="{FF2B5EF4-FFF2-40B4-BE49-F238E27FC236}">
                  <a16:creationId xmlns:a16="http://schemas.microsoft.com/office/drawing/2014/main" id="{4DDE2BA8-4174-4A99-BB09-0BA28F2685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A893933-F7DD-4DA6-85C7-4CFF58741E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D75627FE-0AC5-4349-AC08-45A58BEC9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F87AAF7B-2090-475D-9C3E-FDC03DD87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9" name="Freeform 5">
              <a:extLst>
                <a:ext uri="{FF2B5EF4-FFF2-40B4-BE49-F238E27FC236}">
                  <a16:creationId xmlns:a16="http://schemas.microsoft.com/office/drawing/2014/main" id="{F2DCEC33-4B31-44BC-99CB-9E4845DC4C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0" name="Freeform 6">
              <a:extLst>
                <a:ext uri="{FF2B5EF4-FFF2-40B4-BE49-F238E27FC236}">
                  <a16:creationId xmlns:a16="http://schemas.microsoft.com/office/drawing/2014/main" id="{204E0A10-D288-4B22-87A1-737B0A37D1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7">
              <a:extLst>
                <a:ext uri="{FF2B5EF4-FFF2-40B4-BE49-F238E27FC236}">
                  <a16:creationId xmlns:a16="http://schemas.microsoft.com/office/drawing/2014/main" id="{9A3E042E-4911-425A-84BB-04BF90D077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8">
              <a:extLst>
                <a:ext uri="{FF2B5EF4-FFF2-40B4-BE49-F238E27FC236}">
                  <a16:creationId xmlns:a16="http://schemas.microsoft.com/office/drawing/2014/main" id="{3A49226D-3129-4C5A-9641-3D03BEEA79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9">
              <a:extLst>
                <a:ext uri="{FF2B5EF4-FFF2-40B4-BE49-F238E27FC236}">
                  <a16:creationId xmlns:a16="http://schemas.microsoft.com/office/drawing/2014/main" id="{9CC3C315-B515-4DD8-AC22-9D8417B37F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0">
              <a:extLst>
                <a:ext uri="{FF2B5EF4-FFF2-40B4-BE49-F238E27FC236}">
                  <a16:creationId xmlns:a16="http://schemas.microsoft.com/office/drawing/2014/main" id="{1A961828-F78F-4D56-A98E-037806C637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id="{739D4F9D-3728-42C1-8302-452D51321C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B4D9647E-354D-4CA8-B4A7-39172E5EA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id="{A3EC74E0-5222-4ACC-BCEC-1AA189D3BC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id="{C0AE72B4-084D-42E6-ABED-5FD4650D4B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id="{C9D1F5DD-8D50-4098-8D2B-10E284752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id="{D48F3941-C3C7-4589-AA46-067F6BB2D0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7">
              <a:extLst>
                <a:ext uri="{FF2B5EF4-FFF2-40B4-BE49-F238E27FC236}">
                  <a16:creationId xmlns:a16="http://schemas.microsoft.com/office/drawing/2014/main" id="{C16BBE9A-4BE3-4401-82C5-8041DB14E5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8">
              <a:extLst>
                <a:ext uri="{FF2B5EF4-FFF2-40B4-BE49-F238E27FC236}">
                  <a16:creationId xmlns:a16="http://schemas.microsoft.com/office/drawing/2014/main" id="{06180330-CCD3-4D14-A652-D60C2825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9">
              <a:extLst>
                <a:ext uri="{FF2B5EF4-FFF2-40B4-BE49-F238E27FC236}">
                  <a16:creationId xmlns:a16="http://schemas.microsoft.com/office/drawing/2014/main" id="{616C90F6-4133-43A5-B47C-7750FE281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0">
              <a:extLst>
                <a:ext uri="{FF2B5EF4-FFF2-40B4-BE49-F238E27FC236}">
                  <a16:creationId xmlns:a16="http://schemas.microsoft.com/office/drawing/2014/main" id="{D7C03F90-E828-4414-8A53-92069FFB68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1">
              <a:extLst>
                <a:ext uri="{FF2B5EF4-FFF2-40B4-BE49-F238E27FC236}">
                  <a16:creationId xmlns:a16="http://schemas.microsoft.com/office/drawing/2014/main" id="{6ADDE443-75AA-4F32-A2EE-272C4347CE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2">
              <a:extLst>
                <a:ext uri="{FF2B5EF4-FFF2-40B4-BE49-F238E27FC236}">
                  <a16:creationId xmlns:a16="http://schemas.microsoft.com/office/drawing/2014/main" id="{ACD281C1-1D59-453F-A33A-D83E39EB0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3">
              <a:extLst>
                <a:ext uri="{FF2B5EF4-FFF2-40B4-BE49-F238E27FC236}">
                  <a16:creationId xmlns:a16="http://schemas.microsoft.com/office/drawing/2014/main" id="{60217FAC-29FE-4D6B-9BB4-FF41AA756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4">
              <a:extLst>
                <a:ext uri="{FF2B5EF4-FFF2-40B4-BE49-F238E27FC236}">
                  <a16:creationId xmlns:a16="http://schemas.microsoft.com/office/drawing/2014/main" id="{0D3CC33A-6E36-4A72-9965-8E20FB05D1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5">
              <a:extLst>
                <a:ext uri="{FF2B5EF4-FFF2-40B4-BE49-F238E27FC236}">
                  <a16:creationId xmlns:a16="http://schemas.microsoft.com/office/drawing/2014/main" id="{F128F04E-05CD-4035-A32B-6E9ABAB931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61" name="Rectangle 60">
            <a:extLst>
              <a:ext uri="{FF2B5EF4-FFF2-40B4-BE49-F238E27FC236}">
                <a16:creationId xmlns:a16="http://schemas.microsoft.com/office/drawing/2014/main" id="{BC2574CF-1D35-4994-87BD-5A3378E1A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57883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D7DA61-E3C8-4833-B108-BD4002D778E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45459" y="960120"/>
            <a:ext cx="3865695" cy="4171278"/>
          </a:xfrm>
        </p:spPr>
        <p:txBody>
          <a:bodyPr vert="horz" lIns="228600" tIns="228600" rIns="228600" bIns="228600" rtlCol="0" anchor="ctr">
            <a:normAutofit/>
          </a:bodyPr>
          <a:lstStyle/>
          <a:p>
            <a:pPr algn="r"/>
            <a:r>
              <a:rPr lang="en-US" sz="4400"/>
              <a:t>ANSWERS……..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68B6AB33-DFE6-4FE4-94FE-C9E25424A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52263" y="1200150"/>
            <a:ext cx="0" cy="3543972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A129D-47CE-46DD-BB91-8A12BC03E4D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83164" y="442913"/>
            <a:ext cx="6855398" cy="494664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r>
              <a:rPr lang="en-US" sz="3600" b="1" i="1" dirty="0"/>
              <a:t>"You may not </a:t>
            </a:r>
            <a:r>
              <a:rPr lang="en-US" sz="3600" b="1" i="1" dirty="0">
                <a:highlight>
                  <a:srgbClr val="FFFF00"/>
                </a:highlight>
              </a:rPr>
              <a:t>belief</a:t>
            </a:r>
            <a:r>
              <a:rPr lang="en-US" sz="3600" b="1" i="1" dirty="0"/>
              <a:t> that there are six </a:t>
            </a:r>
            <a:r>
              <a:rPr lang="en-US" sz="3600" b="1" i="1" dirty="0" err="1">
                <a:highlight>
                  <a:srgbClr val="FFFF00"/>
                </a:highlight>
              </a:rPr>
              <a:t>errers</a:t>
            </a:r>
            <a:r>
              <a:rPr lang="en-US" sz="3600" b="1" i="1" dirty="0"/>
              <a:t> in this short paragraph. </a:t>
            </a:r>
            <a:r>
              <a:rPr lang="en-US" sz="3600" b="1" i="1" dirty="0" err="1">
                <a:highlight>
                  <a:srgbClr val="FFFF00"/>
                </a:highlight>
              </a:rPr>
              <a:t>Studi</a:t>
            </a:r>
            <a:r>
              <a:rPr lang="en-US" sz="3600" b="1" i="1" dirty="0"/>
              <a:t> the paragraph </a:t>
            </a:r>
            <a:r>
              <a:rPr lang="en-US" sz="3600" b="1" i="1" dirty="0" err="1">
                <a:highlight>
                  <a:srgbClr val="FFFF00"/>
                </a:highlight>
              </a:rPr>
              <a:t>carefuly</a:t>
            </a:r>
            <a:r>
              <a:rPr lang="en-US" sz="3600" b="1" i="1" dirty="0">
                <a:highlight>
                  <a:srgbClr val="FFFF00"/>
                </a:highlight>
              </a:rPr>
              <a:t>.</a:t>
            </a:r>
            <a:r>
              <a:rPr lang="en-US" sz="3600" b="1" i="1" dirty="0"/>
              <a:t> You can </a:t>
            </a:r>
            <a:r>
              <a:rPr lang="en-US" sz="3600" b="1" i="1" dirty="0">
                <a:highlight>
                  <a:srgbClr val="FFFF00"/>
                </a:highlight>
              </a:rPr>
              <a:t>reed</a:t>
            </a:r>
            <a:r>
              <a:rPr lang="en-US" sz="3600" b="1" i="1" dirty="0"/>
              <a:t> it as many times as necessary. Don't give up too easily. See if you can find all of them."</a:t>
            </a:r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9137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1712B-587B-470D-8C31-9093E4D58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else?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E6C42-10BC-4384-A849-7D6905E82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3600" dirty="0"/>
              <a:t>Most groups will find five but few will ever find the sixth. </a:t>
            </a:r>
          </a:p>
          <a:p>
            <a:endParaRPr lang="en-GB" sz="3600" dirty="0"/>
          </a:p>
          <a:p>
            <a:r>
              <a:rPr lang="en-GB" sz="3600" dirty="0"/>
              <a:t>The sixth is simply that there are only five errors (so it’s an error to say there are six). </a:t>
            </a:r>
          </a:p>
          <a:p>
            <a:endParaRPr lang="en-GB" sz="3600" dirty="0"/>
          </a:p>
          <a:p>
            <a:r>
              <a:rPr lang="en-GB" sz="3600" dirty="0"/>
              <a:t>The exercise points out how we often think inflexibly and fail to consider all the options when </a:t>
            </a:r>
            <a:r>
              <a:rPr lang="en-GB" sz="3600" dirty="0">
                <a:solidFill>
                  <a:srgbClr val="FF0000"/>
                </a:solidFill>
              </a:rPr>
              <a:t>critiquing</a:t>
            </a:r>
            <a:r>
              <a:rPr lang="en-GB" sz="3600" dirty="0"/>
              <a:t> work.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32241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9EA06921-3C0C-4126-AF75-9499D4839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2" name="Freeform 5">
              <a:extLst>
                <a:ext uri="{FF2B5EF4-FFF2-40B4-BE49-F238E27FC236}">
                  <a16:creationId xmlns:a16="http://schemas.microsoft.com/office/drawing/2014/main" id="{B8087084-CC7C-4D37-B821-F12CD3D29F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6">
              <a:extLst>
                <a:ext uri="{FF2B5EF4-FFF2-40B4-BE49-F238E27FC236}">
                  <a16:creationId xmlns:a16="http://schemas.microsoft.com/office/drawing/2014/main" id="{A27EF3C6-8AF8-41C0-B4DF-664F240872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7">
              <a:extLst>
                <a:ext uri="{FF2B5EF4-FFF2-40B4-BE49-F238E27FC236}">
                  <a16:creationId xmlns:a16="http://schemas.microsoft.com/office/drawing/2014/main" id="{46AD5CB4-13ED-4F2B-BA75-CA731F668A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id="{6C2FD3B8-D702-4F83-BA99-D23921211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id="{1AF0D977-DBC6-44B7-93FB-3F76406CF0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10">
              <a:extLst>
                <a:ext uri="{FF2B5EF4-FFF2-40B4-BE49-F238E27FC236}">
                  <a16:creationId xmlns:a16="http://schemas.microsoft.com/office/drawing/2014/main" id="{B3ED27DF-D17E-4922-8394-821ED92539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11">
              <a:extLst>
                <a:ext uri="{FF2B5EF4-FFF2-40B4-BE49-F238E27FC236}">
                  <a16:creationId xmlns:a16="http://schemas.microsoft.com/office/drawing/2014/main" id="{800084EB-3C31-445C-8B2E-F43BA7ED3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12">
              <a:extLst>
                <a:ext uri="{FF2B5EF4-FFF2-40B4-BE49-F238E27FC236}">
                  <a16:creationId xmlns:a16="http://schemas.microsoft.com/office/drawing/2014/main" id="{5EE7F4D6-BE2E-41A9-A417-BA1AE4583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3">
              <a:extLst>
                <a:ext uri="{FF2B5EF4-FFF2-40B4-BE49-F238E27FC236}">
                  <a16:creationId xmlns:a16="http://schemas.microsoft.com/office/drawing/2014/main" id="{8805A789-4E10-46CF-A22B-8841C1CDFA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4">
              <a:extLst>
                <a:ext uri="{FF2B5EF4-FFF2-40B4-BE49-F238E27FC236}">
                  <a16:creationId xmlns:a16="http://schemas.microsoft.com/office/drawing/2014/main" id="{9BD0D630-7987-48B7-A636-0ED234E22E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5">
              <a:extLst>
                <a:ext uri="{FF2B5EF4-FFF2-40B4-BE49-F238E27FC236}">
                  <a16:creationId xmlns:a16="http://schemas.microsoft.com/office/drawing/2014/main" id="{F4E7D46D-851A-4DA9-B24D-19DAE1FCF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6">
              <a:extLst>
                <a:ext uri="{FF2B5EF4-FFF2-40B4-BE49-F238E27FC236}">
                  <a16:creationId xmlns:a16="http://schemas.microsoft.com/office/drawing/2014/main" id="{BA38A754-A53E-469C-B89B-6C7FF96079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7">
              <a:extLst>
                <a:ext uri="{FF2B5EF4-FFF2-40B4-BE49-F238E27FC236}">
                  <a16:creationId xmlns:a16="http://schemas.microsoft.com/office/drawing/2014/main" id="{CAC17457-E557-440A-B5E0-40DFEEC89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8">
              <a:extLst>
                <a:ext uri="{FF2B5EF4-FFF2-40B4-BE49-F238E27FC236}">
                  <a16:creationId xmlns:a16="http://schemas.microsoft.com/office/drawing/2014/main" id="{4D697814-F310-40D2-8E79-93C1881074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9">
              <a:extLst>
                <a:ext uri="{FF2B5EF4-FFF2-40B4-BE49-F238E27FC236}">
                  <a16:creationId xmlns:a16="http://schemas.microsoft.com/office/drawing/2014/main" id="{0CA691A3-EEBB-46A7-A973-B1E2DD112C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20">
              <a:extLst>
                <a:ext uri="{FF2B5EF4-FFF2-40B4-BE49-F238E27FC236}">
                  <a16:creationId xmlns:a16="http://schemas.microsoft.com/office/drawing/2014/main" id="{B7361B78-110B-4437-8058-4E05A42343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21">
              <a:extLst>
                <a:ext uri="{FF2B5EF4-FFF2-40B4-BE49-F238E27FC236}">
                  <a16:creationId xmlns:a16="http://schemas.microsoft.com/office/drawing/2014/main" id="{97B9FFE1-BC8C-4C55-AE5D-8FDD780018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22">
              <a:extLst>
                <a:ext uri="{FF2B5EF4-FFF2-40B4-BE49-F238E27FC236}">
                  <a16:creationId xmlns:a16="http://schemas.microsoft.com/office/drawing/2014/main" id="{6F87417E-9520-42E0-84D2-0C0225481A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3">
              <a:extLst>
                <a:ext uri="{FF2B5EF4-FFF2-40B4-BE49-F238E27FC236}">
                  <a16:creationId xmlns:a16="http://schemas.microsoft.com/office/drawing/2014/main" id="{1235F6B6-5324-426D-84BE-EF96FD430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4">
              <a:extLst>
                <a:ext uri="{FF2B5EF4-FFF2-40B4-BE49-F238E27FC236}">
                  <a16:creationId xmlns:a16="http://schemas.microsoft.com/office/drawing/2014/main" id="{093C61D3-C80D-4599-8280-763868B24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5">
              <a:extLst>
                <a:ext uri="{FF2B5EF4-FFF2-40B4-BE49-F238E27FC236}">
                  <a16:creationId xmlns:a16="http://schemas.microsoft.com/office/drawing/2014/main" id="{D6D942F2-89B9-4755-89D9-436583176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94" name="Rectangle 93">
            <a:extLst>
              <a:ext uri="{FF2B5EF4-FFF2-40B4-BE49-F238E27FC236}">
                <a16:creationId xmlns:a16="http://schemas.microsoft.com/office/drawing/2014/main" id="{C40B6375-7479-45C4-8B99-EA1CF75F31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EAA029"/>
            </a:solidFill>
          </a:ln>
          <a:effectLst>
            <a:outerShdw blurRad="762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C40CD3D-4FF1-4F89-B38F-2296A566A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384300"/>
            <a:ext cx="10905066" cy="408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9237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15DD0-A599-4A27-833C-F3075E6EF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A snappy review  </a:t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73261-7048-48FD-B5CD-D599FF8122C5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5922963" y="803275"/>
            <a:ext cx="6269037" cy="2382838"/>
          </a:xfrm>
        </p:spPr>
        <p:txBody>
          <a:bodyPr>
            <a:normAutofit fontScale="85000" lnSpcReduction="20000"/>
          </a:bodyPr>
          <a:lstStyle/>
          <a:p>
            <a:endParaRPr lang="en-GB" dirty="0"/>
          </a:p>
          <a:p>
            <a:r>
              <a:rPr lang="en-GB" sz="2600" dirty="0"/>
              <a:t>Jot down some pointers for your research … … …</a:t>
            </a:r>
          </a:p>
          <a:p>
            <a:r>
              <a:rPr lang="en-GB" sz="2600" dirty="0"/>
              <a:t>Remember words/key concepts that we’ve discussed here today. </a:t>
            </a:r>
          </a:p>
          <a:p>
            <a:r>
              <a:rPr lang="en-GB" sz="2600" dirty="0"/>
              <a:t>How many do each of you have? </a:t>
            </a:r>
          </a:p>
          <a:p>
            <a:endParaRPr lang="en-GB" dirty="0"/>
          </a:p>
        </p:txBody>
      </p:sp>
      <p:pic>
        <p:nvPicPr>
          <p:cNvPr id="5" name="Picture 4" descr="A hand holding a watch&#10;&#10;Description generated with very high confidence">
            <a:extLst>
              <a:ext uri="{FF2B5EF4-FFF2-40B4-BE49-F238E27FC236}">
                <a16:creationId xmlns:a16="http://schemas.microsoft.com/office/drawing/2014/main" id="{05460417-7802-4429-A83F-55A7AEBC94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2854"/>
          <a:stretch/>
        </p:blipFill>
        <p:spPr>
          <a:xfrm>
            <a:off x="6732246" y="4290944"/>
            <a:ext cx="4466069" cy="19748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D5D7457-4191-4DF0-889F-4BB01AAB3550}"/>
              </a:ext>
            </a:extLst>
          </p:cNvPr>
          <p:cNvSpPr txBox="1"/>
          <p:nvPr/>
        </p:nvSpPr>
        <p:spPr>
          <a:xfrm>
            <a:off x="10147664" y="7370639"/>
            <a:ext cx="2101302" cy="307777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class7technology.wikispaces.com/Notes+From+Class+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1672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7103" y="2349924"/>
            <a:ext cx="3498979" cy="245644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accent1"/>
                </a:solidFill>
              </a:rPr>
              <a:t> Have we met the aims of </a:t>
            </a:r>
            <a:r>
              <a:rPr lang="en-GB" b="1">
                <a:solidFill>
                  <a:schemeClr val="accent1"/>
                </a:solidFill>
              </a:rPr>
              <a:t>the lesson?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Ethical issues</a:t>
            </a:r>
          </a:p>
          <a:p>
            <a:pPr marL="0" indent="0">
              <a:buNone/>
            </a:pPr>
            <a:endParaRPr lang="en-GB" sz="4000" dirty="0"/>
          </a:p>
          <a:p>
            <a:r>
              <a:rPr lang="en-GB" sz="4000" dirty="0"/>
              <a:t>Structure</a:t>
            </a:r>
          </a:p>
          <a:p>
            <a:pPr marL="0" indent="0">
              <a:buNone/>
            </a:pPr>
            <a:endParaRPr lang="en-GB" sz="4000" dirty="0"/>
          </a:p>
          <a:p>
            <a:r>
              <a:rPr lang="en-GB" sz="4000" dirty="0"/>
              <a:t>Introduction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0106857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1043</Words>
  <Application>Microsoft Office PowerPoint</Application>
  <PresentationFormat>Widescreen</PresentationFormat>
  <Paragraphs>138</Paragraphs>
  <Slides>26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Rockwell</vt:lpstr>
      <vt:lpstr>Tahoma</vt:lpstr>
      <vt:lpstr>Wingdings</vt:lpstr>
      <vt:lpstr>Atlas</vt:lpstr>
      <vt:lpstr>THE STRUCTURE OF YOUR LITERATURE REVIEW AND WRITING YOUR INTRODUCTION WORKSHOP</vt:lpstr>
      <vt:lpstr>PowerPoint Presentation</vt:lpstr>
      <vt:lpstr>CONSIDER AND DISCUSS:</vt:lpstr>
      <vt:lpstr>The structure of your literature review</vt:lpstr>
      <vt:lpstr>Introduction Main Body Conclusion </vt:lpstr>
      <vt:lpstr>Paragraphs</vt:lpstr>
      <vt:lpstr>  What goes into an Introduction to a Literature review?</vt:lpstr>
      <vt:lpstr>Introduction:</vt:lpstr>
      <vt:lpstr>‘Hook’ exercise…..</vt:lpstr>
      <vt:lpstr>‘Hook’ exercise…..</vt:lpstr>
      <vt:lpstr>Free writing … … …</vt:lpstr>
      <vt:lpstr>DISCUSSION AND FREE WRITING:</vt:lpstr>
      <vt:lpstr>Let’s consider some preliminary issues for starting your literature review</vt:lpstr>
      <vt:lpstr>Spot the issues… </vt:lpstr>
      <vt:lpstr>This research aims to find out what people think about television.  </vt:lpstr>
      <vt:lpstr>Spot the issues     </vt:lpstr>
      <vt:lpstr>   How many local residents are interested in a play scheme for children during the summer holiday?  </vt:lpstr>
      <vt:lpstr>Spot the issues   </vt:lpstr>
      <vt:lpstr>  Research into autism, find out what people do when their relatives have it and what support they can get and how doctors deal with it.  </vt:lpstr>
      <vt:lpstr>Now consider your research…</vt:lpstr>
      <vt:lpstr>Try this exercise: Academic conventions</vt:lpstr>
      <vt:lpstr>ANSWERS……..</vt:lpstr>
      <vt:lpstr>What else?</vt:lpstr>
      <vt:lpstr>PowerPoint Presentation</vt:lpstr>
      <vt:lpstr>A snappy review   </vt:lpstr>
      <vt:lpstr> Have we met the aims of the lesson?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STRUCTURE OF YOUR LITERATURE REVIEW AND WRITING YOUR INTRODUCTION WORKSHOP</dc:title>
  <dc:creator>Beverly Cole</dc:creator>
  <cp:lastModifiedBy>Beverly Cole</cp:lastModifiedBy>
  <cp:revision>3</cp:revision>
  <dcterms:created xsi:type="dcterms:W3CDTF">2020-10-18T06:11:02Z</dcterms:created>
  <dcterms:modified xsi:type="dcterms:W3CDTF">2020-10-25T06:14:48Z</dcterms:modified>
</cp:coreProperties>
</file>