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9"/>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14" autoAdjust="0"/>
    <p:restoredTop sz="92549" autoAdjust="0"/>
  </p:normalViewPr>
  <p:slideViewPr>
    <p:cSldViewPr snapToGrid="0" snapToObjects="1">
      <p:cViewPr varScale="1">
        <p:scale>
          <a:sx n="61" d="100"/>
          <a:sy n="61" d="100"/>
        </p:scale>
        <p:origin x="884"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br>
              <a:rPr lang="en-US" sz="1200" dirty="0">
                <a:solidFill>
                  <a:srgbClr val="FF0000"/>
                </a:solidFill>
                <a:latin typeface="Calibri" panose="020F0502020204030204" pitchFamily="34" charset="0"/>
                <a:ea typeface="Calibri" panose="020F0502020204030204" pitchFamily="34" charset="-122"/>
                <a:cs typeface="Calibri" panose="020F0502020204030204" pitchFamily="34" charset="-120"/>
              </a:rPr>
            </a:br>
            <a:br>
              <a:rPr lang="en-US" sz="1200" dirty="0">
                <a:solidFill>
                  <a:srgbClr val="FF0000"/>
                </a:solidFill>
                <a:latin typeface="Calibri" panose="020F0502020204030204" pitchFamily="34" charset="0"/>
                <a:ea typeface="Calibri" panose="020F0502020204030204" pitchFamily="34" charset="-122"/>
                <a:cs typeface="Calibri" panose="020F0502020204030204" pitchFamily="34" charset="-120"/>
              </a:rPr>
            </a:br>
            <a:endParaRPr lang="en-US" sz="1200" dirty="0">
              <a:solidFill>
                <a:srgbClr val="FF0000"/>
              </a:solidFill>
              <a:latin typeface="Calibri" panose="020F0502020204030204" pitchFamily="34" charset="0"/>
              <a:ea typeface="Calibri" panose="020F0502020204030204" pitchFamily="34" charset="-122"/>
              <a:cs typeface="Calibri" panose="020F0502020204030204" pitchFamily="34" charset="-120"/>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1.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1.xml"/><Relationship Id="rId6" Type="http://schemas.openxmlformats.org/officeDocument/2006/relationships/image" Target="../media/image13.png"/><Relationship Id="rId5" Type="http://schemas.openxmlformats.org/officeDocument/2006/relationships/image" Target="../media/image6.png"/><Relationship Id="rId4" Type="http://schemas.openxmlformats.org/officeDocument/2006/relationships/image" Target="../media/image12.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1.xml"/><Relationship Id="rId1" Type="http://schemas.openxmlformats.org/officeDocument/2006/relationships/slideLayout" Target="../slideLayouts/slideLayout1.xml"/><Relationship Id="rId6" Type="http://schemas.openxmlformats.org/officeDocument/2006/relationships/image" Target="../media/image11.png"/><Relationship Id="rId5" Type="http://schemas.openxmlformats.org/officeDocument/2006/relationships/image" Target="../media/image16.png"/><Relationship Id="rId4" Type="http://schemas.openxmlformats.org/officeDocument/2006/relationships/image" Target="../media/image15.png"/></Relationships>
</file>

<file path=ppt/slides/_rels/slide12.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3.xml"/><Relationship Id="rId1" Type="http://schemas.openxmlformats.org/officeDocument/2006/relationships/slideLayout" Target="../slideLayouts/slideLayout1.xml"/><Relationship Id="rId6" Type="http://schemas.openxmlformats.org/officeDocument/2006/relationships/image" Target="../media/image11.png"/><Relationship Id="rId5" Type="http://schemas.openxmlformats.org/officeDocument/2006/relationships/image" Target="../media/image12.png"/><Relationship Id="rId4" Type="http://schemas.openxmlformats.org/officeDocument/2006/relationships/image" Target="../media/image6.png"/></Relationships>
</file>

<file path=ppt/slides/_rels/slide14.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hyperlink" Target="https://www.cambridge.org/core/services/aop-cambridge-core/content/view/1166EF5CEB0A20BB9100BB40130F6E57/S0007125020001762a.pdf" TargetMode="External"/><Relationship Id="rId7" Type="http://schemas.openxmlformats.org/officeDocument/2006/relationships/hyperlink" Target="https://link.springer.com/article/10.1186/s40814-022-00978-5" TargetMode="External"/><Relationship Id="rId2" Type="http://schemas.openxmlformats.org/officeDocument/2006/relationships/notesSlide" Target="../notesSlides/notesSlide16.xml"/><Relationship Id="rId1" Type="http://schemas.openxmlformats.org/officeDocument/2006/relationships/slideLayout" Target="../slideLayouts/slideLayout1.xml"/><Relationship Id="rId6" Type="http://schemas.openxmlformats.org/officeDocument/2006/relationships/hyperlink" Target="https://bmchealthservres.biomedcentral.com/articles/10.1186/s12913-022-07966-8" TargetMode="External"/><Relationship Id="rId5" Type="http://schemas.openxmlformats.org/officeDocument/2006/relationships/hyperlink" Target="https://www.mdpi.com/1660-4601/20/3/2018" TargetMode="External"/><Relationship Id="rId4" Type="http://schemas.openxmlformats.org/officeDocument/2006/relationships/hyperlink" Target="https://academic.oup.com/bjsw/article/53/1/100/6631384"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www.researchgate.net/publication/350590765_Avoidant_Attachment_as_a_Panacea_against_Collective_Mortality_Concerns_A_Cross-Cultural_Comparison_between_Individualist_and_Collectivist_Cultures" TargetMode="External"/><Relationship Id="rId2" Type="http://schemas.openxmlformats.org/officeDocument/2006/relationships/hyperlink" Target="https://link.springer.com/article/10.1186/s40814-023-01333-y" TargetMode="External"/><Relationship Id="rId1" Type="http://schemas.openxmlformats.org/officeDocument/2006/relationships/slideLayout" Target="../slideLayouts/slideLayout1.xml"/><Relationship Id="rId4" Type="http://schemas.openxmlformats.org/officeDocument/2006/relationships/hyperlink" Target="https://pmc.ncbi.nlm.nih.gov/articles/PMC875113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F3A3F"/>
        </a:solidFill>
        <a:effectLst/>
      </p:bgPr>
    </p:bg>
    <p:spTree>
      <p:nvGrpSpPr>
        <p:cNvPr id="1" name=""/>
        <p:cNvGrpSpPr/>
        <p:nvPr/>
      </p:nvGrpSpPr>
      <p:grpSpPr>
        <a:xfrm>
          <a:off x="0" y="0"/>
          <a:ext cx="0" cy="0"/>
          <a:chOff x="0" y="0"/>
          <a:chExt cx="0" cy="0"/>
        </a:xfrm>
      </p:grpSpPr>
      <p:sp>
        <p:nvSpPr>
          <p:cNvPr id="2" name="Shape 0"/>
          <p:cNvSpPr/>
          <p:nvPr/>
        </p:nvSpPr>
        <p:spPr>
          <a:xfrm>
            <a:off x="9692640" y="-1188720"/>
            <a:ext cx="3840480" cy="3840480"/>
          </a:xfrm>
          <a:prstGeom prst="ellipse">
            <a:avLst/>
          </a:prstGeom>
          <a:solidFill>
            <a:srgbClr val="1F6F78">
              <a:alpha val="60000"/>
            </a:srgbClr>
          </a:solidFill>
        </p:spPr>
        <p:txBody>
          <a:bodyPr/>
          <a:lstStyle/>
          <a:p>
            <a:endParaRPr lang="en-GB"/>
          </a:p>
        </p:txBody>
      </p:sp>
      <p:sp>
        <p:nvSpPr>
          <p:cNvPr id="3" name="Shape 1"/>
          <p:cNvSpPr/>
          <p:nvPr/>
        </p:nvSpPr>
        <p:spPr>
          <a:xfrm>
            <a:off x="10789920" y="4023360"/>
            <a:ext cx="2743200" cy="2743200"/>
          </a:xfrm>
          <a:prstGeom prst="ellipse">
            <a:avLst/>
          </a:prstGeom>
          <a:solidFill>
            <a:srgbClr val="F2A65A">
              <a:alpha val="30000"/>
            </a:srgbClr>
          </a:solidFill>
        </p:spPr>
        <p:txBody>
          <a:bodyPr/>
          <a:lstStyle/>
          <a:p>
            <a:endParaRPr lang="en-GB"/>
          </a:p>
        </p:txBody>
      </p:sp>
      <p:sp>
        <p:nvSpPr>
          <p:cNvPr id="4" name="Shape 2"/>
          <p:cNvSpPr/>
          <p:nvPr/>
        </p:nvSpPr>
        <p:spPr>
          <a:xfrm>
            <a:off x="640080" y="685800"/>
            <a:ext cx="777240" cy="777240"/>
          </a:xfrm>
          <a:prstGeom prst="ellipse">
            <a:avLst/>
          </a:prstGeom>
          <a:solidFill>
            <a:srgbClr val="E4572E"/>
          </a:solidFill>
        </p:spPr>
        <p:txBody>
          <a:bodyPr/>
          <a:lstStyle/>
          <a:p>
            <a:endParaRPr lang="en-GB"/>
          </a:p>
        </p:txBody>
      </p:sp>
      <p:pic>
        <p:nvPicPr>
          <p:cNvPr id="5" name="Image 0" descr="preencoded.png"/>
          <p:cNvPicPr>
            <a:picLocks noChangeAspect="1"/>
          </p:cNvPicPr>
          <p:nvPr/>
        </p:nvPicPr>
        <p:blipFill>
          <a:blip r:embed="rId3"/>
          <a:stretch>
            <a:fillRect/>
          </a:stretch>
        </p:blipFill>
        <p:spPr>
          <a:xfrm>
            <a:off x="741121" y="786841"/>
            <a:ext cx="575158" cy="575158"/>
          </a:xfrm>
          <a:prstGeom prst="rect">
            <a:avLst/>
          </a:prstGeom>
        </p:spPr>
      </p:pic>
      <p:sp>
        <p:nvSpPr>
          <p:cNvPr id="6" name="Text 3"/>
          <p:cNvSpPr/>
          <p:nvPr/>
        </p:nvSpPr>
        <p:spPr>
          <a:xfrm>
            <a:off x="1600200" y="777240"/>
            <a:ext cx="7315200" cy="457200"/>
          </a:xfrm>
          <a:prstGeom prst="rect">
            <a:avLst/>
          </a:prstGeom>
          <a:noFill/>
        </p:spPr>
        <p:txBody>
          <a:bodyPr wrap="square" lIns="0" tIns="0" rIns="0" bIns="0" rtlCol="0" anchor="ctr"/>
          <a:lstStyle/>
          <a:p>
            <a:pPr marL="0" indent="0">
              <a:buNone/>
            </a:pPr>
            <a:r>
              <a:rPr lang="en-US" sz="1300" b="1" kern="0" spc="200" dirty="0">
                <a:solidFill>
                  <a:srgbClr val="8FC7CA"/>
                </a:solidFill>
                <a:latin typeface="Calibri" panose="020F0502020204030204" pitchFamily="34" charset="0"/>
                <a:ea typeface="Calibri" panose="020F0502020204030204" pitchFamily="34" charset="-122"/>
                <a:cs typeface="Calibri" panose="020F0502020204030204" pitchFamily="34" charset="-120"/>
              </a:rPr>
              <a:t>EARLY HELP PRESENTATION  ·  LIFESPAN DEVELOPMENT</a:t>
            </a:r>
            <a:endParaRPr lang="en-US" sz="1300" dirty="0"/>
          </a:p>
        </p:txBody>
      </p:sp>
      <p:sp>
        <p:nvSpPr>
          <p:cNvPr id="7" name="Text 4"/>
          <p:cNvSpPr/>
          <p:nvPr/>
        </p:nvSpPr>
        <p:spPr>
          <a:xfrm>
            <a:off x="640080" y="1562048"/>
            <a:ext cx="10881360" cy="1097280"/>
          </a:xfrm>
          <a:prstGeom prst="rect">
            <a:avLst/>
          </a:prstGeom>
          <a:noFill/>
        </p:spPr>
        <p:txBody>
          <a:bodyPr wrap="square" lIns="0" tIns="0" rIns="0" bIns="0" rtlCol="0" anchor="ctr"/>
          <a:lstStyle/>
          <a:p>
            <a:pPr marL="0" indent="0">
              <a:buNone/>
            </a:pPr>
            <a:r>
              <a:rPr lang="en-US" sz="4000" b="1" dirty="0">
                <a:solidFill>
                  <a:srgbClr val="FFFFFF"/>
                </a:solidFill>
                <a:latin typeface="Cambria" panose="02040503050406030204" pitchFamily="34" charset="0"/>
                <a:ea typeface="Cambria" panose="02040503050406030204" pitchFamily="34" charset="-122"/>
                <a:cs typeface="Cambria" panose="02040503050406030204" pitchFamily="34" charset="-120"/>
              </a:rPr>
              <a:t>Attachment and Early Development: </a:t>
            </a:r>
          </a:p>
        </p:txBody>
      </p:sp>
      <p:sp>
        <p:nvSpPr>
          <p:cNvPr id="8" name="Text 5"/>
          <p:cNvSpPr/>
          <p:nvPr/>
        </p:nvSpPr>
        <p:spPr>
          <a:xfrm>
            <a:off x="658368" y="3383280"/>
            <a:ext cx="9601200" cy="914400"/>
          </a:xfrm>
          <a:prstGeom prst="rect">
            <a:avLst/>
          </a:prstGeom>
          <a:noFill/>
        </p:spPr>
        <p:txBody>
          <a:bodyPr wrap="square" lIns="0" tIns="0" rIns="0" bIns="0" rtlCol="0" anchor="ctr"/>
          <a:lstStyle/>
          <a:p>
            <a:pPr marL="0" indent="0">
              <a:buNone/>
            </a:pPr>
            <a:r>
              <a:rPr lang="en-US" sz="3600" dirty="0">
                <a:solidFill>
                  <a:srgbClr val="C9E4E5"/>
                </a:solidFill>
                <a:latin typeface="Calibri" panose="020F0502020204030204" pitchFamily="34" charset="0"/>
                <a:ea typeface="Calibri" panose="020F0502020204030204" pitchFamily="34" charset="-122"/>
                <a:cs typeface="Calibri" panose="020F0502020204030204" pitchFamily="34" charset="-120"/>
              </a:rPr>
              <a:t>Understanding Isaac’s Case </a:t>
            </a:r>
          </a:p>
          <a:p>
            <a:pPr marL="0" indent="0">
              <a:buNone/>
            </a:pPr>
            <a:r>
              <a:rPr lang="en-US" sz="3600" dirty="0">
                <a:solidFill>
                  <a:srgbClr val="C9E4E5"/>
                </a:solidFill>
                <a:latin typeface="Calibri" panose="020F0502020204030204" pitchFamily="34" charset="0"/>
                <a:ea typeface="Calibri" panose="020F0502020204030204" pitchFamily="34" charset="-122"/>
                <a:cs typeface="Calibri" panose="020F0502020204030204" pitchFamily="34" charset="-120"/>
              </a:rPr>
              <a:t>A Bowlby-Informed Early Help Plan</a:t>
            </a:r>
            <a:endParaRPr lang="en-US" sz="3600" dirty="0"/>
          </a:p>
        </p:txBody>
      </p:sp>
      <p:sp>
        <p:nvSpPr>
          <p:cNvPr id="9" name="Shape 6"/>
          <p:cNvSpPr/>
          <p:nvPr/>
        </p:nvSpPr>
        <p:spPr>
          <a:xfrm>
            <a:off x="658368" y="4434840"/>
            <a:ext cx="2926080" cy="0"/>
          </a:xfrm>
          <a:prstGeom prst="line">
            <a:avLst/>
          </a:prstGeom>
          <a:noFill/>
          <a:ln w="38100">
            <a:solidFill>
              <a:srgbClr val="F2A65A"/>
            </a:solidFill>
            <a:prstDash val="solid"/>
          </a:ln>
        </p:spPr>
        <p:txBody>
          <a:bodyPr/>
          <a:lstStyle/>
          <a:p>
            <a:endParaRPr lang="en-GB"/>
          </a:p>
        </p:txBody>
      </p:sp>
      <p:sp>
        <p:nvSpPr>
          <p:cNvPr id="10" name="Text 7"/>
          <p:cNvSpPr/>
          <p:nvPr/>
        </p:nvSpPr>
        <p:spPr>
          <a:xfrm>
            <a:off x="594360" y="5111496"/>
            <a:ext cx="7315200" cy="365760"/>
          </a:xfrm>
          <a:prstGeom prst="rect">
            <a:avLst/>
          </a:prstGeom>
          <a:noFill/>
        </p:spPr>
        <p:txBody>
          <a:bodyPr wrap="square" lIns="0" tIns="0" rIns="0" bIns="0" rtlCol="0" anchor="ctr"/>
          <a:lstStyle/>
          <a:p>
            <a:pPr marL="0" indent="0">
              <a:buNone/>
            </a:pPr>
            <a:br>
              <a:rPr lang="en-US" sz="1400" b="1" dirty="0">
                <a:solidFill>
                  <a:srgbClr val="8FC7CA"/>
                </a:solidFill>
                <a:latin typeface="Calibri" panose="020F0502020204030204" pitchFamily="34" charset="0"/>
                <a:ea typeface="Calibri" panose="020F0502020204030204" pitchFamily="34" charset="-122"/>
                <a:cs typeface="Calibri" panose="020F0502020204030204" pitchFamily="34" charset="-120"/>
              </a:rPr>
            </a:br>
            <a:r>
              <a:rPr lang="en-US" sz="2400" b="1" dirty="0">
                <a:solidFill>
                  <a:srgbClr val="8FC7CA"/>
                </a:solidFill>
                <a:latin typeface="Calibri" panose="020F0502020204030204" pitchFamily="34" charset="0"/>
                <a:ea typeface="Calibri" panose="020F0502020204030204" pitchFamily="34" charset="-122"/>
                <a:cs typeface="Calibri" panose="020F0502020204030204" pitchFamily="34" charset="-120"/>
              </a:rPr>
              <a:t>Student</a:t>
            </a:r>
            <a:r>
              <a:rPr lang="en-US" sz="1400" b="1" dirty="0">
                <a:solidFill>
                  <a:srgbClr val="8FC7CA"/>
                </a:solidFill>
                <a:latin typeface="Calibri" panose="020F0502020204030204" pitchFamily="34" charset="0"/>
                <a:ea typeface="Calibri" panose="020F0502020204030204" pitchFamily="34" charset="-122"/>
                <a:cs typeface="Calibri" panose="020F0502020204030204" pitchFamily="34" charset="-120"/>
              </a:rPr>
              <a:t>:</a:t>
            </a:r>
            <a:r>
              <a:rPr lang="en-US" sz="2400" b="1" dirty="0">
                <a:solidFill>
                  <a:srgbClr val="8FC7CA"/>
                </a:solidFill>
                <a:latin typeface="Calibri" panose="020F0502020204030204" pitchFamily="34" charset="0"/>
                <a:ea typeface="Calibri" panose="020F0502020204030204" pitchFamily="34" charset="-122"/>
                <a:cs typeface="Calibri" panose="020F0502020204030204" pitchFamily="34" charset="-120"/>
              </a:rPr>
              <a:t> Oksana Tulba (2513894)</a:t>
            </a:r>
          </a:p>
          <a:p>
            <a:pPr marL="0" indent="0">
              <a:buNone/>
            </a:pPr>
            <a:r>
              <a:rPr lang="en-US" sz="2400" b="1" dirty="0">
                <a:solidFill>
                  <a:srgbClr val="8FC7CA"/>
                </a:solidFill>
                <a:latin typeface="Calibri" panose="020F0502020204030204" pitchFamily="34" charset="0"/>
                <a:ea typeface="Calibri" panose="020F0502020204030204" pitchFamily="34" charset="-122"/>
                <a:cs typeface="Calibri" panose="020F0502020204030204" pitchFamily="34" charset="-120"/>
              </a:rPr>
              <a:t>Module : Psychology in Health and Social Care</a:t>
            </a:r>
          </a:p>
          <a:p>
            <a:pPr marL="0" indent="0">
              <a:buNone/>
            </a:pPr>
            <a:r>
              <a:rPr lang="en-US" sz="2400" b="1" dirty="0">
                <a:solidFill>
                  <a:srgbClr val="8FC7CA"/>
                </a:solidFill>
                <a:latin typeface="Calibri" panose="020F0502020204030204" pitchFamily="34" charset="0"/>
                <a:ea typeface="Calibri" panose="020F0502020204030204" pitchFamily="34" charset="-122"/>
                <a:cs typeface="Calibri" panose="020F0502020204030204" pitchFamily="34" charset="-120"/>
              </a:rPr>
              <a:t>Module Number: LCHS 4010 (LON)</a:t>
            </a:r>
            <a:endParaRPr lang="en-US" sz="2400" dirty="0"/>
          </a:p>
        </p:txBody>
      </p:sp>
      <p:sp>
        <p:nvSpPr>
          <p:cNvPr id="15" name="Text 11"/>
          <p:cNvSpPr/>
          <p:nvPr/>
        </p:nvSpPr>
        <p:spPr>
          <a:xfrm>
            <a:off x="7909560" y="5824728"/>
            <a:ext cx="3337560" cy="411480"/>
          </a:xfrm>
          <a:prstGeom prst="rect">
            <a:avLst/>
          </a:prstGeom>
          <a:noFill/>
        </p:spPr>
        <p:txBody>
          <a:bodyPr wrap="square" lIns="0" tIns="0" rIns="0" bIns="0" rtlCol="0" anchor="ctr"/>
          <a:lstStyle/>
          <a:p>
            <a:pPr marL="0" indent="0" algn="ctr">
              <a:buNone/>
            </a:pPr>
            <a:endParaRPr lang="en-US" sz="105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84048"/>
            <a:ext cx="7315200" cy="320040"/>
          </a:xfrm>
          <a:prstGeom prst="rect">
            <a:avLst/>
          </a:prstGeom>
          <a:noFill/>
        </p:spPr>
        <p:txBody>
          <a:bodyPr wrap="square" lIns="0" tIns="0" rIns="0" bIns="0" rtlCol="0" anchor="ctr"/>
          <a:lstStyle/>
          <a:p>
            <a:pPr marL="0" indent="0">
              <a:buNone/>
            </a:pPr>
            <a:r>
              <a:rPr lang="en-US" sz="1300" b="1" kern="0" spc="200" dirty="0">
                <a:solidFill>
                  <a:srgbClr val="1F6F78"/>
                </a:solidFill>
                <a:latin typeface="Calibri" panose="020F0502020204030204" pitchFamily="34" charset="0"/>
                <a:ea typeface="Calibri" panose="020F0502020204030204" pitchFamily="34" charset="-122"/>
                <a:cs typeface="Calibri" panose="020F0502020204030204" pitchFamily="34" charset="-120"/>
              </a:rPr>
              <a:t>THE SCENARIO</a:t>
            </a:r>
            <a:endParaRPr lang="en-US" sz="1300" dirty="0"/>
          </a:p>
        </p:txBody>
      </p:sp>
      <p:sp>
        <p:nvSpPr>
          <p:cNvPr id="3" name="Text 1"/>
          <p:cNvSpPr/>
          <p:nvPr/>
        </p:nvSpPr>
        <p:spPr>
          <a:xfrm>
            <a:off x="548640" y="658368"/>
            <a:ext cx="10607040" cy="731520"/>
          </a:xfrm>
          <a:prstGeom prst="rect">
            <a:avLst/>
          </a:prstGeom>
          <a:noFill/>
        </p:spPr>
        <p:txBody>
          <a:bodyPr wrap="square" lIns="0" tIns="0" rIns="0" bIns="0" rtlCol="0" anchor="ctr"/>
          <a:lstStyle/>
          <a:p>
            <a:pPr marL="0" indent="0">
              <a:buNone/>
            </a:pPr>
            <a:r>
              <a:rPr lang="en-US" sz="3200" b="1" dirty="0">
                <a:solidFill>
                  <a:srgbClr val="222E2F"/>
                </a:solidFill>
                <a:latin typeface="Cambria" panose="02040503050406030204" pitchFamily="34" charset="0"/>
                <a:ea typeface="Cambria" panose="02040503050406030204" pitchFamily="34" charset="-122"/>
                <a:cs typeface="Cambria" panose="02040503050406030204" pitchFamily="34" charset="-120"/>
              </a:rPr>
              <a:t>Meet Isaac — Age 4</a:t>
            </a:r>
            <a:endParaRPr lang="en-US" sz="3200" dirty="0"/>
          </a:p>
        </p:txBody>
      </p:sp>
      <p:sp>
        <p:nvSpPr>
          <p:cNvPr id="4" name="Text 2"/>
          <p:cNvSpPr/>
          <p:nvPr/>
        </p:nvSpPr>
        <p:spPr>
          <a:xfrm>
            <a:off x="548640" y="6446520"/>
            <a:ext cx="5486400" cy="274320"/>
          </a:xfrm>
          <a:prstGeom prst="rect">
            <a:avLst/>
          </a:prstGeom>
          <a:noFill/>
        </p:spPr>
        <p:txBody>
          <a:bodyPr wrap="square" lIns="0" tIns="0" rIns="0" bIns="0" rtlCol="0" anchor="ctr"/>
          <a:lstStyle/>
          <a:p>
            <a:pPr marL="0" indent="0">
              <a:buNone/>
            </a:pPr>
            <a:r>
              <a:rPr lang="en-US" sz="950" kern="0" spc="150" dirty="0">
                <a:solidFill>
                  <a:srgbClr val="A9B4B5"/>
                </a:solidFill>
                <a:latin typeface="Calibri" panose="020F0502020204030204" pitchFamily="34" charset="0"/>
                <a:ea typeface="Calibri" panose="020F0502020204030204" pitchFamily="34" charset="-122"/>
                <a:cs typeface="Calibri" panose="020F0502020204030204" pitchFamily="34" charset="-120"/>
              </a:rPr>
              <a:t>ISAAC — EARLY HELP PRESENTATION</a:t>
            </a:r>
            <a:endParaRPr lang="en-US" sz="950" dirty="0"/>
          </a:p>
        </p:txBody>
      </p:sp>
      <p:sp>
        <p:nvSpPr>
          <p:cNvPr id="5" name="Text 3"/>
          <p:cNvSpPr/>
          <p:nvPr/>
        </p:nvSpPr>
        <p:spPr>
          <a:xfrm>
            <a:off x="11475720" y="6446520"/>
            <a:ext cx="548640" cy="274320"/>
          </a:xfrm>
          <a:prstGeom prst="rect">
            <a:avLst/>
          </a:prstGeom>
          <a:noFill/>
        </p:spPr>
        <p:txBody>
          <a:bodyPr wrap="square" lIns="0" tIns="0" rIns="0" bIns="0" rtlCol="0" anchor="ctr"/>
          <a:lstStyle/>
          <a:p>
            <a:pPr marL="0" indent="0" algn="r">
              <a:buNone/>
            </a:pPr>
            <a:r>
              <a:rPr lang="en-US" sz="1000" dirty="0">
                <a:solidFill>
                  <a:srgbClr val="5B6B6E"/>
                </a:solidFill>
                <a:latin typeface="Calibri" panose="020F0502020204030204" pitchFamily="34" charset="0"/>
                <a:ea typeface="Calibri" panose="020F0502020204030204" pitchFamily="34" charset="-122"/>
                <a:cs typeface="Calibri" panose="020F0502020204030204" pitchFamily="34" charset="-120"/>
              </a:rPr>
              <a:t>02</a:t>
            </a:r>
            <a:endParaRPr lang="en-US" sz="1000" dirty="0"/>
          </a:p>
        </p:txBody>
      </p:sp>
      <p:sp>
        <p:nvSpPr>
          <p:cNvPr id="6" name="Shape 4"/>
          <p:cNvSpPr/>
          <p:nvPr/>
        </p:nvSpPr>
        <p:spPr>
          <a:xfrm>
            <a:off x="548640" y="1554480"/>
            <a:ext cx="4937760" cy="4572000"/>
          </a:xfrm>
          <a:prstGeom prst="roundRect">
            <a:avLst>
              <a:gd name="adj" fmla="val 2400"/>
            </a:avLst>
          </a:prstGeom>
          <a:solidFill>
            <a:srgbClr val="E9F3F3"/>
          </a:solidFill>
          <a:ln w="19050">
            <a:solidFill>
              <a:srgbClr val="1F6F78"/>
            </a:solidFill>
            <a:prstDash val="dash"/>
          </a:ln>
        </p:spPr>
        <p:txBody>
          <a:bodyPr/>
          <a:lstStyle/>
          <a:p>
            <a:endParaRPr lang="en-GB"/>
          </a:p>
        </p:txBody>
      </p:sp>
      <p:sp>
        <p:nvSpPr>
          <p:cNvPr id="8" name="Text 5"/>
          <p:cNvSpPr/>
          <p:nvPr/>
        </p:nvSpPr>
        <p:spPr>
          <a:xfrm>
            <a:off x="685800" y="3922776"/>
            <a:ext cx="4663440" cy="274320"/>
          </a:xfrm>
          <a:prstGeom prst="rect">
            <a:avLst/>
          </a:prstGeom>
          <a:noFill/>
        </p:spPr>
        <p:txBody>
          <a:bodyPr wrap="square" lIns="0" tIns="0" rIns="0" bIns="0" rtlCol="0" anchor="ctr"/>
          <a:lstStyle/>
          <a:p>
            <a:pPr marL="0" indent="0" algn="ctr">
              <a:buNone/>
            </a:pPr>
            <a:endParaRPr lang="en-US" sz="1100" dirty="0"/>
          </a:p>
        </p:txBody>
      </p:sp>
      <p:sp>
        <p:nvSpPr>
          <p:cNvPr id="10" name="Text 7"/>
          <p:cNvSpPr/>
          <p:nvPr/>
        </p:nvSpPr>
        <p:spPr>
          <a:xfrm>
            <a:off x="5760720" y="1554480"/>
            <a:ext cx="5852160" cy="4572000"/>
          </a:xfrm>
          <a:prstGeom prst="rect">
            <a:avLst/>
          </a:prstGeom>
          <a:noFill/>
        </p:spPr>
        <p:txBody>
          <a:bodyPr wrap="square" lIns="0" tIns="0" rIns="0" bIns="0" rtlCol="0" anchor="t"/>
          <a:lstStyle/>
          <a:p>
            <a:pPr marL="228600" indent="-228600">
              <a:spcAft>
                <a:spcPts val="1200"/>
              </a:spcAft>
              <a:buSzPct val="100000"/>
              <a:buChar char="●"/>
            </a:pPr>
            <a:r>
              <a:rPr lang="en-US" dirty="0">
                <a:solidFill>
                  <a:srgbClr val="222E2F"/>
                </a:solidFill>
                <a:latin typeface="Calibri" panose="020F0502020204030204" pitchFamily="34" charset="0"/>
                <a:ea typeface="Calibri" panose="020F0502020204030204" pitchFamily="34" charset="-122"/>
                <a:cs typeface="Calibri" panose="020F0502020204030204" pitchFamily="34" charset="-120"/>
              </a:rPr>
              <a:t>Lives with his mother who is a single parent in London- recently moved to a different part of the UK.</a:t>
            </a:r>
          </a:p>
          <a:p>
            <a:pPr marL="228600" indent="-228600">
              <a:spcAft>
                <a:spcPts val="1200"/>
              </a:spcAft>
              <a:buSzPct val="100000"/>
              <a:buChar char="●"/>
            </a:pPr>
            <a:r>
              <a:rPr lang="en-US" dirty="0">
                <a:solidFill>
                  <a:srgbClr val="222E2F"/>
                </a:solidFill>
                <a:latin typeface="Calibri" panose="020F0502020204030204" pitchFamily="34" charset="0"/>
                <a:ea typeface="Calibri" panose="020F0502020204030204" pitchFamily="34" charset="-122"/>
                <a:cs typeface="Calibri" panose="020F0502020204030204" pitchFamily="34" charset="-120"/>
              </a:rPr>
              <a:t>Mother suffers post-natal depression, lack of confidence and social support.</a:t>
            </a:r>
          </a:p>
          <a:p>
            <a:pPr marL="228600" indent="-228600">
              <a:spcAft>
                <a:spcPts val="1200"/>
              </a:spcAft>
              <a:buSzPct val="100000"/>
              <a:buChar char="●"/>
            </a:pPr>
            <a:r>
              <a:rPr lang="en-US" dirty="0">
                <a:solidFill>
                  <a:srgbClr val="222E2F"/>
                </a:solidFill>
                <a:latin typeface="Calibri" panose="020F0502020204030204" pitchFamily="34" charset="0"/>
                <a:ea typeface="Calibri" panose="020F0502020204030204" pitchFamily="34" charset="-122"/>
                <a:cs typeface="Calibri" panose="020F0502020204030204" pitchFamily="34" charset="-120"/>
              </a:rPr>
              <a:t>Two years of disrupted childcare arrangements</a:t>
            </a:r>
          </a:p>
          <a:p>
            <a:pPr marL="228600" indent="-228600">
              <a:spcAft>
                <a:spcPts val="1200"/>
              </a:spcAft>
              <a:buSzPct val="100000"/>
              <a:buChar char="●"/>
            </a:pPr>
            <a:r>
              <a:rPr lang="en-US" dirty="0">
                <a:solidFill>
                  <a:srgbClr val="222E2F"/>
                </a:solidFill>
                <a:latin typeface="Calibri" panose="020F0502020204030204" pitchFamily="34" charset="0"/>
                <a:ea typeface="Calibri" panose="020F0502020204030204" pitchFamily="34" charset="-122"/>
                <a:cs typeface="Calibri" panose="020F0502020204030204" pitchFamily="34" charset="-120"/>
              </a:rPr>
              <a:t>Quiet and withdrawn during free play; struggles to join group activities.</a:t>
            </a:r>
          </a:p>
          <a:p>
            <a:pPr marL="228600" indent="-228600">
              <a:spcAft>
                <a:spcPts val="1200"/>
              </a:spcAft>
              <a:buSzPct val="100000"/>
              <a:buChar char="●"/>
            </a:pPr>
            <a:r>
              <a:rPr lang="en-US" dirty="0">
                <a:solidFill>
                  <a:srgbClr val="222E2F"/>
                </a:solidFill>
                <a:latin typeface="Calibri" panose="020F0502020204030204" pitchFamily="34" charset="0"/>
                <a:ea typeface="Calibri" panose="020F0502020204030204" pitchFamily="34" charset="-122"/>
                <a:cs typeface="Calibri" panose="020F0502020204030204" pitchFamily="34" charset="-120"/>
              </a:rPr>
              <a:t>Becomes distressed when separated from his mother.</a:t>
            </a:r>
          </a:p>
          <a:p>
            <a:pPr marL="228600" indent="-228600">
              <a:spcAft>
                <a:spcPts val="1200"/>
              </a:spcAft>
              <a:buSzPct val="100000"/>
              <a:buChar char="●"/>
            </a:pPr>
            <a:r>
              <a:rPr lang="en-US" dirty="0">
                <a:solidFill>
                  <a:srgbClr val="222E2F"/>
                </a:solidFill>
                <a:latin typeface="Calibri" panose="020F0502020204030204" pitchFamily="34" charset="0"/>
                <a:ea typeface="Calibri" panose="020F0502020204030204" pitchFamily="34" charset="-122"/>
                <a:cs typeface="Calibri" panose="020F0502020204030204" pitchFamily="34" charset="-120"/>
              </a:rPr>
              <a:t>Delayed language development</a:t>
            </a:r>
          </a:p>
          <a:p>
            <a:pPr marL="228600" indent="-228600">
              <a:spcAft>
                <a:spcPts val="1200"/>
              </a:spcAft>
              <a:buSzPct val="100000"/>
              <a:buChar char="●"/>
            </a:pPr>
            <a:r>
              <a:rPr lang="en-US" dirty="0">
                <a:solidFill>
                  <a:srgbClr val="222E2F"/>
                </a:solidFill>
                <a:latin typeface="Calibri" panose="020F0502020204030204" pitchFamily="34" charset="0"/>
                <a:ea typeface="Calibri" panose="020F0502020204030204" pitchFamily="34" charset="-122"/>
                <a:cs typeface="Calibri" panose="020F0502020204030204" pitchFamily="34" charset="-120"/>
              </a:rPr>
              <a:t>At home, his mother reports that he has difficulty sleeping, is clingy and rarely plays independently.</a:t>
            </a:r>
            <a:endParaRPr lang="en-US" dirty="0"/>
          </a:p>
        </p:txBody>
      </p:sp>
      <p:pic>
        <p:nvPicPr>
          <p:cNvPr id="11" name="Picture 10" descr="Children Playing Outdoors One Feels Excluded Sad Stock Illustration -  Illustration of misery, playing: 367591113"/>
          <p:cNvPicPr>
            <a:picLocks noChangeAspect="1"/>
          </p:cNvPicPr>
          <p:nvPr/>
        </p:nvPicPr>
        <p:blipFill>
          <a:blip r:embed="rId3"/>
          <a:stretch>
            <a:fillRect/>
          </a:stretch>
        </p:blipFill>
        <p:spPr>
          <a:xfrm>
            <a:off x="685800" y="2163284"/>
            <a:ext cx="4713300" cy="3140236"/>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84048"/>
            <a:ext cx="7315200" cy="320040"/>
          </a:xfrm>
          <a:prstGeom prst="rect">
            <a:avLst/>
          </a:prstGeom>
          <a:noFill/>
        </p:spPr>
        <p:txBody>
          <a:bodyPr wrap="square" lIns="0" tIns="0" rIns="0" bIns="0" rtlCol="0" anchor="ctr"/>
          <a:lstStyle/>
          <a:p>
            <a:pPr marL="0" indent="0">
              <a:buNone/>
            </a:pPr>
            <a:r>
              <a:rPr lang="en-US" sz="1300" b="1" kern="0" spc="200" dirty="0">
                <a:solidFill>
                  <a:srgbClr val="1F6F78"/>
                </a:solidFill>
                <a:latin typeface="Calibri" panose="020F0502020204030204" pitchFamily="34" charset="0"/>
                <a:ea typeface="Calibri" panose="020F0502020204030204" pitchFamily="34" charset="-122"/>
                <a:cs typeface="Calibri" panose="020F0502020204030204" pitchFamily="34" charset="-120"/>
              </a:rPr>
              <a:t>RATIONALE FOR THEORY CHOICE</a:t>
            </a:r>
            <a:endParaRPr lang="en-US" sz="1300" dirty="0"/>
          </a:p>
        </p:txBody>
      </p:sp>
      <p:sp>
        <p:nvSpPr>
          <p:cNvPr id="3" name="Text 1"/>
          <p:cNvSpPr/>
          <p:nvPr/>
        </p:nvSpPr>
        <p:spPr>
          <a:xfrm>
            <a:off x="548640" y="658368"/>
            <a:ext cx="10607040" cy="731520"/>
          </a:xfrm>
          <a:prstGeom prst="rect">
            <a:avLst/>
          </a:prstGeom>
          <a:noFill/>
        </p:spPr>
        <p:txBody>
          <a:bodyPr wrap="square" lIns="0" tIns="0" rIns="0" bIns="0" rtlCol="0" anchor="ctr"/>
          <a:lstStyle/>
          <a:p>
            <a:pPr marL="0" indent="0">
              <a:buNone/>
            </a:pPr>
            <a:r>
              <a:rPr lang="en-US" sz="3200" b="1" dirty="0">
                <a:solidFill>
                  <a:srgbClr val="222E2F"/>
                </a:solidFill>
                <a:latin typeface="Cambria" panose="02040503050406030204" pitchFamily="34" charset="0"/>
                <a:ea typeface="Cambria" panose="02040503050406030204" pitchFamily="34" charset="-122"/>
                <a:cs typeface="Cambria" panose="02040503050406030204" pitchFamily="34" charset="-120"/>
              </a:rPr>
              <a:t>Why Bowlby's Attachment Theory?</a:t>
            </a:r>
            <a:endParaRPr lang="en-US" sz="3200" dirty="0"/>
          </a:p>
        </p:txBody>
      </p:sp>
      <p:sp>
        <p:nvSpPr>
          <p:cNvPr id="4" name="Text 2"/>
          <p:cNvSpPr/>
          <p:nvPr/>
        </p:nvSpPr>
        <p:spPr>
          <a:xfrm>
            <a:off x="548640" y="6446520"/>
            <a:ext cx="5486400" cy="274320"/>
          </a:xfrm>
          <a:prstGeom prst="rect">
            <a:avLst/>
          </a:prstGeom>
          <a:noFill/>
        </p:spPr>
        <p:txBody>
          <a:bodyPr wrap="square" lIns="0" tIns="0" rIns="0" bIns="0" rtlCol="0" anchor="ctr"/>
          <a:lstStyle/>
          <a:p>
            <a:pPr marL="0" indent="0">
              <a:buNone/>
            </a:pPr>
            <a:r>
              <a:rPr lang="en-US" sz="950" kern="0" spc="150" dirty="0">
                <a:solidFill>
                  <a:srgbClr val="A9B4B5"/>
                </a:solidFill>
                <a:latin typeface="Calibri" panose="020F0502020204030204" pitchFamily="34" charset="0"/>
                <a:ea typeface="Calibri" panose="020F0502020204030204" pitchFamily="34" charset="-122"/>
                <a:cs typeface="Calibri" panose="020F0502020204030204" pitchFamily="34" charset="-120"/>
              </a:rPr>
              <a:t>ISAAC — EARLY HELP PRESENTATION</a:t>
            </a:r>
            <a:endParaRPr lang="en-US" sz="950" dirty="0"/>
          </a:p>
        </p:txBody>
      </p:sp>
      <p:sp>
        <p:nvSpPr>
          <p:cNvPr id="5" name="Text 3"/>
          <p:cNvSpPr/>
          <p:nvPr/>
        </p:nvSpPr>
        <p:spPr>
          <a:xfrm>
            <a:off x="11475720" y="6446520"/>
            <a:ext cx="548640" cy="274320"/>
          </a:xfrm>
          <a:prstGeom prst="rect">
            <a:avLst/>
          </a:prstGeom>
          <a:noFill/>
        </p:spPr>
        <p:txBody>
          <a:bodyPr wrap="square" lIns="0" tIns="0" rIns="0" bIns="0" rtlCol="0" anchor="ctr"/>
          <a:lstStyle/>
          <a:p>
            <a:pPr marL="0" indent="0" algn="r">
              <a:buNone/>
            </a:pPr>
            <a:r>
              <a:rPr lang="en-US" sz="1000" dirty="0">
                <a:solidFill>
                  <a:srgbClr val="5B6B6E"/>
                </a:solidFill>
                <a:latin typeface="Calibri" panose="020F0502020204030204" pitchFamily="34" charset="0"/>
                <a:ea typeface="Calibri" panose="020F0502020204030204" pitchFamily="34" charset="-122"/>
                <a:cs typeface="Calibri" panose="020F0502020204030204" pitchFamily="34" charset="-120"/>
              </a:rPr>
              <a:t>03</a:t>
            </a:r>
            <a:endParaRPr lang="en-US" sz="1000" dirty="0"/>
          </a:p>
        </p:txBody>
      </p:sp>
      <p:sp>
        <p:nvSpPr>
          <p:cNvPr id="6" name="Shape 4"/>
          <p:cNvSpPr/>
          <p:nvPr/>
        </p:nvSpPr>
        <p:spPr>
          <a:xfrm>
            <a:off x="548640" y="1691640"/>
            <a:ext cx="2670048" cy="4297680"/>
          </a:xfrm>
          <a:prstGeom prst="roundRect">
            <a:avLst>
              <a:gd name="adj" fmla="val 3425"/>
            </a:avLst>
          </a:prstGeom>
          <a:solidFill>
            <a:srgbClr val="E9F3F3"/>
          </a:solidFill>
          <a:effectLst>
            <a:outerShdw blurRad="101600" dist="38100" dir="2700000" algn="bl" rotWithShape="0">
              <a:srgbClr val="000000">
                <a:alpha val="14000"/>
              </a:srgbClr>
            </a:outerShdw>
          </a:effectLst>
        </p:spPr>
        <p:txBody>
          <a:bodyPr/>
          <a:lstStyle/>
          <a:p>
            <a:endParaRPr lang="en-GB"/>
          </a:p>
        </p:txBody>
      </p:sp>
      <p:sp>
        <p:nvSpPr>
          <p:cNvPr id="7" name="Shape 5"/>
          <p:cNvSpPr/>
          <p:nvPr/>
        </p:nvSpPr>
        <p:spPr>
          <a:xfrm>
            <a:off x="1563624" y="2011680"/>
            <a:ext cx="640080" cy="640080"/>
          </a:xfrm>
          <a:prstGeom prst="ellipse">
            <a:avLst/>
          </a:prstGeom>
          <a:solidFill>
            <a:srgbClr val="1F6F78"/>
          </a:solidFill>
        </p:spPr>
        <p:txBody>
          <a:bodyPr/>
          <a:lstStyle/>
          <a:p>
            <a:endParaRPr lang="en-GB"/>
          </a:p>
        </p:txBody>
      </p:sp>
      <p:pic>
        <p:nvPicPr>
          <p:cNvPr id="8" name="Image 0" descr="preencoded.png"/>
          <p:cNvPicPr>
            <a:picLocks noChangeAspect="1"/>
          </p:cNvPicPr>
          <p:nvPr/>
        </p:nvPicPr>
        <p:blipFill>
          <a:blip r:embed="rId3"/>
          <a:stretch>
            <a:fillRect/>
          </a:stretch>
        </p:blipFill>
        <p:spPr>
          <a:xfrm>
            <a:off x="1646834" y="2094890"/>
            <a:ext cx="473659" cy="473659"/>
          </a:xfrm>
          <a:prstGeom prst="rect">
            <a:avLst/>
          </a:prstGeom>
        </p:spPr>
      </p:pic>
      <p:sp>
        <p:nvSpPr>
          <p:cNvPr id="9" name="Text 6"/>
          <p:cNvSpPr/>
          <p:nvPr/>
        </p:nvSpPr>
        <p:spPr>
          <a:xfrm>
            <a:off x="713232" y="2834640"/>
            <a:ext cx="2340864" cy="640080"/>
          </a:xfrm>
          <a:prstGeom prst="rect">
            <a:avLst/>
          </a:prstGeom>
          <a:noFill/>
        </p:spPr>
        <p:txBody>
          <a:bodyPr wrap="square" lIns="0" tIns="0" rIns="0" bIns="0" rtlCol="0" anchor="ctr"/>
          <a:lstStyle/>
          <a:p>
            <a:pPr marL="0" indent="0" algn="ctr">
              <a:buNone/>
            </a:pPr>
            <a:r>
              <a:rPr lang="en-US" sz="1500" b="1" dirty="0">
                <a:solidFill>
                  <a:srgbClr val="222E2F"/>
                </a:solidFill>
                <a:latin typeface="Cambria" panose="02040503050406030204" pitchFamily="34" charset="0"/>
                <a:ea typeface="Cambria" panose="02040503050406030204" pitchFamily="34" charset="-122"/>
                <a:cs typeface="Cambria" panose="02040503050406030204" pitchFamily="34" charset="-120"/>
              </a:rPr>
              <a:t>Caregiving relationships</a:t>
            </a:r>
            <a:endParaRPr lang="en-US" sz="1500" dirty="0"/>
          </a:p>
        </p:txBody>
      </p:sp>
      <p:sp>
        <p:nvSpPr>
          <p:cNvPr id="10" name="Text 7"/>
          <p:cNvSpPr/>
          <p:nvPr/>
        </p:nvSpPr>
        <p:spPr>
          <a:xfrm>
            <a:off x="749808" y="3474720"/>
            <a:ext cx="2267712" cy="2377440"/>
          </a:xfrm>
          <a:prstGeom prst="rect">
            <a:avLst/>
          </a:prstGeom>
          <a:noFill/>
        </p:spPr>
        <p:txBody>
          <a:bodyPr wrap="square" lIns="0" tIns="0" rIns="0" bIns="0" rtlCol="0" anchor="ctr"/>
          <a:lstStyle/>
          <a:p>
            <a:pPr algn="ctr"/>
            <a:r>
              <a:rPr lang="en-US" sz="1200" dirty="0"/>
              <a:t>Isaac's history of disrupted childcare, maternal post-natal depression and distress during separation suggests that the quality and consistency of his early caregiving relationships may be linked to his emotional and behavioral difficulties. Bowlby's Attachment Theory provides a useful framework for understanding how these experiences may have influenced his sense of security and behavior.</a:t>
            </a:r>
            <a:endParaRPr lang="en-US" sz="1150" dirty="0">
              <a:solidFill>
                <a:srgbClr val="5B6B6E"/>
              </a:solidFill>
              <a:latin typeface="Calibri" panose="020F0502020204030204" pitchFamily="34" charset="0"/>
              <a:ea typeface="Calibri" panose="020F0502020204030204" pitchFamily="34" charset="-122"/>
              <a:cs typeface="Calibri" panose="020F0502020204030204" pitchFamily="34" charset="-120"/>
            </a:endParaRPr>
          </a:p>
        </p:txBody>
      </p:sp>
      <p:sp>
        <p:nvSpPr>
          <p:cNvPr id="11" name="Shape 8"/>
          <p:cNvSpPr/>
          <p:nvPr/>
        </p:nvSpPr>
        <p:spPr>
          <a:xfrm>
            <a:off x="3419856" y="1691640"/>
            <a:ext cx="2670048" cy="4297680"/>
          </a:xfrm>
          <a:prstGeom prst="roundRect">
            <a:avLst>
              <a:gd name="adj" fmla="val 3425"/>
            </a:avLst>
          </a:prstGeom>
          <a:solidFill>
            <a:srgbClr val="FBEEE2"/>
          </a:solidFill>
          <a:effectLst>
            <a:outerShdw blurRad="101600" dist="38100" dir="2700000" algn="bl" rotWithShape="0">
              <a:srgbClr val="000000">
                <a:alpha val="14000"/>
              </a:srgbClr>
            </a:outerShdw>
          </a:effectLst>
        </p:spPr>
        <p:txBody>
          <a:bodyPr/>
          <a:lstStyle/>
          <a:p>
            <a:endParaRPr lang="en-GB"/>
          </a:p>
        </p:txBody>
      </p:sp>
      <p:sp>
        <p:nvSpPr>
          <p:cNvPr id="12" name="Shape 9"/>
          <p:cNvSpPr/>
          <p:nvPr/>
        </p:nvSpPr>
        <p:spPr>
          <a:xfrm>
            <a:off x="4434840" y="2011680"/>
            <a:ext cx="640080" cy="640080"/>
          </a:xfrm>
          <a:prstGeom prst="ellipse">
            <a:avLst/>
          </a:prstGeom>
          <a:solidFill>
            <a:srgbClr val="E4572E"/>
          </a:solidFill>
        </p:spPr>
        <p:txBody>
          <a:bodyPr/>
          <a:lstStyle/>
          <a:p>
            <a:endParaRPr lang="en-GB"/>
          </a:p>
        </p:txBody>
      </p:sp>
      <p:pic>
        <p:nvPicPr>
          <p:cNvPr id="13" name="Image 1" descr="preencoded.png"/>
          <p:cNvPicPr>
            <a:picLocks noChangeAspect="1"/>
          </p:cNvPicPr>
          <p:nvPr/>
        </p:nvPicPr>
        <p:blipFill>
          <a:blip r:embed="rId4"/>
          <a:stretch>
            <a:fillRect/>
          </a:stretch>
        </p:blipFill>
        <p:spPr>
          <a:xfrm>
            <a:off x="4518050" y="2094890"/>
            <a:ext cx="473659" cy="473659"/>
          </a:xfrm>
          <a:prstGeom prst="rect">
            <a:avLst/>
          </a:prstGeom>
        </p:spPr>
      </p:pic>
      <p:sp>
        <p:nvSpPr>
          <p:cNvPr id="14" name="Text 10"/>
          <p:cNvSpPr/>
          <p:nvPr/>
        </p:nvSpPr>
        <p:spPr>
          <a:xfrm>
            <a:off x="3584448" y="2834640"/>
            <a:ext cx="2340864" cy="640080"/>
          </a:xfrm>
          <a:prstGeom prst="rect">
            <a:avLst/>
          </a:prstGeom>
          <a:noFill/>
        </p:spPr>
        <p:txBody>
          <a:bodyPr wrap="square" lIns="0" tIns="0" rIns="0" bIns="0" rtlCol="0" anchor="ctr"/>
          <a:lstStyle/>
          <a:p>
            <a:pPr marL="0" indent="0" algn="ctr">
              <a:buNone/>
            </a:pPr>
            <a:r>
              <a:rPr lang="en-US" sz="1500" b="1" dirty="0">
                <a:solidFill>
                  <a:srgbClr val="222E2F"/>
                </a:solidFill>
                <a:latin typeface="Cambria" panose="02040503050406030204" pitchFamily="34" charset="0"/>
                <a:ea typeface="Cambria" panose="02040503050406030204" pitchFamily="34" charset="-122"/>
                <a:cs typeface="Cambria" panose="02040503050406030204" pitchFamily="34" charset="-120"/>
              </a:rPr>
              <a:t>Separation distress</a:t>
            </a:r>
            <a:endParaRPr lang="en-US" sz="1500" dirty="0"/>
          </a:p>
        </p:txBody>
      </p:sp>
      <p:sp>
        <p:nvSpPr>
          <p:cNvPr id="15" name="Text 11"/>
          <p:cNvSpPr/>
          <p:nvPr/>
        </p:nvSpPr>
        <p:spPr>
          <a:xfrm>
            <a:off x="3621024" y="3474720"/>
            <a:ext cx="2267712" cy="2377440"/>
          </a:xfrm>
          <a:prstGeom prst="rect">
            <a:avLst/>
          </a:prstGeom>
          <a:noFill/>
        </p:spPr>
        <p:txBody>
          <a:bodyPr wrap="square" lIns="0" tIns="0" rIns="0" bIns="0" rtlCol="0" anchor="ctr"/>
          <a:lstStyle/>
          <a:p>
            <a:pPr algn="ctr"/>
            <a:r>
              <a:rPr lang="en-US" sz="1200" dirty="0"/>
              <a:t>Attachment theory directly explains separation anxiety, proximity-seeking behavior and the importance of a secure base, all of which are reflected in Isaac's case.</a:t>
            </a:r>
            <a:endParaRPr lang="en-US" sz="1150" dirty="0">
              <a:solidFill>
                <a:srgbClr val="5B6B6E"/>
              </a:solidFill>
              <a:latin typeface="Calibri" panose="020F0502020204030204" pitchFamily="34" charset="0"/>
              <a:ea typeface="Calibri" panose="020F0502020204030204" pitchFamily="34" charset="-122"/>
              <a:cs typeface="Calibri" panose="020F0502020204030204" pitchFamily="34" charset="-120"/>
            </a:endParaRPr>
          </a:p>
        </p:txBody>
      </p:sp>
      <p:sp>
        <p:nvSpPr>
          <p:cNvPr id="16" name="Shape 12"/>
          <p:cNvSpPr/>
          <p:nvPr/>
        </p:nvSpPr>
        <p:spPr>
          <a:xfrm>
            <a:off x="6291072" y="1691640"/>
            <a:ext cx="2670048" cy="4297680"/>
          </a:xfrm>
          <a:prstGeom prst="roundRect">
            <a:avLst>
              <a:gd name="adj" fmla="val 3425"/>
            </a:avLst>
          </a:prstGeom>
          <a:solidFill>
            <a:srgbClr val="E9F3F3"/>
          </a:solidFill>
          <a:effectLst>
            <a:outerShdw blurRad="101600" dist="38100" dir="2700000" algn="bl" rotWithShape="0">
              <a:srgbClr val="000000">
                <a:alpha val="14000"/>
              </a:srgbClr>
            </a:outerShdw>
          </a:effectLst>
        </p:spPr>
        <p:txBody>
          <a:bodyPr/>
          <a:lstStyle/>
          <a:p>
            <a:endParaRPr lang="en-GB"/>
          </a:p>
        </p:txBody>
      </p:sp>
      <p:sp>
        <p:nvSpPr>
          <p:cNvPr id="17" name="Shape 13"/>
          <p:cNvSpPr/>
          <p:nvPr/>
        </p:nvSpPr>
        <p:spPr>
          <a:xfrm>
            <a:off x="7306056" y="2011680"/>
            <a:ext cx="640080" cy="640080"/>
          </a:xfrm>
          <a:prstGeom prst="ellipse">
            <a:avLst/>
          </a:prstGeom>
          <a:solidFill>
            <a:srgbClr val="1F6F78"/>
          </a:solidFill>
        </p:spPr>
        <p:txBody>
          <a:bodyPr/>
          <a:lstStyle/>
          <a:p>
            <a:endParaRPr lang="en-GB"/>
          </a:p>
        </p:txBody>
      </p:sp>
      <p:pic>
        <p:nvPicPr>
          <p:cNvPr id="18" name="Image 2" descr="preencoded.png"/>
          <p:cNvPicPr>
            <a:picLocks noChangeAspect="1"/>
          </p:cNvPicPr>
          <p:nvPr/>
        </p:nvPicPr>
        <p:blipFill>
          <a:blip r:embed="rId5"/>
          <a:stretch>
            <a:fillRect/>
          </a:stretch>
        </p:blipFill>
        <p:spPr>
          <a:xfrm>
            <a:off x="7389266" y="2094890"/>
            <a:ext cx="473659" cy="473659"/>
          </a:xfrm>
          <a:prstGeom prst="rect">
            <a:avLst/>
          </a:prstGeom>
        </p:spPr>
      </p:pic>
      <p:sp>
        <p:nvSpPr>
          <p:cNvPr id="19" name="Text 14"/>
          <p:cNvSpPr/>
          <p:nvPr/>
        </p:nvSpPr>
        <p:spPr>
          <a:xfrm>
            <a:off x="6455664" y="2834640"/>
            <a:ext cx="2340864" cy="640080"/>
          </a:xfrm>
          <a:prstGeom prst="rect">
            <a:avLst/>
          </a:prstGeom>
          <a:noFill/>
        </p:spPr>
        <p:txBody>
          <a:bodyPr wrap="square" lIns="0" tIns="0" rIns="0" bIns="0" rtlCol="0" anchor="ctr"/>
          <a:lstStyle/>
          <a:p>
            <a:pPr marL="0" indent="0" algn="ctr">
              <a:buNone/>
            </a:pPr>
            <a:r>
              <a:rPr lang="en-US" sz="1500" b="1" dirty="0">
                <a:solidFill>
                  <a:srgbClr val="222E2F"/>
                </a:solidFill>
                <a:latin typeface="Cambria" panose="02040503050406030204" pitchFamily="34" charset="0"/>
                <a:ea typeface="Cambria" panose="02040503050406030204" pitchFamily="34" charset="-122"/>
                <a:cs typeface="Cambria" panose="02040503050406030204" pitchFamily="34" charset="-120"/>
              </a:rPr>
              <a:t>Sensitive period</a:t>
            </a:r>
            <a:endParaRPr lang="en-US" sz="1500" dirty="0"/>
          </a:p>
        </p:txBody>
      </p:sp>
      <p:sp>
        <p:nvSpPr>
          <p:cNvPr id="20" name="Text 15"/>
          <p:cNvSpPr/>
          <p:nvPr/>
        </p:nvSpPr>
        <p:spPr>
          <a:xfrm>
            <a:off x="6492240" y="3474720"/>
            <a:ext cx="2267712" cy="2377440"/>
          </a:xfrm>
          <a:prstGeom prst="rect">
            <a:avLst/>
          </a:prstGeom>
          <a:noFill/>
        </p:spPr>
        <p:txBody>
          <a:bodyPr wrap="square" lIns="0" tIns="0" rIns="0" bIns="0" rtlCol="0" anchor="ctr"/>
          <a:lstStyle/>
          <a:p>
            <a:pPr algn="ctr"/>
            <a:r>
              <a:rPr lang="en-US" sz="1200" dirty="0"/>
              <a:t>At four years old, Isaac is still within the sensitive period of attachment development, when early relationships help shape children's internal working models of themselves and others (Bowlby, 1969). This makes attachment theory particularly relevant for understanding his emotional, social and behavioral needs.</a:t>
            </a:r>
            <a:endParaRPr lang="en-US" sz="1150" dirty="0">
              <a:solidFill>
                <a:srgbClr val="5B6B6E"/>
              </a:solidFill>
              <a:latin typeface="Calibri" panose="020F0502020204030204" pitchFamily="34" charset="0"/>
              <a:ea typeface="Calibri" panose="020F0502020204030204" pitchFamily="34" charset="-122"/>
              <a:cs typeface="Calibri" panose="020F0502020204030204" pitchFamily="34" charset="-120"/>
            </a:endParaRPr>
          </a:p>
        </p:txBody>
      </p:sp>
      <p:sp>
        <p:nvSpPr>
          <p:cNvPr id="21" name="Shape 16"/>
          <p:cNvSpPr/>
          <p:nvPr/>
        </p:nvSpPr>
        <p:spPr>
          <a:xfrm>
            <a:off x="9162288" y="1691640"/>
            <a:ext cx="2670048" cy="4297680"/>
          </a:xfrm>
          <a:prstGeom prst="roundRect">
            <a:avLst>
              <a:gd name="adj" fmla="val 3425"/>
            </a:avLst>
          </a:prstGeom>
          <a:solidFill>
            <a:srgbClr val="FBEEE2"/>
          </a:solidFill>
          <a:effectLst>
            <a:outerShdw blurRad="101600" dist="38100" dir="2700000" algn="bl" rotWithShape="0">
              <a:srgbClr val="000000">
                <a:alpha val="14000"/>
              </a:srgbClr>
            </a:outerShdw>
          </a:effectLst>
        </p:spPr>
        <p:txBody>
          <a:bodyPr/>
          <a:lstStyle/>
          <a:p>
            <a:endParaRPr lang="en-GB"/>
          </a:p>
        </p:txBody>
      </p:sp>
      <p:sp>
        <p:nvSpPr>
          <p:cNvPr id="22" name="Shape 17"/>
          <p:cNvSpPr/>
          <p:nvPr/>
        </p:nvSpPr>
        <p:spPr>
          <a:xfrm>
            <a:off x="10177272" y="2011680"/>
            <a:ext cx="640080" cy="640080"/>
          </a:xfrm>
          <a:prstGeom prst="ellipse">
            <a:avLst/>
          </a:prstGeom>
          <a:solidFill>
            <a:srgbClr val="E4572E"/>
          </a:solidFill>
        </p:spPr>
        <p:txBody>
          <a:bodyPr/>
          <a:lstStyle/>
          <a:p>
            <a:endParaRPr lang="en-GB"/>
          </a:p>
        </p:txBody>
      </p:sp>
      <p:pic>
        <p:nvPicPr>
          <p:cNvPr id="23" name="Image 3" descr="preencoded.png"/>
          <p:cNvPicPr>
            <a:picLocks noChangeAspect="1"/>
          </p:cNvPicPr>
          <p:nvPr/>
        </p:nvPicPr>
        <p:blipFill>
          <a:blip r:embed="rId6"/>
          <a:stretch>
            <a:fillRect/>
          </a:stretch>
        </p:blipFill>
        <p:spPr>
          <a:xfrm>
            <a:off x="10260482" y="2094890"/>
            <a:ext cx="473659" cy="473659"/>
          </a:xfrm>
          <a:prstGeom prst="rect">
            <a:avLst/>
          </a:prstGeom>
        </p:spPr>
      </p:pic>
      <p:sp>
        <p:nvSpPr>
          <p:cNvPr id="24" name="Text 18"/>
          <p:cNvSpPr/>
          <p:nvPr/>
        </p:nvSpPr>
        <p:spPr>
          <a:xfrm>
            <a:off x="9326880" y="2834640"/>
            <a:ext cx="2340864" cy="640080"/>
          </a:xfrm>
          <a:prstGeom prst="rect">
            <a:avLst/>
          </a:prstGeom>
          <a:noFill/>
        </p:spPr>
        <p:txBody>
          <a:bodyPr wrap="square" lIns="0" tIns="0" rIns="0" bIns="0" rtlCol="0" anchor="ctr"/>
          <a:lstStyle/>
          <a:p>
            <a:pPr algn="ctr"/>
            <a:r>
              <a:rPr lang="en-US" sz="1500" b="1" dirty="0">
                <a:solidFill>
                  <a:srgbClr val="222E2F"/>
                </a:solidFill>
                <a:latin typeface="Cambria" panose="02040503050406030204" pitchFamily="34" charset="0"/>
                <a:ea typeface="Cambria" panose="02040503050406030204" pitchFamily="34" charset="-122"/>
                <a:cs typeface="Cambria" panose="02040503050406030204" pitchFamily="34" charset="-120"/>
              </a:rPr>
              <a:t>Relevance to Practice</a:t>
            </a:r>
            <a:endParaRPr lang="en-US" sz="1500" dirty="0"/>
          </a:p>
        </p:txBody>
      </p:sp>
      <p:sp>
        <p:nvSpPr>
          <p:cNvPr id="25" name="Text 19"/>
          <p:cNvSpPr/>
          <p:nvPr/>
        </p:nvSpPr>
        <p:spPr>
          <a:xfrm>
            <a:off x="9363456" y="3474720"/>
            <a:ext cx="2267712" cy="2377440"/>
          </a:xfrm>
          <a:prstGeom prst="rect">
            <a:avLst/>
          </a:prstGeom>
          <a:noFill/>
        </p:spPr>
        <p:txBody>
          <a:bodyPr wrap="square" lIns="0" tIns="0" rIns="0" bIns="0" rtlCol="0" anchor="ctr"/>
          <a:lstStyle/>
          <a:p>
            <a:pPr algn="ctr"/>
            <a:r>
              <a:rPr lang="en-US" sz="1200" dirty="0"/>
              <a:t>Attachment theory continues to influence practice in UK Children's Centers by supporting relationship-based care, key person approaches and sensitive responses to children's emotional needs.</a:t>
            </a:r>
            <a:endParaRPr lang="en-US" sz="1150" dirty="0">
              <a:solidFill>
                <a:srgbClr val="5B6B6E"/>
              </a:solidFill>
              <a:latin typeface="Calibri" panose="020F0502020204030204" pitchFamily="34" charset="0"/>
              <a:ea typeface="Calibri" panose="020F0502020204030204" pitchFamily="34" charset="-122"/>
              <a:cs typeface="Calibri" panose="020F0502020204030204" pitchFamily="34" charset="-12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84048"/>
            <a:ext cx="7315200" cy="320040"/>
          </a:xfrm>
          <a:prstGeom prst="rect">
            <a:avLst/>
          </a:prstGeom>
          <a:noFill/>
        </p:spPr>
        <p:txBody>
          <a:bodyPr wrap="square" lIns="0" tIns="0" rIns="0" bIns="0" rtlCol="0" anchor="ctr"/>
          <a:lstStyle/>
          <a:p>
            <a:pPr marL="0" indent="0">
              <a:buNone/>
            </a:pPr>
            <a:r>
              <a:rPr lang="en-US" sz="1300" b="1" kern="0" spc="200" dirty="0">
                <a:solidFill>
                  <a:srgbClr val="1F6F78"/>
                </a:solidFill>
                <a:latin typeface="Calibri" panose="020F0502020204030204" pitchFamily="34" charset="0"/>
                <a:ea typeface="Calibri" panose="020F0502020204030204" pitchFamily="34" charset="-122"/>
                <a:cs typeface="Calibri" panose="020F0502020204030204" pitchFamily="34" charset="-120"/>
              </a:rPr>
              <a:t>THEORETICAL FOUNDATIONS</a:t>
            </a:r>
            <a:endParaRPr lang="en-US" sz="1300" dirty="0"/>
          </a:p>
        </p:txBody>
      </p:sp>
      <p:sp>
        <p:nvSpPr>
          <p:cNvPr id="3" name="Text 1"/>
          <p:cNvSpPr/>
          <p:nvPr/>
        </p:nvSpPr>
        <p:spPr>
          <a:xfrm>
            <a:off x="548640" y="658368"/>
            <a:ext cx="10607040" cy="731520"/>
          </a:xfrm>
          <a:prstGeom prst="rect">
            <a:avLst/>
          </a:prstGeom>
          <a:noFill/>
        </p:spPr>
        <p:txBody>
          <a:bodyPr wrap="square" lIns="0" tIns="0" rIns="0" bIns="0" rtlCol="0" anchor="ctr"/>
          <a:lstStyle/>
          <a:p>
            <a:pPr marL="0" indent="0">
              <a:buNone/>
            </a:pPr>
            <a:r>
              <a:rPr lang="en-US" sz="3200" b="1" dirty="0">
                <a:solidFill>
                  <a:srgbClr val="222E2F"/>
                </a:solidFill>
                <a:latin typeface="Cambria" panose="02040503050406030204" pitchFamily="34" charset="0"/>
                <a:ea typeface="Cambria" panose="02040503050406030204" pitchFamily="34" charset="-122"/>
                <a:cs typeface="Cambria" panose="02040503050406030204" pitchFamily="34" charset="-120"/>
              </a:rPr>
              <a:t>Bowlby's Attachment Theory: Key Concepts</a:t>
            </a:r>
            <a:endParaRPr lang="en-US" sz="3200" dirty="0"/>
          </a:p>
        </p:txBody>
      </p:sp>
      <p:sp>
        <p:nvSpPr>
          <p:cNvPr id="4" name="Text 2"/>
          <p:cNvSpPr/>
          <p:nvPr/>
        </p:nvSpPr>
        <p:spPr>
          <a:xfrm>
            <a:off x="548640" y="6446520"/>
            <a:ext cx="5486400" cy="274320"/>
          </a:xfrm>
          <a:prstGeom prst="rect">
            <a:avLst/>
          </a:prstGeom>
          <a:noFill/>
        </p:spPr>
        <p:txBody>
          <a:bodyPr wrap="square" lIns="0" tIns="0" rIns="0" bIns="0" rtlCol="0" anchor="ctr"/>
          <a:lstStyle/>
          <a:p>
            <a:pPr marL="0" indent="0">
              <a:buNone/>
            </a:pPr>
            <a:r>
              <a:rPr lang="en-US" sz="950" kern="0" spc="150" dirty="0">
                <a:solidFill>
                  <a:srgbClr val="A9B4B5"/>
                </a:solidFill>
                <a:latin typeface="Calibri" panose="020F0502020204030204" pitchFamily="34" charset="0"/>
                <a:ea typeface="Calibri" panose="020F0502020204030204" pitchFamily="34" charset="-122"/>
                <a:cs typeface="Calibri" panose="020F0502020204030204" pitchFamily="34" charset="-120"/>
              </a:rPr>
              <a:t>ISAAC — EARLY HELP PRESENTATION</a:t>
            </a:r>
            <a:endParaRPr lang="en-US" sz="950" dirty="0"/>
          </a:p>
        </p:txBody>
      </p:sp>
      <p:sp>
        <p:nvSpPr>
          <p:cNvPr id="5" name="Text 3"/>
          <p:cNvSpPr/>
          <p:nvPr/>
        </p:nvSpPr>
        <p:spPr>
          <a:xfrm>
            <a:off x="11475720" y="6446520"/>
            <a:ext cx="548640" cy="274320"/>
          </a:xfrm>
          <a:prstGeom prst="rect">
            <a:avLst/>
          </a:prstGeom>
          <a:noFill/>
        </p:spPr>
        <p:txBody>
          <a:bodyPr wrap="square" lIns="0" tIns="0" rIns="0" bIns="0" rtlCol="0" anchor="ctr"/>
          <a:lstStyle/>
          <a:p>
            <a:pPr marL="0" indent="0" algn="r">
              <a:buNone/>
            </a:pPr>
            <a:r>
              <a:rPr lang="en-US" sz="1000" dirty="0">
                <a:solidFill>
                  <a:srgbClr val="5B6B6E"/>
                </a:solidFill>
                <a:latin typeface="Calibri" panose="020F0502020204030204" pitchFamily="34" charset="0"/>
                <a:ea typeface="Calibri" panose="020F0502020204030204" pitchFamily="34" charset="-122"/>
                <a:cs typeface="Calibri" panose="020F0502020204030204" pitchFamily="34" charset="-120"/>
              </a:rPr>
              <a:t>04</a:t>
            </a:r>
            <a:endParaRPr lang="en-US" sz="1000" dirty="0"/>
          </a:p>
        </p:txBody>
      </p:sp>
      <p:sp>
        <p:nvSpPr>
          <p:cNvPr id="6" name="Shape 4"/>
          <p:cNvSpPr/>
          <p:nvPr/>
        </p:nvSpPr>
        <p:spPr>
          <a:xfrm>
            <a:off x="548640" y="1737360"/>
            <a:ext cx="10881360" cy="1078992"/>
          </a:xfrm>
          <a:prstGeom prst="roundRect">
            <a:avLst>
              <a:gd name="adj" fmla="val 7627"/>
            </a:avLst>
          </a:prstGeom>
          <a:solidFill>
            <a:srgbClr val="E9F3F3"/>
          </a:solidFill>
        </p:spPr>
        <p:txBody>
          <a:bodyPr/>
          <a:lstStyle/>
          <a:p>
            <a:endParaRPr lang="en-GB"/>
          </a:p>
        </p:txBody>
      </p:sp>
      <p:sp>
        <p:nvSpPr>
          <p:cNvPr id="7" name="Shape 5"/>
          <p:cNvSpPr/>
          <p:nvPr/>
        </p:nvSpPr>
        <p:spPr>
          <a:xfrm>
            <a:off x="777240" y="1975104"/>
            <a:ext cx="603504" cy="603504"/>
          </a:xfrm>
          <a:prstGeom prst="ellipse">
            <a:avLst/>
          </a:prstGeom>
          <a:solidFill>
            <a:srgbClr val="1F6F78"/>
          </a:solidFill>
        </p:spPr>
        <p:txBody>
          <a:bodyPr/>
          <a:lstStyle/>
          <a:p>
            <a:endParaRPr lang="en-GB"/>
          </a:p>
        </p:txBody>
      </p:sp>
      <p:pic>
        <p:nvPicPr>
          <p:cNvPr id="8" name="Image 0" descr="preencoded.png"/>
          <p:cNvPicPr>
            <a:picLocks noChangeAspect="1"/>
          </p:cNvPicPr>
          <p:nvPr/>
        </p:nvPicPr>
        <p:blipFill>
          <a:blip r:embed="rId3"/>
          <a:stretch>
            <a:fillRect/>
          </a:stretch>
        </p:blipFill>
        <p:spPr>
          <a:xfrm>
            <a:off x="855696" y="2053560"/>
            <a:ext cx="446593" cy="446593"/>
          </a:xfrm>
          <a:prstGeom prst="rect">
            <a:avLst/>
          </a:prstGeom>
        </p:spPr>
      </p:pic>
      <p:sp>
        <p:nvSpPr>
          <p:cNvPr id="9" name="Text 6"/>
          <p:cNvSpPr/>
          <p:nvPr/>
        </p:nvSpPr>
        <p:spPr>
          <a:xfrm>
            <a:off x="1600200" y="1847088"/>
            <a:ext cx="3291840" cy="859536"/>
          </a:xfrm>
          <a:prstGeom prst="rect">
            <a:avLst/>
          </a:prstGeom>
          <a:noFill/>
        </p:spPr>
        <p:txBody>
          <a:bodyPr wrap="square" lIns="0" tIns="0" rIns="0" bIns="0" rtlCol="0" anchor="ctr"/>
          <a:lstStyle/>
          <a:p>
            <a:pPr marL="0" indent="0">
              <a:buNone/>
            </a:pPr>
            <a:r>
              <a:rPr lang="en-US" sz="1450" b="1" dirty="0">
                <a:solidFill>
                  <a:srgbClr val="222E2F"/>
                </a:solidFill>
                <a:latin typeface="Cambria" panose="02040503050406030204" pitchFamily="34" charset="0"/>
                <a:ea typeface="Cambria" panose="02040503050406030204" pitchFamily="34" charset="-122"/>
                <a:cs typeface="Cambria" panose="02040503050406030204" pitchFamily="34" charset="-120"/>
              </a:rPr>
              <a:t>Monotropy &amp; the Secure base</a:t>
            </a:r>
            <a:endParaRPr lang="en-US" sz="1450" dirty="0"/>
          </a:p>
        </p:txBody>
      </p:sp>
      <p:sp>
        <p:nvSpPr>
          <p:cNvPr id="10" name="Text 7"/>
          <p:cNvSpPr/>
          <p:nvPr/>
        </p:nvSpPr>
        <p:spPr>
          <a:xfrm>
            <a:off x="5029200" y="1828800"/>
            <a:ext cx="6263640" cy="896112"/>
          </a:xfrm>
          <a:prstGeom prst="rect">
            <a:avLst/>
          </a:prstGeom>
          <a:noFill/>
        </p:spPr>
        <p:txBody>
          <a:bodyPr wrap="square" lIns="0" tIns="0" rIns="0" bIns="0" rtlCol="0" anchor="ctr"/>
          <a:lstStyle/>
          <a:p>
            <a:r>
              <a:rPr lang="en-US" sz="1600" dirty="0"/>
              <a:t>The child develops a strong attachment to a main caregiver, who provides a secure base for exploration and comfort during times of distress.</a:t>
            </a:r>
            <a:endParaRPr lang="en-US" sz="1600" dirty="0">
              <a:solidFill>
                <a:srgbClr val="5B6B6E"/>
              </a:solidFill>
              <a:latin typeface="Calibri" panose="020F0502020204030204" pitchFamily="34" charset="0"/>
              <a:ea typeface="Calibri" panose="020F0502020204030204" pitchFamily="34" charset="-122"/>
              <a:cs typeface="Calibri" panose="020F0502020204030204" pitchFamily="34" charset="-120"/>
            </a:endParaRPr>
          </a:p>
        </p:txBody>
      </p:sp>
      <p:sp>
        <p:nvSpPr>
          <p:cNvPr id="11" name="Shape 8"/>
          <p:cNvSpPr/>
          <p:nvPr/>
        </p:nvSpPr>
        <p:spPr>
          <a:xfrm>
            <a:off x="548640" y="2944368"/>
            <a:ext cx="10881360" cy="1078992"/>
          </a:xfrm>
          <a:prstGeom prst="roundRect">
            <a:avLst>
              <a:gd name="adj" fmla="val 7627"/>
            </a:avLst>
          </a:prstGeom>
          <a:solidFill>
            <a:srgbClr val="FFFFFF"/>
          </a:solidFill>
          <a:ln w="12700">
            <a:solidFill>
              <a:srgbClr val="DDE7E7"/>
            </a:solidFill>
            <a:prstDash val="solid"/>
          </a:ln>
        </p:spPr>
        <p:txBody>
          <a:bodyPr/>
          <a:lstStyle/>
          <a:p>
            <a:endParaRPr lang="en-GB"/>
          </a:p>
        </p:txBody>
      </p:sp>
      <p:sp>
        <p:nvSpPr>
          <p:cNvPr id="12" name="Shape 9"/>
          <p:cNvSpPr/>
          <p:nvPr/>
        </p:nvSpPr>
        <p:spPr>
          <a:xfrm>
            <a:off x="777240" y="3182112"/>
            <a:ext cx="603504" cy="603504"/>
          </a:xfrm>
          <a:prstGeom prst="ellipse">
            <a:avLst/>
          </a:prstGeom>
          <a:solidFill>
            <a:srgbClr val="1F6F78"/>
          </a:solidFill>
        </p:spPr>
        <p:txBody>
          <a:bodyPr/>
          <a:lstStyle/>
          <a:p>
            <a:endParaRPr lang="en-GB"/>
          </a:p>
        </p:txBody>
      </p:sp>
      <p:pic>
        <p:nvPicPr>
          <p:cNvPr id="13" name="Image 1" descr="preencoded.png"/>
          <p:cNvPicPr>
            <a:picLocks noChangeAspect="1"/>
          </p:cNvPicPr>
          <p:nvPr/>
        </p:nvPicPr>
        <p:blipFill>
          <a:blip r:embed="rId4"/>
          <a:stretch>
            <a:fillRect/>
          </a:stretch>
        </p:blipFill>
        <p:spPr>
          <a:xfrm>
            <a:off x="855696" y="3260568"/>
            <a:ext cx="446593" cy="446593"/>
          </a:xfrm>
          <a:prstGeom prst="rect">
            <a:avLst/>
          </a:prstGeom>
        </p:spPr>
      </p:pic>
      <p:sp>
        <p:nvSpPr>
          <p:cNvPr id="14" name="Text 10"/>
          <p:cNvSpPr/>
          <p:nvPr/>
        </p:nvSpPr>
        <p:spPr>
          <a:xfrm>
            <a:off x="1600200" y="3054096"/>
            <a:ext cx="3291840" cy="859536"/>
          </a:xfrm>
          <a:prstGeom prst="rect">
            <a:avLst/>
          </a:prstGeom>
          <a:noFill/>
        </p:spPr>
        <p:txBody>
          <a:bodyPr wrap="square" lIns="0" tIns="0" rIns="0" bIns="0" rtlCol="0" anchor="ctr"/>
          <a:lstStyle/>
          <a:p>
            <a:pPr marL="0" indent="0">
              <a:buNone/>
            </a:pPr>
            <a:r>
              <a:rPr lang="en-US" sz="1450" b="1" dirty="0">
                <a:solidFill>
                  <a:srgbClr val="222E2F"/>
                </a:solidFill>
                <a:latin typeface="Cambria" panose="02040503050406030204" pitchFamily="34" charset="0"/>
                <a:ea typeface="Cambria" panose="02040503050406030204" pitchFamily="34" charset="-122"/>
                <a:cs typeface="Cambria" panose="02040503050406030204" pitchFamily="34" charset="-120"/>
              </a:rPr>
              <a:t>Internal working model (IWM)</a:t>
            </a:r>
            <a:endParaRPr lang="en-US" sz="1450" dirty="0"/>
          </a:p>
        </p:txBody>
      </p:sp>
      <p:sp>
        <p:nvSpPr>
          <p:cNvPr id="15" name="Text 11"/>
          <p:cNvSpPr/>
          <p:nvPr/>
        </p:nvSpPr>
        <p:spPr>
          <a:xfrm>
            <a:off x="5029200" y="3035808"/>
            <a:ext cx="6263640" cy="896112"/>
          </a:xfrm>
          <a:prstGeom prst="rect">
            <a:avLst/>
          </a:prstGeom>
          <a:noFill/>
        </p:spPr>
        <p:txBody>
          <a:bodyPr wrap="square" lIns="0" tIns="0" rIns="0" bIns="0" rtlCol="0" anchor="ctr"/>
          <a:lstStyle/>
          <a:p>
            <a:r>
              <a:rPr lang="en-US" sz="1600" dirty="0"/>
              <a:t>Early caregiving experiences influence a child's expectations about relationships, trust and how other people are likely to respond.</a:t>
            </a:r>
            <a:endParaRPr lang="en-US" sz="1600" dirty="0">
              <a:solidFill>
                <a:srgbClr val="5B6B6E"/>
              </a:solidFill>
              <a:latin typeface="Calibri" panose="020F0502020204030204" pitchFamily="34" charset="0"/>
              <a:ea typeface="Calibri" panose="020F0502020204030204" pitchFamily="34" charset="-122"/>
              <a:cs typeface="Calibri" panose="020F0502020204030204" pitchFamily="34" charset="-120"/>
            </a:endParaRPr>
          </a:p>
        </p:txBody>
      </p:sp>
      <p:sp>
        <p:nvSpPr>
          <p:cNvPr id="16" name="Shape 12"/>
          <p:cNvSpPr/>
          <p:nvPr/>
        </p:nvSpPr>
        <p:spPr>
          <a:xfrm>
            <a:off x="548640" y="4151376"/>
            <a:ext cx="10881360" cy="1078992"/>
          </a:xfrm>
          <a:prstGeom prst="roundRect">
            <a:avLst>
              <a:gd name="adj" fmla="val 7627"/>
            </a:avLst>
          </a:prstGeom>
          <a:solidFill>
            <a:srgbClr val="E9F3F3"/>
          </a:solidFill>
        </p:spPr>
        <p:txBody>
          <a:bodyPr/>
          <a:lstStyle/>
          <a:p>
            <a:endParaRPr lang="en-GB"/>
          </a:p>
        </p:txBody>
      </p:sp>
      <p:sp>
        <p:nvSpPr>
          <p:cNvPr id="17" name="Shape 13"/>
          <p:cNvSpPr/>
          <p:nvPr/>
        </p:nvSpPr>
        <p:spPr>
          <a:xfrm>
            <a:off x="777240" y="4389120"/>
            <a:ext cx="603504" cy="603504"/>
          </a:xfrm>
          <a:prstGeom prst="ellipse">
            <a:avLst/>
          </a:prstGeom>
          <a:solidFill>
            <a:srgbClr val="1F6F78"/>
          </a:solidFill>
        </p:spPr>
        <p:txBody>
          <a:bodyPr/>
          <a:lstStyle/>
          <a:p>
            <a:endParaRPr lang="en-GB"/>
          </a:p>
        </p:txBody>
      </p:sp>
      <p:pic>
        <p:nvPicPr>
          <p:cNvPr id="18" name="Image 2" descr="preencoded.png"/>
          <p:cNvPicPr>
            <a:picLocks noChangeAspect="1"/>
          </p:cNvPicPr>
          <p:nvPr/>
        </p:nvPicPr>
        <p:blipFill>
          <a:blip r:embed="rId5"/>
          <a:stretch>
            <a:fillRect/>
          </a:stretch>
        </p:blipFill>
        <p:spPr>
          <a:xfrm>
            <a:off x="855696" y="4467576"/>
            <a:ext cx="446593" cy="446593"/>
          </a:xfrm>
          <a:prstGeom prst="rect">
            <a:avLst/>
          </a:prstGeom>
        </p:spPr>
      </p:pic>
      <p:sp>
        <p:nvSpPr>
          <p:cNvPr id="19" name="Text 14"/>
          <p:cNvSpPr/>
          <p:nvPr/>
        </p:nvSpPr>
        <p:spPr>
          <a:xfrm>
            <a:off x="1600200" y="4261104"/>
            <a:ext cx="3291840" cy="859536"/>
          </a:xfrm>
          <a:prstGeom prst="rect">
            <a:avLst/>
          </a:prstGeom>
          <a:noFill/>
        </p:spPr>
        <p:txBody>
          <a:bodyPr wrap="square" lIns="0" tIns="0" rIns="0" bIns="0" rtlCol="0" anchor="ctr"/>
          <a:lstStyle/>
          <a:p>
            <a:pPr marL="0" indent="0">
              <a:buNone/>
            </a:pPr>
            <a:r>
              <a:rPr lang="en-US" sz="1450" b="1" dirty="0">
                <a:solidFill>
                  <a:srgbClr val="222E2F"/>
                </a:solidFill>
                <a:latin typeface="Cambria" panose="02040503050406030204" pitchFamily="34" charset="0"/>
                <a:ea typeface="Cambria" panose="02040503050406030204" pitchFamily="34" charset="-122"/>
                <a:cs typeface="Cambria" panose="02040503050406030204" pitchFamily="34" charset="-120"/>
              </a:rPr>
              <a:t>Sensitive period</a:t>
            </a:r>
            <a:endParaRPr lang="en-US" sz="1450" dirty="0"/>
          </a:p>
        </p:txBody>
      </p:sp>
      <p:sp>
        <p:nvSpPr>
          <p:cNvPr id="20" name="Text 15"/>
          <p:cNvSpPr/>
          <p:nvPr/>
        </p:nvSpPr>
        <p:spPr>
          <a:xfrm>
            <a:off x="5029200" y="4242816"/>
            <a:ext cx="6263640" cy="896112"/>
          </a:xfrm>
          <a:prstGeom prst="rect">
            <a:avLst/>
          </a:prstGeom>
          <a:noFill/>
        </p:spPr>
        <p:txBody>
          <a:bodyPr wrap="square" lIns="0" tIns="0" rIns="0" bIns="0" rtlCol="0" anchor="ctr"/>
          <a:lstStyle/>
          <a:p>
            <a:r>
              <a:rPr lang="en-US" sz="1600" dirty="0"/>
              <a:t>Attachment develops mainly from birth to around 2–3 years of age. Bowlby believed that difficulties during this sensitive period could have lasting effects on a child's emotional security.</a:t>
            </a:r>
            <a:endParaRPr lang="en-US" sz="1600" dirty="0">
              <a:solidFill>
                <a:srgbClr val="5B6B6E"/>
              </a:solidFill>
              <a:latin typeface="Calibri" panose="020F0502020204030204" pitchFamily="34" charset="0"/>
              <a:ea typeface="Calibri" panose="020F0502020204030204" pitchFamily="34" charset="-122"/>
              <a:cs typeface="Calibri" panose="020F0502020204030204" pitchFamily="34" charset="-120"/>
            </a:endParaRPr>
          </a:p>
        </p:txBody>
      </p:sp>
      <p:sp>
        <p:nvSpPr>
          <p:cNvPr id="21" name="Shape 16"/>
          <p:cNvSpPr/>
          <p:nvPr/>
        </p:nvSpPr>
        <p:spPr>
          <a:xfrm>
            <a:off x="548640" y="5358384"/>
            <a:ext cx="10881360" cy="1078992"/>
          </a:xfrm>
          <a:prstGeom prst="roundRect">
            <a:avLst>
              <a:gd name="adj" fmla="val 7627"/>
            </a:avLst>
          </a:prstGeom>
          <a:solidFill>
            <a:srgbClr val="FFFFFF"/>
          </a:solidFill>
          <a:ln w="12700">
            <a:solidFill>
              <a:srgbClr val="DDE7E7"/>
            </a:solidFill>
            <a:prstDash val="solid"/>
          </a:ln>
        </p:spPr>
        <p:txBody>
          <a:bodyPr/>
          <a:lstStyle/>
          <a:p>
            <a:endParaRPr lang="en-GB"/>
          </a:p>
        </p:txBody>
      </p:sp>
      <p:sp>
        <p:nvSpPr>
          <p:cNvPr id="22" name="Shape 17"/>
          <p:cNvSpPr/>
          <p:nvPr/>
        </p:nvSpPr>
        <p:spPr>
          <a:xfrm>
            <a:off x="777240" y="5596128"/>
            <a:ext cx="603504" cy="603504"/>
          </a:xfrm>
          <a:prstGeom prst="ellipse">
            <a:avLst/>
          </a:prstGeom>
          <a:solidFill>
            <a:srgbClr val="1F6F78"/>
          </a:solidFill>
        </p:spPr>
        <p:txBody>
          <a:bodyPr/>
          <a:lstStyle/>
          <a:p>
            <a:endParaRPr lang="en-GB"/>
          </a:p>
        </p:txBody>
      </p:sp>
      <p:pic>
        <p:nvPicPr>
          <p:cNvPr id="23" name="Image 3" descr="preencoded.png"/>
          <p:cNvPicPr>
            <a:picLocks noChangeAspect="1"/>
          </p:cNvPicPr>
          <p:nvPr/>
        </p:nvPicPr>
        <p:blipFill>
          <a:blip r:embed="rId6"/>
          <a:stretch>
            <a:fillRect/>
          </a:stretch>
        </p:blipFill>
        <p:spPr>
          <a:xfrm>
            <a:off x="855696" y="5674584"/>
            <a:ext cx="446593" cy="446593"/>
          </a:xfrm>
          <a:prstGeom prst="rect">
            <a:avLst/>
          </a:prstGeom>
        </p:spPr>
      </p:pic>
      <p:sp>
        <p:nvSpPr>
          <p:cNvPr id="24" name="Text 18"/>
          <p:cNvSpPr/>
          <p:nvPr/>
        </p:nvSpPr>
        <p:spPr>
          <a:xfrm>
            <a:off x="1600200" y="5468112"/>
            <a:ext cx="3291840" cy="859536"/>
          </a:xfrm>
          <a:prstGeom prst="rect">
            <a:avLst/>
          </a:prstGeom>
          <a:noFill/>
        </p:spPr>
        <p:txBody>
          <a:bodyPr wrap="square" lIns="0" tIns="0" rIns="0" bIns="0" rtlCol="0" anchor="ctr"/>
          <a:lstStyle/>
          <a:p>
            <a:pPr marL="0" indent="0">
              <a:buNone/>
            </a:pPr>
            <a:r>
              <a:rPr lang="en-US" sz="1450" b="1" dirty="0">
                <a:solidFill>
                  <a:srgbClr val="222E2F"/>
                </a:solidFill>
                <a:latin typeface="Cambria" panose="02040503050406030204" pitchFamily="34" charset="0"/>
                <a:ea typeface="Cambria" panose="02040503050406030204" pitchFamily="34" charset="-122"/>
                <a:cs typeface="Cambria" panose="02040503050406030204" pitchFamily="34" charset="-120"/>
              </a:rPr>
              <a:t>Maternal deprivation hypothesis</a:t>
            </a:r>
            <a:endParaRPr lang="en-US" sz="1450" dirty="0"/>
          </a:p>
        </p:txBody>
      </p:sp>
      <p:sp>
        <p:nvSpPr>
          <p:cNvPr id="25" name="Text 19"/>
          <p:cNvSpPr/>
          <p:nvPr/>
        </p:nvSpPr>
        <p:spPr>
          <a:xfrm>
            <a:off x="5029200" y="5449824"/>
            <a:ext cx="6263640" cy="896112"/>
          </a:xfrm>
          <a:prstGeom prst="rect">
            <a:avLst/>
          </a:prstGeom>
          <a:noFill/>
        </p:spPr>
        <p:txBody>
          <a:bodyPr wrap="square" lIns="0" tIns="0" rIns="0" bIns="0" rtlCol="0" anchor="ctr"/>
          <a:lstStyle/>
          <a:p>
            <a:r>
              <a:rPr lang="en-US" sz="1600" dirty="0"/>
              <a:t>Bowlby (1951, 1969) argued that prolonged separation from a primary caregiver could have lasting effects on a child's emotional and social development.</a:t>
            </a:r>
            <a:endParaRPr lang="en-US" sz="1600" dirty="0">
              <a:solidFill>
                <a:srgbClr val="5B6B6E"/>
              </a:solidFill>
              <a:latin typeface="Calibri" panose="020F0502020204030204" pitchFamily="34" charset="0"/>
              <a:ea typeface="Calibri" panose="020F0502020204030204" pitchFamily="34" charset="-122"/>
              <a:cs typeface="Calibri" panose="020F0502020204030204" pitchFamily="34" charset="-12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84048"/>
            <a:ext cx="7315200" cy="320040"/>
          </a:xfrm>
          <a:prstGeom prst="rect">
            <a:avLst/>
          </a:prstGeom>
          <a:noFill/>
        </p:spPr>
        <p:txBody>
          <a:bodyPr wrap="square" lIns="0" tIns="0" rIns="0" bIns="0" rtlCol="0" anchor="ctr"/>
          <a:lstStyle/>
          <a:p>
            <a:pPr marL="0" indent="0">
              <a:buNone/>
            </a:pPr>
            <a:r>
              <a:rPr lang="en-US" sz="1300" b="1" kern="0" spc="200" dirty="0">
                <a:solidFill>
                  <a:srgbClr val="1F6F78"/>
                </a:solidFill>
                <a:latin typeface="Calibri" panose="020F0502020204030204" pitchFamily="34" charset="0"/>
                <a:ea typeface="Calibri" panose="020F0502020204030204" pitchFamily="34" charset="-122"/>
                <a:cs typeface="Calibri" panose="020F0502020204030204" pitchFamily="34" charset="-120"/>
              </a:rPr>
              <a:t>UNDERLYING CONCEPTS AND PRINCIPLES</a:t>
            </a:r>
            <a:endParaRPr lang="en-US" sz="1300" dirty="0"/>
          </a:p>
        </p:txBody>
      </p:sp>
      <p:sp>
        <p:nvSpPr>
          <p:cNvPr id="3" name="Text 1"/>
          <p:cNvSpPr/>
          <p:nvPr/>
        </p:nvSpPr>
        <p:spPr>
          <a:xfrm>
            <a:off x="548640" y="658368"/>
            <a:ext cx="10607040" cy="731520"/>
          </a:xfrm>
          <a:prstGeom prst="rect">
            <a:avLst/>
          </a:prstGeom>
          <a:noFill/>
        </p:spPr>
        <p:txBody>
          <a:bodyPr wrap="square" lIns="0" tIns="0" rIns="0" bIns="0" rtlCol="0" anchor="ctr"/>
          <a:lstStyle/>
          <a:p>
            <a:pPr marL="0" indent="0">
              <a:buNone/>
            </a:pPr>
            <a:r>
              <a:rPr lang="en-US" sz="3200" b="1" dirty="0">
                <a:solidFill>
                  <a:srgbClr val="222E2F"/>
                </a:solidFill>
                <a:latin typeface="Cambria" panose="02040503050406030204" pitchFamily="34" charset="0"/>
                <a:ea typeface="Cambria" panose="02040503050406030204" pitchFamily="34" charset="-122"/>
                <a:cs typeface="Cambria" panose="02040503050406030204" pitchFamily="34" charset="-120"/>
              </a:rPr>
              <a:t>Nature and Nurture</a:t>
            </a:r>
            <a:endParaRPr lang="en-US" sz="3200" dirty="0"/>
          </a:p>
        </p:txBody>
      </p:sp>
      <p:sp>
        <p:nvSpPr>
          <p:cNvPr id="4" name="Text 2"/>
          <p:cNvSpPr/>
          <p:nvPr/>
        </p:nvSpPr>
        <p:spPr>
          <a:xfrm>
            <a:off x="548640" y="6446520"/>
            <a:ext cx="5486400" cy="274320"/>
          </a:xfrm>
          <a:prstGeom prst="rect">
            <a:avLst/>
          </a:prstGeom>
          <a:noFill/>
        </p:spPr>
        <p:txBody>
          <a:bodyPr wrap="square" lIns="0" tIns="0" rIns="0" bIns="0" rtlCol="0" anchor="ctr"/>
          <a:lstStyle/>
          <a:p>
            <a:pPr marL="0" indent="0">
              <a:buNone/>
            </a:pPr>
            <a:r>
              <a:rPr lang="en-US" sz="950" kern="0" spc="150" dirty="0">
                <a:solidFill>
                  <a:srgbClr val="A9B4B5"/>
                </a:solidFill>
                <a:latin typeface="Calibri" panose="020F0502020204030204" pitchFamily="34" charset="0"/>
                <a:ea typeface="Calibri" panose="020F0502020204030204" pitchFamily="34" charset="-122"/>
                <a:cs typeface="Calibri" panose="020F0502020204030204" pitchFamily="34" charset="-120"/>
              </a:rPr>
              <a:t>ISAAC — EARLY HELP PRESENTATION</a:t>
            </a:r>
            <a:endParaRPr lang="en-US" sz="950" dirty="0"/>
          </a:p>
        </p:txBody>
      </p:sp>
      <p:sp>
        <p:nvSpPr>
          <p:cNvPr id="5" name="Text 3"/>
          <p:cNvSpPr/>
          <p:nvPr/>
        </p:nvSpPr>
        <p:spPr>
          <a:xfrm>
            <a:off x="11475720" y="6446520"/>
            <a:ext cx="548640" cy="274320"/>
          </a:xfrm>
          <a:prstGeom prst="rect">
            <a:avLst/>
          </a:prstGeom>
          <a:noFill/>
        </p:spPr>
        <p:txBody>
          <a:bodyPr wrap="square" lIns="0" tIns="0" rIns="0" bIns="0" rtlCol="0" anchor="ctr"/>
          <a:lstStyle/>
          <a:p>
            <a:pPr marL="0" indent="0" algn="r">
              <a:buNone/>
            </a:pPr>
            <a:r>
              <a:rPr lang="en-US" sz="1000" dirty="0">
                <a:solidFill>
                  <a:srgbClr val="5B6B6E"/>
                </a:solidFill>
                <a:latin typeface="Calibri" panose="020F0502020204030204" pitchFamily="34" charset="0"/>
                <a:ea typeface="Calibri" panose="020F0502020204030204" pitchFamily="34" charset="-122"/>
                <a:cs typeface="Calibri" panose="020F0502020204030204" pitchFamily="34" charset="-120"/>
              </a:rPr>
              <a:t>05</a:t>
            </a:r>
            <a:endParaRPr lang="en-US" sz="1000" dirty="0"/>
          </a:p>
        </p:txBody>
      </p:sp>
      <p:sp>
        <p:nvSpPr>
          <p:cNvPr id="6" name="Shape 4"/>
          <p:cNvSpPr/>
          <p:nvPr/>
        </p:nvSpPr>
        <p:spPr>
          <a:xfrm>
            <a:off x="548640" y="1691640"/>
            <a:ext cx="5349240" cy="4434840"/>
          </a:xfrm>
          <a:prstGeom prst="roundRect">
            <a:avLst>
              <a:gd name="adj" fmla="val 2062"/>
            </a:avLst>
          </a:prstGeom>
          <a:solidFill>
            <a:srgbClr val="E9F3F3"/>
          </a:solidFill>
          <a:effectLst>
            <a:outerShdw blurRad="101600" dist="38100" dir="2700000" algn="bl" rotWithShape="0">
              <a:srgbClr val="000000">
                <a:alpha val="14000"/>
              </a:srgbClr>
            </a:outerShdw>
          </a:effectLst>
        </p:spPr>
        <p:txBody>
          <a:bodyPr/>
          <a:lstStyle/>
          <a:p>
            <a:endParaRPr lang="en-GB"/>
          </a:p>
        </p:txBody>
      </p:sp>
      <p:sp>
        <p:nvSpPr>
          <p:cNvPr id="7" name="Shape 5"/>
          <p:cNvSpPr/>
          <p:nvPr/>
        </p:nvSpPr>
        <p:spPr>
          <a:xfrm>
            <a:off x="868680" y="1965960"/>
            <a:ext cx="594360" cy="594360"/>
          </a:xfrm>
          <a:prstGeom prst="ellipse">
            <a:avLst/>
          </a:prstGeom>
          <a:solidFill>
            <a:srgbClr val="1F6F78"/>
          </a:solidFill>
        </p:spPr>
        <p:txBody>
          <a:bodyPr/>
          <a:lstStyle/>
          <a:p>
            <a:endParaRPr lang="en-GB"/>
          </a:p>
        </p:txBody>
      </p:sp>
      <p:pic>
        <p:nvPicPr>
          <p:cNvPr id="8" name="Image 0" descr="preencoded.png"/>
          <p:cNvPicPr>
            <a:picLocks noChangeAspect="1"/>
          </p:cNvPicPr>
          <p:nvPr/>
        </p:nvPicPr>
        <p:blipFill>
          <a:blip r:embed="rId3"/>
          <a:stretch>
            <a:fillRect/>
          </a:stretch>
        </p:blipFill>
        <p:spPr>
          <a:xfrm>
            <a:off x="945947" y="2043227"/>
            <a:ext cx="439826" cy="439826"/>
          </a:xfrm>
          <a:prstGeom prst="rect">
            <a:avLst/>
          </a:prstGeom>
        </p:spPr>
      </p:pic>
      <p:sp>
        <p:nvSpPr>
          <p:cNvPr id="9" name="Text 6"/>
          <p:cNvSpPr/>
          <p:nvPr/>
        </p:nvSpPr>
        <p:spPr>
          <a:xfrm>
            <a:off x="1600200" y="2029968"/>
            <a:ext cx="4114800" cy="457200"/>
          </a:xfrm>
          <a:prstGeom prst="rect">
            <a:avLst/>
          </a:prstGeom>
          <a:noFill/>
        </p:spPr>
        <p:txBody>
          <a:bodyPr wrap="square" lIns="0" tIns="0" rIns="0" bIns="0" rtlCol="0" anchor="ctr"/>
          <a:lstStyle/>
          <a:p>
            <a:pPr marL="0" indent="0">
              <a:buNone/>
            </a:pPr>
            <a:r>
              <a:rPr lang="en-US" sz="1500" b="1" dirty="0">
                <a:solidFill>
                  <a:srgbClr val="1F6F78"/>
                </a:solidFill>
                <a:latin typeface="Cambria" panose="02040503050406030204" pitchFamily="34" charset="0"/>
                <a:ea typeface="Cambria" panose="02040503050406030204" pitchFamily="34" charset="-122"/>
                <a:cs typeface="Cambria" panose="02040503050406030204" pitchFamily="34" charset="-120"/>
              </a:rPr>
              <a:t>NATURE — biological influences</a:t>
            </a:r>
            <a:endParaRPr lang="en-US" sz="1500" dirty="0"/>
          </a:p>
        </p:txBody>
      </p:sp>
      <p:sp>
        <p:nvSpPr>
          <p:cNvPr id="10" name="Text 7"/>
          <p:cNvSpPr/>
          <p:nvPr/>
        </p:nvSpPr>
        <p:spPr>
          <a:xfrm>
            <a:off x="868680" y="2743200"/>
            <a:ext cx="4754880" cy="3200400"/>
          </a:xfrm>
          <a:prstGeom prst="rect">
            <a:avLst/>
          </a:prstGeom>
          <a:noFill/>
        </p:spPr>
        <p:txBody>
          <a:bodyPr wrap="square" lIns="0" tIns="0" rIns="0" bIns="0" rtlCol="0" anchor="t"/>
          <a:lstStyle/>
          <a:p>
            <a:pPr marL="228600" indent="-228600">
              <a:spcAft>
                <a:spcPts val="1000"/>
              </a:spcAft>
              <a:buSzPct val="100000"/>
              <a:buChar char="●"/>
            </a:pPr>
            <a:r>
              <a:rPr lang="en-US" sz="1600" dirty="0"/>
              <a:t>A child's temperament may influence how they respond to stress, change and separation</a:t>
            </a:r>
            <a:endParaRPr lang="ru-RU" sz="1600" dirty="0"/>
          </a:p>
          <a:p>
            <a:pPr marL="228600" indent="-228600">
              <a:spcAft>
                <a:spcPts val="1000"/>
              </a:spcAft>
              <a:buSzPct val="100000"/>
              <a:buChar char="●"/>
            </a:pPr>
            <a:r>
              <a:rPr lang="en-US" sz="1600" dirty="0"/>
              <a:t>Early brain development is strongly influenced by a child's experiences. Repeated stress, such as frequent separation distress, may affect how children learn to regulate their emotions.</a:t>
            </a:r>
            <a:endParaRPr lang="ru-RU" sz="1600" dirty="0"/>
          </a:p>
          <a:p>
            <a:pPr marL="228600" indent="-228600">
              <a:spcAft>
                <a:spcPts val="1000"/>
              </a:spcAft>
              <a:buSzPct val="100000"/>
              <a:buChar char="●"/>
            </a:pPr>
            <a:r>
              <a:rPr lang="en-US" sz="1600" dirty="0"/>
              <a:t>A child's sociability and emotional reactions are also influenced by genetic and biological factors.</a:t>
            </a:r>
            <a:endParaRPr lang="en-US" sz="1600" dirty="0">
              <a:solidFill>
                <a:srgbClr val="222E2F"/>
              </a:solidFill>
              <a:latin typeface="Calibri" panose="020F0502020204030204" pitchFamily="34" charset="0"/>
              <a:ea typeface="Calibri" panose="020F0502020204030204" pitchFamily="34" charset="-122"/>
              <a:cs typeface="Calibri" panose="020F0502020204030204" pitchFamily="34" charset="-120"/>
            </a:endParaRPr>
          </a:p>
        </p:txBody>
      </p:sp>
      <p:sp>
        <p:nvSpPr>
          <p:cNvPr id="11" name="Shape 8"/>
          <p:cNvSpPr/>
          <p:nvPr/>
        </p:nvSpPr>
        <p:spPr>
          <a:xfrm>
            <a:off x="6126480" y="1691640"/>
            <a:ext cx="5349240" cy="4434840"/>
          </a:xfrm>
          <a:prstGeom prst="roundRect">
            <a:avLst>
              <a:gd name="adj" fmla="val 2062"/>
            </a:avLst>
          </a:prstGeom>
          <a:solidFill>
            <a:srgbClr val="FBEEE2"/>
          </a:solidFill>
          <a:effectLst>
            <a:outerShdw blurRad="101600" dist="38100" dir="2700000" algn="bl" rotWithShape="0">
              <a:srgbClr val="000000">
                <a:alpha val="14000"/>
              </a:srgbClr>
            </a:outerShdw>
          </a:effectLst>
        </p:spPr>
        <p:txBody>
          <a:bodyPr/>
          <a:lstStyle/>
          <a:p>
            <a:endParaRPr lang="en-GB"/>
          </a:p>
        </p:txBody>
      </p:sp>
      <p:sp>
        <p:nvSpPr>
          <p:cNvPr id="12" name="Shape 9"/>
          <p:cNvSpPr/>
          <p:nvPr/>
        </p:nvSpPr>
        <p:spPr>
          <a:xfrm>
            <a:off x="6492240" y="1965960"/>
            <a:ext cx="594360" cy="594360"/>
          </a:xfrm>
          <a:prstGeom prst="ellipse">
            <a:avLst/>
          </a:prstGeom>
          <a:solidFill>
            <a:srgbClr val="E4572E"/>
          </a:solidFill>
        </p:spPr>
        <p:txBody>
          <a:bodyPr/>
          <a:lstStyle/>
          <a:p>
            <a:endParaRPr lang="en-GB"/>
          </a:p>
        </p:txBody>
      </p:sp>
      <p:pic>
        <p:nvPicPr>
          <p:cNvPr id="13" name="Image 1" descr="preencoded.png"/>
          <p:cNvPicPr>
            <a:picLocks noChangeAspect="1"/>
          </p:cNvPicPr>
          <p:nvPr/>
        </p:nvPicPr>
        <p:blipFill>
          <a:blip r:embed="rId4"/>
          <a:stretch>
            <a:fillRect/>
          </a:stretch>
        </p:blipFill>
        <p:spPr>
          <a:xfrm>
            <a:off x="6569507" y="2043227"/>
            <a:ext cx="439826" cy="439826"/>
          </a:xfrm>
          <a:prstGeom prst="rect">
            <a:avLst/>
          </a:prstGeom>
        </p:spPr>
      </p:pic>
      <p:sp>
        <p:nvSpPr>
          <p:cNvPr id="14" name="Text 10"/>
          <p:cNvSpPr/>
          <p:nvPr/>
        </p:nvSpPr>
        <p:spPr>
          <a:xfrm>
            <a:off x="7223760" y="2029968"/>
            <a:ext cx="4114800" cy="457200"/>
          </a:xfrm>
          <a:prstGeom prst="rect">
            <a:avLst/>
          </a:prstGeom>
          <a:noFill/>
        </p:spPr>
        <p:txBody>
          <a:bodyPr wrap="square" lIns="0" tIns="0" rIns="0" bIns="0" rtlCol="0" anchor="ctr"/>
          <a:lstStyle/>
          <a:p>
            <a:pPr marL="0" indent="0">
              <a:buNone/>
            </a:pPr>
            <a:r>
              <a:rPr lang="en-US" sz="1500" b="1" dirty="0">
                <a:solidFill>
                  <a:srgbClr val="E4572E"/>
                </a:solidFill>
                <a:latin typeface="Cambria" panose="02040503050406030204" pitchFamily="34" charset="0"/>
                <a:ea typeface="Cambria" panose="02040503050406030204" pitchFamily="34" charset="-122"/>
                <a:cs typeface="Cambria" panose="02040503050406030204" pitchFamily="34" charset="-120"/>
              </a:rPr>
              <a:t>NURTURE — environmental influences</a:t>
            </a:r>
            <a:endParaRPr lang="en-US" sz="1500" dirty="0"/>
          </a:p>
        </p:txBody>
      </p:sp>
      <p:sp>
        <p:nvSpPr>
          <p:cNvPr id="15" name="Text 11"/>
          <p:cNvSpPr/>
          <p:nvPr/>
        </p:nvSpPr>
        <p:spPr>
          <a:xfrm>
            <a:off x="6492240" y="2743200"/>
            <a:ext cx="4754880" cy="3200400"/>
          </a:xfrm>
          <a:prstGeom prst="rect">
            <a:avLst/>
          </a:prstGeom>
          <a:noFill/>
        </p:spPr>
        <p:txBody>
          <a:bodyPr wrap="square" lIns="0" tIns="0" rIns="0" bIns="0" rtlCol="0" anchor="t"/>
          <a:lstStyle/>
          <a:p>
            <a:pPr marL="228600" indent="-228600">
              <a:spcAft>
                <a:spcPts val="1000"/>
              </a:spcAft>
              <a:buSzPct val="100000"/>
              <a:buChar char="●"/>
            </a:pPr>
            <a:r>
              <a:rPr lang="en-US" sz="1600" dirty="0"/>
              <a:t>Maternal post-natal depression and low parental confidence may affect the consistency and emotional responsiveness of caregiving.</a:t>
            </a:r>
            <a:endParaRPr lang="en-US" sz="1600" dirty="0">
              <a:solidFill>
                <a:srgbClr val="222E2F"/>
              </a:solidFill>
              <a:latin typeface="Calibri" panose="020F0502020204030204" pitchFamily="34" charset="0"/>
              <a:ea typeface="Calibri" panose="020F0502020204030204" pitchFamily="34" charset="-122"/>
              <a:cs typeface="Calibri" panose="020F0502020204030204" pitchFamily="34" charset="-120"/>
            </a:endParaRPr>
          </a:p>
          <a:p>
            <a:pPr marL="228600" indent="-228600">
              <a:spcAft>
                <a:spcPts val="1000"/>
              </a:spcAft>
              <a:buSzPct val="100000"/>
              <a:buChar char="●"/>
            </a:pPr>
            <a:r>
              <a:rPr lang="en-US" sz="1600" dirty="0"/>
              <a:t>Disrupted childcare arrangements and the recent move to London may have reduced stability, daily routines and familiar social relationships.</a:t>
            </a:r>
            <a:endParaRPr lang="ru-RU" sz="1600" dirty="0"/>
          </a:p>
          <a:p>
            <a:pPr marL="228600" indent="-228600">
              <a:spcAft>
                <a:spcPts val="1000"/>
              </a:spcAft>
              <a:buSzPct val="100000"/>
              <a:buChar char="●"/>
            </a:pPr>
            <a:r>
              <a:rPr lang="en-US" sz="1600" dirty="0"/>
              <a:t>Reduced opportunities to build stable relationships with adults and peers because of disrupted childcare and frequent changes.</a:t>
            </a:r>
            <a:endParaRPr lang="en-US" sz="1600" dirty="0">
              <a:solidFill>
                <a:srgbClr val="222E2F"/>
              </a:solidFill>
              <a:latin typeface="Calibri" panose="020F0502020204030204" pitchFamily="34" charset="0"/>
              <a:ea typeface="Calibri" panose="020F0502020204030204" pitchFamily="34" charset="-122"/>
              <a:cs typeface="Calibri" panose="020F0502020204030204" pitchFamily="34" charset="-12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84048"/>
            <a:ext cx="7315200" cy="320040"/>
          </a:xfrm>
          <a:prstGeom prst="rect">
            <a:avLst/>
          </a:prstGeom>
          <a:noFill/>
        </p:spPr>
        <p:txBody>
          <a:bodyPr wrap="square" lIns="0" tIns="0" rIns="0" bIns="0" rtlCol="0" anchor="ctr"/>
          <a:lstStyle/>
          <a:p>
            <a:pPr marL="0" indent="0">
              <a:buNone/>
            </a:pPr>
            <a:r>
              <a:rPr lang="en-US" sz="1300" b="1" kern="0" spc="200" dirty="0">
                <a:solidFill>
                  <a:srgbClr val="1F6F78"/>
                </a:solidFill>
                <a:latin typeface="Calibri" panose="020F0502020204030204" pitchFamily="34" charset="0"/>
                <a:ea typeface="Calibri" panose="020F0502020204030204" pitchFamily="34" charset="-122"/>
                <a:cs typeface="Calibri" panose="020F0502020204030204" pitchFamily="34" charset="-120"/>
              </a:rPr>
              <a:t>APPLYING THE THEORY</a:t>
            </a:r>
            <a:endParaRPr lang="en-US" sz="1300" dirty="0"/>
          </a:p>
        </p:txBody>
      </p:sp>
      <p:sp>
        <p:nvSpPr>
          <p:cNvPr id="3" name="Text 1"/>
          <p:cNvSpPr/>
          <p:nvPr/>
        </p:nvSpPr>
        <p:spPr>
          <a:xfrm>
            <a:off x="548640" y="777240"/>
            <a:ext cx="10607040" cy="731520"/>
          </a:xfrm>
          <a:prstGeom prst="rect">
            <a:avLst/>
          </a:prstGeom>
          <a:noFill/>
        </p:spPr>
        <p:txBody>
          <a:bodyPr wrap="square" lIns="0" tIns="0" rIns="0" bIns="0" rtlCol="0" anchor="ctr"/>
          <a:lstStyle/>
          <a:p>
            <a:pPr marL="0" indent="0">
              <a:buNone/>
            </a:pPr>
            <a:r>
              <a:rPr lang="en-US" sz="3200" b="1" dirty="0">
                <a:solidFill>
                  <a:srgbClr val="222E2F"/>
                </a:solidFill>
                <a:latin typeface="Cambria" panose="02040503050406030204" pitchFamily="34" charset="0"/>
                <a:ea typeface="Cambria" panose="02040503050406030204" pitchFamily="34" charset="-122"/>
                <a:cs typeface="Cambria" panose="02040503050406030204" pitchFamily="34" charset="-120"/>
              </a:rPr>
              <a:t>Disrupted Care, Maternal Depression &amp; Attachment Security</a:t>
            </a:r>
            <a:endParaRPr lang="en-US" sz="3200" dirty="0"/>
          </a:p>
        </p:txBody>
      </p:sp>
      <p:sp>
        <p:nvSpPr>
          <p:cNvPr id="4" name="Text 2"/>
          <p:cNvSpPr/>
          <p:nvPr/>
        </p:nvSpPr>
        <p:spPr>
          <a:xfrm>
            <a:off x="548640" y="6446520"/>
            <a:ext cx="5486400" cy="274320"/>
          </a:xfrm>
          <a:prstGeom prst="rect">
            <a:avLst/>
          </a:prstGeom>
          <a:noFill/>
        </p:spPr>
        <p:txBody>
          <a:bodyPr wrap="square" lIns="0" tIns="0" rIns="0" bIns="0" rtlCol="0" anchor="ctr"/>
          <a:lstStyle/>
          <a:p>
            <a:pPr marL="0" indent="0">
              <a:buNone/>
            </a:pPr>
            <a:r>
              <a:rPr lang="en-US" sz="950" kern="0" spc="150" dirty="0">
                <a:solidFill>
                  <a:srgbClr val="A9B4B5"/>
                </a:solidFill>
                <a:latin typeface="Calibri" panose="020F0502020204030204" pitchFamily="34" charset="0"/>
                <a:ea typeface="Calibri" panose="020F0502020204030204" pitchFamily="34" charset="-122"/>
                <a:cs typeface="Calibri" panose="020F0502020204030204" pitchFamily="34" charset="-120"/>
              </a:rPr>
              <a:t>ISAAC — EARLY HELP PRESENTATION</a:t>
            </a:r>
            <a:endParaRPr lang="en-US" sz="950" dirty="0"/>
          </a:p>
        </p:txBody>
      </p:sp>
      <p:sp>
        <p:nvSpPr>
          <p:cNvPr id="5" name="Text 3"/>
          <p:cNvSpPr/>
          <p:nvPr/>
        </p:nvSpPr>
        <p:spPr>
          <a:xfrm>
            <a:off x="11475720" y="6446520"/>
            <a:ext cx="548640" cy="274320"/>
          </a:xfrm>
          <a:prstGeom prst="rect">
            <a:avLst/>
          </a:prstGeom>
          <a:noFill/>
        </p:spPr>
        <p:txBody>
          <a:bodyPr wrap="square" lIns="0" tIns="0" rIns="0" bIns="0" rtlCol="0" anchor="ctr"/>
          <a:lstStyle/>
          <a:p>
            <a:pPr marL="0" indent="0" algn="r">
              <a:buNone/>
            </a:pPr>
            <a:r>
              <a:rPr lang="en-US" sz="1000" dirty="0">
                <a:solidFill>
                  <a:srgbClr val="5B6B6E"/>
                </a:solidFill>
                <a:latin typeface="Calibri" panose="020F0502020204030204" pitchFamily="34" charset="0"/>
                <a:ea typeface="Calibri" panose="020F0502020204030204" pitchFamily="34" charset="-122"/>
                <a:cs typeface="Calibri" panose="020F0502020204030204" pitchFamily="34" charset="-120"/>
              </a:rPr>
              <a:t>06</a:t>
            </a:r>
            <a:endParaRPr lang="en-US" sz="1000" dirty="0"/>
          </a:p>
        </p:txBody>
      </p:sp>
      <p:sp>
        <p:nvSpPr>
          <p:cNvPr id="6" name="Text 4"/>
          <p:cNvSpPr/>
          <p:nvPr/>
        </p:nvSpPr>
        <p:spPr>
          <a:xfrm>
            <a:off x="548640" y="1737360"/>
            <a:ext cx="5669280" cy="4480560"/>
          </a:xfrm>
          <a:prstGeom prst="rect">
            <a:avLst/>
          </a:prstGeom>
          <a:noFill/>
        </p:spPr>
        <p:txBody>
          <a:bodyPr wrap="square" lIns="0" tIns="0" rIns="0" bIns="0" rtlCol="0" anchor="t"/>
          <a:lstStyle/>
          <a:p>
            <a:pPr marL="228600" indent="-228600">
              <a:spcAft>
                <a:spcPts val="1400"/>
              </a:spcAft>
              <a:buSzPct val="100000"/>
              <a:buChar char="●"/>
            </a:pPr>
            <a:r>
              <a:rPr lang="en-US" dirty="0"/>
              <a:t>Frequent changes in childcare over the past two years may have made it more difficult for Isaac to develop a stable and secure attachment with a consistent caregiver.</a:t>
            </a:r>
            <a:endParaRPr lang="ru-RU" dirty="0"/>
          </a:p>
          <a:p>
            <a:pPr marL="228600" indent="-228600">
              <a:spcAft>
                <a:spcPts val="1400"/>
              </a:spcAft>
              <a:buSzPct val="100000"/>
              <a:buChar char="●"/>
            </a:pPr>
            <a:r>
              <a:rPr lang="en-US" dirty="0"/>
              <a:t>Maternal post-natal depression may reduce emotional responsiveness and has been associated with a higher likelihood of insecure attachment in some children (Sechi et al., 2021).</a:t>
            </a:r>
            <a:endParaRPr lang="ru-RU" dirty="0"/>
          </a:p>
          <a:p>
            <a:pPr marL="228600" indent="-228600">
              <a:spcAft>
                <a:spcPts val="1400"/>
              </a:spcAft>
              <a:buSzPct val="100000"/>
              <a:buChar char="●"/>
            </a:pPr>
            <a:r>
              <a:rPr lang="en-US" dirty="0"/>
              <a:t>Isaac's distress during separation and clinginess may suggest that he does not yet feel fully secure when apart from his mother.</a:t>
            </a:r>
            <a:endParaRPr lang="ru-RU" dirty="0"/>
          </a:p>
          <a:p>
            <a:pPr marL="228600" indent="-228600">
              <a:spcAft>
                <a:spcPts val="1400"/>
              </a:spcAft>
              <a:buSzPct val="100000"/>
              <a:buChar char="●"/>
            </a:pPr>
            <a:r>
              <a:rPr lang="en-US" dirty="0"/>
              <a:t>The recent move may have disrupted familiar routines, relationships and sources of emotional security at a time when Isaac needed stability</a:t>
            </a:r>
            <a:r>
              <a:rPr lang="en-US" sz="1400" dirty="0"/>
              <a:t>.</a:t>
            </a:r>
          </a:p>
        </p:txBody>
      </p:sp>
      <p:sp>
        <p:nvSpPr>
          <p:cNvPr id="7" name="Shape 5"/>
          <p:cNvSpPr/>
          <p:nvPr/>
        </p:nvSpPr>
        <p:spPr>
          <a:xfrm>
            <a:off x="6492240" y="1737360"/>
            <a:ext cx="5120640" cy="4480560"/>
          </a:xfrm>
          <a:prstGeom prst="roundRect">
            <a:avLst>
              <a:gd name="adj" fmla="val 2449"/>
            </a:avLst>
          </a:prstGeom>
          <a:solidFill>
            <a:srgbClr val="E9F3F3"/>
          </a:solidFill>
          <a:ln w="19050">
            <a:solidFill>
              <a:srgbClr val="1F6F78"/>
            </a:solidFill>
            <a:prstDash val="dash"/>
          </a:ln>
        </p:spPr>
        <p:txBody>
          <a:bodyPr/>
          <a:lstStyle/>
          <a:p>
            <a:endParaRPr lang="en-GB"/>
          </a:p>
        </p:txBody>
      </p:sp>
      <p:pic>
        <p:nvPicPr>
          <p:cNvPr id="11" name="Picture 10" descr="Secure Base Explained: How Attachment Shapes Resilient Kids"/>
          <p:cNvPicPr>
            <a:picLocks noChangeAspect="1"/>
          </p:cNvPicPr>
          <p:nvPr/>
        </p:nvPicPr>
        <p:blipFill>
          <a:blip r:embed="rId3"/>
          <a:stretch>
            <a:fillRect/>
          </a:stretch>
        </p:blipFill>
        <p:spPr>
          <a:xfrm>
            <a:off x="6492239" y="2519951"/>
            <a:ext cx="5120639" cy="2844799"/>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84048"/>
            <a:ext cx="7315200" cy="320040"/>
          </a:xfrm>
          <a:prstGeom prst="rect">
            <a:avLst/>
          </a:prstGeom>
          <a:noFill/>
        </p:spPr>
        <p:txBody>
          <a:bodyPr wrap="square" lIns="0" tIns="0" rIns="0" bIns="0" rtlCol="0" anchor="ctr"/>
          <a:lstStyle/>
          <a:p>
            <a:pPr marL="0" indent="0">
              <a:buNone/>
            </a:pPr>
            <a:r>
              <a:rPr lang="en-US" sz="1300" b="1" kern="0" spc="200" dirty="0">
                <a:solidFill>
                  <a:srgbClr val="1F6F78"/>
                </a:solidFill>
                <a:latin typeface="Calibri" panose="020F0502020204030204" pitchFamily="34" charset="0"/>
                <a:ea typeface="Calibri" panose="020F0502020204030204" pitchFamily="34" charset="-122"/>
                <a:cs typeface="Calibri" panose="020F0502020204030204" pitchFamily="34" charset="-120"/>
              </a:rPr>
              <a:t>APPLYING THE THEORY</a:t>
            </a:r>
            <a:endParaRPr lang="en-US" sz="1300" dirty="0"/>
          </a:p>
        </p:txBody>
      </p:sp>
      <p:sp>
        <p:nvSpPr>
          <p:cNvPr id="3" name="Text 1"/>
          <p:cNvSpPr/>
          <p:nvPr/>
        </p:nvSpPr>
        <p:spPr>
          <a:xfrm>
            <a:off x="548640" y="658368"/>
            <a:ext cx="10607040" cy="731520"/>
          </a:xfrm>
          <a:prstGeom prst="rect">
            <a:avLst/>
          </a:prstGeom>
          <a:noFill/>
        </p:spPr>
        <p:txBody>
          <a:bodyPr wrap="square" lIns="0" tIns="0" rIns="0" bIns="0" rtlCol="0" anchor="ctr"/>
          <a:lstStyle/>
          <a:p>
            <a:pPr marL="0" indent="0">
              <a:buNone/>
            </a:pPr>
            <a:r>
              <a:rPr lang="en-US" sz="3200" b="1" dirty="0">
                <a:solidFill>
                  <a:srgbClr val="222E2F"/>
                </a:solidFill>
                <a:latin typeface="Cambria" panose="02040503050406030204" pitchFamily="34" charset="0"/>
                <a:ea typeface="Cambria" panose="02040503050406030204" pitchFamily="34" charset="-122"/>
                <a:cs typeface="Cambria" panose="02040503050406030204" pitchFamily="34" charset="-120"/>
              </a:rPr>
              <a:t>Withdrawal, Language Delay &amp; Reduced Exploration</a:t>
            </a:r>
            <a:endParaRPr lang="en-US" sz="3200" dirty="0"/>
          </a:p>
        </p:txBody>
      </p:sp>
      <p:sp>
        <p:nvSpPr>
          <p:cNvPr id="4" name="Text 2"/>
          <p:cNvSpPr/>
          <p:nvPr/>
        </p:nvSpPr>
        <p:spPr>
          <a:xfrm>
            <a:off x="548640" y="6446520"/>
            <a:ext cx="5486400" cy="274320"/>
          </a:xfrm>
          <a:prstGeom prst="rect">
            <a:avLst/>
          </a:prstGeom>
          <a:noFill/>
        </p:spPr>
        <p:txBody>
          <a:bodyPr wrap="square" lIns="0" tIns="0" rIns="0" bIns="0" rtlCol="0" anchor="ctr"/>
          <a:lstStyle/>
          <a:p>
            <a:pPr marL="0" indent="0">
              <a:buNone/>
            </a:pPr>
            <a:r>
              <a:rPr lang="en-US" sz="950" kern="0" spc="150" dirty="0">
                <a:solidFill>
                  <a:srgbClr val="A9B4B5"/>
                </a:solidFill>
                <a:latin typeface="Calibri" panose="020F0502020204030204" pitchFamily="34" charset="0"/>
                <a:ea typeface="Calibri" panose="020F0502020204030204" pitchFamily="34" charset="-122"/>
                <a:cs typeface="Calibri" panose="020F0502020204030204" pitchFamily="34" charset="-120"/>
              </a:rPr>
              <a:t>ISAAC — EARLY HELP PRESENTATION</a:t>
            </a:r>
            <a:endParaRPr lang="en-US" sz="950" dirty="0"/>
          </a:p>
        </p:txBody>
      </p:sp>
      <p:sp>
        <p:nvSpPr>
          <p:cNvPr id="5" name="Text 3"/>
          <p:cNvSpPr/>
          <p:nvPr/>
        </p:nvSpPr>
        <p:spPr>
          <a:xfrm>
            <a:off x="11475720" y="6446520"/>
            <a:ext cx="548640" cy="274320"/>
          </a:xfrm>
          <a:prstGeom prst="rect">
            <a:avLst/>
          </a:prstGeom>
          <a:noFill/>
        </p:spPr>
        <p:txBody>
          <a:bodyPr wrap="square" lIns="0" tIns="0" rIns="0" bIns="0" rtlCol="0" anchor="ctr"/>
          <a:lstStyle/>
          <a:p>
            <a:pPr marL="0" indent="0" algn="r">
              <a:buNone/>
            </a:pPr>
            <a:r>
              <a:rPr lang="en-US" sz="1000" dirty="0">
                <a:solidFill>
                  <a:srgbClr val="5B6B6E"/>
                </a:solidFill>
                <a:latin typeface="Calibri" panose="020F0502020204030204" pitchFamily="34" charset="0"/>
                <a:ea typeface="Calibri" panose="020F0502020204030204" pitchFamily="34" charset="-122"/>
                <a:cs typeface="Calibri" panose="020F0502020204030204" pitchFamily="34" charset="-120"/>
              </a:rPr>
              <a:t>07</a:t>
            </a:r>
            <a:endParaRPr lang="en-US" sz="1000" dirty="0"/>
          </a:p>
        </p:txBody>
      </p:sp>
      <p:sp>
        <p:nvSpPr>
          <p:cNvPr id="6" name="Shape 4"/>
          <p:cNvSpPr/>
          <p:nvPr/>
        </p:nvSpPr>
        <p:spPr>
          <a:xfrm>
            <a:off x="548640" y="1737360"/>
            <a:ext cx="5120640" cy="4480560"/>
          </a:xfrm>
          <a:prstGeom prst="roundRect">
            <a:avLst>
              <a:gd name="adj" fmla="val 2449"/>
            </a:avLst>
          </a:prstGeom>
          <a:solidFill>
            <a:srgbClr val="E9F3F3"/>
          </a:solidFill>
          <a:ln w="19050">
            <a:solidFill>
              <a:srgbClr val="1F6F78"/>
            </a:solidFill>
            <a:prstDash val="dash"/>
          </a:ln>
        </p:spPr>
        <p:txBody>
          <a:bodyPr/>
          <a:lstStyle/>
          <a:p>
            <a:endParaRPr lang="en-GB"/>
          </a:p>
        </p:txBody>
      </p:sp>
      <p:sp>
        <p:nvSpPr>
          <p:cNvPr id="9" name="Text 6"/>
          <p:cNvSpPr/>
          <p:nvPr/>
        </p:nvSpPr>
        <p:spPr>
          <a:xfrm>
            <a:off x="822960" y="4361688"/>
            <a:ext cx="4572000" cy="1783080"/>
          </a:xfrm>
          <a:prstGeom prst="rect">
            <a:avLst/>
          </a:prstGeom>
          <a:noFill/>
        </p:spPr>
        <p:txBody>
          <a:bodyPr wrap="square" lIns="0" tIns="0" rIns="0" bIns="0" rtlCol="0" anchor="ctr"/>
          <a:lstStyle/>
          <a:p>
            <a:pPr marL="0" indent="0" algn="ctr">
              <a:buNone/>
            </a:pPr>
            <a:endParaRPr lang="en-US" sz="1050" dirty="0"/>
          </a:p>
        </p:txBody>
      </p:sp>
      <p:sp>
        <p:nvSpPr>
          <p:cNvPr id="10" name="Text 7"/>
          <p:cNvSpPr/>
          <p:nvPr/>
        </p:nvSpPr>
        <p:spPr>
          <a:xfrm>
            <a:off x="5943600" y="1737360"/>
            <a:ext cx="5760720" cy="4480560"/>
          </a:xfrm>
          <a:prstGeom prst="rect">
            <a:avLst/>
          </a:prstGeom>
          <a:noFill/>
        </p:spPr>
        <p:txBody>
          <a:bodyPr wrap="square" lIns="0" tIns="0" rIns="0" bIns="0" rtlCol="0" anchor="t"/>
          <a:lstStyle/>
          <a:p>
            <a:pPr marL="228600" indent="-228600">
              <a:spcAft>
                <a:spcPts val="1200"/>
              </a:spcAft>
              <a:buSzPct val="100000"/>
              <a:buChar char="●"/>
            </a:pPr>
            <a:r>
              <a:rPr lang="en-US" dirty="0"/>
              <a:t>Attachment theory suggests that children who feel emotionally secure are more confident to explore, play and communicate with others.</a:t>
            </a:r>
            <a:r>
              <a:rPr lang="ru-RU" dirty="0"/>
              <a:t> </a:t>
            </a:r>
            <a:r>
              <a:rPr lang="en-US" dirty="0"/>
              <a:t>When they  feel anxious, they may focus more on staying close to their caregiver than on exploring their environment.</a:t>
            </a:r>
            <a:endParaRPr lang="ru-RU" dirty="0"/>
          </a:p>
          <a:p>
            <a:pPr marL="228600" indent="-228600">
              <a:spcAft>
                <a:spcPts val="1200"/>
              </a:spcAft>
              <a:buSzPct val="100000"/>
              <a:buChar char="●"/>
            </a:pPr>
            <a:r>
              <a:rPr lang="en-US" dirty="0"/>
              <a:t>Maternal post-natal depression may reduce opportunities for responsive interaction, which has been associated with slower language development (McKean et al., 2022; Nielsen et al., 2023).</a:t>
            </a:r>
          </a:p>
          <a:p>
            <a:pPr marL="228600" indent="-228600">
              <a:spcAft>
                <a:spcPts val="1200"/>
              </a:spcAft>
              <a:buSzPct val="100000"/>
              <a:buChar char="●"/>
            </a:pPr>
            <a:r>
              <a:rPr lang="en-US" dirty="0"/>
              <a:t>Isaac's withdrawal from group activities may reflect uncertainty in unfamiliar social situations and reduced confidence when interacting with other children.</a:t>
            </a:r>
          </a:p>
          <a:p>
            <a:pPr marL="228600" indent="-228600">
              <a:spcAft>
                <a:spcPts val="1200"/>
              </a:spcAft>
              <a:buSzPct val="100000"/>
              <a:buChar char="●"/>
            </a:pPr>
            <a:r>
              <a:rPr lang="en-US" dirty="0"/>
              <a:t>Attachment theory offers a helpful explanation for Isaac's behavior, but it does not explain every aspect of his development.</a:t>
            </a:r>
          </a:p>
        </p:txBody>
      </p:sp>
      <p:pic>
        <p:nvPicPr>
          <p:cNvPr id="11" name="Picture 10" descr="Children with autism show different patterns of attention during shared  book reading, new study finds"/>
          <p:cNvPicPr>
            <a:picLocks noChangeAspect="1"/>
          </p:cNvPicPr>
          <p:nvPr/>
        </p:nvPicPr>
        <p:blipFill>
          <a:blip r:embed="rId3"/>
          <a:srcRect l="16374" r="11947"/>
          <a:stretch>
            <a:fillRect/>
          </a:stretch>
        </p:blipFill>
        <p:spPr>
          <a:xfrm>
            <a:off x="638214" y="2313809"/>
            <a:ext cx="4941492" cy="3446911"/>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84048"/>
            <a:ext cx="7315200" cy="320040"/>
          </a:xfrm>
          <a:prstGeom prst="rect">
            <a:avLst/>
          </a:prstGeom>
          <a:noFill/>
        </p:spPr>
        <p:txBody>
          <a:bodyPr wrap="square" lIns="0" tIns="0" rIns="0" bIns="0" rtlCol="0" anchor="ctr"/>
          <a:lstStyle/>
          <a:p>
            <a:pPr marL="0" indent="0">
              <a:buNone/>
            </a:pPr>
            <a:r>
              <a:rPr lang="en-US" sz="1300" b="1" kern="0" spc="200" dirty="0">
                <a:solidFill>
                  <a:srgbClr val="1F6F78"/>
                </a:solidFill>
                <a:latin typeface="Calibri" panose="020F0502020204030204" pitchFamily="34" charset="0"/>
                <a:ea typeface="Calibri" panose="020F0502020204030204" pitchFamily="34" charset="-122"/>
                <a:cs typeface="Calibri" panose="020F0502020204030204" pitchFamily="34" charset="-120"/>
              </a:rPr>
              <a:t>CRITICAL EVALUATION</a:t>
            </a:r>
            <a:endParaRPr lang="en-US" sz="1300" dirty="0"/>
          </a:p>
        </p:txBody>
      </p:sp>
      <p:sp>
        <p:nvSpPr>
          <p:cNvPr id="3" name="Text 1"/>
          <p:cNvSpPr/>
          <p:nvPr/>
        </p:nvSpPr>
        <p:spPr>
          <a:xfrm>
            <a:off x="548640" y="658368"/>
            <a:ext cx="10607040" cy="731520"/>
          </a:xfrm>
          <a:prstGeom prst="rect">
            <a:avLst/>
          </a:prstGeom>
          <a:noFill/>
        </p:spPr>
        <p:txBody>
          <a:bodyPr wrap="square" lIns="0" tIns="0" rIns="0" bIns="0" rtlCol="0" anchor="ctr"/>
          <a:lstStyle/>
          <a:p>
            <a:pPr marL="0" indent="0">
              <a:buNone/>
            </a:pPr>
            <a:r>
              <a:rPr lang="en-US" sz="3200" b="1" dirty="0">
                <a:solidFill>
                  <a:srgbClr val="222E2F"/>
                </a:solidFill>
                <a:latin typeface="Cambria" panose="02040503050406030204" pitchFamily="34" charset="0"/>
                <a:ea typeface="Cambria" panose="02040503050406030204" pitchFamily="34" charset="-122"/>
                <a:cs typeface="Cambria" panose="02040503050406030204" pitchFamily="34" charset="-120"/>
              </a:rPr>
              <a:t>Strengths &amp; Usefulness in Early Years Practice</a:t>
            </a:r>
            <a:endParaRPr lang="en-US" sz="3200" dirty="0"/>
          </a:p>
        </p:txBody>
      </p:sp>
      <p:sp>
        <p:nvSpPr>
          <p:cNvPr id="4" name="Text 2"/>
          <p:cNvSpPr/>
          <p:nvPr/>
        </p:nvSpPr>
        <p:spPr>
          <a:xfrm>
            <a:off x="548640" y="6446520"/>
            <a:ext cx="5486400" cy="274320"/>
          </a:xfrm>
          <a:prstGeom prst="rect">
            <a:avLst/>
          </a:prstGeom>
          <a:noFill/>
        </p:spPr>
        <p:txBody>
          <a:bodyPr wrap="square" lIns="0" tIns="0" rIns="0" bIns="0" rtlCol="0" anchor="ctr"/>
          <a:lstStyle/>
          <a:p>
            <a:pPr marL="0" indent="0">
              <a:buNone/>
            </a:pPr>
            <a:r>
              <a:rPr lang="en-US" sz="950" kern="0" spc="150" dirty="0">
                <a:solidFill>
                  <a:srgbClr val="A9B4B5"/>
                </a:solidFill>
                <a:latin typeface="Calibri" panose="020F0502020204030204" pitchFamily="34" charset="0"/>
                <a:ea typeface="Calibri" panose="020F0502020204030204" pitchFamily="34" charset="-122"/>
                <a:cs typeface="Calibri" panose="020F0502020204030204" pitchFamily="34" charset="-120"/>
              </a:rPr>
              <a:t>ISAAC — EARLY HELP PRESENTATION</a:t>
            </a:r>
            <a:endParaRPr lang="en-US" sz="950" dirty="0"/>
          </a:p>
        </p:txBody>
      </p:sp>
      <p:sp>
        <p:nvSpPr>
          <p:cNvPr id="5" name="Text 3"/>
          <p:cNvSpPr/>
          <p:nvPr/>
        </p:nvSpPr>
        <p:spPr>
          <a:xfrm>
            <a:off x="11475720" y="6446520"/>
            <a:ext cx="548640" cy="274320"/>
          </a:xfrm>
          <a:prstGeom prst="rect">
            <a:avLst/>
          </a:prstGeom>
          <a:noFill/>
        </p:spPr>
        <p:txBody>
          <a:bodyPr wrap="square" lIns="0" tIns="0" rIns="0" bIns="0" rtlCol="0" anchor="ctr"/>
          <a:lstStyle/>
          <a:p>
            <a:pPr marL="0" indent="0" algn="r">
              <a:buNone/>
            </a:pPr>
            <a:r>
              <a:rPr lang="en-US" sz="1000" dirty="0">
                <a:solidFill>
                  <a:srgbClr val="5B6B6E"/>
                </a:solidFill>
                <a:latin typeface="Calibri" panose="020F0502020204030204" pitchFamily="34" charset="0"/>
                <a:ea typeface="Calibri" panose="020F0502020204030204" pitchFamily="34" charset="-122"/>
                <a:cs typeface="Calibri" panose="020F0502020204030204" pitchFamily="34" charset="-120"/>
              </a:rPr>
              <a:t>08</a:t>
            </a:r>
            <a:endParaRPr lang="en-US" sz="1000" dirty="0"/>
          </a:p>
        </p:txBody>
      </p:sp>
      <p:sp>
        <p:nvSpPr>
          <p:cNvPr id="6" name="Shape 4"/>
          <p:cNvSpPr/>
          <p:nvPr/>
        </p:nvSpPr>
        <p:spPr>
          <a:xfrm>
            <a:off x="548640" y="1691640"/>
            <a:ext cx="2670048" cy="4297680"/>
          </a:xfrm>
          <a:prstGeom prst="roundRect">
            <a:avLst>
              <a:gd name="adj" fmla="val 3425"/>
            </a:avLst>
          </a:prstGeom>
          <a:solidFill>
            <a:srgbClr val="E9F3F3"/>
          </a:solidFill>
          <a:effectLst>
            <a:outerShdw blurRad="101600" dist="38100" dir="2700000" algn="bl" rotWithShape="0">
              <a:srgbClr val="000000">
                <a:alpha val="14000"/>
              </a:srgbClr>
            </a:outerShdw>
          </a:effectLst>
        </p:spPr>
        <p:txBody>
          <a:bodyPr/>
          <a:lstStyle/>
          <a:p>
            <a:endParaRPr lang="en-GB"/>
          </a:p>
        </p:txBody>
      </p:sp>
      <p:sp>
        <p:nvSpPr>
          <p:cNvPr id="7" name="Shape 5"/>
          <p:cNvSpPr/>
          <p:nvPr/>
        </p:nvSpPr>
        <p:spPr>
          <a:xfrm>
            <a:off x="1563624" y="2011680"/>
            <a:ext cx="640080" cy="640080"/>
          </a:xfrm>
          <a:prstGeom prst="ellipse">
            <a:avLst/>
          </a:prstGeom>
          <a:solidFill>
            <a:srgbClr val="1F6F78"/>
          </a:solidFill>
        </p:spPr>
        <p:txBody>
          <a:bodyPr/>
          <a:lstStyle/>
          <a:p>
            <a:endParaRPr lang="en-GB"/>
          </a:p>
        </p:txBody>
      </p:sp>
      <p:pic>
        <p:nvPicPr>
          <p:cNvPr id="8" name="Image 0" descr="preencoded.png"/>
          <p:cNvPicPr>
            <a:picLocks noChangeAspect="1"/>
          </p:cNvPicPr>
          <p:nvPr/>
        </p:nvPicPr>
        <p:blipFill>
          <a:blip r:embed="rId3"/>
          <a:stretch>
            <a:fillRect/>
          </a:stretch>
        </p:blipFill>
        <p:spPr>
          <a:xfrm>
            <a:off x="1646834" y="2094890"/>
            <a:ext cx="473659" cy="473659"/>
          </a:xfrm>
          <a:prstGeom prst="rect">
            <a:avLst/>
          </a:prstGeom>
        </p:spPr>
      </p:pic>
      <p:sp>
        <p:nvSpPr>
          <p:cNvPr id="9" name="Text 6"/>
          <p:cNvSpPr/>
          <p:nvPr/>
        </p:nvSpPr>
        <p:spPr>
          <a:xfrm>
            <a:off x="713232" y="2834640"/>
            <a:ext cx="2340864" cy="777240"/>
          </a:xfrm>
          <a:prstGeom prst="rect">
            <a:avLst/>
          </a:prstGeom>
          <a:noFill/>
        </p:spPr>
        <p:txBody>
          <a:bodyPr wrap="square" lIns="0" tIns="0" rIns="0" bIns="0" rtlCol="0" anchor="ctr"/>
          <a:lstStyle/>
          <a:p>
            <a:pPr marL="0" indent="0" algn="ctr">
              <a:buNone/>
            </a:pPr>
            <a:r>
              <a:rPr lang="en-US" sz="1400" b="1" dirty="0">
                <a:solidFill>
                  <a:srgbClr val="222E2F"/>
                </a:solidFill>
                <a:latin typeface="Cambria" panose="02040503050406030204" pitchFamily="34" charset="0"/>
                <a:ea typeface="Cambria" panose="02040503050406030204" pitchFamily="34" charset="-122"/>
                <a:cs typeface="Cambria" panose="02040503050406030204" pitchFamily="34" charset="-120"/>
              </a:rPr>
              <a:t>Strong empirical base</a:t>
            </a:r>
            <a:endParaRPr lang="en-US" sz="1400" dirty="0"/>
          </a:p>
        </p:txBody>
      </p:sp>
      <p:sp>
        <p:nvSpPr>
          <p:cNvPr id="10" name="Text 7"/>
          <p:cNvSpPr/>
          <p:nvPr/>
        </p:nvSpPr>
        <p:spPr>
          <a:xfrm>
            <a:off x="749808" y="3657600"/>
            <a:ext cx="2267712" cy="2194560"/>
          </a:xfrm>
          <a:prstGeom prst="rect">
            <a:avLst/>
          </a:prstGeom>
          <a:noFill/>
        </p:spPr>
        <p:txBody>
          <a:bodyPr wrap="square" lIns="0" tIns="0" rIns="0" bIns="0" rtlCol="0" anchor="ctr"/>
          <a:lstStyle/>
          <a:p>
            <a:pPr algn="ctr"/>
            <a:r>
              <a:rPr lang="en-US" sz="1600" dirty="0"/>
              <a:t>Many studies have shown that secure attachment is linked with better emotional wellbeing, social relationships and resilience later in childhood (Sechi et al., 2021).</a:t>
            </a:r>
            <a:endParaRPr lang="en-US" sz="1600" dirty="0">
              <a:solidFill>
                <a:srgbClr val="5B6B6E"/>
              </a:solidFill>
              <a:latin typeface="Calibri" panose="020F0502020204030204" pitchFamily="34" charset="0"/>
              <a:ea typeface="Calibri" panose="020F0502020204030204" pitchFamily="34" charset="-122"/>
              <a:cs typeface="Calibri" panose="020F0502020204030204" pitchFamily="34" charset="-120"/>
            </a:endParaRPr>
          </a:p>
        </p:txBody>
      </p:sp>
      <p:sp>
        <p:nvSpPr>
          <p:cNvPr id="11" name="Shape 8"/>
          <p:cNvSpPr/>
          <p:nvPr/>
        </p:nvSpPr>
        <p:spPr>
          <a:xfrm>
            <a:off x="3419856" y="1691640"/>
            <a:ext cx="2670048" cy="4297680"/>
          </a:xfrm>
          <a:prstGeom prst="roundRect">
            <a:avLst>
              <a:gd name="adj" fmla="val 3425"/>
            </a:avLst>
          </a:prstGeom>
          <a:solidFill>
            <a:srgbClr val="E9F3F3"/>
          </a:solidFill>
          <a:effectLst>
            <a:outerShdw blurRad="101600" dist="38100" dir="2700000" algn="bl" rotWithShape="0">
              <a:srgbClr val="000000">
                <a:alpha val="14000"/>
              </a:srgbClr>
            </a:outerShdw>
          </a:effectLst>
        </p:spPr>
        <p:txBody>
          <a:bodyPr/>
          <a:lstStyle/>
          <a:p>
            <a:endParaRPr lang="en-GB"/>
          </a:p>
        </p:txBody>
      </p:sp>
      <p:sp>
        <p:nvSpPr>
          <p:cNvPr id="12" name="Shape 9"/>
          <p:cNvSpPr/>
          <p:nvPr/>
        </p:nvSpPr>
        <p:spPr>
          <a:xfrm>
            <a:off x="4434840" y="2011680"/>
            <a:ext cx="640080" cy="640080"/>
          </a:xfrm>
          <a:prstGeom prst="ellipse">
            <a:avLst/>
          </a:prstGeom>
          <a:solidFill>
            <a:srgbClr val="1F6F78"/>
          </a:solidFill>
        </p:spPr>
        <p:txBody>
          <a:bodyPr/>
          <a:lstStyle/>
          <a:p>
            <a:endParaRPr lang="en-GB"/>
          </a:p>
        </p:txBody>
      </p:sp>
      <p:pic>
        <p:nvPicPr>
          <p:cNvPr id="13" name="Image 1" descr="preencoded.png"/>
          <p:cNvPicPr>
            <a:picLocks noChangeAspect="1"/>
          </p:cNvPicPr>
          <p:nvPr/>
        </p:nvPicPr>
        <p:blipFill>
          <a:blip r:embed="rId4"/>
          <a:stretch>
            <a:fillRect/>
          </a:stretch>
        </p:blipFill>
        <p:spPr>
          <a:xfrm>
            <a:off x="4518050" y="2094890"/>
            <a:ext cx="473659" cy="473659"/>
          </a:xfrm>
          <a:prstGeom prst="rect">
            <a:avLst/>
          </a:prstGeom>
        </p:spPr>
      </p:pic>
      <p:sp>
        <p:nvSpPr>
          <p:cNvPr id="14" name="Text 10"/>
          <p:cNvSpPr/>
          <p:nvPr/>
        </p:nvSpPr>
        <p:spPr>
          <a:xfrm>
            <a:off x="3584448" y="2834640"/>
            <a:ext cx="2340864" cy="777240"/>
          </a:xfrm>
          <a:prstGeom prst="rect">
            <a:avLst/>
          </a:prstGeom>
          <a:noFill/>
        </p:spPr>
        <p:txBody>
          <a:bodyPr wrap="square" lIns="0" tIns="0" rIns="0" bIns="0" rtlCol="0" anchor="ctr"/>
          <a:lstStyle/>
          <a:p>
            <a:pPr marL="0" indent="0" algn="ctr">
              <a:buNone/>
            </a:pPr>
            <a:r>
              <a:rPr lang="en-US" sz="1400" b="1" dirty="0">
                <a:solidFill>
                  <a:srgbClr val="222E2F"/>
                </a:solidFill>
                <a:latin typeface="Cambria" panose="02040503050406030204" pitchFamily="34" charset="0"/>
                <a:ea typeface="Cambria" panose="02040503050406030204" pitchFamily="34" charset="-122"/>
                <a:cs typeface="Cambria" panose="02040503050406030204" pitchFamily="34" charset="-120"/>
              </a:rPr>
              <a:t>Practical, testable interventions</a:t>
            </a:r>
            <a:endParaRPr lang="en-US" sz="1400" dirty="0"/>
          </a:p>
        </p:txBody>
      </p:sp>
      <p:sp>
        <p:nvSpPr>
          <p:cNvPr id="15" name="Text 11"/>
          <p:cNvSpPr/>
          <p:nvPr/>
        </p:nvSpPr>
        <p:spPr>
          <a:xfrm>
            <a:off x="3621024" y="3657600"/>
            <a:ext cx="2267712" cy="2194560"/>
          </a:xfrm>
          <a:prstGeom prst="rect">
            <a:avLst/>
          </a:prstGeom>
          <a:noFill/>
        </p:spPr>
        <p:txBody>
          <a:bodyPr wrap="square" lIns="0" tIns="0" rIns="0" bIns="0" rtlCol="0" anchor="ctr"/>
          <a:lstStyle/>
          <a:p>
            <a:pPr algn="ctr"/>
            <a:r>
              <a:rPr lang="en-US" sz="1600" dirty="0"/>
              <a:t>The theory has influenced interventions that strengthen parent-child interaction and support children's emotional and social development (McKean et al., 2022; Nielsen et al., 2023).</a:t>
            </a:r>
            <a:endParaRPr lang="en-US" sz="1600" dirty="0">
              <a:solidFill>
                <a:srgbClr val="5B6B6E"/>
              </a:solidFill>
              <a:latin typeface="Calibri" panose="020F0502020204030204" pitchFamily="34" charset="0"/>
              <a:ea typeface="Calibri" panose="020F0502020204030204" pitchFamily="34" charset="-122"/>
              <a:cs typeface="Calibri" panose="020F0502020204030204" pitchFamily="34" charset="-120"/>
            </a:endParaRPr>
          </a:p>
        </p:txBody>
      </p:sp>
      <p:sp>
        <p:nvSpPr>
          <p:cNvPr id="16" name="Shape 12"/>
          <p:cNvSpPr/>
          <p:nvPr/>
        </p:nvSpPr>
        <p:spPr>
          <a:xfrm>
            <a:off x="6291072" y="1691640"/>
            <a:ext cx="2670048" cy="4297680"/>
          </a:xfrm>
          <a:prstGeom prst="roundRect">
            <a:avLst>
              <a:gd name="adj" fmla="val 3425"/>
            </a:avLst>
          </a:prstGeom>
          <a:solidFill>
            <a:srgbClr val="E9F3F3"/>
          </a:solidFill>
          <a:effectLst>
            <a:outerShdw blurRad="101600" dist="38100" dir="2700000" algn="bl" rotWithShape="0">
              <a:srgbClr val="000000">
                <a:alpha val="14000"/>
              </a:srgbClr>
            </a:outerShdw>
          </a:effectLst>
        </p:spPr>
        <p:txBody>
          <a:bodyPr/>
          <a:lstStyle/>
          <a:p>
            <a:endParaRPr lang="en-GB"/>
          </a:p>
        </p:txBody>
      </p:sp>
      <p:sp>
        <p:nvSpPr>
          <p:cNvPr id="17" name="Shape 13"/>
          <p:cNvSpPr/>
          <p:nvPr/>
        </p:nvSpPr>
        <p:spPr>
          <a:xfrm>
            <a:off x="7306056" y="2011680"/>
            <a:ext cx="640080" cy="640080"/>
          </a:xfrm>
          <a:prstGeom prst="ellipse">
            <a:avLst/>
          </a:prstGeom>
          <a:solidFill>
            <a:srgbClr val="1F6F78"/>
          </a:solidFill>
        </p:spPr>
        <p:txBody>
          <a:bodyPr/>
          <a:lstStyle/>
          <a:p>
            <a:endParaRPr lang="en-GB"/>
          </a:p>
        </p:txBody>
      </p:sp>
      <p:pic>
        <p:nvPicPr>
          <p:cNvPr id="18" name="Image 2" descr="preencoded.png"/>
          <p:cNvPicPr>
            <a:picLocks noChangeAspect="1"/>
          </p:cNvPicPr>
          <p:nvPr/>
        </p:nvPicPr>
        <p:blipFill>
          <a:blip r:embed="rId5"/>
          <a:stretch>
            <a:fillRect/>
          </a:stretch>
        </p:blipFill>
        <p:spPr>
          <a:xfrm>
            <a:off x="7389266" y="2094890"/>
            <a:ext cx="473659" cy="473659"/>
          </a:xfrm>
          <a:prstGeom prst="rect">
            <a:avLst/>
          </a:prstGeom>
        </p:spPr>
      </p:pic>
      <p:sp>
        <p:nvSpPr>
          <p:cNvPr id="19" name="Text 14"/>
          <p:cNvSpPr/>
          <p:nvPr/>
        </p:nvSpPr>
        <p:spPr>
          <a:xfrm>
            <a:off x="6455664" y="2834640"/>
            <a:ext cx="2340864" cy="777240"/>
          </a:xfrm>
          <a:prstGeom prst="rect">
            <a:avLst/>
          </a:prstGeom>
          <a:noFill/>
        </p:spPr>
        <p:txBody>
          <a:bodyPr wrap="square" lIns="0" tIns="0" rIns="0" bIns="0" rtlCol="0" anchor="ctr"/>
          <a:lstStyle/>
          <a:p>
            <a:pPr marL="0" indent="0" algn="ctr">
              <a:buNone/>
            </a:pPr>
            <a:r>
              <a:rPr lang="en-US" sz="1400" b="1" dirty="0">
                <a:solidFill>
                  <a:srgbClr val="222E2F"/>
                </a:solidFill>
                <a:latin typeface="Cambria" panose="02040503050406030204" pitchFamily="34" charset="0"/>
                <a:ea typeface="Cambria" panose="02040503050406030204" pitchFamily="34" charset="-122"/>
                <a:cs typeface="Cambria" panose="02040503050406030204" pitchFamily="34" charset="-120"/>
              </a:rPr>
              <a:t>Shapes UK policy &amp; practice</a:t>
            </a:r>
            <a:endParaRPr lang="en-US" sz="1400" dirty="0"/>
          </a:p>
        </p:txBody>
      </p:sp>
      <p:sp>
        <p:nvSpPr>
          <p:cNvPr id="20" name="Text 15"/>
          <p:cNvSpPr/>
          <p:nvPr/>
        </p:nvSpPr>
        <p:spPr>
          <a:xfrm>
            <a:off x="6492240" y="3657600"/>
            <a:ext cx="2267712" cy="2194560"/>
          </a:xfrm>
          <a:prstGeom prst="rect">
            <a:avLst/>
          </a:prstGeom>
          <a:noFill/>
        </p:spPr>
        <p:txBody>
          <a:bodyPr wrap="square" lIns="0" tIns="0" rIns="0" bIns="0" rtlCol="0" anchor="ctr"/>
          <a:lstStyle/>
          <a:p>
            <a:pPr algn="ctr"/>
            <a:r>
              <a:rPr lang="en-US" sz="1600" dirty="0"/>
              <a:t>Attachment theory continues to influence early help services and key-person approaches in UK Children's </a:t>
            </a:r>
            <a:r>
              <a:rPr lang="en-US" sz="1600" dirty="0" err="1"/>
              <a:t>Centres</a:t>
            </a:r>
            <a:r>
              <a:rPr lang="en-US" sz="1600" dirty="0"/>
              <a:t>.</a:t>
            </a:r>
            <a:endParaRPr lang="en-US" sz="1600" dirty="0">
              <a:solidFill>
                <a:srgbClr val="5B6B6E"/>
              </a:solidFill>
              <a:latin typeface="Calibri" panose="020F0502020204030204" pitchFamily="34" charset="0"/>
              <a:ea typeface="Calibri" panose="020F0502020204030204" pitchFamily="34" charset="-122"/>
              <a:cs typeface="Calibri" panose="020F0502020204030204" pitchFamily="34" charset="-120"/>
            </a:endParaRPr>
          </a:p>
        </p:txBody>
      </p:sp>
      <p:sp>
        <p:nvSpPr>
          <p:cNvPr id="21" name="Shape 16"/>
          <p:cNvSpPr/>
          <p:nvPr/>
        </p:nvSpPr>
        <p:spPr>
          <a:xfrm>
            <a:off x="9162288" y="1691640"/>
            <a:ext cx="2670048" cy="4297680"/>
          </a:xfrm>
          <a:prstGeom prst="roundRect">
            <a:avLst>
              <a:gd name="adj" fmla="val 3425"/>
            </a:avLst>
          </a:prstGeom>
          <a:solidFill>
            <a:srgbClr val="E9F3F3"/>
          </a:solidFill>
          <a:effectLst>
            <a:outerShdw blurRad="101600" dist="38100" dir="2700000" algn="bl" rotWithShape="0">
              <a:srgbClr val="000000">
                <a:alpha val="14000"/>
              </a:srgbClr>
            </a:outerShdw>
          </a:effectLst>
        </p:spPr>
        <p:txBody>
          <a:bodyPr/>
          <a:lstStyle/>
          <a:p>
            <a:endParaRPr lang="en-GB"/>
          </a:p>
        </p:txBody>
      </p:sp>
      <p:sp>
        <p:nvSpPr>
          <p:cNvPr id="22" name="Shape 17"/>
          <p:cNvSpPr/>
          <p:nvPr/>
        </p:nvSpPr>
        <p:spPr>
          <a:xfrm>
            <a:off x="10177272" y="2011680"/>
            <a:ext cx="640080" cy="640080"/>
          </a:xfrm>
          <a:prstGeom prst="ellipse">
            <a:avLst/>
          </a:prstGeom>
          <a:solidFill>
            <a:srgbClr val="1F6F78"/>
          </a:solidFill>
        </p:spPr>
        <p:txBody>
          <a:bodyPr/>
          <a:lstStyle/>
          <a:p>
            <a:endParaRPr lang="en-GB"/>
          </a:p>
        </p:txBody>
      </p:sp>
      <p:pic>
        <p:nvPicPr>
          <p:cNvPr id="23" name="Image 3" descr="preencoded.png"/>
          <p:cNvPicPr>
            <a:picLocks noChangeAspect="1"/>
          </p:cNvPicPr>
          <p:nvPr/>
        </p:nvPicPr>
        <p:blipFill>
          <a:blip r:embed="rId6"/>
          <a:stretch>
            <a:fillRect/>
          </a:stretch>
        </p:blipFill>
        <p:spPr>
          <a:xfrm>
            <a:off x="10260482" y="2094890"/>
            <a:ext cx="473659" cy="473659"/>
          </a:xfrm>
          <a:prstGeom prst="rect">
            <a:avLst/>
          </a:prstGeom>
        </p:spPr>
      </p:pic>
      <p:sp>
        <p:nvSpPr>
          <p:cNvPr id="24" name="Text 18"/>
          <p:cNvSpPr/>
          <p:nvPr/>
        </p:nvSpPr>
        <p:spPr>
          <a:xfrm>
            <a:off x="9326880" y="2834640"/>
            <a:ext cx="2340864" cy="777240"/>
          </a:xfrm>
          <a:prstGeom prst="rect">
            <a:avLst/>
          </a:prstGeom>
          <a:noFill/>
        </p:spPr>
        <p:txBody>
          <a:bodyPr wrap="square" lIns="0" tIns="0" rIns="0" bIns="0" rtlCol="0" anchor="ctr"/>
          <a:lstStyle/>
          <a:p>
            <a:pPr marL="0" indent="0" algn="ctr">
              <a:buNone/>
            </a:pPr>
            <a:r>
              <a:rPr lang="en-US" sz="1400" b="1" dirty="0">
                <a:solidFill>
                  <a:srgbClr val="222E2F"/>
                </a:solidFill>
                <a:latin typeface="Cambria" panose="02040503050406030204" pitchFamily="34" charset="0"/>
                <a:ea typeface="Cambria" panose="02040503050406030204" pitchFamily="34" charset="-122"/>
                <a:cs typeface="Cambria" panose="02040503050406030204" pitchFamily="34" charset="-120"/>
              </a:rPr>
              <a:t>Supports reflective practice </a:t>
            </a:r>
            <a:endParaRPr lang="en-US" sz="1400" dirty="0"/>
          </a:p>
        </p:txBody>
      </p:sp>
      <p:sp>
        <p:nvSpPr>
          <p:cNvPr id="25" name="Text 19"/>
          <p:cNvSpPr/>
          <p:nvPr/>
        </p:nvSpPr>
        <p:spPr>
          <a:xfrm>
            <a:off x="9363456" y="3657600"/>
            <a:ext cx="2267712" cy="2194560"/>
          </a:xfrm>
          <a:prstGeom prst="rect">
            <a:avLst/>
          </a:prstGeom>
          <a:noFill/>
        </p:spPr>
        <p:txBody>
          <a:bodyPr wrap="square" lIns="0" tIns="0" rIns="0" bIns="0" rtlCol="0" anchor="ctr"/>
          <a:lstStyle/>
          <a:p>
            <a:pPr algn="ctr"/>
            <a:r>
              <a:rPr lang="en-US" sz="1600" dirty="0"/>
              <a:t>Rather than asking "What is wrong with this child?", practitioners are encouraged to ask "What has this child experienced?"</a:t>
            </a:r>
            <a:endParaRPr lang="en-US" sz="1600" dirty="0">
              <a:solidFill>
                <a:srgbClr val="5B6B6E"/>
              </a:solidFill>
              <a:latin typeface="Calibri" panose="020F0502020204030204" pitchFamily="34" charset="0"/>
              <a:ea typeface="Calibri" panose="020F0502020204030204" pitchFamily="34" charset="-122"/>
              <a:cs typeface="Calibri" panose="020F0502020204030204" pitchFamily="34" charset="-12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164592"/>
            <a:ext cx="7315200" cy="320040"/>
          </a:xfrm>
          <a:prstGeom prst="rect">
            <a:avLst/>
          </a:prstGeom>
          <a:noFill/>
        </p:spPr>
        <p:txBody>
          <a:bodyPr wrap="square" lIns="0" tIns="0" rIns="0" bIns="0" rtlCol="0" anchor="ctr"/>
          <a:lstStyle/>
          <a:p>
            <a:pPr marL="0" indent="0">
              <a:buNone/>
            </a:pPr>
            <a:r>
              <a:rPr lang="en-US" sz="1300" b="1" kern="0" spc="200" dirty="0">
                <a:solidFill>
                  <a:srgbClr val="E4572E"/>
                </a:solidFill>
                <a:latin typeface="Calibri" panose="020F0502020204030204" pitchFamily="34" charset="0"/>
                <a:ea typeface="Calibri" panose="020F0502020204030204" pitchFamily="34" charset="-122"/>
                <a:cs typeface="Calibri" panose="020F0502020204030204" pitchFamily="34" charset="-120"/>
              </a:rPr>
              <a:t>CRITICAL EVALUATION</a:t>
            </a:r>
            <a:endParaRPr lang="en-US" sz="1300" dirty="0"/>
          </a:p>
        </p:txBody>
      </p:sp>
      <p:sp>
        <p:nvSpPr>
          <p:cNvPr id="3" name="Text 1"/>
          <p:cNvSpPr/>
          <p:nvPr/>
        </p:nvSpPr>
        <p:spPr>
          <a:xfrm>
            <a:off x="548640" y="658368"/>
            <a:ext cx="10607040" cy="731520"/>
          </a:xfrm>
          <a:prstGeom prst="rect">
            <a:avLst/>
          </a:prstGeom>
          <a:noFill/>
        </p:spPr>
        <p:txBody>
          <a:bodyPr wrap="square" lIns="0" tIns="0" rIns="0" bIns="0" rtlCol="0" anchor="ctr"/>
          <a:lstStyle/>
          <a:p>
            <a:pPr marL="0" indent="0">
              <a:buNone/>
            </a:pPr>
            <a:r>
              <a:rPr lang="en-US" sz="3200" b="1" dirty="0">
                <a:solidFill>
                  <a:srgbClr val="222E2F"/>
                </a:solidFill>
                <a:latin typeface="Cambria" panose="02040503050406030204" pitchFamily="34" charset="0"/>
                <a:ea typeface="Cambria" panose="02040503050406030204" pitchFamily="34" charset="-122"/>
                <a:cs typeface="Cambria" panose="02040503050406030204" pitchFamily="34" charset="-120"/>
              </a:rPr>
              <a:t>Limitations — What the Theory Doesn't Capture for Isaac</a:t>
            </a:r>
            <a:endParaRPr lang="en-US" sz="3200" dirty="0"/>
          </a:p>
        </p:txBody>
      </p:sp>
      <p:sp>
        <p:nvSpPr>
          <p:cNvPr id="4" name="Text 2"/>
          <p:cNvSpPr/>
          <p:nvPr/>
        </p:nvSpPr>
        <p:spPr>
          <a:xfrm>
            <a:off x="548640" y="6446520"/>
            <a:ext cx="5486400" cy="274320"/>
          </a:xfrm>
          <a:prstGeom prst="rect">
            <a:avLst/>
          </a:prstGeom>
          <a:noFill/>
        </p:spPr>
        <p:txBody>
          <a:bodyPr wrap="square" lIns="0" tIns="0" rIns="0" bIns="0" rtlCol="0" anchor="ctr"/>
          <a:lstStyle/>
          <a:p>
            <a:pPr marL="0" indent="0">
              <a:buNone/>
            </a:pPr>
            <a:r>
              <a:rPr lang="en-US" sz="950" kern="0" spc="150" dirty="0">
                <a:solidFill>
                  <a:srgbClr val="A9B4B5"/>
                </a:solidFill>
                <a:latin typeface="Calibri" panose="020F0502020204030204" pitchFamily="34" charset="0"/>
                <a:ea typeface="Calibri" panose="020F0502020204030204" pitchFamily="34" charset="-122"/>
                <a:cs typeface="Calibri" panose="020F0502020204030204" pitchFamily="34" charset="-120"/>
              </a:rPr>
              <a:t>ISAAC — EARLY HELP PRESENTATION</a:t>
            </a:r>
            <a:endParaRPr lang="en-US" sz="950" dirty="0"/>
          </a:p>
        </p:txBody>
      </p:sp>
      <p:sp>
        <p:nvSpPr>
          <p:cNvPr id="5" name="Text 3"/>
          <p:cNvSpPr/>
          <p:nvPr/>
        </p:nvSpPr>
        <p:spPr>
          <a:xfrm>
            <a:off x="11475720" y="6446520"/>
            <a:ext cx="548640" cy="274320"/>
          </a:xfrm>
          <a:prstGeom prst="rect">
            <a:avLst/>
          </a:prstGeom>
          <a:noFill/>
        </p:spPr>
        <p:txBody>
          <a:bodyPr wrap="square" lIns="0" tIns="0" rIns="0" bIns="0" rtlCol="0" anchor="ctr"/>
          <a:lstStyle/>
          <a:p>
            <a:pPr marL="0" indent="0" algn="r">
              <a:buNone/>
            </a:pPr>
            <a:r>
              <a:rPr lang="en-US" sz="1000" dirty="0">
                <a:solidFill>
                  <a:srgbClr val="5B6B6E"/>
                </a:solidFill>
                <a:latin typeface="Calibri" panose="020F0502020204030204" pitchFamily="34" charset="0"/>
                <a:ea typeface="Calibri" panose="020F0502020204030204" pitchFamily="34" charset="-122"/>
                <a:cs typeface="Calibri" panose="020F0502020204030204" pitchFamily="34" charset="-120"/>
              </a:rPr>
              <a:t>09</a:t>
            </a:r>
            <a:endParaRPr lang="en-US" sz="1000" dirty="0"/>
          </a:p>
        </p:txBody>
      </p:sp>
      <p:sp>
        <p:nvSpPr>
          <p:cNvPr id="6" name="Text 4"/>
          <p:cNvSpPr/>
          <p:nvPr/>
        </p:nvSpPr>
        <p:spPr>
          <a:xfrm>
            <a:off x="563880" y="1737360"/>
            <a:ext cx="11064240" cy="4480560"/>
          </a:xfrm>
          <a:prstGeom prst="rect">
            <a:avLst/>
          </a:prstGeom>
          <a:noFill/>
        </p:spPr>
        <p:txBody>
          <a:bodyPr wrap="square" lIns="0" tIns="0" rIns="0" bIns="0" rtlCol="0" anchor="t"/>
          <a:lstStyle/>
          <a:p>
            <a:pPr marL="228600" indent="-228600">
              <a:spcAft>
                <a:spcPts val="1100"/>
              </a:spcAft>
              <a:buSzPct val="100000"/>
              <a:buChar char="●"/>
            </a:pPr>
            <a:r>
              <a:rPr lang="en-US" dirty="0"/>
              <a:t>Bowlby's early work placed particular emphasis on the primary caregiver, especially the mother. Current research suggests that secure attachment can also develop with other consistent caregivers (Garrett, 2023).</a:t>
            </a:r>
            <a:endParaRPr lang="ru-RU" dirty="0"/>
          </a:p>
          <a:p>
            <a:pPr marL="228600" indent="-228600">
              <a:spcAft>
                <a:spcPts val="1100"/>
              </a:spcAft>
              <a:buSzPct val="100000"/>
              <a:buChar char="●"/>
            </a:pPr>
            <a:r>
              <a:rPr lang="en-US" dirty="0"/>
              <a:t>The theory may suggest that early experiences strongly influence later development, but children can benefit from positive relationships and early intervention (Fitzgerald and Swanepoel, 2021).</a:t>
            </a:r>
          </a:p>
          <a:p>
            <a:pPr marL="228600" indent="-228600">
              <a:spcAft>
                <a:spcPts val="1100"/>
              </a:spcAft>
              <a:buSzPct val="100000"/>
              <a:buChar char="●"/>
            </a:pPr>
            <a:r>
              <a:rPr lang="en-US" dirty="0"/>
              <a:t>Attachment theory helps explain Isaac's emotional behavior, but language delay may also have other developmental or communication-related causes (McKean et al., 2022)</a:t>
            </a:r>
            <a:endParaRPr lang="ru-RU" dirty="0"/>
          </a:p>
          <a:p>
            <a:pPr marL="228600" indent="-228600">
              <a:spcAft>
                <a:spcPts val="1100"/>
              </a:spcAft>
              <a:buSzPct val="100000"/>
              <a:buChar char="●"/>
            </a:pPr>
            <a:r>
              <a:rPr lang="en-US" dirty="0"/>
              <a:t>Parenting practices vary across cultures. In many families, children are cared for by several adults, which may not fit Bowlby's original model (</a:t>
            </a:r>
            <a:r>
              <a:rPr lang="en-US" dirty="0" err="1"/>
              <a:t>Plusnin</a:t>
            </a:r>
            <a:r>
              <a:rPr lang="en-US" dirty="0"/>
              <a:t> et al., 2021)</a:t>
            </a:r>
          </a:p>
          <a:p>
            <a:pPr marL="228600" indent="-228600">
              <a:spcAft>
                <a:spcPts val="1100"/>
              </a:spcAft>
              <a:buSzPct val="100000"/>
              <a:buChar char="●"/>
            </a:pPr>
            <a:r>
              <a:rPr lang="en-US" dirty="0"/>
              <a:t>Factors such as relocation, housing, financial pressure and social isolation may also affect children's development but are not the main focus of Bowlby's theory.</a:t>
            </a:r>
            <a:endParaRPr lang="ru-RU" dirty="0"/>
          </a:p>
          <a:p>
            <a:pPr marL="228600" indent="-228600">
              <a:spcAft>
                <a:spcPts val="1100"/>
              </a:spcAft>
              <a:buSzPct val="100000"/>
              <a:buChar char="●"/>
            </a:pPr>
            <a:endParaRPr lang="ru-RU" sz="1400" dirty="0"/>
          </a:p>
          <a:p>
            <a:pPr>
              <a:spcAft>
                <a:spcPts val="1100"/>
              </a:spcAft>
              <a:buSzPct val="100000"/>
            </a:pPr>
            <a:r>
              <a:rPr lang="en-US" sz="2000" dirty="0"/>
              <a:t>For Isaac, Bowlby's theory is most useful when combined with an understanding of wider family and social circumstances, rather than used on its own.</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0F3A3F"/>
        </a:solidFill>
        <a:effectLst/>
      </p:bgPr>
    </p:bg>
    <p:spTree>
      <p:nvGrpSpPr>
        <p:cNvPr id="1" name=""/>
        <p:cNvGrpSpPr/>
        <p:nvPr/>
      </p:nvGrpSpPr>
      <p:grpSpPr>
        <a:xfrm>
          <a:off x="0" y="0"/>
          <a:ext cx="0" cy="0"/>
          <a:chOff x="0" y="0"/>
          <a:chExt cx="0" cy="0"/>
        </a:xfrm>
      </p:grpSpPr>
      <p:sp>
        <p:nvSpPr>
          <p:cNvPr id="2" name="Text 0"/>
          <p:cNvSpPr/>
          <p:nvPr/>
        </p:nvSpPr>
        <p:spPr>
          <a:xfrm>
            <a:off x="548640" y="384048"/>
            <a:ext cx="7315200" cy="320040"/>
          </a:xfrm>
          <a:prstGeom prst="rect">
            <a:avLst/>
          </a:prstGeom>
          <a:noFill/>
        </p:spPr>
        <p:txBody>
          <a:bodyPr wrap="square" lIns="0" tIns="0" rIns="0" bIns="0" rtlCol="0" anchor="ctr"/>
          <a:lstStyle/>
          <a:p>
            <a:pPr marL="0" indent="0">
              <a:buNone/>
            </a:pPr>
            <a:r>
              <a:rPr lang="en-US" sz="1300" b="1" kern="0" spc="200" dirty="0">
                <a:solidFill>
                  <a:srgbClr val="8FC7CA"/>
                </a:solidFill>
                <a:latin typeface="Calibri" panose="020F0502020204030204" pitchFamily="34" charset="0"/>
                <a:ea typeface="Calibri" panose="020F0502020204030204" pitchFamily="34" charset="-122"/>
                <a:cs typeface="Calibri" panose="020F0502020204030204" pitchFamily="34" charset="-120"/>
              </a:rPr>
              <a:t>THE SUPPORT PLAN</a:t>
            </a:r>
            <a:endParaRPr lang="en-US" sz="1300" dirty="0"/>
          </a:p>
        </p:txBody>
      </p:sp>
      <p:sp>
        <p:nvSpPr>
          <p:cNvPr id="3" name="Text 1"/>
          <p:cNvSpPr/>
          <p:nvPr/>
        </p:nvSpPr>
        <p:spPr>
          <a:xfrm>
            <a:off x="548640" y="658368"/>
            <a:ext cx="10607040" cy="731520"/>
          </a:xfrm>
          <a:prstGeom prst="rect">
            <a:avLst/>
          </a:prstGeom>
          <a:noFill/>
        </p:spPr>
        <p:txBody>
          <a:bodyPr wrap="square" lIns="0" tIns="0" rIns="0" bIns="0" rtlCol="0" anchor="ctr"/>
          <a:lstStyle/>
          <a:p>
            <a:pPr marL="0" indent="0">
              <a:buNone/>
            </a:pPr>
            <a:r>
              <a:rPr lang="en-US" sz="3000" b="1" dirty="0">
                <a:solidFill>
                  <a:srgbClr val="FFFFFF"/>
                </a:solidFill>
                <a:latin typeface="Cambria" panose="02040503050406030204" pitchFamily="34" charset="0"/>
                <a:ea typeface="Cambria" panose="02040503050406030204" pitchFamily="34" charset="-122"/>
                <a:cs typeface="Cambria" panose="02040503050406030204" pitchFamily="34" charset="-120"/>
              </a:rPr>
              <a:t>A Multi-Agency, Family-Centred Plan</a:t>
            </a:r>
            <a:endParaRPr lang="en-US" sz="3000" dirty="0"/>
          </a:p>
        </p:txBody>
      </p:sp>
      <p:sp>
        <p:nvSpPr>
          <p:cNvPr id="5" name="Text 3"/>
          <p:cNvSpPr/>
          <p:nvPr/>
        </p:nvSpPr>
        <p:spPr>
          <a:xfrm>
            <a:off x="11475720" y="6446520"/>
            <a:ext cx="548640" cy="274320"/>
          </a:xfrm>
          <a:prstGeom prst="rect">
            <a:avLst/>
          </a:prstGeom>
          <a:noFill/>
        </p:spPr>
        <p:txBody>
          <a:bodyPr wrap="square" lIns="0" tIns="0" rIns="0" bIns="0" rtlCol="0" anchor="ctr"/>
          <a:lstStyle/>
          <a:p>
            <a:pPr marL="0" indent="0" algn="r">
              <a:buNone/>
            </a:pPr>
            <a:r>
              <a:rPr lang="en-US" sz="1000" dirty="0">
                <a:solidFill>
                  <a:srgbClr val="9FC3C6"/>
                </a:solidFill>
                <a:latin typeface="Calibri" panose="020F0502020204030204" pitchFamily="34" charset="0"/>
                <a:ea typeface="Calibri" panose="020F0502020204030204" pitchFamily="34" charset="-122"/>
                <a:cs typeface="Calibri" panose="020F0502020204030204" pitchFamily="34" charset="-120"/>
              </a:rPr>
              <a:t>10</a:t>
            </a:r>
            <a:endParaRPr lang="en-US" sz="1000" dirty="0"/>
          </a:p>
        </p:txBody>
      </p:sp>
      <p:sp>
        <p:nvSpPr>
          <p:cNvPr id="32" name="Text 25"/>
          <p:cNvSpPr/>
          <p:nvPr/>
        </p:nvSpPr>
        <p:spPr>
          <a:xfrm>
            <a:off x="5074920" y="7543800"/>
            <a:ext cx="1920240" cy="457200"/>
          </a:xfrm>
          <a:prstGeom prst="rect">
            <a:avLst/>
          </a:prstGeom>
          <a:noFill/>
        </p:spPr>
        <p:txBody>
          <a:bodyPr wrap="square" lIns="0" tIns="0" rIns="0" bIns="0" rtlCol="0" anchor="ctr"/>
          <a:lstStyle/>
          <a:p>
            <a:pPr marL="0" indent="0" algn="ctr">
              <a:buNone/>
            </a:pPr>
            <a:r>
              <a:rPr lang="en-US" sz="950" i="1" dirty="0">
                <a:solidFill>
                  <a:srgbClr val="AEDADC"/>
                </a:solidFill>
                <a:latin typeface="Calibri" panose="020F0502020204030204" pitchFamily="34" charset="0"/>
                <a:ea typeface="Calibri" panose="020F0502020204030204" pitchFamily="34" charset="-122"/>
                <a:cs typeface="Calibri" panose="020F0502020204030204" pitchFamily="34" charset="-120"/>
              </a:rPr>
              <a:t>housing, stability, wider family</a:t>
            </a:r>
            <a:endParaRPr lang="en-US" sz="950" dirty="0"/>
          </a:p>
        </p:txBody>
      </p:sp>
      <p:pic>
        <p:nvPicPr>
          <p:cNvPr id="35" name="Picture 34"/>
          <p:cNvPicPr>
            <a:picLocks noChangeAspect="1"/>
          </p:cNvPicPr>
          <p:nvPr/>
        </p:nvPicPr>
        <p:blipFill>
          <a:blip r:embed="rId3"/>
          <a:stretch>
            <a:fillRect/>
          </a:stretch>
        </p:blipFill>
        <p:spPr>
          <a:xfrm>
            <a:off x="3230669" y="658368"/>
            <a:ext cx="8519371" cy="5815583"/>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84048"/>
            <a:ext cx="7315200" cy="320040"/>
          </a:xfrm>
          <a:prstGeom prst="rect">
            <a:avLst/>
          </a:prstGeom>
          <a:noFill/>
        </p:spPr>
        <p:txBody>
          <a:bodyPr wrap="square" lIns="0" tIns="0" rIns="0" bIns="0" rtlCol="0" anchor="ctr"/>
          <a:lstStyle/>
          <a:p>
            <a:pPr marL="0" indent="0">
              <a:buNone/>
            </a:pPr>
            <a:r>
              <a:rPr lang="en-US" sz="1300" b="1" kern="0" spc="200" dirty="0">
                <a:solidFill>
                  <a:srgbClr val="1F6F78"/>
                </a:solidFill>
                <a:latin typeface="Calibri" panose="020F0502020204030204" pitchFamily="34" charset="0"/>
                <a:ea typeface="Calibri" panose="020F0502020204030204" pitchFamily="34" charset="-122"/>
                <a:cs typeface="Calibri" panose="020F0502020204030204" pitchFamily="34" charset="-120"/>
              </a:rPr>
              <a:t>SUPPORT PLAN — FOR ISAAC</a:t>
            </a:r>
            <a:endParaRPr lang="en-US" sz="1300" dirty="0"/>
          </a:p>
        </p:txBody>
      </p:sp>
      <p:sp>
        <p:nvSpPr>
          <p:cNvPr id="3" name="Text 1"/>
          <p:cNvSpPr/>
          <p:nvPr/>
        </p:nvSpPr>
        <p:spPr>
          <a:xfrm>
            <a:off x="548640" y="658368"/>
            <a:ext cx="10607040" cy="731520"/>
          </a:xfrm>
          <a:prstGeom prst="rect">
            <a:avLst/>
          </a:prstGeom>
          <a:noFill/>
        </p:spPr>
        <p:txBody>
          <a:bodyPr wrap="square" lIns="0" tIns="0" rIns="0" bIns="0" rtlCol="0" anchor="ctr"/>
          <a:lstStyle/>
          <a:p>
            <a:pPr marL="0" indent="0">
              <a:buNone/>
            </a:pPr>
            <a:r>
              <a:rPr lang="en-US" sz="3200" b="1" dirty="0">
                <a:solidFill>
                  <a:srgbClr val="222E2F"/>
                </a:solidFill>
                <a:latin typeface="Cambria" panose="02040503050406030204" pitchFamily="34" charset="0"/>
                <a:ea typeface="Cambria" panose="02040503050406030204" pitchFamily="34" charset="-122"/>
                <a:cs typeface="Cambria" panose="02040503050406030204" pitchFamily="34" charset="-120"/>
              </a:rPr>
              <a:t>Attachment-Informed Strategies in Daily Practice</a:t>
            </a:r>
            <a:endParaRPr lang="en-US" sz="3200" dirty="0"/>
          </a:p>
        </p:txBody>
      </p:sp>
      <p:sp>
        <p:nvSpPr>
          <p:cNvPr id="4" name="Text 2"/>
          <p:cNvSpPr/>
          <p:nvPr/>
        </p:nvSpPr>
        <p:spPr>
          <a:xfrm>
            <a:off x="548640" y="6446520"/>
            <a:ext cx="5486400" cy="274320"/>
          </a:xfrm>
          <a:prstGeom prst="rect">
            <a:avLst/>
          </a:prstGeom>
          <a:noFill/>
        </p:spPr>
        <p:txBody>
          <a:bodyPr wrap="square" lIns="0" tIns="0" rIns="0" bIns="0" rtlCol="0" anchor="ctr"/>
          <a:lstStyle/>
          <a:p>
            <a:pPr marL="0" indent="0">
              <a:buNone/>
            </a:pPr>
            <a:r>
              <a:rPr lang="en-US" sz="950" kern="0" spc="150" dirty="0">
                <a:solidFill>
                  <a:srgbClr val="A9B4B5"/>
                </a:solidFill>
                <a:latin typeface="Calibri" panose="020F0502020204030204" pitchFamily="34" charset="0"/>
                <a:ea typeface="Calibri" panose="020F0502020204030204" pitchFamily="34" charset="-122"/>
                <a:cs typeface="Calibri" panose="020F0502020204030204" pitchFamily="34" charset="-120"/>
              </a:rPr>
              <a:t>ISAAC — EARLY HELP PRESENTATION</a:t>
            </a:r>
            <a:endParaRPr lang="en-US" sz="950" dirty="0"/>
          </a:p>
        </p:txBody>
      </p:sp>
      <p:sp>
        <p:nvSpPr>
          <p:cNvPr id="5" name="Text 3"/>
          <p:cNvSpPr/>
          <p:nvPr/>
        </p:nvSpPr>
        <p:spPr>
          <a:xfrm>
            <a:off x="11475720" y="6446520"/>
            <a:ext cx="548640" cy="274320"/>
          </a:xfrm>
          <a:prstGeom prst="rect">
            <a:avLst/>
          </a:prstGeom>
          <a:noFill/>
        </p:spPr>
        <p:txBody>
          <a:bodyPr wrap="square" lIns="0" tIns="0" rIns="0" bIns="0" rtlCol="0" anchor="ctr"/>
          <a:lstStyle/>
          <a:p>
            <a:pPr marL="0" indent="0" algn="r">
              <a:buNone/>
            </a:pPr>
            <a:r>
              <a:rPr lang="en-US" sz="1000" dirty="0">
                <a:solidFill>
                  <a:srgbClr val="5B6B6E"/>
                </a:solidFill>
                <a:latin typeface="Calibri" panose="020F0502020204030204" pitchFamily="34" charset="0"/>
                <a:ea typeface="Calibri" panose="020F0502020204030204" pitchFamily="34" charset="-122"/>
                <a:cs typeface="Calibri" panose="020F0502020204030204" pitchFamily="34" charset="-120"/>
              </a:rPr>
              <a:t>11</a:t>
            </a:r>
            <a:endParaRPr lang="en-US" sz="1000" dirty="0"/>
          </a:p>
        </p:txBody>
      </p:sp>
      <p:sp>
        <p:nvSpPr>
          <p:cNvPr id="6" name="Shape 4"/>
          <p:cNvSpPr/>
          <p:nvPr/>
        </p:nvSpPr>
        <p:spPr>
          <a:xfrm>
            <a:off x="548640" y="1737360"/>
            <a:ext cx="10881360" cy="1051560"/>
          </a:xfrm>
          <a:prstGeom prst="roundRect">
            <a:avLst>
              <a:gd name="adj" fmla="val 7826"/>
            </a:avLst>
          </a:prstGeom>
          <a:solidFill>
            <a:srgbClr val="E9F3F3"/>
          </a:solidFill>
        </p:spPr>
        <p:txBody>
          <a:bodyPr/>
          <a:lstStyle/>
          <a:p>
            <a:endParaRPr lang="en-GB"/>
          </a:p>
        </p:txBody>
      </p:sp>
      <p:sp>
        <p:nvSpPr>
          <p:cNvPr id="7" name="Shape 5"/>
          <p:cNvSpPr/>
          <p:nvPr/>
        </p:nvSpPr>
        <p:spPr>
          <a:xfrm>
            <a:off x="777240" y="1970532"/>
            <a:ext cx="585216" cy="585216"/>
          </a:xfrm>
          <a:prstGeom prst="ellipse">
            <a:avLst/>
          </a:prstGeom>
          <a:solidFill>
            <a:srgbClr val="1F6F78"/>
          </a:solidFill>
        </p:spPr>
        <p:txBody>
          <a:bodyPr/>
          <a:lstStyle/>
          <a:p>
            <a:endParaRPr lang="en-GB"/>
          </a:p>
        </p:txBody>
      </p:sp>
      <p:pic>
        <p:nvPicPr>
          <p:cNvPr id="8" name="Image 0" descr="preencoded.png"/>
          <p:cNvPicPr>
            <a:picLocks noChangeAspect="1"/>
          </p:cNvPicPr>
          <p:nvPr/>
        </p:nvPicPr>
        <p:blipFill>
          <a:blip r:embed="rId3"/>
          <a:stretch>
            <a:fillRect/>
          </a:stretch>
        </p:blipFill>
        <p:spPr>
          <a:xfrm>
            <a:off x="853318" y="2046610"/>
            <a:ext cx="433060" cy="433060"/>
          </a:xfrm>
          <a:prstGeom prst="rect">
            <a:avLst/>
          </a:prstGeom>
        </p:spPr>
      </p:pic>
      <p:sp>
        <p:nvSpPr>
          <p:cNvPr id="9" name="Text 6"/>
          <p:cNvSpPr/>
          <p:nvPr/>
        </p:nvSpPr>
        <p:spPr>
          <a:xfrm>
            <a:off x="1600200" y="1828800"/>
            <a:ext cx="3200400" cy="868680"/>
          </a:xfrm>
          <a:prstGeom prst="rect">
            <a:avLst/>
          </a:prstGeom>
          <a:noFill/>
        </p:spPr>
        <p:txBody>
          <a:bodyPr wrap="square" lIns="0" tIns="0" rIns="0" bIns="0" rtlCol="0" anchor="ctr"/>
          <a:lstStyle/>
          <a:p>
            <a:pPr marL="0" indent="0">
              <a:buNone/>
            </a:pPr>
            <a:r>
              <a:rPr lang="en-US" sz="1400" b="1" dirty="0">
                <a:solidFill>
                  <a:srgbClr val="222E2F"/>
                </a:solidFill>
                <a:latin typeface="Cambria" panose="02040503050406030204" pitchFamily="34" charset="0"/>
                <a:ea typeface="Cambria" panose="02040503050406030204" pitchFamily="34" charset="-122"/>
                <a:cs typeface="Cambria" panose="02040503050406030204" pitchFamily="34" charset="-120"/>
              </a:rPr>
              <a:t>Consistent key person</a:t>
            </a:r>
            <a:endParaRPr lang="en-US" sz="1400" dirty="0"/>
          </a:p>
        </p:txBody>
      </p:sp>
      <p:sp>
        <p:nvSpPr>
          <p:cNvPr id="10" name="Text 7"/>
          <p:cNvSpPr/>
          <p:nvPr/>
        </p:nvSpPr>
        <p:spPr>
          <a:xfrm>
            <a:off x="4892040" y="1810512"/>
            <a:ext cx="6400800" cy="905256"/>
          </a:xfrm>
          <a:prstGeom prst="rect">
            <a:avLst/>
          </a:prstGeom>
          <a:noFill/>
        </p:spPr>
        <p:txBody>
          <a:bodyPr wrap="square" lIns="0" tIns="0" rIns="0" bIns="0" rtlCol="0" anchor="ctr"/>
          <a:lstStyle/>
          <a:p>
            <a:r>
              <a:rPr lang="en-US" sz="1600" dirty="0"/>
              <a:t>Assign a consistent Early Years practitioner who welcomes, reassures and supports Isaac each day, helping him feel safe and settled.</a:t>
            </a:r>
            <a:endParaRPr lang="en-US" sz="1600" dirty="0">
              <a:solidFill>
                <a:srgbClr val="5B6B6E"/>
              </a:solidFill>
              <a:latin typeface="Calibri" panose="020F0502020204030204" pitchFamily="34" charset="0"/>
              <a:ea typeface="Calibri" panose="020F0502020204030204" pitchFamily="34" charset="-122"/>
              <a:cs typeface="Calibri" panose="020F0502020204030204" pitchFamily="34" charset="-120"/>
            </a:endParaRPr>
          </a:p>
        </p:txBody>
      </p:sp>
      <p:sp>
        <p:nvSpPr>
          <p:cNvPr id="11" name="Shape 8"/>
          <p:cNvSpPr/>
          <p:nvPr/>
        </p:nvSpPr>
        <p:spPr>
          <a:xfrm>
            <a:off x="548640" y="2916936"/>
            <a:ext cx="10881360" cy="1051560"/>
          </a:xfrm>
          <a:prstGeom prst="roundRect">
            <a:avLst>
              <a:gd name="adj" fmla="val 7826"/>
            </a:avLst>
          </a:prstGeom>
          <a:solidFill>
            <a:srgbClr val="FFFFFF"/>
          </a:solidFill>
          <a:ln w="12700">
            <a:solidFill>
              <a:srgbClr val="DDE7E7"/>
            </a:solidFill>
            <a:prstDash val="solid"/>
          </a:ln>
        </p:spPr>
        <p:txBody>
          <a:bodyPr/>
          <a:lstStyle/>
          <a:p>
            <a:endParaRPr lang="en-GB"/>
          </a:p>
        </p:txBody>
      </p:sp>
      <p:sp>
        <p:nvSpPr>
          <p:cNvPr id="12" name="Shape 9"/>
          <p:cNvSpPr/>
          <p:nvPr/>
        </p:nvSpPr>
        <p:spPr>
          <a:xfrm>
            <a:off x="777240" y="3150108"/>
            <a:ext cx="585216" cy="585216"/>
          </a:xfrm>
          <a:prstGeom prst="ellipse">
            <a:avLst/>
          </a:prstGeom>
          <a:solidFill>
            <a:srgbClr val="E4572E"/>
          </a:solidFill>
        </p:spPr>
        <p:txBody>
          <a:bodyPr/>
          <a:lstStyle/>
          <a:p>
            <a:endParaRPr lang="en-GB"/>
          </a:p>
        </p:txBody>
      </p:sp>
      <p:pic>
        <p:nvPicPr>
          <p:cNvPr id="13" name="Image 1" descr="preencoded.png"/>
          <p:cNvPicPr>
            <a:picLocks noChangeAspect="1"/>
          </p:cNvPicPr>
          <p:nvPr/>
        </p:nvPicPr>
        <p:blipFill>
          <a:blip r:embed="rId4"/>
          <a:stretch>
            <a:fillRect/>
          </a:stretch>
        </p:blipFill>
        <p:spPr>
          <a:xfrm>
            <a:off x="853318" y="3226186"/>
            <a:ext cx="433060" cy="433060"/>
          </a:xfrm>
          <a:prstGeom prst="rect">
            <a:avLst/>
          </a:prstGeom>
        </p:spPr>
      </p:pic>
      <p:sp>
        <p:nvSpPr>
          <p:cNvPr id="14" name="Text 10"/>
          <p:cNvSpPr/>
          <p:nvPr/>
        </p:nvSpPr>
        <p:spPr>
          <a:xfrm>
            <a:off x="1600200" y="3008376"/>
            <a:ext cx="3200400" cy="868680"/>
          </a:xfrm>
          <a:prstGeom prst="rect">
            <a:avLst/>
          </a:prstGeom>
          <a:noFill/>
        </p:spPr>
        <p:txBody>
          <a:bodyPr wrap="square" lIns="0" tIns="0" rIns="0" bIns="0" rtlCol="0" anchor="ctr"/>
          <a:lstStyle/>
          <a:p>
            <a:pPr marL="0" indent="0">
              <a:buNone/>
            </a:pPr>
            <a:r>
              <a:rPr lang="en-US" sz="1400" b="1" dirty="0">
                <a:solidFill>
                  <a:srgbClr val="222E2F"/>
                </a:solidFill>
                <a:latin typeface="Cambria" panose="02040503050406030204" pitchFamily="34" charset="0"/>
                <a:ea typeface="Cambria" panose="02040503050406030204" pitchFamily="34" charset="-122"/>
                <a:cs typeface="Cambria" panose="02040503050406030204" pitchFamily="34" charset="-120"/>
              </a:rPr>
              <a:t>Gentle, gradual settling-in</a:t>
            </a:r>
            <a:endParaRPr lang="en-US" sz="1400" dirty="0"/>
          </a:p>
        </p:txBody>
      </p:sp>
      <p:sp>
        <p:nvSpPr>
          <p:cNvPr id="15" name="Text 11"/>
          <p:cNvSpPr/>
          <p:nvPr/>
        </p:nvSpPr>
        <p:spPr>
          <a:xfrm>
            <a:off x="4892040" y="2990088"/>
            <a:ext cx="6400800" cy="905256"/>
          </a:xfrm>
          <a:prstGeom prst="rect">
            <a:avLst/>
          </a:prstGeom>
          <a:noFill/>
        </p:spPr>
        <p:txBody>
          <a:bodyPr wrap="square" lIns="0" tIns="0" rIns="0" bIns="0" rtlCol="0" anchor="ctr"/>
          <a:lstStyle/>
          <a:p>
            <a:r>
              <a:rPr lang="en-US" sz="1600" dirty="0"/>
              <a:t>Use a calm and predictable goodbye routine, supported by the same adult each day and a familiar comfort object if needed.</a:t>
            </a:r>
            <a:endParaRPr lang="en-US" sz="1600" dirty="0">
              <a:solidFill>
                <a:srgbClr val="5B6B6E"/>
              </a:solidFill>
              <a:latin typeface="Calibri" panose="020F0502020204030204" pitchFamily="34" charset="0"/>
              <a:ea typeface="Calibri" panose="020F0502020204030204" pitchFamily="34" charset="-122"/>
              <a:cs typeface="Calibri" panose="020F0502020204030204" pitchFamily="34" charset="-120"/>
            </a:endParaRPr>
          </a:p>
        </p:txBody>
      </p:sp>
      <p:sp>
        <p:nvSpPr>
          <p:cNvPr id="16" name="Shape 12"/>
          <p:cNvSpPr/>
          <p:nvPr/>
        </p:nvSpPr>
        <p:spPr>
          <a:xfrm>
            <a:off x="548640" y="4096512"/>
            <a:ext cx="10881360" cy="1051560"/>
          </a:xfrm>
          <a:prstGeom prst="roundRect">
            <a:avLst>
              <a:gd name="adj" fmla="val 7826"/>
            </a:avLst>
          </a:prstGeom>
          <a:solidFill>
            <a:srgbClr val="E9F3F3"/>
          </a:solidFill>
        </p:spPr>
        <p:txBody>
          <a:bodyPr/>
          <a:lstStyle/>
          <a:p>
            <a:endParaRPr lang="en-GB"/>
          </a:p>
        </p:txBody>
      </p:sp>
      <p:sp>
        <p:nvSpPr>
          <p:cNvPr id="17" name="Shape 13"/>
          <p:cNvSpPr/>
          <p:nvPr/>
        </p:nvSpPr>
        <p:spPr>
          <a:xfrm>
            <a:off x="777240" y="4329684"/>
            <a:ext cx="585216" cy="585216"/>
          </a:xfrm>
          <a:prstGeom prst="ellipse">
            <a:avLst/>
          </a:prstGeom>
          <a:solidFill>
            <a:srgbClr val="1F6F78"/>
          </a:solidFill>
        </p:spPr>
        <p:txBody>
          <a:bodyPr/>
          <a:lstStyle/>
          <a:p>
            <a:endParaRPr lang="en-GB"/>
          </a:p>
        </p:txBody>
      </p:sp>
      <p:pic>
        <p:nvPicPr>
          <p:cNvPr id="18" name="Image 2" descr="preencoded.png"/>
          <p:cNvPicPr>
            <a:picLocks noChangeAspect="1"/>
          </p:cNvPicPr>
          <p:nvPr/>
        </p:nvPicPr>
        <p:blipFill>
          <a:blip r:embed="rId5"/>
          <a:stretch>
            <a:fillRect/>
          </a:stretch>
        </p:blipFill>
        <p:spPr>
          <a:xfrm>
            <a:off x="853318" y="4405762"/>
            <a:ext cx="433060" cy="433060"/>
          </a:xfrm>
          <a:prstGeom prst="rect">
            <a:avLst/>
          </a:prstGeom>
        </p:spPr>
      </p:pic>
      <p:sp>
        <p:nvSpPr>
          <p:cNvPr id="19" name="Text 14"/>
          <p:cNvSpPr/>
          <p:nvPr/>
        </p:nvSpPr>
        <p:spPr>
          <a:xfrm>
            <a:off x="1600200" y="4187952"/>
            <a:ext cx="3200400" cy="868680"/>
          </a:xfrm>
          <a:prstGeom prst="rect">
            <a:avLst/>
          </a:prstGeom>
          <a:noFill/>
        </p:spPr>
        <p:txBody>
          <a:bodyPr wrap="square" lIns="0" tIns="0" rIns="0" bIns="0" rtlCol="0" anchor="ctr"/>
          <a:lstStyle/>
          <a:p>
            <a:pPr marL="0" indent="0">
              <a:buNone/>
            </a:pPr>
            <a:r>
              <a:rPr lang="en-US" sz="1400" b="1" dirty="0">
                <a:solidFill>
                  <a:srgbClr val="222E2F"/>
                </a:solidFill>
                <a:latin typeface="Cambria" panose="02040503050406030204" pitchFamily="34" charset="0"/>
                <a:ea typeface="Cambria" panose="02040503050406030204" pitchFamily="34" charset="-122"/>
                <a:cs typeface="Cambria" panose="02040503050406030204" pitchFamily="34" charset="-120"/>
              </a:rPr>
              <a:t>Language-rich, play-based learning</a:t>
            </a:r>
            <a:endParaRPr lang="en-US" sz="1400" dirty="0"/>
          </a:p>
        </p:txBody>
      </p:sp>
      <p:sp>
        <p:nvSpPr>
          <p:cNvPr id="20" name="Text 15"/>
          <p:cNvSpPr/>
          <p:nvPr/>
        </p:nvSpPr>
        <p:spPr>
          <a:xfrm>
            <a:off x="4892040" y="4169664"/>
            <a:ext cx="6400800" cy="905256"/>
          </a:xfrm>
          <a:prstGeom prst="rect">
            <a:avLst/>
          </a:prstGeom>
          <a:noFill/>
        </p:spPr>
        <p:txBody>
          <a:bodyPr wrap="square" lIns="0" tIns="0" rIns="0" bIns="0" rtlCol="0" anchor="ctr"/>
          <a:lstStyle/>
          <a:p>
            <a:r>
              <a:rPr lang="en-US" sz="1400" dirty="0"/>
              <a:t>Encourage language through shared reading, play, songs and everyday conversations in small groups.</a:t>
            </a:r>
          </a:p>
        </p:txBody>
      </p:sp>
      <p:sp>
        <p:nvSpPr>
          <p:cNvPr id="21" name="Shape 16"/>
          <p:cNvSpPr/>
          <p:nvPr/>
        </p:nvSpPr>
        <p:spPr>
          <a:xfrm>
            <a:off x="548640" y="5276088"/>
            <a:ext cx="10881360" cy="1051560"/>
          </a:xfrm>
          <a:prstGeom prst="roundRect">
            <a:avLst>
              <a:gd name="adj" fmla="val 7826"/>
            </a:avLst>
          </a:prstGeom>
          <a:solidFill>
            <a:srgbClr val="FFFFFF"/>
          </a:solidFill>
          <a:ln w="12700">
            <a:solidFill>
              <a:srgbClr val="DDE7E7"/>
            </a:solidFill>
            <a:prstDash val="solid"/>
          </a:ln>
        </p:spPr>
        <p:txBody>
          <a:bodyPr/>
          <a:lstStyle/>
          <a:p>
            <a:endParaRPr lang="en-GB"/>
          </a:p>
        </p:txBody>
      </p:sp>
      <p:sp>
        <p:nvSpPr>
          <p:cNvPr id="22" name="Shape 17"/>
          <p:cNvSpPr/>
          <p:nvPr/>
        </p:nvSpPr>
        <p:spPr>
          <a:xfrm>
            <a:off x="777240" y="5509260"/>
            <a:ext cx="585216" cy="585216"/>
          </a:xfrm>
          <a:prstGeom prst="ellipse">
            <a:avLst/>
          </a:prstGeom>
          <a:solidFill>
            <a:srgbClr val="E4572E"/>
          </a:solidFill>
        </p:spPr>
        <p:txBody>
          <a:bodyPr/>
          <a:lstStyle/>
          <a:p>
            <a:endParaRPr lang="en-GB"/>
          </a:p>
        </p:txBody>
      </p:sp>
      <p:pic>
        <p:nvPicPr>
          <p:cNvPr id="23" name="Image 3" descr="preencoded.png"/>
          <p:cNvPicPr>
            <a:picLocks noChangeAspect="1"/>
          </p:cNvPicPr>
          <p:nvPr/>
        </p:nvPicPr>
        <p:blipFill>
          <a:blip r:embed="rId6"/>
          <a:stretch>
            <a:fillRect/>
          </a:stretch>
        </p:blipFill>
        <p:spPr>
          <a:xfrm>
            <a:off x="853318" y="5585338"/>
            <a:ext cx="433060" cy="433060"/>
          </a:xfrm>
          <a:prstGeom prst="rect">
            <a:avLst/>
          </a:prstGeom>
        </p:spPr>
      </p:pic>
      <p:sp>
        <p:nvSpPr>
          <p:cNvPr id="24" name="Text 18"/>
          <p:cNvSpPr/>
          <p:nvPr/>
        </p:nvSpPr>
        <p:spPr>
          <a:xfrm>
            <a:off x="1600200" y="5367528"/>
            <a:ext cx="3200400" cy="868680"/>
          </a:xfrm>
          <a:prstGeom prst="rect">
            <a:avLst/>
          </a:prstGeom>
          <a:noFill/>
        </p:spPr>
        <p:txBody>
          <a:bodyPr wrap="square" lIns="0" tIns="0" rIns="0" bIns="0" rtlCol="0" anchor="ctr"/>
          <a:lstStyle/>
          <a:p>
            <a:pPr marL="0" indent="0">
              <a:buNone/>
            </a:pPr>
            <a:r>
              <a:rPr lang="en-US" sz="1400" b="1" dirty="0">
                <a:solidFill>
                  <a:srgbClr val="222E2F"/>
                </a:solidFill>
                <a:latin typeface="Cambria" panose="02040503050406030204" pitchFamily="34" charset="0"/>
                <a:ea typeface="Cambria" panose="02040503050406030204" pitchFamily="34" charset="-122"/>
                <a:cs typeface="Cambria" panose="02040503050406030204" pitchFamily="34" charset="-120"/>
              </a:rPr>
              <a:t>Emotional regulation support</a:t>
            </a:r>
            <a:endParaRPr lang="en-US" sz="1400" dirty="0"/>
          </a:p>
        </p:txBody>
      </p:sp>
      <p:sp>
        <p:nvSpPr>
          <p:cNvPr id="25" name="Text 19"/>
          <p:cNvSpPr/>
          <p:nvPr/>
        </p:nvSpPr>
        <p:spPr>
          <a:xfrm>
            <a:off x="4892040" y="5349240"/>
            <a:ext cx="6400800" cy="905256"/>
          </a:xfrm>
          <a:prstGeom prst="rect">
            <a:avLst/>
          </a:prstGeom>
          <a:noFill/>
        </p:spPr>
        <p:txBody>
          <a:bodyPr wrap="square" lIns="0" tIns="0" rIns="0" bIns="0" rtlCol="0" anchor="ctr"/>
          <a:lstStyle/>
          <a:p>
            <a:r>
              <a:rPr lang="en-US" sz="1400" dirty="0"/>
              <a:t>Use predictable routines, visual timetables and a quiet space to help Isaac </a:t>
            </a:r>
            <a:r>
              <a:rPr lang="en-US" sz="1400" dirty="0" err="1"/>
              <a:t>recognise</a:t>
            </a:r>
            <a:r>
              <a:rPr lang="en-US" sz="1400" dirty="0"/>
              <a:t> and manage his emotions.</a:t>
            </a:r>
            <a:endParaRPr lang="en-US" sz="1400" dirty="0">
              <a:solidFill>
                <a:srgbClr val="5B6B6E"/>
              </a:solidFill>
              <a:latin typeface="Calibri" panose="020F0502020204030204" pitchFamily="34" charset="0"/>
              <a:ea typeface="Calibri" panose="020F0502020204030204" pitchFamily="34" charset="-122"/>
              <a:cs typeface="Calibri" panose="020F0502020204030204" pitchFamily="34" charset="-12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84048"/>
            <a:ext cx="7315200" cy="320040"/>
          </a:xfrm>
          <a:prstGeom prst="rect">
            <a:avLst/>
          </a:prstGeom>
          <a:noFill/>
        </p:spPr>
        <p:txBody>
          <a:bodyPr wrap="square" lIns="0" tIns="0" rIns="0" bIns="0" rtlCol="0" anchor="ctr"/>
          <a:lstStyle/>
          <a:p>
            <a:pPr marL="0" indent="0">
              <a:buNone/>
            </a:pPr>
            <a:r>
              <a:rPr lang="en-US" sz="1300" b="1" kern="0" spc="200" dirty="0">
                <a:solidFill>
                  <a:srgbClr val="1F6F78"/>
                </a:solidFill>
                <a:latin typeface="Calibri" panose="020F0502020204030204" pitchFamily="34" charset="0"/>
                <a:ea typeface="Calibri" panose="020F0502020204030204" pitchFamily="34" charset="-122"/>
                <a:cs typeface="Calibri" panose="020F0502020204030204" pitchFamily="34" charset="-120"/>
              </a:rPr>
              <a:t>SUPPORT PLAN — FOR ISAAC'S MOTHER</a:t>
            </a:r>
            <a:endParaRPr lang="en-US" sz="1300" dirty="0"/>
          </a:p>
        </p:txBody>
      </p:sp>
      <p:sp>
        <p:nvSpPr>
          <p:cNvPr id="3" name="Text 1"/>
          <p:cNvSpPr/>
          <p:nvPr/>
        </p:nvSpPr>
        <p:spPr>
          <a:xfrm>
            <a:off x="548640" y="658368"/>
            <a:ext cx="10607040" cy="731520"/>
          </a:xfrm>
          <a:prstGeom prst="rect">
            <a:avLst/>
          </a:prstGeom>
          <a:noFill/>
        </p:spPr>
        <p:txBody>
          <a:bodyPr wrap="square" lIns="0" tIns="0" rIns="0" bIns="0" rtlCol="0" anchor="ctr"/>
          <a:lstStyle/>
          <a:p>
            <a:pPr marL="0" indent="0">
              <a:buNone/>
            </a:pPr>
            <a:r>
              <a:rPr lang="en-US" sz="3200" b="1" dirty="0">
                <a:solidFill>
                  <a:srgbClr val="222E2F"/>
                </a:solidFill>
                <a:latin typeface="Cambria" panose="02040503050406030204" pitchFamily="34" charset="0"/>
                <a:ea typeface="Cambria" panose="02040503050406030204" pitchFamily="34" charset="-122"/>
                <a:cs typeface="Cambria" panose="02040503050406030204" pitchFamily="34" charset="-120"/>
              </a:rPr>
              <a:t>Supporting Isaac Means Supporting His Mother</a:t>
            </a:r>
            <a:endParaRPr lang="en-US" sz="3200" dirty="0"/>
          </a:p>
        </p:txBody>
      </p:sp>
      <p:sp>
        <p:nvSpPr>
          <p:cNvPr id="4" name="Text 2"/>
          <p:cNvSpPr/>
          <p:nvPr/>
        </p:nvSpPr>
        <p:spPr>
          <a:xfrm>
            <a:off x="548640" y="6446520"/>
            <a:ext cx="5486400" cy="274320"/>
          </a:xfrm>
          <a:prstGeom prst="rect">
            <a:avLst/>
          </a:prstGeom>
          <a:noFill/>
        </p:spPr>
        <p:txBody>
          <a:bodyPr wrap="square" lIns="0" tIns="0" rIns="0" bIns="0" rtlCol="0" anchor="ctr"/>
          <a:lstStyle/>
          <a:p>
            <a:pPr marL="0" indent="0">
              <a:buNone/>
            </a:pPr>
            <a:r>
              <a:rPr lang="en-US" sz="950" kern="0" spc="150" dirty="0">
                <a:solidFill>
                  <a:srgbClr val="A9B4B5"/>
                </a:solidFill>
                <a:latin typeface="Calibri" panose="020F0502020204030204" pitchFamily="34" charset="0"/>
                <a:ea typeface="Calibri" panose="020F0502020204030204" pitchFamily="34" charset="-122"/>
                <a:cs typeface="Calibri" panose="020F0502020204030204" pitchFamily="34" charset="-120"/>
              </a:rPr>
              <a:t>ISAAC — EARLY HELP PRESENTATION</a:t>
            </a:r>
            <a:endParaRPr lang="en-US" sz="950" dirty="0"/>
          </a:p>
        </p:txBody>
      </p:sp>
      <p:sp>
        <p:nvSpPr>
          <p:cNvPr id="5" name="Text 3"/>
          <p:cNvSpPr/>
          <p:nvPr/>
        </p:nvSpPr>
        <p:spPr>
          <a:xfrm>
            <a:off x="11475720" y="6446520"/>
            <a:ext cx="548640" cy="274320"/>
          </a:xfrm>
          <a:prstGeom prst="rect">
            <a:avLst/>
          </a:prstGeom>
          <a:noFill/>
        </p:spPr>
        <p:txBody>
          <a:bodyPr wrap="square" lIns="0" tIns="0" rIns="0" bIns="0" rtlCol="0" anchor="ctr"/>
          <a:lstStyle/>
          <a:p>
            <a:pPr marL="0" indent="0" algn="r">
              <a:buNone/>
            </a:pPr>
            <a:r>
              <a:rPr lang="en-US" sz="1000" dirty="0">
                <a:solidFill>
                  <a:srgbClr val="5B6B6E"/>
                </a:solidFill>
                <a:latin typeface="Calibri" panose="020F0502020204030204" pitchFamily="34" charset="0"/>
                <a:ea typeface="Calibri" panose="020F0502020204030204" pitchFamily="34" charset="-122"/>
                <a:cs typeface="Calibri" panose="020F0502020204030204" pitchFamily="34" charset="-120"/>
              </a:rPr>
              <a:t>12</a:t>
            </a:r>
            <a:endParaRPr lang="en-US" sz="1000" dirty="0"/>
          </a:p>
        </p:txBody>
      </p:sp>
      <p:sp>
        <p:nvSpPr>
          <p:cNvPr id="6" name="Shape 4"/>
          <p:cNvSpPr/>
          <p:nvPr/>
        </p:nvSpPr>
        <p:spPr>
          <a:xfrm>
            <a:off x="548640" y="1664208"/>
            <a:ext cx="4937760" cy="4480560"/>
          </a:xfrm>
          <a:prstGeom prst="roundRect">
            <a:avLst>
              <a:gd name="adj" fmla="val 2449"/>
            </a:avLst>
          </a:prstGeom>
          <a:solidFill>
            <a:srgbClr val="E9F3F3"/>
          </a:solidFill>
          <a:ln w="19050">
            <a:solidFill>
              <a:srgbClr val="1F6F78"/>
            </a:solidFill>
            <a:prstDash val="dash"/>
          </a:ln>
        </p:spPr>
        <p:txBody>
          <a:bodyPr/>
          <a:lstStyle/>
          <a:p>
            <a:r>
              <a:rPr lang="en-US"/>
              <a:t>Supporting the parent-child relationship is likely to benefit both Isaac's emotional wellbeing and his longer-term development.</a:t>
            </a:r>
            <a:endParaRPr lang="en-GB" dirty="0"/>
          </a:p>
        </p:txBody>
      </p:sp>
      <p:sp>
        <p:nvSpPr>
          <p:cNvPr id="10" name="Text 7"/>
          <p:cNvSpPr/>
          <p:nvPr/>
        </p:nvSpPr>
        <p:spPr>
          <a:xfrm>
            <a:off x="5806440" y="1737360"/>
            <a:ext cx="5852160" cy="4480560"/>
          </a:xfrm>
          <a:prstGeom prst="rect">
            <a:avLst/>
          </a:prstGeom>
          <a:noFill/>
        </p:spPr>
        <p:txBody>
          <a:bodyPr wrap="square" lIns="0" tIns="0" rIns="0" bIns="0" rtlCol="0" anchor="t"/>
          <a:lstStyle/>
          <a:p>
            <a:pPr marL="228600" indent="-228600">
              <a:spcAft>
                <a:spcPts val="1000"/>
              </a:spcAft>
              <a:buSzPct val="100000"/>
              <a:buChar char="●"/>
            </a:pPr>
            <a:r>
              <a:rPr lang="en-US" sz="1600" dirty="0"/>
              <a:t>Isaac's sense of security develops through his relationship with his mother. Supporting Isaac alone is therefore not enough. His mother's wellbeing and confidence are also important for his emotional development.</a:t>
            </a:r>
            <a:endParaRPr lang="ru-RU" sz="1600" dirty="0"/>
          </a:p>
          <a:p>
            <a:pPr marL="228600" indent="-228600">
              <a:spcAft>
                <a:spcPts val="1000"/>
              </a:spcAft>
              <a:buSzPct val="100000"/>
              <a:buChar char="●"/>
            </a:pPr>
            <a:r>
              <a:rPr lang="en-US" sz="1600" dirty="0"/>
              <a:t>Referral to the GP or perinatal mental health services for assessment and support.</a:t>
            </a:r>
            <a:endParaRPr lang="ru-RU" sz="1600" dirty="0"/>
          </a:p>
          <a:p>
            <a:pPr marL="228600" indent="-228600">
              <a:spcAft>
                <a:spcPts val="1000"/>
              </a:spcAft>
              <a:buSzPct val="100000"/>
              <a:buChar char="●"/>
            </a:pPr>
            <a:r>
              <a:rPr lang="en-US" sz="1600" dirty="0"/>
              <a:t>Offer parent-and-toddler groups and peer support to reduce social isolation after relocation.</a:t>
            </a:r>
            <a:endParaRPr lang="ru-RU" sz="1600" dirty="0"/>
          </a:p>
          <a:p>
            <a:pPr marL="228600" indent="-228600">
              <a:spcAft>
                <a:spcPts val="1000"/>
              </a:spcAft>
              <a:buSzPct val="100000"/>
              <a:buChar char="●"/>
            </a:pPr>
            <a:r>
              <a:rPr lang="en-US" sz="1600" dirty="0"/>
              <a:t>Model responsive play during drop-off and pick-up so that these interactions can continue at home.</a:t>
            </a:r>
            <a:endParaRPr lang="ru-RU" sz="1600" dirty="0"/>
          </a:p>
          <a:p>
            <a:pPr marL="228600" indent="-228600">
              <a:spcAft>
                <a:spcPts val="1000"/>
              </a:spcAft>
              <a:buSzPct val="100000"/>
              <a:buChar char="●"/>
            </a:pPr>
            <a:r>
              <a:rPr lang="en-US" sz="1600" dirty="0"/>
              <a:t>Offer practical advice on sleep and bedtime routines to support better sleep.</a:t>
            </a:r>
            <a:endParaRPr lang="ru-RU" sz="1600" dirty="0"/>
          </a:p>
          <a:p>
            <a:pPr marL="228600" indent="-228600">
              <a:spcAft>
                <a:spcPts val="1000"/>
              </a:spcAft>
              <a:buSzPct val="100000"/>
              <a:buChar char="●"/>
            </a:pPr>
            <a:r>
              <a:rPr lang="en-US" sz="1600" dirty="0"/>
              <a:t>Provide clear information and appointments in a supportive, non-judgmental way that reflects her confidence and individual needs.</a:t>
            </a:r>
            <a:endParaRPr lang="ru-RU" sz="1600" dirty="0"/>
          </a:p>
        </p:txBody>
      </p:sp>
      <p:pic>
        <p:nvPicPr>
          <p:cNvPr id="11" name="Picture 10" descr="What preschoolers learn when they talk to teachers more | Tools of the Mind"/>
          <p:cNvPicPr>
            <a:picLocks noChangeAspect="1"/>
          </p:cNvPicPr>
          <p:nvPr/>
        </p:nvPicPr>
        <p:blipFill>
          <a:blip r:embed="rId3"/>
          <a:stretch>
            <a:fillRect/>
          </a:stretch>
        </p:blipFill>
        <p:spPr>
          <a:xfrm>
            <a:off x="638618" y="2795956"/>
            <a:ext cx="4757803" cy="3174400"/>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84048"/>
            <a:ext cx="7315200" cy="320040"/>
          </a:xfrm>
          <a:prstGeom prst="rect">
            <a:avLst/>
          </a:prstGeom>
          <a:noFill/>
        </p:spPr>
        <p:txBody>
          <a:bodyPr wrap="square" lIns="0" tIns="0" rIns="0" bIns="0" rtlCol="0" anchor="ctr"/>
          <a:lstStyle/>
          <a:p>
            <a:pPr marL="0" indent="0">
              <a:buNone/>
            </a:pPr>
            <a:r>
              <a:rPr lang="en-US" sz="1300" b="1" kern="0" spc="200" dirty="0">
                <a:solidFill>
                  <a:srgbClr val="E4572E"/>
                </a:solidFill>
                <a:latin typeface="Calibri" panose="020F0502020204030204" pitchFamily="34" charset="0"/>
                <a:ea typeface="Calibri" panose="020F0502020204030204" pitchFamily="34" charset="-122"/>
                <a:cs typeface="Calibri" panose="020F0502020204030204" pitchFamily="34" charset="-120"/>
              </a:rPr>
              <a:t>SUPPORT PLAN — WORKING TOGETHER</a:t>
            </a:r>
            <a:endParaRPr lang="en-US" sz="1300" dirty="0"/>
          </a:p>
        </p:txBody>
      </p:sp>
      <p:sp>
        <p:nvSpPr>
          <p:cNvPr id="3" name="Text 1"/>
          <p:cNvSpPr/>
          <p:nvPr/>
        </p:nvSpPr>
        <p:spPr>
          <a:xfrm>
            <a:off x="548640" y="658368"/>
            <a:ext cx="10607040" cy="731520"/>
          </a:xfrm>
          <a:prstGeom prst="rect">
            <a:avLst/>
          </a:prstGeom>
          <a:noFill/>
        </p:spPr>
        <p:txBody>
          <a:bodyPr wrap="square" lIns="0" tIns="0" rIns="0" bIns="0" rtlCol="0" anchor="ctr"/>
          <a:lstStyle/>
          <a:p>
            <a:pPr marL="0" indent="0">
              <a:buNone/>
            </a:pPr>
            <a:r>
              <a:rPr lang="en-US" sz="3200" b="1" dirty="0">
                <a:solidFill>
                  <a:srgbClr val="222E2F"/>
                </a:solidFill>
                <a:latin typeface="Cambria" panose="02040503050406030204" pitchFamily="34" charset="0"/>
                <a:ea typeface="Cambria" panose="02040503050406030204" pitchFamily="34" charset="-122"/>
                <a:cs typeface="Cambria" panose="02040503050406030204" pitchFamily="34" charset="-120"/>
              </a:rPr>
              <a:t>Why an Early Years Worker Cannot Do This Alone</a:t>
            </a:r>
            <a:endParaRPr lang="en-US" sz="3200" dirty="0"/>
          </a:p>
        </p:txBody>
      </p:sp>
      <p:sp>
        <p:nvSpPr>
          <p:cNvPr id="4" name="Text 2"/>
          <p:cNvSpPr/>
          <p:nvPr/>
        </p:nvSpPr>
        <p:spPr>
          <a:xfrm>
            <a:off x="548640" y="6446520"/>
            <a:ext cx="5486400" cy="274320"/>
          </a:xfrm>
          <a:prstGeom prst="rect">
            <a:avLst/>
          </a:prstGeom>
          <a:noFill/>
        </p:spPr>
        <p:txBody>
          <a:bodyPr wrap="square" lIns="0" tIns="0" rIns="0" bIns="0" rtlCol="0" anchor="ctr"/>
          <a:lstStyle/>
          <a:p>
            <a:pPr marL="0" indent="0">
              <a:buNone/>
            </a:pPr>
            <a:r>
              <a:rPr lang="en-US" sz="950" kern="0" spc="150" dirty="0">
                <a:solidFill>
                  <a:srgbClr val="A9B4B5"/>
                </a:solidFill>
                <a:latin typeface="Calibri" panose="020F0502020204030204" pitchFamily="34" charset="0"/>
                <a:ea typeface="Calibri" panose="020F0502020204030204" pitchFamily="34" charset="-122"/>
                <a:cs typeface="Calibri" panose="020F0502020204030204" pitchFamily="34" charset="-120"/>
              </a:rPr>
              <a:t>ISAAC — EARLY HELP PRESENTATION</a:t>
            </a:r>
            <a:endParaRPr lang="en-US" sz="950" dirty="0"/>
          </a:p>
        </p:txBody>
      </p:sp>
      <p:sp>
        <p:nvSpPr>
          <p:cNvPr id="5" name="Text 3"/>
          <p:cNvSpPr/>
          <p:nvPr/>
        </p:nvSpPr>
        <p:spPr>
          <a:xfrm>
            <a:off x="11475720" y="6446520"/>
            <a:ext cx="548640" cy="274320"/>
          </a:xfrm>
          <a:prstGeom prst="rect">
            <a:avLst/>
          </a:prstGeom>
          <a:noFill/>
        </p:spPr>
        <p:txBody>
          <a:bodyPr wrap="square" lIns="0" tIns="0" rIns="0" bIns="0" rtlCol="0" anchor="ctr"/>
          <a:lstStyle/>
          <a:p>
            <a:pPr marL="0" indent="0" algn="r">
              <a:buNone/>
            </a:pPr>
            <a:r>
              <a:rPr lang="en-US" sz="1000" dirty="0">
                <a:solidFill>
                  <a:srgbClr val="5B6B6E"/>
                </a:solidFill>
                <a:latin typeface="Calibri" panose="020F0502020204030204" pitchFamily="34" charset="0"/>
                <a:ea typeface="Calibri" panose="020F0502020204030204" pitchFamily="34" charset="-122"/>
                <a:cs typeface="Calibri" panose="020F0502020204030204" pitchFamily="34" charset="-120"/>
              </a:rPr>
              <a:t>13</a:t>
            </a:r>
            <a:endParaRPr lang="en-US" sz="1000" dirty="0"/>
          </a:p>
        </p:txBody>
      </p:sp>
      <p:sp>
        <p:nvSpPr>
          <p:cNvPr id="6" name="Shape 4"/>
          <p:cNvSpPr/>
          <p:nvPr/>
        </p:nvSpPr>
        <p:spPr>
          <a:xfrm>
            <a:off x="548640" y="1691640"/>
            <a:ext cx="2670048" cy="4297680"/>
          </a:xfrm>
          <a:prstGeom prst="roundRect">
            <a:avLst>
              <a:gd name="adj" fmla="val 3425"/>
            </a:avLst>
          </a:prstGeom>
          <a:solidFill>
            <a:srgbClr val="FBEEE2"/>
          </a:solidFill>
          <a:effectLst>
            <a:outerShdw blurRad="101600" dist="38100" dir="2700000" algn="bl" rotWithShape="0">
              <a:srgbClr val="000000">
                <a:alpha val="14000"/>
              </a:srgbClr>
            </a:outerShdw>
          </a:effectLst>
        </p:spPr>
        <p:txBody>
          <a:bodyPr/>
          <a:lstStyle/>
          <a:p>
            <a:endParaRPr lang="en-GB"/>
          </a:p>
        </p:txBody>
      </p:sp>
      <p:sp>
        <p:nvSpPr>
          <p:cNvPr id="7" name="Shape 5"/>
          <p:cNvSpPr/>
          <p:nvPr/>
        </p:nvSpPr>
        <p:spPr>
          <a:xfrm>
            <a:off x="1563624" y="2011680"/>
            <a:ext cx="640080" cy="640080"/>
          </a:xfrm>
          <a:prstGeom prst="ellipse">
            <a:avLst/>
          </a:prstGeom>
          <a:solidFill>
            <a:srgbClr val="E4572E"/>
          </a:solidFill>
        </p:spPr>
        <p:txBody>
          <a:bodyPr/>
          <a:lstStyle/>
          <a:p>
            <a:endParaRPr lang="en-GB"/>
          </a:p>
        </p:txBody>
      </p:sp>
      <p:pic>
        <p:nvPicPr>
          <p:cNvPr id="8" name="Image 0" descr="preencoded.png"/>
          <p:cNvPicPr>
            <a:picLocks noChangeAspect="1"/>
          </p:cNvPicPr>
          <p:nvPr/>
        </p:nvPicPr>
        <p:blipFill>
          <a:blip r:embed="rId3"/>
          <a:stretch>
            <a:fillRect/>
          </a:stretch>
        </p:blipFill>
        <p:spPr>
          <a:xfrm>
            <a:off x="1646834" y="2094890"/>
            <a:ext cx="473659" cy="473659"/>
          </a:xfrm>
          <a:prstGeom prst="rect">
            <a:avLst/>
          </a:prstGeom>
        </p:spPr>
      </p:pic>
      <p:sp>
        <p:nvSpPr>
          <p:cNvPr id="9" name="Text 6"/>
          <p:cNvSpPr/>
          <p:nvPr/>
        </p:nvSpPr>
        <p:spPr>
          <a:xfrm>
            <a:off x="713232" y="2834640"/>
            <a:ext cx="2340864" cy="777240"/>
          </a:xfrm>
          <a:prstGeom prst="rect">
            <a:avLst/>
          </a:prstGeom>
          <a:noFill/>
        </p:spPr>
        <p:txBody>
          <a:bodyPr wrap="square" lIns="0" tIns="0" rIns="0" bIns="0" rtlCol="0" anchor="ctr"/>
          <a:lstStyle/>
          <a:p>
            <a:pPr marL="0" indent="0" algn="ctr">
              <a:buNone/>
            </a:pPr>
            <a:r>
              <a:rPr lang="en-US" sz="1600" b="1" dirty="0">
                <a:solidFill>
                  <a:srgbClr val="222E2F"/>
                </a:solidFill>
                <a:latin typeface="Cambria" panose="02040503050406030204" pitchFamily="34" charset="0"/>
                <a:ea typeface="Cambria" panose="02040503050406030204" pitchFamily="34" charset="-122"/>
                <a:cs typeface="Cambria" panose="02040503050406030204" pitchFamily="34" charset="-120"/>
              </a:rPr>
              <a:t>Outside our scope</a:t>
            </a:r>
            <a:endParaRPr lang="en-US" sz="1600" dirty="0"/>
          </a:p>
        </p:txBody>
      </p:sp>
      <p:sp>
        <p:nvSpPr>
          <p:cNvPr id="10" name="Text 7"/>
          <p:cNvSpPr/>
          <p:nvPr/>
        </p:nvSpPr>
        <p:spPr>
          <a:xfrm>
            <a:off x="749808" y="3657600"/>
            <a:ext cx="2267712" cy="2194560"/>
          </a:xfrm>
          <a:prstGeom prst="rect">
            <a:avLst/>
          </a:prstGeom>
          <a:noFill/>
        </p:spPr>
        <p:txBody>
          <a:bodyPr wrap="square" lIns="0" tIns="0" rIns="0" bIns="0" rtlCol="0" anchor="ctr"/>
          <a:lstStyle/>
          <a:p>
            <a:pPr marL="0" indent="0" algn="ctr">
              <a:buNone/>
            </a:pPr>
            <a:r>
              <a:rPr lang="en-US" sz="1600" dirty="0">
                <a:solidFill>
                  <a:srgbClr val="5B6B6E"/>
                </a:solidFill>
                <a:latin typeface="Calibri" panose="020F0502020204030204" pitchFamily="34" charset="0"/>
                <a:ea typeface="Calibri" panose="020F0502020204030204" pitchFamily="34" charset="-122"/>
                <a:cs typeface="Calibri" panose="020F0502020204030204" pitchFamily="34" charset="-120"/>
              </a:rPr>
              <a:t>Diagnosing or treating post-natal depression and language delay requires GP, mental health and Speech &amp; Language expertise (Genova et al., 2023).</a:t>
            </a:r>
          </a:p>
        </p:txBody>
      </p:sp>
      <p:sp>
        <p:nvSpPr>
          <p:cNvPr id="11" name="Shape 8"/>
          <p:cNvSpPr/>
          <p:nvPr/>
        </p:nvSpPr>
        <p:spPr>
          <a:xfrm>
            <a:off x="3419856" y="1691640"/>
            <a:ext cx="2670048" cy="4297680"/>
          </a:xfrm>
          <a:prstGeom prst="roundRect">
            <a:avLst>
              <a:gd name="adj" fmla="val 3425"/>
            </a:avLst>
          </a:prstGeom>
          <a:solidFill>
            <a:srgbClr val="E9F3F3"/>
          </a:solidFill>
          <a:effectLst>
            <a:outerShdw blurRad="101600" dist="38100" dir="2700000" algn="bl" rotWithShape="0">
              <a:srgbClr val="000000">
                <a:alpha val="14000"/>
              </a:srgbClr>
            </a:outerShdw>
          </a:effectLst>
        </p:spPr>
        <p:txBody>
          <a:bodyPr/>
          <a:lstStyle/>
          <a:p>
            <a:endParaRPr lang="en-GB"/>
          </a:p>
        </p:txBody>
      </p:sp>
      <p:sp>
        <p:nvSpPr>
          <p:cNvPr id="12" name="Shape 9"/>
          <p:cNvSpPr/>
          <p:nvPr/>
        </p:nvSpPr>
        <p:spPr>
          <a:xfrm>
            <a:off x="4434840" y="2011680"/>
            <a:ext cx="640080" cy="640080"/>
          </a:xfrm>
          <a:prstGeom prst="ellipse">
            <a:avLst/>
          </a:prstGeom>
          <a:solidFill>
            <a:srgbClr val="E4572E"/>
          </a:solidFill>
        </p:spPr>
        <p:txBody>
          <a:bodyPr/>
          <a:lstStyle/>
          <a:p>
            <a:endParaRPr lang="en-GB"/>
          </a:p>
        </p:txBody>
      </p:sp>
      <p:pic>
        <p:nvPicPr>
          <p:cNvPr id="13" name="Image 1" descr="preencoded.png"/>
          <p:cNvPicPr>
            <a:picLocks noChangeAspect="1"/>
          </p:cNvPicPr>
          <p:nvPr/>
        </p:nvPicPr>
        <p:blipFill>
          <a:blip r:embed="rId4"/>
          <a:stretch>
            <a:fillRect/>
          </a:stretch>
        </p:blipFill>
        <p:spPr>
          <a:xfrm>
            <a:off x="4518050" y="2094890"/>
            <a:ext cx="473659" cy="473659"/>
          </a:xfrm>
          <a:prstGeom prst="rect">
            <a:avLst/>
          </a:prstGeom>
        </p:spPr>
      </p:pic>
      <p:sp>
        <p:nvSpPr>
          <p:cNvPr id="14" name="Text 10"/>
          <p:cNvSpPr/>
          <p:nvPr/>
        </p:nvSpPr>
        <p:spPr>
          <a:xfrm>
            <a:off x="3584448" y="2834640"/>
            <a:ext cx="2340864" cy="777240"/>
          </a:xfrm>
          <a:prstGeom prst="rect">
            <a:avLst/>
          </a:prstGeom>
          <a:noFill/>
        </p:spPr>
        <p:txBody>
          <a:bodyPr wrap="square" lIns="0" tIns="0" rIns="0" bIns="0" rtlCol="0" anchor="ctr"/>
          <a:lstStyle/>
          <a:p>
            <a:pPr marL="0" indent="0" algn="ctr">
              <a:buNone/>
            </a:pPr>
            <a:r>
              <a:rPr lang="en-US" sz="1600" b="1" dirty="0">
                <a:solidFill>
                  <a:srgbClr val="222E2F"/>
                </a:solidFill>
                <a:latin typeface="Cambria" panose="02040503050406030204" pitchFamily="34" charset="0"/>
                <a:ea typeface="Cambria" panose="02040503050406030204" pitchFamily="34" charset="-122"/>
                <a:cs typeface="Cambria" panose="02040503050406030204" pitchFamily="34" charset="-120"/>
              </a:rPr>
              <a:t>Complex, overlapping needs</a:t>
            </a:r>
            <a:endParaRPr lang="en-US" sz="1600" dirty="0"/>
          </a:p>
        </p:txBody>
      </p:sp>
      <p:sp>
        <p:nvSpPr>
          <p:cNvPr id="15" name="Text 11"/>
          <p:cNvSpPr/>
          <p:nvPr/>
        </p:nvSpPr>
        <p:spPr>
          <a:xfrm>
            <a:off x="3621024" y="3657600"/>
            <a:ext cx="2267712" cy="2194560"/>
          </a:xfrm>
          <a:prstGeom prst="rect">
            <a:avLst/>
          </a:prstGeom>
          <a:noFill/>
        </p:spPr>
        <p:txBody>
          <a:bodyPr wrap="square" lIns="0" tIns="0" rIns="0" bIns="0" rtlCol="0" anchor="ctr"/>
          <a:lstStyle/>
          <a:p>
            <a:pPr marL="0" indent="0" algn="ctr">
              <a:buNone/>
            </a:pPr>
            <a:r>
              <a:rPr lang="en-US" sz="1600" dirty="0">
                <a:solidFill>
                  <a:srgbClr val="5B6B6E"/>
                </a:solidFill>
                <a:latin typeface="Calibri" panose="020F0502020204030204" pitchFamily="34" charset="0"/>
                <a:ea typeface="Calibri" panose="020F0502020204030204" pitchFamily="34" charset="-122"/>
                <a:cs typeface="Calibri" panose="020F0502020204030204" pitchFamily="34" charset="-120"/>
              </a:rPr>
              <a:t>The presentation of Isaac covers emotional, developmental, and family/housing spheres - none of the professionals is knowledgeable about all the relevant information (Gustafsson et al., 2022).</a:t>
            </a:r>
          </a:p>
        </p:txBody>
      </p:sp>
      <p:sp>
        <p:nvSpPr>
          <p:cNvPr id="16" name="Shape 12"/>
          <p:cNvSpPr/>
          <p:nvPr/>
        </p:nvSpPr>
        <p:spPr>
          <a:xfrm>
            <a:off x="6291072" y="1691640"/>
            <a:ext cx="2670048" cy="4297680"/>
          </a:xfrm>
          <a:prstGeom prst="roundRect">
            <a:avLst>
              <a:gd name="adj" fmla="val 3425"/>
            </a:avLst>
          </a:prstGeom>
          <a:solidFill>
            <a:srgbClr val="FBEEE2"/>
          </a:solidFill>
          <a:effectLst>
            <a:outerShdw blurRad="101600" dist="38100" dir="2700000" algn="bl" rotWithShape="0">
              <a:srgbClr val="000000">
                <a:alpha val="14000"/>
              </a:srgbClr>
            </a:outerShdw>
          </a:effectLst>
        </p:spPr>
        <p:txBody>
          <a:bodyPr/>
          <a:lstStyle/>
          <a:p>
            <a:endParaRPr lang="en-GB"/>
          </a:p>
        </p:txBody>
      </p:sp>
      <p:sp>
        <p:nvSpPr>
          <p:cNvPr id="17" name="Shape 13"/>
          <p:cNvSpPr/>
          <p:nvPr/>
        </p:nvSpPr>
        <p:spPr>
          <a:xfrm>
            <a:off x="7306056" y="2011680"/>
            <a:ext cx="640080" cy="640080"/>
          </a:xfrm>
          <a:prstGeom prst="ellipse">
            <a:avLst/>
          </a:prstGeom>
          <a:solidFill>
            <a:srgbClr val="E4572E"/>
          </a:solidFill>
        </p:spPr>
        <p:txBody>
          <a:bodyPr/>
          <a:lstStyle/>
          <a:p>
            <a:endParaRPr lang="en-GB"/>
          </a:p>
        </p:txBody>
      </p:sp>
      <p:pic>
        <p:nvPicPr>
          <p:cNvPr id="18" name="Image 2" descr="preencoded.png"/>
          <p:cNvPicPr>
            <a:picLocks noChangeAspect="1"/>
          </p:cNvPicPr>
          <p:nvPr/>
        </p:nvPicPr>
        <p:blipFill>
          <a:blip r:embed="rId5"/>
          <a:stretch>
            <a:fillRect/>
          </a:stretch>
        </p:blipFill>
        <p:spPr>
          <a:xfrm>
            <a:off x="7389266" y="2094890"/>
            <a:ext cx="473659" cy="473659"/>
          </a:xfrm>
          <a:prstGeom prst="rect">
            <a:avLst/>
          </a:prstGeom>
        </p:spPr>
      </p:pic>
      <p:sp>
        <p:nvSpPr>
          <p:cNvPr id="19" name="Text 14"/>
          <p:cNvSpPr/>
          <p:nvPr/>
        </p:nvSpPr>
        <p:spPr>
          <a:xfrm>
            <a:off x="6455664" y="2834640"/>
            <a:ext cx="2340864" cy="777240"/>
          </a:xfrm>
          <a:prstGeom prst="rect">
            <a:avLst/>
          </a:prstGeom>
          <a:noFill/>
        </p:spPr>
        <p:txBody>
          <a:bodyPr wrap="square" lIns="0" tIns="0" rIns="0" bIns="0" rtlCol="0" anchor="ctr"/>
          <a:lstStyle/>
          <a:p>
            <a:pPr marL="0" indent="0" algn="ctr">
              <a:buNone/>
            </a:pPr>
            <a:r>
              <a:rPr lang="en-US" sz="1600" b="1" dirty="0">
                <a:solidFill>
                  <a:srgbClr val="222E2F"/>
                </a:solidFill>
                <a:latin typeface="Cambria" panose="02040503050406030204" pitchFamily="34" charset="0"/>
                <a:ea typeface="Cambria" panose="02040503050406030204" pitchFamily="34" charset="-122"/>
                <a:cs typeface="Cambria" panose="02040503050406030204" pitchFamily="34" charset="-120"/>
              </a:rPr>
              <a:t>Family voice &amp; consent</a:t>
            </a:r>
            <a:endParaRPr lang="en-US" sz="1600" dirty="0"/>
          </a:p>
        </p:txBody>
      </p:sp>
      <p:sp>
        <p:nvSpPr>
          <p:cNvPr id="20" name="Text 15"/>
          <p:cNvSpPr/>
          <p:nvPr/>
        </p:nvSpPr>
        <p:spPr>
          <a:xfrm>
            <a:off x="6492240" y="3657600"/>
            <a:ext cx="2267712" cy="2194560"/>
          </a:xfrm>
          <a:prstGeom prst="rect">
            <a:avLst/>
          </a:prstGeom>
          <a:noFill/>
        </p:spPr>
        <p:txBody>
          <a:bodyPr wrap="square" lIns="0" tIns="0" rIns="0" bIns="0" rtlCol="0" anchor="ctr"/>
          <a:lstStyle/>
          <a:p>
            <a:pPr marL="0" indent="0" algn="ctr">
              <a:buNone/>
            </a:pPr>
            <a:r>
              <a:rPr lang="en-US" sz="1600" dirty="0">
                <a:solidFill>
                  <a:srgbClr val="5B6B6E"/>
                </a:solidFill>
                <a:latin typeface="Calibri" panose="020F0502020204030204" pitchFamily="34" charset="0"/>
                <a:ea typeface="Calibri" panose="020F0502020204030204" pitchFamily="34" charset="-122"/>
                <a:cs typeface="Calibri" panose="020F0502020204030204" pitchFamily="34" charset="-120"/>
              </a:rPr>
              <a:t>The active collaboration of the mother is essential to effective early help, not services that work independently of the mother.</a:t>
            </a:r>
          </a:p>
        </p:txBody>
      </p:sp>
      <p:sp>
        <p:nvSpPr>
          <p:cNvPr id="21" name="Shape 16"/>
          <p:cNvSpPr/>
          <p:nvPr/>
        </p:nvSpPr>
        <p:spPr>
          <a:xfrm>
            <a:off x="9162288" y="1691640"/>
            <a:ext cx="2670048" cy="4297680"/>
          </a:xfrm>
          <a:prstGeom prst="roundRect">
            <a:avLst>
              <a:gd name="adj" fmla="val 3425"/>
            </a:avLst>
          </a:prstGeom>
          <a:solidFill>
            <a:srgbClr val="E9F3F3"/>
          </a:solidFill>
          <a:effectLst>
            <a:outerShdw blurRad="101600" dist="38100" dir="2700000" algn="bl" rotWithShape="0">
              <a:srgbClr val="000000">
                <a:alpha val="14000"/>
              </a:srgbClr>
            </a:outerShdw>
          </a:effectLst>
        </p:spPr>
        <p:txBody>
          <a:bodyPr/>
          <a:lstStyle/>
          <a:p>
            <a:endParaRPr lang="en-GB"/>
          </a:p>
        </p:txBody>
      </p:sp>
      <p:sp>
        <p:nvSpPr>
          <p:cNvPr id="22" name="Shape 17"/>
          <p:cNvSpPr/>
          <p:nvPr/>
        </p:nvSpPr>
        <p:spPr>
          <a:xfrm>
            <a:off x="10177272" y="2011680"/>
            <a:ext cx="640080" cy="640080"/>
          </a:xfrm>
          <a:prstGeom prst="ellipse">
            <a:avLst/>
          </a:prstGeom>
          <a:solidFill>
            <a:srgbClr val="E4572E"/>
          </a:solidFill>
        </p:spPr>
        <p:txBody>
          <a:bodyPr/>
          <a:lstStyle/>
          <a:p>
            <a:endParaRPr lang="en-GB"/>
          </a:p>
        </p:txBody>
      </p:sp>
      <p:pic>
        <p:nvPicPr>
          <p:cNvPr id="23" name="Image 3" descr="preencoded.png"/>
          <p:cNvPicPr>
            <a:picLocks noChangeAspect="1"/>
          </p:cNvPicPr>
          <p:nvPr/>
        </p:nvPicPr>
        <p:blipFill>
          <a:blip r:embed="rId6"/>
          <a:stretch>
            <a:fillRect/>
          </a:stretch>
        </p:blipFill>
        <p:spPr>
          <a:xfrm>
            <a:off x="10260482" y="2094890"/>
            <a:ext cx="473659" cy="473659"/>
          </a:xfrm>
          <a:prstGeom prst="rect">
            <a:avLst/>
          </a:prstGeom>
        </p:spPr>
      </p:pic>
      <p:sp>
        <p:nvSpPr>
          <p:cNvPr id="24" name="Text 18"/>
          <p:cNvSpPr/>
          <p:nvPr/>
        </p:nvSpPr>
        <p:spPr>
          <a:xfrm>
            <a:off x="9326880" y="2834640"/>
            <a:ext cx="2340864" cy="777240"/>
          </a:xfrm>
          <a:prstGeom prst="rect">
            <a:avLst/>
          </a:prstGeom>
          <a:noFill/>
        </p:spPr>
        <p:txBody>
          <a:bodyPr wrap="square" lIns="0" tIns="0" rIns="0" bIns="0" rtlCol="0" anchor="ctr"/>
          <a:lstStyle/>
          <a:p>
            <a:pPr marL="0" indent="0" algn="ctr">
              <a:buNone/>
            </a:pPr>
            <a:r>
              <a:rPr lang="en-US" sz="1600" b="1" dirty="0">
                <a:solidFill>
                  <a:srgbClr val="222E2F"/>
                </a:solidFill>
                <a:latin typeface="Cambria" panose="02040503050406030204" pitchFamily="34" charset="0"/>
                <a:ea typeface="Cambria" panose="02040503050406030204" pitchFamily="34" charset="-122"/>
                <a:cs typeface="Cambria" panose="02040503050406030204" pitchFamily="34" charset="-120"/>
              </a:rPr>
              <a:t>Evidence for joined-up working</a:t>
            </a:r>
            <a:endParaRPr lang="en-US" sz="1600" dirty="0"/>
          </a:p>
        </p:txBody>
      </p:sp>
      <p:sp>
        <p:nvSpPr>
          <p:cNvPr id="25" name="Text 19"/>
          <p:cNvSpPr/>
          <p:nvPr/>
        </p:nvSpPr>
        <p:spPr>
          <a:xfrm>
            <a:off x="9363456" y="3657600"/>
            <a:ext cx="2267712" cy="2194560"/>
          </a:xfrm>
          <a:prstGeom prst="rect">
            <a:avLst/>
          </a:prstGeom>
          <a:noFill/>
        </p:spPr>
        <p:txBody>
          <a:bodyPr wrap="square" lIns="0" tIns="0" rIns="0" bIns="0" rtlCol="0" anchor="ctr"/>
          <a:lstStyle/>
          <a:p>
            <a:pPr marL="0" indent="0" algn="ctr">
              <a:buNone/>
            </a:pPr>
            <a:r>
              <a:rPr lang="en-US" sz="1600" dirty="0">
                <a:solidFill>
                  <a:srgbClr val="5B6B6E"/>
                </a:solidFill>
                <a:latin typeface="Calibri" panose="020F0502020204030204" pitchFamily="34" charset="0"/>
                <a:ea typeface="Calibri" panose="020F0502020204030204" pitchFamily="34" charset="-122"/>
                <a:cs typeface="Calibri" panose="020F0502020204030204" pitchFamily="34" charset="-120"/>
              </a:rPr>
              <a:t>Team-around-the-family models which use multi-agencies have improved results compared to single-service responses (Gustafsson et al., 2022).</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84048"/>
            <a:ext cx="7315200" cy="320040"/>
          </a:xfrm>
          <a:prstGeom prst="rect">
            <a:avLst/>
          </a:prstGeom>
          <a:noFill/>
        </p:spPr>
        <p:txBody>
          <a:bodyPr wrap="square" lIns="0" tIns="0" rIns="0" bIns="0" rtlCol="0" anchor="ctr"/>
          <a:lstStyle/>
          <a:p>
            <a:pPr marL="0" indent="0">
              <a:buNone/>
            </a:pPr>
            <a:r>
              <a:rPr lang="en-US" sz="1300" b="1" kern="0" spc="200" dirty="0">
                <a:solidFill>
                  <a:srgbClr val="1F6F78"/>
                </a:solidFill>
                <a:latin typeface="Calibri" panose="020F0502020204030204" pitchFamily="34" charset="0"/>
                <a:ea typeface="Calibri" panose="020F0502020204030204" pitchFamily="34" charset="-122"/>
                <a:cs typeface="Calibri" panose="020F0502020204030204" pitchFamily="34" charset="-120"/>
              </a:rPr>
              <a:t>CRITICAL &amp; CULTURAL CONSIDERATIONS</a:t>
            </a:r>
            <a:endParaRPr lang="en-US" sz="1300" dirty="0"/>
          </a:p>
        </p:txBody>
      </p:sp>
      <p:sp>
        <p:nvSpPr>
          <p:cNvPr id="3" name="Text 1"/>
          <p:cNvSpPr/>
          <p:nvPr/>
        </p:nvSpPr>
        <p:spPr>
          <a:xfrm>
            <a:off x="548640" y="658368"/>
            <a:ext cx="10607040" cy="731520"/>
          </a:xfrm>
          <a:prstGeom prst="rect">
            <a:avLst/>
          </a:prstGeom>
          <a:noFill/>
        </p:spPr>
        <p:txBody>
          <a:bodyPr wrap="square" lIns="0" tIns="0" rIns="0" bIns="0" rtlCol="0" anchor="ctr"/>
          <a:lstStyle/>
          <a:p>
            <a:pPr marL="0" indent="0">
              <a:buNone/>
            </a:pPr>
            <a:r>
              <a:rPr lang="en-US" sz="3200" b="1" dirty="0">
                <a:solidFill>
                  <a:srgbClr val="222E2F"/>
                </a:solidFill>
                <a:latin typeface="Cambria" panose="02040503050406030204" pitchFamily="34" charset="0"/>
                <a:ea typeface="Cambria" panose="02040503050406030204" pitchFamily="34" charset="-122"/>
                <a:cs typeface="Cambria" panose="02040503050406030204" pitchFamily="34" charset="-120"/>
              </a:rPr>
              <a:t>Relevance to London's Diverse Communities</a:t>
            </a:r>
            <a:endParaRPr lang="en-US" sz="3200" dirty="0"/>
          </a:p>
        </p:txBody>
      </p:sp>
      <p:sp>
        <p:nvSpPr>
          <p:cNvPr id="4" name="Text 2"/>
          <p:cNvSpPr/>
          <p:nvPr/>
        </p:nvSpPr>
        <p:spPr>
          <a:xfrm>
            <a:off x="548640" y="6446520"/>
            <a:ext cx="5486400" cy="274320"/>
          </a:xfrm>
          <a:prstGeom prst="rect">
            <a:avLst/>
          </a:prstGeom>
          <a:noFill/>
        </p:spPr>
        <p:txBody>
          <a:bodyPr wrap="square" lIns="0" tIns="0" rIns="0" bIns="0" rtlCol="0" anchor="ctr"/>
          <a:lstStyle/>
          <a:p>
            <a:pPr marL="0" indent="0">
              <a:buNone/>
            </a:pPr>
            <a:r>
              <a:rPr lang="en-US" sz="950" kern="0" spc="150" dirty="0">
                <a:solidFill>
                  <a:srgbClr val="A9B4B5"/>
                </a:solidFill>
                <a:latin typeface="Calibri" panose="020F0502020204030204" pitchFamily="34" charset="0"/>
                <a:ea typeface="Calibri" panose="020F0502020204030204" pitchFamily="34" charset="-122"/>
                <a:cs typeface="Calibri" panose="020F0502020204030204" pitchFamily="34" charset="-120"/>
              </a:rPr>
              <a:t>ISAAC — EARLY HELP PRESENTATION</a:t>
            </a:r>
            <a:endParaRPr lang="en-US" sz="950" dirty="0"/>
          </a:p>
        </p:txBody>
      </p:sp>
      <p:sp>
        <p:nvSpPr>
          <p:cNvPr id="5" name="Text 3"/>
          <p:cNvSpPr/>
          <p:nvPr/>
        </p:nvSpPr>
        <p:spPr>
          <a:xfrm>
            <a:off x="11475720" y="6446520"/>
            <a:ext cx="548640" cy="274320"/>
          </a:xfrm>
          <a:prstGeom prst="rect">
            <a:avLst/>
          </a:prstGeom>
          <a:noFill/>
        </p:spPr>
        <p:txBody>
          <a:bodyPr wrap="square" lIns="0" tIns="0" rIns="0" bIns="0" rtlCol="0" anchor="ctr"/>
          <a:lstStyle/>
          <a:p>
            <a:pPr marL="0" indent="0" algn="r">
              <a:buNone/>
            </a:pPr>
            <a:r>
              <a:rPr lang="en-US" sz="1000" dirty="0">
                <a:solidFill>
                  <a:srgbClr val="5B6B6E"/>
                </a:solidFill>
                <a:latin typeface="Calibri" panose="020F0502020204030204" pitchFamily="34" charset="0"/>
                <a:ea typeface="Calibri" panose="020F0502020204030204" pitchFamily="34" charset="-122"/>
                <a:cs typeface="Calibri" panose="020F0502020204030204" pitchFamily="34" charset="-120"/>
              </a:rPr>
              <a:t>14</a:t>
            </a:r>
            <a:endParaRPr lang="en-US" sz="1000" dirty="0"/>
          </a:p>
        </p:txBody>
      </p:sp>
      <p:sp>
        <p:nvSpPr>
          <p:cNvPr id="6" name="Shape 4"/>
          <p:cNvSpPr/>
          <p:nvPr/>
        </p:nvSpPr>
        <p:spPr>
          <a:xfrm>
            <a:off x="6675120" y="1737360"/>
            <a:ext cx="4937760" cy="4480560"/>
          </a:xfrm>
          <a:prstGeom prst="roundRect">
            <a:avLst>
              <a:gd name="adj" fmla="val 2449"/>
            </a:avLst>
          </a:prstGeom>
          <a:solidFill>
            <a:srgbClr val="E9F3F3"/>
          </a:solidFill>
          <a:ln w="19050">
            <a:solidFill>
              <a:srgbClr val="1F6F78"/>
            </a:solidFill>
            <a:prstDash val="dash"/>
          </a:ln>
        </p:spPr>
        <p:txBody>
          <a:bodyPr/>
          <a:lstStyle/>
          <a:p>
            <a:endParaRPr lang="en-GB"/>
          </a:p>
        </p:txBody>
      </p:sp>
      <p:sp>
        <p:nvSpPr>
          <p:cNvPr id="10" name="Text 7"/>
          <p:cNvSpPr/>
          <p:nvPr/>
        </p:nvSpPr>
        <p:spPr>
          <a:xfrm>
            <a:off x="548640" y="1737360"/>
            <a:ext cx="5760720" cy="4480560"/>
          </a:xfrm>
          <a:prstGeom prst="rect">
            <a:avLst/>
          </a:prstGeom>
          <a:noFill/>
        </p:spPr>
        <p:txBody>
          <a:bodyPr wrap="square" lIns="0" tIns="0" rIns="0" bIns="0" rtlCol="0" anchor="t"/>
          <a:lstStyle/>
          <a:p>
            <a:pPr marL="228600" indent="-228600">
              <a:spcAft>
                <a:spcPts val="1200"/>
              </a:spcAft>
              <a:buSzPct val="100000"/>
              <a:buChar char="●"/>
            </a:pPr>
            <a:r>
              <a:rPr lang="en-US" dirty="0">
                <a:solidFill>
                  <a:srgbClr val="222E2F"/>
                </a:solidFill>
                <a:latin typeface="Calibri" panose="020F0502020204030204" pitchFamily="34" charset="0"/>
                <a:ea typeface="Calibri" panose="020F0502020204030204" pitchFamily="34" charset="-122"/>
                <a:cs typeface="Calibri" panose="020F0502020204030204" pitchFamily="34" charset="-120"/>
              </a:rPr>
              <a:t>The community of the Children Centre has many families, which rely on the assistance of shared or extended-family caregiving, which can be neglected by the mother-centered model of classic attachment theory (</a:t>
            </a:r>
            <a:r>
              <a:rPr lang="en-US" dirty="0" err="1">
                <a:solidFill>
                  <a:srgbClr val="222E2F"/>
                </a:solidFill>
                <a:latin typeface="Calibri" panose="020F0502020204030204" pitchFamily="34" charset="0"/>
                <a:ea typeface="Calibri" panose="020F0502020204030204" pitchFamily="34" charset="-122"/>
                <a:cs typeface="Calibri" panose="020F0502020204030204" pitchFamily="34" charset="-120"/>
              </a:rPr>
              <a:t>Plusnin</a:t>
            </a:r>
            <a:r>
              <a:rPr lang="en-US" dirty="0">
                <a:solidFill>
                  <a:srgbClr val="222E2F"/>
                </a:solidFill>
                <a:latin typeface="Calibri" panose="020F0502020204030204" pitchFamily="34" charset="0"/>
                <a:ea typeface="Calibri" panose="020F0502020204030204" pitchFamily="34" charset="-122"/>
                <a:cs typeface="Calibri" panose="020F0502020204030204" pitchFamily="34" charset="-120"/>
              </a:rPr>
              <a:t> et al., 2021).</a:t>
            </a:r>
          </a:p>
          <a:p>
            <a:pPr marL="228600" indent="-228600">
              <a:spcAft>
                <a:spcPts val="1200"/>
              </a:spcAft>
              <a:buSzPct val="100000"/>
              <a:buChar char="●"/>
            </a:pPr>
            <a:r>
              <a:rPr lang="en-US" dirty="0">
                <a:solidFill>
                  <a:srgbClr val="222E2F"/>
                </a:solidFill>
                <a:latin typeface="Calibri" panose="020F0502020204030204" pitchFamily="34" charset="0"/>
                <a:ea typeface="Calibri" panose="020F0502020204030204" pitchFamily="34" charset="-122"/>
                <a:cs typeface="Calibri" panose="020F0502020204030204" pitchFamily="34" charset="-120"/>
              </a:rPr>
              <a:t>A Western pattern of a secure base should not be the sole legitimate indicator of a healthy attachment as practiced by practitioners.</a:t>
            </a:r>
          </a:p>
          <a:p>
            <a:pPr marL="228600" indent="-228600">
              <a:spcAft>
                <a:spcPts val="1200"/>
              </a:spcAft>
              <a:buSzPct val="100000"/>
              <a:buChar char="●"/>
            </a:pPr>
            <a:r>
              <a:rPr lang="en-US" dirty="0">
                <a:solidFill>
                  <a:srgbClr val="222E2F"/>
                </a:solidFill>
                <a:latin typeface="Calibri" panose="020F0502020204030204" pitchFamily="34" charset="0"/>
                <a:ea typeface="Calibri" panose="020F0502020204030204" pitchFamily="34" charset="-122"/>
                <a:cs typeface="Calibri" panose="020F0502020204030204" pitchFamily="34" charset="-120"/>
              </a:rPr>
              <a:t>The fact that Isaac has recently changed residence and has no local social support system must be interpreted as loss of a broader support system, rather than loss of a single care-giver.</a:t>
            </a:r>
          </a:p>
          <a:p>
            <a:pPr marL="228600" indent="-228600">
              <a:spcAft>
                <a:spcPts val="1200"/>
              </a:spcAft>
              <a:buSzPct val="100000"/>
              <a:buChar char="●"/>
            </a:pPr>
            <a:r>
              <a:rPr lang="en-US" dirty="0">
                <a:solidFill>
                  <a:srgbClr val="222E2F"/>
                </a:solidFill>
                <a:latin typeface="Calibri" panose="020F0502020204030204" pitchFamily="34" charset="0"/>
                <a:ea typeface="Calibri" panose="020F0502020204030204" pitchFamily="34" charset="-122"/>
                <a:cs typeface="Calibri" panose="020F0502020204030204" pitchFamily="34" charset="-120"/>
              </a:rPr>
              <a:t>Culturally responsive practice involves collaborating with the family to learn their own care giving norms and strengths, instead of foisting a prescribed model</a:t>
            </a:r>
            <a:r>
              <a:rPr lang="en-US" sz="1300" dirty="0">
                <a:solidFill>
                  <a:srgbClr val="222E2F"/>
                </a:solidFill>
                <a:latin typeface="Calibri" panose="020F0502020204030204" pitchFamily="34" charset="0"/>
                <a:ea typeface="Calibri" panose="020F0502020204030204" pitchFamily="34" charset="-122"/>
                <a:cs typeface="Calibri" panose="020F0502020204030204" pitchFamily="34" charset="-120"/>
              </a:rPr>
              <a:t>.</a:t>
            </a:r>
            <a:endParaRPr lang="en-US" sz="1300" dirty="0"/>
          </a:p>
        </p:txBody>
      </p:sp>
      <p:pic>
        <p:nvPicPr>
          <p:cNvPr id="11" name="Picture 10" descr="Chapter 2: Understanding Family Diversity: Cultural Influences and  Inclusive Practices in Early Childhood – Family &amp; Community Relationships"/>
          <p:cNvPicPr>
            <a:picLocks noChangeAspect="1"/>
          </p:cNvPicPr>
          <p:nvPr/>
        </p:nvPicPr>
        <p:blipFill>
          <a:blip r:embed="rId3"/>
          <a:stretch>
            <a:fillRect/>
          </a:stretch>
        </p:blipFill>
        <p:spPr>
          <a:xfrm>
            <a:off x="7035280" y="1847460"/>
            <a:ext cx="4198777" cy="4198777"/>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0F3A3F"/>
        </a:solidFill>
        <a:effectLst/>
      </p:bgPr>
    </p:bg>
    <p:spTree>
      <p:nvGrpSpPr>
        <p:cNvPr id="1" name=""/>
        <p:cNvGrpSpPr/>
        <p:nvPr/>
      </p:nvGrpSpPr>
      <p:grpSpPr>
        <a:xfrm>
          <a:off x="0" y="0"/>
          <a:ext cx="0" cy="0"/>
          <a:chOff x="0" y="0"/>
          <a:chExt cx="0" cy="0"/>
        </a:xfrm>
      </p:grpSpPr>
      <p:sp>
        <p:nvSpPr>
          <p:cNvPr id="2" name="Shape 0"/>
          <p:cNvSpPr/>
          <p:nvPr/>
        </p:nvSpPr>
        <p:spPr>
          <a:xfrm>
            <a:off x="-1097280" y="4389120"/>
            <a:ext cx="4114800" cy="4114800"/>
          </a:xfrm>
          <a:prstGeom prst="ellipse">
            <a:avLst/>
          </a:prstGeom>
          <a:solidFill>
            <a:srgbClr val="1F6F78">
              <a:alpha val="55000"/>
            </a:srgbClr>
          </a:solidFill>
        </p:spPr>
        <p:txBody>
          <a:bodyPr/>
          <a:lstStyle/>
          <a:p>
            <a:endParaRPr lang="en-GB"/>
          </a:p>
        </p:txBody>
      </p:sp>
      <p:sp>
        <p:nvSpPr>
          <p:cNvPr id="3" name="Text 1"/>
          <p:cNvSpPr/>
          <p:nvPr/>
        </p:nvSpPr>
        <p:spPr>
          <a:xfrm>
            <a:off x="548640" y="384048"/>
            <a:ext cx="7315200" cy="320040"/>
          </a:xfrm>
          <a:prstGeom prst="rect">
            <a:avLst/>
          </a:prstGeom>
          <a:noFill/>
        </p:spPr>
        <p:txBody>
          <a:bodyPr wrap="square" lIns="0" tIns="0" rIns="0" bIns="0" rtlCol="0" anchor="ctr"/>
          <a:lstStyle/>
          <a:p>
            <a:pPr marL="0" indent="0">
              <a:buNone/>
            </a:pPr>
            <a:r>
              <a:rPr lang="en-US" sz="1300" b="1" kern="0" spc="200" dirty="0">
                <a:solidFill>
                  <a:srgbClr val="8FC7CA"/>
                </a:solidFill>
                <a:latin typeface="Calibri" panose="020F0502020204030204" pitchFamily="34" charset="0"/>
                <a:ea typeface="Calibri" panose="020F0502020204030204" pitchFamily="34" charset="-122"/>
                <a:cs typeface="Calibri" panose="020F0502020204030204" pitchFamily="34" charset="-120"/>
              </a:rPr>
              <a:t>CONCLUSION</a:t>
            </a:r>
            <a:endParaRPr lang="en-US" sz="1300" dirty="0"/>
          </a:p>
        </p:txBody>
      </p:sp>
      <p:sp>
        <p:nvSpPr>
          <p:cNvPr id="4" name="Text 2"/>
          <p:cNvSpPr/>
          <p:nvPr/>
        </p:nvSpPr>
        <p:spPr>
          <a:xfrm>
            <a:off x="548640" y="681228"/>
            <a:ext cx="10607040" cy="822960"/>
          </a:xfrm>
          <a:prstGeom prst="rect">
            <a:avLst/>
          </a:prstGeom>
          <a:noFill/>
        </p:spPr>
        <p:txBody>
          <a:bodyPr wrap="square" lIns="0" tIns="0" rIns="0" bIns="0" rtlCol="0" anchor="ctr"/>
          <a:lstStyle/>
          <a:p>
            <a:pPr marL="0" indent="0">
              <a:buNone/>
            </a:pPr>
            <a:r>
              <a:rPr lang="en-US" sz="3200" b="1" dirty="0">
                <a:solidFill>
                  <a:srgbClr val="FFFFFF"/>
                </a:solidFill>
                <a:latin typeface="Cambria" panose="02040503050406030204" pitchFamily="34" charset="0"/>
                <a:ea typeface="Cambria" panose="02040503050406030204" pitchFamily="34" charset="-122"/>
                <a:cs typeface="Cambria" panose="02040503050406030204" pitchFamily="34" charset="-120"/>
              </a:rPr>
              <a:t>A Secure Base, Built Together</a:t>
            </a:r>
            <a:endParaRPr lang="en-US" sz="3200" dirty="0"/>
          </a:p>
        </p:txBody>
      </p:sp>
      <p:sp>
        <p:nvSpPr>
          <p:cNvPr id="5" name="Text 3"/>
          <p:cNvSpPr/>
          <p:nvPr/>
        </p:nvSpPr>
        <p:spPr>
          <a:xfrm>
            <a:off x="548640" y="6446520"/>
            <a:ext cx="5486400" cy="274320"/>
          </a:xfrm>
          <a:prstGeom prst="rect">
            <a:avLst/>
          </a:prstGeom>
          <a:noFill/>
        </p:spPr>
        <p:txBody>
          <a:bodyPr wrap="square" lIns="0" tIns="0" rIns="0" bIns="0" rtlCol="0" anchor="ctr"/>
          <a:lstStyle/>
          <a:p>
            <a:pPr marL="0" indent="0">
              <a:buNone/>
            </a:pPr>
            <a:r>
              <a:rPr lang="en-US" sz="950" kern="0" spc="150" dirty="0">
                <a:solidFill>
                  <a:srgbClr val="6E9EA1"/>
                </a:solidFill>
                <a:latin typeface="Calibri" panose="020F0502020204030204" pitchFamily="34" charset="0"/>
                <a:ea typeface="Calibri" panose="020F0502020204030204" pitchFamily="34" charset="-122"/>
                <a:cs typeface="Calibri" panose="020F0502020204030204" pitchFamily="34" charset="-120"/>
              </a:rPr>
              <a:t>ISAAC — EARLY HELP PRESENTATION</a:t>
            </a:r>
            <a:endParaRPr lang="en-US" sz="950" dirty="0"/>
          </a:p>
        </p:txBody>
      </p:sp>
      <p:sp>
        <p:nvSpPr>
          <p:cNvPr id="6" name="Text 4"/>
          <p:cNvSpPr/>
          <p:nvPr/>
        </p:nvSpPr>
        <p:spPr>
          <a:xfrm>
            <a:off x="11475720" y="6446520"/>
            <a:ext cx="548640" cy="274320"/>
          </a:xfrm>
          <a:prstGeom prst="rect">
            <a:avLst/>
          </a:prstGeom>
          <a:noFill/>
        </p:spPr>
        <p:txBody>
          <a:bodyPr wrap="square" lIns="0" tIns="0" rIns="0" bIns="0" rtlCol="0" anchor="ctr"/>
          <a:lstStyle/>
          <a:p>
            <a:pPr marL="0" indent="0" algn="r">
              <a:buNone/>
            </a:pPr>
            <a:r>
              <a:rPr lang="en-US" sz="1000" dirty="0">
                <a:solidFill>
                  <a:srgbClr val="9FC3C6"/>
                </a:solidFill>
                <a:latin typeface="Calibri" panose="020F0502020204030204" pitchFamily="34" charset="0"/>
                <a:ea typeface="Calibri" panose="020F0502020204030204" pitchFamily="34" charset="-122"/>
                <a:cs typeface="Calibri" panose="020F0502020204030204" pitchFamily="34" charset="-120"/>
              </a:rPr>
              <a:t>15</a:t>
            </a:r>
            <a:endParaRPr lang="en-US" sz="1000" dirty="0"/>
          </a:p>
        </p:txBody>
      </p:sp>
      <p:sp>
        <p:nvSpPr>
          <p:cNvPr id="7" name="Text 5"/>
          <p:cNvSpPr/>
          <p:nvPr/>
        </p:nvSpPr>
        <p:spPr>
          <a:xfrm>
            <a:off x="548640" y="1645920"/>
            <a:ext cx="11070139" cy="4023360"/>
          </a:xfrm>
          <a:prstGeom prst="rect">
            <a:avLst/>
          </a:prstGeom>
          <a:noFill/>
        </p:spPr>
        <p:txBody>
          <a:bodyPr wrap="square" lIns="0" tIns="0" rIns="0" bIns="0" rtlCol="0" anchor="t"/>
          <a:lstStyle/>
          <a:p>
            <a:pPr marL="228600" indent="-228600">
              <a:spcAft>
                <a:spcPts val="1500"/>
              </a:spcAft>
              <a:buSzPct val="100000"/>
              <a:buChar char="●"/>
            </a:pPr>
            <a:r>
              <a:rPr lang="en-US" dirty="0">
                <a:solidFill>
                  <a:srgbClr val="E6F2F2"/>
                </a:solidFill>
                <a:latin typeface="Calibri" panose="020F0502020204030204" pitchFamily="34" charset="0"/>
                <a:ea typeface="Calibri" panose="020F0502020204030204" pitchFamily="34" charset="-122"/>
                <a:cs typeface="Calibri" panose="020F0502020204030204" pitchFamily="34" charset="-120"/>
              </a:rPr>
              <a:t>Bowlby's Attachment Theory provides a useful framework for understanding Isaac's withdrawal, separation distress and language delay.</a:t>
            </a:r>
          </a:p>
          <a:p>
            <a:pPr marL="228600" indent="-228600">
              <a:spcAft>
                <a:spcPts val="1500"/>
              </a:spcAft>
              <a:buSzPct val="100000"/>
              <a:buChar char="●"/>
            </a:pPr>
            <a:r>
              <a:rPr lang="en-US" dirty="0">
                <a:solidFill>
                  <a:srgbClr val="E6F2F2"/>
                </a:solidFill>
                <a:latin typeface="Calibri" panose="020F0502020204030204" pitchFamily="34" charset="0"/>
                <a:ea typeface="Calibri" panose="020F0502020204030204" pitchFamily="34" charset="-122"/>
                <a:cs typeface="Calibri" panose="020F0502020204030204" pitchFamily="34" charset="-120"/>
              </a:rPr>
              <a:t>However, the theory also has limitations. It places strong emphasis on the primary caregiver, may appear deterministic, and should be considered alongside cultural and wider social influences.</a:t>
            </a:r>
          </a:p>
          <a:p>
            <a:pPr marL="228600" indent="-228600">
              <a:spcAft>
                <a:spcPts val="1500"/>
              </a:spcAft>
              <a:buSzPct val="100000"/>
              <a:buChar char="●"/>
            </a:pPr>
            <a:r>
              <a:rPr lang="en-US" dirty="0">
                <a:solidFill>
                  <a:srgbClr val="E6F2F2"/>
                </a:solidFill>
                <a:latin typeface="Calibri" panose="020F0502020204030204" pitchFamily="34" charset="0"/>
                <a:ea typeface="Calibri" panose="020F0502020204030204" pitchFamily="34" charset="-122"/>
                <a:cs typeface="Calibri" panose="020F0502020204030204" pitchFamily="34" charset="-120"/>
              </a:rPr>
              <a:t>The most effective support plan works with both Isaac and his mother and brings together health, mental health, speech and language, and family support services.</a:t>
            </a:r>
          </a:p>
          <a:p>
            <a:pPr marL="228600" indent="-228600">
              <a:spcAft>
                <a:spcPts val="1500"/>
              </a:spcAft>
              <a:buSzPct val="100000"/>
              <a:buChar char="●"/>
            </a:pPr>
            <a:r>
              <a:rPr lang="en-US" dirty="0">
                <a:solidFill>
                  <a:srgbClr val="E6F2F2"/>
                </a:solidFill>
                <a:latin typeface="Calibri" panose="020F0502020204030204" pitchFamily="34" charset="0"/>
                <a:ea typeface="Calibri" panose="020F0502020204030204" pitchFamily="34" charset="-122"/>
                <a:cs typeface="Calibri" panose="020F0502020204030204" pitchFamily="34" charset="-120"/>
              </a:rPr>
              <a:t>The consistency, warmth and joined-up working offers Isaac the most promising opportunity of a stable, successful beginning.</a:t>
            </a:r>
          </a:p>
          <a:p>
            <a:pPr marL="228600" indent="-228600">
              <a:spcAft>
                <a:spcPts val="1500"/>
              </a:spcAft>
              <a:buSzPct val="100000"/>
              <a:buChar char="●"/>
            </a:pPr>
            <a:r>
              <a:rPr lang="en-US" dirty="0">
                <a:solidFill>
                  <a:srgbClr val="E6F2F2"/>
                </a:solidFill>
                <a:latin typeface="Calibri" panose="020F0502020204030204" pitchFamily="34" charset="0"/>
                <a:ea typeface="Calibri" panose="020F0502020204030204" pitchFamily="34" charset="-122"/>
                <a:cs typeface="Calibri" panose="020F0502020204030204" pitchFamily="34" charset="-120"/>
              </a:rPr>
              <a:t>Rather than asking "How do we change Isaac?", this plan asks "How can we strengthen the relationships around him?"</a:t>
            </a:r>
          </a:p>
        </p:txBody>
      </p:sp>
      <p:sp>
        <p:nvSpPr>
          <p:cNvPr id="10" name="Text 7"/>
          <p:cNvSpPr/>
          <p:nvPr/>
        </p:nvSpPr>
        <p:spPr>
          <a:xfrm>
            <a:off x="8641080" y="3968496"/>
            <a:ext cx="2834640" cy="274320"/>
          </a:xfrm>
          <a:prstGeom prst="rect">
            <a:avLst/>
          </a:prstGeom>
          <a:noFill/>
        </p:spPr>
        <p:txBody>
          <a:bodyPr wrap="square" lIns="0" tIns="0" rIns="0" bIns="0" rtlCol="0" anchor="ctr"/>
          <a:lstStyle/>
          <a:p>
            <a:pPr marL="0" indent="0" algn="ctr">
              <a:buNone/>
            </a:pPr>
            <a:endParaRPr lang="en-US" sz="11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 name="Text 1"/>
          <p:cNvSpPr/>
          <p:nvPr/>
        </p:nvSpPr>
        <p:spPr>
          <a:xfrm>
            <a:off x="548640" y="1474"/>
            <a:ext cx="10607040" cy="731520"/>
          </a:xfrm>
          <a:prstGeom prst="rect">
            <a:avLst/>
          </a:prstGeom>
          <a:noFill/>
        </p:spPr>
        <p:txBody>
          <a:bodyPr wrap="square" lIns="0" tIns="0" rIns="0" bIns="0" rtlCol="0" anchor="ctr"/>
          <a:lstStyle/>
          <a:p>
            <a:pPr marL="0" indent="0">
              <a:buNone/>
            </a:pPr>
            <a:r>
              <a:rPr lang="en-US" sz="2600" b="1" dirty="0">
                <a:solidFill>
                  <a:srgbClr val="222E2F"/>
                </a:solidFill>
                <a:latin typeface="Cambria" panose="02040503050406030204" pitchFamily="34" charset="0"/>
                <a:ea typeface="Cambria" panose="02040503050406030204" pitchFamily="34" charset="-122"/>
                <a:cs typeface="Cambria" panose="02040503050406030204" pitchFamily="34" charset="-120"/>
              </a:rPr>
              <a:t>References</a:t>
            </a:r>
            <a:endParaRPr lang="en-US" sz="2600" dirty="0"/>
          </a:p>
        </p:txBody>
      </p:sp>
      <p:sp>
        <p:nvSpPr>
          <p:cNvPr id="4" name="Text 2"/>
          <p:cNvSpPr/>
          <p:nvPr/>
        </p:nvSpPr>
        <p:spPr>
          <a:xfrm>
            <a:off x="548640" y="6446520"/>
            <a:ext cx="5486400" cy="274320"/>
          </a:xfrm>
          <a:prstGeom prst="rect">
            <a:avLst/>
          </a:prstGeom>
          <a:noFill/>
        </p:spPr>
        <p:txBody>
          <a:bodyPr wrap="square" lIns="0" tIns="0" rIns="0" bIns="0" rtlCol="0" anchor="ctr"/>
          <a:lstStyle/>
          <a:p>
            <a:pPr marL="0" indent="0">
              <a:buNone/>
            </a:pPr>
            <a:r>
              <a:rPr lang="en-US" sz="950" kern="0" spc="150" dirty="0">
                <a:solidFill>
                  <a:srgbClr val="A9B4B5"/>
                </a:solidFill>
                <a:latin typeface="Calibri" panose="020F0502020204030204" pitchFamily="34" charset="0"/>
                <a:ea typeface="Calibri" panose="020F0502020204030204" pitchFamily="34" charset="-122"/>
                <a:cs typeface="Calibri" panose="020F0502020204030204" pitchFamily="34" charset="-120"/>
              </a:rPr>
              <a:t>ISAAC — EARLY HELP PRESENTATION</a:t>
            </a:r>
            <a:endParaRPr lang="en-US" sz="950" dirty="0"/>
          </a:p>
        </p:txBody>
      </p:sp>
      <p:sp>
        <p:nvSpPr>
          <p:cNvPr id="5" name="Text 3"/>
          <p:cNvSpPr/>
          <p:nvPr/>
        </p:nvSpPr>
        <p:spPr>
          <a:xfrm>
            <a:off x="11475720" y="6446520"/>
            <a:ext cx="548640" cy="274320"/>
          </a:xfrm>
          <a:prstGeom prst="rect">
            <a:avLst/>
          </a:prstGeom>
          <a:noFill/>
        </p:spPr>
        <p:txBody>
          <a:bodyPr wrap="square" lIns="0" tIns="0" rIns="0" bIns="0" rtlCol="0" anchor="ctr"/>
          <a:lstStyle/>
          <a:p>
            <a:pPr marL="0" indent="0" algn="r">
              <a:buNone/>
            </a:pPr>
            <a:r>
              <a:rPr lang="en-US" sz="1000" dirty="0">
                <a:solidFill>
                  <a:srgbClr val="5B6B6E"/>
                </a:solidFill>
                <a:latin typeface="Calibri" panose="020F0502020204030204" pitchFamily="34" charset="0"/>
                <a:ea typeface="Calibri" panose="020F0502020204030204" pitchFamily="34" charset="-122"/>
                <a:cs typeface="Calibri" panose="020F0502020204030204" pitchFamily="34" charset="-120"/>
              </a:rPr>
              <a:t>16</a:t>
            </a:r>
            <a:endParaRPr lang="en-US" sz="1000" dirty="0"/>
          </a:p>
        </p:txBody>
      </p:sp>
      <p:sp>
        <p:nvSpPr>
          <p:cNvPr id="6" name="Text 4"/>
          <p:cNvSpPr/>
          <p:nvPr/>
        </p:nvSpPr>
        <p:spPr>
          <a:xfrm>
            <a:off x="655320" y="1258037"/>
            <a:ext cx="10881360" cy="4663440"/>
          </a:xfrm>
          <a:prstGeom prst="rect">
            <a:avLst/>
          </a:prstGeom>
          <a:noFill/>
        </p:spPr>
        <p:txBody>
          <a:bodyPr wrap="square" lIns="0" tIns="0" rIns="0" bIns="0" rtlCol="0" anchor="t"/>
          <a:lstStyle/>
          <a:p>
            <a:pPr>
              <a:lnSpc>
                <a:spcPct val="105000"/>
              </a:lnSpc>
              <a:spcAft>
                <a:spcPts val="1600"/>
              </a:spcAft>
            </a:pPr>
            <a:r>
              <a:rPr lang="en-US" sz="1600" dirty="0">
                <a:solidFill>
                  <a:srgbClr val="222E2F"/>
                </a:solidFill>
                <a:latin typeface="Calibri" panose="020F0502020204030204" pitchFamily="34" charset="0"/>
                <a:ea typeface="Calibri" panose="020F0502020204030204" pitchFamily="34" charset="-122"/>
                <a:cs typeface="Calibri" panose="020F0502020204030204" pitchFamily="34" charset="-120"/>
              </a:rPr>
              <a:t>Fitzgerald, M. and Swanepoel, A. (2021) 'Criticism of Bowlby's theory of adaptedness', The British Journal of Psychiatry, 218(2), p. 119. </a:t>
            </a:r>
            <a:r>
              <a:rPr lang="en-US" sz="1600" dirty="0">
                <a:solidFill>
                  <a:srgbClr val="222E2F"/>
                </a:solidFill>
                <a:latin typeface="Calibri" panose="020F0502020204030204" pitchFamily="34" charset="0"/>
                <a:ea typeface="Calibri" panose="020F0502020204030204" pitchFamily="34" charset="-122"/>
                <a:cs typeface="Calibri" panose="020F0502020204030204" pitchFamily="34" charset="-120"/>
                <a:hlinkClick r:id="rId3"/>
              </a:rPr>
              <a:t>https://www.cambridge.org/core/services/aop-cambridge-core/content/view/1166EF5CEB0A20BB9100BB40130F6E57/S0007125020001762a.pdf</a:t>
            </a:r>
            <a:endParaRPr lang="ru-RU" sz="1600" dirty="0">
              <a:solidFill>
                <a:srgbClr val="222E2F"/>
              </a:solidFill>
              <a:latin typeface="Calibri" panose="020F0502020204030204" pitchFamily="34" charset="0"/>
              <a:ea typeface="Calibri" panose="020F0502020204030204" pitchFamily="34" charset="-122"/>
              <a:cs typeface="Calibri" panose="020F0502020204030204" pitchFamily="34" charset="-120"/>
            </a:endParaRPr>
          </a:p>
          <a:p>
            <a:pPr>
              <a:lnSpc>
                <a:spcPct val="105000"/>
              </a:lnSpc>
              <a:spcAft>
                <a:spcPts val="1600"/>
              </a:spcAft>
            </a:pPr>
            <a:r>
              <a:rPr lang="en-US" sz="1600" dirty="0">
                <a:solidFill>
                  <a:srgbClr val="222E2F"/>
                </a:solidFill>
                <a:latin typeface="Calibri" panose="020F0502020204030204" pitchFamily="34" charset="0"/>
                <a:ea typeface="Calibri" panose="020F0502020204030204" pitchFamily="34" charset="-122"/>
                <a:cs typeface="Calibri" panose="020F0502020204030204" pitchFamily="34" charset="-120"/>
              </a:rPr>
              <a:t>Garrett, P.M. (2023) 'Bowlby, attachment and the potency of a “received idea”', The British Journal of Social Work, 53(1), pp. 100–117. </a:t>
            </a:r>
            <a:r>
              <a:rPr lang="en-US" sz="1600" dirty="0">
                <a:solidFill>
                  <a:srgbClr val="222E2F"/>
                </a:solidFill>
                <a:latin typeface="Calibri" panose="020F0502020204030204" pitchFamily="34" charset="0"/>
                <a:ea typeface="Calibri" panose="020F0502020204030204" pitchFamily="34" charset="-122"/>
                <a:cs typeface="Calibri" panose="020F0502020204030204" pitchFamily="34" charset="-120"/>
                <a:hlinkClick r:id="rId4"/>
              </a:rPr>
              <a:t>https://academic.oup.com/bjsw/article/53/1/100/6631384</a:t>
            </a:r>
            <a:endParaRPr lang="ru-RU" sz="1600" dirty="0">
              <a:solidFill>
                <a:srgbClr val="222E2F"/>
              </a:solidFill>
              <a:latin typeface="Calibri" panose="020F0502020204030204" pitchFamily="34" charset="0"/>
              <a:ea typeface="Calibri" panose="020F0502020204030204" pitchFamily="34" charset="-122"/>
              <a:cs typeface="Calibri" panose="020F0502020204030204" pitchFamily="34" charset="-120"/>
            </a:endParaRPr>
          </a:p>
          <a:p>
            <a:pPr>
              <a:lnSpc>
                <a:spcPct val="105000"/>
              </a:lnSpc>
              <a:spcAft>
                <a:spcPts val="1600"/>
              </a:spcAft>
            </a:pPr>
            <a:r>
              <a:rPr lang="en-US" sz="1600" dirty="0">
                <a:solidFill>
                  <a:srgbClr val="222E2F"/>
                </a:solidFill>
                <a:latin typeface="Calibri" panose="020F0502020204030204" pitchFamily="34" charset="0"/>
                <a:ea typeface="Calibri" panose="020F0502020204030204" pitchFamily="34" charset="-122"/>
                <a:cs typeface="Calibri" panose="020F0502020204030204" pitchFamily="34" charset="-120"/>
              </a:rPr>
              <a:t>Genova, F., </a:t>
            </a:r>
            <a:r>
              <a:rPr lang="en-US" sz="1600" dirty="0" err="1">
                <a:solidFill>
                  <a:srgbClr val="222E2F"/>
                </a:solidFill>
                <a:latin typeface="Calibri" panose="020F0502020204030204" pitchFamily="34" charset="0"/>
                <a:ea typeface="Calibri" panose="020F0502020204030204" pitchFamily="34" charset="-122"/>
                <a:cs typeface="Calibri" panose="020F0502020204030204" pitchFamily="34" charset="-120"/>
              </a:rPr>
              <a:t>Tambelli</a:t>
            </a:r>
            <a:r>
              <a:rPr lang="en-US" sz="1600" dirty="0">
                <a:solidFill>
                  <a:srgbClr val="222E2F"/>
                </a:solidFill>
                <a:latin typeface="Calibri" panose="020F0502020204030204" pitchFamily="34" charset="0"/>
                <a:ea typeface="Calibri" panose="020F0502020204030204" pitchFamily="34" charset="-122"/>
                <a:cs typeface="Calibri" panose="020F0502020204030204" pitchFamily="34" charset="-120"/>
              </a:rPr>
              <a:t>, R. and Marzilli, E. (2023) 'Parental postnatal depression in the time of the COVID-19 pandemic: a systematic review of its effects on the parent–child relationship and the child's developmental outcomes', International Journal of Environmental Research and Public Health, 20(3), p. 2018. </a:t>
            </a:r>
            <a:r>
              <a:rPr lang="en-US" sz="1600" dirty="0">
                <a:solidFill>
                  <a:srgbClr val="222E2F"/>
                </a:solidFill>
                <a:latin typeface="Calibri" panose="020F0502020204030204" pitchFamily="34" charset="0"/>
                <a:ea typeface="Calibri" panose="020F0502020204030204" pitchFamily="34" charset="-122"/>
                <a:cs typeface="Calibri" panose="020F0502020204030204" pitchFamily="34" charset="-120"/>
                <a:hlinkClick r:id="rId5"/>
              </a:rPr>
              <a:t>https://www.mdpi.com/1660-4601/20/3/2018</a:t>
            </a:r>
            <a:endParaRPr lang="ru-RU" sz="1600" dirty="0">
              <a:solidFill>
                <a:srgbClr val="222E2F"/>
              </a:solidFill>
              <a:latin typeface="Calibri" panose="020F0502020204030204" pitchFamily="34" charset="0"/>
              <a:ea typeface="Calibri" panose="020F0502020204030204" pitchFamily="34" charset="-122"/>
              <a:cs typeface="Calibri" panose="020F0502020204030204" pitchFamily="34" charset="-120"/>
            </a:endParaRPr>
          </a:p>
          <a:p>
            <a:pPr>
              <a:lnSpc>
                <a:spcPct val="105000"/>
              </a:lnSpc>
              <a:spcAft>
                <a:spcPts val="1600"/>
              </a:spcAft>
            </a:pPr>
            <a:r>
              <a:rPr lang="en-US" sz="1600" dirty="0">
                <a:solidFill>
                  <a:srgbClr val="222E2F"/>
                </a:solidFill>
                <a:latin typeface="Calibri" panose="020F0502020204030204" pitchFamily="34" charset="0"/>
                <a:ea typeface="Calibri" panose="020F0502020204030204" pitchFamily="34" charset="-122"/>
                <a:cs typeface="Calibri" panose="020F0502020204030204" pitchFamily="34" charset="-120"/>
              </a:rPr>
              <a:t>Gustafsson, B.M., Steinwall, S. and Korhonen, L. (2022) 'Multi-professional and multi-agency model PLUSS to facilitate early detection and support of pre-school children with neurodevelopmental difficulties – a model description', BMC Health Services Research, 22, p. 421. </a:t>
            </a:r>
            <a:r>
              <a:rPr lang="en-US" sz="1600" dirty="0">
                <a:hlinkClick r:id="rId6"/>
              </a:rPr>
              <a:t>https://bmchealthservres.biomedcentral.com/articles/10.1186/s12913-022-07966-8</a:t>
            </a:r>
            <a:endParaRPr lang="ru-RU" sz="1600" dirty="0"/>
          </a:p>
          <a:p>
            <a:pPr>
              <a:lnSpc>
                <a:spcPct val="105000"/>
              </a:lnSpc>
              <a:spcAft>
                <a:spcPts val="1600"/>
              </a:spcAft>
            </a:pPr>
            <a:r>
              <a:rPr lang="en-US" sz="1600" dirty="0">
                <a:solidFill>
                  <a:srgbClr val="222E2F"/>
                </a:solidFill>
                <a:latin typeface="Calibri" panose="020F0502020204030204" pitchFamily="34" charset="0"/>
                <a:ea typeface="Calibri" panose="020F0502020204030204" pitchFamily="34" charset="-122"/>
                <a:cs typeface="Calibri" panose="020F0502020204030204" pitchFamily="34" charset="-120"/>
              </a:rPr>
              <a:t>McKean, C., Watson, R., Charlton, J., </a:t>
            </a:r>
            <a:r>
              <a:rPr lang="en-US" sz="1600" dirty="0" err="1">
                <a:solidFill>
                  <a:srgbClr val="222E2F"/>
                </a:solidFill>
                <a:latin typeface="Calibri" panose="020F0502020204030204" pitchFamily="34" charset="0"/>
                <a:ea typeface="Calibri" panose="020F0502020204030204" pitchFamily="34" charset="-122"/>
                <a:cs typeface="Calibri" panose="020F0502020204030204" pitchFamily="34" charset="-120"/>
              </a:rPr>
              <a:t>Roulstone</a:t>
            </a:r>
            <a:r>
              <a:rPr lang="en-US" sz="1600" dirty="0">
                <a:solidFill>
                  <a:srgbClr val="222E2F"/>
                </a:solidFill>
                <a:latin typeface="Calibri" panose="020F0502020204030204" pitchFamily="34" charset="0"/>
                <a:ea typeface="Calibri" panose="020F0502020204030204" pitchFamily="34" charset="-122"/>
                <a:cs typeface="Calibri" panose="020F0502020204030204" pitchFamily="34" charset="-120"/>
              </a:rPr>
              <a:t>, S., Holme, C., Gilroy, V. and Law, J. (2022) '“Making the most of together time”: development of a Health Visitor-led intervention to support children's early language and communication development at the 2–2½-year-old review', Pilot and Feasibility Studies, 8, p. 35. </a:t>
            </a:r>
            <a:r>
              <a:rPr lang="en-US" sz="1600" dirty="0">
                <a:solidFill>
                  <a:srgbClr val="222E2F"/>
                </a:solidFill>
                <a:latin typeface="Calibri" panose="020F0502020204030204" pitchFamily="34" charset="0"/>
                <a:ea typeface="Calibri" panose="020F0502020204030204" pitchFamily="34" charset="-122"/>
                <a:cs typeface="Calibri" panose="020F0502020204030204" pitchFamily="34" charset="-120"/>
                <a:hlinkClick r:id="rId7"/>
              </a:rPr>
              <a:t>https://link.springer.com/article/10.1186/s40814-022-00978-5</a:t>
            </a:r>
            <a:endParaRPr lang="en-US" sz="1600" dirty="0">
              <a:solidFill>
                <a:srgbClr val="222E2F"/>
              </a:solidFill>
              <a:latin typeface="Calibri" panose="020F0502020204030204" pitchFamily="34" charset="0"/>
              <a:ea typeface="Calibri" panose="020F0502020204030204" pitchFamily="34" charset="-122"/>
              <a:cs typeface="Calibri" panose="020F0502020204030204" pitchFamily="34" charset="-120"/>
            </a:endParaRPr>
          </a:p>
          <a:p>
            <a:pPr>
              <a:lnSpc>
                <a:spcPct val="105000"/>
              </a:lnSpc>
              <a:spcAft>
                <a:spcPts val="1600"/>
              </a:spcAft>
            </a:pPr>
            <a:endParaRPr lang="en-US" sz="1200" dirty="0"/>
          </a:p>
          <a:p>
            <a:pPr marL="0" indent="0">
              <a:lnSpc>
                <a:spcPct val="105000"/>
              </a:lnSpc>
              <a:spcAft>
                <a:spcPts val="1600"/>
              </a:spcAft>
              <a:buNone/>
            </a:pPr>
            <a:endParaRPr lang="en-US" sz="12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FE760E9-92E5-D389-2D3E-F85F93EB122E}"/>
              </a:ext>
            </a:extLst>
          </p:cNvPr>
          <p:cNvSpPr txBox="1"/>
          <p:nvPr/>
        </p:nvSpPr>
        <p:spPr>
          <a:xfrm>
            <a:off x="378371" y="314575"/>
            <a:ext cx="9574925" cy="5269135"/>
          </a:xfrm>
          <a:prstGeom prst="rect">
            <a:avLst/>
          </a:prstGeom>
          <a:noFill/>
        </p:spPr>
        <p:txBody>
          <a:bodyPr wrap="square">
            <a:spAutoFit/>
          </a:bodyPr>
          <a:lstStyle/>
          <a:p>
            <a:r>
              <a:rPr lang="en-US" sz="2600" b="1" dirty="0">
                <a:solidFill>
                  <a:srgbClr val="222E2F"/>
                </a:solidFill>
                <a:latin typeface="Cambria" panose="02040503050406030204" pitchFamily="34" charset="0"/>
                <a:ea typeface="Cambria" panose="02040503050406030204" pitchFamily="34" charset="-122"/>
                <a:cs typeface="Cambria" panose="02040503050406030204" pitchFamily="34" charset="-120"/>
              </a:rPr>
              <a:t>References</a:t>
            </a:r>
            <a:endParaRPr lang="ru-RU" sz="2600" b="1" dirty="0">
              <a:solidFill>
                <a:srgbClr val="222E2F"/>
              </a:solidFill>
              <a:latin typeface="Cambria" panose="02040503050406030204" pitchFamily="34" charset="0"/>
              <a:ea typeface="Cambria" panose="02040503050406030204" pitchFamily="34" charset="-122"/>
              <a:cs typeface="Cambria" panose="02040503050406030204" pitchFamily="34" charset="-120"/>
            </a:endParaRPr>
          </a:p>
          <a:p>
            <a:endParaRPr lang="ru-RU" sz="2600" b="1" dirty="0">
              <a:solidFill>
                <a:srgbClr val="222E2F"/>
              </a:solidFill>
              <a:latin typeface="Cambria" panose="02040503050406030204" pitchFamily="34" charset="0"/>
              <a:ea typeface="Cambria" panose="02040503050406030204" pitchFamily="34" charset="-122"/>
              <a:cs typeface="Cambria" panose="02040503050406030204" pitchFamily="34" charset="-120"/>
            </a:endParaRPr>
          </a:p>
          <a:p>
            <a:pPr>
              <a:lnSpc>
                <a:spcPct val="105000"/>
              </a:lnSpc>
              <a:spcAft>
                <a:spcPts val="1600"/>
              </a:spcAft>
            </a:pPr>
            <a:r>
              <a:rPr lang="en-US" sz="1600" dirty="0">
                <a:solidFill>
                  <a:srgbClr val="222E2F"/>
                </a:solidFill>
                <a:latin typeface="Calibri" panose="020F0502020204030204" pitchFamily="34" charset="0"/>
                <a:ea typeface="Calibri" panose="020F0502020204030204" pitchFamily="34" charset="-122"/>
                <a:cs typeface="Calibri" panose="020F0502020204030204" pitchFamily="34" charset="-120"/>
              </a:rPr>
              <a:t>Nielsen, D., </a:t>
            </a:r>
            <a:r>
              <a:rPr lang="en-US" sz="1600" dirty="0" err="1">
                <a:solidFill>
                  <a:srgbClr val="222E2F"/>
                </a:solidFill>
                <a:latin typeface="Calibri" panose="020F0502020204030204" pitchFamily="34" charset="0"/>
                <a:ea typeface="Calibri" panose="020F0502020204030204" pitchFamily="34" charset="-122"/>
                <a:cs typeface="Calibri" panose="020F0502020204030204" pitchFamily="34" charset="-120"/>
              </a:rPr>
              <a:t>d'Apice</a:t>
            </a:r>
            <a:r>
              <a:rPr lang="en-US" sz="1600" dirty="0">
                <a:solidFill>
                  <a:srgbClr val="222E2F"/>
                </a:solidFill>
                <a:latin typeface="Calibri" panose="020F0502020204030204" pitchFamily="34" charset="0"/>
                <a:ea typeface="Calibri" panose="020F0502020204030204" pitchFamily="34" charset="-122"/>
                <a:cs typeface="Calibri" panose="020F0502020204030204" pitchFamily="34" charset="-120"/>
              </a:rPr>
              <a:t>, K., Cheung, R.W., Bryant, M., Heald, R., Storr, C., Tracey, L., Rashid, R., Dickerson, J. and Bowyer-Crane, C. (2023) 'A </a:t>
            </a:r>
            <a:r>
              <a:rPr lang="en-US" sz="1600" dirty="0" err="1">
                <a:solidFill>
                  <a:srgbClr val="222E2F"/>
                </a:solidFill>
                <a:latin typeface="Calibri" panose="020F0502020204030204" pitchFamily="34" charset="0"/>
                <a:ea typeface="Calibri" panose="020F0502020204030204" pitchFamily="34" charset="-122"/>
                <a:cs typeface="Calibri" panose="020F0502020204030204" pitchFamily="34" charset="-120"/>
              </a:rPr>
              <a:t>randomised</a:t>
            </a:r>
            <a:r>
              <a:rPr lang="en-US" sz="1600" dirty="0">
                <a:solidFill>
                  <a:srgbClr val="222E2F"/>
                </a:solidFill>
                <a:latin typeface="Calibri" panose="020F0502020204030204" pitchFamily="34" charset="0"/>
                <a:ea typeface="Calibri" panose="020F0502020204030204" pitchFamily="34" charset="-122"/>
                <a:cs typeface="Calibri" panose="020F0502020204030204" pitchFamily="34" charset="-120"/>
              </a:rPr>
              <a:t> controlled feasibility trial of an early years language development intervention: results of the ‘outcomes of Talking Together evaluation and results’ (</a:t>
            </a:r>
            <a:r>
              <a:rPr lang="en-US" sz="1600" dirty="0" err="1">
                <a:solidFill>
                  <a:srgbClr val="222E2F"/>
                </a:solidFill>
                <a:latin typeface="Calibri" panose="020F0502020204030204" pitchFamily="34" charset="0"/>
                <a:ea typeface="Calibri" panose="020F0502020204030204" pitchFamily="34" charset="-122"/>
                <a:cs typeface="Calibri" panose="020F0502020204030204" pitchFamily="34" charset="-120"/>
              </a:rPr>
              <a:t>oTTer</a:t>
            </a:r>
            <a:r>
              <a:rPr lang="en-US" sz="1600" dirty="0">
                <a:solidFill>
                  <a:srgbClr val="222E2F"/>
                </a:solidFill>
                <a:latin typeface="Calibri" panose="020F0502020204030204" pitchFamily="34" charset="0"/>
                <a:ea typeface="Calibri" panose="020F0502020204030204" pitchFamily="34" charset="-122"/>
                <a:cs typeface="Calibri" panose="020F0502020204030204" pitchFamily="34" charset="-120"/>
              </a:rPr>
              <a:t>) project', Pilot and Feasibility Studies, 9, p. 115. </a:t>
            </a:r>
            <a:r>
              <a:rPr lang="en-US" sz="1600" dirty="0">
                <a:solidFill>
                  <a:srgbClr val="222E2F"/>
                </a:solidFill>
                <a:latin typeface="Calibri" panose="020F0502020204030204" pitchFamily="34" charset="0"/>
                <a:ea typeface="Calibri" panose="020F0502020204030204" pitchFamily="34" charset="-122"/>
                <a:cs typeface="Calibri" panose="020F0502020204030204" pitchFamily="34" charset="-120"/>
                <a:hlinkClick r:id="rId2"/>
              </a:rPr>
              <a:t>https://link.springer.com/article/10.1186/s40814-023-01333-y</a:t>
            </a:r>
            <a:endParaRPr lang="ru-RU" sz="1600" dirty="0">
              <a:solidFill>
                <a:srgbClr val="222E2F"/>
              </a:solidFill>
              <a:latin typeface="Calibri" panose="020F0502020204030204" pitchFamily="34" charset="0"/>
              <a:ea typeface="Calibri" panose="020F0502020204030204" pitchFamily="34" charset="-122"/>
              <a:cs typeface="Calibri" panose="020F0502020204030204" pitchFamily="34" charset="-120"/>
            </a:endParaRPr>
          </a:p>
          <a:p>
            <a:pPr>
              <a:lnSpc>
                <a:spcPct val="105000"/>
              </a:lnSpc>
              <a:spcAft>
                <a:spcPts val="1600"/>
              </a:spcAft>
            </a:pPr>
            <a:r>
              <a:rPr lang="en-US" sz="1600" dirty="0" err="1">
                <a:solidFill>
                  <a:srgbClr val="222E2F"/>
                </a:solidFill>
                <a:latin typeface="Calibri" panose="020F0502020204030204" pitchFamily="34" charset="0"/>
                <a:ea typeface="Calibri" panose="020F0502020204030204" pitchFamily="34" charset="-122"/>
                <a:cs typeface="Calibri" panose="020F0502020204030204" pitchFamily="34" charset="-120"/>
              </a:rPr>
              <a:t>Plusnin</a:t>
            </a:r>
            <a:r>
              <a:rPr lang="en-US" sz="1600" dirty="0">
                <a:solidFill>
                  <a:srgbClr val="222E2F"/>
                </a:solidFill>
                <a:latin typeface="Calibri" panose="020F0502020204030204" pitchFamily="34" charset="0"/>
                <a:ea typeface="Calibri" panose="020F0502020204030204" pitchFamily="34" charset="-122"/>
                <a:cs typeface="Calibri" panose="020F0502020204030204" pitchFamily="34" charset="-120"/>
              </a:rPr>
              <a:t>, N., Kashima, E.S., Li, Y., Lam, B.C.P. and Han, S. (2021) 'Avoidant attachment as a panacea against collective mortality concerns: a cross-cultural comparison between individualist and collectivist cultures', Cross-Cultural Research, 55(4), pp. 315–343. </a:t>
            </a:r>
            <a:r>
              <a:rPr lang="en-US" sz="1600" dirty="0">
                <a:solidFill>
                  <a:srgbClr val="222E2F"/>
                </a:solidFill>
                <a:latin typeface="Calibri" panose="020F0502020204030204" pitchFamily="34" charset="0"/>
                <a:ea typeface="Calibri" panose="020F0502020204030204" pitchFamily="34" charset="-122"/>
                <a:cs typeface="Calibri" panose="020F0502020204030204" pitchFamily="34" charset="-120"/>
                <a:hlinkClick r:id="rId3"/>
              </a:rPr>
              <a:t>https://www.researchgate.net/publication/350590765_Avoidant_Attachment_as_a_Panacea_against_Collective_Mortality_Concerns_A_Cross-Cultural_Comparison_between_Individualist_and_Collectivist_Cultures</a:t>
            </a:r>
            <a:endParaRPr lang="en-US" sz="1600" dirty="0">
              <a:solidFill>
                <a:srgbClr val="222E2F"/>
              </a:solidFill>
              <a:latin typeface="Calibri" panose="020F0502020204030204" pitchFamily="34" charset="0"/>
              <a:ea typeface="Calibri" panose="020F0502020204030204" pitchFamily="34" charset="-122"/>
              <a:cs typeface="Calibri" panose="020F0502020204030204" pitchFamily="34" charset="-120"/>
            </a:endParaRPr>
          </a:p>
          <a:p>
            <a:pPr>
              <a:lnSpc>
                <a:spcPct val="105000"/>
              </a:lnSpc>
              <a:spcAft>
                <a:spcPts val="1600"/>
              </a:spcAft>
            </a:pPr>
            <a:r>
              <a:rPr lang="en-US" sz="1600" dirty="0">
                <a:solidFill>
                  <a:srgbClr val="222E2F"/>
                </a:solidFill>
                <a:latin typeface="Calibri" panose="020F0502020204030204" pitchFamily="34" charset="0"/>
                <a:ea typeface="Calibri" panose="020F0502020204030204" pitchFamily="34" charset="-122"/>
                <a:cs typeface="Calibri" panose="020F0502020204030204" pitchFamily="34" charset="-120"/>
              </a:rPr>
              <a:t>Sechi, C., </a:t>
            </a:r>
            <a:r>
              <a:rPr lang="en-US" sz="1600" dirty="0" err="1">
                <a:solidFill>
                  <a:srgbClr val="222E2F"/>
                </a:solidFill>
                <a:latin typeface="Calibri" panose="020F0502020204030204" pitchFamily="34" charset="0"/>
                <a:ea typeface="Calibri" panose="020F0502020204030204" pitchFamily="34" charset="-122"/>
                <a:cs typeface="Calibri" panose="020F0502020204030204" pitchFamily="34" charset="-120"/>
              </a:rPr>
              <a:t>Prino</a:t>
            </a:r>
            <a:r>
              <a:rPr lang="en-US" sz="1600" dirty="0">
                <a:solidFill>
                  <a:srgbClr val="222E2F"/>
                </a:solidFill>
                <a:latin typeface="Calibri" panose="020F0502020204030204" pitchFamily="34" charset="0"/>
                <a:ea typeface="Calibri" panose="020F0502020204030204" pitchFamily="34" charset="-122"/>
                <a:cs typeface="Calibri" panose="020F0502020204030204" pitchFamily="34" charset="-120"/>
              </a:rPr>
              <a:t>, L.E., </a:t>
            </a:r>
            <a:r>
              <a:rPr lang="en-US" sz="1600" dirty="0" err="1">
                <a:solidFill>
                  <a:srgbClr val="222E2F"/>
                </a:solidFill>
                <a:latin typeface="Calibri" panose="020F0502020204030204" pitchFamily="34" charset="0"/>
                <a:ea typeface="Calibri" panose="020F0502020204030204" pitchFamily="34" charset="-122"/>
                <a:cs typeface="Calibri" panose="020F0502020204030204" pitchFamily="34" charset="-120"/>
              </a:rPr>
              <a:t>Rollè</a:t>
            </a:r>
            <a:r>
              <a:rPr lang="en-US" sz="1600" dirty="0">
                <a:solidFill>
                  <a:srgbClr val="222E2F"/>
                </a:solidFill>
                <a:latin typeface="Calibri" panose="020F0502020204030204" pitchFamily="34" charset="0"/>
                <a:ea typeface="Calibri" panose="020F0502020204030204" pitchFamily="34" charset="-122"/>
                <a:cs typeface="Calibri" panose="020F0502020204030204" pitchFamily="34" charset="-120"/>
              </a:rPr>
              <a:t>, L., Lucarelli, L. and Vismara, L. (2021) 'Maternal attachment representations during pregnancy, perinatal maternal depression, and parenting stress: relations to child's attachment', International Journal of Environmental Research and Public Health, 19(1), p. 69. </a:t>
            </a:r>
            <a:r>
              <a:rPr lang="en-US" sz="1600" dirty="0">
                <a:solidFill>
                  <a:srgbClr val="222E2F"/>
                </a:solidFill>
                <a:latin typeface="Calibri" panose="020F0502020204030204" pitchFamily="34" charset="0"/>
                <a:ea typeface="Calibri" panose="020F0502020204030204" pitchFamily="34" charset="-122"/>
                <a:cs typeface="Calibri" panose="020F0502020204030204" pitchFamily="34" charset="-120"/>
                <a:hlinkClick r:id="rId4"/>
              </a:rPr>
              <a:t>https://pmc.ncbi.nlm.nih.gov/articles/PMC8751134/</a:t>
            </a:r>
            <a:endParaRPr lang="en-US" sz="1600" dirty="0">
              <a:solidFill>
                <a:srgbClr val="222E2F"/>
              </a:solidFill>
              <a:latin typeface="Calibri" panose="020F0502020204030204" pitchFamily="34" charset="0"/>
              <a:ea typeface="Calibri" panose="020F0502020204030204" pitchFamily="34" charset="-122"/>
              <a:cs typeface="Calibri" panose="020F0502020204030204" pitchFamily="34" charset="-120"/>
            </a:endParaRPr>
          </a:p>
          <a:p>
            <a:endParaRPr lang="ru-UA" sz="2600" dirty="0"/>
          </a:p>
        </p:txBody>
      </p:sp>
    </p:spTree>
    <p:extLst>
      <p:ext uri="{BB962C8B-B14F-4D97-AF65-F5344CB8AC3E}">
        <p14:creationId xmlns:p14="http://schemas.microsoft.com/office/powerpoint/2010/main" val="117204423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567</TotalTime>
  <Words>2453</Words>
  <Application>Microsoft Office PowerPoint</Application>
  <PresentationFormat>Widescreen</PresentationFormat>
  <Paragraphs>179</Paragraphs>
  <Slides>17</Slides>
  <Notes>16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Calibri</vt:lpstr>
      <vt:lpstr>Cambria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ksena tulba</cp:lastModifiedBy>
  <cp:revision>12</cp:revision>
  <dcterms:created xsi:type="dcterms:W3CDTF">2026-07-11T04:20:19Z</dcterms:created>
  <dcterms:modified xsi:type="dcterms:W3CDTF">2026-07-12T17:17:31Z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82027610C577435085A0BC500C0D3192_12</vt:lpwstr>
  </property>
  <property fmtid="{D5CDD505-2E9C-101B-9397-08002B2CF9AE}" pid="3" name="KSOProductBuildVer">
    <vt:lpwstr>1033-12.1.0.26880</vt:lpwstr>
  </property>
</Properties>
</file>