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4" autoAdjust="0"/>
    <p:restoredTop sz="94660"/>
  </p:normalViewPr>
  <p:slideViewPr>
    <p:cSldViewPr snapToGrid="0">
      <p:cViewPr varScale="1">
        <p:scale>
          <a:sx n="84" d="100"/>
          <a:sy n="84" d="100"/>
        </p:scale>
        <p:origin x="90" y="27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4667D329-E11B-4B5F-8DF5-A8DE057A73CD}" type="datetimeFigureOut">
              <a:rPr lang="en-GB" smtClean="0"/>
              <a:t>02/02/2020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087D3B-303A-4BE8-9ED7-84CA670EAB83}" type="slidenum">
              <a:rPr lang="en-GB" smtClean="0"/>
              <a:t>‹#›</a:t>
            </a:fld>
            <a:endParaRPr lang="en-GB"/>
          </a:p>
        </p:txBody>
      </p:sp>
    </p:spTree>
    <p:extLst>
      <p:ext uri="{BB962C8B-B14F-4D97-AF65-F5344CB8AC3E}">
        <p14:creationId xmlns:p14="http://schemas.microsoft.com/office/powerpoint/2010/main" val="8967958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667D329-E11B-4B5F-8DF5-A8DE057A73CD}" type="datetimeFigureOut">
              <a:rPr lang="en-GB" smtClean="0"/>
              <a:t>02/02/2020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087D3B-303A-4BE8-9ED7-84CA670EAB83}" type="slidenum">
              <a:rPr lang="en-GB" smtClean="0"/>
              <a:t>‹#›</a:t>
            </a:fld>
            <a:endParaRPr lang="en-GB"/>
          </a:p>
        </p:txBody>
      </p:sp>
    </p:spTree>
    <p:extLst>
      <p:ext uri="{BB962C8B-B14F-4D97-AF65-F5344CB8AC3E}">
        <p14:creationId xmlns:p14="http://schemas.microsoft.com/office/powerpoint/2010/main" val="1700264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667D329-E11B-4B5F-8DF5-A8DE057A73CD}" type="datetimeFigureOut">
              <a:rPr lang="en-GB" smtClean="0"/>
              <a:t>02/02/2020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087D3B-303A-4BE8-9ED7-84CA670EAB83}" type="slidenum">
              <a:rPr lang="en-GB" smtClean="0"/>
              <a:t>‹#›</a:t>
            </a:fld>
            <a:endParaRPr lang="en-GB"/>
          </a:p>
        </p:txBody>
      </p:sp>
    </p:spTree>
    <p:extLst>
      <p:ext uri="{BB962C8B-B14F-4D97-AF65-F5344CB8AC3E}">
        <p14:creationId xmlns:p14="http://schemas.microsoft.com/office/powerpoint/2010/main" val="32301210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4667D329-E11B-4B5F-8DF5-A8DE057A73CD}" type="datetimeFigureOut">
              <a:rPr lang="en-GB" smtClean="0"/>
              <a:t>02/02/2020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087D3B-303A-4BE8-9ED7-84CA670EAB83}" type="slidenum">
              <a:rPr lang="en-GB" smtClean="0"/>
              <a:t>‹#›</a:t>
            </a:fld>
            <a:endParaRPr lang="en-GB"/>
          </a:p>
        </p:txBody>
      </p:sp>
    </p:spTree>
    <p:extLst>
      <p:ext uri="{BB962C8B-B14F-4D97-AF65-F5344CB8AC3E}">
        <p14:creationId xmlns:p14="http://schemas.microsoft.com/office/powerpoint/2010/main" val="22271655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4667D329-E11B-4B5F-8DF5-A8DE057A73CD}" type="datetimeFigureOut">
              <a:rPr lang="en-GB" smtClean="0"/>
              <a:t>02/02/2020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B087D3B-303A-4BE8-9ED7-84CA670EAB83}" type="slidenum">
              <a:rPr lang="en-GB" smtClean="0"/>
              <a:t>‹#›</a:t>
            </a:fld>
            <a:endParaRPr lang="en-GB"/>
          </a:p>
        </p:txBody>
      </p:sp>
    </p:spTree>
    <p:extLst>
      <p:ext uri="{BB962C8B-B14F-4D97-AF65-F5344CB8AC3E}">
        <p14:creationId xmlns:p14="http://schemas.microsoft.com/office/powerpoint/2010/main" val="39130648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4667D329-E11B-4B5F-8DF5-A8DE057A73CD}" type="datetimeFigureOut">
              <a:rPr lang="en-GB" smtClean="0"/>
              <a:t>02/02/2020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B087D3B-303A-4BE8-9ED7-84CA670EAB83}" type="slidenum">
              <a:rPr lang="en-GB" smtClean="0"/>
              <a:t>‹#›</a:t>
            </a:fld>
            <a:endParaRPr lang="en-GB"/>
          </a:p>
        </p:txBody>
      </p:sp>
    </p:spTree>
    <p:extLst>
      <p:ext uri="{BB962C8B-B14F-4D97-AF65-F5344CB8AC3E}">
        <p14:creationId xmlns:p14="http://schemas.microsoft.com/office/powerpoint/2010/main" val="6101318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667D329-E11B-4B5F-8DF5-A8DE057A73CD}" type="datetimeFigureOut">
              <a:rPr lang="en-GB" smtClean="0"/>
              <a:t>02/02/2020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B087D3B-303A-4BE8-9ED7-84CA670EAB83}" type="slidenum">
              <a:rPr lang="en-GB" smtClean="0"/>
              <a:t>‹#›</a:t>
            </a:fld>
            <a:endParaRPr lang="en-GB"/>
          </a:p>
        </p:txBody>
      </p:sp>
    </p:spTree>
    <p:extLst>
      <p:ext uri="{BB962C8B-B14F-4D97-AF65-F5344CB8AC3E}">
        <p14:creationId xmlns:p14="http://schemas.microsoft.com/office/powerpoint/2010/main" val="4806795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667D329-E11B-4B5F-8DF5-A8DE057A73CD}" type="datetimeFigureOut">
              <a:rPr lang="en-GB" smtClean="0"/>
              <a:t>02/02/2020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087D3B-303A-4BE8-9ED7-84CA670EAB83}" type="slidenum">
              <a:rPr lang="en-GB" smtClean="0"/>
              <a:t>‹#›</a:t>
            </a:fld>
            <a:endParaRPr lang="en-GB"/>
          </a:p>
        </p:txBody>
      </p:sp>
    </p:spTree>
    <p:extLst>
      <p:ext uri="{BB962C8B-B14F-4D97-AF65-F5344CB8AC3E}">
        <p14:creationId xmlns:p14="http://schemas.microsoft.com/office/powerpoint/2010/main" val="10192846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667D329-E11B-4B5F-8DF5-A8DE057A73CD}" type="datetimeFigureOut">
              <a:rPr lang="en-GB" smtClean="0"/>
              <a:t>02/02/2020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087D3B-303A-4BE8-9ED7-84CA670EAB83}" type="slidenum">
              <a:rPr lang="en-GB" smtClean="0"/>
              <a:t>‹#›</a:t>
            </a:fld>
            <a:endParaRPr lang="en-GB"/>
          </a:p>
        </p:txBody>
      </p:sp>
    </p:spTree>
    <p:extLst>
      <p:ext uri="{BB962C8B-B14F-4D97-AF65-F5344CB8AC3E}">
        <p14:creationId xmlns:p14="http://schemas.microsoft.com/office/powerpoint/2010/main" val="21127614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667D329-E11B-4B5F-8DF5-A8DE057A73CD}" type="datetimeFigureOut">
              <a:rPr lang="en-GB" smtClean="0"/>
              <a:t>02/02/2020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087D3B-303A-4BE8-9ED7-84CA670EAB83}" type="slidenum">
              <a:rPr lang="en-GB" smtClean="0"/>
              <a:t>‹#›</a:t>
            </a:fld>
            <a:endParaRPr lang="en-GB"/>
          </a:p>
        </p:txBody>
      </p:sp>
    </p:spTree>
    <p:extLst>
      <p:ext uri="{BB962C8B-B14F-4D97-AF65-F5344CB8AC3E}">
        <p14:creationId xmlns:p14="http://schemas.microsoft.com/office/powerpoint/2010/main" val="16432140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667D329-E11B-4B5F-8DF5-A8DE057A73CD}" type="datetimeFigureOut">
              <a:rPr lang="en-GB" smtClean="0"/>
              <a:t>02/02/2020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087D3B-303A-4BE8-9ED7-84CA670EAB83}" type="slidenum">
              <a:rPr lang="en-GB" smtClean="0"/>
              <a:t>‹#›</a:t>
            </a:fld>
            <a:endParaRPr lang="en-GB"/>
          </a:p>
        </p:txBody>
      </p:sp>
    </p:spTree>
    <p:extLst>
      <p:ext uri="{BB962C8B-B14F-4D97-AF65-F5344CB8AC3E}">
        <p14:creationId xmlns:p14="http://schemas.microsoft.com/office/powerpoint/2010/main" val="30132389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667D329-E11B-4B5F-8DF5-A8DE057A73CD}" type="datetimeFigureOut">
              <a:rPr lang="en-GB" smtClean="0"/>
              <a:t>02/02/2020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B087D3B-303A-4BE8-9ED7-84CA670EAB83}" type="slidenum">
              <a:rPr lang="en-GB" smtClean="0"/>
              <a:t>‹#›</a:t>
            </a:fld>
            <a:endParaRPr lang="en-GB"/>
          </a:p>
        </p:txBody>
      </p:sp>
    </p:spTree>
    <p:extLst>
      <p:ext uri="{BB962C8B-B14F-4D97-AF65-F5344CB8AC3E}">
        <p14:creationId xmlns:p14="http://schemas.microsoft.com/office/powerpoint/2010/main" val="16176583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Disability History Timeline</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12160577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238990" y="145473"/>
            <a:ext cx="11804073" cy="6617196"/>
          </a:xfrm>
          <a:prstGeom prst="rect">
            <a:avLst/>
          </a:prstGeom>
        </p:spPr>
        <p:txBody>
          <a:bodyPr wrap="square">
            <a:spAutoFit/>
          </a:bodyPr>
          <a:lstStyle/>
          <a:p>
            <a:r>
              <a:rPr lang="en-GB" dirty="0" smtClean="0"/>
              <a:t>• 1913 Mental Deficiency Act required children and adults who were identified as ‘defective’ to be institutionalised. </a:t>
            </a:r>
          </a:p>
          <a:p>
            <a:endParaRPr lang="en-GB" dirty="0" smtClean="0"/>
          </a:p>
          <a:p>
            <a:r>
              <a:rPr lang="en-GB" dirty="0" smtClean="0"/>
              <a:t>• 1914–18 The First World War created 20 million Disabled men across Europe. </a:t>
            </a:r>
          </a:p>
          <a:p>
            <a:endParaRPr lang="en-GB" dirty="0" smtClean="0"/>
          </a:p>
          <a:p>
            <a:r>
              <a:rPr lang="en-GB" dirty="0" smtClean="0"/>
              <a:t>• 1933 The Nazis came to power in Germany and introduced compulsory sterilisation of Disabled people. </a:t>
            </a:r>
          </a:p>
          <a:p>
            <a:endParaRPr lang="en-GB" dirty="0" smtClean="0"/>
          </a:p>
          <a:p>
            <a:r>
              <a:rPr lang="en-GB" dirty="0" smtClean="0"/>
              <a:t>• 1939 The Nazi euthanasia programme murdered 240,000 Disabled people. </a:t>
            </a:r>
          </a:p>
          <a:p>
            <a:endParaRPr lang="en-GB" dirty="0" smtClean="0"/>
          </a:p>
          <a:p>
            <a:r>
              <a:rPr lang="en-GB" dirty="0" smtClean="0"/>
              <a:t>• 1970 The Chronically Sick and Disabled Persons’ Act required local authorities to improve services for Disabled people.</a:t>
            </a:r>
          </a:p>
          <a:p>
            <a:r>
              <a:rPr lang="en-GB" dirty="0" smtClean="0"/>
              <a:t> </a:t>
            </a:r>
          </a:p>
          <a:p>
            <a:r>
              <a:rPr lang="en-GB" dirty="0" smtClean="0"/>
              <a:t>• 1972 The Disability Rights Movement is born - Paul Hunt’s letter is published in the Guardian newspaper calling for equality for Disabled people and asking others to join him. His letter inspires the start of the struggle against discrimination. </a:t>
            </a:r>
          </a:p>
          <a:p>
            <a:endParaRPr lang="en-GB" dirty="0" smtClean="0"/>
          </a:p>
          <a:p>
            <a:r>
              <a:rPr lang="en-GB" dirty="0" smtClean="0"/>
              <a:t>• 1970s Disabled people created the 12 Pillars of Independent Living:</a:t>
            </a:r>
          </a:p>
          <a:p>
            <a:r>
              <a:rPr lang="en-GB" dirty="0"/>
              <a:t>	</a:t>
            </a:r>
            <a:r>
              <a:rPr lang="en-GB" sz="1400" dirty="0" smtClean="0"/>
              <a:t>Appropriate and Accessible Information, </a:t>
            </a:r>
          </a:p>
          <a:p>
            <a:r>
              <a:rPr lang="en-GB" sz="1400" dirty="0"/>
              <a:t>	</a:t>
            </a:r>
            <a:r>
              <a:rPr lang="en-GB" sz="1400" dirty="0" smtClean="0"/>
              <a:t>An adequate income, </a:t>
            </a:r>
          </a:p>
          <a:p>
            <a:r>
              <a:rPr lang="en-GB" sz="1400" dirty="0"/>
              <a:t>	</a:t>
            </a:r>
            <a:r>
              <a:rPr lang="en-GB" sz="1400" dirty="0" smtClean="0"/>
              <a:t>Appropriate and accessible health and social care provisions, </a:t>
            </a:r>
          </a:p>
          <a:p>
            <a:r>
              <a:rPr lang="en-GB" sz="1400" dirty="0"/>
              <a:t>	</a:t>
            </a:r>
            <a:r>
              <a:rPr lang="en-GB" sz="1400" dirty="0" smtClean="0"/>
              <a:t>A fully-accessible transport system, </a:t>
            </a:r>
          </a:p>
          <a:p>
            <a:r>
              <a:rPr lang="en-GB" sz="1400" dirty="0"/>
              <a:t>	</a:t>
            </a:r>
            <a:r>
              <a:rPr lang="en-GB" sz="1400" dirty="0" smtClean="0"/>
              <a:t>Full access to the environment, </a:t>
            </a:r>
          </a:p>
          <a:p>
            <a:r>
              <a:rPr lang="en-GB" sz="1400" dirty="0"/>
              <a:t>	</a:t>
            </a:r>
            <a:r>
              <a:rPr lang="en-GB" sz="1400" dirty="0" smtClean="0"/>
              <a:t>Adequate provision of technical aids and equipment, </a:t>
            </a:r>
          </a:p>
          <a:p>
            <a:r>
              <a:rPr lang="en-GB" sz="1400" dirty="0"/>
              <a:t>	</a:t>
            </a:r>
            <a:r>
              <a:rPr lang="en-GB" sz="1400" dirty="0" smtClean="0"/>
              <a:t>Availability of accessible and adapted housing, </a:t>
            </a:r>
          </a:p>
          <a:p>
            <a:r>
              <a:rPr lang="en-GB" sz="1400" dirty="0"/>
              <a:t>	</a:t>
            </a:r>
            <a:r>
              <a:rPr lang="en-GB" sz="1400" dirty="0" smtClean="0"/>
              <a:t>Adequate provision of personal assistance, </a:t>
            </a:r>
          </a:p>
          <a:p>
            <a:r>
              <a:rPr lang="en-GB" sz="1400" dirty="0"/>
              <a:t>	</a:t>
            </a:r>
            <a:r>
              <a:rPr lang="en-GB" sz="1400" dirty="0" smtClean="0"/>
              <a:t>Availability of inclusive education and training, </a:t>
            </a:r>
          </a:p>
          <a:p>
            <a:r>
              <a:rPr lang="en-GB" sz="1400" dirty="0"/>
              <a:t>	</a:t>
            </a:r>
            <a:r>
              <a:rPr lang="en-GB" sz="1400" dirty="0" smtClean="0"/>
              <a:t>Equal opportunities for employment, </a:t>
            </a:r>
          </a:p>
          <a:p>
            <a:r>
              <a:rPr lang="en-GB" sz="1400" dirty="0"/>
              <a:t>	</a:t>
            </a:r>
            <a:r>
              <a:rPr lang="en-GB" sz="1400" dirty="0" smtClean="0"/>
              <a:t>Availability of independent advocacy and self- advocacy, </a:t>
            </a:r>
          </a:p>
          <a:p>
            <a:r>
              <a:rPr lang="en-GB" sz="1400" dirty="0"/>
              <a:t>	</a:t>
            </a:r>
            <a:r>
              <a:rPr lang="en-GB" sz="1400" dirty="0" smtClean="0"/>
              <a:t>Availability of peer counselling. </a:t>
            </a:r>
          </a:p>
        </p:txBody>
      </p:sp>
    </p:spTree>
    <p:extLst>
      <p:ext uri="{BB962C8B-B14F-4D97-AF65-F5344CB8AC3E}">
        <p14:creationId xmlns:p14="http://schemas.microsoft.com/office/powerpoint/2010/main" val="10608296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74073" y="384464"/>
            <a:ext cx="11502736" cy="7294305"/>
          </a:xfrm>
          <a:prstGeom prst="rect">
            <a:avLst/>
          </a:prstGeom>
        </p:spPr>
        <p:txBody>
          <a:bodyPr wrap="square">
            <a:spAutoFit/>
          </a:bodyPr>
          <a:lstStyle/>
          <a:p>
            <a:r>
              <a:rPr lang="en-GB" dirty="0" smtClean="0"/>
              <a:t>• 1976 Union of Physically Impaired Against Segregation was set up, the first organisation to argue for a ‘Social Model of Disability’. </a:t>
            </a:r>
          </a:p>
          <a:p>
            <a:endParaRPr lang="en-GB" dirty="0" smtClean="0"/>
          </a:p>
          <a:p>
            <a:r>
              <a:rPr lang="en-GB" dirty="0" smtClean="0"/>
              <a:t>• 1978 UKDPC (formerly known as The British Council of Disabled People’s Organisations) was set up to campaign for Disabled people’s rights (now no longer running).</a:t>
            </a:r>
          </a:p>
          <a:p>
            <a:r>
              <a:rPr lang="en-GB" dirty="0" smtClean="0"/>
              <a:t> </a:t>
            </a:r>
          </a:p>
          <a:p>
            <a:r>
              <a:rPr lang="en-GB" dirty="0" smtClean="0"/>
              <a:t>• 1981 Disabled Peoples’ International (DPI) and the International Year of Disabled Persons was the world’s first successful cross-disability Global Disabled People’s Organisation (DPO), this led to the slogan “Nothing About Us Without Us”. </a:t>
            </a:r>
          </a:p>
          <a:p>
            <a:endParaRPr lang="en-GB" dirty="0" smtClean="0"/>
          </a:p>
          <a:p>
            <a:r>
              <a:rPr lang="en-GB" dirty="0" smtClean="0"/>
              <a:t>• 1981 The Education Act paved the way for the inclusion of Disabled children with ‘special needs’ during the United Nations International Year of Disabled People.</a:t>
            </a:r>
          </a:p>
          <a:p>
            <a:r>
              <a:rPr lang="en-GB" dirty="0" smtClean="0"/>
              <a:t> </a:t>
            </a:r>
          </a:p>
          <a:p>
            <a:r>
              <a:rPr lang="en-GB" dirty="0" smtClean="0"/>
              <a:t>• 1990 Alliance for Inclusive Education set up to campaign against segregated education. </a:t>
            </a:r>
          </a:p>
          <a:p>
            <a:endParaRPr lang="en-GB" dirty="0" smtClean="0"/>
          </a:p>
          <a:p>
            <a:r>
              <a:rPr lang="en-GB" dirty="0" smtClean="0"/>
              <a:t>• 1991 The UK Government ratified the UN Convention on the Rights of the Child – very few references to Disabled children and young people but it did enshrine a human right to participate in decision making.</a:t>
            </a:r>
          </a:p>
          <a:p>
            <a:r>
              <a:rPr lang="en-GB" dirty="0" smtClean="0"/>
              <a:t> </a:t>
            </a:r>
          </a:p>
          <a:p>
            <a:r>
              <a:rPr lang="en-GB" dirty="0" smtClean="0"/>
              <a:t>• 1995 The Disability Discrimination Act (DDA) made discrimination against Disabled people illegal and was an important step forward in the campaign for full civil rights for all Disabled people (this took 17 attempts to introduce comprehensive and enforceable civil rights for Disabled people between 1982-1995).</a:t>
            </a:r>
          </a:p>
          <a:p>
            <a:r>
              <a:rPr lang="en-GB" dirty="0" smtClean="0"/>
              <a:t> </a:t>
            </a:r>
          </a:p>
          <a:p>
            <a:r>
              <a:rPr lang="en-GB" dirty="0" smtClean="0"/>
              <a:t>• 1996 The Community Care (Direct Payments) Act came into force, enabling local authorities to make cash payments to Disabled people for their support needs. </a:t>
            </a:r>
          </a:p>
          <a:p>
            <a:endParaRPr lang="en-GB" dirty="0" smtClean="0"/>
          </a:p>
          <a:p>
            <a:endParaRPr lang="en-GB" dirty="0" smtClean="0"/>
          </a:p>
          <a:p>
            <a:endParaRPr lang="en-GB" dirty="0"/>
          </a:p>
        </p:txBody>
      </p:sp>
    </p:spTree>
    <p:extLst>
      <p:ext uri="{BB962C8B-B14F-4D97-AF65-F5344CB8AC3E}">
        <p14:creationId xmlns:p14="http://schemas.microsoft.com/office/powerpoint/2010/main" val="15235045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70163" y="238990"/>
            <a:ext cx="11024755" cy="7017306"/>
          </a:xfrm>
          <a:prstGeom prst="rect">
            <a:avLst/>
          </a:prstGeom>
        </p:spPr>
        <p:txBody>
          <a:bodyPr wrap="square">
            <a:spAutoFit/>
          </a:bodyPr>
          <a:lstStyle/>
          <a:p>
            <a:r>
              <a:rPr lang="en-GB" dirty="0" smtClean="0"/>
              <a:t>• 1996 National Centre for Independent Living founded (it has now merged with Disability Rights UK). </a:t>
            </a:r>
          </a:p>
          <a:p>
            <a:endParaRPr lang="en-GB" dirty="0" smtClean="0"/>
          </a:p>
          <a:p>
            <a:r>
              <a:rPr lang="en-GB" dirty="0" smtClean="0"/>
              <a:t>• 2000 The Disability Rights Commission was set up with Disabled people forming a majority of its commissioners (now no longer running).</a:t>
            </a:r>
          </a:p>
          <a:p>
            <a:endParaRPr lang="en-GB" dirty="0"/>
          </a:p>
          <a:p>
            <a:r>
              <a:rPr lang="en-GB" dirty="0" smtClean="0"/>
              <a:t>• 2001 The Special Educational Needs and Disability Act passed, a turning point for inclusive education. </a:t>
            </a:r>
          </a:p>
          <a:p>
            <a:endParaRPr lang="en-GB" dirty="0" smtClean="0"/>
          </a:p>
          <a:p>
            <a:r>
              <a:rPr lang="en-GB" dirty="0" smtClean="0"/>
              <a:t>• 2003 BSL recognised as an official language, a milestone for the inclusion of Deaf people. </a:t>
            </a:r>
          </a:p>
          <a:p>
            <a:endParaRPr lang="en-GB" dirty="0" smtClean="0"/>
          </a:p>
          <a:p>
            <a:r>
              <a:rPr lang="en-GB" dirty="0" smtClean="0"/>
              <a:t>• 2008 Inclusion London created to support Deaf and Disabled people’s organisations in London and campaign for equality for Deaf and Disabled people.</a:t>
            </a:r>
          </a:p>
          <a:p>
            <a:r>
              <a:rPr lang="en-GB" dirty="0" smtClean="0"/>
              <a:t> </a:t>
            </a:r>
          </a:p>
          <a:p>
            <a:r>
              <a:rPr lang="en-GB" dirty="0" smtClean="0"/>
              <a:t>• 2009 The UK Government ratifies the UN Convention on the Rights of Persons with Disabilities.</a:t>
            </a:r>
          </a:p>
          <a:p>
            <a:r>
              <a:rPr lang="en-GB" dirty="0" smtClean="0"/>
              <a:t> </a:t>
            </a:r>
          </a:p>
          <a:p>
            <a:r>
              <a:rPr lang="en-GB" dirty="0" smtClean="0"/>
              <a:t>• 2010 The Equality Act 2010 came into force legally protecting people from discrimination in the workplace and in wider society. It replaced previous anti-discrimination laws with a single act, making the law easier to understand and strengthening protection in some situations. It sets out the different ways in which it is unlawful to treat someone. </a:t>
            </a:r>
          </a:p>
          <a:p>
            <a:endParaRPr lang="en-GB" dirty="0" smtClean="0"/>
          </a:p>
          <a:p>
            <a:r>
              <a:rPr lang="en-GB" dirty="0" smtClean="0"/>
              <a:t>• 2010 UK Disability History Month launched, creating a platform to focus on the history of our struggle for equality and human rights. </a:t>
            </a:r>
          </a:p>
          <a:p>
            <a:endParaRPr lang="en-GB" dirty="0" smtClean="0"/>
          </a:p>
          <a:p>
            <a:r>
              <a:rPr lang="en-GB" dirty="0" smtClean="0"/>
              <a:t>• 2011 Hardest Hit March in London saw an estimated 8,000 people take to the streets protesting against austerity and the huge cuts to services it involved. </a:t>
            </a:r>
          </a:p>
          <a:p>
            <a:endParaRPr lang="en-GB" dirty="0" smtClean="0"/>
          </a:p>
        </p:txBody>
      </p:sp>
    </p:spTree>
    <p:extLst>
      <p:ext uri="{BB962C8B-B14F-4D97-AF65-F5344CB8AC3E}">
        <p14:creationId xmlns:p14="http://schemas.microsoft.com/office/powerpoint/2010/main" val="5286648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304948"/>
            <a:ext cx="12081510" cy="6186309"/>
          </a:xfrm>
          <a:prstGeom prst="rect">
            <a:avLst/>
          </a:prstGeom>
        </p:spPr>
        <p:txBody>
          <a:bodyPr wrap="square">
            <a:spAutoFit/>
          </a:bodyPr>
          <a:lstStyle/>
          <a:p>
            <a:r>
              <a:rPr lang="en-GB" dirty="0" smtClean="0"/>
              <a:t>• 2012 Reclaiming our Futures Alliance founded to defend Disabled people’s rights and campaign for an inclusive society.</a:t>
            </a:r>
          </a:p>
          <a:p>
            <a:endParaRPr lang="en-GB" dirty="0" smtClean="0"/>
          </a:p>
          <a:p>
            <a:r>
              <a:rPr lang="en-GB" dirty="0" smtClean="0"/>
              <a:t>• 2014 The Children and Families Act came into force on the 1st September 2014 changing SEN statements to Education, Health and Care (EHC) plans for Disabled children &amp; young people 0–25 years. </a:t>
            </a:r>
          </a:p>
          <a:p>
            <a:endParaRPr lang="en-GB" dirty="0" smtClean="0"/>
          </a:p>
          <a:p>
            <a:r>
              <a:rPr lang="en-GB" dirty="0" smtClean="0"/>
              <a:t>• 2014 The Care Act states that from April 2015 councils need to assign a personal budget to all people who are eligible for support. The personal budget is the amount of money needed to cover the cost of the support for which a person is eligible. </a:t>
            </a:r>
          </a:p>
          <a:p>
            <a:endParaRPr lang="en-GB" dirty="0" smtClean="0"/>
          </a:p>
          <a:p>
            <a:r>
              <a:rPr lang="en-GB" dirty="0" smtClean="0"/>
              <a:t>• 2015 The Independent Living Fund closed, setting back Disabled people’s right to Independent Living. </a:t>
            </a:r>
          </a:p>
          <a:p>
            <a:endParaRPr lang="en-GB" dirty="0" smtClean="0"/>
          </a:p>
          <a:p>
            <a:r>
              <a:rPr lang="en-GB" dirty="0" smtClean="0"/>
              <a:t>• 2016 UN guidelines confirm governments must phase out segregated education under Article 24. </a:t>
            </a:r>
          </a:p>
          <a:p>
            <a:endParaRPr lang="en-GB" dirty="0" smtClean="0"/>
          </a:p>
          <a:p>
            <a:r>
              <a:rPr lang="en-GB" dirty="0" smtClean="0"/>
              <a:t>• 2017 Defiant Lives film released, telling the story of the rise and fight of the Disabled people’s rights movement in the US, UK and Australia. </a:t>
            </a:r>
          </a:p>
          <a:p>
            <a:endParaRPr lang="en-GB" dirty="0" smtClean="0"/>
          </a:p>
          <a:p>
            <a:r>
              <a:rPr lang="en-GB" dirty="0" smtClean="0"/>
              <a:t>• 2017 UNCRPD Committee publishes its Concluding Observations based on the first monitoring of the UK Government’s implementation of the UN Convention on the Rights of Persons with Disabilities. The Committee’s findings are damning and conclude that the Government’s current approach to Disabled people in the UK is causing a ‘human catastrophe’. The Committee reminds the UK Government that inclusive education is ‘not a choice, it is a human right</a:t>
            </a:r>
            <a:r>
              <a:rPr lang="en-GB" smtClean="0"/>
              <a:t>’. </a:t>
            </a:r>
          </a:p>
          <a:p>
            <a:endParaRPr lang="en-GB" dirty="0" smtClean="0"/>
          </a:p>
          <a:p>
            <a:r>
              <a:rPr lang="en-GB" dirty="0" smtClean="0"/>
              <a:t>• 2018 Alternative Global Disability Summit held in London to highlight the hypocrisy of the Global Disability Summit being co-hosted by the UK government.</a:t>
            </a:r>
            <a:endParaRPr lang="en-GB" dirty="0"/>
          </a:p>
        </p:txBody>
      </p:sp>
    </p:spTree>
    <p:extLst>
      <p:ext uri="{BB962C8B-B14F-4D97-AF65-F5344CB8AC3E}">
        <p14:creationId xmlns:p14="http://schemas.microsoft.com/office/powerpoint/2010/main" val="104953503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TotalTime>
  <Words>901</Words>
  <Application>Microsoft Office PowerPoint</Application>
  <PresentationFormat>Widescreen</PresentationFormat>
  <Paragraphs>74</Paragraphs>
  <Slides>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Arial</vt:lpstr>
      <vt:lpstr>Calibri</vt:lpstr>
      <vt:lpstr>Calibri Light</vt:lpstr>
      <vt:lpstr>Office Theme</vt:lpstr>
      <vt:lpstr>Disability History Timeline</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Disability History Timeline</dc:title>
  <dc:creator>Stephanie Jones</dc:creator>
  <cp:lastModifiedBy>Stephanie Jones</cp:lastModifiedBy>
  <cp:revision>2</cp:revision>
  <dcterms:created xsi:type="dcterms:W3CDTF">2020-02-02T17:01:11Z</dcterms:created>
  <dcterms:modified xsi:type="dcterms:W3CDTF">2020-02-02T17:03:47Z</dcterms:modified>
</cp:coreProperties>
</file>