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tiff" ContentType="image/tiff"/>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2" r:id="rId7"/>
    <p:sldId id="268" r:id="rId8"/>
    <p:sldId id="263" r:id="rId9"/>
    <p:sldId id="264" r:id="rId10"/>
    <p:sldId id="266" r:id="rId11"/>
    <p:sldId id="267" r:id="rId12"/>
    <p:sldId id="261"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10"/>
    <p:restoredTop sz="29607" autoAdjust="0"/>
  </p:normalViewPr>
  <p:slideViewPr>
    <p:cSldViewPr>
      <p:cViewPr varScale="1">
        <p:scale>
          <a:sx n="29" d="100"/>
          <a:sy n="29" d="100"/>
        </p:scale>
        <p:origin x="-230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0407A8-45E9-4B40-9C79-07E8AFBD34A2}" type="datetimeFigureOut">
              <a:rPr lang="en-GB" smtClean="0"/>
              <a:pPr/>
              <a:t>23/11/2017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FF097B-D25A-491F-AFE1-99FA20A8745E}" type="slidenum">
              <a:rPr lang="en-GB" smtClean="0"/>
              <a:pPr/>
              <a:t>‹#›</a:t>
            </a:fld>
            <a:endParaRPr lang="en-GB"/>
          </a:p>
        </p:txBody>
      </p:sp>
    </p:spTree>
    <p:extLst>
      <p:ext uri="{BB962C8B-B14F-4D97-AF65-F5344CB8AC3E}">
        <p14:creationId xmlns:p14="http://schemas.microsoft.com/office/powerpoint/2010/main" xmlns="" val="3035435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Today I am going to talk to you about</a:t>
            </a:r>
            <a:r>
              <a:rPr lang="en-GB" baseline="0" dirty="0" smtClean="0"/>
              <a:t> the Early childhood curriculum in New Zealand called </a:t>
            </a:r>
            <a:r>
              <a:rPr lang="en-GB" baseline="0" dirty="0" err="1" smtClean="0"/>
              <a:t>Te</a:t>
            </a:r>
            <a:r>
              <a:rPr lang="en-GB" baseline="0" dirty="0" smtClean="0"/>
              <a:t> </a:t>
            </a:r>
            <a:r>
              <a:rPr lang="en-GB" baseline="0" dirty="0" err="1" smtClean="0"/>
              <a:t>Wh</a:t>
            </a:r>
            <a:r>
              <a:rPr lang="en-GB" dirty="0" err="1" smtClean="0"/>
              <a:t>āriki</a:t>
            </a:r>
            <a:r>
              <a:rPr lang="en-GB" dirty="0" smtClean="0"/>
              <a:t>. I will talk you through</a:t>
            </a:r>
            <a:r>
              <a:rPr lang="en-GB" baseline="0" dirty="0" smtClean="0"/>
              <a:t> the benefits and the drawbacks of this curriculum as well as comparing it to the Early Years National Curriculum in Wales, the Foundation Phase. </a:t>
            </a:r>
            <a:endParaRPr lang="en-GB" dirty="0" smtClean="0"/>
          </a:p>
          <a:p>
            <a:endParaRPr lang="en-GB" dirty="0"/>
          </a:p>
        </p:txBody>
      </p:sp>
      <p:sp>
        <p:nvSpPr>
          <p:cNvPr id="4" name="Slide Number Placeholder 3"/>
          <p:cNvSpPr>
            <a:spLocks noGrp="1"/>
          </p:cNvSpPr>
          <p:nvPr>
            <p:ph type="sldNum" sz="quarter" idx="10"/>
          </p:nvPr>
        </p:nvSpPr>
        <p:spPr/>
        <p:txBody>
          <a:bodyPr/>
          <a:lstStyle/>
          <a:p>
            <a:fld id="{C3FF097B-D25A-491F-AFE1-99FA20A8745E}" type="slidenum">
              <a:rPr lang="en-GB" smtClean="0"/>
              <a:pPr/>
              <a:t>1</a:t>
            </a:fld>
            <a:endParaRPr lang="en-GB"/>
          </a:p>
        </p:txBody>
      </p:sp>
    </p:spTree>
    <p:extLst>
      <p:ext uri="{BB962C8B-B14F-4D97-AF65-F5344CB8AC3E}">
        <p14:creationId xmlns:p14="http://schemas.microsoft.com/office/powerpoint/2010/main" xmlns="" val="16918087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t>“The words</a:t>
            </a:r>
            <a:r>
              <a:rPr lang="en-GB" sz="1200" baseline="0" dirty="0" smtClean="0"/>
              <a:t> Te, </a:t>
            </a:r>
            <a:r>
              <a:rPr lang="en-GB" sz="1200" baseline="0" dirty="0" err="1" smtClean="0"/>
              <a:t>Wh</a:t>
            </a:r>
            <a:r>
              <a:rPr lang="en-GB" sz="1200" dirty="0" err="1" smtClean="0"/>
              <a:t>āriki</a:t>
            </a:r>
            <a:r>
              <a:rPr lang="en-GB" sz="1200" dirty="0" smtClean="0"/>
              <a:t> mean</a:t>
            </a:r>
            <a:r>
              <a:rPr lang="en-GB" sz="1200" baseline="0" dirty="0" smtClean="0"/>
              <a:t> woven mat in Maori and reflect the integrated and holistic nature of the curriculum. </a:t>
            </a:r>
            <a:r>
              <a:rPr lang="en-GB" sz="1200" b="0" i="0" kern="1200" dirty="0" smtClean="0">
                <a:solidFill>
                  <a:schemeClr val="tx1"/>
                </a:solidFill>
                <a:latin typeface="+mn-lt"/>
                <a:ea typeface="+mn-ea"/>
                <a:cs typeface="+mn-cs"/>
              </a:rPr>
              <a:t>As a document it defines overall Principles and Goals for all early childhood programs. As a metaphor, Te </a:t>
            </a:r>
            <a:r>
              <a:rPr lang="en-GB" sz="1200" b="0" i="0" kern="1200" dirty="0" err="1" smtClean="0">
                <a:solidFill>
                  <a:schemeClr val="tx1"/>
                </a:solidFill>
                <a:latin typeface="+mn-lt"/>
                <a:ea typeface="+mn-ea"/>
                <a:cs typeface="+mn-cs"/>
              </a:rPr>
              <a:t>Whāriki</a:t>
            </a:r>
            <a:r>
              <a:rPr lang="en-GB" sz="1200" b="0" i="0" kern="1200" dirty="0" smtClean="0">
                <a:solidFill>
                  <a:schemeClr val="tx1"/>
                </a:solidFill>
                <a:latin typeface="+mn-lt"/>
                <a:ea typeface="+mn-ea"/>
                <a:cs typeface="+mn-cs"/>
              </a:rPr>
              <a:t> enables the diverse early childhood services and </a:t>
            </a:r>
            <a:r>
              <a:rPr lang="en-GB" sz="1200" b="0" i="0" kern="1200" dirty="0" err="1" smtClean="0">
                <a:solidFill>
                  <a:schemeClr val="tx1"/>
                </a:solidFill>
                <a:latin typeface="+mn-lt"/>
                <a:ea typeface="+mn-ea"/>
                <a:cs typeface="+mn-cs"/>
              </a:rPr>
              <a:t>centers</a:t>
            </a:r>
            <a:r>
              <a:rPr lang="en-GB" sz="1200" b="0" i="0" kern="1200" dirty="0" smtClean="0">
                <a:solidFill>
                  <a:schemeClr val="tx1"/>
                </a:solidFill>
                <a:latin typeface="+mn-lt"/>
                <a:ea typeface="+mn-ea"/>
                <a:cs typeface="+mn-cs"/>
              </a:rPr>
              <a:t>, their teachers, families and children, to ‘weave’ their own curriculum pattern shaped by different cultural perspectives, the age of children, the philosophy or structure of the program. </a:t>
            </a:r>
            <a:r>
              <a:rPr lang="en-GB" sz="1200" baseline="0" dirty="0" smtClean="0"/>
              <a:t>The curriculum emphasises the critical role of socially and culturally mediated learning and reciprocal and responsive relationships for children with people places and things. Children learn through collaboration with adults and peers, through guided participation and observation of others as well as through individual exploration and reflection. “</a:t>
            </a:r>
            <a:endParaRPr lang="en-GB" sz="120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It was introduced</a:t>
            </a:r>
            <a:r>
              <a:rPr lang="en-GB" baseline="0" dirty="0" smtClean="0"/>
              <a:t> </a:t>
            </a:r>
            <a:r>
              <a:rPr lang="en-GB" baseline="0" dirty="0" smtClean="0"/>
              <a:t>in </a:t>
            </a:r>
            <a:r>
              <a:rPr lang="en-GB" baseline="0" dirty="0" smtClean="0"/>
              <a:t>1996 after long discussions with different groups and individuals within the early childhood sector. </a:t>
            </a: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The holistic and nature of the curriculum means that the subject areas including art, music, science and English can be overlooked.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The guidelines of the </a:t>
            </a:r>
            <a:r>
              <a:rPr lang="en-GB" baseline="0" dirty="0" err="1" smtClean="0"/>
              <a:t>Te</a:t>
            </a:r>
            <a:r>
              <a:rPr lang="en-GB" baseline="0" dirty="0" smtClean="0"/>
              <a:t> </a:t>
            </a:r>
            <a:r>
              <a:rPr lang="en-GB" baseline="0" dirty="0" err="1" smtClean="0"/>
              <a:t>Wh</a:t>
            </a:r>
            <a:r>
              <a:rPr lang="en-GB" dirty="0" err="1" smtClean="0"/>
              <a:t>āriki</a:t>
            </a:r>
            <a:r>
              <a:rPr lang="en-GB" dirty="0" smtClean="0"/>
              <a:t> programme allows flexibility but</a:t>
            </a:r>
            <a:r>
              <a:rPr lang="en-GB" baseline="0" dirty="0" smtClean="0"/>
              <a:t> can result in children being provided with an inadequate range of learning experiences. </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endParaRPr lang="en-GB" dirty="0"/>
          </a:p>
        </p:txBody>
      </p:sp>
      <p:sp>
        <p:nvSpPr>
          <p:cNvPr id="4" name="Slide Number Placeholder 3"/>
          <p:cNvSpPr>
            <a:spLocks noGrp="1"/>
          </p:cNvSpPr>
          <p:nvPr>
            <p:ph type="sldNum" sz="quarter" idx="10"/>
          </p:nvPr>
        </p:nvSpPr>
        <p:spPr/>
        <p:txBody>
          <a:bodyPr/>
          <a:lstStyle/>
          <a:p>
            <a:fld id="{C3FF097B-D25A-491F-AFE1-99FA20A8745E}" type="slidenum">
              <a:rPr lang="en-GB" smtClean="0"/>
              <a:pPr/>
              <a:t>2</a:t>
            </a:fld>
            <a:endParaRPr lang="en-GB"/>
          </a:p>
        </p:txBody>
      </p:sp>
    </p:spTree>
    <p:extLst>
      <p:ext uri="{BB962C8B-B14F-4D97-AF65-F5344CB8AC3E}">
        <p14:creationId xmlns:p14="http://schemas.microsoft.com/office/powerpoint/2010/main" xmlns="" val="573053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 framework</a:t>
            </a:r>
            <a:r>
              <a:rPr lang="en-GB" baseline="0" dirty="0" smtClean="0"/>
              <a:t> for </a:t>
            </a:r>
            <a:r>
              <a:rPr lang="en-GB" baseline="0" dirty="0" err="1" smtClean="0"/>
              <a:t>Te</a:t>
            </a:r>
            <a:r>
              <a:rPr lang="en-GB" baseline="0" dirty="0" smtClean="0"/>
              <a:t> </a:t>
            </a:r>
            <a:r>
              <a:rPr lang="en-GB" baseline="0" dirty="0" err="1" smtClean="0"/>
              <a:t>Whariki</a:t>
            </a:r>
            <a:r>
              <a:rPr lang="en-GB" baseline="0" dirty="0" smtClean="0"/>
              <a:t> consists of four principles and five strands.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The four principles are:</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aseline="0" dirty="0" smtClean="0"/>
              <a:t>Empowerment, The early childhood curriculum empowers the children to learn and grow</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aseline="0" dirty="0" smtClean="0"/>
              <a:t>Holistic Development, The early childhood curriculum reflects the holistic way children learn and grow</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aseline="0" dirty="0" smtClean="0"/>
              <a:t>Family and Community, the wider world of family and community is an integral part of the early childhood curriculum</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aseline="0" dirty="0" smtClean="0"/>
              <a:t>Relationships, Children learn through responsive and reciprocal relationships with people, places and things. </a:t>
            </a:r>
            <a:r>
              <a:rPr lang="en-GB" dirty="0" smtClean="0"/>
              <a:t>(Ministry of Education 1996,. 14):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a:t>
            </a:r>
            <a:r>
              <a:rPr lang="en-GB" baseline="0" dirty="0" smtClean="0"/>
              <a:t> five strands of the curriculum are: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aseline="0" dirty="0" smtClean="0"/>
              <a:t>Well being, the health and well-being of the child are protected and nurtured</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aseline="0" dirty="0" smtClean="0"/>
              <a:t>Belonging, children and their families feel a sense of belonging</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aseline="0" dirty="0" smtClean="0"/>
              <a:t>Contribution, Opportunities for learning are equitable and each child's contribution is valued</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aseline="0" dirty="0" smtClean="0"/>
              <a:t>Communication, the language and symbols of their own and other cultures are promoted and protected</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aseline="0" dirty="0" smtClean="0"/>
              <a:t>Exploration, the child learns through active exploration of the environment    </a:t>
            </a:r>
            <a:r>
              <a:rPr lang="en-GB" dirty="0" smtClean="0"/>
              <a:t>(Ministry of Education, 1996, 15-16)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latin typeface="+mn-lt"/>
                <a:ea typeface="+mn-ea"/>
                <a:cs typeface="+mn-cs"/>
              </a:rPr>
              <a:t>The Principles and</a:t>
            </a:r>
            <a:r>
              <a:rPr lang="en-GB" sz="1200" b="0" i="0" kern="1200" baseline="0" dirty="0" smtClean="0">
                <a:solidFill>
                  <a:schemeClr val="tx1"/>
                </a:solidFill>
                <a:latin typeface="+mn-lt"/>
                <a:ea typeface="+mn-ea"/>
                <a:cs typeface="+mn-cs"/>
              </a:rPr>
              <a:t> strands</a:t>
            </a:r>
            <a:r>
              <a:rPr lang="en-GB" sz="1200" b="0" i="0" kern="1200" dirty="0" smtClean="0">
                <a:solidFill>
                  <a:schemeClr val="tx1"/>
                </a:solidFill>
                <a:latin typeface="+mn-lt"/>
                <a:ea typeface="+mn-ea"/>
                <a:cs typeface="+mn-cs"/>
              </a:rPr>
              <a:t> provide the framework that allows for different program perspectives to be woven into the fabric of the weaving. There are many possible ‘patterns’ for this as children and adults collectively develop their own curriculum pattern through a process of talk, reflection, planning, evaluation and assessment</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latin typeface="+mn-lt"/>
                <a:ea typeface="+mn-ea"/>
                <a:cs typeface="+mn-cs"/>
              </a:rPr>
              <a:t>A consequence of this comfort with the principles and strands is that there is a sense that </a:t>
            </a:r>
            <a:r>
              <a:rPr lang="en-GB" sz="1200" b="0" i="1" kern="1200" dirty="0" smtClean="0">
                <a:solidFill>
                  <a:schemeClr val="tx1"/>
                </a:solidFill>
                <a:latin typeface="+mn-lt"/>
                <a:ea typeface="+mn-ea"/>
                <a:cs typeface="+mn-cs"/>
              </a:rPr>
              <a:t>Te </a:t>
            </a:r>
            <a:r>
              <a:rPr lang="en-GB" sz="1200" b="0" i="1" kern="1200" dirty="0" err="1" smtClean="0">
                <a:solidFill>
                  <a:schemeClr val="tx1"/>
                </a:solidFill>
                <a:latin typeface="+mn-lt"/>
                <a:ea typeface="+mn-ea"/>
                <a:cs typeface="+mn-cs"/>
              </a:rPr>
              <a:t>Whāriki</a:t>
            </a:r>
            <a:r>
              <a:rPr lang="en-GB" sz="1200" b="0" i="1" kern="120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no longer provides stretch or challenge for many services. It may be that the issue lies with the broad nature of the prescribed framework or it may be that leaders and teachers do not have the theoretical and pedagogical knowledge to effectively implement this framework</a:t>
            </a:r>
            <a:endParaRPr lang="en-GB" dirty="0" smtClean="0"/>
          </a:p>
          <a:p>
            <a:endParaRPr lang="en-GB" dirty="0"/>
          </a:p>
        </p:txBody>
      </p:sp>
      <p:sp>
        <p:nvSpPr>
          <p:cNvPr id="4" name="Slide Number Placeholder 3"/>
          <p:cNvSpPr>
            <a:spLocks noGrp="1"/>
          </p:cNvSpPr>
          <p:nvPr>
            <p:ph type="sldNum" sz="quarter" idx="10"/>
          </p:nvPr>
        </p:nvSpPr>
        <p:spPr/>
        <p:txBody>
          <a:bodyPr/>
          <a:lstStyle/>
          <a:p>
            <a:fld id="{C3FF097B-D25A-491F-AFE1-99FA20A8745E}" type="slidenum">
              <a:rPr lang="en-GB" smtClean="0"/>
              <a:pPr/>
              <a:t>3</a:t>
            </a:fld>
            <a:endParaRPr lang="en-GB"/>
          </a:p>
        </p:txBody>
      </p:sp>
    </p:spTree>
    <p:extLst>
      <p:ext uri="{BB962C8B-B14F-4D97-AF65-F5344CB8AC3E}">
        <p14:creationId xmlns:p14="http://schemas.microsoft.com/office/powerpoint/2010/main" xmlns="" val="28655556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Since it was introduced it has received</a:t>
            </a:r>
            <a:r>
              <a:rPr lang="en-GB" baseline="0" dirty="0" smtClean="0"/>
              <a:t> a widespread praise both within New Zealand and internationally.</a:t>
            </a:r>
            <a:endParaRPr lang="en-GB" dirty="0" smtClean="0"/>
          </a:p>
          <a:p>
            <a:endParaRPr lang="en-GB" dirty="0" smtClean="0"/>
          </a:p>
          <a:p>
            <a:r>
              <a:rPr lang="en-GB" dirty="0" smtClean="0"/>
              <a:t>“To date, </a:t>
            </a:r>
            <a:r>
              <a:rPr lang="en-GB" dirty="0" err="1" smtClean="0"/>
              <a:t>Te</a:t>
            </a:r>
            <a:r>
              <a:rPr lang="en-GB" dirty="0" smtClean="0"/>
              <a:t> </a:t>
            </a:r>
            <a:r>
              <a:rPr lang="en-GB" dirty="0" err="1" smtClean="0"/>
              <a:t>Whāriki</a:t>
            </a:r>
            <a:r>
              <a:rPr lang="en-GB" dirty="0" smtClean="0"/>
              <a:t> has been greeted with enormous enthusiasm by the early childhood profession, to the extent that it has taken on a gospel like status” (Cullen 1996, 123). </a:t>
            </a:r>
          </a:p>
          <a:p>
            <a:r>
              <a:rPr lang="en-GB" dirty="0" smtClean="0"/>
              <a:t>“Engaging with </a:t>
            </a:r>
            <a:r>
              <a:rPr lang="en-GB" dirty="0" err="1" smtClean="0"/>
              <a:t>Te</a:t>
            </a:r>
            <a:r>
              <a:rPr lang="en-GB" dirty="0" smtClean="0"/>
              <a:t> </a:t>
            </a:r>
            <a:r>
              <a:rPr lang="en-GB" dirty="0" err="1" smtClean="0"/>
              <a:t>Whāriki</a:t>
            </a:r>
            <a:r>
              <a:rPr lang="en-GB" dirty="0" smtClean="0"/>
              <a:t> allows teachers to have their own learning journey just as children have theirs. It is for this reason that so many early childhood professionals feel privileged to have such a sound document to work with” (Tyler, 2002, 3). “</a:t>
            </a:r>
          </a:p>
          <a:p>
            <a:r>
              <a:rPr lang="en-GB" dirty="0" smtClean="0"/>
              <a:t>“</a:t>
            </a:r>
            <a:r>
              <a:rPr lang="en-GB" dirty="0" err="1" smtClean="0"/>
              <a:t>Te</a:t>
            </a:r>
            <a:r>
              <a:rPr lang="en-GB" dirty="0" smtClean="0"/>
              <a:t> </a:t>
            </a:r>
            <a:r>
              <a:rPr lang="en-GB" dirty="0" err="1" smtClean="0"/>
              <a:t>Whāriki</a:t>
            </a:r>
            <a:r>
              <a:rPr lang="en-GB" dirty="0" smtClean="0"/>
              <a:t> has had an enormous impact on curriculum development in many countries” … “</a:t>
            </a:r>
            <a:r>
              <a:rPr lang="en-GB" dirty="0" err="1" smtClean="0"/>
              <a:t>Te</a:t>
            </a:r>
            <a:r>
              <a:rPr lang="en-GB" dirty="0" smtClean="0"/>
              <a:t> </a:t>
            </a:r>
            <a:r>
              <a:rPr lang="en-GB" dirty="0" err="1" smtClean="0"/>
              <a:t>Whāriki</a:t>
            </a:r>
            <a:r>
              <a:rPr lang="en-GB" dirty="0" smtClean="0"/>
              <a:t> has gained international prominence as an early childhood curriculum of great substance and importance” (Fleer 2003, 243-244). </a:t>
            </a:r>
          </a:p>
          <a:p>
            <a:r>
              <a:rPr lang="en-GB" dirty="0" smtClean="0"/>
              <a:t>“</a:t>
            </a:r>
            <a:r>
              <a:rPr lang="en-GB" dirty="0" err="1" smtClean="0"/>
              <a:t>Te</a:t>
            </a:r>
            <a:r>
              <a:rPr lang="en-GB" dirty="0" smtClean="0"/>
              <a:t> </a:t>
            </a:r>
            <a:r>
              <a:rPr lang="en-GB" dirty="0" err="1" smtClean="0"/>
              <a:t>Whāriki</a:t>
            </a:r>
            <a:r>
              <a:rPr lang="en-GB" dirty="0" smtClean="0"/>
              <a:t> is a world class early childhood curriculum and has been a significant factor in putting New Zealand on the early childhood world stage. (Trevor Mallard, Minister of Education, press release, 17 January 2005, cited in Nuttall 2005, 23).</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 above statements indicate widespread support for the value of </a:t>
            </a:r>
            <a:r>
              <a:rPr lang="en-GB" dirty="0" err="1" smtClean="0"/>
              <a:t>Te</a:t>
            </a:r>
            <a:r>
              <a:rPr lang="en-GB" dirty="0" smtClean="0"/>
              <a:t> </a:t>
            </a:r>
            <a:r>
              <a:rPr lang="en-GB" dirty="0" err="1" smtClean="0"/>
              <a:t>Whāriki</a:t>
            </a:r>
            <a:r>
              <a:rPr lang="en-GB" dirty="0" smtClean="0"/>
              <a:t> as an early childhood curriculum. Clearly there is much about </a:t>
            </a:r>
            <a:r>
              <a:rPr lang="en-GB" dirty="0" err="1" smtClean="0"/>
              <a:t>Te</a:t>
            </a:r>
            <a:r>
              <a:rPr lang="en-GB" dirty="0" smtClean="0"/>
              <a:t> </a:t>
            </a:r>
            <a:r>
              <a:rPr lang="en-GB" dirty="0" err="1" smtClean="0"/>
              <a:t>Whāriki</a:t>
            </a:r>
            <a:r>
              <a:rPr lang="en-GB" dirty="0" smtClean="0"/>
              <a:t> that appeals to many academics and early childhood teachers. Given, however, that it is now approaching </a:t>
            </a:r>
            <a:r>
              <a:rPr lang="en-GB" dirty="0" smtClean="0"/>
              <a:t>21 </a:t>
            </a:r>
            <a:r>
              <a:rPr lang="en-GB" dirty="0" smtClean="0"/>
              <a:t>years since Te </a:t>
            </a:r>
            <a:r>
              <a:rPr lang="en-GB" dirty="0" err="1" smtClean="0"/>
              <a:t>Whāriki</a:t>
            </a:r>
            <a:r>
              <a:rPr lang="en-GB" dirty="0" smtClean="0"/>
              <a:t> was introduced, it is somewhat surprising that there has been little critique of the document. Nuttall (2003) suggested that an earlier lack of critique might have been due to a reluctance to criticise the developers of the curriculum when their work appeared to be a way of increasing quality and professionalism in the early childhood field. Nuttall further suggested that teachers were supportive of </a:t>
            </a:r>
            <a:r>
              <a:rPr lang="en-GB" dirty="0" err="1" smtClean="0"/>
              <a:t>Te</a:t>
            </a:r>
            <a:r>
              <a:rPr lang="en-GB" dirty="0" smtClean="0"/>
              <a:t> </a:t>
            </a:r>
            <a:r>
              <a:rPr lang="en-GB" dirty="0" err="1" smtClean="0"/>
              <a:t>Whāriki</a:t>
            </a:r>
            <a:r>
              <a:rPr lang="en-GB" dirty="0" smtClean="0"/>
              <a:t> because they saw it as being in agreement with what they already did.</a:t>
            </a:r>
          </a:p>
          <a:p>
            <a:endParaRPr lang="en-GB" dirty="0"/>
          </a:p>
        </p:txBody>
      </p:sp>
      <p:sp>
        <p:nvSpPr>
          <p:cNvPr id="4" name="Slide Number Placeholder 3"/>
          <p:cNvSpPr>
            <a:spLocks noGrp="1"/>
          </p:cNvSpPr>
          <p:nvPr>
            <p:ph type="sldNum" sz="quarter" idx="10"/>
          </p:nvPr>
        </p:nvSpPr>
        <p:spPr/>
        <p:txBody>
          <a:bodyPr/>
          <a:lstStyle/>
          <a:p>
            <a:fld id="{C3FF097B-D25A-491F-AFE1-99FA20A8745E}" type="slidenum">
              <a:rPr lang="en-GB" smtClean="0"/>
              <a:pPr/>
              <a:t>4</a:t>
            </a:fld>
            <a:endParaRPr lang="en-GB"/>
          </a:p>
        </p:txBody>
      </p:sp>
    </p:spTree>
    <p:extLst>
      <p:ext uri="{BB962C8B-B14F-4D97-AF65-F5344CB8AC3E}">
        <p14:creationId xmlns:p14="http://schemas.microsoft.com/office/powerpoint/2010/main" xmlns="" val="2244325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The Foundation Phase curriculum in Wales differs</a:t>
            </a:r>
            <a:r>
              <a:rPr lang="en-US" sz="1200" b="0" i="0" kern="1200" baseline="0" dirty="0" smtClean="0">
                <a:solidFill>
                  <a:schemeClr val="tx1"/>
                </a:solidFill>
                <a:effectLst/>
                <a:latin typeface="+mn-lt"/>
                <a:ea typeface="+mn-ea"/>
                <a:cs typeface="+mn-cs"/>
              </a:rPr>
              <a:t> greatly in structure and content to the </a:t>
            </a:r>
            <a:r>
              <a:rPr lang="en-US" sz="1200" b="0" i="0" kern="1200" baseline="0" dirty="0" err="1" smtClean="0">
                <a:solidFill>
                  <a:schemeClr val="tx1"/>
                </a:solidFill>
                <a:effectLst/>
                <a:latin typeface="+mn-lt"/>
                <a:ea typeface="+mn-ea"/>
                <a:cs typeface="+mn-cs"/>
              </a:rPr>
              <a:t>Te</a:t>
            </a:r>
            <a:r>
              <a:rPr lang="en-US" sz="1200" b="0" i="0" kern="1200" baseline="0" dirty="0" smtClean="0">
                <a:solidFill>
                  <a:schemeClr val="tx1"/>
                </a:solidFill>
                <a:effectLst/>
                <a:latin typeface="+mn-lt"/>
                <a:ea typeface="+mn-ea"/>
                <a:cs typeface="+mn-cs"/>
              </a:rPr>
              <a:t> </a:t>
            </a:r>
            <a:r>
              <a:rPr lang="en-US" sz="1200" b="0" i="0" kern="1200" baseline="0" dirty="0" err="1" smtClean="0">
                <a:solidFill>
                  <a:schemeClr val="tx1"/>
                </a:solidFill>
                <a:effectLst/>
                <a:latin typeface="+mn-lt"/>
                <a:ea typeface="+mn-ea"/>
                <a:cs typeface="+mn-cs"/>
              </a:rPr>
              <a:t>Whariki</a:t>
            </a:r>
            <a:r>
              <a:rPr lang="en-US" sz="1200" b="0" i="0" kern="1200" baseline="0" dirty="0" smtClean="0">
                <a:solidFill>
                  <a:schemeClr val="tx1"/>
                </a:solidFill>
                <a:effectLst/>
                <a:latin typeface="+mn-lt"/>
                <a:ea typeface="+mn-ea"/>
                <a:cs typeface="+mn-cs"/>
              </a:rPr>
              <a:t> curriculum in New Zealand. </a:t>
            </a:r>
            <a:br>
              <a:rPr lang="en-US" sz="1200" b="0" i="0" kern="1200" baseline="0" dirty="0" smtClean="0">
                <a:solidFill>
                  <a:schemeClr val="tx1"/>
                </a:solidFill>
                <a:effectLst/>
                <a:latin typeface="+mn-lt"/>
                <a:ea typeface="+mn-ea"/>
                <a:cs typeface="+mn-cs"/>
              </a:rPr>
            </a:br>
            <a:r>
              <a:rPr lang="en-US" sz="1200" b="0" i="0" kern="1200" baseline="0" dirty="0" smtClean="0">
                <a:solidFill>
                  <a:schemeClr val="tx1"/>
                </a:solidFill>
                <a:effectLst/>
                <a:latin typeface="+mn-lt"/>
                <a:ea typeface="+mn-ea"/>
                <a:cs typeface="+mn-cs"/>
              </a:rPr>
              <a:t>Te </a:t>
            </a:r>
            <a:r>
              <a:rPr lang="en-US" sz="1200" b="0" i="0" kern="1200" baseline="0" dirty="0" err="1" smtClean="0">
                <a:solidFill>
                  <a:schemeClr val="tx1"/>
                </a:solidFill>
                <a:effectLst/>
                <a:latin typeface="+mn-lt"/>
                <a:ea typeface="+mn-ea"/>
                <a:cs typeface="+mn-cs"/>
              </a:rPr>
              <a:t>Whariki</a:t>
            </a:r>
            <a:r>
              <a:rPr lang="en-US" sz="1200" b="0" i="0" kern="1200" baseline="0" dirty="0" smtClean="0">
                <a:solidFill>
                  <a:schemeClr val="tx1"/>
                </a:solidFill>
                <a:effectLst/>
                <a:latin typeface="+mn-lt"/>
                <a:ea typeface="+mn-ea"/>
                <a:cs typeface="+mn-cs"/>
              </a:rPr>
              <a:t> was based on the aspirations for children </a:t>
            </a:r>
            <a:r>
              <a:rPr lang="en-US" sz="1200" b="0" i="0" kern="1200" dirty="0" smtClean="0">
                <a:solidFill>
                  <a:schemeClr val="tx1"/>
                </a:solidFill>
                <a:effectLst/>
                <a:latin typeface="+mn-lt"/>
                <a:ea typeface="+mn-ea"/>
                <a:cs typeface="+mn-cs"/>
              </a:rPr>
              <a:t>‘to grow up as competent and confident learners and communicators, healthy in mind, body, and spirit, secure in their sense of belonging and in the knowledge that they make a valued contribution to society’ (Ministry of Education, 1996</a:t>
            </a:r>
            <a:r>
              <a:rPr lang="en-US" sz="1200" b="0" i="0" kern="1200" dirty="0" smtClean="0">
                <a:solidFill>
                  <a:schemeClr val="tx1"/>
                </a:solidFill>
                <a:effectLst/>
                <a:latin typeface="+mn-lt"/>
                <a:ea typeface="+mn-ea"/>
                <a:cs typeface="+mn-cs"/>
              </a:rPr>
              <a:t>).</a:t>
            </a:r>
          </a:p>
          <a:p>
            <a:endParaRPr lang="en-US" sz="1200" b="0" i="0" kern="1200" dirty="0" smtClean="0">
              <a:solidFill>
                <a:schemeClr val="tx1"/>
              </a:solidFill>
              <a:effectLst/>
              <a:latin typeface="+mn-lt"/>
              <a:ea typeface="+mn-ea"/>
              <a:cs typeface="+mn-cs"/>
            </a:endParaRPr>
          </a:p>
          <a:p>
            <a:r>
              <a:rPr lang="en-GB" sz="1200" b="0" i="0" kern="1200" dirty="0" smtClean="0">
                <a:solidFill>
                  <a:schemeClr val="tx1"/>
                </a:solidFill>
                <a:latin typeface="+mn-lt"/>
                <a:ea typeface="+mn-ea"/>
                <a:cs typeface="+mn-cs"/>
              </a:rPr>
              <a:t>The conceptualisation of Te </a:t>
            </a:r>
            <a:r>
              <a:rPr lang="en-GB" sz="1200" b="0" i="0" kern="1200" dirty="0" err="1" smtClean="0">
                <a:solidFill>
                  <a:schemeClr val="tx1"/>
                </a:solidFill>
                <a:latin typeface="+mn-lt"/>
                <a:ea typeface="+mn-ea"/>
                <a:cs typeface="+mn-cs"/>
              </a:rPr>
              <a:t>Whāriki</a:t>
            </a:r>
            <a:r>
              <a:rPr lang="en-GB" sz="1200" b="0" i="0" kern="1200" dirty="0" smtClean="0">
                <a:solidFill>
                  <a:schemeClr val="tx1"/>
                </a:solidFill>
                <a:latin typeface="+mn-lt"/>
                <a:ea typeface="+mn-ea"/>
                <a:cs typeface="+mn-cs"/>
              </a:rPr>
              <a:t> around empowering aims for children was a different approach to the traditional developmental curriculum map of: physical, intellectual, emotional and social (PIES) skills, which dominated Western curriculum models. Te </a:t>
            </a:r>
            <a:r>
              <a:rPr lang="en-GB" sz="1200" b="0" i="0" kern="1200" dirty="0" err="1" smtClean="0">
                <a:solidFill>
                  <a:schemeClr val="tx1"/>
                </a:solidFill>
                <a:latin typeface="+mn-lt"/>
                <a:ea typeface="+mn-ea"/>
                <a:cs typeface="+mn-cs"/>
              </a:rPr>
              <a:t>Whāriki</a:t>
            </a:r>
            <a:r>
              <a:rPr lang="en-GB" sz="1200" b="0" i="0" kern="1200" dirty="0" smtClean="0">
                <a:solidFill>
                  <a:schemeClr val="tx1"/>
                </a:solidFill>
                <a:latin typeface="+mn-lt"/>
                <a:ea typeface="+mn-ea"/>
                <a:cs typeface="+mn-cs"/>
              </a:rPr>
              <a:t> is grounded in socio-cultural theory (</a:t>
            </a:r>
            <a:r>
              <a:rPr lang="en-GB" sz="1200" b="0" i="0" kern="1200" dirty="0" err="1" smtClean="0">
                <a:solidFill>
                  <a:schemeClr val="tx1"/>
                </a:solidFill>
                <a:latin typeface="+mn-lt"/>
                <a:ea typeface="+mn-ea"/>
                <a:cs typeface="+mn-cs"/>
              </a:rPr>
              <a:t>Rogoff</a:t>
            </a:r>
            <a:r>
              <a:rPr lang="en-GB" sz="1200" b="0" i="0" kern="1200" dirty="0" smtClean="0">
                <a:solidFill>
                  <a:schemeClr val="tx1"/>
                </a:solidFill>
                <a:latin typeface="+mn-lt"/>
                <a:ea typeface="+mn-ea"/>
                <a:cs typeface="+mn-cs"/>
              </a:rPr>
              <a:t>, 1990, </a:t>
            </a:r>
            <a:r>
              <a:rPr lang="en-GB" sz="1200" b="0" i="0" kern="1200" dirty="0" err="1" smtClean="0">
                <a:solidFill>
                  <a:schemeClr val="tx1"/>
                </a:solidFill>
                <a:latin typeface="+mn-lt"/>
                <a:ea typeface="+mn-ea"/>
                <a:cs typeface="+mn-cs"/>
              </a:rPr>
              <a:t>Vygotsky</a:t>
            </a:r>
            <a:r>
              <a:rPr lang="en-GB" sz="1200" b="0" i="0" kern="1200" dirty="0" smtClean="0">
                <a:solidFill>
                  <a:schemeClr val="tx1"/>
                </a:solidFill>
                <a:latin typeface="+mn-lt"/>
                <a:ea typeface="+mn-ea"/>
                <a:cs typeface="+mn-cs"/>
              </a:rPr>
              <a:t>, 1978) that places the learning experiences of children in a broader social and cultural context. </a:t>
            </a:r>
            <a:endParaRPr lang="en-US" sz="12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 </a:t>
            </a:r>
            <a:r>
              <a:rPr lang="en-US" sz="1200" b="0" i="0" kern="1200" dirty="0" smtClean="0">
                <a:solidFill>
                  <a:schemeClr val="tx1"/>
                </a:solidFill>
                <a:effectLst/>
                <a:latin typeface="+mn-lt"/>
                <a:ea typeface="+mn-ea"/>
                <a:cs typeface="+mn-cs"/>
              </a:rPr>
              <a:t>curriculum </a:t>
            </a:r>
            <a:r>
              <a:rPr lang="en-US" sz="1200" b="0" i="0" kern="1200" dirty="0" err="1" smtClean="0">
                <a:solidFill>
                  <a:schemeClr val="tx1"/>
                </a:solidFill>
                <a:effectLst/>
                <a:latin typeface="+mn-lt"/>
                <a:ea typeface="+mn-ea"/>
                <a:cs typeface="+mn-cs"/>
              </a:rPr>
              <a:t>recognises</a:t>
            </a:r>
            <a:r>
              <a:rPr lang="en-US" sz="1200" b="0" i="0" kern="1200" dirty="0" smtClean="0">
                <a:solidFill>
                  <a:schemeClr val="tx1"/>
                </a:solidFill>
                <a:effectLst/>
                <a:latin typeface="+mn-lt"/>
                <a:ea typeface="+mn-ea"/>
                <a:cs typeface="+mn-cs"/>
              </a:rPr>
              <a:t> that children learn things that are valued and helpful within their community through shared relationships and activities with others. Te </a:t>
            </a:r>
            <a:r>
              <a:rPr lang="en-US" sz="1200" b="0" i="0" kern="1200" dirty="0" err="1" smtClean="0">
                <a:solidFill>
                  <a:schemeClr val="tx1"/>
                </a:solidFill>
                <a:effectLst/>
                <a:latin typeface="+mn-lt"/>
                <a:ea typeface="+mn-ea"/>
                <a:cs typeface="+mn-cs"/>
              </a:rPr>
              <a:t>Whariki</a:t>
            </a:r>
            <a:r>
              <a:rPr lang="en-US" sz="1200" b="0" i="0" kern="1200" dirty="0" smtClean="0">
                <a:solidFill>
                  <a:schemeClr val="tx1"/>
                </a:solidFill>
                <a:effectLst/>
                <a:latin typeface="+mn-lt"/>
                <a:ea typeface="+mn-ea"/>
                <a:cs typeface="+mn-cs"/>
              </a:rPr>
              <a:t> is "a cultural site whose social reality is constructed by, and in turn constructs, the communicative interactions amongst teachers and students" (Carr, 1996; cited in </a:t>
            </a:r>
            <a:r>
              <a:rPr lang="en-US" sz="1200" b="0" i="0" kern="1200" dirty="0" err="1" smtClean="0">
                <a:solidFill>
                  <a:schemeClr val="tx1"/>
                </a:solidFill>
                <a:effectLst/>
                <a:latin typeface="+mn-lt"/>
                <a:ea typeface="+mn-ea"/>
                <a:cs typeface="+mn-cs"/>
              </a:rPr>
              <a:t>Melhuish</a:t>
            </a:r>
            <a:r>
              <a:rPr lang="en-US" sz="1200" b="0" i="0" kern="1200" dirty="0" smtClean="0">
                <a:solidFill>
                  <a:schemeClr val="tx1"/>
                </a:solidFill>
                <a:effectLst/>
                <a:latin typeface="+mn-lt"/>
                <a:ea typeface="+mn-ea"/>
                <a:cs typeface="+mn-cs"/>
              </a:rPr>
              <a:t> and </a:t>
            </a:r>
            <a:r>
              <a:rPr lang="en-US" sz="1200" b="0" i="0" kern="1200" dirty="0" err="1" smtClean="0">
                <a:solidFill>
                  <a:schemeClr val="tx1"/>
                </a:solidFill>
                <a:effectLst/>
                <a:latin typeface="+mn-lt"/>
                <a:ea typeface="+mn-ea"/>
                <a:cs typeface="+mn-cs"/>
              </a:rPr>
              <a:t>Petrogiannis</a:t>
            </a:r>
            <a:r>
              <a:rPr lang="en-US" sz="1200" b="0" i="0" kern="1200" dirty="0" smtClean="0">
                <a:solidFill>
                  <a:schemeClr val="tx1"/>
                </a:solidFill>
                <a:effectLst/>
                <a:latin typeface="+mn-lt"/>
                <a:ea typeface="+mn-ea"/>
                <a:cs typeface="+mn-cs"/>
              </a:rPr>
              <a:t>, 2006, p105). </a:t>
            </a:r>
            <a:endParaRPr lang="en-US" sz="12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 </a:t>
            </a:r>
            <a:r>
              <a:rPr lang="en-US" sz="1200" b="0" i="0" kern="1200" dirty="0" smtClean="0">
                <a:solidFill>
                  <a:schemeClr val="tx1"/>
                </a:solidFill>
                <a:effectLst/>
                <a:latin typeface="+mn-lt"/>
                <a:ea typeface="+mn-ea"/>
                <a:cs typeface="+mn-cs"/>
              </a:rPr>
              <a:t>Te </a:t>
            </a:r>
            <a:r>
              <a:rPr lang="en-US" sz="1200" b="0" i="0" kern="1200" dirty="0" err="1" smtClean="0">
                <a:solidFill>
                  <a:schemeClr val="tx1"/>
                </a:solidFill>
                <a:effectLst/>
                <a:latin typeface="+mn-lt"/>
                <a:ea typeface="+mn-ea"/>
                <a:cs typeface="+mn-cs"/>
              </a:rPr>
              <a:t>Whariki</a:t>
            </a:r>
            <a:r>
              <a:rPr lang="en-US" sz="1200" b="0" i="0" kern="1200" dirty="0" smtClean="0">
                <a:solidFill>
                  <a:schemeClr val="tx1"/>
                </a:solidFill>
                <a:effectLst/>
                <a:latin typeface="+mn-lt"/>
                <a:ea typeface="+mn-ea"/>
                <a:cs typeface="+mn-cs"/>
              </a:rPr>
              <a:t> curriculum is different to other international curriculums as it does not setting guidelines for content or methods; it allows the teachers to weave their own </a:t>
            </a:r>
            <a:r>
              <a:rPr lang="en-US" sz="1200" b="0" i="0" kern="1200" dirty="0" err="1" smtClean="0">
                <a:solidFill>
                  <a:schemeClr val="tx1"/>
                </a:solidFill>
                <a:effectLst/>
                <a:latin typeface="+mn-lt"/>
                <a:ea typeface="+mn-ea"/>
                <a:cs typeface="+mn-cs"/>
              </a:rPr>
              <a:t>Whariki</a:t>
            </a:r>
            <a:r>
              <a:rPr lang="en-US" sz="1200" b="0" i="0" kern="1200" dirty="0" smtClean="0">
                <a:solidFill>
                  <a:schemeClr val="tx1"/>
                </a:solidFill>
                <a:effectLst/>
                <a:latin typeface="+mn-lt"/>
                <a:ea typeface="+mn-ea"/>
                <a:cs typeface="+mn-cs"/>
              </a:rPr>
              <a:t> (mat). This allows each setting to maintain its own methods of teaching children and provide enabling environments for them to learn and develop. "</a:t>
            </a:r>
            <a:r>
              <a:rPr lang="en-US" sz="1200" b="0" i="0" kern="1200" dirty="0" err="1" smtClean="0">
                <a:solidFill>
                  <a:schemeClr val="tx1"/>
                </a:solidFill>
                <a:effectLst/>
                <a:latin typeface="+mn-lt"/>
                <a:ea typeface="+mn-ea"/>
                <a:cs typeface="+mn-cs"/>
              </a:rPr>
              <a:t>Te</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Whariki</a:t>
            </a:r>
            <a:r>
              <a:rPr lang="en-US" sz="1200" b="0" i="0" kern="1200" dirty="0" smtClean="0">
                <a:solidFill>
                  <a:schemeClr val="tx1"/>
                </a:solidFill>
                <a:effectLst/>
                <a:latin typeface="+mn-lt"/>
                <a:ea typeface="+mn-ea"/>
                <a:cs typeface="+mn-cs"/>
              </a:rPr>
              <a:t> has enabled the diverse early childhood provisions to be maintained within one national curriculum" (</a:t>
            </a:r>
            <a:r>
              <a:rPr lang="en-US" sz="1200" b="0" i="0" kern="1200" dirty="0" err="1" smtClean="0">
                <a:solidFill>
                  <a:schemeClr val="tx1"/>
                </a:solidFill>
                <a:effectLst/>
                <a:latin typeface="+mn-lt"/>
                <a:ea typeface="+mn-ea"/>
                <a:cs typeface="+mn-cs"/>
              </a:rPr>
              <a:t>Alvestad</a:t>
            </a:r>
            <a:r>
              <a:rPr lang="en-US" sz="1200" b="0" i="0" kern="1200" dirty="0" smtClean="0">
                <a:solidFill>
                  <a:schemeClr val="tx1"/>
                </a:solidFill>
                <a:effectLst/>
                <a:latin typeface="+mn-lt"/>
                <a:ea typeface="+mn-ea"/>
                <a:cs typeface="+mn-cs"/>
              </a:rPr>
              <a:t> et al, 2009).</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Where</a:t>
            </a:r>
            <a:r>
              <a:rPr lang="en-US" sz="1200" b="0" i="0" kern="1200" baseline="0" dirty="0" smtClean="0">
                <a:solidFill>
                  <a:schemeClr val="tx1"/>
                </a:solidFill>
                <a:effectLst/>
                <a:latin typeface="+mn-lt"/>
                <a:ea typeface="+mn-ea"/>
                <a:cs typeface="+mn-cs"/>
              </a:rPr>
              <a:t> </a:t>
            </a:r>
            <a:r>
              <a:rPr lang="en-US" sz="1200" b="0" i="0" kern="1200" baseline="0" dirty="0" smtClean="0">
                <a:solidFill>
                  <a:schemeClr val="tx1"/>
                </a:solidFill>
                <a:effectLst/>
                <a:latin typeface="+mn-lt"/>
                <a:ea typeface="+mn-ea"/>
                <a:cs typeface="+mn-cs"/>
              </a:rPr>
              <a:t>as the Foundation Phase </a:t>
            </a:r>
            <a:r>
              <a:rPr lang="en-US" sz="1200" b="0" i="0" kern="1200" baseline="0" dirty="0" smtClean="0">
                <a:solidFill>
                  <a:schemeClr val="tx1"/>
                </a:solidFill>
                <a:effectLst/>
                <a:latin typeface="+mn-lt"/>
                <a:ea typeface="+mn-ea"/>
                <a:cs typeface="+mn-cs"/>
              </a:rPr>
              <a:t>framework</a:t>
            </a:r>
            <a:r>
              <a:rPr lang="en-US" sz="1200" b="0" kern="1200" dirty="0" smtClean="0">
                <a:solidFill>
                  <a:schemeClr val="tx1"/>
                </a:solidFill>
                <a:effectLst/>
                <a:latin typeface="+mn-lt"/>
                <a:ea typeface="+mn-ea"/>
                <a:cs typeface="+mn-cs"/>
              </a:rPr>
              <a:t> </a:t>
            </a:r>
            <a:r>
              <a:rPr lang="en-US" sz="1200" b="0" kern="1200" dirty="0" smtClean="0">
                <a:solidFill>
                  <a:schemeClr val="tx1"/>
                </a:solidFill>
                <a:effectLst/>
                <a:latin typeface="+mn-lt"/>
                <a:ea typeface="+mn-ea"/>
                <a:cs typeface="+mn-cs"/>
              </a:rPr>
              <a:t>encompasses the developmental needs of children. At the centre</a:t>
            </a:r>
            <a:br>
              <a:rPr lang="en-US" sz="1200" b="0" kern="1200" dirty="0" smtClean="0">
                <a:solidFill>
                  <a:schemeClr val="tx1"/>
                </a:solidFill>
                <a:effectLst/>
                <a:latin typeface="+mn-lt"/>
                <a:ea typeface="+mn-ea"/>
                <a:cs typeface="+mn-cs"/>
              </a:rPr>
            </a:br>
            <a:r>
              <a:rPr lang="en-US" sz="1200" b="0" kern="1200" dirty="0" smtClean="0">
                <a:solidFill>
                  <a:schemeClr val="tx1"/>
                </a:solidFill>
                <a:effectLst/>
                <a:latin typeface="+mn-lt"/>
                <a:ea typeface="+mn-ea"/>
                <a:cs typeface="+mn-cs"/>
              </a:rPr>
              <a:t>of the statutory curriculum framework lies the holistic development of children and their skills, building on their previous learning experiences and knowledge. </a:t>
            </a:r>
            <a:endParaRPr lang="en-US" sz="1200" b="0" kern="1200" dirty="0" smtClean="0">
              <a:solidFill>
                <a:schemeClr val="tx1"/>
              </a:solidFill>
              <a:effectLst/>
              <a:latin typeface="+mn-lt"/>
              <a:ea typeface="+mn-ea"/>
              <a:cs typeface="+mn-cs"/>
            </a:endParaRPr>
          </a:p>
          <a:p>
            <a:r>
              <a:rPr lang="en-US" sz="1200" b="0" kern="1200" dirty="0" smtClean="0">
                <a:solidFill>
                  <a:schemeClr val="tx1"/>
                </a:solidFill>
                <a:effectLst/>
                <a:latin typeface="+mn-lt"/>
                <a:ea typeface="+mn-ea"/>
                <a:cs typeface="+mn-cs"/>
              </a:rPr>
              <a:t>The Foundation</a:t>
            </a:r>
            <a:r>
              <a:rPr lang="en-US" sz="1200" b="0" kern="1200" baseline="0" dirty="0" smtClean="0">
                <a:solidFill>
                  <a:schemeClr val="tx1"/>
                </a:solidFill>
                <a:effectLst/>
                <a:latin typeface="+mn-lt"/>
                <a:ea typeface="+mn-ea"/>
                <a:cs typeface="+mn-cs"/>
              </a:rPr>
              <a:t> </a:t>
            </a:r>
            <a:r>
              <a:rPr lang="en-US" sz="1200" b="0" kern="1200" dirty="0" smtClean="0">
                <a:solidFill>
                  <a:schemeClr val="tx1"/>
                </a:solidFill>
                <a:effectLst/>
                <a:latin typeface="+mn-lt"/>
                <a:ea typeface="+mn-ea"/>
                <a:cs typeface="+mn-cs"/>
              </a:rPr>
              <a:t>Phase </a:t>
            </a:r>
            <a:r>
              <a:rPr lang="en-US" sz="1200" b="0" kern="1200" dirty="0" smtClean="0">
                <a:solidFill>
                  <a:schemeClr val="tx1"/>
                </a:solidFill>
                <a:effectLst/>
                <a:latin typeface="+mn-lt"/>
                <a:ea typeface="+mn-ea"/>
                <a:cs typeface="+mn-cs"/>
              </a:rPr>
              <a:t>curriculum promotes equality of opportunity and values, and celebrates diversity. Positive partnerships with the home are fostered and an appreciation of parents/</a:t>
            </a:r>
            <a:r>
              <a:rPr lang="en-US" sz="1200" b="0" kern="1200" dirty="0" err="1" smtClean="0">
                <a:solidFill>
                  <a:schemeClr val="tx1"/>
                </a:solidFill>
                <a:effectLst/>
                <a:latin typeface="+mn-lt"/>
                <a:ea typeface="+mn-ea"/>
                <a:cs typeface="+mn-cs"/>
              </a:rPr>
              <a:t>carers</a:t>
            </a:r>
            <a:r>
              <a:rPr lang="en-US" sz="1200" b="0" kern="1200" dirty="0" smtClean="0">
                <a:solidFill>
                  <a:schemeClr val="tx1"/>
                </a:solidFill>
                <a:effectLst/>
                <a:latin typeface="+mn-lt"/>
                <a:ea typeface="+mn-ea"/>
                <a:cs typeface="+mn-cs"/>
              </a:rPr>
              <a:t> being the children’s first educators is </a:t>
            </a:r>
            <a:r>
              <a:rPr lang="en-US" sz="1200" b="0" kern="1200" dirty="0" err="1" smtClean="0">
                <a:solidFill>
                  <a:schemeClr val="tx1"/>
                </a:solidFill>
                <a:effectLst/>
                <a:latin typeface="+mn-lt"/>
                <a:ea typeface="+mn-ea"/>
                <a:cs typeface="+mn-cs"/>
              </a:rPr>
              <a:t>recognised</a:t>
            </a:r>
            <a:r>
              <a:rPr lang="en-US" sz="1200" b="0" kern="1200" dirty="0" smtClean="0">
                <a:solidFill>
                  <a:schemeClr val="tx1"/>
                </a:solidFill>
                <a:effectLst/>
                <a:latin typeface="+mn-lt"/>
                <a:ea typeface="+mn-ea"/>
                <a:cs typeface="+mn-cs"/>
              </a:rPr>
              <a:t>. Children learn through first-hand experiential activities with the serious business of ‘play’ providing the vehicle”. </a:t>
            </a:r>
            <a:br>
              <a:rPr lang="en-US" sz="1200" b="0" kern="1200" dirty="0" smtClean="0">
                <a:solidFill>
                  <a:schemeClr val="tx1"/>
                </a:solidFill>
                <a:effectLst/>
                <a:latin typeface="+mn-lt"/>
                <a:ea typeface="+mn-ea"/>
                <a:cs typeface="+mn-cs"/>
              </a:rPr>
            </a:br>
            <a:endParaRPr lang="en-US" sz="1200" b="0" i="0" kern="1200" baseline="0" dirty="0" smtClean="0">
              <a:solidFill>
                <a:schemeClr val="tx1"/>
              </a:solidFill>
              <a:effectLst/>
              <a:latin typeface="+mn-lt"/>
              <a:ea typeface="+mn-ea"/>
              <a:cs typeface="+mn-cs"/>
            </a:endParaRPr>
          </a:p>
          <a:p>
            <a:r>
              <a:rPr lang="en-US" sz="1200" b="0" i="0" kern="1200" baseline="0" dirty="0" smtClean="0">
                <a:solidFill>
                  <a:schemeClr val="tx1"/>
                </a:solidFill>
                <a:effectLst/>
                <a:latin typeface="+mn-lt"/>
                <a:ea typeface="+mn-ea"/>
                <a:cs typeface="+mn-cs"/>
              </a:rPr>
              <a:t>The Foundation Phase has a more detailed framework compared with the </a:t>
            </a:r>
            <a:r>
              <a:rPr lang="en-US" sz="1200" b="0" i="0" kern="1200" baseline="0" dirty="0" err="1" smtClean="0">
                <a:solidFill>
                  <a:schemeClr val="tx1"/>
                </a:solidFill>
                <a:effectLst/>
                <a:latin typeface="+mn-lt"/>
                <a:ea typeface="+mn-ea"/>
                <a:cs typeface="+mn-cs"/>
              </a:rPr>
              <a:t>Te</a:t>
            </a:r>
            <a:r>
              <a:rPr lang="en-US" sz="1200" b="0" i="0" kern="1200" baseline="0" dirty="0" smtClean="0">
                <a:solidFill>
                  <a:schemeClr val="tx1"/>
                </a:solidFill>
                <a:effectLst/>
                <a:latin typeface="+mn-lt"/>
                <a:ea typeface="+mn-ea"/>
                <a:cs typeface="+mn-cs"/>
              </a:rPr>
              <a:t> </a:t>
            </a:r>
            <a:r>
              <a:rPr lang="en-US" sz="1200" b="0" i="0" kern="1200" baseline="0" dirty="0" err="1" smtClean="0">
                <a:solidFill>
                  <a:schemeClr val="tx1"/>
                </a:solidFill>
                <a:effectLst/>
                <a:latin typeface="+mn-lt"/>
                <a:ea typeface="+mn-ea"/>
                <a:cs typeface="+mn-cs"/>
              </a:rPr>
              <a:t>Whariki</a:t>
            </a:r>
            <a:r>
              <a:rPr lang="en-US" sz="1200" b="0" i="0" kern="1200" baseline="0" dirty="0" smtClean="0">
                <a:solidFill>
                  <a:schemeClr val="tx1"/>
                </a:solidFill>
                <a:effectLst/>
                <a:latin typeface="+mn-lt"/>
                <a:ea typeface="+mn-ea"/>
                <a:cs typeface="+mn-cs"/>
              </a:rPr>
              <a:t> curriculum making it clearer for teachers to follow and use effectively. Also with the Foundation Phase there are many resources to assist in the provision of appropriate experience for children where has the </a:t>
            </a:r>
            <a:r>
              <a:rPr lang="en-US" sz="1200" b="0" i="0" kern="1200" baseline="0" dirty="0" err="1" smtClean="0">
                <a:solidFill>
                  <a:schemeClr val="tx1"/>
                </a:solidFill>
                <a:effectLst/>
                <a:latin typeface="+mn-lt"/>
                <a:ea typeface="+mn-ea"/>
                <a:cs typeface="+mn-cs"/>
              </a:rPr>
              <a:t>whariki</a:t>
            </a:r>
            <a:r>
              <a:rPr lang="en-US" sz="1200" b="0" i="0" kern="1200" baseline="0" dirty="0" smtClean="0">
                <a:solidFill>
                  <a:schemeClr val="tx1"/>
                </a:solidFill>
                <a:effectLst/>
                <a:latin typeface="+mn-lt"/>
                <a:ea typeface="+mn-ea"/>
                <a:cs typeface="+mn-cs"/>
              </a:rPr>
              <a:t> curriculum has minimal guidance on how teachers plan and assess their pupils. </a:t>
            </a:r>
            <a:r>
              <a:rPr lang="en-US" dirty="0" smtClean="0"/>
              <a:t/>
            </a:r>
            <a:br>
              <a:rPr lang="en-US" dirty="0" smtClean="0"/>
            </a:br>
            <a:endParaRPr lang="en-GB" sz="1200" b="0" i="0" kern="1200" dirty="0" smtClean="0">
              <a:solidFill>
                <a:schemeClr val="tx1"/>
              </a:solidFill>
              <a:latin typeface="+mn-lt"/>
              <a:ea typeface="+mn-ea"/>
              <a:cs typeface="+mn-cs"/>
            </a:endParaRPr>
          </a:p>
          <a:p>
            <a:endParaRPr lang="en-US"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Smith (2011) notes that familiarity with </a:t>
            </a:r>
            <a:r>
              <a:rPr lang="en-GB" sz="1200" b="0" i="1" kern="1200" dirty="0" smtClean="0">
                <a:solidFill>
                  <a:schemeClr val="tx1"/>
                </a:solidFill>
                <a:latin typeface="+mn-lt"/>
                <a:ea typeface="+mn-ea"/>
                <a:cs typeface="+mn-cs"/>
              </a:rPr>
              <a:t>Te </a:t>
            </a:r>
            <a:r>
              <a:rPr lang="en-GB" sz="1200" b="0" i="1" kern="1200" dirty="0" err="1" smtClean="0">
                <a:solidFill>
                  <a:schemeClr val="tx1"/>
                </a:solidFill>
                <a:latin typeface="+mn-lt"/>
                <a:ea typeface="+mn-ea"/>
                <a:cs typeface="+mn-cs"/>
              </a:rPr>
              <a:t>Whāriki</a:t>
            </a:r>
            <a:r>
              <a:rPr lang="en-GB" sz="1200" b="0" i="0" kern="1200" dirty="0" smtClean="0">
                <a:solidFill>
                  <a:schemeClr val="tx1"/>
                </a:solidFill>
                <a:latin typeface="+mn-lt"/>
                <a:ea typeface="+mn-ea"/>
                <a:cs typeface="+mn-cs"/>
              </a:rPr>
              <a:t> can become an issue where this leads to a degree of comfort where there is no challenge. She notes that this familiarity may result in its use being quite narrow and limited. The findings in this report indicate that most services are comfortable with the prescribed framework of principles and strands while the document itself has become less familiar.</a:t>
            </a:r>
          </a:p>
          <a:p>
            <a:endParaRPr lang="en-US"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According to Smith (2011) “one of the main criticisms of</a:t>
            </a:r>
            <a:r>
              <a:rPr lang="en-GB" sz="1200" b="0" i="1" kern="1200" dirty="0" smtClean="0">
                <a:solidFill>
                  <a:schemeClr val="tx1"/>
                </a:solidFill>
                <a:latin typeface="+mn-lt"/>
                <a:ea typeface="+mn-ea"/>
                <a:cs typeface="+mn-cs"/>
              </a:rPr>
              <a:t> Te </a:t>
            </a:r>
            <a:r>
              <a:rPr lang="en-GB" sz="1200" b="0" i="1" kern="1200" dirty="0" err="1" smtClean="0">
                <a:solidFill>
                  <a:schemeClr val="tx1"/>
                </a:solidFill>
                <a:latin typeface="+mn-lt"/>
                <a:ea typeface="+mn-ea"/>
                <a:cs typeface="+mn-cs"/>
              </a:rPr>
              <a:t>Whāriki</a:t>
            </a:r>
            <a:r>
              <a:rPr lang="en-GB" sz="1200" b="0" i="0" kern="1200" dirty="0" smtClean="0">
                <a:solidFill>
                  <a:schemeClr val="tx1"/>
                </a:solidFill>
                <a:latin typeface="+mn-lt"/>
                <a:ea typeface="+mn-ea"/>
                <a:cs typeface="+mn-cs"/>
              </a:rPr>
              <a:t> has been its lack of attention to subject-based knowledge”. Hedges (2008) also notes that the learning outcomes described as dispositions and working theories in </a:t>
            </a:r>
            <a:r>
              <a:rPr lang="en-GB" sz="1200" b="0" i="1" kern="1200" dirty="0" smtClean="0">
                <a:solidFill>
                  <a:schemeClr val="tx1"/>
                </a:solidFill>
                <a:latin typeface="+mn-lt"/>
                <a:ea typeface="+mn-ea"/>
                <a:cs typeface="+mn-cs"/>
              </a:rPr>
              <a:t>Te </a:t>
            </a:r>
            <a:r>
              <a:rPr lang="en-GB" sz="1200" b="0" i="1" kern="1200" dirty="0" err="1" smtClean="0">
                <a:solidFill>
                  <a:schemeClr val="tx1"/>
                </a:solidFill>
                <a:latin typeface="+mn-lt"/>
                <a:ea typeface="+mn-ea"/>
                <a:cs typeface="+mn-cs"/>
              </a:rPr>
              <a:t>Whāriki</a:t>
            </a:r>
            <a:r>
              <a:rPr lang="en-GB" sz="1200" b="0" i="0" kern="1200" dirty="0" smtClean="0">
                <a:solidFill>
                  <a:schemeClr val="tx1"/>
                </a:solidFill>
                <a:latin typeface="+mn-lt"/>
                <a:ea typeface="+mn-ea"/>
                <a:cs typeface="+mn-cs"/>
              </a:rPr>
              <a:t> have not been fully explored.</a:t>
            </a:r>
          </a:p>
          <a:p>
            <a:endParaRPr lang="en-US" sz="1200" b="0" i="0" kern="1200" dirty="0" smtClean="0">
              <a:solidFill>
                <a:schemeClr val="tx1"/>
              </a:solidFill>
              <a:latin typeface="+mn-lt"/>
              <a:ea typeface="+mn-ea"/>
              <a:cs typeface="+mn-cs"/>
            </a:endParaRPr>
          </a:p>
          <a:p>
            <a:r>
              <a:rPr lang="en-US" sz="1200" b="0" i="0" kern="1200" dirty="0" smtClean="0">
                <a:solidFill>
                  <a:schemeClr val="tx1"/>
                </a:solidFill>
                <a:latin typeface="+mn-lt"/>
                <a:ea typeface="+mn-ea"/>
                <a:cs typeface="+mn-cs"/>
              </a:rPr>
              <a:t>Within</a:t>
            </a:r>
            <a:r>
              <a:rPr lang="en-US" sz="1200" b="0" i="0" kern="1200" baseline="0" dirty="0" smtClean="0">
                <a:solidFill>
                  <a:schemeClr val="tx1"/>
                </a:solidFill>
                <a:latin typeface="+mn-lt"/>
                <a:ea typeface="+mn-ea"/>
                <a:cs typeface="+mn-cs"/>
              </a:rPr>
              <a:t> the Welsh curriculum Donaldson (2015) has brought in an inclusive statutory National Literacy and Numeracy Framework in response to growing evidence of problems in these vital aspects of education. Where as Te </a:t>
            </a:r>
            <a:r>
              <a:rPr lang="en-US" sz="1200" b="0" i="0" kern="1200" baseline="0" dirty="0" err="1" smtClean="0">
                <a:solidFill>
                  <a:schemeClr val="tx1"/>
                </a:solidFill>
                <a:latin typeface="+mn-lt"/>
                <a:ea typeface="+mn-ea"/>
                <a:cs typeface="+mn-cs"/>
              </a:rPr>
              <a:t>Whariki</a:t>
            </a:r>
            <a:r>
              <a:rPr lang="en-US" sz="1200" b="0" i="0" kern="1200" baseline="0" dirty="0" smtClean="0">
                <a:solidFill>
                  <a:schemeClr val="tx1"/>
                </a:solidFill>
                <a:latin typeface="+mn-lt"/>
                <a:ea typeface="+mn-ea"/>
                <a:cs typeface="+mn-cs"/>
              </a:rPr>
              <a:t> are not concerned about these aspects and focus on their contribution to society. </a:t>
            </a:r>
            <a:endParaRPr lang="en-US" sz="1200" b="0" i="0" kern="1200" dirty="0" smtClean="0">
              <a:solidFill>
                <a:schemeClr val="tx1"/>
              </a:solidFill>
              <a:latin typeface="+mn-lt"/>
              <a:ea typeface="+mn-ea"/>
              <a:cs typeface="+mn-cs"/>
            </a:endParaRPr>
          </a:p>
          <a:p>
            <a:endParaRPr lang="en-US" sz="1200" b="0" i="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3FF097B-D25A-491F-AFE1-99FA20A8745E}" type="slidenum">
              <a:rPr lang="en-GB" smtClean="0"/>
              <a:pPr/>
              <a:t>5</a:t>
            </a:fld>
            <a:endParaRPr lang="en-GB"/>
          </a:p>
        </p:txBody>
      </p:sp>
    </p:spTree>
    <p:extLst>
      <p:ext uri="{BB962C8B-B14F-4D97-AF65-F5344CB8AC3E}">
        <p14:creationId xmlns:p14="http://schemas.microsoft.com/office/powerpoint/2010/main" xmlns="" val="4824613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The teachers in</a:t>
            </a:r>
            <a:r>
              <a:rPr lang="en-US" sz="1200" b="0" i="0" kern="1200" baseline="0" dirty="0" smtClean="0">
                <a:solidFill>
                  <a:schemeClr val="tx1"/>
                </a:solidFill>
                <a:effectLst/>
                <a:latin typeface="+mn-lt"/>
                <a:ea typeface="+mn-ea"/>
                <a:cs typeface="+mn-cs"/>
              </a:rPr>
              <a:t> the schools which follow </a:t>
            </a:r>
            <a:r>
              <a:rPr lang="en-US" sz="1200" b="0" i="0" kern="1200" baseline="0" dirty="0" err="1" smtClean="0">
                <a:solidFill>
                  <a:schemeClr val="tx1"/>
                </a:solidFill>
                <a:effectLst/>
                <a:latin typeface="+mn-lt"/>
                <a:ea typeface="+mn-ea"/>
                <a:cs typeface="+mn-cs"/>
              </a:rPr>
              <a:t>Te</a:t>
            </a:r>
            <a:r>
              <a:rPr lang="en-US" sz="1200" b="0" i="0" kern="1200" baseline="0" dirty="0" smtClean="0">
                <a:solidFill>
                  <a:schemeClr val="tx1"/>
                </a:solidFill>
                <a:effectLst/>
                <a:latin typeface="+mn-lt"/>
                <a:ea typeface="+mn-ea"/>
                <a:cs typeface="+mn-cs"/>
              </a:rPr>
              <a:t> </a:t>
            </a:r>
            <a:r>
              <a:rPr lang="en-US" sz="1200" b="0" i="0" kern="1200" baseline="0" dirty="0" err="1" smtClean="0">
                <a:solidFill>
                  <a:schemeClr val="tx1"/>
                </a:solidFill>
                <a:effectLst/>
                <a:latin typeface="+mn-lt"/>
                <a:ea typeface="+mn-ea"/>
                <a:cs typeface="+mn-cs"/>
              </a:rPr>
              <a:t>Whariki</a:t>
            </a:r>
            <a:r>
              <a:rPr lang="en-US" sz="1200" b="0" i="0" kern="1200" baseline="0" dirty="0" smtClean="0">
                <a:solidFill>
                  <a:schemeClr val="tx1"/>
                </a:solidFill>
                <a:effectLst/>
                <a:latin typeface="+mn-lt"/>
                <a:ea typeface="+mn-ea"/>
                <a:cs typeface="+mn-cs"/>
              </a:rPr>
              <a:t> have introduced a holistic curriculum in response to the children's learning and development. It also highlights the importance of partnerships with parents and families. </a:t>
            </a:r>
            <a:endParaRPr lang="en-US" sz="1200" b="0" i="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smtClean="0">
                <a:solidFill>
                  <a:schemeClr val="tx1"/>
                </a:solidFill>
                <a:effectLst/>
                <a:latin typeface="+mn-lt"/>
                <a:ea typeface="+mn-ea"/>
                <a:cs typeface="+mn-cs"/>
              </a:rPr>
              <a:t>All teachers</a:t>
            </a:r>
            <a:r>
              <a:rPr lang="en-US" sz="1200" b="0" i="0" kern="1200" baseline="0" dirty="0" smtClean="0">
                <a:solidFill>
                  <a:schemeClr val="tx1"/>
                </a:solidFill>
                <a:effectLst/>
                <a:latin typeface="+mn-lt"/>
                <a:ea typeface="+mn-ea"/>
                <a:cs typeface="+mn-cs"/>
              </a:rPr>
              <a:t> working in these schools have to have relevant qualifications and should have three years experience. It is also important that these teachers are up to date with training and learning theories. The adult to child ratio is one member of staff to every 5 children under the age of 2, and one member of staff for every 6 children aged two and over. These are minimum requirements, however some schools believe that they will struggle with only the minimum requirement. </a:t>
            </a:r>
            <a:r>
              <a:rPr lang="en-US" sz="1200" b="0" i="0" kern="1200" dirty="0" smtClean="0">
                <a:solidFill>
                  <a:schemeClr val="tx1"/>
                </a:solidFill>
                <a:effectLst/>
                <a:latin typeface="+mn-lt"/>
                <a:ea typeface="+mn-ea"/>
                <a:cs typeface="+mn-cs"/>
              </a:rPr>
              <a:t>(New Zealand Legislation, 2008)</a:t>
            </a:r>
          </a:p>
          <a:p>
            <a:r>
              <a:rPr lang="en-US" sz="1200" b="0" i="0" kern="1200" dirty="0" smtClean="0">
                <a:solidFill>
                  <a:schemeClr val="tx1"/>
                </a:solidFill>
                <a:effectLst/>
                <a:latin typeface="+mn-lt"/>
                <a:ea typeface="+mn-ea"/>
                <a:cs typeface="+mn-cs"/>
              </a:rPr>
              <a:t>The teacher</a:t>
            </a:r>
            <a:r>
              <a:rPr lang="en-US" sz="1200" b="0" i="0" kern="1200" baseline="0" dirty="0" smtClean="0">
                <a:solidFill>
                  <a:schemeClr val="tx1"/>
                </a:solidFill>
                <a:effectLst/>
                <a:latin typeface="+mn-lt"/>
                <a:ea typeface="+mn-ea"/>
                <a:cs typeface="+mn-cs"/>
              </a:rPr>
              <a:t> is there to support children's learning and offer guidance and support. They will provide objects and materials for the children to explore. The teachers do not have to follow set guidelines, therefore the teaching methods will be diverse in each setting. It is all down to the teachers to provide opportunities relating to the strands of the curriculum. </a:t>
            </a:r>
            <a:r>
              <a:rPr lang="en-US" sz="1200" b="0" i="0" kern="1200" baseline="0" dirty="0" err="1" smtClean="0">
                <a:solidFill>
                  <a:schemeClr val="tx1"/>
                </a:solidFill>
                <a:effectLst/>
                <a:latin typeface="+mn-lt"/>
                <a:ea typeface="+mn-ea"/>
                <a:cs typeface="+mn-cs"/>
              </a:rPr>
              <a:t>Te</a:t>
            </a:r>
            <a:r>
              <a:rPr lang="en-US" sz="1200" b="0" i="0" kern="1200" baseline="0" dirty="0" smtClean="0">
                <a:solidFill>
                  <a:schemeClr val="tx1"/>
                </a:solidFill>
                <a:effectLst/>
                <a:latin typeface="+mn-lt"/>
                <a:ea typeface="+mn-ea"/>
                <a:cs typeface="+mn-cs"/>
              </a:rPr>
              <a:t> </a:t>
            </a:r>
            <a:r>
              <a:rPr lang="en-US" sz="1200" b="0" i="0" kern="1200" baseline="0" dirty="0" err="1" smtClean="0">
                <a:solidFill>
                  <a:schemeClr val="tx1"/>
                </a:solidFill>
                <a:effectLst/>
                <a:latin typeface="+mn-lt"/>
                <a:ea typeface="+mn-ea"/>
                <a:cs typeface="+mn-cs"/>
              </a:rPr>
              <a:t>Whariki</a:t>
            </a:r>
            <a:r>
              <a:rPr lang="en-US" sz="1200" b="0" i="0" kern="1200" baseline="0" dirty="0" smtClean="0">
                <a:solidFill>
                  <a:schemeClr val="tx1"/>
                </a:solidFill>
                <a:effectLst/>
                <a:latin typeface="+mn-lt"/>
                <a:ea typeface="+mn-ea"/>
                <a:cs typeface="+mn-cs"/>
              </a:rPr>
              <a:t> believes that children are active agents and that teachers are there to support, guide and provide the opportunities for the children to learn and develop. </a:t>
            </a:r>
            <a:endParaRPr lang="en-US" sz="12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a:p>
            <a:r>
              <a:rPr lang="en-GB" sz="1200" b="0" i="0" kern="1200" dirty="0" smtClean="0">
                <a:solidFill>
                  <a:schemeClr val="tx1"/>
                </a:solidFill>
                <a:latin typeface="+mn-lt"/>
                <a:ea typeface="+mn-ea"/>
                <a:cs typeface="+mn-cs"/>
              </a:rPr>
              <a:t>Te </a:t>
            </a:r>
            <a:r>
              <a:rPr lang="en-GB" sz="1200" b="0" i="0" kern="1200" dirty="0" err="1" smtClean="0">
                <a:solidFill>
                  <a:schemeClr val="tx1"/>
                </a:solidFill>
                <a:latin typeface="+mn-lt"/>
                <a:ea typeface="+mn-ea"/>
                <a:cs typeface="+mn-cs"/>
              </a:rPr>
              <a:t>Whāriki</a:t>
            </a:r>
            <a:r>
              <a:rPr lang="en-GB" sz="1200" b="0" i="0" kern="1200" dirty="0" smtClean="0">
                <a:solidFill>
                  <a:schemeClr val="tx1"/>
                </a:solidFill>
                <a:latin typeface="+mn-lt"/>
                <a:ea typeface="+mn-ea"/>
                <a:cs typeface="+mn-cs"/>
              </a:rPr>
              <a:t> also emphasised the contributions of </a:t>
            </a:r>
            <a:r>
              <a:rPr lang="en-GB" sz="1200" b="0" i="0" kern="1200" dirty="0" err="1" smtClean="0">
                <a:solidFill>
                  <a:schemeClr val="tx1"/>
                </a:solidFill>
                <a:latin typeface="+mn-lt"/>
                <a:ea typeface="+mn-ea"/>
                <a:cs typeface="+mn-cs"/>
              </a:rPr>
              <a:t>Vygotsky</a:t>
            </a:r>
            <a:r>
              <a:rPr lang="en-GB" sz="1200" b="0" i="0" kern="1200" dirty="0" smtClean="0">
                <a:solidFill>
                  <a:schemeClr val="tx1"/>
                </a:solidFill>
                <a:latin typeface="+mn-lt"/>
                <a:ea typeface="+mn-ea"/>
                <a:cs typeface="+mn-cs"/>
              </a:rPr>
              <a:t> and Jerome Bruner towards defining a more active role for the teacher whose task is to ‘scaffold’ children towards more complex thinking and increasing competency (Bruner and Haste, 1987)</a:t>
            </a:r>
            <a:endParaRPr lang="en-US" sz="1200" b="0" i="0" kern="1200" dirty="0" smtClean="0">
              <a:solidFill>
                <a:schemeClr val="tx1"/>
              </a:solidFill>
              <a:effectLst/>
              <a:latin typeface="+mn-lt"/>
              <a:ea typeface="+mn-ea"/>
              <a:cs typeface="+mn-cs"/>
            </a:endParaRPr>
          </a:p>
          <a:p>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recommended adult-to-child ratios of 1:8 for Reception and Nursery pupils, and 90% of schools met the recommended ratios of 1:15 for Year 1 and Year 2 pupils.</a:t>
            </a:r>
            <a:br>
              <a:rPr lang="en-US" sz="1200" kern="1200" dirty="0" smtClean="0">
                <a:solidFill>
                  <a:schemeClr val="tx1"/>
                </a:solidFill>
                <a:effectLst/>
                <a:latin typeface="+mn-lt"/>
                <a:ea typeface="+mn-ea"/>
                <a:cs typeface="+mn-cs"/>
              </a:rPr>
            </a:br>
            <a:endParaRPr lang="en-US" dirty="0" smtClean="0"/>
          </a:p>
          <a:p>
            <a:r>
              <a:rPr lang="en-US" dirty="0" smtClean="0"/>
              <a:t>HOWEVER OUR CURRICULUM STARTS AT</a:t>
            </a:r>
            <a:r>
              <a:rPr lang="en-US" baseline="0" dirty="0" smtClean="0"/>
              <a:t> DIFFERENT AGE NOT AT 0 years *********</a:t>
            </a:r>
            <a:endParaRPr lang="en-US" dirty="0"/>
          </a:p>
        </p:txBody>
      </p:sp>
      <p:sp>
        <p:nvSpPr>
          <p:cNvPr id="4" name="Slide Number Placeholder 3"/>
          <p:cNvSpPr>
            <a:spLocks noGrp="1"/>
          </p:cNvSpPr>
          <p:nvPr>
            <p:ph type="sldNum" sz="quarter" idx="10"/>
          </p:nvPr>
        </p:nvSpPr>
        <p:spPr/>
        <p:txBody>
          <a:bodyPr/>
          <a:lstStyle/>
          <a:p>
            <a:fld id="{C3FF097B-D25A-491F-AFE1-99FA20A8745E}" type="slidenum">
              <a:rPr lang="en-GB" smtClean="0"/>
              <a:pPr/>
              <a:t>6</a:t>
            </a:fld>
            <a:endParaRPr lang="en-GB"/>
          </a:p>
        </p:txBody>
      </p:sp>
    </p:spTree>
    <p:extLst>
      <p:ext uri="{BB962C8B-B14F-4D97-AF65-F5344CB8AC3E}">
        <p14:creationId xmlns:p14="http://schemas.microsoft.com/office/powerpoint/2010/main" xmlns="" val="446394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Children with special needs in </a:t>
            </a:r>
            <a:r>
              <a:rPr lang="en-US" sz="1200" b="0" i="0" kern="1200" dirty="0" err="1" smtClean="0">
                <a:solidFill>
                  <a:schemeClr val="tx1"/>
                </a:solidFill>
                <a:effectLst/>
                <a:latin typeface="+mn-lt"/>
                <a:ea typeface="+mn-ea"/>
                <a:cs typeface="+mn-cs"/>
              </a:rPr>
              <a:t>Te</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Whariki</a:t>
            </a:r>
            <a:r>
              <a:rPr lang="en-US" sz="1200" b="0" i="0" kern="1200" baseline="0" dirty="0" smtClean="0">
                <a:solidFill>
                  <a:schemeClr val="tx1"/>
                </a:solidFill>
                <a:effectLst/>
                <a:latin typeface="+mn-lt"/>
                <a:ea typeface="+mn-ea"/>
                <a:cs typeface="+mn-cs"/>
              </a:rPr>
              <a:t> settings are provided with a diverse range of early education and care. </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 curriculum assumes that the care and education will be included within the principles, strands and goals that are set out for children in the early childhood settings (Ministry of Education, 1996).</a:t>
            </a:r>
          </a:p>
          <a:p>
            <a:r>
              <a:rPr lang="en-US" sz="1200" b="0" i="0" kern="1200" dirty="0" smtClean="0">
                <a:solidFill>
                  <a:schemeClr val="tx1"/>
                </a:solidFill>
                <a:effectLst/>
                <a:latin typeface="+mn-lt"/>
                <a:ea typeface="+mn-ea"/>
                <a:cs typeface="+mn-cs"/>
              </a:rPr>
              <a:t>All children with special</a:t>
            </a:r>
            <a:r>
              <a:rPr lang="en-US" sz="1200" b="0" i="0" kern="1200" baseline="0" dirty="0" smtClean="0">
                <a:solidFill>
                  <a:schemeClr val="tx1"/>
                </a:solidFill>
                <a:effectLst/>
                <a:latin typeface="+mn-lt"/>
                <a:ea typeface="+mn-ea"/>
                <a:cs typeface="+mn-cs"/>
              </a:rPr>
              <a:t> needs will have Individual Development Plans or Individual Education Plans (IDP or IEP). These plans are also used for children who need additional support. They are used to monitor how the child is progressing and to provide teacher with the information to plan and provide appropriate development activities for children to engage in. </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a:t>
            </a:r>
            <a:r>
              <a:rPr lang="en-US" sz="1200" b="0" i="0" kern="1200" dirty="0" err="1" smtClean="0">
                <a:solidFill>
                  <a:schemeClr val="tx1"/>
                </a:solidFill>
                <a:effectLst/>
                <a:latin typeface="+mn-lt"/>
                <a:ea typeface="+mn-ea"/>
                <a:cs typeface="+mn-cs"/>
              </a:rPr>
              <a:t>Te</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Whariki</a:t>
            </a:r>
            <a:r>
              <a:rPr lang="en-US" sz="1200" b="0" i="0" kern="1200" dirty="0" smtClean="0">
                <a:solidFill>
                  <a:schemeClr val="tx1"/>
                </a:solidFill>
                <a:effectLst/>
                <a:latin typeface="+mn-lt"/>
                <a:ea typeface="+mn-ea"/>
                <a:cs typeface="+mn-cs"/>
              </a:rPr>
              <a:t> is designed to be inclusive and appropriate for all children and anticipates that special needs will be met as children learn together in all kinds of early childhood education settings" (Ministry of Education, 1996).</a:t>
            </a:r>
          </a:p>
          <a:p>
            <a:endParaRPr lang="en-US" dirty="0" smtClean="0"/>
          </a:p>
          <a:p>
            <a:r>
              <a:rPr lang="en-US" dirty="0" smtClean="0"/>
              <a:t>Within the Foundation</a:t>
            </a:r>
            <a:r>
              <a:rPr lang="en-US" baseline="0" dirty="0" smtClean="0"/>
              <a:t> Phase the SEN Code of Practice for Wales is in place to provide practical advice to Local Education Authorities, maintained schools, early years settings and others to identify, assess and make provision for children with special educational needs. This became effective on 1st April 2002, However there is no longer any hard copies of this publication available.  All early years settings must have a SEN policy in place. Similar to the </a:t>
            </a:r>
            <a:r>
              <a:rPr lang="en-US" baseline="0" dirty="0" err="1" smtClean="0"/>
              <a:t>Te</a:t>
            </a:r>
            <a:r>
              <a:rPr lang="en-US" baseline="0" dirty="0" smtClean="0"/>
              <a:t> </a:t>
            </a:r>
            <a:r>
              <a:rPr lang="en-US" baseline="0" dirty="0" err="1" smtClean="0"/>
              <a:t>Whariki</a:t>
            </a:r>
            <a:r>
              <a:rPr lang="en-US" baseline="0" dirty="0" smtClean="0"/>
              <a:t> curriculum pupils with special needs will also have IDP, IBP or IEPs in place to monitor progression. </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C3FF097B-D25A-491F-AFE1-99FA20A8745E}" type="slidenum">
              <a:rPr lang="en-GB" smtClean="0"/>
              <a:pPr/>
              <a:t>7</a:t>
            </a:fld>
            <a:endParaRPr lang="en-GB"/>
          </a:p>
        </p:txBody>
      </p:sp>
    </p:spTree>
    <p:extLst>
      <p:ext uri="{BB962C8B-B14F-4D97-AF65-F5344CB8AC3E}">
        <p14:creationId xmlns:p14="http://schemas.microsoft.com/office/powerpoint/2010/main" xmlns="" val="4556238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The </a:t>
            </a:r>
            <a:r>
              <a:rPr lang="en-US" sz="1200" b="0" i="0" kern="1200" dirty="0" err="1" smtClean="0">
                <a:solidFill>
                  <a:schemeClr val="tx1"/>
                </a:solidFill>
                <a:effectLst/>
                <a:latin typeface="+mn-lt"/>
                <a:ea typeface="+mn-ea"/>
                <a:cs typeface="+mn-cs"/>
              </a:rPr>
              <a:t>Te</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Whariki</a:t>
            </a:r>
            <a:r>
              <a:rPr lang="en-US" sz="1200" b="0" i="0" kern="1200" dirty="0" smtClean="0">
                <a:solidFill>
                  <a:schemeClr val="tx1"/>
                </a:solidFill>
                <a:effectLst/>
                <a:latin typeface="+mn-lt"/>
                <a:ea typeface="+mn-ea"/>
                <a:cs typeface="+mn-cs"/>
              </a:rPr>
              <a:t> curriculum does not assess children's learning</a:t>
            </a:r>
            <a:r>
              <a:rPr lang="en-US" sz="1200" b="0" i="0" kern="1200" baseline="0" dirty="0" smtClean="0">
                <a:solidFill>
                  <a:schemeClr val="tx1"/>
                </a:solidFill>
                <a:effectLst/>
                <a:latin typeface="+mn-lt"/>
                <a:ea typeface="+mn-ea"/>
                <a:cs typeface="+mn-cs"/>
              </a:rPr>
              <a:t> and development against the milestones. It believes that in order to assess the children's development they need to understand what children are trying to achieve and what is possible. They believe that assessment is supporting children and motivating them to reach their potential. </a:t>
            </a:r>
          </a:p>
          <a:p>
            <a:r>
              <a:rPr lang="en-US" sz="1200" b="0" i="0" kern="1200" baseline="0" dirty="0" smtClean="0">
                <a:solidFill>
                  <a:schemeClr val="tx1"/>
                </a:solidFill>
                <a:effectLst/>
                <a:latin typeface="+mn-lt"/>
                <a:ea typeface="+mn-ea"/>
                <a:cs typeface="+mn-cs"/>
              </a:rPr>
              <a:t>Margaret </a:t>
            </a:r>
            <a:r>
              <a:rPr lang="en-US" sz="1200" b="0" i="0" kern="1200" baseline="0" dirty="0" err="1" smtClean="0">
                <a:solidFill>
                  <a:schemeClr val="tx1"/>
                </a:solidFill>
                <a:effectLst/>
                <a:latin typeface="+mn-lt"/>
                <a:ea typeface="+mn-ea"/>
                <a:cs typeface="+mn-cs"/>
              </a:rPr>
              <a:t>Carr</a:t>
            </a:r>
            <a:r>
              <a:rPr lang="en-US" sz="1200" b="0" i="0" kern="1200" baseline="0" dirty="0" smtClean="0">
                <a:solidFill>
                  <a:schemeClr val="tx1"/>
                </a:solidFill>
                <a:effectLst/>
                <a:latin typeface="+mn-lt"/>
                <a:ea typeface="+mn-ea"/>
                <a:cs typeface="+mn-cs"/>
              </a:rPr>
              <a:t> came up with a way of assessing children’s progress by using ‘learning </a:t>
            </a:r>
            <a:r>
              <a:rPr lang="en-US" sz="1200" b="0" i="0" kern="1200" baseline="0" dirty="0" err="1" smtClean="0">
                <a:solidFill>
                  <a:schemeClr val="tx1"/>
                </a:solidFill>
                <a:effectLst/>
                <a:latin typeface="+mn-lt"/>
                <a:ea typeface="+mn-ea"/>
                <a:cs typeface="+mn-cs"/>
              </a:rPr>
              <a:t>stories’.The</a:t>
            </a:r>
            <a:r>
              <a:rPr lang="en-US" sz="1200" b="0" i="0" kern="1200" baseline="0" dirty="0" smtClean="0">
                <a:solidFill>
                  <a:schemeClr val="tx1"/>
                </a:solidFill>
                <a:effectLst/>
                <a:latin typeface="+mn-lt"/>
                <a:ea typeface="+mn-ea"/>
                <a:cs typeface="+mn-cs"/>
              </a:rPr>
              <a:t> curriculum has very holistic goals therefore it is hard to assess a </a:t>
            </a:r>
            <a:r>
              <a:rPr lang="en-US" sz="1200" b="0" i="0" kern="1200" baseline="0" dirty="0" err="1" smtClean="0">
                <a:solidFill>
                  <a:schemeClr val="tx1"/>
                </a:solidFill>
                <a:effectLst/>
                <a:latin typeface="+mn-lt"/>
                <a:ea typeface="+mn-ea"/>
                <a:cs typeface="+mn-cs"/>
              </a:rPr>
              <a:t>childs</a:t>
            </a:r>
            <a:r>
              <a:rPr lang="en-US" sz="1200" b="0" i="0" kern="1200" baseline="0" dirty="0" smtClean="0">
                <a:solidFill>
                  <a:schemeClr val="tx1"/>
                </a:solidFill>
                <a:effectLst/>
                <a:latin typeface="+mn-lt"/>
                <a:ea typeface="+mn-ea"/>
                <a:cs typeface="+mn-cs"/>
              </a:rPr>
              <a:t> development. </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 idea of 'learning stories' is to avoid assessing specific skills and the use of checklists. Learning stories are about capturing children's learning through stories. Practitioners will document and photograph children's learning experiences. </a:t>
            </a:r>
            <a:r>
              <a:rPr lang="en-US" sz="1200" b="0" i="0" kern="1200" dirty="0" smtClean="0">
                <a:solidFill>
                  <a:schemeClr val="tx1"/>
                </a:solidFill>
                <a:effectLst/>
                <a:latin typeface="+mn-lt"/>
                <a:ea typeface="+mn-ea"/>
                <a:cs typeface="+mn-cs"/>
              </a:rPr>
              <a:t>Learning </a:t>
            </a:r>
            <a:r>
              <a:rPr lang="en-US" sz="1200" b="0" i="0" kern="1200" dirty="0" smtClean="0">
                <a:solidFill>
                  <a:schemeClr val="tx1"/>
                </a:solidFill>
                <a:effectLst/>
                <a:latin typeface="+mn-lt"/>
                <a:ea typeface="+mn-ea"/>
                <a:cs typeface="+mn-cs"/>
              </a:rPr>
              <a:t>stories set up a picture of the child's overall development and the activities and relationships they have engaged in.</a:t>
            </a:r>
          </a:p>
          <a:p>
            <a:r>
              <a:rPr lang="en-US" sz="1200" b="0" i="0" kern="1200" dirty="0" smtClean="0">
                <a:solidFill>
                  <a:schemeClr val="tx1"/>
                </a:solidFill>
                <a:effectLst/>
                <a:latin typeface="+mn-lt"/>
                <a:ea typeface="+mn-ea"/>
                <a:cs typeface="+mn-cs"/>
              </a:rPr>
              <a:t>"Narrative </a:t>
            </a:r>
            <a:r>
              <a:rPr lang="en-US" sz="1200" b="0" i="0" kern="1200" dirty="0" smtClean="0">
                <a:solidFill>
                  <a:schemeClr val="tx1"/>
                </a:solidFill>
                <a:effectLst/>
                <a:latin typeface="+mn-lt"/>
                <a:ea typeface="+mn-ea"/>
                <a:cs typeface="+mn-cs"/>
              </a:rPr>
              <a:t>forms of assessment such as learning stories make use of a formative assessment sequence: noticing, </a:t>
            </a:r>
            <a:r>
              <a:rPr lang="en-US" sz="1200" b="0" i="0" kern="1200" dirty="0" err="1" smtClean="0">
                <a:solidFill>
                  <a:schemeClr val="tx1"/>
                </a:solidFill>
                <a:effectLst/>
                <a:latin typeface="+mn-lt"/>
                <a:ea typeface="+mn-ea"/>
                <a:cs typeface="+mn-cs"/>
              </a:rPr>
              <a:t>recognising</a:t>
            </a:r>
            <a:r>
              <a:rPr lang="en-US" sz="1200" b="0" i="0" kern="1200" dirty="0" smtClean="0">
                <a:solidFill>
                  <a:schemeClr val="tx1"/>
                </a:solidFill>
                <a:effectLst/>
                <a:latin typeface="+mn-lt"/>
                <a:ea typeface="+mn-ea"/>
                <a:cs typeface="+mn-cs"/>
              </a:rPr>
              <a:t>, responding, recording, and revisiting valued learning. The links in this section go to useful frameworks for narrative assessment that are consistent with the vision of </a:t>
            </a:r>
            <a:r>
              <a:rPr lang="en-US" sz="1200" b="0" i="1" kern="1200" dirty="0" err="1" smtClean="0">
                <a:solidFill>
                  <a:schemeClr val="tx1"/>
                </a:solidFill>
                <a:effectLst/>
                <a:latin typeface="+mn-lt"/>
                <a:ea typeface="+mn-ea"/>
                <a:cs typeface="+mn-cs"/>
              </a:rPr>
              <a:t>Te</a:t>
            </a:r>
            <a:r>
              <a:rPr lang="en-US" sz="1200" b="0" i="1" kern="1200" dirty="0" smtClean="0">
                <a:solidFill>
                  <a:schemeClr val="tx1"/>
                </a:solidFill>
                <a:effectLst/>
                <a:latin typeface="+mn-lt"/>
                <a:ea typeface="+mn-ea"/>
                <a:cs typeface="+mn-cs"/>
              </a:rPr>
              <a:t> </a:t>
            </a:r>
            <a:r>
              <a:rPr lang="en-US" sz="1200" b="0" i="1" kern="1200" dirty="0" err="1" smtClean="0">
                <a:solidFill>
                  <a:schemeClr val="tx1"/>
                </a:solidFill>
                <a:effectLst/>
                <a:latin typeface="+mn-lt"/>
                <a:ea typeface="+mn-ea"/>
                <a:cs typeface="+mn-cs"/>
              </a:rPr>
              <a:t>Whāriki</a:t>
            </a:r>
            <a:r>
              <a:rPr lang="en-US" sz="1200" b="0" i="0" kern="1200" dirty="0" smtClean="0">
                <a:solidFill>
                  <a:schemeClr val="tx1"/>
                </a:solidFill>
                <a:effectLst/>
                <a:latin typeface="+mn-lt"/>
                <a:ea typeface="+mn-ea"/>
                <a:cs typeface="+mn-cs"/>
              </a:rPr>
              <a:t>.</a:t>
            </a:r>
          </a:p>
          <a:p>
            <a:endParaRPr lang="en-US" sz="1200" b="0" i="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Children </a:t>
            </a:r>
            <a:r>
              <a:rPr lang="en-US" sz="1200" kern="1200" dirty="0" smtClean="0">
                <a:solidFill>
                  <a:schemeClr val="tx1"/>
                </a:solidFill>
                <a:effectLst/>
                <a:latin typeface="+mn-lt"/>
                <a:ea typeface="+mn-ea"/>
                <a:cs typeface="+mn-cs"/>
              </a:rPr>
              <a:t>are increasingly able to assess their own learning, to outline their own goals, and to decide how to achieve these goals. They work hard to achieve such goals as learning to walk, forming letters and </a:t>
            </a:r>
            <a:r>
              <a:rPr lang="en-US" sz="1200" kern="1200" dirty="0" smtClean="0">
                <a:solidFill>
                  <a:schemeClr val="tx1"/>
                </a:solidFill>
                <a:effectLst/>
                <a:latin typeface="+mn-lt"/>
                <a:ea typeface="+mn-ea"/>
                <a:cs typeface="+mn-cs"/>
              </a:rPr>
              <a:t>numbers</a:t>
            </a:r>
            <a:r>
              <a:rPr lang="en-US" sz="1200" kern="1200" dirty="0" smtClean="0">
                <a:solidFill>
                  <a:schemeClr val="tx1"/>
                </a:solidFill>
                <a:effectLst/>
                <a:latin typeface="+mn-lt"/>
                <a:ea typeface="+mn-ea"/>
                <a:cs typeface="+mn-cs"/>
              </a:rPr>
              <a:t>, and contributing to group interaction. The learning environment should enable children to set and pursue their own goals within the boundaries necessary for safety and to reflect on whether they have achieved their goals. </a:t>
            </a:r>
            <a:endParaRPr lang="en-US" sz="1200" b="1" i="0" kern="1200" dirty="0" smtClean="0">
              <a:solidFill>
                <a:schemeClr val="tx1"/>
              </a:solidFill>
              <a:effectLst/>
              <a:latin typeface="+mn-lt"/>
              <a:ea typeface="+mn-ea"/>
              <a:cs typeface="+mn-cs"/>
            </a:endParaRPr>
          </a:p>
          <a:p>
            <a:endParaRPr lang="en-US" sz="1200" b="1" i="0" kern="1200" dirty="0" smtClean="0">
              <a:solidFill>
                <a:schemeClr val="tx1"/>
              </a:solidFill>
              <a:effectLst/>
              <a:latin typeface="+mn-lt"/>
              <a:ea typeface="+mn-ea"/>
              <a:cs typeface="+mn-cs"/>
            </a:endParaRPr>
          </a:p>
          <a:p>
            <a:r>
              <a:rPr lang="en-GB" dirty="0" smtClean="0"/>
              <a:t>Portfolios of children’s learning are a useful way for the</a:t>
            </a:r>
            <a:r>
              <a:rPr lang="en-GB" baseline="0" dirty="0" smtClean="0"/>
              <a:t> curriculum </a:t>
            </a:r>
            <a:r>
              <a:rPr lang="en-GB" dirty="0" smtClean="0"/>
              <a:t>to follow children’s progress and interests. They also provide opportunities for parents to engage with their child’s learning journey and contribute their own observations and suggestions. Opportunities for children to revisit items in their portfolios invite learning conversations and support self- and peer assessment.</a:t>
            </a:r>
            <a:endParaRPr lang="en-US" sz="1200" b="1" i="0" kern="1200" dirty="0" smtClean="0">
              <a:solidFill>
                <a:schemeClr val="tx1"/>
              </a:solidFill>
              <a:effectLst/>
              <a:latin typeface="+mn-lt"/>
              <a:ea typeface="+mn-ea"/>
              <a:cs typeface="+mn-cs"/>
            </a:endParaRPr>
          </a:p>
          <a:p>
            <a:endParaRPr lang="en-US" sz="1200" b="1"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 Foundation Phase profile (FPP) supports summative assessments at statutory points and provides a nationally consistent method for scoring the Foundation Phase outcomes and progress data. This will be used to support the statutory baseline assessment during reception year from September 2015.</a:t>
            </a:r>
          </a:p>
          <a:p>
            <a:r>
              <a:rPr lang="en-US" sz="1200" b="0" i="0" kern="1200" dirty="0" smtClean="0">
                <a:solidFill>
                  <a:schemeClr val="tx1"/>
                </a:solidFill>
                <a:effectLst/>
                <a:latin typeface="+mn-lt"/>
                <a:ea typeface="+mn-ea"/>
                <a:cs typeface="+mn-cs"/>
              </a:rPr>
              <a:t>It will assess children’s abilities and development in 4 areas of learning:</a:t>
            </a:r>
          </a:p>
          <a:p>
            <a:r>
              <a:rPr lang="en-US" sz="1200" b="0" i="0" kern="1200" dirty="0" smtClean="0">
                <a:solidFill>
                  <a:schemeClr val="tx1"/>
                </a:solidFill>
                <a:effectLst/>
                <a:latin typeface="+mn-lt"/>
                <a:ea typeface="+mn-ea"/>
                <a:cs typeface="+mn-cs"/>
              </a:rPr>
              <a:t>personal and social development, well-being and cultural diversity</a:t>
            </a:r>
          </a:p>
          <a:p>
            <a:r>
              <a:rPr lang="en-US" sz="1200" b="0" i="0" kern="1200" dirty="0" smtClean="0">
                <a:solidFill>
                  <a:schemeClr val="tx1"/>
                </a:solidFill>
                <a:effectLst/>
                <a:latin typeface="+mn-lt"/>
                <a:ea typeface="+mn-ea"/>
                <a:cs typeface="+mn-cs"/>
              </a:rPr>
              <a:t>Literacy and numeracy</a:t>
            </a:r>
            <a:r>
              <a:rPr lang="en-US" sz="1200" b="0" i="0" kern="1200" baseline="0" dirty="0" smtClean="0">
                <a:solidFill>
                  <a:schemeClr val="tx1"/>
                </a:solidFill>
                <a:effectLst/>
                <a:latin typeface="+mn-lt"/>
                <a:ea typeface="+mn-ea"/>
                <a:cs typeface="+mn-cs"/>
              </a:rPr>
              <a:t> </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mathematical </a:t>
            </a:r>
            <a:r>
              <a:rPr lang="en-US" sz="1200" b="0" i="0" kern="1200" dirty="0" smtClean="0">
                <a:solidFill>
                  <a:schemeClr val="tx1"/>
                </a:solidFill>
                <a:effectLst/>
                <a:latin typeface="+mn-lt"/>
                <a:ea typeface="+mn-ea"/>
                <a:cs typeface="+mn-cs"/>
              </a:rPr>
              <a:t>development</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physical development.</a:t>
            </a:r>
          </a:p>
          <a:p>
            <a:r>
              <a:rPr lang="en-US" sz="1200" b="0" i="0" kern="1200" dirty="0" smtClean="0">
                <a:solidFill>
                  <a:schemeClr val="tx1"/>
                </a:solidFill>
                <a:effectLst/>
                <a:latin typeface="+mn-lt"/>
                <a:ea typeface="+mn-ea"/>
                <a:cs typeface="+mn-cs"/>
              </a:rPr>
              <a:t>The assessment will be in the form of observations and formative assessments. </a:t>
            </a:r>
          </a:p>
          <a:p>
            <a:endParaRPr lang="en-US" dirty="0" smtClean="0"/>
          </a:p>
        </p:txBody>
      </p:sp>
      <p:sp>
        <p:nvSpPr>
          <p:cNvPr id="4" name="Slide Number Placeholder 3"/>
          <p:cNvSpPr>
            <a:spLocks noGrp="1"/>
          </p:cNvSpPr>
          <p:nvPr>
            <p:ph type="sldNum" sz="quarter" idx="10"/>
          </p:nvPr>
        </p:nvSpPr>
        <p:spPr/>
        <p:txBody>
          <a:bodyPr/>
          <a:lstStyle/>
          <a:p>
            <a:fld id="{C3FF097B-D25A-491F-AFE1-99FA20A8745E}" type="slidenum">
              <a:rPr lang="en-GB" smtClean="0"/>
              <a:pPr/>
              <a:t>8</a:t>
            </a:fld>
            <a:endParaRPr lang="en-GB"/>
          </a:p>
        </p:txBody>
      </p:sp>
    </p:spTree>
    <p:extLst>
      <p:ext uri="{BB962C8B-B14F-4D97-AF65-F5344CB8AC3E}">
        <p14:creationId xmlns:p14="http://schemas.microsoft.com/office/powerpoint/2010/main" xmlns="" val="685548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The role</a:t>
            </a:r>
            <a:r>
              <a:rPr lang="en-US" sz="1200" b="0" i="0" kern="1200" baseline="0" dirty="0" smtClean="0">
                <a:solidFill>
                  <a:schemeClr val="tx1"/>
                </a:solidFill>
                <a:effectLst/>
                <a:latin typeface="+mn-lt"/>
                <a:ea typeface="+mn-ea"/>
                <a:cs typeface="+mn-cs"/>
              </a:rPr>
              <a:t> of play is a positive aspect of learning and </a:t>
            </a:r>
            <a:r>
              <a:rPr lang="en-US" sz="1200" b="0" i="0" kern="1200" baseline="0" dirty="0" err="1" smtClean="0">
                <a:solidFill>
                  <a:schemeClr val="tx1"/>
                </a:solidFill>
                <a:effectLst/>
                <a:latin typeface="+mn-lt"/>
                <a:ea typeface="+mn-ea"/>
                <a:cs typeface="+mn-cs"/>
              </a:rPr>
              <a:t>Te</a:t>
            </a:r>
            <a:r>
              <a:rPr lang="en-US" sz="1200" b="0" i="0" kern="1200" baseline="0" dirty="0" smtClean="0">
                <a:solidFill>
                  <a:schemeClr val="tx1"/>
                </a:solidFill>
                <a:effectLst/>
                <a:latin typeface="+mn-lt"/>
                <a:ea typeface="+mn-ea"/>
                <a:cs typeface="+mn-cs"/>
              </a:rPr>
              <a:t> </a:t>
            </a:r>
            <a:r>
              <a:rPr lang="en-US" sz="1200" b="0" i="0" kern="1200" baseline="0" dirty="0" err="1" smtClean="0">
                <a:solidFill>
                  <a:schemeClr val="tx1"/>
                </a:solidFill>
                <a:effectLst/>
                <a:latin typeface="+mn-lt"/>
                <a:ea typeface="+mn-ea"/>
                <a:cs typeface="+mn-cs"/>
              </a:rPr>
              <a:t>Whariki</a:t>
            </a:r>
            <a:r>
              <a:rPr lang="en-US" sz="1200" b="0" i="0" kern="1200" baseline="0" dirty="0" smtClean="0">
                <a:solidFill>
                  <a:schemeClr val="tx1"/>
                </a:solidFill>
                <a:effectLst/>
                <a:latin typeface="+mn-lt"/>
                <a:ea typeface="+mn-ea"/>
                <a:cs typeface="+mn-cs"/>
              </a:rPr>
              <a:t> values that play is a purposeful part children's development. </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It</a:t>
            </a:r>
            <a:r>
              <a:rPr lang="en-US" sz="1200" b="0" i="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also acknowledges that play is a source of enjoyment. "</a:t>
            </a:r>
            <a:r>
              <a:rPr lang="en-US" sz="1200" b="0" i="0" kern="1200" dirty="0" err="1" smtClean="0">
                <a:solidFill>
                  <a:schemeClr val="tx1"/>
                </a:solidFill>
                <a:effectLst/>
                <a:latin typeface="+mn-lt"/>
                <a:ea typeface="+mn-ea"/>
                <a:cs typeface="+mn-cs"/>
              </a:rPr>
              <a:t>Te</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Whariki</a:t>
            </a:r>
            <a:r>
              <a:rPr lang="en-US" sz="1200" b="0" i="0" kern="1200" dirty="0" smtClean="0">
                <a:solidFill>
                  <a:schemeClr val="tx1"/>
                </a:solidFill>
                <a:effectLst/>
                <a:latin typeface="+mn-lt"/>
                <a:ea typeface="+mn-ea"/>
                <a:cs typeface="+mn-cs"/>
              </a:rPr>
              <a:t> curriculum </a:t>
            </a:r>
            <a:r>
              <a:rPr lang="en-US" sz="1200" b="0" i="0" kern="1200" dirty="0" err="1" smtClean="0">
                <a:solidFill>
                  <a:schemeClr val="tx1"/>
                </a:solidFill>
                <a:effectLst/>
                <a:latin typeface="+mn-lt"/>
                <a:ea typeface="+mn-ea"/>
                <a:cs typeface="+mn-cs"/>
              </a:rPr>
              <a:t>recognises</a:t>
            </a:r>
            <a:r>
              <a:rPr lang="en-US" sz="1200" b="0" i="0" kern="1200" dirty="0" smtClean="0">
                <a:solidFill>
                  <a:schemeClr val="tx1"/>
                </a:solidFill>
                <a:effectLst/>
                <a:latin typeface="+mn-lt"/>
                <a:ea typeface="+mn-ea"/>
                <a:cs typeface="+mn-cs"/>
              </a:rPr>
              <a:t> the importance of spontaneous play and the value of play as meaningful learning" (New Zealand Ministry of Education, 1996). There are many different types of play</a:t>
            </a:r>
            <a:r>
              <a:rPr lang="en-US" sz="1200" b="0" i="0" kern="1200" baseline="0" dirty="0" smtClean="0">
                <a:solidFill>
                  <a:schemeClr val="tx1"/>
                </a:solidFill>
                <a:effectLst/>
                <a:latin typeface="+mn-lt"/>
                <a:ea typeface="+mn-ea"/>
                <a:cs typeface="+mn-cs"/>
              </a:rPr>
              <a:t> that the children can learn from. Te </a:t>
            </a:r>
            <a:r>
              <a:rPr lang="en-US" sz="1200" b="0" i="0" kern="1200" baseline="0" dirty="0" err="1" smtClean="0">
                <a:solidFill>
                  <a:schemeClr val="tx1"/>
                </a:solidFill>
                <a:effectLst/>
                <a:latin typeface="+mn-lt"/>
                <a:ea typeface="+mn-ea"/>
                <a:cs typeface="+mn-cs"/>
              </a:rPr>
              <a:t>Whariki</a:t>
            </a:r>
            <a:r>
              <a:rPr lang="en-US" sz="1200" b="0" i="0" kern="1200" baseline="0" dirty="0" smtClean="0">
                <a:solidFill>
                  <a:schemeClr val="tx1"/>
                </a:solidFill>
                <a:effectLst/>
                <a:latin typeface="+mn-lt"/>
                <a:ea typeface="+mn-ea"/>
                <a:cs typeface="+mn-cs"/>
              </a:rPr>
              <a:t> focusses on </a:t>
            </a:r>
            <a:r>
              <a:rPr lang="en-US" sz="1200" b="0" i="0" kern="1200" baseline="0" dirty="0" smtClean="0">
                <a:solidFill>
                  <a:schemeClr val="tx1"/>
                </a:solidFill>
                <a:effectLst/>
                <a:latin typeface="+mn-lt"/>
                <a:ea typeface="+mn-ea"/>
                <a:cs typeface="+mn-cs"/>
              </a:rPr>
              <a:t>child-initiated </a:t>
            </a:r>
            <a:r>
              <a:rPr lang="en-US" sz="1200" b="0" i="0" kern="1200" baseline="0" dirty="0" smtClean="0">
                <a:solidFill>
                  <a:schemeClr val="tx1"/>
                </a:solidFill>
                <a:effectLst/>
                <a:latin typeface="+mn-lt"/>
                <a:ea typeface="+mn-ea"/>
                <a:cs typeface="+mn-cs"/>
              </a:rPr>
              <a:t>rather than adult led activities. </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Play</a:t>
            </a:r>
            <a:r>
              <a:rPr lang="en-US" sz="1200" b="0" i="0" kern="1200" baseline="0" dirty="0" smtClean="0">
                <a:solidFill>
                  <a:schemeClr val="tx1"/>
                </a:solidFill>
                <a:effectLst/>
                <a:latin typeface="+mn-lt"/>
                <a:ea typeface="+mn-ea"/>
                <a:cs typeface="+mn-cs"/>
              </a:rPr>
              <a:t> is </a:t>
            </a:r>
            <a:r>
              <a:rPr lang="en-US" sz="1200" b="0" i="0" kern="1200" dirty="0" err="1" smtClean="0">
                <a:solidFill>
                  <a:schemeClr val="tx1"/>
                </a:solidFill>
                <a:effectLst/>
                <a:latin typeface="+mn-lt"/>
                <a:ea typeface="+mn-ea"/>
                <a:cs typeface="+mn-cs"/>
              </a:rPr>
              <a:t>recognised</a:t>
            </a:r>
            <a:r>
              <a:rPr lang="en-US" sz="1200" b="0" i="0" kern="1200" dirty="0" smtClean="0">
                <a:solidFill>
                  <a:schemeClr val="tx1"/>
                </a:solidFill>
                <a:effectLst/>
                <a:latin typeface="+mn-lt"/>
                <a:ea typeface="+mn-ea"/>
                <a:cs typeface="+mn-cs"/>
              </a:rPr>
              <a:t> as stimulating children's development therefore teachers often provide an environment for children to explore on their own through play.</a:t>
            </a:r>
          </a:p>
          <a:p>
            <a:r>
              <a:rPr lang="en-US" sz="1200" b="0" i="0" kern="1200" dirty="0" err="1" smtClean="0">
                <a:solidFill>
                  <a:schemeClr val="tx1"/>
                </a:solidFill>
                <a:effectLst/>
                <a:latin typeface="+mn-lt"/>
                <a:ea typeface="+mn-ea"/>
                <a:cs typeface="+mn-cs"/>
              </a:rPr>
              <a:t>Te</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Whariki</a:t>
            </a:r>
            <a:r>
              <a:rPr lang="en-US" sz="1200" b="0" i="0" kern="1200" dirty="0" smtClean="0">
                <a:solidFill>
                  <a:schemeClr val="tx1"/>
                </a:solidFill>
                <a:effectLst/>
                <a:latin typeface="+mn-lt"/>
                <a:ea typeface="+mn-ea"/>
                <a:cs typeface="+mn-cs"/>
              </a:rPr>
              <a:t> believes a child’s learning environment</a:t>
            </a:r>
            <a:r>
              <a:rPr lang="en-US" sz="1200" b="0" i="0" kern="1200" baseline="0" dirty="0" smtClean="0">
                <a:solidFill>
                  <a:schemeClr val="tx1"/>
                </a:solidFill>
                <a:effectLst/>
                <a:latin typeface="+mn-lt"/>
                <a:ea typeface="+mn-ea"/>
                <a:cs typeface="+mn-cs"/>
              </a:rPr>
              <a:t> should be enabling, stimulating and encourage children to explore new things. </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 environment is an important aspect in the </a:t>
            </a:r>
            <a:r>
              <a:rPr lang="en-US" sz="1200" b="0" i="0" kern="1200" dirty="0" err="1" smtClean="0">
                <a:solidFill>
                  <a:schemeClr val="tx1"/>
                </a:solidFill>
                <a:effectLst/>
                <a:latin typeface="+mn-lt"/>
                <a:ea typeface="+mn-ea"/>
                <a:cs typeface="+mn-cs"/>
              </a:rPr>
              <a:t>Te</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Whariki</a:t>
            </a:r>
            <a:r>
              <a:rPr lang="en-US" sz="1200" b="0" i="0" kern="1200" dirty="0" smtClean="0">
                <a:solidFill>
                  <a:schemeClr val="tx1"/>
                </a:solidFill>
                <a:effectLst/>
                <a:latin typeface="+mn-lt"/>
                <a:ea typeface="+mn-ea"/>
                <a:cs typeface="+mn-cs"/>
              </a:rPr>
              <a:t> curriculum. "Learning is about the way in which children perceive and deal with their environment" (Ministry of Education, 2009). </a:t>
            </a:r>
          </a:p>
          <a:p>
            <a:r>
              <a:rPr lang="en-US" sz="1200" b="0" i="0" kern="1200" dirty="0" err="1" smtClean="0">
                <a:solidFill>
                  <a:schemeClr val="tx1"/>
                </a:solidFill>
                <a:effectLst/>
                <a:latin typeface="+mn-lt"/>
                <a:ea typeface="+mn-ea"/>
                <a:cs typeface="+mn-cs"/>
              </a:rPr>
              <a:t>Te</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Whariki</a:t>
            </a:r>
            <a:r>
              <a:rPr lang="en-US" sz="1200" b="0" i="0" kern="1200" dirty="0" smtClean="0">
                <a:solidFill>
                  <a:schemeClr val="tx1"/>
                </a:solidFill>
                <a:effectLst/>
                <a:latin typeface="+mn-lt"/>
                <a:ea typeface="+mn-ea"/>
                <a:cs typeface="+mn-cs"/>
              </a:rPr>
              <a:t> curriculum also has some lines with </a:t>
            </a:r>
            <a:r>
              <a:rPr lang="en-US" sz="1200" b="0" i="0" kern="1200" dirty="0" err="1" smtClean="0">
                <a:solidFill>
                  <a:schemeClr val="tx1"/>
                </a:solidFill>
                <a:effectLst/>
                <a:latin typeface="+mn-lt"/>
                <a:ea typeface="+mn-ea"/>
                <a:cs typeface="+mn-cs"/>
              </a:rPr>
              <a:t>Bronfenbrenners</a:t>
            </a:r>
            <a:r>
              <a:rPr lang="en-US" sz="1200" b="0" i="0" kern="1200" dirty="0" smtClean="0">
                <a:solidFill>
                  <a:schemeClr val="tx1"/>
                </a:solidFill>
                <a:effectLst/>
                <a:latin typeface="+mn-lt"/>
                <a:ea typeface="+mn-ea"/>
                <a:cs typeface="+mn-cs"/>
              </a:rPr>
              <a:t> ecological systems theory. The first layer of the theory links to the child and their environment. The second layer acknowledges</a:t>
            </a:r>
            <a:r>
              <a:rPr lang="en-US" sz="1200" b="0" i="0" kern="1200" baseline="0" dirty="0" smtClean="0">
                <a:solidFill>
                  <a:schemeClr val="tx1"/>
                </a:solidFill>
                <a:effectLst/>
                <a:latin typeface="+mn-lt"/>
                <a:ea typeface="+mn-ea"/>
                <a:cs typeface="+mn-cs"/>
              </a:rPr>
              <a:t> the main environments the child experiences and the relationship between them. The third layer influences the adults capacity to care and educate. The fourth later refers to the wider social system and the beliefs, values and cultures. </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 curriculum is mainly</a:t>
            </a:r>
            <a:r>
              <a:rPr lang="en-US" sz="1200" b="0" i="0" kern="1200" baseline="0" dirty="0" smtClean="0">
                <a:solidFill>
                  <a:schemeClr val="tx1"/>
                </a:solidFill>
                <a:effectLst/>
                <a:latin typeface="+mn-lt"/>
                <a:ea typeface="+mn-ea"/>
                <a:cs typeface="+mn-cs"/>
              </a:rPr>
              <a:t> interested with the first two layers however the other layers influence the quality of the curriculum. </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Te </a:t>
            </a:r>
            <a:r>
              <a:rPr lang="en-US" sz="1200" b="0" i="0" kern="1200" dirty="0" err="1" smtClean="0">
                <a:solidFill>
                  <a:schemeClr val="tx1"/>
                </a:solidFill>
                <a:effectLst/>
                <a:latin typeface="+mn-lt"/>
                <a:ea typeface="+mn-ea"/>
                <a:cs typeface="+mn-cs"/>
              </a:rPr>
              <a:t>Whariki</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recognises</a:t>
            </a:r>
            <a:r>
              <a:rPr lang="en-US" sz="1200" b="0" i="0" kern="1200" dirty="0" smtClean="0">
                <a:solidFill>
                  <a:schemeClr val="tx1"/>
                </a:solidFill>
                <a:effectLst/>
                <a:latin typeface="+mn-lt"/>
                <a:ea typeface="+mn-ea"/>
                <a:cs typeface="+mn-cs"/>
              </a:rPr>
              <a:t> the influence that the community can have on a child and their environment</a:t>
            </a:r>
            <a:r>
              <a:rPr lang="en-US" sz="1200" b="0" i="0" kern="1200" dirty="0" smtClean="0">
                <a:solidFill>
                  <a:schemeClr val="tx1"/>
                </a:solidFill>
                <a:effectLst/>
                <a:latin typeface="+mn-lt"/>
                <a:ea typeface="+mn-ea"/>
                <a:cs typeface="+mn-cs"/>
              </a:rPr>
              <a:t>.</a:t>
            </a:r>
            <a:endParaRPr lang="en-US" sz="1200" b="0" i="0" kern="1200" dirty="0" smtClean="0">
              <a:solidFill>
                <a:schemeClr val="tx1"/>
              </a:solidFill>
              <a:effectLst/>
              <a:latin typeface="+mn-lt"/>
              <a:ea typeface="+mn-ea"/>
              <a:cs typeface="+mn-cs"/>
            </a:endParaRPr>
          </a:p>
          <a:p>
            <a:endParaRPr lang="en-US" dirty="0" smtClean="0"/>
          </a:p>
          <a:p>
            <a:endParaRPr lang="en-US" dirty="0" smtClean="0"/>
          </a:p>
          <a:p>
            <a:r>
              <a:rPr lang="en-US" sz="1200" b="0" kern="1200" dirty="0" smtClean="0">
                <a:solidFill>
                  <a:schemeClr val="tx1"/>
                </a:solidFill>
                <a:effectLst/>
                <a:latin typeface="+mn-lt"/>
                <a:ea typeface="+mn-ea"/>
                <a:cs typeface="+mn-cs"/>
              </a:rPr>
              <a:t>The Foundation Phase state that play is an essential ingredient in the curriculum which should </a:t>
            </a:r>
            <a:r>
              <a:rPr lang="en-US" sz="1200" b="0" kern="1200" dirty="0" smtClean="0">
                <a:solidFill>
                  <a:schemeClr val="tx1"/>
                </a:solidFill>
                <a:effectLst/>
                <a:latin typeface="+mn-lt"/>
                <a:ea typeface="+mn-ea"/>
                <a:cs typeface="+mn-cs"/>
              </a:rPr>
              <a:t>be</a:t>
            </a:r>
            <a:r>
              <a:rPr lang="en-US" sz="1200" b="0" kern="1200" baseline="0" dirty="0" smtClean="0">
                <a:solidFill>
                  <a:schemeClr val="tx1"/>
                </a:solidFill>
                <a:effectLst/>
                <a:latin typeface="+mn-lt"/>
                <a:ea typeface="+mn-ea"/>
                <a:cs typeface="+mn-cs"/>
              </a:rPr>
              <a:t> </a:t>
            </a:r>
            <a:r>
              <a:rPr lang="en-US" sz="1200" b="0" kern="1200" dirty="0" smtClean="0">
                <a:solidFill>
                  <a:schemeClr val="tx1"/>
                </a:solidFill>
                <a:effectLst/>
                <a:latin typeface="+mn-lt"/>
                <a:ea typeface="+mn-ea"/>
                <a:cs typeface="+mn-cs"/>
              </a:rPr>
              <a:t>fun </a:t>
            </a:r>
            <a:r>
              <a:rPr lang="en-US" sz="1200" b="0" kern="1200" dirty="0" smtClean="0">
                <a:solidFill>
                  <a:schemeClr val="tx1"/>
                </a:solidFill>
                <a:effectLst/>
                <a:latin typeface="+mn-lt"/>
                <a:ea typeface="+mn-ea"/>
                <a:cs typeface="+mn-cs"/>
              </a:rPr>
              <a:t>and stimulating. Well-planned play helps children to think and make sense of the world around them. It develops and extends their linguistic and communication skills, enables them to be creative, to investigate and explore different materials, and provides them with opportunities to experiment and predict outcomes. </a:t>
            </a:r>
            <a:endParaRPr lang="en-US" dirty="0" smtClean="0"/>
          </a:p>
          <a:p>
            <a:r>
              <a:rPr lang="en-US" sz="1200" b="0" kern="1200" dirty="0" smtClean="0">
                <a:solidFill>
                  <a:schemeClr val="tx1"/>
                </a:solidFill>
                <a:effectLst/>
                <a:latin typeface="+mn-lt"/>
                <a:ea typeface="+mn-ea"/>
                <a:cs typeface="+mn-cs"/>
              </a:rPr>
              <a:t>There should be opportunities for children to follow their own interests and ideas through free play. Children’s learning is most effective when it arises from first-hand experiences, whether spontaneous or structured, and when they are given time to play without interruptions and to reach a satisfactory conclusion. </a:t>
            </a:r>
            <a:endParaRPr lang="en-US" dirty="0" smtClean="0"/>
          </a:p>
          <a:p>
            <a:r>
              <a:rPr lang="en-US" sz="1200" b="0" kern="1200" dirty="0" smtClean="0">
                <a:solidFill>
                  <a:schemeClr val="tx1"/>
                </a:solidFill>
                <a:effectLst/>
                <a:latin typeface="+mn-lt"/>
                <a:ea typeface="+mn-ea"/>
                <a:cs typeface="+mn-cs"/>
              </a:rPr>
              <a:t>The sentiments of the </a:t>
            </a:r>
            <a:r>
              <a:rPr lang="en-US" sz="1200" b="0" kern="1200" dirty="0" err="1" smtClean="0">
                <a:solidFill>
                  <a:schemeClr val="tx1"/>
                </a:solidFill>
                <a:effectLst/>
                <a:latin typeface="+mn-lt"/>
                <a:ea typeface="+mn-ea"/>
                <a:cs typeface="+mn-cs"/>
              </a:rPr>
              <a:t>Rumbold</a:t>
            </a:r>
            <a:r>
              <a:rPr lang="en-US" sz="1200" b="0" kern="1200" dirty="0" smtClean="0">
                <a:solidFill>
                  <a:schemeClr val="tx1"/>
                </a:solidFill>
                <a:effectLst/>
                <a:latin typeface="+mn-lt"/>
                <a:ea typeface="+mn-ea"/>
                <a:cs typeface="+mn-cs"/>
              </a:rPr>
              <a:t> Report (1990) on play still stand firm today. It stated that: ‘Play that is well planned and pleasurable helps children to think, to increase their understanding and to improve their language competence. It allows children to be creative, to explore and investigate materials, to experiment and to draw and test their conclusions... Such experience is important </a:t>
            </a:r>
            <a:endParaRPr lang="en-US" dirty="0" smtClean="0"/>
          </a:p>
          <a:p>
            <a:r>
              <a:rPr lang="en-US" sz="1200" b="0" kern="1200" dirty="0" smtClean="0">
                <a:solidFill>
                  <a:schemeClr val="tx1"/>
                </a:solidFill>
                <a:effectLst/>
                <a:latin typeface="+mn-lt"/>
                <a:ea typeface="+mn-ea"/>
                <a:cs typeface="+mn-cs"/>
              </a:rPr>
              <a:t>in catching and sustaining children’s interests and motivating their learning as individuals and in co-operation with others.’ </a:t>
            </a:r>
          </a:p>
          <a:p>
            <a:endParaRPr lang="en-US" sz="1200" b="0" kern="1200" dirty="0" smtClean="0">
              <a:solidFill>
                <a:schemeClr val="tx1"/>
              </a:solidFill>
              <a:effectLst/>
              <a:latin typeface="+mn-lt"/>
              <a:ea typeface="+mn-ea"/>
              <a:cs typeface="+mn-cs"/>
            </a:endParaRPr>
          </a:p>
          <a:p>
            <a:endParaRPr lang="en-US" dirty="0" smtClean="0"/>
          </a:p>
        </p:txBody>
      </p:sp>
      <p:sp>
        <p:nvSpPr>
          <p:cNvPr id="4" name="Slide Number Placeholder 3"/>
          <p:cNvSpPr>
            <a:spLocks noGrp="1"/>
          </p:cNvSpPr>
          <p:nvPr>
            <p:ph type="sldNum" sz="quarter" idx="10"/>
          </p:nvPr>
        </p:nvSpPr>
        <p:spPr/>
        <p:txBody>
          <a:bodyPr/>
          <a:lstStyle/>
          <a:p>
            <a:fld id="{C3FF097B-D25A-491F-AFE1-99FA20A8745E}" type="slidenum">
              <a:rPr lang="en-GB" smtClean="0"/>
              <a:pPr/>
              <a:t>9</a:t>
            </a:fld>
            <a:endParaRPr lang="en-GB"/>
          </a:p>
        </p:txBody>
      </p:sp>
    </p:spTree>
    <p:extLst>
      <p:ext uri="{BB962C8B-B14F-4D97-AF65-F5344CB8AC3E}">
        <p14:creationId xmlns:p14="http://schemas.microsoft.com/office/powerpoint/2010/main" xmlns="" val="15147083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There are many </a:t>
            </a:r>
            <a:r>
              <a:rPr lang="en-US" sz="1200" b="0" i="0" kern="1200" dirty="0" err="1" smtClean="0">
                <a:solidFill>
                  <a:schemeClr val="tx1"/>
                </a:solidFill>
                <a:effectLst/>
                <a:latin typeface="+mn-lt"/>
                <a:ea typeface="+mn-ea"/>
                <a:cs typeface="+mn-cs"/>
              </a:rPr>
              <a:t>similarites</a:t>
            </a:r>
            <a:r>
              <a:rPr lang="en-US" sz="1200" b="0" i="0" kern="1200" dirty="0" smtClean="0">
                <a:solidFill>
                  <a:schemeClr val="tx1"/>
                </a:solidFill>
                <a:effectLst/>
                <a:latin typeface="+mn-lt"/>
                <a:ea typeface="+mn-ea"/>
                <a:cs typeface="+mn-cs"/>
              </a:rPr>
              <a:t> and differences</a:t>
            </a:r>
            <a:r>
              <a:rPr lang="en-US" sz="1200" b="0" i="0" kern="1200" baseline="0" dirty="0" smtClean="0">
                <a:solidFill>
                  <a:schemeClr val="tx1"/>
                </a:solidFill>
                <a:effectLst/>
                <a:latin typeface="+mn-lt"/>
                <a:ea typeface="+mn-ea"/>
                <a:cs typeface="+mn-cs"/>
              </a:rPr>
              <a:t> between the two curriculum as they both </a:t>
            </a:r>
            <a:r>
              <a:rPr lang="en-US" sz="1200" b="0" i="0" kern="1200" baseline="0" dirty="0" smtClean="0">
                <a:solidFill>
                  <a:schemeClr val="tx1"/>
                </a:solidFill>
                <a:effectLst/>
                <a:latin typeface="+mn-lt"/>
                <a:ea typeface="+mn-ea"/>
                <a:cs typeface="+mn-cs"/>
              </a:rPr>
              <a:t>provide </a:t>
            </a:r>
            <a:r>
              <a:rPr lang="en-US" sz="1200" b="0" i="0" kern="1200" baseline="0" dirty="0" smtClean="0">
                <a:solidFill>
                  <a:schemeClr val="tx1"/>
                </a:solidFill>
                <a:effectLst/>
                <a:latin typeface="+mn-lt"/>
                <a:ea typeface="+mn-ea"/>
                <a:cs typeface="+mn-cs"/>
              </a:rPr>
              <a:t>early childhood </a:t>
            </a:r>
            <a:r>
              <a:rPr lang="en-US" sz="1200" b="0" i="0" kern="1200" baseline="0" dirty="0" smtClean="0">
                <a:solidFill>
                  <a:schemeClr val="tx1"/>
                </a:solidFill>
                <a:effectLst/>
                <a:latin typeface="+mn-lt"/>
                <a:ea typeface="+mn-ea"/>
                <a:cs typeface="+mn-cs"/>
              </a:rPr>
              <a:t>education </a:t>
            </a:r>
            <a:r>
              <a:rPr lang="en-US" sz="1200" b="0" i="0" kern="1200" baseline="0" dirty="0" smtClean="0">
                <a:solidFill>
                  <a:schemeClr val="tx1"/>
                </a:solidFill>
                <a:effectLst/>
                <a:latin typeface="+mn-lt"/>
                <a:ea typeface="+mn-ea"/>
                <a:cs typeface="+mn-cs"/>
              </a:rPr>
              <a:t>and care to the children. </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They also both provide</a:t>
            </a:r>
            <a:r>
              <a:rPr lang="en-US" sz="1200" b="0" i="0" kern="1200" baseline="0" dirty="0" smtClean="0">
                <a:solidFill>
                  <a:schemeClr val="tx1"/>
                </a:solidFill>
                <a:effectLst/>
                <a:latin typeface="+mn-lt"/>
                <a:ea typeface="+mn-ea"/>
                <a:cs typeface="+mn-cs"/>
              </a:rPr>
              <a:t> an inclusive curriculum with special educational needs.</a:t>
            </a:r>
            <a:endParaRPr lang="en-US" sz="12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They </a:t>
            </a:r>
            <a:r>
              <a:rPr lang="en-US" sz="1200" b="0" i="0" kern="1200" dirty="0" smtClean="0">
                <a:solidFill>
                  <a:schemeClr val="tx1"/>
                </a:solidFill>
                <a:effectLst/>
                <a:latin typeface="+mn-lt"/>
                <a:ea typeface="+mn-ea"/>
                <a:cs typeface="+mn-cs"/>
              </a:rPr>
              <a:t>both value the importance</a:t>
            </a:r>
            <a:r>
              <a:rPr lang="en-US" sz="1200" b="0" i="0" kern="1200" baseline="0" dirty="0" smtClean="0">
                <a:solidFill>
                  <a:schemeClr val="tx1"/>
                </a:solidFill>
                <a:effectLst/>
                <a:latin typeface="+mn-lt"/>
                <a:ea typeface="+mn-ea"/>
                <a:cs typeface="+mn-cs"/>
              </a:rPr>
              <a:t> of partnerships with parents and the Foundation Phase acknowledges that parents are the child’s first educators which therefore means they partnerships should be </a:t>
            </a:r>
            <a:r>
              <a:rPr lang="en-US" sz="1200" b="0" i="0" kern="1200" baseline="0" dirty="0" smtClean="0">
                <a:solidFill>
                  <a:schemeClr val="tx1"/>
                </a:solidFill>
                <a:effectLst/>
                <a:latin typeface="+mn-lt"/>
                <a:ea typeface="+mn-ea"/>
                <a:cs typeface="+mn-cs"/>
              </a:rPr>
              <a:t>encouraged </a:t>
            </a:r>
            <a:r>
              <a:rPr lang="en-US" sz="1200" b="0" i="0" kern="1200" baseline="0" dirty="0" smtClean="0">
                <a:solidFill>
                  <a:schemeClr val="tx1"/>
                </a:solidFill>
                <a:effectLst/>
                <a:latin typeface="+mn-lt"/>
                <a:ea typeface="+mn-ea"/>
                <a:cs typeface="+mn-cs"/>
              </a:rPr>
              <a:t>to be able to discuss child’s development and other issues. Both </a:t>
            </a:r>
            <a:r>
              <a:rPr lang="en-US" sz="1200" b="0" i="0" kern="1200" baseline="0" dirty="0" smtClean="0">
                <a:solidFill>
                  <a:schemeClr val="tx1"/>
                </a:solidFill>
                <a:effectLst/>
                <a:latin typeface="+mn-lt"/>
                <a:ea typeface="+mn-ea"/>
                <a:cs typeface="+mn-cs"/>
              </a:rPr>
              <a:t>countries </a:t>
            </a:r>
            <a:r>
              <a:rPr lang="en-US" sz="1200" b="0" i="0" kern="1200" baseline="0" dirty="0" err="1" smtClean="0">
                <a:solidFill>
                  <a:schemeClr val="tx1"/>
                </a:solidFill>
                <a:effectLst/>
                <a:latin typeface="+mn-lt"/>
                <a:ea typeface="+mn-ea"/>
                <a:cs typeface="+mn-cs"/>
              </a:rPr>
              <a:t>recognise</a:t>
            </a:r>
            <a:r>
              <a:rPr lang="en-US" sz="1200" b="0" i="0" kern="1200" baseline="0" dirty="0" smtClean="0">
                <a:solidFill>
                  <a:schemeClr val="tx1"/>
                </a:solidFill>
                <a:effectLst/>
                <a:latin typeface="+mn-lt"/>
                <a:ea typeface="+mn-ea"/>
                <a:cs typeface="+mn-cs"/>
              </a:rPr>
              <a:t> this and believe it will benefit the child.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Play is also a similarity that both countries share. Both curriculums are play-based approaches and </a:t>
            </a:r>
            <a:r>
              <a:rPr lang="en-US" sz="1200" b="0" i="0" kern="1200" dirty="0" err="1" smtClean="0">
                <a:solidFill>
                  <a:schemeClr val="tx1"/>
                </a:solidFill>
                <a:effectLst/>
                <a:latin typeface="+mn-lt"/>
                <a:ea typeface="+mn-ea"/>
                <a:cs typeface="+mn-cs"/>
              </a:rPr>
              <a:t>recognise</a:t>
            </a:r>
            <a:r>
              <a:rPr lang="en-US" sz="1200" b="0" i="0" kern="1200" dirty="0" smtClean="0">
                <a:solidFill>
                  <a:schemeClr val="tx1"/>
                </a:solidFill>
                <a:effectLst/>
                <a:latin typeface="+mn-lt"/>
                <a:ea typeface="+mn-ea"/>
                <a:cs typeface="+mn-cs"/>
              </a:rPr>
              <a:t> that children need to play to develop. Through play children are able to take risks and try new things. Play is the main aspect of both curriculums.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Teachers in both settings must have the relevant qualifications. The role of the teacher is to support and offer guidance to children.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One main difference is the assessment process. Te </a:t>
            </a:r>
            <a:r>
              <a:rPr lang="en-US" sz="1200" b="0" i="0" kern="1200" dirty="0" err="1" smtClean="0">
                <a:solidFill>
                  <a:schemeClr val="tx1"/>
                </a:solidFill>
                <a:effectLst/>
                <a:latin typeface="+mn-lt"/>
                <a:ea typeface="+mn-ea"/>
                <a:cs typeface="+mn-cs"/>
              </a:rPr>
              <a:t>Whariki</a:t>
            </a:r>
            <a:r>
              <a:rPr lang="en-US" sz="1200" b="0" i="0" kern="1200" dirty="0" smtClean="0">
                <a:solidFill>
                  <a:schemeClr val="tx1"/>
                </a:solidFill>
                <a:effectLst/>
                <a:latin typeface="+mn-lt"/>
                <a:ea typeface="+mn-ea"/>
                <a:cs typeface="+mn-cs"/>
              </a:rPr>
              <a:t> assesses children through learning </a:t>
            </a:r>
            <a:r>
              <a:rPr lang="en-US" sz="1200" b="0" i="0" kern="1200" dirty="0" smtClean="0">
                <a:solidFill>
                  <a:schemeClr val="tx1"/>
                </a:solidFill>
                <a:effectLst/>
                <a:latin typeface="+mn-lt"/>
                <a:ea typeface="+mn-ea"/>
                <a:cs typeface="+mn-cs"/>
              </a:rPr>
              <a:t>and</a:t>
            </a:r>
            <a:r>
              <a:rPr lang="en-US" sz="1200" b="0" i="0" kern="1200" baseline="0" dirty="0" smtClean="0">
                <a:solidFill>
                  <a:schemeClr val="tx1"/>
                </a:solidFill>
                <a:effectLst/>
                <a:latin typeface="+mn-lt"/>
                <a:ea typeface="+mn-ea"/>
                <a:cs typeface="+mn-cs"/>
              </a:rPr>
              <a:t> development but not against the milestones.</a:t>
            </a:r>
            <a:r>
              <a:rPr lang="en-US" sz="1200" b="0" i="0" kern="1200" dirty="0" smtClean="0">
                <a:solidFill>
                  <a:schemeClr val="tx1"/>
                </a:solidFill>
                <a:effectLst/>
                <a:latin typeface="+mn-lt"/>
                <a:ea typeface="+mn-ea"/>
                <a:cs typeface="+mn-cs"/>
              </a:rPr>
              <a:t> They </a:t>
            </a:r>
            <a:r>
              <a:rPr lang="en-US" sz="1200" b="0" i="0" kern="1200" dirty="0" smtClean="0">
                <a:solidFill>
                  <a:schemeClr val="tx1"/>
                </a:solidFill>
                <a:effectLst/>
                <a:latin typeface="+mn-lt"/>
                <a:ea typeface="+mn-ea"/>
                <a:cs typeface="+mn-cs"/>
              </a:rPr>
              <a:t>do not have set goals that they must attain by the end of the curriculum. However both assessment processes are on going through the whole curriculum.</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Another difference is that New Zealand does not have a set curriculum. The teachers weave their own methods into the curriculum; therefore most settings will have diverse teaching methods. Whereas the Foundation</a:t>
            </a:r>
            <a:r>
              <a:rPr lang="en-US" sz="1200" b="0" i="0" kern="1200" baseline="0" dirty="0" smtClean="0">
                <a:solidFill>
                  <a:schemeClr val="tx1"/>
                </a:solidFill>
                <a:effectLst/>
                <a:latin typeface="+mn-lt"/>
                <a:ea typeface="+mn-ea"/>
                <a:cs typeface="+mn-cs"/>
              </a:rPr>
              <a:t> Phase is subject related learning goals which tends to put pressure on teachers to ensure children are prepared and ready for the teaching </a:t>
            </a:r>
            <a:r>
              <a:rPr lang="en-US" sz="1200" b="0" i="0" kern="1200" baseline="0" dirty="0" smtClean="0">
                <a:solidFill>
                  <a:schemeClr val="tx1"/>
                </a:solidFill>
                <a:effectLst/>
                <a:latin typeface="+mn-lt"/>
                <a:ea typeface="+mn-ea"/>
                <a:cs typeface="+mn-cs"/>
              </a:rPr>
              <a:t>methods</a:t>
            </a:r>
            <a:r>
              <a:rPr lang="en-US" sz="1200" b="0" i="0" kern="1200" baseline="0" dirty="0" smtClean="0">
                <a:solidFill>
                  <a:schemeClr val="tx1"/>
                </a:solidFill>
                <a:effectLst/>
                <a:latin typeface="+mn-lt"/>
                <a:ea typeface="+mn-ea"/>
                <a:cs typeface="+mn-cs"/>
              </a:rPr>
              <a:t>. New Zealand has a much more relaxed method. </a:t>
            </a:r>
            <a:endParaRPr lang="en-US" sz="12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 </a:t>
            </a:r>
            <a:r>
              <a:rPr lang="en-US" sz="1200" b="0" i="0" kern="1200" dirty="0" err="1" smtClean="0">
                <a:solidFill>
                  <a:schemeClr val="tx1"/>
                </a:solidFill>
                <a:effectLst/>
                <a:latin typeface="+mn-lt"/>
                <a:ea typeface="+mn-ea"/>
                <a:cs typeface="+mn-cs"/>
              </a:rPr>
              <a:t>Te</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Whariki</a:t>
            </a:r>
            <a:r>
              <a:rPr lang="en-US" sz="1200" b="0" i="0" kern="1200" dirty="0" smtClean="0">
                <a:solidFill>
                  <a:schemeClr val="tx1"/>
                </a:solidFill>
                <a:effectLst/>
                <a:latin typeface="+mn-lt"/>
                <a:ea typeface="+mn-ea"/>
                <a:cs typeface="+mn-cs"/>
              </a:rPr>
              <a:t> curriculum is inspired by culture, and practitioners and early childhood services were involved with the implementation. The Foundation</a:t>
            </a:r>
            <a:r>
              <a:rPr lang="en-US" sz="1200" b="0" i="0" kern="1200" baseline="0" dirty="0" smtClean="0">
                <a:solidFill>
                  <a:schemeClr val="tx1"/>
                </a:solidFill>
                <a:effectLst/>
                <a:latin typeface="+mn-lt"/>
                <a:ea typeface="+mn-ea"/>
                <a:cs typeface="+mn-cs"/>
              </a:rPr>
              <a:t> Phase</a:t>
            </a:r>
            <a:r>
              <a:rPr lang="en-US" sz="1200" b="0" i="0" kern="1200" dirty="0" smtClean="0">
                <a:solidFill>
                  <a:schemeClr val="tx1"/>
                </a:solidFill>
                <a:effectLst/>
                <a:latin typeface="+mn-lt"/>
                <a:ea typeface="+mn-ea"/>
                <a:cs typeface="+mn-cs"/>
              </a:rPr>
              <a:t> is not inspired by </a:t>
            </a:r>
            <a:r>
              <a:rPr lang="en-US" sz="1200" b="0" i="0" kern="1200" dirty="0" smtClean="0">
                <a:solidFill>
                  <a:schemeClr val="tx1"/>
                </a:solidFill>
                <a:effectLst/>
                <a:latin typeface="+mn-lt"/>
                <a:ea typeface="+mn-ea"/>
                <a:cs typeface="+mn-cs"/>
              </a:rPr>
              <a:t>culture</a:t>
            </a:r>
            <a:r>
              <a:rPr lang="en-US" sz="1200" b="0" i="0" kern="1200" baseline="0" dirty="0" smtClean="0">
                <a:solidFill>
                  <a:schemeClr val="tx1"/>
                </a:solidFill>
                <a:effectLst/>
                <a:latin typeface="+mn-lt"/>
                <a:ea typeface="+mn-ea"/>
                <a:cs typeface="+mn-cs"/>
              </a:rPr>
              <a:t> it is inspired by </a:t>
            </a:r>
            <a:r>
              <a:rPr lang="en-US" sz="1200" b="0" i="0" kern="1200" dirty="0" smtClean="0">
                <a:solidFill>
                  <a:schemeClr val="tx1"/>
                </a:solidFill>
                <a:effectLst/>
                <a:latin typeface="+mn-lt"/>
                <a:ea typeface="+mn-ea"/>
                <a:cs typeface="+mn-cs"/>
              </a:rPr>
              <a:t>high </a:t>
            </a:r>
            <a:r>
              <a:rPr lang="en-US" sz="1200" b="0" i="0" kern="1200" dirty="0" smtClean="0">
                <a:solidFill>
                  <a:schemeClr val="tx1"/>
                </a:solidFill>
                <a:effectLst/>
                <a:latin typeface="+mn-lt"/>
                <a:ea typeface="+mn-ea"/>
                <a:cs typeface="+mn-cs"/>
              </a:rPr>
              <a:t>quality childcare</a:t>
            </a:r>
            <a:r>
              <a:rPr lang="en-US" sz="1200" b="0" i="0" kern="1200" baseline="0" dirty="0" smtClean="0">
                <a:solidFill>
                  <a:schemeClr val="tx1"/>
                </a:solidFill>
                <a:effectLst/>
                <a:latin typeface="+mn-lt"/>
                <a:ea typeface="+mn-ea"/>
                <a:cs typeface="+mn-cs"/>
              </a:rPr>
              <a:t> and education.</a:t>
            </a:r>
            <a:endParaRPr lang="en-US" dirty="0"/>
          </a:p>
        </p:txBody>
      </p:sp>
      <p:sp>
        <p:nvSpPr>
          <p:cNvPr id="4" name="Slide Number Placeholder 3"/>
          <p:cNvSpPr>
            <a:spLocks noGrp="1"/>
          </p:cNvSpPr>
          <p:nvPr>
            <p:ph type="sldNum" sz="quarter" idx="10"/>
          </p:nvPr>
        </p:nvSpPr>
        <p:spPr/>
        <p:txBody>
          <a:bodyPr/>
          <a:lstStyle/>
          <a:p>
            <a:fld id="{C3FF097B-D25A-491F-AFE1-99FA20A8745E}" type="slidenum">
              <a:rPr lang="en-GB" smtClean="0"/>
              <a:pPr/>
              <a:t>10</a:t>
            </a:fld>
            <a:endParaRPr lang="en-GB"/>
          </a:p>
        </p:txBody>
      </p:sp>
    </p:spTree>
    <p:extLst>
      <p:ext uri="{BB962C8B-B14F-4D97-AF65-F5344CB8AC3E}">
        <p14:creationId xmlns:p14="http://schemas.microsoft.com/office/powerpoint/2010/main" xmlns="" val="4609532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In conclusion</a:t>
            </a:r>
            <a:r>
              <a:rPr lang="en-US" sz="1200" b="0" i="0" kern="1200" baseline="0" dirty="0" smtClean="0">
                <a:solidFill>
                  <a:schemeClr val="tx1"/>
                </a:solidFill>
                <a:effectLst/>
                <a:latin typeface="+mn-lt"/>
                <a:ea typeface="+mn-ea"/>
                <a:cs typeface="+mn-cs"/>
              </a:rPr>
              <a:t> it is clear to see that the Te </a:t>
            </a:r>
            <a:r>
              <a:rPr lang="en-US" sz="1200" b="0" i="0" kern="1200" baseline="0" dirty="0" err="1" smtClean="0">
                <a:solidFill>
                  <a:schemeClr val="tx1"/>
                </a:solidFill>
                <a:effectLst/>
                <a:latin typeface="+mn-lt"/>
                <a:ea typeface="+mn-ea"/>
                <a:cs typeface="+mn-cs"/>
              </a:rPr>
              <a:t>Whariki</a:t>
            </a:r>
            <a:r>
              <a:rPr lang="en-US" sz="1200" b="0" i="0" kern="1200" baseline="0" dirty="0" smtClean="0">
                <a:solidFill>
                  <a:schemeClr val="tx1"/>
                </a:solidFill>
                <a:effectLst/>
                <a:latin typeface="+mn-lt"/>
                <a:ea typeface="+mn-ea"/>
                <a:cs typeface="+mn-cs"/>
              </a:rPr>
              <a:t> curriculum and the Foundation Phase are quite similar as they both stress the importance of inclusion and working with families. </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It is difficult</a:t>
            </a:r>
            <a:r>
              <a:rPr lang="en-US" sz="1200" b="0" i="0" kern="1200" baseline="0" dirty="0" smtClean="0">
                <a:solidFill>
                  <a:schemeClr val="tx1"/>
                </a:solidFill>
                <a:effectLst/>
                <a:latin typeface="+mn-lt"/>
                <a:ea typeface="+mn-ea"/>
                <a:cs typeface="+mn-cs"/>
              </a:rPr>
              <a:t> to define which one works best as there is good and bad aspects in each curriculum. </a:t>
            </a:r>
          </a:p>
          <a:p>
            <a:r>
              <a:rPr lang="en-US" sz="1200" b="0" i="0" kern="1200" baseline="0" dirty="0" smtClean="0">
                <a:solidFill>
                  <a:schemeClr val="tx1"/>
                </a:solidFill>
                <a:effectLst/>
                <a:latin typeface="+mn-lt"/>
                <a:ea typeface="+mn-ea"/>
                <a:cs typeface="+mn-cs"/>
              </a:rPr>
              <a:t>On of the main differences is the assessment process. From carrying out research is was noticed that the assessment process ‘learning stories’ seemed more enjoyable however the baseline assessment testing for foundation phase can also be seen as a positive aspect as teachers are keeping track of the child’s progress.</a:t>
            </a:r>
            <a:r>
              <a:rPr lang="en-US" sz="1200" b="0" i="0" kern="1200" dirty="0" smtClean="0">
                <a:solidFill>
                  <a:schemeClr val="tx1"/>
                </a:solidFill>
                <a:effectLst/>
                <a:latin typeface="+mn-lt"/>
                <a:ea typeface="+mn-ea"/>
                <a:cs typeface="+mn-cs"/>
              </a:rPr>
              <a:t>. Both of these approaches </a:t>
            </a:r>
            <a:r>
              <a:rPr lang="en-US" sz="1200" b="0" i="0" kern="1200" dirty="0" err="1" smtClean="0">
                <a:solidFill>
                  <a:schemeClr val="tx1"/>
                </a:solidFill>
                <a:effectLst/>
                <a:latin typeface="+mn-lt"/>
                <a:ea typeface="+mn-ea"/>
                <a:cs typeface="+mn-cs"/>
              </a:rPr>
              <a:t>emphasise</a:t>
            </a:r>
            <a:r>
              <a:rPr lang="en-US" sz="1200" b="0" i="0" kern="1200" dirty="0" smtClean="0">
                <a:solidFill>
                  <a:schemeClr val="tx1"/>
                </a:solidFill>
                <a:effectLst/>
                <a:latin typeface="+mn-lt"/>
                <a:ea typeface="+mn-ea"/>
                <a:cs typeface="+mn-cs"/>
              </a:rPr>
              <a:t> the importance of play and the environment in which children learn and develop</a:t>
            </a:r>
            <a:r>
              <a:rPr lang="en-US" sz="1200" b="0" i="0" kern="1200" dirty="0" smtClean="0">
                <a:solidFill>
                  <a:schemeClr val="tx1"/>
                </a:solidFill>
                <a:effectLst/>
                <a:latin typeface="+mn-lt"/>
                <a:ea typeface="+mn-ea"/>
                <a:cs typeface="+mn-cs"/>
              </a:rPr>
              <a:t>.</a:t>
            </a:r>
          </a:p>
          <a:p>
            <a:endParaRPr lang="en-US" sz="1200" b="0" i="0" kern="1200" dirty="0" smtClean="0">
              <a:solidFill>
                <a:schemeClr val="tx1"/>
              </a:solidFill>
              <a:effectLst/>
              <a:latin typeface="+mn-lt"/>
              <a:ea typeface="+mn-ea"/>
              <a:cs typeface="+mn-cs"/>
            </a:endParaRPr>
          </a:p>
          <a:p>
            <a:r>
              <a:rPr lang="en-US" sz="1200" b="0" i="0" kern="1200" baseline="0" dirty="0" smtClean="0">
                <a:solidFill>
                  <a:schemeClr val="tx1"/>
                </a:solidFill>
                <a:effectLst/>
                <a:latin typeface="+mn-lt"/>
                <a:ea typeface="+mn-ea"/>
                <a:cs typeface="+mn-cs"/>
              </a:rPr>
              <a:t>It is clear to see the aim of each framework is to provide high quality care and education to enable children to reach their potential. </a:t>
            </a:r>
            <a:r>
              <a:rPr lang="en-US" sz="1200" b="0" i="0" kern="1200" baseline="0" smtClean="0">
                <a:solidFill>
                  <a:schemeClr val="tx1"/>
                </a:solidFill>
                <a:effectLst/>
                <a:latin typeface="+mn-lt"/>
                <a:ea typeface="+mn-ea"/>
                <a:cs typeface="+mn-cs"/>
              </a:rPr>
              <a:t>Although there are some differences in each of the curriculum there is no evidence to suggest which one is more successful.</a:t>
            </a:r>
            <a:endParaRPr lang="en-US" dirty="0"/>
          </a:p>
        </p:txBody>
      </p:sp>
      <p:sp>
        <p:nvSpPr>
          <p:cNvPr id="4" name="Slide Number Placeholder 3"/>
          <p:cNvSpPr>
            <a:spLocks noGrp="1"/>
          </p:cNvSpPr>
          <p:nvPr>
            <p:ph type="sldNum" sz="quarter" idx="10"/>
          </p:nvPr>
        </p:nvSpPr>
        <p:spPr/>
        <p:txBody>
          <a:bodyPr/>
          <a:lstStyle/>
          <a:p>
            <a:fld id="{C3FF097B-D25A-491F-AFE1-99FA20A8745E}" type="slidenum">
              <a:rPr lang="en-GB" smtClean="0"/>
              <a:pPr/>
              <a:t>11</a:t>
            </a:fld>
            <a:endParaRPr lang="en-GB"/>
          </a:p>
        </p:txBody>
      </p:sp>
    </p:spTree>
    <p:extLst>
      <p:ext uri="{BB962C8B-B14F-4D97-AF65-F5344CB8AC3E}">
        <p14:creationId xmlns:p14="http://schemas.microsoft.com/office/powerpoint/2010/main" xmlns="" val="723739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35F603E0-BA4E-435F-AB87-B6EA64242685}" type="datetimeFigureOut">
              <a:rPr lang="en-US" smtClean="0"/>
              <a:pPr/>
              <a:t>11/23/2017</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1670D11D-0798-4D3F-8FBA-26814F553B84}"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35F603E0-BA4E-435F-AB87-B6EA64242685}" type="datetimeFigureOut">
              <a:rPr lang="en-US" smtClean="0"/>
              <a:pPr/>
              <a:t>11/23/2017</a:t>
            </a:fld>
            <a:endParaRPr lang="en-GB"/>
          </a:p>
        </p:txBody>
      </p:sp>
      <p:sp>
        <p:nvSpPr>
          <p:cNvPr id="9" name="Slide Number Placeholder 8"/>
          <p:cNvSpPr>
            <a:spLocks noGrp="1"/>
          </p:cNvSpPr>
          <p:nvPr>
            <p:ph type="sldNum" sz="quarter" idx="15"/>
          </p:nvPr>
        </p:nvSpPr>
        <p:spPr/>
        <p:txBody>
          <a:bodyPr rtlCol="0"/>
          <a:lstStyle/>
          <a:p>
            <a:fld id="{1670D11D-0798-4D3F-8FBA-26814F553B84}"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35F603E0-BA4E-435F-AB87-B6EA64242685}" type="datetimeFigureOut">
              <a:rPr lang="en-US" smtClean="0"/>
              <a:pPr/>
              <a:t>11/23/2017</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1670D11D-0798-4D3F-8FBA-26814F553B8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35F603E0-BA4E-435F-AB87-B6EA64242685}" type="datetimeFigureOut">
              <a:rPr lang="en-US" smtClean="0"/>
              <a:pPr/>
              <a:t>11/23/2017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70D11D-0798-4D3F-8FBA-26814F553B84}"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35F603E0-BA4E-435F-AB87-B6EA64242685}" type="datetimeFigureOut">
              <a:rPr lang="en-US" smtClean="0"/>
              <a:pPr/>
              <a:t>11/23/2017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70D11D-0798-4D3F-8FBA-26814F553B84}"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35F603E0-BA4E-435F-AB87-B6EA64242685}" type="datetimeFigureOut">
              <a:rPr lang="en-US" smtClean="0"/>
              <a:pPr/>
              <a:t>11/23/2017</a:t>
            </a:fld>
            <a:endParaRPr lang="en-GB"/>
          </a:p>
        </p:txBody>
      </p:sp>
      <p:sp>
        <p:nvSpPr>
          <p:cNvPr id="7" name="Slide Number Placeholder 6"/>
          <p:cNvSpPr>
            <a:spLocks noGrp="1"/>
          </p:cNvSpPr>
          <p:nvPr>
            <p:ph type="sldNum" sz="quarter" idx="11"/>
          </p:nvPr>
        </p:nvSpPr>
        <p:spPr/>
        <p:txBody>
          <a:bodyPr rtlCol="0"/>
          <a:lstStyle/>
          <a:p>
            <a:fld id="{1670D11D-0798-4D3F-8FBA-26814F553B84}"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F603E0-BA4E-435F-AB87-B6EA64242685}" type="datetimeFigureOut">
              <a:rPr lang="en-US" smtClean="0"/>
              <a:pPr/>
              <a:t>11/23/2017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70D11D-0798-4D3F-8FBA-26814F553B8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35F603E0-BA4E-435F-AB87-B6EA64242685}" type="datetimeFigureOut">
              <a:rPr lang="en-US" smtClean="0"/>
              <a:pPr/>
              <a:t>11/23/2017</a:t>
            </a:fld>
            <a:endParaRPr lang="en-GB"/>
          </a:p>
        </p:txBody>
      </p:sp>
      <p:sp>
        <p:nvSpPr>
          <p:cNvPr id="22" name="Slide Number Placeholder 21"/>
          <p:cNvSpPr>
            <a:spLocks noGrp="1"/>
          </p:cNvSpPr>
          <p:nvPr>
            <p:ph type="sldNum" sz="quarter" idx="15"/>
          </p:nvPr>
        </p:nvSpPr>
        <p:spPr/>
        <p:txBody>
          <a:bodyPr rtlCol="0"/>
          <a:lstStyle/>
          <a:p>
            <a:fld id="{1670D11D-0798-4D3F-8FBA-26814F553B84}"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35F603E0-BA4E-435F-AB87-B6EA64242685}" type="datetimeFigureOut">
              <a:rPr lang="en-US" smtClean="0"/>
              <a:pPr/>
              <a:t>11/23/2017</a:t>
            </a:fld>
            <a:endParaRPr lang="en-GB"/>
          </a:p>
        </p:txBody>
      </p:sp>
      <p:sp>
        <p:nvSpPr>
          <p:cNvPr id="18" name="Slide Number Placeholder 17"/>
          <p:cNvSpPr>
            <a:spLocks noGrp="1"/>
          </p:cNvSpPr>
          <p:nvPr>
            <p:ph type="sldNum" sz="quarter" idx="11"/>
          </p:nvPr>
        </p:nvSpPr>
        <p:spPr/>
        <p:txBody>
          <a:bodyPr rtlCol="0"/>
          <a:lstStyle/>
          <a:p>
            <a:fld id="{1670D11D-0798-4D3F-8FBA-26814F553B84}"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5F603E0-BA4E-435F-AB87-B6EA64242685}" type="datetimeFigureOut">
              <a:rPr lang="en-US" smtClean="0"/>
              <a:pPr/>
              <a:t>11/23/2017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0D11D-0798-4D3F-8FBA-26814F553B8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5F603E0-BA4E-435F-AB87-B6EA64242685}" type="datetimeFigureOut">
              <a:rPr lang="en-US" smtClean="0"/>
              <a:pPr/>
              <a:t>11/23/2017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0D11D-0798-4D3F-8FBA-26814F553B8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35F603E0-BA4E-435F-AB87-B6EA64242685}" type="datetimeFigureOut">
              <a:rPr lang="en-US" smtClean="0"/>
              <a:pPr/>
              <a:t>11/23/2017</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1670D11D-0798-4D3F-8FBA-26814F553B8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6.xml.rels><?xml version="1.0" encoding="UTF-8" standalone="yes"?>
<Relationships xmlns="http://schemas.openxmlformats.org/package/2006/relationships"><Relationship Id="rId8" Type="http://schemas.openxmlformats.org/officeDocument/2006/relationships/image" Target="../media/image9.tiff"/><Relationship Id="rId3" Type="http://schemas.openxmlformats.org/officeDocument/2006/relationships/image" Target="../media/image4.tiff"/><Relationship Id="rId7" Type="http://schemas.openxmlformats.org/officeDocument/2006/relationships/image" Target="../media/image8.tiff"/><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7.tiff"/><Relationship Id="rId5" Type="http://schemas.openxmlformats.org/officeDocument/2006/relationships/image" Target="../media/image6.tiff"/><Relationship Id="rId4" Type="http://schemas.openxmlformats.org/officeDocument/2006/relationships/image" Target="../media/image5.tiff"/><Relationship Id="rId9" Type="http://schemas.openxmlformats.org/officeDocument/2006/relationships/image" Target="../media/image10.tiff"/></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tiff"/></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5984" y="2500306"/>
            <a:ext cx="6172200" cy="3143272"/>
          </a:xfrm>
        </p:spPr>
        <p:txBody>
          <a:bodyPr>
            <a:noAutofit/>
          </a:bodyPr>
          <a:lstStyle/>
          <a:p>
            <a:pPr algn="ctr"/>
            <a:r>
              <a:rPr lang="en-GB" sz="6000" dirty="0" smtClean="0">
                <a:latin typeface="+mn-lt"/>
                <a:ea typeface="Arial Unicode MS" pitchFamily="34" charset="-128"/>
                <a:cs typeface="Arial Unicode MS" pitchFamily="34" charset="-128"/>
              </a:rPr>
              <a:t>Te </a:t>
            </a:r>
            <a:r>
              <a:rPr lang="en-GB" sz="6000" dirty="0" err="1" smtClean="0">
                <a:latin typeface="+mn-lt"/>
                <a:ea typeface="Arial Unicode MS" pitchFamily="34" charset="-128"/>
                <a:cs typeface="Arial Unicode MS" pitchFamily="34" charset="-128"/>
              </a:rPr>
              <a:t>Whāriki</a:t>
            </a:r>
            <a:r>
              <a:rPr lang="en-GB" sz="4400" dirty="0" smtClean="0">
                <a:latin typeface="+mn-lt"/>
                <a:ea typeface="Arial Unicode MS" pitchFamily="34" charset="-128"/>
                <a:cs typeface="Arial Unicode MS" pitchFamily="34" charset="-128"/>
              </a:rPr>
              <a:t/>
            </a:r>
            <a:br>
              <a:rPr lang="en-GB" sz="4400" dirty="0" smtClean="0">
                <a:latin typeface="+mn-lt"/>
                <a:ea typeface="Arial Unicode MS" pitchFamily="34" charset="-128"/>
                <a:cs typeface="Arial Unicode MS" pitchFamily="34" charset="-128"/>
              </a:rPr>
            </a:br>
            <a:r>
              <a:rPr lang="en-GB" sz="4400" dirty="0" smtClean="0">
                <a:latin typeface="+mn-lt"/>
                <a:ea typeface="Arial Unicode MS" pitchFamily="34" charset="-128"/>
                <a:cs typeface="Arial Unicode MS" pitchFamily="34" charset="-128"/>
              </a:rPr>
              <a:t> </a:t>
            </a:r>
            <a:r>
              <a:rPr lang="en-GB" sz="4400" dirty="0" smtClean="0">
                <a:latin typeface="+mn-lt"/>
                <a:ea typeface="Arial Unicode MS" pitchFamily="34" charset="-128"/>
                <a:cs typeface="Arial Unicode MS" pitchFamily="34" charset="-128"/>
              </a:rPr>
              <a:t/>
            </a:r>
            <a:br>
              <a:rPr lang="en-GB" sz="4400" dirty="0" smtClean="0">
                <a:latin typeface="+mn-lt"/>
                <a:ea typeface="Arial Unicode MS" pitchFamily="34" charset="-128"/>
                <a:cs typeface="Arial Unicode MS" pitchFamily="34" charset="-128"/>
              </a:rPr>
            </a:br>
            <a:r>
              <a:rPr lang="en-GB" sz="4400" dirty="0" smtClean="0">
                <a:latin typeface="+mn-lt"/>
                <a:ea typeface="Arial Unicode MS" pitchFamily="34" charset="-128"/>
                <a:cs typeface="Arial Unicode MS" pitchFamily="34" charset="-128"/>
              </a:rPr>
              <a:t>the New Zealand early childhood </a:t>
            </a:r>
            <a:r>
              <a:rPr lang="en-GB" sz="4400" dirty="0" smtClean="0">
                <a:latin typeface="+mn-lt"/>
                <a:ea typeface="Arial Unicode MS" pitchFamily="34" charset="-128"/>
                <a:cs typeface="Arial Unicode MS" pitchFamily="34" charset="-128"/>
              </a:rPr>
              <a:t>curriculum</a:t>
            </a:r>
            <a:br>
              <a:rPr lang="en-GB" sz="4400" dirty="0" smtClean="0">
                <a:latin typeface="+mn-lt"/>
                <a:ea typeface="Arial Unicode MS" pitchFamily="34" charset="-128"/>
                <a:cs typeface="Arial Unicode MS" pitchFamily="34" charset="-128"/>
              </a:rPr>
            </a:br>
            <a:r>
              <a:rPr lang="en-GB" sz="3200" dirty="0" smtClean="0">
                <a:latin typeface="+mn-lt"/>
                <a:ea typeface="Arial Unicode MS" pitchFamily="34" charset="-128"/>
                <a:cs typeface="Arial Unicode MS" pitchFamily="34" charset="-128"/>
              </a:rPr>
              <a:t>compared with the welsh foundation phase</a:t>
            </a:r>
            <a:endParaRPr lang="en-GB" sz="3200" dirty="0">
              <a:latin typeface="+mn-lt"/>
              <a:ea typeface="Arial Unicode MS" pitchFamily="34" charset="-128"/>
              <a:cs typeface="Arial Unicode MS" pitchFamily="34" charset="-128"/>
            </a:endParaRPr>
          </a:p>
        </p:txBody>
      </p:sp>
      <p:sp>
        <p:nvSpPr>
          <p:cNvPr id="3" name="Subtitle 2"/>
          <p:cNvSpPr>
            <a:spLocks noGrp="1"/>
          </p:cNvSpPr>
          <p:nvPr>
            <p:ph type="subTitle" idx="1"/>
          </p:nvPr>
        </p:nvSpPr>
        <p:spPr/>
        <p:txBody>
          <a:bodyPr>
            <a:normAutofit lnSpcReduction="10000"/>
          </a:bodyPr>
          <a:lstStyle/>
          <a:p>
            <a:pPr algn="r"/>
            <a:r>
              <a:rPr lang="en-US" dirty="0" smtClean="0"/>
              <a:t/>
            </a:r>
            <a:br>
              <a:rPr lang="en-US" dirty="0" smtClean="0"/>
            </a:br>
            <a:r>
              <a:rPr lang="en-US" dirty="0" smtClean="0"/>
              <a:t/>
            </a:r>
            <a:br>
              <a:rPr lang="en-US" dirty="0" smtClean="0"/>
            </a:br>
            <a:r>
              <a:rPr lang="en-US" dirty="0" smtClean="0"/>
              <a:t/>
            </a:r>
            <a:br>
              <a:rPr lang="en-US" dirty="0" smtClean="0"/>
            </a:br>
            <a:r>
              <a:rPr lang="en-US" dirty="0" smtClean="0"/>
              <a:t/>
            </a:r>
            <a:br>
              <a:rPr lang="en-US" dirty="0" smtClean="0"/>
            </a:br>
            <a:r>
              <a:rPr lang="en-US" dirty="0" smtClean="0"/>
              <a:t>Hannah John </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611560" y="1196752"/>
            <a:ext cx="7467600" cy="4873752"/>
          </a:xfrm>
        </p:spPr>
        <p:txBody>
          <a:bodyPr>
            <a:normAutofit/>
          </a:bodyPr>
          <a:lstStyle/>
          <a:p>
            <a:endParaRPr lang="en-US" sz="1100" dirty="0" smtClean="0"/>
          </a:p>
          <a:p>
            <a:endParaRPr lang="en-US" sz="1100" dirty="0"/>
          </a:p>
          <a:p>
            <a:r>
              <a:rPr lang="en-US" sz="3600" dirty="0" smtClean="0"/>
              <a:t>“</a:t>
            </a:r>
            <a:r>
              <a:rPr lang="en-GB" sz="3600" dirty="0"/>
              <a:t>The words </a:t>
            </a:r>
            <a:r>
              <a:rPr lang="en-GB" sz="3600" dirty="0" err="1" smtClean="0"/>
              <a:t>Te</a:t>
            </a:r>
            <a:r>
              <a:rPr lang="en-GB" sz="3600" dirty="0" smtClean="0"/>
              <a:t> </a:t>
            </a:r>
            <a:r>
              <a:rPr lang="en-GB" sz="3600" dirty="0" err="1"/>
              <a:t>Whāriki</a:t>
            </a:r>
            <a:r>
              <a:rPr lang="en-GB" sz="3600" dirty="0"/>
              <a:t> mean woven mat in </a:t>
            </a:r>
            <a:r>
              <a:rPr lang="en-GB" sz="3600" dirty="0" smtClean="0"/>
              <a:t>Maori </a:t>
            </a:r>
            <a:r>
              <a:rPr lang="en-GB" sz="3600" dirty="0"/>
              <a:t>and reflect the </a:t>
            </a:r>
            <a:r>
              <a:rPr lang="en-GB" sz="3600" dirty="0" smtClean="0"/>
              <a:t>integrated </a:t>
            </a:r>
            <a:r>
              <a:rPr lang="en-GB" sz="3600" dirty="0"/>
              <a:t>and holistic nature of the curriculum</a:t>
            </a:r>
            <a:r>
              <a:rPr lang="en-GB" sz="3600" dirty="0" smtClean="0"/>
              <a:t>.”</a:t>
            </a:r>
            <a:endParaRPr lang="en-US" sz="3600" dirty="0" smtClean="0"/>
          </a:p>
          <a:p>
            <a:pPr algn="r"/>
            <a:r>
              <a:rPr lang="en-GB" sz="1100" dirty="0" smtClean="0"/>
              <a:t/>
            </a:r>
            <a:br>
              <a:rPr lang="en-GB" sz="1100" dirty="0" smtClean="0"/>
            </a:br>
            <a:r>
              <a:rPr lang="en-GB" sz="1100" dirty="0" smtClean="0"/>
              <a:t/>
            </a:r>
            <a:br>
              <a:rPr lang="en-GB" sz="1100" dirty="0" smtClean="0"/>
            </a:br>
            <a:r>
              <a:rPr lang="en-GB" sz="1100" dirty="0" smtClean="0"/>
              <a:t/>
            </a:r>
            <a:br>
              <a:rPr lang="en-GB" sz="1100" dirty="0" smtClean="0"/>
            </a:br>
            <a:r>
              <a:rPr lang="en-GB" sz="1100" dirty="0" err="1" smtClean="0"/>
              <a:t>Blaiklock</a:t>
            </a:r>
            <a:r>
              <a:rPr lang="en-GB" sz="1100" dirty="0" smtClean="0"/>
              <a:t>, K. (2010). Te </a:t>
            </a:r>
            <a:r>
              <a:rPr lang="en-GB" sz="1100" dirty="0" err="1" smtClean="0"/>
              <a:t>Whāriki</a:t>
            </a:r>
            <a:r>
              <a:rPr lang="en-GB" sz="1100" dirty="0" smtClean="0"/>
              <a:t>, the New Zealand early childhood curriculum: Is it effective? International Journal of Early Years Education, 18, 201-212.</a:t>
            </a:r>
            <a:endParaRPr lang="en-GB" sz="11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06090"/>
          </a:xfrm>
        </p:spPr>
        <p:txBody>
          <a:bodyPr>
            <a:normAutofit/>
          </a:bodyPr>
          <a:lstStyle/>
          <a:p>
            <a:r>
              <a:rPr lang="en-GB" sz="2400" dirty="0" smtClean="0"/>
              <a:t>The framework principles and strands </a:t>
            </a:r>
            <a:endParaRPr lang="en-GB" sz="2400" dirty="0"/>
          </a:p>
        </p:txBody>
      </p:sp>
      <p:sp>
        <p:nvSpPr>
          <p:cNvPr id="3" name="Content Placeholder 2"/>
          <p:cNvSpPr>
            <a:spLocks noGrp="1"/>
          </p:cNvSpPr>
          <p:nvPr>
            <p:ph sz="quarter" idx="1"/>
          </p:nvPr>
        </p:nvSpPr>
        <p:spPr>
          <a:xfrm>
            <a:off x="2500298" y="1313384"/>
            <a:ext cx="3672408" cy="5544616"/>
          </a:xfrm>
        </p:spPr>
        <p:txBody>
          <a:bodyPr>
            <a:noAutofit/>
          </a:bodyPr>
          <a:lstStyle/>
          <a:p>
            <a:r>
              <a:rPr lang="en-GB" sz="2000" dirty="0" smtClean="0"/>
              <a:t>Four principles:</a:t>
            </a:r>
          </a:p>
          <a:p>
            <a:r>
              <a:rPr lang="en-GB" sz="2000" dirty="0" smtClean="0"/>
              <a:t>1. Empowerment</a:t>
            </a:r>
          </a:p>
          <a:p>
            <a:r>
              <a:rPr lang="en-GB" sz="2000" dirty="0" smtClean="0"/>
              <a:t>2. </a:t>
            </a:r>
            <a:r>
              <a:rPr lang="en-GB" sz="2000" dirty="0" err="1" smtClean="0"/>
              <a:t>Holisitic</a:t>
            </a:r>
            <a:r>
              <a:rPr lang="en-GB" sz="2000" dirty="0" smtClean="0"/>
              <a:t> Development</a:t>
            </a:r>
          </a:p>
          <a:p>
            <a:r>
              <a:rPr lang="en-GB" sz="2000" dirty="0" smtClean="0"/>
              <a:t>3. Family and Community</a:t>
            </a:r>
          </a:p>
          <a:p>
            <a:r>
              <a:rPr lang="en-GB" sz="2000" dirty="0" smtClean="0"/>
              <a:t>4. Relationships</a:t>
            </a:r>
          </a:p>
          <a:p>
            <a:endParaRPr lang="en-GB" sz="2000" dirty="0"/>
          </a:p>
          <a:p>
            <a:endParaRPr lang="en-GB" sz="2000" dirty="0" smtClean="0"/>
          </a:p>
          <a:p>
            <a:r>
              <a:rPr lang="en-GB" sz="2000" dirty="0" smtClean="0"/>
              <a:t>Five strands:</a:t>
            </a:r>
          </a:p>
          <a:p>
            <a:r>
              <a:rPr lang="en-GB" sz="2000" dirty="0" smtClean="0"/>
              <a:t>1. Well-being</a:t>
            </a:r>
          </a:p>
          <a:p>
            <a:r>
              <a:rPr lang="en-GB" sz="2000" dirty="0" smtClean="0"/>
              <a:t>2. Belonging</a:t>
            </a:r>
          </a:p>
          <a:p>
            <a:r>
              <a:rPr lang="en-GB" sz="2000" dirty="0" smtClean="0"/>
              <a:t>3. Contribution</a:t>
            </a:r>
          </a:p>
          <a:p>
            <a:r>
              <a:rPr lang="en-GB" sz="2000" dirty="0" smtClean="0"/>
              <a:t>4. Communication</a:t>
            </a:r>
          </a:p>
          <a:p>
            <a:r>
              <a:rPr lang="en-GB" sz="2000" dirty="0" smtClean="0"/>
              <a:t>5. Exploration</a:t>
            </a:r>
            <a:endParaRPr lang="en-GB" sz="20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4548200" y="3131615"/>
            <a:ext cx="3357586" cy="2357454"/>
          </a:xfrm>
          <a:prstGeom prst="rect">
            <a:avLst/>
          </a:prstGeom>
        </p:spPr>
        <p:txBody>
          <a:bodyPr vert="horz">
            <a:noAutofit/>
          </a:bodyPr>
          <a:lstStyle/>
          <a:p>
            <a:pPr marL="274320" lvl="0" indent="-274320">
              <a:spcBef>
                <a:spcPts val="600"/>
              </a:spcBef>
              <a:buClr>
                <a:schemeClr val="accent1"/>
              </a:buClr>
              <a:buSzPct val="70000"/>
              <a:buFont typeface="Wingdings"/>
              <a:buChar char=""/>
            </a:pPr>
            <a:r>
              <a:rPr lang="en-GB" dirty="0" smtClean="0"/>
              <a:t>“Te </a:t>
            </a:r>
            <a:r>
              <a:rPr lang="en-GB" dirty="0" err="1" smtClean="0"/>
              <a:t>Whāriki</a:t>
            </a:r>
            <a:r>
              <a:rPr lang="en-GB" dirty="0" smtClean="0"/>
              <a:t> is a world class early childhood curriculum and has been a significant factor in putting New Zealand on the early childhood world stage”</a:t>
            </a:r>
            <a:r>
              <a:rPr lang="en-GB" sz="1600" dirty="0" smtClean="0"/>
              <a:t>. </a:t>
            </a:r>
            <a:r>
              <a:rPr lang="en-GB" sz="1000" dirty="0" smtClean="0"/>
              <a:t>(Trevor Mallard, Minister of Education, press release, 17 January 2005, cited in </a:t>
            </a:r>
            <a:r>
              <a:rPr lang="en-GB" sz="1000" dirty="0" err="1" smtClean="0"/>
              <a:t>Nuttall</a:t>
            </a:r>
            <a:r>
              <a:rPr lang="en-GB" sz="1000" dirty="0" smtClean="0"/>
              <a:t> 2005, 23).</a:t>
            </a:r>
            <a:endParaRPr kumimoji="0" lang="en-GB" sz="1000" b="0" i="0" u="none" strike="noStrike" kern="1200" cap="none" spc="0" normalizeH="0" baseline="0" noProof="0" dirty="0">
              <a:ln>
                <a:noFill/>
              </a:ln>
              <a:solidFill>
                <a:schemeClr val="tx1"/>
              </a:solidFill>
              <a:effectLst/>
              <a:uLnTx/>
              <a:uFillTx/>
              <a:latin typeface="+mn-lt"/>
              <a:ea typeface="+mn-ea"/>
              <a:cs typeface="+mn-cs"/>
            </a:endParaRPr>
          </a:p>
        </p:txBody>
      </p:sp>
      <p:sp>
        <p:nvSpPr>
          <p:cNvPr id="8" name="TextBox 7"/>
          <p:cNvSpPr txBox="1"/>
          <p:nvPr/>
        </p:nvSpPr>
        <p:spPr>
          <a:xfrm>
            <a:off x="4788024" y="500125"/>
            <a:ext cx="3357586" cy="1631216"/>
          </a:xfrm>
          <a:prstGeom prst="rect">
            <a:avLst/>
          </a:prstGeom>
          <a:noFill/>
        </p:spPr>
        <p:txBody>
          <a:bodyPr wrap="square" rtlCol="0">
            <a:spAutoFit/>
          </a:bodyPr>
          <a:lstStyle/>
          <a:p>
            <a:r>
              <a:rPr lang="en-US" dirty="0" smtClean="0"/>
              <a:t>“To date, Te </a:t>
            </a:r>
            <a:r>
              <a:rPr lang="en-US" dirty="0" err="1" smtClean="0"/>
              <a:t>Whariki</a:t>
            </a:r>
            <a:r>
              <a:rPr lang="en-US" dirty="0" smtClean="0"/>
              <a:t> has been greeted with enormous enthusiasm by the early childhood profession and has taken on a gospel like status” </a:t>
            </a:r>
            <a:r>
              <a:rPr lang="en-US" sz="1000" dirty="0" smtClean="0"/>
              <a:t>(Cullen, 1996, 123).</a:t>
            </a:r>
            <a:endParaRPr lang="en-GB" sz="1000" dirty="0"/>
          </a:p>
        </p:txBody>
      </p:sp>
      <p:sp>
        <p:nvSpPr>
          <p:cNvPr id="10" name="TextBox 9"/>
          <p:cNvSpPr txBox="1"/>
          <p:nvPr/>
        </p:nvSpPr>
        <p:spPr>
          <a:xfrm>
            <a:off x="611560" y="1393987"/>
            <a:ext cx="3571900" cy="2185214"/>
          </a:xfrm>
          <a:prstGeom prst="rect">
            <a:avLst/>
          </a:prstGeom>
          <a:noFill/>
        </p:spPr>
        <p:txBody>
          <a:bodyPr wrap="square" rtlCol="0">
            <a:spAutoFit/>
          </a:bodyPr>
          <a:lstStyle/>
          <a:p>
            <a:r>
              <a:rPr lang="en-US" dirty="0" smtClean="0"/>
              <a:t>“Engaging with Te </a:t>
            </a:r>
            <a:r>
              <a:rPr lang="en-US" dirty="0" err="1" smtClean="0"/>
              <a:t>Whariki</a:t>
            </a:r>
            <a:r>
              <a:rPr lang="en-US" dirty="0" smtClean="0"/>
              <a:t> allows teachers to have their own learning journey just as children have theirs. This is why professionals feel privileged to have such a sound document to work with” </a:t>
            </a:r>
            <a:r>
              <a:rPr lang="en-US" sz="1000" dirty="0" smtClean="0"/>
              <a:t>(Tyler, 2002, 3).</a:t>
            </a:r>
            <a:endParaRPr lang="en-GB" sz="1000" dirty="0"/>
          </a:p>
        </p:txBody>
      </p:sp>
      <p:sp>
        <p:nvSpPr>
          <p:cNvPr id="11" name="TextBox 10"/>
          <p:cNvSpPr txBox="1"/>
          <p:nvPr/>
        </p:nvSpPr>
        <p:spPr>
          <a:xfrm>
            <a:off x="755576" y="4581128"/>
            <a:ext cx="4032448" cy="1908215"/>
          </a:xfrm>
          <a:prstGeom prst="rect">
            <a:avLst/>
          </a:prstGeom>
          <a:noFill/>
        </p:spPr>
        <p:txBody>
          <a:bodyPr wrap="square" rtlCol="0">
            <a:spAutoFit/>
          </a:bodyPr>
          <a:lstStyle/>
          <a:p>
            <a:r>
              <a:rPr lang="en-US" dirty="0" smtClean="0"/>
              <a:t>“Te </a:t>
            </a:r>
            <a:r>
              <a:rPr lang="en-US" dirty="0" err="1" smtClean="0"/>
              <a:t>Whariki</a:t>
            </a:r>
            <a:r>
              <a:rPr lang="en-US" dirty="0" smtClean="0"/>
              <a:t> has had an enormous impact on curriculum development in many countries and has gained international prominence as an early years curriculum of great substance and importance” </a:t>
            </a:r>
            <a:r>
              <a:rPr lang="en-US" sz="1000" dirty="0" smtClean="0"/>
              <a:t>(Fleer 2003, 243-244). </a:t>
            </a:r>
            <a:endParaRPr lang="en-GB" sz="10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200" dirty="0" smtClean="0"/>
              <a:t>The Curriculum</a:t>
            </a:r>
            <a:endParaRPr lang="en-GB" sz="1200" dirty="0"/>
          </a:p>
        </p:txBody>
      </p:sp>
      <p:pic>
        <p:nvPicPr>
          <p:cNvPr id="4" name="Picture 3"/>
          <p:cNvPicPr>
            <a:picLocks noChangeAspect="1"/>
          </p:cNvPicPr>
          <p:nvPr/>
        </p:nvPicPr>
        <p:blipFill rotWithShape="1">
          <a:blip r:embed="rId3"/>
          <a:srcRect t="15350" b="19550"/>
          <a:stretch/>
        </p:blipFill>
        <p:spPr>
          <a:xfrm>
            <a:off x="2356638" y="111597"/>
            <a:ext cx="4501244" cy="3246189"/>
          </a:xfrm>
          <a:prstGeom prst="rect">
            <a:avLst/>
          </a:prstGeom>
        </p:spPr>
      </p:pic>
      <p:pic>
        <p:nvPicPr>
          <p:cNvPr id="3" name="Picture 2"/>
          <p:cNvPicPr>
            <a:picLocks noChangeAspect="1"/>
          </p:cNvPicPr>
          <p:nvPr/>
        </p:nvPicPr>
        <p:blipFill>
          <a:blip r:embed="rId4"/>
          <a:stretch>
            <a:fillRect/>
          </a:stretch>
        </p:blipFill>
        <p:spPr>
          <a:xfrm>
            <a:off x="1289720" y="3356992"/>
            <a:ext cx="6635080" cy="3317540"/>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823" y="-461140"/>
            <a:ext cx="7467600" cy="1143000"/>
          </a:xfrm>
        </p:spPr>
        <p:txBody>
          <a:bodyPr/>
          <a:lstStyle/>
          <a:p>
            <a:r>
              <a:rPr lang="en-US" dirty="0" smtClean="0"/>
              <a:t>Teachers Ratios in New Zealand</a:t>
            </a:r>
            <a:endParaRPr lang="en-US" dirty="0"/>
          </a:p>
        </p:txBody>
      </p:sp>
      <p:pic>
        <p:nvPicPr>
          <p:cNvPr id="4" name="Picture 3"/>
          <p:cNvPicPr>
            <a:picLocks noChangeAspect="1"/>
          </p:cNvPicPr>
          <p:nvPr/>
        </p:nvPicPr>
        <p:blipFill>
          <a:blip r:embed="rId3" cstate="print"/>
          <a:stretch>
            <a:fillRect/>
          </a:stretch>
        </p:blipFill>
        <p:spPr>
          <a:xfrm>
            <a:off x="-321225" y="2071780"/>
            <a:ext cx="1627219" cy="1653241"/>
          </a:xfrm>
          <a:prstGeom prst="rect">
            <a:avLst/>
          </a:prstGeom>
        </p:spPr>
      </p:pic>
      <p:pic>
        <p:nvPicPr>
          <p:cNvPr id="6" name="Picture 5"/>
          <p:cNvPicPr>
            <a:picLocks noChangeAspect="1"/>
          </p:cNvPicPr>
          <p:nvPr/>
        </p:nvPicPr>
        <p:blipFill>
          <a:blip r:embed="rId4" cstate="print"/>
          <a:stretch>
            <a:fillRect/>
          </a:stretch>
        </p:blipFill>
        <p:spPr>
          <a:xfrm>
            <a:off x="876548" y="2480300"/>
            <a:ext cx="776877" cy="971096"/>
          </a:xfrm>
          <a:prstGeom prst="rect">
            <a:avLst/>
          </a:prstGeom>
        </p:spPr>
      </p:pic>
      <p:pic>
        <p:nvPicPr>
          <p:cNvPr id="9" name="Picture 8"/>
          <p:cNvPicPr>
            <a:picLocks noChangeAspect="1"/>
          </p:cNvPicPr>
          <p:nvPr/>
        </p:nvPicPr>
        <p:blipFill>
          <a:blip r:embed="rId5" cstate="print"/>
          <a:stretch>
            <a:fillRect/>
          </a:stretch>
        </p:blipFill>
        <p:spPr>
          <a:xfrm>
            <a:off x="-328703" y="577365"/>
            <a:ext cx="1699793" cy="1699793"/>
          </a:xfrm>
          <a:prstGeom prst="rect">
            <a:avLst/>
          </a:prstGeom>
        </p:spPr>
      </p:pic>
      <p:pic>
        <p:nvPicPr>
          <p:cNvPr id="10" name="Picture 9"/>
          <p:cNvPicPr>
            <a:picLocks noChangeAspect="1"/>
          </p:cNvPicPr>
          <p:nvPr/>
        </p:nvPicPr>
        <p:blipFill>
          <a:blip r:embed="rId6" cstate="print"/>
          <a:stretch>
            <a:fillRect/>
          </a:stretch>
        </p:blipFill>
        <p:spPr>
          <a:xfrm>
            <a:off x="882981" y="1246316"/>
            <a:ext cx="970028" cy="735416"/>
          </a:xfrm>
          <a:prstGeom prst="rect">
            <a:avLst/>
          </a:prstGeom>
        </p:spPr>
      </p:pic>
      <p:pic>
        <p:nvPicPr>
          <p:cNvPr id="12" name="Picture 11"/>
          <p:cNvPicPr>
            <a:picLocks noChangeAspect="1"/>
          </p:cNvPicPr>
          <p:nvPr/>
        </p:nvPicPr>
        <p:blipFill>
          <a:blip r:embed="rId7" cstate="print"/>
          <a:stretch>
            <a:fillRect/>
          </a:stretch>
        </p:blipFill>
        <p:spPr>
          <a:xfrm>
            <a:off x="1892456" y="1268292"/>
            <a:ext cx="994495" cy="753966"/>
          </a:xfrm>
          <a:prstGeom prst="rect">
            <a:avLst/>
          </a:prstGeom>
        </p:spPr>
      </p:pic>
      <p:pic>
        <p:nvPicPr>
          <p:cNvPr id="14" name="Picture 13"/>
          <p:cNvPicPr>
            <a:picLocks noChangeAspect="1"/>
          </p:cNvPicPr>
          <p:nvPr/>
        </p:nvPicPr>
        <p:blipFill>
          <a:blip r:embed="rId8" cstate="print"/>
          <a:stretch>
            <a:fillRect/>
          </a:stretch>
        </p:blipFill>
        <p:spPr>
          <a:xfrm>
            <a:off x="2933762" y="1251149"/>
            <a:ext cx="1095496" cy="822791"/>
          </a:xfrm>
          <a:prstGeom prst="rect">
            <a:avLst/>
          </a:prstGeom>
        </p:spPr>
      </p:pic>
      <p:sp>
        <p:nvSpPr>
          <p:cNvPr id="15" name="Oval 14"/>
          <p:cNvSpPr/>
          <p:nvPr/>
        </p:nvSpPr>
        <p:spPr>
          <a:xfrm>
            <a:off x="3408317" y="884440"/>
            <a:ext cx="1204511" cy="1453754"/>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p:cNvPicPr>
            <a:picLocks noChangeAspect="1"/>
          </p:cNvPicPr>
          <p:nvPr/>
        </p:nvPicPr>
        <p:blipFill>
          <a:blip r:embed="rId9" cstate="print"/>
          <a:stretch>
            <a:fillRect/>
          </a:stretch>
        </p:blipFill>
        <p:spPr>
          <a:xfrm>
            <a:off x="-360651" y="3888200"/>
            <a:ext cx="1666645" cy="1666645"/>
          </a:xfrm>
          <a:prstGeom prst="rect">
            <a:avLst/>
          </a:prstGeom>
        </p:spPr>
      </p:pic>
      <p:sp>
        <p:nvSpPr>
          <p:cNvPr id="25" name="TextBox 24"/>
          <p:cNvSpPr txBox="1"/>
          <p:nvPr/>
        </p:nvSpPr>
        <p:spPr>
          <a:xfrm>
            <a:off x="3890236" y="1168466"/>
            <a:ext cx="2513685" cy="646331"/>
          </a:xfrm>
          <a:prstGeom prst="rect">
            <a:avLst/>
          </a:prstGeom>
          <a:noFill/>
        </p:spPr>
        <p:txBody>
          <a:bodyPr wrap="square" rtlCol="0">
            <a:spAutoFit/>
          </a:bodyPr>
          <a:lstStyle/>
          <a:p>
            <a:r>
              <a:rPr lang="en-US" dirty="0" smtClean="0"/>
              <a:t>1 adult to 5 children under two years</a:t>
            </a:r>
            <a:endParaRPr lang="en-US" dirty="0"/>
          </a:p>
        </p:txBody>
      </p:sp>
      <p:sp>
        <p:nvSpPr>
          <p:cNvPr id="26" name="TextBox 25"/>
          <p:cNvSpPr txBox="1"/>
          <p:nvPr/>
        </p:nvSpPr>
        <p:spPr>
          <a:xfrm>
            <a:off x="3594854" y="2560833"/>
            <a:ext cx="2513685" cy="646331"/>
          </a:xfrm>
          <a:prstGeom prst="rect">
            <a:avLst/>
          </a:prstGeom>
          <a:noFill/>
        </p:spPr>
        <p:txBody>
          <a:bodyPr wrap="square" rtlCol="0">
            <a:spAutoFit/>
          </a:bodyPr>
          <a:lstStyle/>
          <a:p>
            <a:r>
              <a:rPr lang="en-US" dirty="0" smtClean="0"/>
              <a:t>1 adult to 6 children over two years</a:t>
            </a:r>
            <a:endParaRPr lang="en-US" dirty="0"/>
          </a:p>
        </p:txBody>
      </p:sp>
      <p:sp>
        <p:nvSpPr>
          <p:cNvPr id="27" name="TextBox 26"/>
          <p:cNvSpPr txBox="1"/>
          <p:nvPr/>
        </p:nvSpPr>
        <p:spPr>
          <a:xfrm>
            <a:off x="6403921" y="5715964"/>
            <a:ext cx="1841262" cy="923330"/>
          </a:xfrm>
          <a:prstGeom prst="rect">
            <a:avLst/>
          </a:prstGeom>
          <a:noFill/>
        </p:spPr>
        <p:txBody>
          <a:bodyPr wrap="square" rtlCol="0">
            <a:spAutoFit/>
          </a:bodyPr>
          <a:lstStyle/>
          <a:p>
            <a:r>
              <a:rPr lang="en-US" dirty="0" smtClean="0"/>
              <a:t>1 adult to 15 </a:t>
            </a:r>
            <a:r>
              <a:rPr lang="en-US" smtClean="0"/>
              <a:t>children in year 1 and 2.</a:t>
            </a:r>
            <a:endParaRPr lang="en-US" dirty="0"/>
          </a:p>
        </p:txBody>
      </p:sp>
      <p:sp>
        <p:nvSpPr>
          <p:cNvPr id="28" name="TextBox 27"/>
          <p:cNvSpPr txBox="1"/>
          <p:nvPr/>
        </p:nvSpPr>
        <p:spPr>
          <a:xfrm>
            <a:off x="2637040" y="3579854"/>
            <a:ext cx="4891117" cy="400110"/>
          </a:xfrm>
          <a:prstGeom prst="rect">
            <a:avLst/>
          </a:prstGeom>
          <a:noFill/>
        </p:spPr>
        <p:txBody>
          <a:bodyPr wrap="square" rtlCol="0">
            <a:spAutoFit/>
          </a:bodyPr>
          <a:lstStyle/>
          <a:p>
            <a:r>
              <a:rPr lang="en-US" sz="2000" b="1" dirty="0" smtClean="0"/>
              <a:t>COMPARED WITH…..</a:t>
            </a:r>
            <a:endParaRPr lang="en-US" sz="2000" b="1" dirty="0"/>
          </a:p>
        </p:txBody>
      </p:sp>
      <p:pic>
        <p:nvPicPr>
          <p:cNvPr id="29" name="Picture 28"/>
          <p:cNvPicPr>
            <a:picLocks noChangeAspect="1"/>
          </p:cNvPicPr>
          <p:nvPr/>
        </p:nvPicPr>
        <p:blipFill>
          <a:blip r:embed="rId4" cstate="print"/>
          <a:stretch>
            <a:fillRect/>
          </a:stretch>
        </p:blipFill>
        <p:spPr>
          <a:xfrm>
            <a:off x="1653425" y="2520826"/>
            <a:ext cx="776877" cy="971096"/>
          </a:xfrm>
          <a:prstGeom prst="rect">
            <a:avLst/>
          </a:prstGeom>
        </p:spPr>
      </p:pic>
      <p:pic>
        <p:nvPicPr>
          <p:cNvPr id="30" name="Picture 29"/>
          <p:cNvPicPr>
            <a:picLocks noChangeAspect="1"/>
          </p:cNvPicPr>
          <p:nvPr/>
        </p:nvPicPr>
        <p:blipFill>
          <a:blip r:embed="rId4" cstate="print"/>
          <a:stretch>
            <a:fillRect/>
          </a:stretch>
        </p:blipFill>
        <p:spPr>
          <a:xfrm>
            <a:off x="2498512" y="2491443"/>
            <a:ext cx="776877" cy="971096"/>
          </a:xfrm>
          <a:prstGeom prst="rect">
            <a:avLst/>
          </a:prstGeom>
        </p:spPr>
      </p:pic>
      <p:pic>
        <p:nvPicPr>
          <p:cNvPr id="31" name="Picture 30"/>
          <p:cNvPicPr>
            <a:picLocks noChangeAspect="1"/>
          </p:cNvPicPr>
          <p:nvPr/>
        </p:nvPicPr>
        <p:blipFill>
          <a:blip r:embed="rId4" cstate="print"/>
          <a:stretch>
            <a:fillRect/>
          </a:stretch>
        </p:blipFill>
        <p:spPr>
          <a:xfrm>
            <a:off x="876548" y="4359795"/>
            <a:ext cx="776877" cy="971096"/>
          </a:xfrm>
          <a:prstGeom prst="rect">
            <a:avLst/>
          </a:prstGeom>
        </p:spPr>
      </p:pic>
      <p:pic>
        <p:nvPicPr>
          <p:cNvPr id="32" name="Picture 31"/>
          <p:cNvPicPr>
            <a:picLocks noChangeAspect="1"/>
          </p:cNvPicPr>
          <p:nvPr/>
        </p:nvPicPr>
        <p:blipFill>
          <a:blip r:embed="rId4" cstate="print"/>
          <a:stretch>
            <a:fillRect/>
          </a:stretch>
        </p:blipFill>
        <p:spPr>
          <a:xfrm>
            <a:off x="1604621" y="4359795"/>
            <a:ext cx="776877" cy="971096"/>
          </a:xfrm>
          <a:prstGeom prst="rect">
            <a:avLst/>
          </a:prstGeom>
        </p:spPr>
      </p:pic>
      <p:pic>
        <p:nvPicPr>
          <p:cNvPr id="33" name="Picture 32"/>
          <p:cNvPicPr>
            <a:picLocks noChangeAspect="1"/>
          </p:cNvPicPr>
          <p:nvPr/>
        </p:nvPicPr>
        <p:blipFill>
          <a:blip r:embed="rId4" cstate="print"/>
          <a:stretch>
            <a:fillRect/>
          </a:stretch>
        </p:blipFill>
        <p:spPr>
          <a:xfrm>
            <a:off x="2381498" y="4359795"/>
            <a:ext cx="776877" cy="971096"/>
          </a:xfrm>
          <a:prstGeom prst="rect">
            <a:avLst/>
          </a:prstGeom>
        </p:spPr>
      </p:pic>
      <p:pic>
        <p:nvPicPr>
          <p:cNvPr id="34" name="Picture 33"/>
          <p:cNvPicPr>
            <a:picLocks noChangeAspect="1"/>
          </p:cNvPicPr>
          <p:nvPr/>
        </p:nvPicPr>
        <p:blipFill>
          <a:blip r:embed="rId4" cstate="print"/>
          <a:stretch>
            <a:fillRect/>
          </a:stretch>
        </p:blipFill>
        <p:spPr>
          <a:xfrm>
            <a:off x="3108360" y="4373211"/>
            <a:ext cx="776877" cy="971096"/>
          </a:xfrm>
          <a:prstGeom prst="rect">
            <a:avLst/>
          </a:prstGeom>
        </p:spPr>
      </p:pic>
      <p:pic>
        <p:nvPicPr>
          <p:cNvPr id="35" name="Picture 34"/>
          <p:cNvPicPr>
            <a:picLocks noChangeAspect="1"/>
          </p:cNvPicPr>
          <p:nvPr/>
        </p:nvPicPr>
        <p:blipFill>
          <a:blip r:embed="rId9" cstate="print"/>
          <a:stretch>
            <a:fillRect/>
          </a:stretch>
        </p:blipFill>
        <p:spPr>
          <a:xfrm>
            <a:off x="-396500" y="5344307"/>
            <a:ext cx="1666645" cy="1666645"/>
          </a:xfrm>
          <a:prstGeom prst="rect">
            <a:avLst/>
          </a:prstGeom>
        </p:spPr>
      </p:pic>
      <p:pic>
        <p:nvPicPr>
          <p:cNvPr id="36" name="Picture 35"/>
          <p:cNvPicPr>
            <a:picLocks noChangeAspect="1"/>
          </p:cNvPicPr>
          <p:nvPr/>
        </p:nvPicPr>
        <p:blipFill>
          <a:blip r:embed="rId4" cstate="print"/>
          <a:stretch>
            <a:fillRect/>
          </a:stretch>
        </p:blipFill>
        <p:spPr>
          <a:xfrm>
            <a:off x="815793" y="5734978"/>
            <a:ext cx="776877" cy="971096"/>
          </a:xfrm>
          <a:prstGeom prst="rect">
            <a:avLst/>
          </a:prstGeom>
        </p:spPr>
      </p:pic>
      <p:pic>
        <p:nvPicPr>
          <p:cNvPr id="37" name="Picture 36"/>
          <p:cNvPicPr>
            <a:picLocks noChangeAspect="1"/>
          </p:cNvPicPr>
          <p:nvPr/>
        </p:nvPicPr>
        <p:blipFill>
          <a:blip r:embed="rId4" cstate="print"/>
          <a:stretch>
            <a:fillRect/>
          </a:stretch>
        </p:blipFill>
        <p:spPr>
          <a:xfrm>
            <a:off x="1543866" y="5734978"/>
            <a:ext cx="776877" cy="971096"/>
          </a:xfrm>
          <a:prstGeom prst="rect">
            <a:avLst/>
          </a:prstGeom>
        </p:spPr>
      </p:pic>
      <p:pic>
        <p:nvPicPr>
          <p:cNvPr id="38" name="Picture 37"/>
          <p:cNvPicPr>
            <a:picLocks noChangeAspect="1"/>
          </p:cNvPicPr>
          <p:nvPr/>
        </p:nvPicPr>
        <p:blipFill>
          <a:blip r:embed="rId4" cstate="print"/>
          <a:stretch>
            <a:fillRect/>
          </a:stretch>
        </p:blipFill>
        <p:spPr>
          <a:xfrm>
            <a:off x="2320743" y="5734978"/>
            <a:ext cx="776877" cy="971096"/>
          </a:xfrm>
          <a:prstGeom prst="rect">
            <a:avLst/>
          </a:prstGeom>
        </p:spPr>
      </p:pic>
      <p:pic>
        <p:nvPicPr>
          <p:cNvPr id="39" name="Picture 38"/>
          <p:cNvPicPr>
            <a:picLocks noChangeAspect="1"/>
          </p:cNvPicPr>
          <p:nvPr/>
        </p:nvPicPr>
        <p:blipFill>
          <a:blip r:embed="rId4" cstate="print"/>
          <a:stretch>
            <a:fillRect/>
          </a:stretch>
        </p:blipFill>
        <p:spPr>
          <a:xfrm>
            <a:off x="3047605" y="5748394"/>
            <a:ext cx="776877" cy="971096"/>
          </a:xfrm>
          <a:prstGeom prst="rect">
            <a:avLst/>
          </a:prstGeom>
        </p:spPr>
      </p:pic>
      <p:pic>
        <p:nvPicPr>
          <p:cNvPr id="40" name="Picture 39"/>
          <p:cNvPicPr>
            <a:picLocks noChangeAspect="1"/>
          </p:cNvPicPr>
          <p:nvPr/>
        </p:nvPicPr>
        <p:blipFill>
          <a:blip r:embed="rId4" cstate="print"/>
          <a:stretch>
            <a:fillRect/>
          </a:stretch>
        </p:blipFill>
        <p:spPr>
          <a:xfrm>
            <a:off x="3774467" y="5761810"/>
            <a:ext cx="776877" cy="971096"/>
          </a:xfrm>
          <a:prstGeom prst="rect">
            <a:avLst/>
          </a:prstGeom>
        </p:spPr>
      </p:pic>
      <p:pic>
        <p:nvPicPr>
          <p:cNvPr id="41" name="Picture 40"/>
          <p:cNvPicPr>
            <a:picLocks noChangeAspect="1"/>
          </p:cNvPicPr>
          <p:nvPr/>
        </p:nvPicPr>
        <p:blipFill>
          <a:blip r:embed="rId4" cstate="print"/>
          <a:stretch>
            <a:fillRect/>
          </a:stretch>
        </p:blipFill>
        <p:spPr>
          <a:xfrm>
            <a:off x="4502540" y="5761810"/>
            <a:ext cx="776877" cy="971096"/>
          </a:xfrm>
          <a:prstGeom prst="rect">
            <a:avLst/>
          </a:prstGeom>
        </p:spPr>
      </p:pic>
      <p:pic>
        <p:nvPicPr>
          <p:cNvPr id="42" name="Picture 41"/>
          <p:cNvPicPr>
            <a:picLocks noChangeAspect="1"/>
          </p:cNvPicPr>
          <p:nvPr/>
        </p:nvPicPr>
        <p:blipFill>
          <a:blip r:embed="rId4" cstate="print"/>
          <a:stretch>
            <a:fillRect/>
          </a:stretch>
        </p:blipFill>
        <p:spPr>
          <a:xfrm>
            <a:off x="5279417" y="5761810"/>
            <a:ext cx="776877" cy="971096"/>
          </a:xfrm>
          <a:prstGeom prst="rect">
            <a:avLst/>
          </a:prstGeom>
        </p:spPr>
      </p:pic>
      <p:pic>
        <p:nvPicPr>
          <p:cNvPr id="43" name="Picture 42"/>
          <p:cNvPicPr>
            <a:picLocks noChangeAspect="1"/>
          </p:cNvPicPr>
          <p:nvPr/>
        </p:nvPicPr>
        <p:blipFill rotWithShape="1">
          <a:blip r:embed="rId4" cstate="print"/>
          <a:srcRect r="48815"/>
          <a:stretch/>
        </p:blipFill>
        <p:spPr>
          <a:xfrm>
            <a:off x="6006280" y="5775226"/>
            <a:ext cx="397642" cy="971096"/>
          </a:xfrm>
          <a:prstGeom prst="rect">
            <a:avLst/>
          </a:prstGeom>
        </p:spPr>
      </p:pic>
      <p:sp>
        <p:nvSpPr>
          <p:cNvPr id="44" name="TextBox 43"/>
          <p:cNvSpPr txBox="1"/>
          <p:nvPr/>
        </p:nvSpPr>
        <p:spPr>
          <a:xfrm>
            <a:off x="4191454" y="4522177"/>
            <a:ext cx="3834171" cy="646331"/>
          </a:xfrm>
          <a:prstGeom prst="rect">
            <a:avLst/>
          </a:prstGeom>
          <a:noFill/>
        </p:spPr>
        <p:txBody>
          <a:bodyPr wrap="square" rtlCol="0">
            <a:spAutoFit/>
          </a:bodyPr>
          <a:lstStyle/>
          <a:p>
            <a:r>
              <a:rPr lang="en-US" dirty="0" smtClean="0"/>
              <a:t>1 adult to 8 children in Nursery </a:t>
            </a:r>
            <a:r>
              <a:rPr lang="en-US" smtClean="0"/>
              <a:t>and Reception.</a:t>
            </a:r>
            <a:endParaRPr lang="en-US" dirty="0"/>
          </a:p>
        </p:txBody>
      </p:sp>
    </p:spTree>
    <p:extLst>
      <p:ext uri="{BB962C8B-B14F-4D97-AF65-F5344CB8AC3E}">
        <p14:creationId xmlns:p14="http://schemas.microsoft.com/office/powerpoint/2010/main" xmlns="" val="8103474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27584" y="2012848"/>
            <a:ext cx="7467600" cy="4873752"/>
          </a:xfrm>
        </p:spPr>
        <p:txBody>
          <a:bodyPr/>
          <a:lstStyle/>
          <a:p>
            <a:r>
              <a:rPr lang="en-US" sz="3200" dirty="0"/>
              <a:t>"</a:t>
            </a:r>
            <a:r>
              <a:rPr lang="en-US" sz="3200" dirty="0" err="1"/>
              <a:t>Te</a:t>
            </a:r>
            <a:r>
              <a:rPr lang="en-US" sz="3200" dirty="0"/>
              <a:t> </a:t>
            </a:r>
            <a:r>
              <a:rPr lang="en-US" sz="3200" dirty="0" err="1"/>
              <a:t>Whariki</a:t>
            </a:r>
            <a:r>
              <a:rPr lang="en-US" sz="3200" dirty="0"/>
              <a:t> is designed to be inclusive and appropriate for all children and anticipates that special needs will be met as children learn together in all kinds of early childhood education </a:t>
            </a:r>
            <a:r>
              <a:rPr lang="en-US" sz="3200" dirty="0" smtClean="0"/>
              <a:t>settings”</a:t>
            </a:r>
            <a:br>
              <a:rPr lang="en-US" sz="3200" dirty="0" smtClean="0"/>
            </a:br>
            <a:r>
              <a:rPr lang="en-US" sz="3200" dirty="0" smtClean="0"/>
              <a:t> </a:t>
            </a:r>
            <a:r>
              <a:rPr lang="en-US" sz="1400" dirty="0"/>
              <a:t>(Ministry of Education, 1996).</a:t>
            </a:r>
          </a:p>
          <a:p>
            <a:endParaRPr lang="en-US" dirty="0"/>
          </a:p>
        </p:txBody>
      </p:sp>
    </p:spTree>
    <p:extLst>
      <p:ext uri="{BB962C8B-B14F-4D97-AF65-F5344CB8AC3E}">
        <p14:creationId xmlns:p14="http://schemas.microsoft.com/office/powerpoint/2010/main" xmlns="" val="3800245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Assessment </a:t>
            </a:r>
            <a:endParaRPr lang="en-US" dirty="0"/>
          </a:p>
        </p:txBody>
      </p:sp>
      <p:sp>
        <p:nvSpPr>
          <p:cNvPr id="3" name="Content Placeholder 2"/>
          <p:cNvSpPr>
            <a:spLocks noGrp="1"/>
          </p:cNvSpPr>
          <p:nvPr>
            <p:ph sz="quarter" idx="1"/>
          </p:nvPr>
        </p:nvSpPr>
        <p:spPr/>
        <p:txBody>
          <a:bodyPr/>
          <a:lstStyle/>
          <a:p>
            <a:endParaRPr lang="en-US"/>
          </a:p>
        </p:txBody>
      </p:sp>
    </p:spTree>
    <p:extLst>
      <p:ext uri="{BB962C8B-B14F-4D97-AF65-F5344CB8AC3E}">
        <p14:creationId xmlns:p14="http://schemas.microsoft.com/office/powerpoint/2010/main" xmlns="" val="134676998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923" y="6896"/>
            <a:ext cx="7467600" cy="1143000"/>
          </a:xfrm>
        </p:spPr>
        <p:txBody>
          <a:bodyPr/>
          <a:lstStyle/>
          <a:p>
            <a:r>
              <a:rPr lang="en-US" dirty="0" smtClean="0"/>
              <a:t>Play and environment </a:t>
            </a:r>
            <a:endParaRPr lang="en-US" dirty="0"/>
          </a:p>
        </p:txBody>
      </p:sp>
      <p:pic>
        <p:nvPicPr>
          <p:cNvPr id="3" name="Picture 2"/>
          <p:cNvPicPr>
            <a:picLocks noChangeAspect="1"/>
          </p:cNvPicPr>
          <p:nvPr/>
        </p:nvPicPr>
        <p:blipFill rotWithShape="1">
          <a:blip r:embed="rId3"/>
          <a:srcRect r="13333" b="13775"/>
          <a:stretch/>
        </p:blipFill>
        <p:spPr>
          <a:xfrm>
            <a:off x="193923" y="3416616"/>
            <a:ext cx="5947742" cy="2958698"/>
          </a:xfrm>
          <a:prstGeom prst="rect">
            <a:avLst/>
          </a:prstGeom>
        </p:spPr>
      </p:pic>
      <p:pic>
        <p:nvPicPr>
          <p:cNvPr id="4" name="Picture 3"/>
          <p:cNvPicPr>
            <a:picLocks noChangeAspect="1"/>
          </p:cNvPicPr>
          <p:nvPr/>
        </p:nvPicPr>
        <p:blipFill>
          <a:blip r:embed="rId4"/>
          <a:stretch>
            <a:fillRect/>
          </a:stretch>
        </p:blipFill>
        <p:spPr>
          <a:xfrm>
            <a:off x="4819392" y="148001"/>
            <a:ext cx="3929071" cy="3929071"/>
          </a:xfrm>
          <a:prstGeom prst="rect">
            <a:avLst/>
          </a:prstGeom>
        </p:spPr>
      </p:pic>
    </p:spTree>
    <p:extLst>
      <p:ext uri="{BB962C8B-B14F-4D97-AF65-F5344CB8AC3E}">
        <p14:creationId xmlns:p14="http://schemas.microsoft.com/office/powerpoint/2010/main" xmlns="" val="7712011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43408"/>
            <a:ext cx="7467600" cy="1143000"/>
          </a:xfrm>
        </p:spPr>
        <p:txBody>
          <a:bodyPr/>
          <a:lstStyle/>
          <a:p>
            <a:r>
              <a:rPr lang="en-US" dirty="0" smtClean="0"/>
              <a:t>Comparison</a:t>
            </a:r>
            <a:endParaRPr lang="en-US" dirty="0"/>
          </a:p>
        </p:txBody>
      </p:sp>
      <p:sp>
        <p:nvSpPr>
          <p:cNvPr id="8" name="Rounded Rectangle 7"/>
          <p:cNvSpPr/>
          <p:nvPr/>
        </p:nvSpPr>
        <p:spPr>
          <a:xfrm>
            <a:off x="395536" y="1052736"/>
            <a:ext cx="5472608" cy="2232248"/>
          </a:xfrm>
          <a:prstGeom prst="roundRect">
            <a:avLst/>
          </a:prstGeom>
          <a:ln w="57150"/>
        </p:spPr>
        <p:style>
          <a:lnRef idx="2">
            <a:schemeClr val="accent6"/>
          </a:lnRef>
          <a:fillRef idx="1">
            <a:schemeClr val="lt1"/>
          </a:fillRef>
          <a:effectRef idx="0">
            <a:schemeClr val="accent6"/>
          </a:effectRef>
          <a:fontRef idx="minor">
            <a:schemeClr val="dk1"/>
          </a:fontRef>
        </p:style>
        <p:txBody>
          <a:bodyPr rtlCol="0" anchor="ctr"/>
          <a:lstStyle/>
          <a:p>
            <a:r>
              <a:rPr lang="en-US" u="sng" dirty="0" smtClean="0"/>
              <a:t>Similarities</a:t>
            </a:r>
          </a:p>
          <a:p>
            <a:pPr marL="285750" indent="-285750">
              <a:buFont typeface="Arial" charset="0"/>
              <a:buChar char="•"/>
            </a:pPr>
            <a:r>
              <a:rPr lang="en-US" dirty="0"/>
              <a:t>P</a:t>
            </a:r>
            <a:r>
              <a:rPr lang="en-US" dirty="0" smtClean="0"/>
              <a:t>rovide early childhood education and care</a:t>
            </a:r>
          </a:p>
          <a:p>
            <a:pPr marL="285750" indent="-285750">
              <a:buFont typeface="Arial" charset="0"/>
              <a:buChar char="•"/>
            </a:pPr>
            <a:r>
              <a:rPr lang="en-US" dirty="0" smtClean="0"/>
              <a:t>Inclusive special needs curriculum</a:t>
            </a:r>
          </a:p>
          <a:p>
            <a:pPr marL="285750" indent="-285750">
              <a:buFont typeface="Arial" charset="0"/>
              <a:buChar char="•"/>
            </a:pPr>
            <a:r>
              <a:rPr lang="en-US" dirty="0" smtClean="0"/>
              <a:t>Partnership with parents</a:t>
            </a:r>
          </a:p>
          <a:p>
            <a:pPr marL="285750" indent="-285750">
              <a:buFont typeface="Arial" charset="0"/>
              <a:buChar char="•"/>
            </a:pPr>
            <a:r>
              <a:rPr lang="en-US" dirty="0" smtClean="0"/>
              <a:t>Importance of play</a:t>
            </a:r>
          </a:p>
          <a:p>
            <a:pPr marL="285750" indent="-285750">
              <a:buFont typeface="Arial" charset="0"/>
              <a:buChar char="•"/>
            </a:pPr>
            <a:r>
              <a:rPr lang="en-US" dirty="0" smtClean="0"/>
              <a:t>Relevant teacher qualifications</a:t>
            </a:r>
          </a:p>
          <a:p>
            <a:pPr marL="285750" indent="-285750">
              <a:buFont typeface="Arial" charset="0"/>
              <a:buChar char="•"/>
            </a:pPr>
            <a:endParaRPr lang="en-US" u="sng" dirty="0"/>
          </a:p>
        </p:txBody>
      </p:sp>
      <p:sp>
        <p:nvSpPr>
          <p:cNvPr id="9" name="Rounded Rectangle 8"/>
          <p:cNvSpPr/>
          <p:nvPr/>
        </p:nvSpPr>
        <p:spPr>
          <a:xfrm>
            <a:off x="2267744" y="4005064"/>
            <a:ext cx="5595392" cy="2232248"/>
          </a:xfrm>
          <a:prstGeom prst="roundRect">
            <a:avLst/>
          </a:prstGeom>
          <a:ln w="57150"/>
        </p:spPr>
        <p:style>
          <a:lnRef idx="2">
            <a:schemeClr val="accent6"/>
          </a:lnRef>
          <a:fillRef idx="1">
            <a:schemeClr val="lt1"/>
          </a:fillRef>
          <a:effectRef idx="0">
            <a:schemeClr val="accent6"/>
          </a:effectRef>
          <a:fontRef idx="minor">
            <a:schemeClr val="dk1"/>
          </a:fontRef>
        </p:style>
        <p:txBody>
          <a:bodyPr rtlCol="0" anchor="ctr"/>
          <a:lstStyle/>
          <a:p>
            <a:r>
              <a:rPr lang="en-US" u="sng" dirty="0" smtClean="0"/>
              <a:t>Differences:</a:t>
            </a:r>
          </a:p>
          <a:p>
            <a:pPr marL="285750" indent="-285750">
              <a:buFont typeface="Arial" charset="0"/>
              <a:buChar char="•"/>
            </a:pPr>
            <a:r>
              <a:rPr lang="en-US" dirty="0" smtClean="0"/>
              <a:t>Assessment process</a:t>
            </a:r>
          </a:p>
          <a:p>
            <a:pPr marL="285750" indent="-285750">
              <a:buFont typeface="Arial" charset="0"/>
              <a:buChar char="•"/>
            </a:pPr>
            <a:r>
              <a:rPr lang="en-US" dirty="0" smtClean="0"/>
              <a:t>No set curriculum in New Zealand</a:t>
            </a:r>
          </a:p>
          <a:p>
            <a:pPr marL="285750" indent="-285750">
              <a:buFont typeface="Arial" charset="0"/>
              <a:buChar char="•"/>
            </a:pPr>
            <a:r>
              <a:rPr lang="en-US" dirty="0" smtClean="0"/>
              <a:t>Inspirations of the curriculum   </a:t>
            </a:r>
          </a:p>
          <a:p>
            <a:endParaRPr lang="en-US" u="sng" dirty="0"/>
          </a:p>
          <a:p>
            <a:pPr marL="285750" indent="-285750">
              <a:buFont typeface="Arial" charset="0"/>
              <a:buChar char="•"/>
            </a:pPr>
            <a:endParaRPr lang="en-US" u="sng" dirty="0"/>
          </a:p>
        </p:txBody>
      </p:sp>
    </p:spTree>
    <p:extLst>
      <p:ext uri="{BB962C8B-B14F-4D97-AF65-F5344CB8AC3E}">
        <p14:creationId xmlns:p14="http://schemas.microsoft.com/office/powerpoint/2010/main" xmlns="" val="159680871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 </a:t>
            </a:r>
            <a:endParaRPr lang="en-US" dirty="0"/>
          </a:p>
        </p:txBody>
      </p:sp>
    </p:spTree>
    <p:extLst>
      <p:ext uri="{BB962C8B-B14F-4D97-AF65-F5344CB8AC3E}">
        <p14:creationId xmlns:p14="http://schemas.microsoft.com/office/powerpoint/2010/main" xmlns="" val="1267808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sz="quarter" idx="1"/>
          </p:nvPr>
        </p:nvSpPr>
        <p:spPr/>
        <p:txBody>
          <a:bodyPr>
            <a:normAutofit/>
          </a:bodyPr>
          <a:lstStyle/>
          <a:p>
            <a:r>
              <a:rPr lang="en-GB" sz="1200" dirty="0" err="1" smtClean="0">
                <a:latin typeface="Arial" pitchFamily="34" charset="0"/>
                <a:cs typeface="Arial" pitchFamily="34" charset="0"/>
              </a:rPr>
              <a:t>Alvestad</a:t>
            </a:r>
            <a:r>
              <a:rPr lang="en-GB" sz="1200" dirty="0" smtClean="0">
                <a:latin typeface="Arial" pitchFamily="34" charset="0"/>
                <a:cs typeface="Arial" pitchFamily="34" charset="0"/>
              </a:rPr>
              <a:t>, M., and J. Duncan. (2006) "The value is enormous - It's priceless I think" New Zealand preschool teachers' understanding of the early childhood curriculum in New Zealand: A comparative perspective. International Journal of Early Childhood 38, no. 1: 31-45.</a:t>
            </a:r>
          </a:p>
          <a:p>
            <a:r>
              <a:rPr lang="en-GB" sz="1200" dirty="0" err="1" smtClean="0">
                <a:latin typeface="Arial" pitchFamily="34" charset="0"/>
                <a:cs typeface="Arial" pitchFamily="34" charset="0"/>
              </a:rPr>
              <a:t>Blaiklock</a:t>
            </a:r>
            <a:r>
              <a:rPr lang="en-GB" sz="1200" dirty="0" smtClean="0">
                <a:latin typeface="Arial" pitchFamily="34" charset="0"/>
                <a:cs typeface="Arial" pitchFamily="34" charset="0"/>
              </a:rPr>
              <a:t>, K. (2010). Te </a:t>
            </a:r>
            <a:r>
              <a:rPr lang="en-GB" sz="1200" dirty="0" err="1" smtClean="0">
                <a:latin typeface="Arial" pitchFamily="34" charset="0"/>
                <a:cs typeface="Arial" pitchFamily="34" charset="0"/>
              </a:rPr>
              <a:t>Whāriki</a:t>
            </a:r>
            <a:r>
              <a:rPr lang="en-GB" sz="1200" dirty="0" smtClean="0">
                <a:latin typeface="Arial" pitchFamily="34" charset="0"/>
                <a:cs typeface="Arial" pitchFamily="34" charset="0"/>
              </a:rPr>
              <a:t>, the New Zealand early childhood curriculum: Is it effective? International Journal of Early Years Education, 18, 201-212.</a:t>
            </a:r>
          </a:p>
          <a:p>
            <a:r>
              <a:rPr lang="en-GB" sz="1200" dirty="0" smtClean="0">
                <a:latin typeface="Arial" pitchFamily="34" charset="0"/>
                <a:cs typeface="Arial" pitchFamily="34" charset="0"/>
              </a:rPr>
              <a:t>Cullen, J. (1996) The challenge of Te </a:t>
            </a:r>
            <a:r>
              <a:rPr lang="en-GB" sz="1200" dirty="0" err="1" smtClean="0">
                <a:latin typeface="Arial" pitchFamily="34" charset="0"/>
                <a:cs typeface="Arial" pitchFamily="34" charset="0"/>
              </a:rPr>
              <a:t>Whāriki</a:t>
            </a:r>
            <a:r>
              <a:rPr lang="en-GB" sz="1200" dirty="0" smtClean="0">
                <a:latin typeface="Arial" pitchFamily="34" charset="0"/>
                <a:cs typeface="Arial" pitchFamily="34" charset="0"/>
              </a:rPr>
              <a:t> for future developments in early childhood education. Delta 48, no. 1: 113-126.</a:t>
            </a:r>
          </a:p>
          <a:p>
            <a:r>
              <a:rPr lang="en-GB" sz="1200" dirty="0" smtClean="0">
                <a:latin typeface="Arial" pitchFamily="34" charset="0"/>
                <a:cs typeface="Arial" pitchFamily="34" charset="0"/>
              </a:rPr>
              <a:t>Fleer, M. (2003) The many voices of Te </a:t>
            </a:r>
            <a:r>
              <a:rPr lang="en-GB" sz="1200" dirty="0" err="1" smtClean="0">
                <a:latin typeface="Arial" pitchFamily="34" charset="0"/>
                <a:cs typeface="Arial" pitchFamily="34" charset="0"/>
              </a:rPr>
              <a:t>Whāriki</a:t>
            </a:r>
            <a:r>
              <a:rPr lang="en-GB" sz="1200" dirty="0" smtClean="0">
                <a:latin typeface="Arial" pitchFamily="34" charset="0"/>
                <a:cs typeface="Arial" pitchFamily="34" charset="0"/>
              </a:rPr>
              <a:t>: </a:t>
            </a:r>
            <a:r>
              <a:rPr lang="en-GB" sz="1200" dirty="0" err="1" smtClean="0">
                <a:latin typeface="Arial" pitchFamily="34" charset="0"/>
                <a:cs typeface="Arial" pitchFamily="34" charset="0"/>
              </a:rPr>
              <a:t>Kaupapa</a:t>
            </a:r>
            <a:r>
              <a:rPr lang="en-GB" sz="1200" dirty="0" smtClean="0">
                <a:latin typeface="Arial" pitchFamily="34" charset="0"/>
                <a:cs typeface="Arial" pitchFamily="34" charset="0"/>
              </a:rPr>
              <a:t> Maori, Socio-cultural, developmental, constructivist, and ... Australians listen carefully. In Weaving Te </a:t>
            </a:r>
            <a:r>
              <a:rPr lang="en-GB" sz="1200" dirty="0" err="1" smtClean="0">
                <a:latin typeface="Arial" pitchFamily="34" charset="0"/>
                <a:cs typeface="Arial" pitchFamily="34" charset="0"/>
              </a:rPr>
              <a:t>Whāriki</a:t>
            </a:r>
            <a:r>
              <a:rPr lang="en-GB" sz="1200" dirty="0" smtClean="0">
                <a:latin typeface="Arial" pitchFamily="34" charset="0"/>
                <a:cs typeface="Arial" pitchFamily="34" charset="0"/>
              </a:rPr>
              <a:t>: </a:t>
            </a:r>
            <a:r>
              <a:rPr lang="en-GB" sz="1200" dirty="0" err="1" smtClean="0">
                <a:latin typeface="Arial" pitchFamily="34" charset="0"/>
                <a:cs typeface="Arial" pitchFamily="34" charset="0"/>
              </a:rPr>
              <a:t>Aotearoa</a:t>
            </a:r>
            <a:r>
              <a:rPr lang="en-GB" sz="1200" dirty="0" smtClean="0">
                <a:latin typeface="Arial" pitchFamily="34" charset="0"/>
                <a:cs typeface="Arial" pitchFamily="34" charset="0"/>
              </a:rPr>
              <a:t> New Zealand's early childhood curriculum document in theory and practice, ed. J. </a:t>
            </a:r>
            <a:r>
              <a:rPr lang="en-GB" sz="1200" dirty="0" err="1" smtClean="0">
                <a:latin typeface="Arial" pitchFamily="34" charset="0"/>
                <a:cs typeface="Arial" pitchFamily="34" charset="0"/>
              </a:rPr>
              <a:t>Nuttall</a:t>
            </a:r>
            <a:r>
              <a:rPr lang="en-GB" sz="1200" dirty="0" smtClean="0">
                <a:latin typeface="Arial" pitchFamily="34" charset="0"/>
                <a:cs typeface="Arial" pitchFamily="34" charset="0"/>
              </a:rPr>
              <a:t>, 243-268. Wellington: New Zealand Council for Educational Research.</a:t>
            </a:r>
          </a:p>
          <a:p>
            <a:r>
              <a:rPr lang="en-GB" sz="1200" dirty="0" smtClean="0">
                <a:latin typeface="Arial" pitchFamily="34" charset="0"/>
                <a:cs typeface="Arial" pitchFamily="34" charset="0"/>
              </a:rPr>
              <a:t>Ministry of Education. (1996) Te </a:t>
            </a:r>
            <a:r>
              <a:rPr lang="en-GB" sz="1200" dirty="0" err="1" smtClean="0">
                <a:latin typeface="Arial" pitchFamily="34" charset="0"/>
                <a:cs typeface="Arial" pitchFamily="34" charset="0"/>
              </a:rPr>
              <a:t>Whāriki</a:t>
            </a:r>
            <a:r>
              <a:rPr lang="en-GB" sz="1200" dirty="0" smtClean="0">
                <a:latin typeface="Arial" pitchFamily="34" charset="0"/>
                <a:cs typeface="Arial" pitchFamily="34" charset="0"/>
              </a:rPr>
              <a:t>: </a:t>
            </a:r>
            <a:r>
              <a:rPr lang="en-GB" sz="1200" i="1" dirty="0" smtClean="0">
                <a:latin typeface="Arial" pitchFamily="34" charset="0"/>
                <a:cs typeface="Arial" pitchFamily="34" charset="0"/>
              </a:rPr>
              <a:t>He </a:t>
            </a:r>
            <a:r>
              <a:rPr lang="en-GB" sz="1200" i="1" dirty="0" err="1" smtClean="0">
                <a:latin typeface="Arial" pitchFamily="34" charset="0"/>
                <a:cs typeface="Arial" pitchFamily="34" charset="0"/>
              </a:rPr>
              <a:t>whāriki</a:t>
            </a:r>
            <a:r>
              <a:rPr lang="en-GB" sz="1200" i="1" dirty="0" smtClean="0">
                <a:latin typeface="Arial" pitchFamily="34" charset="0"/>
                <a:cs typeface="Arial" pitchFamily="34" charset="0"/>
              </a:rPr>
              <a:t> </a:t>
            </a:r>
            <a:r>
              <a:rPr lang="en-GB" sz="1200" i="1" dirty="0" err="1" smtClean="0">
                <a:latin typeface="Arial" pitchFamily="34" charset="0"/>
                <a:cs typeface="Arial" pitchFamily="34" charset="0"/>
              </a:rPr>
              <a:t>mātauranga</a:t>
            </a:r>
            <a:r>
              <a:rPr lang="en-GB" sz="1200" i="1" dirty="0" smtClean="0">
                <a:latin typeface="Arial" pitchFamily="34" charset="0"/>
                <a:cs typeface="Arial" pitchFamily="34" charset="0"/>
              </a:rPr>
              <a:t> </a:t>
            </a:r>
            <a:r>
              <a:rPr lang="en-GB" sz="1200" i="1" dirty="0" err="1" smtClean="0">
                <a:latin typeface="Arial" pitchFamily="34" charset="0"/>
                <a:cs typeface="Arial" pitchFamily="34" charset="0"/>
              </a:rPr>
              <a:t>mō</a:t>
            </a:r>
            <a:r>
              <a:rPr lang="en-GB" sz="1200" i="1" dirty="0" smtClean="0">
                <a:latin typeface="Arial" pitchFamily="34" charset="0"/>
                <a:cs typeface="Arial" pitchFamily="34" charset="0"/>
              </a:rPr>
              <a:t> </a:t>
            </a:r>
            <a:r>
              <a:rPr lang="en-GB" sz="1200" i="1" dirty="0" err="1" smtClean="0">
                <a:latin typeface="Arial" pitchFamily="34" charset="0"/>
                <a:cs typeface="Arial" pitchFamily="34" charset="0"/>
              </a:rPr>
              <a:t>ngā</a:t>
            </a:r>
            <a:r>
              <a:rPr lang="en-GB" sz="1200" i="1" dirty="0" smtClean="0">
                <a:latin typeface="Arial" pitchFamily="34" charset="0"/>
                <a:cs typeface="Arial" pitchFamily="34" charset="0"/>
              </a:rPr>
              <a:t> </a:t>
            </a:r>
            <a:r>
              <a:rPr lang="en-GB" sz="1200" i="1" dirty="0" err="1" smtClean="0">
                <a:latin typeface="Arial" pitchFamily="34" charset="0"/>
                <a:cs typeface="Arial" pitchFamily="34" charset="0"/>
              </a:rPr>
              <a:t>mokopuna</a:t>
            </a:r>
            <a:r>
              <a:rPr lang="en-GB" sz="1200" i="1" dirty="0" smtClean="0">
                <a:latin typeface="Arial" pitchFamily="34" charset="0"/>
                <a:cs typeface="Arial" pitchFamily="34" charset="0"/>
              </a:rPr>
              <a:t> o </a:t>
            </a:r>
            <a:r>
              <a:rPr lang="en-GB" sz="1200" i="1" dirty="0" err="1" smtClean="0">
                <a:latin typeface="Arial" pitchFamily="34" charset="0"/>
                <a:cs typeface="Arial" pitchFamily="34" charset="0"/>
              </a:rPr>
              <a:t>Aotearoa</a:t>
            </a:r>
            <a:r>
              <a:rPr lang="en-GB" sz="1200" i="1" dirty="0" smtClean="0">
                <a:latin typeface="Arial" pitchFamily="34" charset="0"/>
                <a:cs typeface="Arial" pitchFamily="34" charset="0"/>
              </a:rPr>
              <a:t>. </a:t>
            </a:r>
            <a:r>
              <a:rPr lang="en-GB" sz="1200" dirty="0" smtClean="0">
                <a:latin typeface="Arial" pitchFamily="34" charset="0"/>
                <a:cs typeface="Arial" pitchFamily="34" charset="0"/>
              </a:rPr>
              <a:t>Early childhood curriculum. Wellington: Learning Media</a:t>
            </a:r>
          </a:p>
          <a:p>
            <a:r>
              <a:rPr lang="en-GB" sz="1200" dirty="0"/>
              <a:t>Nuttall, J. (2005). Looking back, looking forward: Three decades of early childhood curriculum development in </a:t>
            </a:r>
            <a:r>
              <a:rPr lang="en-GB" sz="1200" dirty="0" err="1"/>
              <a:t>Aotearoa</a:t>
            </a:r>
            <a:r>
              <a:rPr lang="en-GB" sz="1200" dirty="0"/>
              <a:t> New Zealand. Curriculum Matters, 1, 12-28. </a:t>
            </a:r>
            <a:endParaRPr lang="en-GB" sz="1200" dirty="0" smtClean="0">
              <a:latin typeface="Arial" pitchFamily="34" charset="0"/>
              <a:cs typeface="Arial" pitchFamily="34" charset="0"/>
            </a:endParaRPr>
          </a:p>
          <a:p>
            <a:r>
              <a:rPr lang="en-GB" sz="1200" dirty="0"/>
              <a:t>Tyler, J. (2002. </a:t>
            </a:r>
            <a:r>
              <a:rPr lang="en-GB" sz="1200" dirty="0" err="1"/>
              <a:t>Te</a:t>
            </a:r>
            <a:r>
              <a:rPr lang="en-GB" sz="1200" dirty="0"/>
              <a:t> </a:t>
            </a:r>
            <a:r>
              <a:rPr lang="en-GB" sz="1200" dirty="0" err="1"/>
              <a:t>Whāriki:The</a:t>
            </a:r>
            <a:r>
              <a:rPr lang="en-GB" sz="1200" dirty="0"/>
              <a:t> New Zealand curriculum framework. Paper presented at the World Forum on Early Care and Education, Auckland, New Zealand. </a:t>
            </a:r>
          </a:p>
          <a:p>
            <a:endParaRPr lang="en-GB" sz="12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Oriel</Template>
  <TotalTime>404</TotalTime>
  <Words>3083</Words>
  <Application>Microsoft Macintosh PowerPoint</Application>
  <PresentationFormat>On-screen Show (4:3)</PresentationFormat>
  <Paragraphs>177</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Oriel</vt:lpstr>
      <vt:lpstr>Te Whāriki   the New Zealand early childhood curriculum compared with the welsh foundation phase</vt:lpstr>
      <vt:lpstr>Slide 2</vt:lpstr>
      <vt:lpstr>The framework principles and strands </vt:lpstr>
      <vt:lpstr>Slide 4</vt:lpstr>
      <vt:lpstr>The Curriculum</vt:lpstr>
      <vt:lpstr>Teachers Ratios in New Zealand</vt:lpstr>
      <vt:lpstr>Slide 7</vt:lpstr>
      <vt:lpstr>Assessment </vt:lpstr>
      <vt:lpstr>Play and environment </vt:lpstr>
      <vt:lpstr>Comparison</vt:lpstr>
      <vt:lpstr>Conclusion </vt:lpstr>
      <vt:lpstr>References</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 Whāriki,    the New Zealand early childhood curriculum</dc:title>
  <dc:creator>Rhian John</dc:creator>
  <cp:lastModifiedBy>Rhian John</cp:lastModifiedBy>
  <cp:revision>46</cp:revision>
  <dcterms:created xsi:type="dcterms:W3CDTF">2017-11-08T11:19:47Z</dcterms:created>
  <dcterms:modified xsi:type="dcterms:W3CDTF">2017-11-23T19:19:40Z</dcterms:modified>
</cp:coreProperties>
</file>