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78"/>
  </p:notesMasterIdLst>
  <p:sldIdLst>
    <p:sldId id="256" r:id="rId2"/>
    <p:sldId id="332" r:id="rId3"/>
    <p:sldId id="333" r:id="rId4"/>
    <p:sldId id="274" r:id="rId5"/>
    <p:sldId id="257" r:id="rId6"/>
    <p:sldId id="334" r:id="rId7"/>
    <p:sldId id="262" r:id="rId8"/>
    <p:sldId id="260" r:id="rId9"/>
    <p:sldId id="259" r:id="rId10"/>
    <p:sldId id="258" r:id="rId11"/>
    <p:sldId id="263" r:id="rId12"/>
    <p:sldId id="264" r:id="rId13"/>
    <p:sldId id="273" r:id="rId14"/>
    <p:sldId id="265" r:id="rId15"/>
    <p:sldId id="267" r:id="rId16"/>
    <p:sldId id="270" r:id="rId17"/>
    <p:sldId id="271" r:id="rId18"/>
    <p:sldId id="335" r:id="rId19"/>
    <p:sldId id="272" r:id="rId20"/>
    <p:sldId id="275" r:id="rId21"/>
    <p:sldId id="277" r:id="rId22"/>
    <p:sldId id="261" r:id="rId23"/>
    <p:sldId id="278" r:id="rId24"/>
    <p:sldId id="279" r:id="rId25"/>
    <p:sldId id="280" r:id="rId26"/>
    <p:sldId id="281" r:id="rId27"/>
    <p:sldId id="282" r:id="rId28"/>
    <p:sldId id="283" r:id="rId29"/>
    <p:sldId id="284" r:id="rId30"/>
    <p:sldId id="285" r:id="rId31"/>
    <p:sldId id="286" r:id="rId32"/>
    <p:sldId id="287" r:id="rId33"/>
    <p:sldId id="288" r:id="rId34"/>
    <p:sldId id="266" r:id="rId35"/>
    <p:sldId id="289" r:id="rId36"/>
    <p:sldId id="268" r:id="rId37"/>
    <p:sldId id="269" r:id="rId38"/>
    <p:sldId id="308" r:id="rId39"/>
    <p:sldId id="309" r:id="rId40"/>
    <p:sldId id="310" r:id="rId41"/>
    <p:sldId id="290" r:id="rId42"/>
    <p:sldId id="292" r:id="rId43"/>
    <p:sldId id="293" r:id="rId44"/>
    <p:sldId id="294" r:id="rId45"/>
    <p:sldId id="295" r:id="rId46"/>
    <p:sldId id="296" r:id="rId47"/>
    <p:sldId id="297" r:id="rId48"/>
    <p:sldId id="307" r:id="rId49"/>
    <p:sldId id="312" r:id="rId50"/>
    <p:sldId id="313" r:id="rId51"/>
    <p:sldId id="314" r:id="rId52"/>
    <p:sldId id="315" r:id="rId53"/>
    <p:sldId id="316" r:id="rId54"/>
    <p:sldId id="298" r:id="rId55"/>
    <p:sldId id="299" r:id="rId56"/>
    <p:sldId id="300" r:id="rId57"/>
    <p:sldId id="301" r:id="rId58"/>
    <p:sldId id="302" r:id="rId59"/>
    <p:sldId id="303" r:id="rId60"/>
    <p:sldId id="305" r:id="rId61"/>
    <p:sldId id="306" r:id="rId62"/>
    <p:sldId id="323" r:id="rId63"/>
    <p:sldId id="324" r:id="rId64"/>
    <p:sldId id="325" r:id="rId65"/>
    <p:sldId id="326" r:id="rId66"/>
    <p:sldId id="327" r:id="rId67"/>
    <p:sldId id="328" r:id="rId68"/>
    <p:sldId id="329" r:id="rId69"/>
    <p:sldId id="330" r:id="rId70"/>
    <p:sldId id="331" r:id="rId71"/>
    <p:sldId id="317" r:id="rId72"/>
    <p:sldId id="318" r:id="rId73"/>
    <p:sldId id="319" r:id="rId74"/>
    <p:sldId id="320" r:id="rId75"/>
    <p:sldId id="321" r:id="rId76"/>
    <p:sldId id="322" r:id="rId7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0"/>
    <p:restoredTop sz="95884"/>
  </p:normalViewPr>
  <p:slideViewPr>
    <p:cSldViewPr snapToGrid="0" snapToObjects="1">
      <p:cViewPr varScale="1">
        <p:scale>
          <a:sx n="114" d="100"/>
          <a:sy n="114" d="100"/>
        </p:scale>
        <p:origin x="472"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sv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_rels/data3.xml.rels><?xml version="1.0" encoding="UTF-8" standalone="yes"?>
<Relationships xmlns="http://schemas.openxmlformats.org/package/2006/relationships"><Relationship Id="rId8" Type="http://schemas.openxmlformats.org/officeDocument/2006/relationships/image" Target="../media/image29.sv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svg"/><Relationship Id="rId1" Type="http://schemas.openxmlformats.org/officeDocument/2006/relationships/image" Target="../media/image22.png"/><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image" Target="../media/image25.svg"/></Relationships>
</file>

<file path=ppt/diagrams/_rels/data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5.svg"/><Relationship Id="rId1" Type="http://schemas.openxmlformats.org/officeDocument/2006/relationships/image" Target="../media/image34.png"/><Relationship Id="rId6" Type="http://schemas.openxmlformats.org/officeDocument/2006/relationships/image" Target="../media/image37.svg"/><Relationship Id="rId5" Type="http://schemas.openxmlformats.org/officeDocument/2006/relationships/image" Target="../media/image36.png"/><Relationship Id="rId4" Type="http://schemas.openxmlformats.org/officeDocument/2006/relationships/image" Target="../media/image25.sv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sv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_rels/drawing3.xml.rels><?xml version="1.0" encoding="UTF-8" standalone="yes"?>
<Relationships xmlns="http://schemas.openxmlformats.org/package/2006/relationships"><Relationship Id="rId8" Type="http://schemas.openxmlformats.org/officeDocument/2006/relationships/image" Target="../media/image29.sv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svg"/><Relationship Id="rId1" Type="http://schemas.openxmlformats.org/officeDocument/2006/relationships/image" Target="../media/image22.png"/><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image" Target="../media/image25.svg"/></Relationships>
</file>

<file path=ppt/diagrams/_rels/drawing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5.svg"/><Relationship Id="rId1" Type="http://schemas.openxmlformats.org/officeDocument/2006/relationships/image" Target="../media/image34.png"/><Relationship Id="rId6" Type="http://schemas.openxmlformats.org/officeDocument/2006/relationships/image" Target="../media/image37.svg"/><Relationship Id="rId5" Type="http://schemas.openxmlformats.org/officeDocument/2006/relationships/image" Target="../media/image36.png"/><Relationship Id="rId4" Type="http://schemas.openxmlformats.org/officeDocument/2006/relationships/image" Target="../media/image25.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A9610ACA-8A14-4BEE-BF8F-E99883B33BAB}"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4008FACB-1B4D-4EF2-A921-7A2B07B9D8FD}">
      <dgm:prSet/>
      <dgm:spPr/>
      <dgm:t>
        <a:bodyPr/>
        <a:lstStyle/>
        <a:p>
          <a:r>
            <a:rPr lang="en-US"/>
            <a:t>GROUP OR INDIVIDUAL</a:t>
          </a:r>
        </a:p>
      </dgm:t>
    </dgm:pt>
    <dgm:pt modelId="{C9D95801-9064-4DDD-8C8D-D7746EEBFC30}" type="parTrans" cxnId="{C58B3638-47CD-478B-8209-A13A571CB05D}">
      <dgm:prSet/>
      <dgm:spPr/>
      <dgm:t>
        <a:bodyPr/>
        <a:lstStyle/>
        <a:p>
          <a:endParaRPr lang="en-US"/>
        </a:p>
      </dgm:t>
    </dgm:pt>
    <dgm:pt modelId="{CF0E3A3B-1791-487D-831B-A78AC7FEFAEB}" type="sibTrans" cxnId="{C58B3638-47CD-478B-8209-A13A571CB05D}">
      <dgm:prSet/>
      <dgm:spPr/>
      <dgm:t>
        <a:bodyPr/>
        <a:lstStyle/>
        <a:p>
          <a:endParaRPr lang="en-US"/>
        </a:p>
      </dgm:t>
    </dgm:pt>
    <dgm:pt modelId="{9331C371-9C61-4506-A190-C9FE4CA0E4EF}">
      <dgm:prSet/>
      <dgm:spPr/>
      <dgm:t>
        <a:bodyPr/>
        <a:lstStyle/>
        <a:p>
          <a:r>
            <a:rPr lang="en-US"/>
            <a:t>5 MINUTES</a:t>
          </a:r>
        </a:p>
      </dgm:t>
    </dgm:pt>
    <dgm:pt modelId="{46235E28-5079-406A-B44B-704116C43A3A}" type="parTrans" cxnId="{3BF8C493-73DE-43EF-803F-CF00EB026AC4}">
      <dgm:prSet/>
      <dgm:spPr/>
      <dgm:t>
        <a:bodyPr/>
        <a:lstStyle/>
        <a:p>
          <a:endParaRPr lang="en-US"/>
        </a:p>
      </dgm:t>
    </dgm:pt>
    <dgm:pt modelId="{A8EC686A-689D-49F6-AEBD-E32177B54CAF}" type="sibTrans" cxnId="{3BF8C493-73DE-43EF-803F-CF00EB026AC4}">
      <dgm:prSet/>
      <dgm:spPr/>
      <dgm:t>
        <a:bodyPr/>
        <a:lstStyle/>
        <a:p>
          <a:endParaRPr lang="en-US"/>
        </a:p>
      </dgm:t>
    </dgm:pt>
    <dgm:pt modelId="{BE47545B-15C3-4CE7-ABD3-1E9F0B035ABE}">
      <dgm:prSet/>
      <dgm:spPr/>
      <dgm:t>
        <a:bodyPr/>
        <a:lstStyle/>
        <a:p>
          <a:r>
            <a:rPr lang="en-US"/>
            <a:t>AT LEAST 3 IMAGES</a:t>
          </a:r>
        </a:p>
      </dgm:t>
    </dgm:pt>
    <dgm:pt modelId="{E376175D-C49C-40CA-907F-5C1B76B771A1}" type="parTrans" cxnId="{3AEF9BF1-6329-4FE7-A207-676954C66C94}">
      <dgm:prSet/>
      <dgm:spPr/>
      <dgm:t>
        <a:bodyPr/>
        <a:lstStyle/>
        <a:p>
          <a:endParaRPr lang="en-US"/>
        </a:p>
      </dgm:t>
    </dgm:pt>
    <dgm:pt modelId="{7278F488-34C4-4A8A-B42D-051A84659F2A}" type="sibTrans" cxnId="{3AEF9BF1-6329-4FE7-A207-676954C66C94}">
      <dgm:prSet/>
      <dgm:spPr/>
      <dgm:t>
        <a:bodyPr/>
        <a:lstStyle/>
        <a:p>
          <a:endParaRPr lang="en-US"/>
        </a:p>
      </dgm:t>
    </dgm:pt>
    <dgm:pt modelId="{BD653425-2065-49E3-B212-59CE95BC16CF}">
      <dgm:prSet/>
      <dgm:spPr/>
      <dgm:t>
        <a:bodyPr/>
        <a:lstStyle/>
        <a:p>
          <a:r>
            <a:rPr lang="en-US"/>
            <a:t>NO MORE THAN 60 SECONDS OF FILM/VIDEO</a:t>
          </a:r>
        </a:p>
      </dgm:t>
    </dgm:pt>
    <dgm:pt modelId="{ED1CBC1C-EBE7-4D7F-890D-035A4B483EFF}" type="parTrans" cxnId="{56011F22-50C2-482A-9886-BB55879B815B}">
      <dgm:prSet/>
      <dgm:spPr/>
      <dgm:t>
        <a:bodyPr/>
        <a:lstStyle/>
        <a:p>
          <a:endParaRPr lang="en-US"/>
        </a:p>
      </dgm:t>
    </dgm:pt>
    <dgm:pt modelId="{309652AB-F465-4015-AC77-CAE7657E4468}" type="sibTrans" cxnId="{56011F22-50C2-482A-9886-BB55879B815B}">
      <dgm:prSet/>
      <dgm:spPr/>
      <dgm:t>
        <a:bodyPr/>
        <a:lstStyle/>
        <a:p>
          <a:endParaRPr lang="en-US"/>
        </a:p>
      </dgm:t>
    </dgm:pt>
    <dgm:pt modelId="{D31F23AC-773C-4ACE-B7CE-BA0F104D1921}">
      <dgm:prSet/>
      <dgm:spPr/>
      <dgm:t>
        <a:bodyPr/>
        <a:lstStyle/>
        <a:p>
          <a:r>
            <a:rPr lang="en-US"/>
            <a:t>TOPIC:</a:t>
          </a:r>
        </a:p>
      </dgm:t>
    </dgm:pt>
    <dgm:pt modelId="{AEFF2D84-085C-41E4-8A8D-ECE3DEFCD7D5}" type="parTrans" cxnId="{7F22A959-68BF-431C-A41E-DA2195F620E5}">
      <dgm:prSet/>
      <dgm:spPr/>
      <dgm:t>
        <a:bodyPr/>
        <a:lstStyle/>
        <a:p>
          <a:endParaRPr lang="en-US"/>
        </a:p>
      </dgm:t>
    </dgm:pt>
    <dgm:pt modelId="{766DC6D0-DF5C-4A81-A6D4-CA267FF49035}" type="sibTrans" cxnId="{7F22A959-68BF-431C-A41E-DA2195F620E5}">
      <dgm:prSet/>
      <dgm:spPr/>
      <dgm:t>
        <a:bodyPr/>
        <a:lstStyle/>
        <a:p>
          <a:endParaRPr lang="en-US"/>
        </a:p>
      </dgm:t>
    </dgm:pt>
    <dgm:pt modelId="{7A6C24B5-CEDB-4130-8D35-45DA703289B8}">
      <dgm:prSet/>
      <dgm:spPr/>
      <dgm:t>
        <a:bodyPr/>
        <a:lstStyle/>
        <a:p>
          <a:r>
            <a:rPr lang="en-US" dirty="0"/>
            <a:t>WHAT DO </a:t>
          </a:r>
          <a:r>
            <a:rPr lang="en-US" b="1" u="sng" dirty="0"/>
            <a:t>YOU</a:t>
          </a:r>
          <a:r>
            <a:rPr lang="en-US" dirty="0"/>
            <a:t> DO TO CREATE MEANING WITHIN YOUR OWN  ART/DESIGN WORK ?</a:t>
          </a:r>
        </a:p>
      </dgm:t>
    </dgm:pt>
    <dgm:pt modelId="{4769620E-0611-4E98-BDA0-74C52EA334CB}" type="parTrans" cxnId="{F784CCC2-14F5-4B32-8B55-B13892270B45}">
      <dgm:prSet/>
      <dgm:spPr/>
      <dgm:t>
        <a:bodyPr/>
        <a:lstStyle/>
        <a:p>
          <a:endParaRPr lang="en-US"/>
        </a:p>
      </dgm:t>
    </dgm:pt>
    <dgm:pt modelId="{E5D87819-9FB4-4FD2-BE38-B9397AACE303}" type="sibTrans" cxnId="{F784CCC2-14F5-4B32-8B55-B13892270B45}">
      <dgm:prSet/>
      <dgm:spPr/>
      <dgm:t>
        <a:bodyPr/>
        <a:lstStyle/>
        <a:p>
          <a:endParaRPr lang="en-US"/>
        </a:p>
      </dgm:t>
    </dgm:pt>
    <dgm:pt modelId="{78FB1E04-1460-4E0F-A113-C8DCDC6F7AAD}" type="pres">
      <dgm:prSet presAssocID="{A9610ACA-8A14-4BEE-BF8F-E99883B33BAB}" presName="root" presStyleCnt="0">
        <dgm:presLayoutVars>
          <dgm:dir/>
          <dgm:resizeHandles val="exact"/>
        </dgm:presLayoutVars>
      </dgm:prSet>
      <dgm:spPr/>
    </dgm:pt>
    <dgm:pt modelId="{4FFA0EEF-BDA7-4530-96A8-57439B601F28}" type="pres">
      <dgm:prSet presAssocID="{4008FACB-1B4D-4EF2-A921-7A2B07B9D8FD}" presName="compNode" presStyleCnt="0"/>
      <dgm:spPr/>
    </dgm:pt>
    <dgm:pt modelId="{99313F7F-1C9E-43A6-8455-8DFAA761508A}" type="pres">
      <dgm:prSet presAssocID="{4008FACB-1B4D-4EF2-A921-7A2B07B9D8FD}" presName="bgRect" presStyleLbl="bgShp" presStyleIdx="0" presStyleCnt="6"/>
      <dgm:spPr/>
    </dgm:pt>
    <dgm:pt modelId="{D83869CF-A2D1-4E73-9831-BB9A8877842F}" type="pres">
      <dgm:prSet presAssocID="{4008FACB-1B4D-4EF2-A921-7A2B07B9D8FD}"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sers"/>
        </a:ext>
      </dgm:extLst>
    </dgm:pt>
    <dgm:pt modelId="{139253D0-67C1-446E-80A3-E501DDD6D8A1}" type="pres">
      <dgm:prSet presAssocID="{4008FACB-1B4D-4EF2-A921-7A2B07B9D8FD}" presName="spaceRect" presStyleCnt="0"/>
      <dgm:spPr/>
    </dgm:pt>
    <dgm:pt modelId="{911A2F7B-9931-4BB6-811B-1DF009CF2FF9}" type="pres">
      <dgm:prSet presAssocID="{4008FACB-1B4D-4EF2-A921-7A2B07B9D8FD}" presName="parTx" presStyleLbl="revTx" presStyleIdx="0" presStyleCnt="6">
        <dgm:presLayoutVars>
          <dgm:chMax val="0"/>
          <dgm:chPref val="0"/>
        </dgm:presLayoutVars>
      </dgm:prSet>
      <dgm:spPr/>
    </dgm:pt>
    <dgm:pt modelId="{3AA1402A-88F0-4623-AE36-0FABDA87AC5C}" type="pres">
      <dgm:prSet presAssocID="{CF0E3A3B-1791-487D-831B-A78AC7FEFAEB}" presName="sibTrans" presStyleCnt="0"/>
      <dgm:spPr/>
    </dgm:pt>
    <dgm:pt modelId="{0C31EE73-6937-4C36-B3F6-9197E89D93C4}" type="pres">
      <dgm:prSet presAssocID="{9331C371-9C61-4506-A190-C9FE4CA0E4EF}" presName="compNode" presStyleCnt="0"/>
      <dgm:spPr/>
    </dgm:pt>
    <dgm:pt modelId="{9EAE7D0E-4351-426E-B8E2-2B2C9B360D1A}" type="pres">
      <dgm:prSet presAssocID="{9331C371-9C61-4506-A190-C9FE4CA0E4EF}" presName="bgRect" presStyleLbl="bgShp" presStyleIdx="1" presStyleCnt="6"/>
      <dgm:spPr/>
    </dgm:pt>
    <dgm:pt modelId="{0CB9BDF9-E45B-420C-9E90-8387DBB28E1D}" type="pres">
      <dgm:prSet presAssocID="{9331C371-9C61-4506-A190-C9FE4CA0E4EF}"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topwatch"/>
        </a:ext>
      </dgm:extLst>
    </dgm:pt>
    <dgm:pt modelId="{BFBFA50B-04A0-4E05-948E-25C54ACD8AF4}" type="pres">
      <dgm:prSet presAssocID="{9331C371-9C61-4506-A190-C9FE4CA0E4EF}" presName="spaceRect" presStyleCnt="0"/>
      <dgm:spPr/>
    </dgm:pt>
    <dgm:pt modelId="{A43EC46E-E4EB-4B5F-A306-5A6E364F3E9D}" type="pres">
      <dgm:prSet presAssocID="{9331C371-9C61-4506-A190-C9FE4CA0E4EF}" presName="parTx" presStyleLbl="revTx" presStyleIdx="1" presStyleCnt="6">
        <dgm:presLayoutVars>
          <dgm:chMax val="0"/>
          <dgm:chPref val="0"/>
        </dgm:presLayoutVars>
      </dgm:prSet>
      <dgm:spPr/>
    </dgm:pt>
    <dgm:pt modelId="{F4576464-DD07-4E47-AD06-AF5EE1124B1F}" type="pres">
      <dgm:prSet presAssocID="{A8EC686A-689D-49F6-AEBD-E32177B54CAF}" presName="sibTrans" presStyleCnt="0"/>
      <dgm:spPr/>
    </dgm:pt>
    <dgm:pt modelId="{A0A44226-2545-430D-A352-BF55633DCD96}" type="pres">
      <dgm:prSet presAssocID="{BE47545B-15C3-4CE7-ABD3-1E9F0B035ABE}" presName="compNode" presStyleCnt="0"/>
      <dgm:spPr/>
    </dgm:pt>
    <dgm:pt modelId="{C5F65A04-82A3-411B-A821-6B0EA631ADB9}" type="pres">
      <dgm:prSet presAssocID="{BE47545B-15C3-4CE7-ABD3-1E9F0B035ABE}" presName="bgRect" presStyleLbl="bgShp" presStyleIdx="2" presStyleCnt="6"/>
      <dgm:spPr/>
    </dgm:pt>
    <dgm:pt modelId="{86A47302-53D8-4E03-92FC-F65473FEB186}" type="pres">
      <dgm:prSet presAssocID="{BE47545B-15C3-4CE7-ABD3-1E9F0B035ABE}"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amera"/>
        </a:ext>
      </dgm:extLst>
    </dgm:pt>
    <dgm:pt modelId="{B152D082-74F8-4777-B9DD-645DFC318E38}" type="pres">
      <dgm:prSet presAssocID="{BE47545B-15C3-4CE7-ABD3-1E9F0B035ABE}" presName="spaceRect" presStyleCnt="0"/>
      <dgm:spPr/>
    </dgm:pt>
    <dgm:pt modelId="{704F9A86-AE44-496A-8E64-D716B9DB8301}" type="pres">
      <dgm:prSet presAssocID="{BE47545B-15C3-4CE7-ABD3-1E9F0B035ABE}" presName="parTx" presStyleLbl="revTx" presStyleIdx="2" presStyleCnt="6">
        <dgm:presLayoutVars>
          <dgm:chMax val="0"/>
          <dgm:chPref val="0"/>
        </dgm:presLayoutVars>
      </dgm:prSet>
      <dgm:spPr/>
    </dgm:pt>
    <dgm:pt modelId="{3F43D11D-B5DE-4BA6-A4B1-92BD92B567AF}" type="pres">
      <dgm:prSet presAssocID="{7278F488-34C4-4A8A-B42D-051A84659F2A}" presName="sibTrans" presStyleCnt="0"/>
      <dgm:spPr/>
    </dgm:pt>
    <dgm:pt modelId="{FD55491E-2522-47B8-A875-DE0F297C3576}" type="pres">
      <dgm:prSet presAssocID="{BD653425-2065-49E3-B212-59CE95BC16CF}" presName="compNode" presStyleCnt="0"/>
      <dgm:spPr/>
    </dgm:pt>
    <dgm:pt modelId="{668EDC8A-B5C6-45D7-840E-29C8683A86AA}" type="pres">
      <dgm:prSet presAssocID="{BD653425-2065-49E3-B212-59CE95BC16CF}" presName="bgRect" presStyleLbl="bgShp" presStyleIdx="3" presStyleCnt="6"/>
      <dgm:spPr/>
    </dgm:pt>
    <dgm:pt modelId="{F3D7CE90-0BB4-4594-91A5-056DEB34329D}" type="pres">
      <dgm:prSet presAssocID="{BD653425-2065-49E3-B212-59CE95BC16CF}"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Video camera"/>
        </a:ext>
      </dgm:extLst>
    </dgm:pt>
    <dgm:pt modelId="{D65CB754-7391-4E03-BB0A-DE0BDDAD007D}" type="pres">
      <dgm:prSet presAssocID="{BD653425-2065-49E3-B212-59CE95BC16CF}" presName="spaceRect" presStyleCnt="0"/>
      <dgm:spPr/>
    </dgm:pt>
    <dgm:pt modelId="{A27119A1-9918-4C18-BE28-8C212994F818}" type="pres">
      <dgm:prSet presAssocID="{BD653425-2065-49E3-B212-59CE95BC16CF}" presName="parTx" presStyleLbl="revTx" presStyleIdx="3" presStyleCnt="6">
        <dgm:presLayoutVars>
          <dgm:chMax val="0"/>
          <dgm:chPref val="0"/>
        </dgm:presLayoutVars>
      </dgm:prSet>
      <dgm:spPr/>
    </dgm:pt>
    <dgm:pt modelId="{1536F3A3-E9A1-4CB3-AB2A-C195FA409901}" type="pres">
      <dgm:prSet presAssocID="{309652AB-F465-4015-AC77-CAE7657E4468}" presName="sibTrans" presStyleCnt="0"/>
      <dgm:spPr/>
    </dgm:pt>
    <dgm:pt modelId="{670BC30E-17E5-4CE9-9EB3-55072DE93C16}" type="pres">
      <dgm:prSet presAssocID="{D31F23AC-773C-4ACE-B7CE-BA0F104D1921}" presName="compNode" presStyleCnt="0"/>
      <dgm:spPr/>
    </dgm:pt>
    <dgm:pt modelId="{EC26449F-34B7-45DC-9854-825644B75416}" type="pres">
      <dgm:prSet presAssocID="{D31F23AC-773C-4ACE-B7CE-BA0F104D1921}" presName="bgRect" presStyleLbl="bgShp" presStyleIdx="4" presStyleCnt="6"/>
      <dgm:spPr/>
    </dgm:pt>
    <dgm:pt modelId="{9EE94D44-80C8-46F4-B3B4-2DC410C77DA3}" type="pres">
      <dgm:prSet presAssocID="{D31F23AC-773C-4ACE-B7CE-BA0F104D1921}"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Closed Quotation Mark"/>
        </a:ext>
      </dgm:extLst>
    </dgm:pt>
    <dgm:pt modelId="{06D2442F-A407-42CB-9EC2-650FDAB8512E}" type="pres">
      <dgm:prSet presAssocID="{D31F23AC-773C-4ACE-B7CE-BA0F104D1921}" presName="spaceRect" presStyleCnt="0"/>
      <dgm:spPr/>
    </dgm:pt>
    <dgm:pt modelId="{A3D2B3A0-1753-406F-8CBC-1F393C2A6847}" type="pres">
      <dgm:prSet presAssocID="{D31F23AC-773C-4ACE-B7CE-BA0F104D1921}" presName="parTx" presStyleLbl="revTx" presStyleIdx="4" presStyleCnt="6">
        <dgm:presLayoutVars>
          <dgm:chMax val="0"/>
          <dgm:chPref val="0"/>
        </dgm:presLayoutVars>
      </dgm:prSet>
      <dgm:spPr/>
    </dgm:pt>
    <dgm:pt modelId="{254BFE61-4116-4D86-984F-374367F307E0}" type="pres">
      <dgm:prSet presAssocID="{766DC6D0-DF5C-4A81-A6D4-CA267FF49035}" presName="sibTrans" presStyleCnt="0"/>
      <dgm:spPr/>
    </dgm:pt>
    <dgm:pt modelId="{463B8001-7814-495A-8498-32CBB26D91E6}" type="pres">
      <dgm:prSet presAssocID="{7A6C24B5-CEDB-4130-8D35-45DA703289B8}" presName="compNode" presStyleCnt="0"/>
      <dgm:spPr/>
    </dgm:pt>
    <dgm:pt modelId="{A005E75D-BCDF-4A6E-B65E-75215A6BB753}" type="pres">
      <dgm:prSet presAssocID="{7A6C24B5-CEDB-4130-8D35-45DA703289B8}" presName="bgRect" presStyleLbl="bgShp" presStyleIdx="5" presStyleCnt="6"/>
      <dgm:spPr/>
    </dgm:pt>
    <dgm:pt modelId="{0D225F09-7CE6-4411-AFA2-31EA0AF294D5}" type="pres">
      <dgm:prSet presAssocID="{7A6C24B5-CEDB-4130-8D35-45DA703289B8}"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Easel"/>
        </a:ext>
      </dgm:extLst>
    </dgm:pt>
    <dgm:pt modelId="{612F513A-D200-4D1C-8DEA-CBDA511ADCA7}" type="pres">
      <dgm:prSet presAssocID="{7A6C24B5-CEDB-4130-8D35-45DA703289B8}" presName="spaceRect" presStyleCnt="0"/>
      <dgm:spPr/>
    </dgm:pt>
    <dgm:pt modelId="{BA5E54E2-79FC-484C-BBC8-D73620DE9BC4}" type="pres">
      <dgm:prSet presAssocID="{7A6C24B5-CEDB-4130-8D35-45DA703289B8}" presName="parTx" presStyleLbl="revTx" presStyleIdx="5" presStyleCnt="6">
        <dgm:presLayoutVars>
          <dgm:chMax val="0"/>
          <dgm:chPref val="0"/>
        </dgm:presLayoutVars>
      </dgm:prSet>
      <dgm:spPr/>
    </dgm:pt>
  </dgm:ptLst>
  <dgm:cxnLst>
    <dgm:cxn modelId="{56011F22-50C2-482A-9886-BB55879B815B}" srcId="{A9610ACA-8A14-4BEE-BF8F-E99883B33BAB}" destId="{BD653425-2065-49E3-B212-59CE95BC16CF}" srcOrd="3" destOrd="0" parTransId="{ED1CBC1C-EBE7-4D7F-890D-035A4B483EFF}" sibTransId="{309652AB-F465-4015-AC77-CAE7657E4468}"/>
    <dgm:cxn modelId="{C8823731-DC21-4F4E-814C-319AAF39A869}" type="presOf" srcId="{BD653425-2065-49E3-B212-59CE95BC16CF}" destId="{A27119A1-9918-4C18-BE28-8C212994F818}" srcOrd="0" destOrd="0" presId="urn:microsoft.com/office/officeart/2018/2/layout/IconVerticalSolidList"/>
    <dgm:cxn modelId="{C58B3638-47CD-478B-8209-A13A571CB05D}" srcId="{A9610ACA-8A14-4BEE-BF8F-E99883B33BAB}" destId="{4008FACB-1B4D-4EF2-A921-7A2B07B9D8FD}" srcOrd="0" destOrd="0" parTransId="{C9D95801-9064-4DDD-8C8D-D7746EEBFC30}" sibTransId="{CF0E3A3B-1791-487D-831B-A78AC7FEFAEB}"/>
    <dgm:cxn modelId="{7F22A959-68BF-431C-A41E-DA2195F620E5}" srcId="{A9610ACA-8A14-4BEE-BF8F-E99883B33BAB}" destId="{D31F23AC-773C-4ACE-B7CE-BA0F104D1921}" srcOrd="4" destOrd="0" parTransId="{AEFF2D84-085C-41E4-8A8D-ECE3DEFCD7D5}" sibTransId="{766DC6D0-DF5C-4A81-A6D4-CA267FF49035}"/>
    <dgm:cxn modelId="{D1A83D5A-B71E-443B-A61E-7761231ADB0A}" type="presOf" srcId="{7A6C24B5-CEDB-4130-8D35-45DA703289B8}" destId="{BA5E54E2-79FC-484C-BBC8-D73620DE9BC4}" srcOrd="0" destOrd="0" presId="urn:microsoft.com/office/officeart/2018/2/layout/IconVerticalSolidList"/>
    <dgm:cxn modelId="{34C26E8E-5B65-402C-B3D8-3B76EA70A26C}" type="presOf" srcId="{D31F23AC-773C-4ACE-B7CE-BA0F104D1921}" destId="{A3D2B3A0-1753-406F-8CBC-1F393C2A6847}" srcOrd="0" destOrd="0" presId="urn:microsoft.com/office/officeart/2018/2/layout/IconVerticalSolidList"/>
    <dgm:cxn modelId="{3BF8C493-73DE-43EF-803F-CF00EB026AC4}" srcId="{A9610ACA-8A14-4BEE-BF8F-E99883B33BAB}" destId="{9331C371-9C61-4506-A190-C9FE4CA0E4EF}" srcOrd="1" destOrd="0" parTransId="{46235E28-5079-406A-B44B-704116C43A3A}" sibTransId="{A8EC686A-689D-49F6-AEBD-E32177B54CAF}"/>
    <dgm:cxn modelId="{201CF996-8435-407F-A843-D5990BD2D5E5}" type="presOf" srcId="{BE47545B-15C3-4CE7-ABD3-1E9F0B035ABE}" destId="{704F9A86-AE44-496A-8E64-D716B9DB8301}" srcOrd="0" destOrd="0" presId="urn:microsoft.com/office/officeart/2018/2/layout/IconVerticalSolidList"/>
    <dgm:cxn modelId="{F784CCC2-14F5-4B32-8B55-B13892270B45}" srcId="{A9610ACA-8A14-4BEE-BF8F-E99883B33BAB}" destId="{7A6C24B5-CEDB-4130-8D35-45DA703289B8}" srcOrd="5" destOrd="0" parTransId="{4769620E-0611-4E98-BDA0-74C52EA334CB}" sibTransId="{E5D87819-9FB4-4FD2-BE38-B9397AACE303}"/>
    <dgm:cxn modelId="{9BD992D6-8586-4BFE-A9E9-FB0648818E50}" type="presOf" srcId="{9331C371-9C61-4506-A190-C9FE4CA0E4EF}" destId="{A43EC46E-E4EB-4B5F-A306-5A6E364F3E9D}" srcOrd="0" destOrd="0" presId="urn:microsoft.com/office/officeart/2018/2/layout/IconVerticalSolidList"/>
    <dgm:cxn modelId="{22580CE8-A181-461B-99FD-8078FDE5CDEB}" type="presOf" srcId="{A9610ACA-8A14-4BEE-BF8F-E99883B33BAB}" destId="{78FB1E04-1460-4E0F-A113-C8DCDC6F7AAD}" srcOrd="0" destOrd="0" presId="urn:microsoft.com/office/officeart/2018/2/layout/IconVerticalSolidList"/>
    <dgm:cxn modelId="{3AEF9BF1-6329-4FE7-A207-676954C66C94}" srcId="{A9610ACA-8A14-4BEE-BF8F-E99883B33BAB}" destId="{BE47545B-15C3-4CE7-ABD3-1E9F0B035ABE}" srcOrd="2" destOrd="0" parTransId="{E376175D-C49C-40CA-907F-5C1B76B771A1}" sibTransId="{7278F488-34C4-4A8A-B42D-051A84659F2A}"/>
    <dgm:cxn modelId="{1EF922F3-C396-4869-8781-F2B1A9315626}" type="presOf" srcId="{4008FACB-1B4D-4EF2-A921-7A2B07B9D8FD}" destId="{911A2F7B-9931-4BB6-811B-1DF009CF2FF9}" srcOrd="0" destOrd="0" presId="urn:microsoft.com/office/officeart/2018/2/layout/IconVerticalSolidList"/>
    <dgm:cxn modelId="{B1A7AA51-F9DE-4DB5-8B45-C39CE4006F67}" type="presParOf" srcId="{78FB1E04-1460-4E0F-A113-C8DCDC6F7AAD}" destId="{4FFA0EEF-BDA7-4530-96A8-57439B601F28}" srcOrd="0" destOrd="0" presId="urn:microsoft.com/office/officeart/2018/2/layout/IconVerticalSolidList"/>
    <dgm:cxn modelId="{90DB6745-8F4F-4731-B507-665DC5F19A2C}" type="presParOf" srcId="{4FFA0EEF-BDA7-4530-96A8-57439B601F28}" destId="{99313F7F-1C9E-43A6-8455-8DFAA761508A}" srcOrd="0" destOrd="0" presId="urn:microsoft.com/office/officeart/2018/2/layout/IconVerticalSolidList"/>
    <dgm:cxn modelId="{7CA18F57-62AA-49D4-B840-7D79DD075A65}" type="presParOf" srcId="{4FFA0EEF-BDA7-4530-96A8-57439B601F28}" destId="{D83869CF-A2D1-4E73-9831-BB9A8877842F}" srcOrd="1" destOrd="0" presId="urn:microsoft.com/office/officeart/2018/2/layout/IconVerticalSolidList"/>
    <dgm:cxn modelId="{66285A1C-65BA-4E68-BD8B-61C3E08FD321}" type="presParOf" srcId="{4FFA0EEF-BDA7-4530-96A8-57439B601F28}" destId="{139253D0-67C1-446E-80A3-E501DDD6D8A1}" srcOrd="2" destOrd="0" presId="urn:microsoft.com/office/officeart/2018/2/layout/IconVerticalSolidList"/>
    <dgm:cxn modelId="{EA414B75-798C-40CC-846B-CE978D96D207}" type="presParOf" srcId="{4FFA0EEF-BDA7-4530-96A8-57439B601F28}" destId="{911A2F7B-9931-4BB6-811B-1DF009CF2FF9}" srcOrd="3" destOrd="0" presId="urn:microsoft.com/office/officeart/2018/2/layout/IconVerticalSolidList"/>
    <dgm:cxn modelId="{A05085A6-F4B0-45E8-A864-DA2C6232CE8A}" type="presParOf" srcId="{78FB1E04-1460-4E0F-A113-C8DCDC6F7AAD}" destId="{3AA1402A-88F0-4623-AE36-0FABDA87AC5C}" srcOrd="1" destOrd="0" presId="urn:microsoft.com/office/officeart/2018/2/layout/IconVerticalSolidList"/>
    <dgm:cxn modelId="{42328CC7-AACC-4103-8AE9-BED9F26D120D}" type="presParOf" srcId="{78FB1E04-1460-4E0F-A113-C8DCDC6F7AAD}" destId="{0C31EE73-6937-4C36-B3F6-9197E89D93C4}" srcOrd="2" destOrd="0" presId="urn:microsoft.com/office/officeart/2018/2/layout/IconVerticalSolidList"/>
    <dgm:cxn modelId="{B12C0255-29F5-4958-9827-FAD9693C1DF6}" type="presParOf" srcId="{0C31EE73-6937-4C36-B3F6-9197E89D93C4}" destId="{9EAE7D0E-4351-426E-B8E2-2B2C9B360D1A}" srcOrd="0" destOrd="0" presId="urn:microsoft.com/office/officeart/2018/2/layout/IconVerticalSolidList"/>
    <dgm:cxn modelId="{22D8FE94-4028-4F10-A63D-BC82206ACDB1}" type="presParOf" srcId="{0C31EE73-6937-4C36-B3F6-9197E89D93C4}" destId="{0CB9BDF9-E45B-420C-9E90-8387DBB28E1D}" srcOrd="1" destOrd="0" presId="urn:microsoft.com/office/officeart/2018/2/layout/IconVerticalSolidList"/>
    <dgm:cxn modelId="{383BCD49-B4DB-4051-9736-827403C49E03}" type="presParOf" srcId="{0C31EE73-6937-4C36-B3F6-9197E89D93C4}" destId="{BFBFA50B-04A0-4E05-948E-25C54ACD8AF4}" srcOrd="2" destOrd="0" presId="urn:microsoft.com/office/officeart/2018/2/layout/IconVerticalSolidList"/>
    <dgm:cxn modelId="{14CBA69D-271D-4D7A-B48B-86F49CA24EFD}" type="presParOf" srcId="{0C31EE73-6937-4C36-B3F6-9197E89D93C4}" destId="{A43EC46E-E4EB-4B5F-A306-5A6E364F3E9D}" srcOrd="3" destOrd="0" presId="urn:microsoft.com/office/officeart/2018/2/layout/IconVerticalSolidList"/>
    <dgm:cxn modelId="{A37651AB-1255-40BF-A007-807CA7AFAA25}" type="presParOf" srcId="{78FB1E04-1460-4E0F-A113-C8DCDC6F7AAD}" destId="{F4576464-DD07-4E47-AD06-AF5EE1124B1F}" srcOrd="3" destOrd="0" presId="urn:microsoft.com/office/officeart/2018/2/layout/IconVerticalSolidList"/>
    <dgm:cxn modelId="{495F2618-AE9D-4DB8-9CF5-F23EACBADAAB}" type="presParOf" srcId="{78FB1E04-1460-4E0F-A113-C8DCDC6F7AAD}" destId="{A0A44226-2545-430D-A352-BF55633DCD96}" srcOrd="4" destOrd="0" presId="urn:microsoft.com/office/officeart/2018/2/layout/IconVerticalSolidList"/>
    <dgm:cxn modelId="{0A422E56-EA84-40F4-9FC8-1B70E8A41E66}" type="presParOf" srcId="{A0A44226-2545-430D-A352-BF55633DCD96}" destId="{C5F65A04-82A3-411B-A821-6B0EA631ADB9}" srcOrd="0" destOrd="0" presId="urn:microsoft.com/office/officeart/2018/2/layout/IconVerticalSolidList"/>
    <dgm:cxn modelId="{49C90782-662F-4BEE-B52D-7BA330BB5155}" type="presParOf" srcId="{A0A44226-2545-430D-A352-BF55633DCD96}" destId="{86A47302-53D8-4E03-92FC-F65473FEB186}" srcOrd="1" destOrd="0" presId="urn:microsoft.com/office/officeart/2018/2/layout/IconVerticalSolidList"/>
    <dgm:cxn modelId="{468F5601-341C-43BC-973A-A76111EF655E}" type="presParOf" srcId="{A0A44226-2545-430D-A352-BF55633DCD96}" destId="{B152D082-74F8-4777-B9DD-645DFC318E38}" srcOrd="2" destOrd="0" presId="urn:microsoft.com/office/officeart/2018/2/layout/IconVerticalSolidList"/>
    <dgm:cxn modelId="{63EEFC0C-C1F6-45E7-867C-7167B0E65840}" type="presParOf" srcId="{A0A44226-2545-430D-A352-BF55633DCD96}" destId="{704F9A86-AE44-496A-8E64-D716B9DB8301}" srcOrd="3" destOrd="0" presId="urn:microsoft.com/office/officeart/2018/2/layout/IconVerticalSolidList"/>
    <dgm:cxn modelId="{9A94AF0F-CF6F-47A4-9A1F-8096B45B745A}" type="presParOf" srcId="{78FB1E04-1460-4E0F-A113-C8DCDC6F7AAD}" destId="{3F43D11D-B5DE-4BA6-A4B1-92BD92B567AF}" srcOrd="5" destOrd="0" presId="urn:microsoft.com/office/officeart/2018/2/layout/IconVerticalSolidList"/>
    <dgm:cxn modelId="{67F2542E-C5C5-4F09-B679-B462D8B02FA8}" type="presParOf" srcId="{78FB1E04-1460-4E0F-A113-C8DCDC6F7AAD}" destId="{FD55491E-2522-47B8-A875-DE0F297C3576}" srcOrd="6" destOrd="0" presId="urn:microsoft.com/office/officeart/2018/2/layout/IconVerticalSolidList"/>
    <dgm:cxn modelId="{058F0A7B-0433-41C0-B691-6906A3D06354}" type="presParOf" srcId="{FD55491E-2522-47B8-A875-DE0F297C3576}" destId="{668EDC8A-B5C6-45D7-840E-29C8683A86AA}" srcOrd="0" destOrd="0" presId="urn:microsoft.com/office/officeart/2018/2/layout/IconVerticalSolidList"/>
    <dgm:cxn modelId="{4800AF43-DE28-4822-8A99-401098D76186}" type="presParOf" srcId="{FD55491E-2522-47B8-A875-DE0F297C3576}" destId="{F3D7CE90-0BB4-4594-91A5-056DEB34329D}" srcOrd="1" destOrd="0" presId="urn:microsoft.com/office/officeart/2018/2/layout/IconVerticalSolidList"/>
    <dgm:cxn modelId="{A4835986-4C9F-4B20-BA37-1CE567EE0715}" type="presParOf" srcId="{FD55491E-2522-47B8-A875-DE0F297C3576}" destId="{D65CB754-7391-4E03-BB0A-DE0BDDAD007D}" srcOrd="2" destOrd="0" presId="urn:microsoft.com/office/officeart/2018/2/layout/IconVerticalSolidList"/>
    <dgm:cxn modelId="{A0BE15C8-0D7E-4B0F-939E-1CB7873B9CDA}" type="presParOf" srcId="{FD55491E-2522-47B8-A875-DE0F297C3576}" destId="{A27119A1-9918-4C18-BE28-8C212994F818}" srcOrd="3" destOrd="0" presId="urn:microsoft.com/office/officeart/2018/2/layout/IconVerticalSolidList"/>
    <dgm:cxn modelId="{0F4ECEC9-92B5-426E-A7F4-49E67A9FF743}" type="presParOf" srcId="{78FB1E04-1460-4E0F-A113-C8DCDC6F7AAD}" destId="{1536F3A3-E9A1-4CB3-AB2A-C195FA409901}" srcOrd="7" destOrd="0" presId="urn:microsoft.com/office/officeart/2018/2/layout/IconVerticalSolidList"/>
    <dgm:cxn modelId="{CC42752B-00B5-48FE-9D54-9519D43D8765}" type="presParOf" srcId="{78FB1E04-1460-4E0F-A113-C8DCDC6F7AAD}" destId="{670BC30E-17E5-4CE9-9EB3-55072DE93C16}" srcOrd="8" destOrd="0" presId="urn:microsoft.com/office/officeart/2018/2/layout/IconVerticalSolidList"/>
    <dgm:cxn modelId="{834B03FF-6087-4E6C-A60F-6704E61E9330}" type="presParOf" srcId="{670BC30E-17E5-4CE9-9EB3-55072DE93C16}" destId="{EC26449F-34B7-45DC-9854-825644B75416}" srcOrd="0" destOrd="0" presId="urn:microsoft.com/office/officeart/2018/2/layout/IconVerticalSolidList"/>
    <dgm:cxn modelId="{D94B72B2-75FE-4710-8EF2-C59DD8BDCB5B}" type="presParOf" srcId="{670BC30E-17E5-4CE9-9EB3-55072DE93C16}" destId="{9EE94D44-80C8-46F4-B3B4-2DC410C77DA3}" srcOrd="1" destOrd="0" presId="urn:microsoft.com/office/officeart/2018/2/layout/IconVerticalSolidList"/>
    <dgm:cxn modelId="{E9F6CF91-E7A5-4C15-9373-85BEC82AF374}" type="presParOf" srcId="{670BC30E-17E5-4CE9-9EB3-55072DE93C16}" destId="{06D2442F-A407-42CB-9EC2-650FDAB8512E}" srcOrd="2" destOrd="0" presId="urn:microsoft.com/office/officeart/2018/2/layout/IconVerticalSolidList"/>
    <dgm:cxn modelId="{1B1FF752-7117-43AC-BAEA-FC80BDAA4AAC}" type="presParOf" srcId="{670BC30E-17E5-4CE9-9EB3-55072DE93C16}" destId="{A3D2B3A0-1753-406F-8CBC-1F393C2A6847}" srcOrd="3" destOrd="0" presId="urn:microsoft.com/office/officeart/2018/2/layout/IconVerticalSolidList"/>
    <dgm:cxn modelId="{F61FAA97-4ED8-4038-8AE9-623D97C8C557}" type="presParOf" srcId="{78FB1E04-1460-4E0F-A113-C8DCDC6F7AAD}" destId="{254BFE61-4116-4D86-984F-374367F307E0}" srcOrd="9" destOrd="0" presId="urn:microsoft.com/office/officeart/2018/2/layout/IconVerticalSolidList"/>
    <dgm:cxn modelId="{81D14DFA-E91C-4CB5-BF23-8B52DA8B478F}" type="presParOf" srcId="{78FB1E04-1460-4E0F-A113-C8DCDC6F7AAD}" destId="{463B8001-7814-495A-8498-32CBB26D91E6}" srcOrd="10" destOrd="0" presId="urn:microsoft.com/office/officeart/2018/2/layout/IconVerticalSolidList"/>
    <dgm:cxn modelId="{94B313F6-2550-456C-AE3F-7790B708ECB0}" type="presParOf" srcId="{463B8001-7814-495A-8498-32CBB26D91E6}" destId="{A005E75D-BCDF-4A6E-B65E-75215A6BB753}" srcOrd="0" destOrd="0" presId="urn:microsoft.com/office/officeart/2018/2/layout/IconVerticalSolidList"/>
    <dgm:cxn modelId="{825DE052-940A-4006-8AC3-F62FD10C20DF}" type="presParOf" srcId="{463B8001-7814-495A-8498-32CBB26D91E6}" destId="{0D225F09-7CE6-4411-AFA2-31EA0AF294D5}" srcOrd="1" destOrd="0" presId="urn:microsoft.com/office/officeart/2018/2/layout/IconVerticalSolidList"/>
    <dgm:cxn modelId="{DDE6A859-A47B-4AF0-8472-989E39A97E75}" type="presParOf" srcId="{463B8001-7814-495A-8498-32CBB26D91E6}" destId="{612F513A-D200-4D1C-8DEA-CBDA511ADCA7}" srcOrd="2" destOrd="0" presId="urn:microsoft.com/office/officeart/2018/2/layout/IconVerticalSolidList"/>
    <dgm:cxn modelId="{FDBD8BCE-A0EB-46C7-B1FE-FF1EAD5E6610}" type="presParOf" srcId="{463B8001-7814-495A-8498-32CBB26D91E6}" destId="{BA5E54E2-79FC-484C-BBC8-D73620DE9BC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F586090-FA8D-493E-89B0-2AC2D82340B6}" type="doc">
      <dgm:prSet loTypeId="urn:microsoft.com/office/officeart/2005/8/layout/list1" loCatId="list" qsTypeId="urn:microsoft.com/office/officeart/2005/8/quickstyle/simple1" qsCatId="simple" csTypeId="urn:microsoft.com/office/officeart/2005/8/colors/colorful2" csCatId="colorful" phldr="1"/>
      <dgm:spPr/>
      <dgm:t>
        <a:bodyPr/>
        <a:lstStyle/>
        <a:p>
          <a:endParaRPr lang="en-US"/>
        </a:p>
      </dgm:t>
    </dgm:pt>
    <dgm:pt modelId="{23B82874-7E6A-443F-AFDC-670B6184D87A}">
      <dgm:prSet/>
      <dgm:spPr/>
      <dgm:t>
        <a:bodyPr/>
        <a:lstStyle/>
        <a:p>
          <a:r>
            <a:rPr lang="en-US"/>
            <a:t>Empiricism</a:t>
          </a:r>
        </a:p>
      </dgm:t>
    </dgm:pt>
    <dgm:pt modelId="{17541C71-BE0C-4BF5-BDAC-D7635D71285A}" type="parTrans" cxnId="{643A0DEE-1B9E-4710-A1FF-776EC0DC011A}">
      <dgm:prSet/>
      <dgm:spPr/>
      <dgm:t>
        <a:bodyPr/>
        <a:lstStyle/>
        <a:p>
          <a:endParaRPr lang="en-US"/>
        </a:p>
      </dgm:t>
    </dgm:pt>
    <dgm:pt modelId="{D24E143D-8322-460E-9BE4-83DE3F439E4E}" type="sibTrans" cxnId="{643A0DEE-1B9E-4710-A1FF-776EC0DC011A}">
      <dgm:prSet/>
      <dgm:spPr/>
      <dgm:t>
        <a:bodyPr/>
        <a:lstStyle/>
        <a:p>
          <a:endParaRPr lang="en-US"/>
        </a:p>
      </dgm:t>
    </dgm:pt>
    <dgm:pt modelId="{CC109C56-C977-4F6F-BCCD-2D755D8D7041}">
      <dgm:prSet/>
      <dgm:spPr/>
      <dgm:t>
        <a:bodyPr/>
        <a:lstStyle/>
        <a:p>
          <a:r>
            <a:rPr lang="en-US"/>
            <a:t>-philosophy is the science of the connecting principles of nature</a:t>
          </a:r>
        </a:p>
      </dgm:t>
    </dgm:pt>
    <dgm:pt modelId="{B349A508-BD1E-4EEA-B6C0-F0A446A5C2C0}" type="parTrans" cxnId="{A3027129-46DA-4FEB-AA67-608B4DC63003}">
      <dgm:prSet/>
      <dgm:spPr/>
      <dgm:t>
        <a:bodyPr/>
        <a:lstStyle/>
        <a:p>
          <a:endParaRPr lang="en-US"/>
        </a:p>
      </dgm:t>
    </dgm:pt>
    <dgm:pt modelId="{9CE9CA95-FBE5-4532-BFF3-E62DE80C9F50}" type="sibTrans" cxnId="{A3027129-46DA-4FEB-AA67-608B4DC63003}">
      <dgm:prSet/>
      <dgm:spPr/>
      <dgm:t>
        <a:bodyPr/>
        <a:lstStyle/>
        <a:p>
          <a:endParaRPr lang="en-US"/>
        </a:p>
      </dgm:t>
    </dgm:pt>
    <dgm:pt modelId="{11D928E7-AF87-4221-883F-3539310C4AA1}">
      <dgm:prSet/>
      <dgm:spPr/>
      <dgm:t>
        <a:bodyPr/>
        <a:lstStyle/>
        <a:p>
          <a:r>
            <a:rPr lang="en-US"/>
            <a:t>-empiricism and induction can lead to useful knowledge</a:t>
          </a:r>
        </a:p>
      </dgm:t>
    </dgm:pt>
    <dgm:pt modelId="{2F626BA4-EA88-4EB5-977F-9954CB8364D4}" type="parTrans" cxnId="{91927523-1906-46FD-B578-222F1AA16742}">
      <dgm:prSet/>
      <dgm:spPr/>
      <dgm:t>
        <a:bodyPr/>
        <a:lstStyle/>
        <a:p>
          <a:endParaRPr lang="en-US"/>
        </a:p>
      </dgm:t>
    </dgm:pt>
    <dgm:pt modelId="{D3490CDE-D7D7-48C9-BE06-7B5E57968E6A}" type="sibTrans" cxnId="{91927523-1906-46FD-B578-222F1AA16742}">
      <dgm:prSet/>
      <dgm:spPr/>
      <dgm:t>
        <a:bodyPr/>
        <a:lstStyle/>
        <a:p>
          <a:endParaRPr lang="en-US"/>
        </a:p>
      </dgm:t>
    </dgm:pt>
    <dgm:pt modelId="{BBC6B6C2-AAA0-4FC3-BAD7-32AC2C387B95}">
      <dgm:prSet/>
      <dgm:spPr/>
      <dgm:t>
        <a:bodyPr/>
        <a:lstStyle/>
        <a:p>
          <a:r>
            <a:rPr lang="en-US"/>
            <a:t>Communication</a:t>
          </a:r>
        </a:p>
      </dgm:t>
    </dgm:pt>
    <dgm:pt modelId="{4086F8D3-51F2-42D3-A8C7-93DB953D266E}" type="parTrans" cxnId="{698703E0-8516-4662-AD2D-126305626398}">
      <dgm:prSet/>
      <dgm:spPr/>
      <dgm:t>
        <a:bodyPr/>
        <a:lstStyle/>
        <a:p>
          <a:endParaRPr lang="en-US"/>
        </a:p>
      </dgm:t>
    </dgm:pt>
    <dgm:pt modelId="{016A6B63-B477-458E-A7FF-1E70A6A692DA}" type="sibTrans" cxnId="{698703E0-8516-4662-AD2D-126305626398}">
      <dgm:prSet/>
      <dgm:spPr/>
      <dgm:t>
        <a:bodyPr/>
        <a:lstStyle/>
        <a:p>
          <a:endParaRPr lang="en-US"/>
        </a:p>
      </dgm:t>
    </dgm:pt>
    <dgm:pt modelId="{68F5145B-AFD4-4D4D-A951-50BF95552325}">
      <dgm:prSet/>
      <dgm:spPr/>
      <dgm:t>
        <a:bodyPr/>
        <a:lstStyle/>
        <a:p>
          <a:r>
            <a:rPr lang="en-US"/>
            <a:t>-Sympathy is the source of human action </a:t>
          </a:r>
        </a:p>
      </dgm:t>
    </dgm:pt>
    <dgm:pt modelId="{ECBDF182-61C7-4C92-B61F-CDB3FD123BCD}" type="parTrans" cxnId="{C955BE80-EF61-4480-84A0-50B29BDBB9E9}">
      <dgm:prSet/>
      <dgm:spPr/>
      <dgm:t>
        <a:bodyPr/>
        <a:lstStyle/>
        <a:p>
          <a:endParaRPr lang="en-US"/>
        </a:p>
      </dgm:t>
    </dgm:pt>
    <dgm:pt modelId="{BA7A7F2F-C86F-4C4F-956B-6FE5AC99412F}" type="sibTrans" cxnId="{C955BE80-EF61-4480-84A0-50B29BDBB9E9}">
      <dgm:prSet/>
      <dgm:spPr/>
      <dgm:t>
        <a:bodyPr/>
        <a:lstStyle/>
        <a:p>
          <a:endParaRPr lang="en-US"/>
        </a:p>
      </dgm:t>
    </dgm:pt>
    <dgm:pt modelId="{C69C9363-633E-4B12-BB6B-B313E7D0327D}">
      <dgm:prSet/>
      <dgm:spPr/>
      <dgm:t>
        <a:bodyPr/>
        <a:lstStyle/>
        <a:p>
          <a:r>
            <a:rPr lang="en-US"/>
            <a:t>-For Adam Smith, sympathy is a universal human trait, largely unlearned, which allows us to put ourselves in another’s place and to see the world through other person’s eyes</a:t>
          </a:r>
        </a:p>
      </dgm:t>
    </dgm:pt>
    <dgm:pt modelId="{7A9443AF-D826-460D-AF8D-AFED5E897EFF}" type="parTrans" cxnId="{2D59F54E-842C-4337-8D7F-15A6CFA5B2F8}">
      <dgm:prSet/>
      <dgm:spPr/>
      <dgm:t>
        <a:bodyPr/>
        <a:lstStyle/>
        <a:p>
          <a:endParaRPr lang="en-US"/>
        </a:p>
      </dgm:t>
    </dgm:pt>
    <dgm:pt modelId="{7DD532BB-7C82-45D5-A0A2-F5FF761265E4}" type="sibTrans" cxnId="{2D59F54E-842C-4337-8D7F-15A6CFA5B2F8}">
      <dgm:prSet/>
      <dgm:spPr/>
      <dgm:t>
        <a:bodyPr/>
        <a:lstStyle/>
        <a:p>
          <a:endParaRPr lang="en-US"/>
        </a:p>
      </dgm:t>
    </dgm:pt>
    <dgm:pt modelId="{1B4FA6C0-67D2-4C55-8039-0E766BE91C96}">
      <dgm:prSet/>
      <dgm:spPr/>
      <dgm:t>
        <a:bodyPr/>
        <a:lstStyle/>
        <a:p>
          <a:r>
            <a:rPr lang="en-US"/>
            <a:t>-It is through communicating with others that we first learn about ourselves</a:t>
          </a:r>
        </a:p>
      </dgm:t>
    </dgm:pt>
    <dgm:pt modelId="{67044EB0-473A-440D-8596-2319599FE178}" type="parTrans" cxnId="{04F2513E-4375-426D-B508-6E922FE98173}">
      <dgm:prSet/>
      <dgm:spPr/>
      <dgm:t>
        <a:bodyPr/>
        <a:lstStyle/>
        <a:p>
          <a:endParaRPr lang="en-US"/>
        </a:p>
      </dgm:t>
    </dgm:pt>
    <dgm:pt modelId="{9E904AB7-FB22-4514-A2F2-F277BA9BC195}" type="sibTrans" cxnId="{04F2513E-4375-426D-B508-6E922FE98173}">
      <dgm:prSet/>
      <dgm:spPr/>
      <dgm:t>
        <a:bodyPr/>
        <a:lstStyle/>
        <a:p>
          <a:endParaRPr lang="en-US"/>
        </a:p>
      </dgm:t>
    </dgm:pt>
    <dgm:pt modelId="{E5E89B13-BDE1-4D42-8DAD-7DDBF7B9AAA0}" type="pres">
      <dgm:prSet presAssocID="{0F586090-FA8D-493E-89B0-2AC2D82340B6}" presName="linear" presStyleCnt="0">
        <dgm:presLayoutVars>
          <dgm:dir/>
          <dgm:animLvl val="lvl"/>
          <dgm:resizeHandles val="exact"/>
        </dgm:presLayoutVars>
      </dgm:prSet>
      <dgm:spPr/>
    </dgm:pt>
    <dgm:pt modelId="{1D575217-507C-3B43-A27F-4A7E355780E0}" type="pres">
      <dgm:prSet presAssocID="{23B82874-7E6A-443F-AFDC-670B6184D87A}" presName="parentLin" presStyleCnt="0"/>
      <dgm:spPr/>
    </dgm:pt>
    <dgm:pt modelId="{B23986E3-FFED-9846-965D-B977BC20A456}" type="pres">
      <dgm:prSet presAssocID="{23B82874-7E6A-443F-AFDC-670B6184D87A}" presName="parentLeftMargin" presStyleLbl="node1" presStyleIdx="0" presStyleCnt="2"/>
      <dgm:spPr/>
    </dgm:pt>
    <dgm:pt modelId="{0E6EA1EC-51D3-534D-A821-982C58A832CA}" type="pres">
      <dgm:prSet presAssocID="{23B82874-7E6A-443F-AFDC-670B6184D87A}" presName="parentText" presStyleLbl="node1" presStyleIdx="0" presStyleCnt="2">
        <dgm:presLayoutVars>
          <dgm:chMax val="0"/>
          <dgm:bulletEnabled val="1"/>
        </dgm:presLayoutVars>
      </dgm:prSet>
      <dgm:spPr/>
    </dgm:pt>
    <dgm:pt modelId="{A59C76E1-D03F-A94F-9CAE-BAD74F48290F}" type="pres">
      <dgm:prSet presAssocID="{23B82874-7E6A-443F-AFDC-670B6184D87A}" presName="negativeSpace" presStyleCnt="0"/>
      <dgm:spPr/>
    </dgm:pt>
    <dgm:pt modelId="{22D29B84-FD36-C443-AEA9-EF06FE42C544}" type="pres">
      <dgm:prSet presAssocID="{23B82874-7E6A-443F-AFDC-670B6184D87A}" presName="childText" presStyleLbl="conFgAcc1" presStyleIdx="0" presStyleCnt="2">
        <dgm:presLayoutVars>
          <dgm:bulletEnabled val="1"/>
        </dgm:presLayoutVars>
      </dgm:prSet>
      <dgm:spPr/>
    </dgm:pt>
    <dgm:pt modelId="{DD44E761-F312-BC40-B142-23132BE151EA}" type="pres">
      <dgm:prSet presAssocID="{D24E143D-8322-460E-9BE4-83DE3F439E4E}" presName="spaceBetweenRectangles" presStyleCnt="0"/>
      <dgm:spPr/>
    </dgm:pt>
    <dgm:pt modelId="{DB234673-22BD-8644-9AAD-C7B3B856B51F}" type="pres">
      <dgm:prSet presAssocID="{BBC6B6C2-AAA0-4FC3-BAD7-32AC2C387B95}" presName="parentLin" presStyleCnt="0"/>
      <dgm:spPr/>
    </dgm:pt>
    <dgm:pt modelId="{E5302D0C-0EE8-A940-BE74-4A8D6C378C15}" type="pres">
      <dgm:prSet presAssocID="{BBC6B6C2-AAA0-4FC3-BAD7-32AC2C387B95}" presName="parentLeftMargin" presStyleLbl="node1" presStyleIdx="0" presStyleCnt="2"/>
      <dgm:spPr/>
    </dgm:pt>
    <dgm:pt modelId="{08F0DD54-E938-1342-B54C-CA7339DA5732}" type="pres">
      <dgm:prSet presAssocID="{BBC6B6C2-AAA0-4FC3-BAD7-32AC2C387B95}" presName="parentText" presStyleLbl="node1" presStyleIdx="1" presStyleCnt="2">
        <dgm:presLayoutVars>
          <dgm:chMax val="0"/>
          <dgm:bulletEnabled val="1"/>
        </dgm:presLayoutVars>
      </dgm:prSet>
      <dgm:spPr/>
    </dgm:pt>
    <dgm:pt modelId="{AC132EEA-2225-5D4C-AD80-166A507E4B92}" type="pres">
      <dgm:prSet presAssocID="{BBC6B6C2-AAA0-4FC3-BAD7-32AC2C387B95}" presName="negativeSpace" presStyleCnt="0"/>
      <dgm:spPr/>
    </dgm:pt>
    <dgm:pt modelId="{3912F752-127E-8F4F-AE80-9557BD9EB26E}" type="pres">
      <dgm:prSet presAssocID="{BBC6B6C2-AAA0-4FC3-BAD7-32AC2C387B95}" presName="childText" presStyleLbl="conFgAcc1" presStyleIdx="1" presStyleCnt="2">
        <dgm:presLayoutVars>
          <dgm:bulletEnabled val="1"/>
        </dgm:presLayoutVars>
      </dgm:prSet>
      <dgm:spPr/>
    </dgm:pt>
  </dgm:ptLst>
  <dgm:cxnLst>
    <dgm:cxn modelId="{1A5E2305-65D2-7444-A472-39A8CA473BD8}" type="presOf" srcId="{C69C9363-633E-4B12-BB6B-B313E7D0327D}" destId="{3912F752-127E-8F4F-AE80-9557BD9EB26E}" srcOrd="0" destOrd="1" presId="urn:microsoft.com/office/officeart/2005/8/layout/list1"/>
    <dgm:cxn modelId="{AF3D8313-7714-8D49-80E8-DDF4E3EB9951}" type="presOf" srcId="{0F586090-FA8D-493E-89B0-2AC2D82340B6}" destId="{E5E89B13-BDE1-4D42-8DAD-7DDBF7B9AAA0}" srcOrd="0" destOrd="0" presId="urn:microsoft.com/office/officeart/2005/8/layout/list1"/>
    <dgm:cxn modelId="{91927523-1906-46FD-B578-222F1AA16742}" srcId="{23B82874-7E6A-443F-AFDC-670B6184D87A}" destId="{11D928E7-AF87-4221-883F-3539310C4AA1}" srcOrd="1" destOrd="0" parTransId="{2F626BA4-EA88-4EB5-977F-9954CB8364D4}" sibTransId="{D3490CDE-D7D7-48C9-BE06-7B5E57968E6A}"/>
    <dgm:cxn modelId="{F1648023-58C3-0F49-BE36-8F5B60EE2C4A}" type="presOf" srcId="{68F5145B-AFD4-4D4D-A951-50BF95552325}" destId="{3912F752-127E-8F4F-AE80-9557BD9EB26E}" srcOrd="0" destOrd="0" presId="urn:microsoft.com/office/officeart/2005/8/layout/list1"/>
    <dgm:cxn modelId="{A3027129-46DA-4FEB-AA67-608B4DC63003}" srcId="{23B82874-7E6A-443F-AFDC-670B6184D87A}" destId="{CC109C56-C977-4F6F-BCCD-2D755D8D7041}" srcOrd="0" destOrd="0" parTransId="{B349A508-BD1E-4EEA-B6C0-F0A446A5C2C0}" sibTransId="{9CE9CA95-FBE5-4532-BFF3-E62DE80C9F50}"/>
    <dgm:cxn modelId="{04F2513E-4375-426D-B508-6E922FE98173}" srcId="{BBC6B6C2-AAA0-4FC3-BAD7-32AC2C387B95}" destId="{1B4FA6C0-67D2-4C55-8039-0E766BE91C96}" srcOrd="2" destOrd="0" parTransId="{67044EB0-473A-440D-8596-2319599FE178}" sibTransId="{9E904AB7-FB22-4514-A2F2-F277BA9BC195}"/>
    <dgm:cxn modelId="{04C52A48-A7E2-344E-80BD-34F1DAA5315F}" type="presOf" srcId="{CC109C56-C977-4F6F-BCCD-2D755D8D7041}" destId="{22D29B84-FD36-C443-AEA9-EF06FE42C544}" srcOrd="0" destOrd="0" presId="urn:microsoft.com/office/officeart/2005/8/layout/list1"/>
    <dgm:cxn modelId="{7204C04A-553D-464B-A26F-2A9808DE3846}" type="presOf" srcId="{23B82874-7E6A-443F-AFDC-670B6184D87A}" destId="{0E6EA1EC-51D3-534D-A821-982C58A832CA}" srcOrd="1" destOrd="0" presId="urn:microsoft.com/office/officeart/2005/8/layout/list1"/>
    <dgm:cxn modelId="{2D59F54E-842C-4337-8D7F-15A6CFA5B2F8}" srcId="{BBC6B6C2-AAA0-4FC3-BAD7-32AC2C387B95}" destId="{C69C9363-633E-4B12-BB6B-B313E7D0327D}" srcOrd="1" destOrd="0" parTransId="{7A9443AF-D826-460D-AF8D-AFED5E897EFF}" sibTransId="{7DD532BB-7C82-45D5-A0A2-F5FF761265E4}"/>
    <dgm:cxn modelId="{3AA6065C-EC4B-D543-AC4E-84DBDE37076F}" type="presOf" srcId="{BBC6B6C2-AAA0-4FC3-BAD7-32AC2C387B95}" destId="{E5302D0C-0EE8-A940-BE74-4A8D6C378C15}" srcOrd="0" destOrd="0" presId="urn:microsoft.com/office/officeart/2005/8/layout/list1"/>
    <dgm:cxn modelId="{E301C170-30E4-FC44-B886-7F4135BE3314}" type="presOf" srcId="{23B82874-7E6A-443F-AFDC-670B6184D87A}" destId="{B23986E3-FFED-9846-965D-B977BC20A456}" srcOrd="0" destOrd="0" presId="urn:microsoft.com/office/officeart/2005/8/layout/list1"/>
    <dgm:cxn modelId="{C955BE80-EF61-4480-84A0-50B29BDBB9E9}" srcId="{BBC6B6C2-AAA0-4FC3-BAD7-32AC2C387B95}" destId="{68F5145B-AFD4-4D4D-A951-50BF95552325}" srcOrd="0" destOrd="0" parTransId="{ECBDF182-61C7-4C92-B61F-CDB3FD123BCD}" sibTransId="{BA7A7F2F-C86F-4C4F-956B-6FE5AC99412F}"/>
    <dgm:cxn modelId="{A8517194-9BFE-1944-AD5D-4005485885DC}" type="presOf" srcId="{BBC6B6C2-AAA0-4FC3-BAD7-32AC2C387B95}" destId="{08F0DD54-E938-1342-B54C-CA7339DA5732}" srcOrd="1" destOrd="0" presId="urn:microsoft.com/office/officeart/2005/8/layout/list1"/>
    <dgm:cxn modelId="{D1DBF0B2-2D38-B24D-8CC7-D5E522900654}" type="presOf" srcId="{1B4FA6C0-67D2-4C55-8039-0E766BE91C96}" destId="{3912F752-127E-8F4F-AE80-9557BD9EB26E}" srcOrd="0" destOrd="2" presId="urn:microsoft.com/office/officeart/2005/8/layout/list1"/>
    <dgm:cxn modelId="{698703E0-8516-4662-AD2D-126305626398}" srcId="{0F586090-FA8D-493E-89B0-2AC2D82340B6}" destId="{BBC6B6C2-AAA0-4FC3-BAD7-32AC2C387B95}" srcOrd="1" destOrd="0" parTransId="{4086F8D3-51F2-42D3-A8C7-93DB953D266E}" sibTransId="{016A6B63-B477-458E-A7FF-1E70A6A692DA}"/>
    <dgm:cxn modelId="{87A29FE8-DCBC-7D4A-A366-7A7E4D59E418}" type="presOf" srcId="{11D928E7-AF87-4221-883F-3539310C4AA1}" destId="{22D29B84-FD36-C443-AEA9-EF06FE42C544}" srcOrd="0" destOrd="1" presId="urn:microsoft.com/office/officeart/2005/8/layout/list1"/>
    <dgm:cxn modelId="{643A0DEE-1B9E-4710-A1FF-776EC0DC011A}" srcId="{0F586090-FA8D-493E-89B0-2AC2D82340B6}" destId="{23B82874-7E6A-443F-AFDC-670B6184D87A}" srcOrd="0" destOrd="0" parTransId="{17541C71-BE0C-4BF5-BDAC-D7635D71285A}" sibTransId="{D24E143D-8322-460E-9BE4-83DE3F439E4E}"/>
    <dgm:cxn modelId="{584BE049-7556-914F-B7BC-80444668275D}" type="presParOf" srcId="{E5E89B13-BDE1-4D42-8DAD-7DDBF7B9AAA0}" destId="{1D575217-507C-3B43-A27F-4A7E355780E0}" srcOrd="0" destOrd="0" presId="urn:microsoft.com/office/officeart/2005/8/layout/list1"/>
    <dgm:cxn modelId="{92C8D773-E123-4F41-B20C-34E2A2FCB441}" type="presParOf" srcId="{1D575217-507C-3B43-A27F-4A7E355780E0}" destId="{B23986E3-FFED-9846-965D-B977BC20A456}" srcOrd="0" destOrd="0" presId="urn:microsoft.com/office/officeart/2005/8/layout/list1"/>
    <dgm:cxn modelId="{A5A0BAAE-279C-9543-89D1-D43E932DAC0E}" type="presParOf" srcId="{1D575217-507C-3B43-A27F-4A7E355780E0}" destId="{0E6EA1EC-51D3-534D-A821-982C58A832CA}" srcOrd="1" destOrd="0" presId="urn:microsoft.com/office/officeart/2005/8/layout/list1"/>
    <dgm:cxn modelId="{726CB407-731A-FE41-ACCD-49C9D0E6F3B7}" type="presParOf" srcId="{E5E89B13-BDE1-4D42-8DAD-7DDBF7B9AAA0}" destId="{A59C76E1-D03F-A94F-9CAE-BAD74F48290F}" srcOrd="1" destOrd="0" presId="urn:microsoft.com/office/officeart/2005/8/layout/list1"/>
    <dgm:cxn modelId="{0D2C3598-F367-524C-B5DD-C62C3A3F7AAB}" type="presParOf" srcId="{E5E89B13-BDE1-4D42-8DAD-7DDBF7B9AAA0}" destId="{22D29B84-FD36-C443-AEA9-EF06FE42C544}" srcOrd="2" destOrd="0" presId="urn:microsoft.com/office/officeart/2005/8/layout/list1"/>
    <dgm:cxn modelId="{5513C7D4-31B7-FE4B-8CBC-64D1BA5E0D25}" type="presParOf" srcId="{E5E89B13-BDE1-4D42-8DAD-7DDBF7B9AAA0}" destId="{DD44E761-F312-BC40-B142-23132BE151EA}" srcOrd="3" destOrd="0" presId="urn:microsoft.com/office/officeart/2005/8/layout/list1"/>
    <dgm:cxn modelId="{D09C7D95-6F31-904D-93FF-B86A9E7ACB91}" type="presParOf" srcId="{E5E89B13-BDE1-4D42-8DAD-7DDBF7B9AAA0}" destId="{DB234673-22BD-8644-9AAD-C7B3B856B51F}" srcOrd="4" destOrd="0" presId="urn:microsoft.com/office/officeart/2005/8/layout/list1"/>
    <dgm:cxn modelId="{15DDAC2E-F040-8541-9685-E9F5826990F9}" type="presParOf" srcId="{DB234673-22BD-8644-9AAD-C7B3B856B51F}" destId="{E5302D0C-0EE8-A940-BE74-4A8D6C378C15}" srcOrd="0" destOrd="0" presId="urn:microsoft.com/office/officeart/2005/8/layout/list1"/>
    <dgm:cxn modelId="{CB50C2FD-0E09-DB4F-A269-E252F5E9087B}" type="presParOf" srcId="{DB234673-22BD-8644-9AAD-C7B3B856B51F}" destId="{08F0DD54-E938-1342-B54C-CA7339DA5732}" srcOrd="1" destOrd="0" presId="urn:microsoft.com/office/officeart/2005/8/layout/list1"/>
    <dgm:cxn modelId="{467A130E-3D73-A946-B52E-F1171EFF11A2}" type="presParOf" srcId="{E5E89B13-BDE1-4D42-8DAD-7DDBF7B9AAA0}" destId="{AC132EEA-2225-5D4C-AD80-166A507E4B92}" srcOrd="5" destOrd="0" presId="urn:microsoft.com/office/officeart/2005/8/layout/list1"/>
    <dgm:cxn modelId="{50C96135-5617-9149-912D-88F539927030}" type="presParOf" srcId="{E5E89B13-BDE1-4D42-8DAD-7DDBF7B9AAA0}" destId="{3912F752-127E-8F4F-AE80-9557BD9EB26E}"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61D1CC0-FEE7-46F8-B083-B0840BD6B0CF}"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959FB874-7955-4064-A4F9-0D94B9373E2E}">
      <dgm:prSet/>
      <dgm:spPr/>
      <dgm:t>
        <a:bodyPr/>
        <a:lstStyle/>
        <a:p>
          <a:r>
            <a:rPr lang="en-US"/>
            <a:t>Positive and negative</a:t>
          </a:r>
        </a:p>
      </dgm:t>
    </dgm:pt>
    <dgm:pt modelId="{2CAE9AAB-9279-44BB-B0E1-6458B643F0CB}" type="parTrans" cxnId="{F3172E1A-5868-42E5-A456-0CA79DECBEA9}">
      <dgm:prSet/>
      <dgm:spPr/>
      <dgm:t>
        <a:bodyPr/>
        <a:lstStyle/>
        <a:p>
          <a:endParaRPr lang="en-US"/>
        </a:p>
      </dgm:t>
    </dgm:pt>
    <dgm:pt modelId="{BB8966F2-A72D-4BAE-A3C0-C6E3B3765E62}" type="sibTrans" cxnId="{F3172E1A-5868-42E5-A456-0CA79DECBEA9}">
      <dgm:prSet/>
      <dgm:spPr/>
      <dgm:t>
        <a:bodyPr/>
        <a:lstStyle/>
        <a:p>
          <a:endParaRPr lang="en-US"/>
        </a:p>
      </dgm:t>
    </dgm:pt>
    <dgm:pt modelId="{4A68E67E-B44F-4F24-8FFB-43871EA987F8}">
      <dgm:prSet/>
      <dgm:spPr/>
      <dgm:t>
        <a:bodyPr/>
        <a:lstStyle/>
        <a:p>
          <a:r>
            <a:rPr lang="en-US"/>
            <a:t>What one negative aspect of who you are may impact as your practice</a:t>
          </a:r>
        </a:p>
      </dgm:t>
    </dgm:pt>
    <dgm:pt modelId="{36DC246A-2ED7-4978-9F45-20CA4EED8DB3}" type="parTrans" cxnId="{CA830C34-B805-4AA6-B120-122532D9E3D0}">
      <dgm:prSet/>
      <dgm:spPr/>
      <dgm:t>
        <a:bodyPr/>
        <a:lstStyle/>
        <a:p>
          <a:endParaRPr lang="en-US"/>
        </a:p>
      </dgm:t>
    </dgm:pt>
    <dgm:pt modelId="{9ABD0701-2D78-4CFA-B4B3-EB9BC12A84CC}" type="sibTrans" cxnId="{CA830C34-B805-4AA6-B120-122532D9E3D0}">
      <dgm:prSet/>
      <dgm:spPr/>
      <dgm:t>
        <a:bodyPr/>
        <a:lstStyle/>
        <a:p>
          <a:endParaRPr lang="en-US"/>
        </a:p>
      </dgm:t>
    </dgm:pt>
    <dgm:pt modelId="{D4DBE991-2D81-4629-8980-77667B3E196B}">
      <dgm:prSet/>
      <dgm:spPr/>
      <dgm:t>
        <a:bodyPr/>
        <a:lstStyle/>
        <a:p>
          <a:r>
            <a:rPr lang="en-US" dirty="0"/>
            <a:t>What one positive aspect of you, is important for your work as designer/artist</a:t>
          </a:r>
        </a:p>
      </dgm:t>
    </dgm:pt>
    <dgm:pt modelId="{890F9E1F-1556-4943-8199-3130B96E94C2}" type="parTrans" cxnId="{7C8B0286-386E-47C2-B132-77D060CA0F39}">
      <dgm:prSet/>
      <dgm:spPr/>
      <dgm:t>
        <a:bodyPr/>
        <a:lstStyle/>
        <a:p>
          <a:endParaRPr lang="en-US"/>
        </a:p>
      </dgm:t>
    </dgm:pt>
    <dgm:pt modelId="{FD7AE441-C6C5-431D-9708-6593E540C820}" type="sibTrans" cxnId="{7C8B0286-386E-47C2-B132-77D060CA0F39}">
      <dgm:prSet/>
      <dgm:spPr/>
      <dgm:t>
        <a:bodyPr/>
        <a:lstStyle/>
        <a:p>
          <a:endParaRPr lang="en-US"/>
        </a:p>
      </dgm:t>
    </dgm:pt>
    <dgm:pt modelId="{DA1FEE15-B678-49C0-B38D-23983FE435F3}">
      <dgm:prSet/>
      <dgm:spPr/>
      <dgm:t>
        <a:bodyPr/>
        <a:lstStyle/>
        <a:p>
          <a:r>
            <a:rPr lang="en-US"/>
            <a:t>What is stopping you become a great artist/designer</a:t>
          </a:r>
        </a:p>
      </dgm:t>
    </dgm:pt>
    <dgm:pt modelId="{8040C38F-CCE8-46F6-A264-CC0BAD23762E}" type="parTrans" cxnId="{C3DB159E-27EA-4478-AA7F-7D7E09ADDFF7}">
      <dgm:prSet/>
      <dgm:spPr/>
      <dgm:t>
        <a:bodyPr/>
        <a:lstStyle/>
        <a:p>
          <a:endParaRPr lang="en-US"/>
        </a:p>
      </dgm:t>
    </dgm:pt>
    <dgm:pt modelId="{70112294-B8DA-45F1-BD67-0E26C2E2B23B}" type="sibTrans" cxnId="{C3DB159E-27EA-4478-AA7F-7D7E09ADDFF7}">
      <dgm:prSet/>
      <dgm:spPr/>
      <dgm:t>
        <a:bodyPr/>
        <a:lstStyle/>
        <a:p>
          <a:endParaRPr lang="en-US"/>
        </a:p>
      </dgm:t>
    </dgm:pt>
    <dgm:pt modelId="{A3CD1A06-F211-49FF-84C8-29508FC8B983}" type="pres">
      <dgm:prSet presAssocID="{F61D1CC0-FEE7-46F8-B083-B0840BD6B0CF}" presName="root" presStyleCnt="0">
        <dgm:presLayoutVars>
          <dgm:dir/>
          <dgm:resizeHandles val="exact"/>
        </dgm:presLayoutVars>
      </dgm:prSet>
      <dgm:spPr/>
    </dgm:pt>
    <dgm:pt modelId="{22C07A72-39FF-45BA-AF81-6E49F9C5CD3F}" type="pres">
      <dgm:prSet presAssocID="{959FB874-7955-4064-A4F9-0D94B9373E2E}" presName="compNode" presStyleCnt="0"/>
      <dgm:spPr/>
    </dgm:pt>
    <dgm:pt modelId="{427E1B98-0CE4-4C90-8D49-0D9FF86EF245}" type="pres">
      <dgm:prSet presAssocID="{959FB874-7955-4064-A4F9-0D94B9373E2E}" presName="bgRect" presStyleLbl="bgShp" presStyleIdx="0" presStyleCnt="4"/>
      <dgm:spPr/>
    </dgm:pt>
    <dgm:pt modelId="{67A07EC6-43C1-47CF-BC38-29EBC0FAE6F1}" type="pres">
      <dgm:prSet presAssocID="{959FB874-7955-4064-A4F9-0D94B9373E2E}"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humbs Up Sign"/>
        </a:ext>
      </dgm:extLst>
    </dgm:pt>
    <dgm:pt modelId="{2C0E515C-53AE-42CB-A097-E2EAA1CA850E}" type="pres">
      <dgm:prSet presAssocID="{959FB874-7955-4064-A4F9-0D94B9373E2E}" presName="spaceRect" presStyleCnt="0"/>
      <dgm:spPr/>
    </dgm:pt>
    <dgm:pt modelId="{AE90F665-B322-4ABD-93DA-67A60B331CDB}" type="pres">
      <dgm:prSet presAssocID="{959FB874-7955-4064-A4F9-0D94B9373E2E}" presName="parTx" presStyleLbl="revTx" presStyleIdx="0" presStyleCnt="4">
        <dgm:presLayoutVars>
          <dgm:chMax val="0"/>
          <dgm:chPref val="0"/>
        </dgm:presLayoutVars>
      </dgm:prSet>
      <dgm:spPr/>
    </dgm:pt>
    <dgm:pt modelId="{440C28E2-1BE9-452F-A2F1-E938ACD521DD}" type="pres">
      <dgm:prSet presAssocID="{BB8966F2-A72D-4BAE-A3C0-C6E3B3765E62}" presName="sibTrans" presStyleCnt="0"/>
      <dgm:spPr/>
    </dgm:pt>
    <dgm:pt modelId="{33E98705-CC10-42A3-B446-E08D8ACACC35}" type="pres">
      <dgm:prSet presAssocID="{4A68E67E-B44F-4F24-8FFB-43871EA987F8}" presName="compNode" presStyleCnt="0"/>
      <dgm:spPr/>
    </dgm:pt>
    <dgm:pt modelId="{64C72994-4F84-44D2-B68F-A0914E2DDBEA}" type="pres">
      <dgm:prSet presAssocID="{4A68E67E-B44F-4F24-8FFB-43871EA987F8}" presName="bgRect" presStyleLbl="bgShp" presStyleIdx="1" presStyleCnt="4"/>
      <dgm:spPr/>
    </dgm:pt>
    <dgm:pt modelId="{5B0F8D53-4BA8-4DAD-9077-1A4F6DDE8A0D}" type="pres">
      <dgm:prSet presAssocID="{4A68E67E-B44F-4F24-8FFB-43871EA987F8}"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A92C8BEF-A657-491E-B57B-1CA7B0264026}" type="pres">
      <dgm:prSet presAssocID="{4A68E67E-B44F-4F24-8FFB-43871EA987F8}" presName="spaceRect" presStyleCnt="0"/>
      <dgm:spPr/>
    </dgm:pt>
    <dgm:pt modelId="{D815B722-9103-49D4-9A78-E40EDE7C10E7}" type="pres">
      <dgm:prSet presAssocID="{4A68E67E-B44F-4F24-8FFB-43871EA987F8}" presName="parTx" presStyleLbl="revTx" presStyleIdx="1" presStyleCnt="4">
        <dgm:presLayoutVars>
          <dgm:chMax val="0"/>
          <dgm:chPref val="0"/>
        </dgm:presLayoutVars>
      </dgm:prSet>
      <dgm:spPr/>
    </dgm:pt>
    <dgm:pt modelId="{9FCACFFB-1F75-427F-8F0D-7EC8905F9E5A}" type="pres">
      <dgm:prSet presAssocID="{9ABD0701-2D78-4CFA-B4B3-EB9BC12A84CC}" presName="sibTrans" presStyleCnt="0"/>
      <dgm:spPr/>
    </dgm:pt>
    <dgm:pt modelId="{379BFFB5-3FE1-4029-908D-A1B56A401443}" type="pres">
      <dgm:prSet presAssocID="{D4DBE991-2D81-4629-8980-77667B3E196B}" presName="compNode" presStyleCnt="0"/>
      <dgm:spPr/>
    </dgm:pt>
    <dgm:pt modelId="{71E90E12-5444-44AA-8289-96122C3670FB}" type="pres">
      <dgm:prSet presAssocID="{D4DBE991-2D81-4629-8980-77667B3E196B}" presName="bgRect" presStyleLbl="bgShp" presStyleIdx="2" presStyleCnt="4"/>
      <dgm:spPr/>
    </dgm:pt>
    <dgm:pt modelId="{E0E1E65A-F46E-4B79-B8E8-862A07C9C16A}" type="pres">
      <dgm:prSet presAssocID="{D4DBE991-2D81-4629-8980-77667B3E196B}"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Artist"/>
        </a:ext>
      </dgm:extLst>
    </dgm:pt>
    <dgm:pt modelId="{DD97FA59-4845-4F8F-8B9C-ACB8271AF881}" type="pres">
      <dgm:prSet presAssocID="{D4DBE991-2D81-4629-8980-77667B3E196B}" presName="spaceRect" presStyleCnt="0"/>
      <dgm:spPr/>
    </dgm:pt>
    <dgm:pt modelId="{92B8B020-F513-4CC4-95C6-7CBF7F8002FF}" type="pres">
      <dgm:prSet presAssocID="{D4DBE991-2D81-4629-8980-77667B3E196B}" presName="parTx" presStyleLbl="revTx" presStyleIdx="2" presStyleCnt="4">
        <dgm:presLayoutVars>
          <dgm:chMax val="0"/>
          <dgm:chPref val="0"/>
        </dgm:presLayoutVars>
      </dgm:prSet>
      <dgm:spPr/>
    </dgm:pt>
    <dgm:pt modelId="{03D7F331-C1EE-47B0-91BB-53C2DEFF809F}" type="pres">
      <dgm:prSet presAssocID="{FD7AE441-C6C5-431D-9708-6593E540C820}" presName="sibTrans" presStyleCnt="0"/>
      <dgm:spPr/>
    </dgm:pt>
    <dgm:pt modelId="{87798784-E82A-4BDB-B38E-CAA152AABBA4}" type="pres">
      <dgm:prSet presAssocID="{DA1FEE15-B678-49C0-B38D-23983FE435F3}" presName="compNode" presStyleCnt="0"/>
      <dgm:spPr/>
    </dgm:pt>
    <dgm:pt modelId="{5AA299E2-DF08-47EE-9F5B-760060A3954D}" type="pres">
      <dgm:prSet presAssocID="{DA1FEE15-B678-49C0-B38D-23983FE435F3}" presName="bgRect" presStyleLbl="bgShp" presStyleIdx="3" presStyleCnt="4"/>
      <dgm:spPr/>
    </dgm:pt>
    <dgm:pt modelId="{AD46B547-554B-4A53-B303-188D8F2FAB97}" type="pres">
      <dgm:prSet presAssocID="{DA1FEE15-B678-49C0-B38D-23983FE435F3}"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Workflow"/>
        </a:ext>
      </dgm:extLst>
    </dgm:pt>
    <dgm:pt modelId="{86D79A87-C3A2-4B40-931C-73D4A32572D3}" type="pres">
      <dgm:prSet presAssocID="{DA1FEE15-B678-49C0-B38D-23983FE435F3}" presName="spaceRect" presStyleCnt="0"/>
      <dgm:spPr/>
    </dgm:pt>
    <dgm:pt modelId="{8659C142-951E-4B1C-AC56-B60F4DA0AD61}" type="pres">
      <dgm:prSet presAssocID="{DA1FEE15-B678-49C0-B38D-23983FE435F3}" presName="parTx" presStyleLbl="revTx" presStyleIdx="3" presStyleCnt="4">
        <dgm:presLayoutVars>
          <dgm:chMax val="0"/>
          <dgm:chPref val="0"/>
        </dgm:presLayoutVars>
      </dgm:prSet>
      <dgm:spPr/>
    </dgm:pt>
  </dgm:ptLst>
  <dgm:cxnLst>
    <dgm:cxn modelId="{0E463C0F-E5A5-423E-BB27-F3A1B91F7E73}" type="presOf" srcId="{4A68E67E-B44F-4F24-8FFB-43871EA987F8}" destId="{D815B722-9103-49D4-9A78-E40EDE7C10E7}" srcOrd="0" destOrd="0" presId="urn:microsoft.com/office/officeart/2018/2/layout/IconVerticalSolidList"/>
    <dgm:cxn modelId="{F3172E1A-5868-42E5-A456-0CA79DECBEA9}" srcId="{F61D1CC0-FEE7-46F8-B083-B0840BD6B0CF}" destId="{959FB874-7955-4064-A4F9-0D94B9373E2E}" srcOrd="0" destOrd="0" parTransId="{2CAE9AAB-9279-44BB-B0E1-6458B643F0CB}" sibTransId="{BB8966F2-A72D-4BAE-A3C0-C6E3B3765E62}"/>
    <dgm:cxn modelId="{CA830C34-B805-4AA6-B120-122532D9E3D0}" srcId="{F61D1CC0-FEE7-46F8-B083-B0840BD6B0CF}" destId="{4A68E67E-B44F-4F24-8FFB-43871EA987F8}" srcOrd="1" destOrd="0" parTransId="{36DC246A-2ED7-4978-9F45-20CA4EED8DB3}" sibTransId="{9ABD0701-2D78-4CFA-B4B3-EB9BC12A84CC}"/>
    <dgm:cxn modelId="{60CF6077-3DD8-4E93-B7FA-AD95F5386C08}" type="presOf" srcId="{D4DBE991-2D81-4629-8980-77667B3E196B}" destId="{92B8B020-F513-4CC4-95C6-7CBF7F8002FF}" srcOrd="0" destOrd="0" presId="urn:microsoft.com/office/officeart/2018/2/layout/IconVerticalSolidList"/>
    <dgm:cxn modelId="{7C8B0286-386E-47C2-B132-77D060CA0F39}" srcId="{F61D1CC0-FEE7-46F8-B083-B0840BD6B0CF}" destId="{D4DBE991-2D81-4629-8980-77667B3E196B}" srcOrd="2" destOrd="0" parTransId="{890F9E1F-1556-4943-8199-3130B96E94C2}" sibTransId="{FD7AE441-C6C5-431D-9708-6593E540C820}"/>
    <dgm:cxn modelId="{F76F789B-C688-40F9-8343-011252055B84}" type="presOf" srcId="{DA1FEE15-B678-49C0-B38D-23983FE435F3}" destId="{8659C142-951E-4B1C-AC56-B60F4DA0AD61}" srcOrd="0" destOrd="0" presId="urn:microsoft.com/office/officeart/2018/2/layout/IconVerticalSolidList"/>
    <dgm:cxn modelId="{C3DB159E-27EA-4478-AA7F-7D7E09ADDFF7}" srcId="{F61D1CC0-FEE7-46F8-B083-B0840BD6B0CF}" destId="{DA1FEE15-B678-49C0-B38D-23983FE435F3}" srcOrd="3" destOrd="0" parTransId="{8040C38F-CCE8-46F6-A264-CC0BAD23762E}" sibTransId="{70112294-B8DA-45F1-BD67-0E26C2E2B23B}"/>
    <dgm:cxn modelId="{8B0B2FA7-D579-462A-9B1C-C348589B64D7}" type="presOf" srcId="{F61D1CC0-FEE7-46F8-B083-B0840BD6B0CF}" destId="{A3CD1A06-F211-49FF-84C8-29508FC8B983}" srcOrd="0" destOrd="0" presId="urn:microsoft.com/office/officeart/2018/2/layout/IconVerticalSolidList"/>
    <dgm:cxn modelId="{3FE253A8-D6AE-4773-8427-7CD56E229288}" type="presOf" srcId="{959FB874-7955-4064-A4F9-0D94B9373E2E}" destId="{AE90F665-B322-4ABD-93DA-67A60B331CDB}" srcOrd="0" destOrd="0" presId="urn:microsoft.com/office/officeart/2018/2/layout/IconVerticalSolidList"/>
    <dgm:cxn modelId="{7F5C8E1B-437D-4E2E-B711-A872B6F6EBDD}" type="presParOf" srcId="{A3CD1A06-F211-49FF-84C8-29508FC8B983}" destId="{22C07A72-39FF-45BA-AF81-6E49F9C5CD3F}" srcOrd="0" destOrd="0" presId="urn:microsoft.com/office/officeart/2018/2/layout/IconVerticalSolidList"/>
    <dgm:cxn modelId="{57A6B961-C21E-4C19-A6BA-A3795A5FA6F6}" type="presParOf" srcId="{22C07A72-39FF-45BA-AF81-6E49F9C5CD3F}" destId="{427E1B98-0CE4-4C90-8D49-0D9FF86EF245}" srcOrd="0" destOrd="0" presId="urn:microsoft.com/office/officeart/2018/2/layout/IconVerticalSolidList"/>
    <dgm:cxn modelId="{F2DABAA3-3ED3-46ED-BE18-7D81E88B0D21}" type="presParOf" srcId="{22C07A72-39FF-45BA-AF81-6E49F9C5CD3F}" destId="{67A07EC6-43C1-47CF-BC38-29EBC0FAE6F1}" srcOrd="1" destOrd="0" presId="urn:microsoft.com/office/officeart/2018/2/layout/IconVerticalSolidList"/>
    <dgm:cxn modelId="{32501B2E-0A50-4463-BE03-B59BFB0D6CDB}" type="presParOf" srcId="{22C07A72-39FF-45BA-AF81-6E49F9C5CD3F}" destId="{2C0E515C-53AE-42CB-A097-E2EAA1CA850E}" srcOrd="2" destOrd="0" presId="urn:microsoft.com/office/officeart/2018/2/layout/IconVerticalSolidList"/>
    <dgm:cxn modelId="{92B73D2E-7D66-44B6-96D4-C57F2D131956}" type="presParOf" srcId="{22C07A72-39FF-45BA-AF81-6E49F9C5CD3F}" destId="{AE90F665-B322-4ABD-93DA-67A60B331CDB}" srcOrd="3" destOrd="0" presId="urn:microsoft.com/office/officeart/2018/2/layout/IconVerticalSolidList"/>
    <dgm:cxn modelId="{51CA6912-69CB-4DE9-B494-D696D811BDB2}" type="presParOf" srcId="{A3CD1A06-F211-49FF-84C8-29508FC8B983}" destId="{440C28E2-1BE9-452F-A2F1-E938ACD521DD}" srcOrd="1" destOrd="0" presId="urn:microsoft.com/office/officeart/2018/2/layout/IconVerticalSolidList"/>
    <dgm:cxn modelId="{221675A4-9E1D-40DB-B6AC-CC383467301F}" type="presParOf" srcId="{A3CD1A06-F211-49FF-84C8-29508FC8B983}" destId="{33E98705-CC10-42A3-B446-E08D8ACACC35}" srcOrd="2" destOrd="0" presId="urn:microsoft.com/office/officeart/2018/2/layout/IconVerticalSolidList"/>
    <dgm:cxn modelId="{5861AAB5-9F20-4DB5-871C-A15626435773}" type="presParOf" srcId="{33E98705-CC10-42A3-B446-E08D8ACACC35}" destId="{64C72994-4F84-44D2-B68F-A0914E2DDBEA}" srcOrd="0" destOrd="0" presId="urn:microsoft.com/office/officeart/2018/2/layout/IconVerticalSolidList"/>
    <dgm:cxn modelId="{35402BCF-69AF-4C81-BE78-8C54EA2C0C66}" type="presParOf" srcId="{33E98705-CC10-42A3-B446-E08D8ACACC35}" destId="{5B0F8D53-4BA8-4DAD-9077-1A4F6DDE8A0D}" srcOrd="1" destOrd="0" presId="urn:microsoft.com/office/officeart/2018/2/layout/IconVerticalSolidList"/>
    <dgm:cxn modelId="{11D3FA03-0D8E-444F-928D-BDF049A0609D}" type="presParOf" srcId="{33E98705-CC10-42A3-B446-E08D8ACACC35}" destId="{A92C8BEF-A657-491E-B57B-1CA7B0264026}" srcOrd="2" destOrd="0" presId="urn:microsoft.com/office/officeart/2018/2/layout/IconVerticalSolidList"/>
    <dgm:cxn modelId="{FF2BA57F-8A3F-4F03-81EB-6736872B0D17}" type="presParOf" srcId="{33E98705-CC10-42A3-B446-E08D8ACACC35}" destId="{D815B722-9103-49D4-9A78-E40EDE7C10E7}" srcOrd="3" destOrd="0" presId="urn:microsoft.com/office/officeart/2018/2/layout/IconVerticalSolidList"/>
    <dgm:cxn modelId="{6C67498B-A2AF-4293-A785-EEB284BEE035}" type="presParOf" srcId="{A3CD1A06-F211-49FF-84C8-29508FC8B983}" destId="{9FCACFFB-1F75-427F-8F0D-7EC8905F9E5A}" srcOrd="3" destOrd="0" presId="urn:microsoft.com/office/officeart/2018/2/layout/IconVerticalSolidList"/>
    <dgm:cxn modelId="{0EF60A3B-AE73-4482-9BBC-5DCC3A8B96BF}" type="presParOf" srcId="{A3CD1A06-F211-49FF-84C8-29508FC8B983}" destId="{379BFFB5-3FE1-4029-908D-A1B56A401443}" srcOrd="4" destOrd="0" presId="urn:microsoft.com/office/officeart/2018/2/layout/IconVerticalSolidList"/>
    <dgm:cxn modelId="{92C7DEA7-CAE1-4259-9F9F-CCA11A012BF0}" type="presParOf" srcId="{379BFFB5-3FE1-4029-908D-A1B56A401443}" destId="{71E90E12-5444-44AA-8289-96122C3670FB}" srcOrd="0" destOrd="0" presId="urn:microsoft.com/office/officeart/2018/2/layout/IconVerticalSolidList"/>
    <dgm:cxn modelId="{DAF69158-1FFA-4A9D-B56E-2871E8E8FB9F}" type="presParOf" srcId="{379BFFB5-3FE1-4029-908D-A1B56A401443}" destId="{E0E1E65A-F46E-4B79-B8E8-862A07C9C16A}" srcOrd="1" destOrd="0" presId="urn:microsoft.com/office/officeart/2018/2/layout/IconVerticalSolidList"/>
    <dgm:cxn modelId="{D67F7DBA-A44B-485A-B5BA-4E7D7A2C39B5}" type="presParOf" srcId="{379BFFB5-3FE1-4029-908D-A1B56A401443}" destId="{DD97FA59-4845-4F8F-8B9C-ACB8271AF881}" srcOrd="2" destOrd="0" presId="urn:microsoft.com/office/officeart/2018/2/layout/IconVerticalSolidList"/>
    <dgm:cxn modelId="{F830697F-CABA-45CC-B63E-C087640415E0}" type="presParOf" srcId="{379BFFB5-3FE1-4029-908D-A1B56A401443}" destId="{92B8B020-F513-4CC4-95C6-7CBF7F8002FF}" srcOrd="3" destOrd="0" presId="urn:microsoft.com/office/officeart/2018/2/layout/IconVerticalSolidList"/>
    <dgm:cxn modelId="{CA8ECFED-911F-4597-A1C9-E7CD122977B5}" type="presParOf" srcId="{A3CD1A06-F211-49FF-84C8-29508FC8B983}" destId="{03D7F331-C1EE-47B0-91BB-53C2DEFF809F}" srcOrd="5" destOrd="0" presId="urn:microsoft.com/office/officeart/2018/2/layout/IconVerticalSolidList"/>
    <dgm:cxn modelId="{D234F56A-73F3-4F81-ADA1-D8F102005F63}" type="presParOf" srcId="{A3CD1A06-F211-49FF-84C8-29508FC8B983}" destId="{87798784-E82A-4BDB-B38E-CAA152AABBA4}" srcOrd="6" destOrd="0" presId="urn:microsoft.com/office/officeart/2018/2/layout/IconVerticalSolidList"/>
    <dgm:cxn modelId="{2B03DE01-ACAD-4600-93BC-9C2CE4BBCD46}" type="presParOf" srcId="{87798784-E82A-4BDB-B38E-CAA152AABBA4}" destId="{5AA299E2-DF08-47EE-9F5B-760060A3954D}" srcOrd="0" destOrd="0" presId="urn:microsoft.com/office/officeart/2018/2/layout/IconVerticalSolidList"/>
    <dgm:cxn modelId="{B4AE10B7-F8D7-4C8E-AFA9-5AF470BFC2A8}" type="presParOf" srcId="{87798784-E82A-4BDB-B38E-CAA152AABBA4}" destId="{AD46B547-554B-4A53-B303-188D8F2FAB97}" srcOrd="1" destOrd="0" presId="urn:microsoft.com/office/officeart/2018/2/layout/IconVerticalSolidList"/>
    <dgm:cxn modelId="{F06755E9-15B0-49B7-A341-C205BDDFC7CA}" type="presParOf" srcId="{87798784-E82A-4BDB-B38E-CAA152AABBA4}" destId="{86D79A87-C3A2-4B40-931C-73D4A32572D3}" srcOrd="2" destOrd="0" presId="urn:microsoft.com/office/officeart/2018/2/layout/IconVerticalSolidList"/>
    <dgm:cxn modelId="{F8DB04A3-7805-4C39-9311-C7F6A0016D7C}" type="presParOf" srcId="{87798784-E82A-4BDB-B38E-CAA152AABBA4}" destId="{8659C142-951E-4B1C-AC56-B60F4DA0AD6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B4AABDD-9467-4D3A-A6F2-DD424A2B95DC}"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12A44CF2-6DBA-48F5-BD95-0A84A88F918B}">
      <dgm:prSet/>
      <dgm:spPr/>
      <dgm:t>
        <a:bodyPr/>
        <a:lstStyle/>
        <a:p>
          <a:r>
            <a:rPr lang="en-US"/>
            <a:t>Spoken words, written words, and pictures are all apart of our language.</a:t>
          </a:r>
        </a:p>
      </dgm:t>
    </dgm:pt>
    <dgm:pt modelId="{9FB0B112-D280-4EC0-B313-79EE87510158}" type="parTrans" cxnId="{DB4E5D77-C76E-4062-9162-72E22E2A50B2}">
      <dgm:prSet/>
      <dgm:spPr/>
      <dgm:t>
        <a:bodyPr/>
        <a:lstStyle/>
        <a:p>
          <a:endParaRPr lang="en-US"/>
        </a:p>
      </dgm:t>
    </dgm:pt>
    <dgm:pt modelId="{14577BE0-3773-4B40-B1BC-28C35701AE01}" type="sibTrans" cxnId="{DB4E5D77-C76E-4062-9162-72E22E2A50B2}">
      <dgm:prSet/>
      <dgm:spPr/>
      <dgm:t>
        <a:bodyPr/>
        <a:lstStyle/>
        <a:p>
          <a:endParaRPr lang="en-US"/>
        </a:p>
      </dgm:t>
    </dgm:pt>
    <dgm:pt modelId="{053BFF88-0B3B-4FF0-A206-E1B558410313}">
      <dgm:prSet/>
      <dgm:spPr/>
      <dgm:t>
        <a:bodyPr/>
        <a:lstStyle/>
        <a:p>
          <a:r>
            <a:rPr lang="en-US"/>
            <a:t>Each word or picture means different things to each individual.</a:t>
          </a:r>
        </a:p>
      </dgm:t>
    </dgm:pt>
    <dgm:pt modelId="{24BCC665-E8C6-4F45-AC32-1E20B3551449}" type="parTrans" cxnId="{E1887D1C-1625-46F1-A5DA-5A538F0EB921}">
      <dgm:prSet/>
      <dgm:spPr/>
      <dgm:t>
        <a:bodyPr/>
        <a:lstStyle/>
        <a:p>
          <a:endParaRPr lang="en-US"/>
        </a:p>
      </dgm:t>
    </dgm:pt>
    <dgm:pt modelId="{5862661F-3F2A-4549-9DB0-6734810AD547}" type="sibTrans" cxnId="{E1887D1C-1625-46F1-A5DA-5A538F0EB921}">
      <dgm:prSet/>
      <dgm:spPr/>
      <dgm:t>
        <a:bodyPr/>
        <a:lstStyle/>
        <a:p>
          <a:endParaRPr lang="en-US"/>
        </a:p>
      </dgm:t>
    </dgm:pt>
    <dgm:pt modelId="{303236FC-FE08-4067-917F-5F2CEE019D6E}">
      <dgm:prSet/>
      <dgm:spPr/>
      <dgm:t>
        <a:bodyPr/>
        <a:lstStyle/>
        <a:p>
          <a:r>
            <a:rPr lang="en-US"/>
            <a:t>Each person’s language is shaped by other people. </a:t>
          </a:r>
        </a:p>
      </dgm:t>
    </dgm:pt>
    <dgm:pt modelId="{6D39C205-DB2B-49EC-B39F-64E74BA44F9C}" type="parTrans" cxnId="{FDA4442E-886D-4F89-917A-70F3A3D605F2}">
      <dgm:prSet/>
      <dgm:spPr/>
      <dgm:t>
        <a:bodyPr/>
        <a:lstStyle/>
        <a:p>
          <a:endParaRPr lang="en-US"/>
        </a:p>
      </dgm:t>
    </dgm:pt>
    <dgm:pt modelId="{817ED015-F911-4905-96C7-55E9BCA87365}" type="sibTrans" cxnId="{FDA4442E-886D-4F89-917A-70F3A3D605F2}">
      <dgm:prSet/>
      <dgm:spPr/>
      <dgm:t>
        <a:bodyPr/>
        <a:lstStyle/>
        <a:p>
          <a:endParaRPr lang="en-US"/>
        </a:p>
      </dgm:t>
    </dgm:pt>
    <dgm:pt modelId="{14D47E15-4722-5642-ADBB-B95CE5B980E9}" type="pres">
      <dgm:prSet presAssocID="{2B4AABDD-9467-4D3A-A6F2-DD424A2B95DC}" presName="linear" presStyleCnt="0">
        <dgm:presLayoutVars>
          <dgm:animLvl val="lvl"/>
          <dgm:resizeHandles val="exact"/>
        </dgm:presLayoutVars>
      </dgm:prSet>
      <dgm:spPr/>
    </dgm:pt>
    <dgm:pt modelId="{E64AB6E9-4A95-854A-959E-1581A1B6C6EC}" type="pres">
      <dgm:prSet presAssocID="{12A44CF2-6DBA-48F5-BD95-0A84A88F918B}" presName="parentText" presStyleLbl="node1" presStyleIdx="0" presStyleCnt="3">
        <dgm:presLayoutVars>
          <dgm:chMax val="0"/>
          <dgm:bulletEnabled val="1"/>
        </dgm:presLayoutVars>
      </dgm:prSet>
      <dgm:spPr/>
    </dgm:pt>
    <dgm:pt modelId="{1AFB511A-0114-C64D-AA11-A4EE71B04013}" type="pres">
      <dgm:prSet presAssocID="{14577BE0-3773-4B40-B1BC-28C35701AE01}" presName="spacer" presStyleCnt="0"/>
      <dgm:spPr/>
    </dgm:pt>
    <dgm:pt modelId="{DEF55E35-2421-7642-A93C-E7DFBCD8C8F2}" type="pres">
      <dgm:prSet presAssocID="{053BFF88-0B3B-4FF0-A206-E1B558410313}" presName="parentText" presStyleLbl="node1" presStyleIdx="1" presStyleCnt="3">
        <dgm:presLayoutVars>
          <dgm:chMax val="0"/>
          <dgm:bulletEnabled val="1"/>
        </dgm:presLayoutVars>
      </dgm:prSet>
      <dgm:spPr/>
    </dgm:pt>
    <dgm:pt modelId="{82EF5C07-781B-F14A-A9EC-34E989362A25}" type="pres">
      <dgm:prSet presAssocID="{5862661F-3F2A-4549-9DB0-6734810AD547}" presName="spacer" presStyleCnt="0"/>
      <dgm:spPr/>
    </dgm:pt>
    <dgm:pt modelId="{559326A9-BAE7-BD42-95F3-6E304CDC09D2}" type="pres">
      <dgm:prSet presAssocID="{303236FC-FE08-4067-917F-5F2CEE019D6E}" presName="parentText" presStyleLbl="node1" presStyleIdx="2" presStyleCnt="3">
        <dgm:presLayoutVars>
          <dgm:chMax val="0"/>
          <dgm:bulletEnabled val="1"/>
        </dgm:presLayoutVars>
      </dgm:prSet>
      <dgm:spPr/>
    </dgm:pt>
  </dgm:ptLst>
  <dgm:cxnLst>
    <dgm:cxn modelId="{E1887D1C-1625-46F1-A5DA-5A538F0EB921}" srcId="{2B4AABDD-9467-4D3A-A6F2-DD424A2B95DC}" destId="{053BFF88-0B3B-4FF0-A206-E1B558410313}" srcOrd="1" destOrd="0" parTransId="{24BCC665-E8C6-4F45-AC32-1E20B3551449}" sibTransId="{5862661F-3F2A-4549-9DB0-6734810AD547}"/>
    <dgm:cxn modelId="{FDA4442E-886D-4F89-917A-70F3A3D605F2}" srcId="{2B4AABDD-9467-4D3A-A6F2-DD424A2B95DC}" destId="{303236FC-FE08-4067-917F-5F2CEE019D6E}" srcOrd="2" destOrd="0" parTransId="{6D39C205-DB2B-49EC-B39F-64E74BA44F9C}" sibTransId="{817ED015-F911-4905-96C7-55E9BCA87365}"/>
    <dgm:cxn modelId="{4D0BC03B-8A8D-344D-B931-EE7EE487F131}" type="presOf" srcId="{2B4AABDD-9467-4D3A-A6F2-DD424A2B95DC}" destId="{14D47E15-4722-5642-ADBB-B95CE5B980E9}" srcOrd="0" destOrd="0" presId="urn:microsoft.com/office/officeart/2005/8/layout/vList2"/>
    <dgm:cxn modelId="{DFAC9958-F217-C943-824A-EFC5D954B02E}" type="presOf" srcId="{303236FC-FE08-4067-917F-5F2CEE019D6E}" destId="{559326A9-BAE7-BD42-95F3-6E304CDC09D2}" srcOrd="0" destOrd="0" presId="urn:microsoft.com/office/officeart/2005/8/layout/vList2"/>
    <dgm:cxn modelId="{DB4E5D77-C76E-4062-9162-72E22E2A50B2}" srcId="{2B4AABDD-9467-4D3A-A6F2-DD424A2B95DC}" destId="{12A44CF2-6DBA-48F5-BD95-0A84A88F918B}" srcOrd="0" destOrd="0" parTransId="{9FB0B112-D280-4EC0-B313-79EE87510158}" sibTransId="{14577BE0-3773-4B40-B1BC-28C35701AE01}"/>
    <dgm:cxn modelId="{821F4BF1-A68E-0343-9115-F56F07EDB79C}" type="presOf" srcId="{053BFF88-0B3B-4FF0-A206-E1B558410313}" destId="{DEF55E35-2421-7642-A93C-E7DFBCD8C8F2}" srcOrd="0" destOrd="0" presId="urn:microsoft.com/office/officeart/2005/8/layout/vList2"/>
    <dgm:cxn modelId="{42B753FD-4817-FE47-A863-3CFDFA835DD2}" type="presOf" srcId="{12A44CF2-6DBA-48F5-BD95-0A84A88F918B}" destId="{E64AB6E9-4A95-854A-959E-1581A1B6C6EC}" srcOrd="0" destOrd="0" presId="urn:microsoft.com/office/officeart/2005/8/layout/vList2"/>
    <dgm:cxn modelId="{3225089D-1241-3A43-96A0-30C07A8AF3DC}" type="presParOf" srcId="{14D47E15-4722-5642-ADBB-B95CE5B980E9}" destId="{E64AB6E9-4A95-854A-959E-1581A1B6C6EC}" srcOrd="0" destOrd="0" presId="urn:microsoft.com/office/officeart/2005/8/layout/vList2"/>
    <dgm:cxn modelId="{C62BFBF2-7E70-9D42-9313-DAA1190A9CED}" type="presParOf" srcId="{14D47E15-4722-5642-ADBB-B95CE5B980E9}" destId="{1AFB511A-0114-C64D-AA11-A4EE71B04013}" srcOrd="1" destOrd="0" presId="urn:microsoft.com/office/officeart/2005/8/layout/vList2"/>
    <dgm:cxn modelId="{BC4F5D2B-A8EB-0944-86F7-77ADF68A9E6C}" type="presParOf" srcId="{14D47E15-4722-5642-ADBB-B95CE5B980E9}" destId="{DEF55E35-2421-7642-A93C-E7DFBCD8C8F2}" srcOrd="2" destOrd="0" presId="urn:microsoft.com/office/officeart/2005/8/layout/vList2"/>
    <dgm:cxn modelId="{F2EDB6BF-076C-004B-9FA6-C18C6203B370}" type="presParOf" srcId="{14D47E15-4722-5642-ADBB-B95CE5B980E9}" destId="{82EF5C07-781B-F14A-A9EC-34E989362A25}" srcOrd="3" destOrd="0" presId="urn:microsoft.com/office/officeart/2005/8/layout/vList2"/>
    <dgm:cxn modelId="{CD03CF68-A20A-1B4B-87D5-E7F1D8EBEC3E}" type="presParOf" srcId="{14D47E15-4722-5642-ADBB-B95CE5B980E9}" destId="{559326A9-BAE7-BD42-95F3-6E304CDC09D2}"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86B4222-1F57-4261-95DB-BDA42F5B6881}"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C0223B15-E62E-4BED-A6CB-1FCF33460490}">
      <dgm:prSet/>
      <dgm:spPr/>
      <dgm:t>
        <a:bodyPr/>
        <a:lstStyle/>
        <a:p>
          <a:r>
            <a:rPr lang="en-US"/>
            <a:t>Symbolic Interactionism and its premises are built upon communication between individuals. </a:t>
          </a:r>
        </a:p>
      </dgm:t>
    </dgm:pt>
    <dgm:pt modelId="{E5FA8CD0-3902-4A4B-A37A-E19D8BF6263B}" type="parTrans" cxnId="{185CFF40-1452-4601-8523-26CB214349B0}">
      <dgm:prSet/>
      <dgm:spPr/>
      <dgm:t>
        <a:bodyPr/>
        <a:lstStyle/>
        <a:p>
          <a:endParaRPr lang="en-US"/>
        </a:p>
      </dgm:t>
    </dgm:pt>
    <dgm:pt modelId="{FC22D321-BA25-4855-9E33-AFEB6C9E2F6D}" type="sibTrans" cxnId="{185CFF40-1452-4601-8523-26CB214349B0}">
      <dgm:prSet/>
      <dgm:spPr/>
      <dgm:t>
        <a:bodyPr/>
        <a:lstStyle/>
        <a:p>
          <a:endParaRPr lang="en-US"/>
        </a:p>
      </dgm:t>
    </dgm:pt>
    <dgm:pt modelId="{40337075-A37B-460E-B079-FF0EF9F73B4A}">
      <dgm:prSet/>
      <dgm:spPr/>
      <dgm:t>
        <a:bodyPr/>
        <a:lstStyle/>
        <a:p>
          <a:r>
            <a:rPr lang="en-US"/>
            <a:t>Language and Thought are vital in the interpretation of symbols. </a:t>
          </a:r>
        </a:p>
      </dgm:t>
    </dgm:pt>
    <dgm:pt modelId="{00010635-F2CA-4424-B982-742AE50445DF}" type="parTrans" cxnId="{EFB5A997-B23F-44E9-B495-37C163BA8E4C}">
      <dgm:prSet/>
      <dgm:spPr/>
      <dgm:t>
        <a:bodyPr/>
        <a:lstStyle/>
        <a:p>
          <a:endParaRPr lang="en-US"/>
        </a:p>
      </dgm:t>
    </dgm:pt>
    <dgm:pt modelId="{7C4F2F79-15F9-4449-95B7-479680658B61}" type="sibTrans" cxnId="{EFB5A997-B23F-44E9-B495-37C163BA8E4C}">
      <dgm:prSet/>
      <dgm:spPr/>
      <dgm:t>
        <a:bodyPr/>
        <a:lstStyle/>
        <a:p>
          <a:endParaRPr lang="en-US"/>
        </a:p>
      </dgm:t>
    </dgm:pt>
    <dgm:pt modelId="{4DA0BBA9-8AEB-4C38-946F-3345996BA28E}">
      <dgm:prSet/>
      <dgm:spPr/>
      <dgm:t>
        <a:bodyPr/>
        <a:lstStyle/>
        <a:p>
          <a:r>
            <a:rPr lang="en-US"/>
            <a:t>We have and always will be affected by Language and Thought.</a:t>
          </a:r>
        </a:p>
      </dgm:t>
    </dgm:pt>
    <dgm:pt modelId="{79C50F34-720A-48D8-B897-B7C290B3BF33}" type="parTrans" cxnId="{EB7AF287-33F6-4D74-A38F-CA1C9F0C7CBE}">
      <dgm:prSet/>
      <dgm:spPr/>
      <dgm:t>
        <a:bodyPr/>
        <a:lstStyle/>
        <a:p>
          <a:endParaRPr lang="en-US"/>
        </a:p>
      </dgm:t>
    </dgm:pt>
    <dgm:pt modelId="{15B2FBD9-5E19-463D-B602-DCBC2B1BCF80}" type="sibTrans" cxnId="{EB7AF287-33F6-4D74-A38F-CA1C9F0C7CBE}">
      <dgm:prSet/>
      <dgm:spPr/>
      <dgm:t>
        <a:bodyPr/>
        <a:lstStyle/>
        <a:p>
          <a:endParaRPr lang="en-US"/>
        </a:p>
      </dgm:t>
    </dgm:pt>
    <dgm:pt modelId="{A3EEABC9-F453-4908-8D84-A38129029D7A}" type="pres">
      <dgm:prSet presAssocID="{886B4222-1F57-4261-95DB-BDA42F5B6881}" presName="root" presStyleCnt="0">
        <dgm:presLayoutVars>
          <dgm:dir/>
          <dgm:resizeHandles val="exact"/>
        </dgm:presLayoutVars>
      </dgm:prSet>
      <dgm:spPr/>
    </dgm:pt>
    <dgm:pt modelId="{7FDFDA3A-72B3-4EFE-A213-4D087A55416B}" type="pres">
      <dgm:prSet presAssocID="{C0223B15-E62E-4BED-A6CB-1FCF33460490}" presName="compNode" presStyleCnt="0"/>
      <dgm:spPr/>
    </dgm:pt>
    <dgm:pt modelId="{5BEBC58C-585A-493B-A4EC-7A05DFED1872}" type="pres">
      <dgm:prSet presAssocID="{C0223B15-E62E-4BED-A6CB-1FCF33460490}" presName="bgRect" presStyleLbl="bgShp" presStyleIdx="0" presStyleCnt="3"/>
      <dgm:spPr/>
    </dgm:pt>
    <dgm:pt modelId="{2ED6FD7A-489D-4E68-B0E3-2A7F1BA68456}" type="pres">
      <dgm:prSet presAssocID="{C0223B15-E62E-4BED-A6CB-1FCF33460490}"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ser Network"/>
        </a:ext>
      </dgm:extLst>
    </dgm:pt>
    <dgm:pt modelId="{1F203103-C83A-4AF1-AAA4-C8112710193B}" type="pres">
      <dgm:prSet presAssocID="{C0223B15-E62E-4BED-A6CB-1FCF33460490}" presName="spaceRect" presStyleCnt="0"/>
      <dgm:spPr/>
    </dgm:pt>
    <dgm:pt modelId="{F4C031C1-0C26-4C70-BE74-52784C2F5B75}" type="pres">
      <dgm:prSet presAssocID="{C0223B15-E62E-4BED-A6CB-1FCF33460490}" presName="parTx" presStyleLbl="revTx" presStyleIdx="0" presStyleCnt="3">
        <dgm:presLayoutVars>
          <dgm:chMax val="0"/>
          <dgm:chPref val="0"/>
        </dgm:presLayoutVars>
      </dgm:prSet>
      <dgm:spPr/>
    </dgm:pt>
    <dgm:pt modelId="{96619908-ED76-443A-8366-74D5885943DD}" type="pres">
      <dgm:prSet presAssocID="{FC22D321-BA25-4855-9E33-AFEB6C9E2F6D}" presName="sibTrans" presStyleCnt="0"/>
      <dgm:spPr/>
    </dgm:pt>
    <dgm:pt modelId="{0DACF172-313A-4AAC-A33E-0594F31B66B5}" type="pres">
      <dgm:prSet presAssocID="{40337075-A37B-460E-B079-FF0EF9F73B4A}" presName="compNode" presStyleCnt="0"/>
      <dgm:spPr/>
    </dgm:pt>
    <dgm:pt modelId="{1394EE74-B7A6-4EFB-B7BC-BF7F698262E1}" type="pres">
      <dgm:prSet presAssocID="{40337075-A37B-460E-B079-FF0EF9F73B4A}" presName="bgRect" presStyleLbl="bgShp" presStyleIdx="1" presStyleCnt="3"/>
      <dgm:spPr/>
    </dgm:pt>
    <dgm:pt modelId="{FBF369E7-533F-458C-AA69-D69422929D95}" type="pres">
      <dgm:prSet presAssocID="{40337075-A37B-460E-B079-FF0EF9F73B4A}"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01724F25-A216-48CB-BE73-249C6240AB97}" type="pres">
      <dgm:prSet presAssocID="{40337075-A37B-460E-B079-FF0EF9F73B4A}" presName="spaceRect" presStyleCnt="0"/>
      <dgm:spPr/>
    </dgm:pt>
    <dgm:pt modelId="{0602CA7F-DCC1-4AA1-8B14-9B4BA63FB5F6}" type="pres">
      <dgm:prSet presAssocID="{40337075-A37B-460E-B079-FF0EF9F73B4A}" presName="parTx" presStyleLbl="revTx" presStyleIdx="1" presStyleCnt="3">
        <dgm:presLayoutVars>
          <dgm:chMax val="0"/>
          <dgm:chPref val="0"/>
        </dgm:presLayoutVars>
      </dgm:prSet>
      <dgm:spPr/>
    </dgm:pt>
    <dgm:pt modelId="{5DCB6DE8-EA7D-42D9-B5A5-27C6D05175CE}" type="pres">
      <dgm:prSet presAssocID="{7C4F2F79-15F9-4449-95B7-479680658B61}" presName="sibTrans" presStyleCnt="0"/>
      <dgm:spPr/>
    </dgm:pt>
    <dgm:pt modelId="{58F477D8-DC9B-423B-9A8C-D154D36B5DC2}" type="pres">
      <dgm:prSet presAssocID="{4DA0BBA9-8AEB-4C38-946F-3345996BA28E}" presName="compNode" presStyleCnt="0"/>
      <dgm:spPr/>
    </dgm:pt>
    <dgm:pt modelId="{08BA7996-DB69-4A99-9936-FF311CAF6010}" type="pres">
      <dgm:prSet presAssocID="{4DA0BBA9-8AEB-4C38-946F-3345996BA28E}" presName="bgRect" presStyleLbl="bgShp" presStyleIdx="2" presStyleCnt="3"/>
      <dgm:spPr/>
    </dgm:pt>
    <dgm:pt modelId="{ACD41492-92CB-4583-9C59-A9D7C4A5C117}" type="pres">
      <dgm:prSet presAssocID="{4DA0BBA9-8AEB-4C38-946F-3345996BA28E}"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ongue"/>
        </a:ext>
      </dgm:extLst>
    </dgm:pt>
    <dgm:pt modelId="{F5E2A780-09CB-4318-B641-4061F707EC10}" type="pres">
      <dgm:prSet presAssocID="{4DA0BBA9-8AEB-4C38-946F-3345996BA28E}" presName="spaceRect" presStyleCnt="0"/>
      <dgm:spPr/>
    </dgm:pt>
    <dgm:pt modelId="{166C8248-CB40-4A0C-B2A8-F26CE5818F41}" type="pres">
      <dgm:prSet presAssocID="{4DA0BBA9-8AEB-4C38-946F-3345996BA28E}" presName="parTx" presStyleLbl="revTx" presStyleIdx="2" presStyleCnt="3">
        <dgm:presLayoutVars>
          <dgm:chMax val="0"/>
          <dgm:chPref val="0"/>
        </dgm:presLayoutVars>
      </dgm:prSet>
      <dgm:spPr/>
    </dgm:pt>
  </dgm:ptLst>
  <dgm:cxnLst>
    <dgm:cxn modelId="{8033E83E-12DB-4248-A1F1-F3DDE7AF5BFC}" type="presOf" srcId="{40337075-A37B-460E-B079-FF0EF9F73B4A}" destId="{0602CA7F-DCC1-4AA1-8B14-9B4BA63FB5F6}" srcOrd="0" destOrd="0" presId="urn:microsoft.com/office/officeart/2018/2/layout/IconVerticalSolidList"/>
    <dgm:cxn modelId="{185CFF40-1452-4601-8523-26CB214349B0}" srcId="{886B4222-1F57-4261-95DB-BDA42F5B6881}" destId="{C0223B15-E62E-4BED-A6CB-1FCF33460490}" srcOrd="0" destOrd="0" parTransId="{E5FA8CD0-3902-4A4B-A37A-E19D8BF6263B}" sibTransId="{FC22D321-BA25-4855-9E33-AFEB6C9E2F6D}"/>
    <dgm:cxn modelId="{EB7AF287-33F6-4D74-A38F-CA1C9F0C7CBE}" srcId="{886B4222-1F57-4261-95DB-BDA42F5B6881}" destId="{4DA0BBA9-8AEB-4C38-946F-3345996BA28E}" srcOrd="2" destOrd="0" parTransId="{79C50F34-720A-48D8-B897-B7C290B3BF33}" sibTransId="{15B2FBD9-5E19-463D-B602-DCBC2B1BCF80}"/>
    <dgm:cxn modelId="{EFB5A997-B23F-44E9-B495-37C163BA8E4C}" srcId="{886B4222-1F57-4261-95DB-BDA42F5B6881}" destId="{40337075-A37B-460E-B079-FF0EF9F73B4A}" srcOrd="1" destOrd="0" parTransId="{00010635-F2CA-4424-B982-742AE50445DF}" sibTransId="{7C4F2F79-15F9-4449-95B7-479680658B61}"/>
    <dgm:cxn modelId="{28DBBDC8-8C9F-446E-A21F-6C2F2327C2B8}" type="presOf" srcId="{C0223B15-E62E-4BED-A6CB-1FCF33460490}" destId="{F4C031C1-0C26-4C70-BE74-52784C2F5B75}" srcOrd="0" destOrd="0" presId="urn:microsoft.com/office/officeart/2018/2/layout/IconVerticalSolidList"/>
    <dgm:cxn modelId="{CE86FDD9-C246-4856-A877-AF8D4BCDA5B2}" type="presOf" srcId="{4DA0BBA9-8AEB-4C38-946F-3345996BA28E}" destId="{166C8248-CB40-4A0C-B2A8-F26CE5818F41}" srcOrd="0" destOrd="0" presId="urn:microsoft.com/office/officeart/2018/2/layout/IconVerticalSolidList"/>
    <dgm:cxn modelId="{CBE072E0-B2C4-4EA6-8004-038159470988}" type="presOf" srcId="{886B4222-1F57-4261-95DB-BDA42F5B6881}" destId="{A3EEABC9-F453-4908-8D84-A38129029D7A}" srcOrd="0" destOrd="0" presId="urn:microsoft.com/office/officeart/2018/2/layout/IconVerticalSolidList"/>
    <dgm:cxn modelId="{D69FA95D-823D-4A0B-B1B6-73FA52253DE8}" type="presParOf" srcId="{A3EEABC9-F453-4908-8D84-A38129029D7A}" destId="{7FDFDA3A-72B3-4EFE-A213-4D087A55416B}" srcOrd="0" destOrd="0" presId="urn:microsoft.com/office/officeart/2018/2/layout/IconVerticalSolidList"/>
    <dgm:cxn modelId="{124FD083-B619-4F23-9986-62BABBCB3E9C}" type="presParOf" srcId="{7FDFDA3A-72B3-4EFE-A213-4D087A55416B}" destId="{5BEBC58C-585A-493B-A4EC-7A05DFED1872}" srcOrd="0" destOrd="0" presId="urn:microsoft.com/office/officeart/2018/2/layout/IconVerticalSolidList"/>
    <dgm:cxn modelId="{45780E44-A72F-45EE-8B09-6D000C9B5DDE}" type="presParOf" srcId="{7FDFDA3A-72B3-4EFE-A213-4D087A55416B}" destId="{2ED6FD7A-489D-4E68-B0E3-2A7F1BA68456}" srcOrd="1" destOrd="0" presId="urn:microsoft.com/office/officeart/2018/2/layout/IconVerticalSolidList"/>
    <dgm:cxn modelId="{6E6611CD-60C9-486A-A5FF-7D15DDE80A4F}" type="presParOf" srcId="{7FDFDA3A-72B3-4EFE-A213-4D087A55416B}" destId="{1F203103-C83A-4AF1-AAA4-C8112710193B}" srcOrd="2" destOrd="0" presId="urn:microsoft.com/office/officeart/2018/2/layout/IconVerticalSolidList"/>
    <dgm:cxn modelId="{31AFE55E-0A4F-4B35-9D56-834D07D1B43F}" type="presParOf" srcId="{7FDFDA3A-72B3-4EFE-A213-4D087A55416B}" destId="{F4C031C1-0C26-4C70-BE74-52784C2F5B75}" srcOrd="3" destOrd="0" presId="urn:microsoft.com/office/officeart/2018/2/layout/IconVerticalSolidList"/>
    <dgm:cxn modelId="{D9AAC522-3A32-47B7-B67F-0D26AA1561F0}" type="presParOf" srcId="{A3EEABC9-F453-4908-8D84-A38129029D7A}" destId="{96619908-ED76-443A-8366-74D5885943DD}" srcOrd="1" destOrd="0" presId="urn:microsoft.com/office/officeart/2018/2/layout/IconVerticalSolidList"/>
    <dgm:cxn modelId="{496F979A-17F7-4294-8AB4-3F2DE30C528A}" type="presParOf" srcId="{A3EEABC9-F453-4908-8D84-A38129029D7A}" destId="{0DACF172-313A-4AAC-A33E-0594F31B66B5}" srcOrd="2" destOrd="0" presId="urn:microsoft.com/office/officeart/2018/2/layout/IconVerticalSolidList"/>
    <dgm:cxn modelId="{843DD9B9-F063-451D-887E-A601E22FB172}" type="presParOf" srcId="{0DACF172-313A-4AAC-A33E-0594F31B66B5}" destId="{1394EE74-B7A6-4EFB-B7BC-BF7F698262E1}" srcOrd="0" destOrd="0" presId="urn:microsoft.com/office/officeart/2018/2/layout/IconVerticalSolidList"/>
    <dgm:cxn modelId="{F6091C5E-DB3B-45C7-9AC8-B544E3B6B7FA}" type="presParOf" srcId="{0DACF172-313A-4AAC-A33E-0594F31B66B5}" destId="{FBF369E7-533F-458C-AA69-D69422929D95}" srcOrd="1" destOrd="0" presId="urn:microsoft.com/office/officeart/2018/2/layout/IconVerticalSolidList"/>
    <dgm:cxn modelId="{5A7D4AE6-A988-4E7A-B871-59F58DF87BA0}" type="presParOf" srcId="{0DACF172-313A-4AAC-A33E-0594F31B66B5}" destId="{01724F25-A216-48CB-BE73-249C6240AB97}" srcOrd="2" destOrd="0" presId="urn:microsoft.com/office/officeart/2018/2/layout/IconVerticalSolidList"/>
    <dgm:cxn modelId="{FF2D8979-F2D3-4A9C-B948-F184EBBD287B}" type="presParOf" srcId="{0DACF172-313A-4AAC-A33E-0594F31B66B5}" destId="{0602CA7F-DCC1-4AA1-8B14-9B4BA63FB5F6}" srcOrd="3" destOrd="0" presId="urn:microsoft.com/office/officeart/2018/2/layout/IconVerticalSolidList"/>
    <dgm:cxn modelId="{64E967AE-E6AC-48AB-B51A-D142D53F874D}" type="presParOf" srcId="{A3EEABC9-F453-4908-8D84-A38129029D7A}" destId="{5DCB6DE8-EA7D-42D9-B5A5-27C6D05175CE}" srcOrd="3" destOrd="0" presId="urn:microsoft.com/office/officeart/2018/2/layout/IconVerticalSolidList"/>
    <dgm:cxn modelId="{CC244BDA-4FA8-4BA9-B7F4-4FEDD8AC9801}" type="presParOf" srcId="{A3EEABC9-F453-4908-8D84-A38129029D7A}" destId="{58F477D8-DC9B-423B-9A8C-D154D36B5DC2}" srcOrd="4" destOrd="0" presId="urn:microsoft.com/office/officeart/2018/2/layout/IconVerticalSolidList"/>
    <dgm:cxn modelId="{144D4A1E-6372-479A-9941-7116522D6E8A}" type="presParOf" srcId="{58F477D8-DC9B-423B-9A8C-D154D36B5DC2}" destId="{08BA7996-DB69-4A99-9936-FF311CAF6010}" srcOrd="0" destOrd="0" presId="urn:microsoft.com/office/officeart/2018/2/layout/IconVerticalSolidList"/>
    <dgm:cxn modelId="{96EB509C-1878-41A8-84F4-CDCFFE6A974C}" type="presParOf" srcId="{58F477D8-DC9B-423B-9A8C-D154D36B5DC2}" destId="{ACD41492-92CB-4583-9C59-A9D7C4A5C117}" srcOrd="1" destOrd="0" presId="urn:microsoft.com/office/officeart/2018/2/layout/IconVerticalSolidList"/>
    <dgm:cxn modelId="{4D259EB5-B8BA-4F41-9C73-48C793572899}" type="presParOf" srcId="{58F477D8-DC9B-423B-9A8C-D154D36B5DC2}" destId="{F5E2A780-09CB-4318-B641-4061F707EC10}" srcOrd="2" destOrd="0" presId="urn:microsoft.com/office/officeart/2018/2/layout/IconVerticalSolidList"/>
    <dgm:cxn modelId="{D3448981-15B5-4983-AA13-3752B1D098C2}" type="presParOf" srcId="{58F477D8-DC9B-423B-9A8C-D154D36B5DC2}" destId="{166C8248-CB40-4A0C-B2A8-F26CE5818F4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313F7F-1C9E-43A6-8455-8DFAA761508A}">
      <dsp:nvSpPr>
        <dsp:cNvPr id="0" name=""/>
        <dsp:cNvSpPr/>
      </dsp:nvSpPr>
      <dsp:spPr>
        <a:xfrm>
          <a:off x="0" y="1829"/>
          <a:ext cx="6248400" cy="77966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83869CF-A2D1-4E73-9831-BB9A8877842F}">
      <dsp:nvSpPr>
        <dsp:cNvPr id="0" name=""/>
        <dsp:cNvSpPr/>
      </dsp:nvSpPr>
      <dsp:spPr>
        <a:xfrm>
          <a:off x="235850" y="177255"/>
          <a:ext cx="428818" cy="42881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11A2F7B-9931-4BB6-811B-1DF009CF2FF9}">
      <dsp:nvSpPr>
        <dsp:cNvPr id="0" name=""/>
        <dsp:cNvSpPr/>
      </dsp:nvSpPr>
      <dsp:spPr>
        <a:xfrm>
          <a:off x="900518" y="1829"/>
          <a:ext cx="5347881" cy="779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515" tIns="82515" rIns="82515" bIns="82515" numCol="1" spcCol="1270" anchor="ctr" anchorCtr="0">
          <a:noAutofit/>
        </a:bodyPr>
        <a:lstStyle/>
        <a:p>
          <a:pPr marL="0" lvl="0" indent="0" algn="l" defTabSz="844550">
            <a:lnSpc>
              <a:spcPct val="90000"/>
            </a:lnSpc>
            <a:spcBef>
              <a:spcPct val="0"/>
            </a:spcBef>
            <a:spcAft>
              <a:spcPct val="35000"/>
            </a:spcAft>
            <a:buNone/>
          </a:pPr>
          <a:r>
            <a:rPr lang="en-US" sz="1900" kern="1200"/>
            <a:t>GROUP OR INDIVIDUAL</a:t>
          </a:r>
        </a:p>
      </dsp:txBody>
      <dsp:txXfrm>
        <a:off x="900518" y="1829"/>
        <a:ext cx="5347881" cy="779669"/>
      </dsp:txXfrm>
    </dsp:sp>
    <dsp:sp modelId="{9EAE7D0E-4351-426E-B8E2-2B2C9B360D1A}">
      <dsp:nvSpPr>
        <dsp:cNvPr id="0" name=""/>
        <dsp:cNvSpPr/>
      </dsp:nvSpPr>
      <dsp:spPr>
        <a:xfrm>
          <a:off x="0" y="976416"/>
          <a:ext cx="6248400" cy="77966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CB9BDF9-E45B-420C-9E90-8387DBB28E1D}">
      <dsp:nvSpPr>
        <dsp:cNvPr id="0" name=""/>
        <dsp:cNvSpPr/>
      </dsp:nvSpPr>
      <dsp:spPr>
        <a:xfrm>
          <a:off x="235850" y="1151842"/>
          <a:ext cx="428818" cy="42881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43EC46E-E4EB-4B5F-A306-5A6E364F3E9D}">
      <dsp:nvSpPr>
        <dsp:cNvPr id="0" name=""/>
        <dsp:cNvSpPr/>
      </dsp:nvSpPr>
      <dsp:spPr>
        <a:xfrm>
          <a:off x="900518" y="976416"/>
          <a:ext cx="5347881" cy="779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515" tIns="82515" rIns="82515" bIns="82515" numCol="1" spcCol="1270" anchor="ctr" anchorCtr="0">
          <a:noAutofit/>
        </a:bodyPr>
        <a:lstStyle/>
        <a:p>
          <a:pPr marL="0" lvl="0" indent="0" algn="l" defTabSz="844550">
            <a:lnSpc>
              <a:spcPct val="90000"/>
            </a:lnSpc>
            <a:spcBef>
              <a:spcPct val="0"/>
            </a:spcBef>
            <a:spcAft>
              <a:spcPct val="35000"/>
            </a:spcAft>
            <a:buNone/>
          </a:pPr>
          <a:r>
            <a:rPr lang="en-US" sz="1900" kern="1200"/>
            <a:t>5 MINUTES</a:t>
          </a:r>
        </a:p>
      </dsp:txBody>
      <dsp:txXfrm>
        <a:off x="900518" y="976416"/>
        <a:ext cx="5347881" cy="779669"/>
      </dsp:txXfrm>
    </dsp:sp>
    <dsp:sp modelId="{C5F65A04-82A3-411B-A821-6B0EA631ADB9}">
      <dsp:nvSpPr>
        <dsp:cNvPr id="0" name=""/>
        <dsp:cNvSpPr/>
      </dsp:nvSpPr>
      <dsp:spPr>
        <a:xfrm>
          <a:off x="0" y="1951003"/>
          <a:ext cx="6248400" cy="77966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6A47302-53D8-4E03-92FC-F65473FEB186}">
      <dsp:nvSpPr>
        <dsp:cNvPr id="0" name=""/>
        <dsp:cNvSpPr/>
      </dsp:nvSpPr>
      <dsp:spPr>
        <a:xfrm>
          <a:off x="235850" y="2126428"/>
          <a:ext cx="428818" cy="42881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04F9A86-AE44-496A-8E64-D716B9DB8301}">
      <dsp:nvSpPr>
        <dsp:cNvPr id="0" name=""/>
        <dsp:cNvSpPr/>
      </dsp:nvSpPr>
      <dsp:spPr>
        <a:xfrm>
          <a:off x="900518" y="1951003"/>
          <a:ext cx="5347881" cy="779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515" tIns="82515" rIns="82515" bIns="82515" numCol="1" spcCol="1270" anchor="ctr" anchorCtr="0">
          <a:noAutofit/>
        </a:bodyPr>
        <a:lstStyle/>
        <a:p>
          <a:pPr marL="0" lvl="0" indent="0" algn="l" defTabSz="844550">
            <a:lnSpc>
              <a:spcPct val="90000"/>
            </a:lnSpc>
            <a:spcBef>
              <a:spcPct val="0"/>
            </a:spcBef>
            <a:spcAft>
              <a:spcPct val="35000"/>
            </a:spcAft>
            <a:buNone/>
          </a:pPr>
          <a:r>
            <a:rPr lang="en-US" sz="1900" kern="1200"/>
            <a:t>AT LEAST 3 IMAGES</a:t>
          </a:r>
        </a:p>
      </dsp:txBody>
      <dsp:txXfrm>
        <a:off x="900518" y="1951003"/>
        <a:ext cx="5347881" cy="779669"/>
      </dsp:txXfrm>
    </dsp:sp>
    <dsp:sp modelId="{668EDC8A-B5C6-45D7-840E-29C8683A86AA}">
      <dsp:nvSpPr>
        <dsp:cNvPr id="0" name=""/>
        <dsp:cNvSpPr/>
      </dsp:nvSpPr>
      <dsp:spPr>
        <a:xfrm>
          <a:off x="0" y="2925590"/>
          <a:ext cx="6248400" cy="77966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3D7CE90-0BB4-4594-91A5-056DEB34329D}">
      <dsp:nvSpPr>
        <dsp:cNvPr id="0" name=""/>
        <dsp:cNvSpPr/>
      </dsp:nvSpPr>
      <dsp:spPr>
        <a:xfrm>
          <a:off x="235850" y="3101015"/>
          <a:ext cx="428818" cy="42881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27119A1-9918-4C18-BE28-8C212994F818}">
      <dsp:nvSpPr>
        <dsp:cNvPr id="0" name=""/>
        <dsp:cNvSpPr/>
      </dsp:nvSpPr>
      <dsp:spPr>
        <a:xfrm>
          <a:off x="900518" y="2925590"/>
          <a:ext cx="5347881" cy="779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515" tIns="82515" rIns="82515" bIns="82515" numCol="1" spcCol="1270" anchor="ctr" anchorCtr="0">
          <a:noAutofit/>
        </a:bodyPr>
        <a:lstStyle/>
        <a:p>
          <a:pPr marL="0" lvl="0" indent="0" algn="l" defTabSz="844550">
            <a:lnSpc>
              <a:spcPct val="90000"/>
            </a:lnSpc>
            <a:spcBef>
              <a:spcPct val="0"/>
            </a:spcBef>
            <a:spcAft>
              <a:spcPct val="35000"/>
            </a:spcAft>
            <a:buNone/>
          </a:pPr>
          <a:r>
            <a:rPr lang="en-US" sz="1900" kern="1200"/>
            <a:t>NO MORE THAN 60 SECONDS OF FILM/VIDEO</a:t>
          </a:r>
        </a:p>
      </dsp:txBody>
      <dsp:txXfrm>
        <a:off x="900518" y="2925590"/>
        <a:ext cx="5347881" cy="779669"/>
      </dsp:txXfrm>
    </dsp:sp>
    <dsp:sp modelId="{EC26449F-34B7-45DC-9854-825644B75416}">
      <dsp:nvSpPr>
        <dsp:cNvPr id="0" name=""/>
        <dsp:cNvSpPr/>
      </dsp:nvSpPr>
      <dsp:spPr>
        <a:xfrm>
          <a:off x="0" y="3900177"/>
          <a:ext cx="6248400" cy="77966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EE94D44-80C8-46F4-B3B4-2DC410C77DA3}">
      <dsp:nvSpPr>
        <dsp:cNvPr id="0" name=""/>
        <dsp:cNvSpPr/>
      </dsp:nvSpPr>
      <dsp:spPr>
        <a:xfrm>
          <a:off x="235850" y="4075602"/>
          <a:ext cx="428818" cy="428818"/>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3D2B3A0-1753-406F-8CBC-1F393C2A6847}">
      <dsp:nvSpPr>
        <dsp:cNvPr id="0" name=""/>
        <dsp:cNvSpPr/>
      </dsp:nvSpPr>
      <dsp:spPr>
        <a:xfrm>
          <a:off x="900518" y="3900177"/>
          <a:ext cx="5347881" cy="779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515" tIns="82515" rIns="82515" bIns="82515" numCol="1" spcCol="1270" anchor="ctr" anchorCtr="0">
          <a:noAutofit/>
        </a:bodyPr>
        <a:lstStyle/>
        <a:p>
          <a:pPr marL="0" lvl="0" indent="0" algn="l" defTabSz="844550">
            <a:lnSpc>
              <a:spcPct val="90000"/>
            </a:lnSpc>
            <a:spcBef>
              <a:spcPct val="0"/>
            </a:spcBef>
            <a:spcAft>
              <a:spcPct val="35000"/>
            </a:spcAft>
            <a:buNone/>
          </a:pPr>
          <a:r>
            <a:rPr lang="en-US" sz="1900" kern="1200"/>
            <a:t>TOPIC:</a:t>
          </a:r>
        </a:p>
      </dsp:txBody>
      <dsp:txXfrm>
        <a:off x="900518" y="3900177"/>
        <a:ext cx="5347881" cy="779669"/>
      </dsp:txXfrm>
    </dsp:sp>
    <dsp:sp modelId="{A005E75D-BCDF-4A6E-B65E-75215A6BB753}">
      <dsp:nvSpPr>
        <dsp:cNvPr id="0" name=""/>
        <dsp:cNvSpPr/>
      </dsp:nvSpPr>
      <dsp:spPr>
        <a:xfrm>
          <a:off x="0" y="4874763"/>
          <a:ext cx="6248400" cy="77966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D225F09-7CE6-4411-AFA2-31EA0AF294D5}">
      <dsp:nvSpPr>
        <dsp:cNvPr id="0" name=""/>
        <dsp:cNvSpPr/>
      </dsp:nvSpPr>
      <dsp:spPr>
        <a:xfrm>
          <a:off x="235850" y="5050189"/>
          <a:ext cx="428818" cy="428818"/>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A5E54E2-79FC-484C-BBC8-D73620DE9BC4}">
      <dsp:nvSpPr>
        <dsp:cNvPr id="0" name=""/>
        <dsp:cNvSpPr/>
      </dsp:nvSpPr>
      <dsp:spPr>
        <a:xfrm>
          <a:off x="900518" y="4874763"/>
          <a:ext cx="5347881" cy="779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515" tIns="82515" rIns="82515" bIns="82515" numCol="1" spcCol="1270" anchor="ctr" anchorCtr="0">
          <a:noAutofit/>
        </a:bodyPr>
        <a:lstStyle/>
        <a:p>
          <a:pPr marL="0" lvl="0" indent="0" algn="l" defTabSz="844550">
            <a:lnSpc>
              <a:spcPct val="90000"/>
            </a:lnSpc>
            <a:spcBef>
              <a:spcPct val="0"/>
            </a:spcBef>
            <a:spcAft>
              <a:spcPct val="35000"/>
            </a:spcAft>
            <a:buNone/>
          </a:pPr>
          <a:r>
            <a:rPr lang="en-US" sz="1900" kern="1200" dirty="0"/>
            <a:t>WHAT DO </a:t>
          </a:r>
          <a:r>
            <a:rPr lang="en-US" sz="1900" b="1" u="sng" kern="1200" dirty="0"/>
            <a:t>YOU</a:t>
          </a:r>
          <a:r>
            <a:rPr lang="en-US" sz="1900" kern="1200" dirty="0"/>
            <a:t> DO TO CREATE MEANING WITHIN YOUR OWN  ART/DESIGN WORK ?</a:t>
          </a:r>
        </a:p>
      </dsp:txBody>
      <dsp:txXfrm>
        <a:off x="900518" y="4874763"/>
        <a:ext cx="5347881" cy="77966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D29B84-FD36-C443-AEA9-EF06FE42C544}">
      <dsp:nvSpPr>
        <dsp:cNvPr id="0" name=""/>
        <dsp:cNvSpPr/>
      </dsp:nvSpPr>
      <dsp:spPr>
        <a:xfrm>
          <a:off x="0" y="360556"/>
          <a:ext cx="6248400" cy="190575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84945" tIns="458216" rIns="484945" bIns="156464" numCol="1" spcCol="1270" anchor="t" anchorCtr="0">
          <a:noAutofit/>
        </a:bodyPr>
        <a:lstStyle/>
        <a:p>
          <a:pPr marL="228600" lvl="1" indent="-228600" algn="l" defTabSz="977900">
            <a:lnSpc>
              <a:spcPct val="90000"/>
            </a:lnSpc>
            <a:spcBef>
              <a:spcPct val="0"/>
            </a:spcBef>
            <a:spcAft>
              <a:spcPct val="15000"/>
            </a:spcAft>
            <a:buChar char="•"/>
          </a:pPr>
          <a:r>
            <a:rPr lang="en-US" sz="2200" kern="1200"/>
            <a:t>-philosophy is the science of the connecting principles of nature</a:t>
          </a:r>
        </a:p>
        <a:p>
          <a:pPr marL="228600" lvl="1" indent="-228600" algn="l" defTabSz="977900">
            <a:lnSpc>
              <a:spcPct val="90000"/>
            </a:lnSpc>
            <a:spcBef>
              <a:spcPct val="0"/>
            </a:spcBef>
            <a:spcAft>
              <a:spcPct val="15000"/>
            </a:spcAft>
            <a:buChar char="•"/>
          </a:pPr>
          <a:r>
            <a:rPr lang="en-US" sz="2200" kern="1200"/>
            <a:t>-empiricism and induction can lead to useful knowledge</a:t>
          </a:r>
        </a:p>
      </dsp:txBody>
      <dsp:txXfrm>
        <a:off x="0" y="360556"/>
        <a:ext cx="6248400" cy="1905750"/>
      </dsp:txXfrm>
    </dsp:sp>
    <dsp:sp modelId="{0E6EA1EC-51D3-534D-A821-982C58A832CA}">
      <dsp:nvSpPr>
        <dsp:cNvPr id="0" name=""/>
        <dsp:cNvSpPr/>
      </dsp:nvSpPr>
      <dsp:spPr>
        <a:xfrm>
          <a:off x="312420" y="35836"/>
          <a:ext cx="4373880" cy="6494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322" tIns="0" rIns="165322" bIns="0" numCol="1" spcCol="1270" anchor="ctr" anchorCtr="0">
          <a:noAutofit/>
        </a:bodyPr>
        <a:lstStyle/>
        <a:p>
          <a:pPr marL="0" lvl="0" indent="0" algn="l" defTabSz="977900">
            <a:lnSpc>
              <a:spcPct val="90000"/>
            </a:lnSpc>
            <a:spcBef>
              <a:spcPct val="0"/>
            </a:spcBef>
            <a:spcAft>
              <a:spcPct val="35000"/>
            </a:spcAft>
            <a:buNone/>
          </a:pPr>
          <a:r>
            <a:rPr lang="en-US" sz="2200" kern="1200"/>
            <a:t>Empiricism</a:t>
          </a:r>
        </a:p>
      </dsp:txBody>
      <dsp:txXfrm>
        <a:off x="344123" y="67539"/>
        <a:ext cx="4310474" cy="586034"/>
      </dsp:txXfrm>
    </dsp:sp>
    <dsp:sp modelId="{3912F752-127E-8F4F-AE80-9557BD9EB26E}">
      <dsp:nvSpPr>
        <dsp:cNvPr id="0" name=""/>
        <dsp:cNvSpPr/>
      </dsp:nvSpPr>
      <dsp:spPr>
        <a:xfrm>
          <a:off x="0" y="2709826"/>
          <a:ext cx="6248400" cy="2910600"/>
        </a:xfrm>
        <a:prstGeom prst="rect">
          <a:avLst/>
        </a:prstGeom>
        <a:solidFill>
          <a:schemeClr val="lt1">
            <a:alpha val="90000"/>
            <a:hueOff val="0"/>
            <a:satOff val="0"/>
            <a:lumOff val="0"/>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84945" tIns="458216" rIns="484945" bIns="156464" numCol="1" spcCol="1270" anchor="t" anchorCtr="0">
          <a:noAutofit/>
        </a:bodyPr>
        <a:lstStyle/>
        <a:p>
          <a:pPr marL="228600" lvl="1" indent="-228600" algn="l" defTabSz="977900">
            <a:lnSpc>
              <a:spcPct val="90000"/>
            </a:lnSpc>
            <a:spcBef>
              <a:spcPct val="0"/>
            </a:spcBef>
            <a:spcAft>
              <a:spcPct val="15000"/>
            </a:spcAft>
            <a:buChar char="•"/>
          </a:pPr>
          <a:r>
            <a:rPr lang="en-US" sz="2200" kern="1200"/>
            <a:t>-Sympathy is the source of human action </a:t>
          </a:r>
        </a:p>
        <a:p>
          <a:pPr marL="228600" lvl="1" indent="-228600" algn="l" defTabSz="977900">
            <a:lnSpc>
              <a:spcPct val="90000"/>
            </a:lnSpc>
            <a:spcBef>
              <a:spcPct val="0"/>
            </a:spcBef>
            <a:spcAft>
              <a:spcPct val="15000"/>
            </a:spcAft>
            <a:buChar char="•"/>
          </a:pPr>
          <a:r>
            <a:rPr lang="en-US" sz="2200" kern="1200"/>
            <a:t>-For Adam Smith, sympathy is a universal human trait, largely unlearned, which allows us to put ourselves in another’s place and to see the world through other person’s eyes</a:t>
          </a:r>
        </a:p>
        <a:p>
          <a:pPr marL="228600" lvl="1" indent="-228600" algn="l" defTabSz="977900">
            <a:lnSpc>
              <a:spcPct val="90000"/>
            </a:lnSpc>
            <a:spcBef>
              <a:spcPct val="0"/>
            </a:spcBef>
            <a:spcAft>
              <a:spcPct val="15000"/>
            </a:spcAft>
            <a:buChar char="•"/>
          </a:pPr>
          <a:r>
            <a:rPr lang="en-US" sz="2200" kern="1200"/>
            <a:t>-It is through communicating with others that we first learn about ourselves</a:t>
          </a:r>
        </a:p>
      </dsp:txBody>
      <dsp:txXfrm>
        <a:off x="0" y="2709826"/>
        <a:ext cx="6248400" cy="2910600"/>
      </dsp:txXfrm>
    </dsp:sp>
    <dsp:sp modelId="{08F0DD54-E938-1342-B54C-CA7339DA5732}">
      <dsp:nvSpPr>
        <dsp:cNvPr id="0" name=""/>
        <dsp:cNvSpPr/>
      </dsp:nvSpPr>
      <dsp:spPr>
        <a:xfrm>
          <a:off x="312420" y="2385106"/>
          <a:ext cx="4373880" cy="649440"/>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322" tIns="0" rIns="165322" bIns="0" numCol="1" spcCol="1270" anchor="ctr" anchorCtr="0">
          <a:noAutofit/>
        </a:bodyPr>
        <a:lstStyle/>
        <a:p>
          <a:pPr marL="0" lvl="0" indent="0" algn="l" defTabSz="977900">
            <a:lnSpc>
              <a:spcPct val="90000"/>
            </a:lnSpc>
            <a:spcBef>
              <a:spcPct val="0"/>
            </a:spcBef>
            <a:spcAft>
              <a:spcPct val="35000"/>
            </a:spcAft>
            <a:buNone/>
          </a:pPr>
          <a:r>
            <a:rPr lang="en-US" sz="2200" kern="1200"/>
            <a:t>Communication</a:t>
          </a:r>
        </a:p>
      </dsp:txBody>
      <dsp:txXfrm>
        <a:off x="344123" y="2416809"/>
        <a:ext cx="4310474" cy="58603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7E1B98-0CE4-4C90-8D49-0D9FF86EF245}">
      <dsp:nvSpPr>
        <dsp:cNvPr id="0" name=""/>
        <dsp:cNvSpPr/>
      </dsp:nvSpPr>
      <dsp:spPr>
        <a:xfrm>
          <a:off x="0" y="2347"/>
          <a:ext cx="6248400" cy="1189803"/>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7A07EC6-43C1-47CF-BC38-29EBC0FAE6F1}">
      <dsp:nvSpPr>
        <dsp:cNvPr id="0" name=""/>
        <dsp:cNvSpPr/>
      </dsp:nvSpPr>
      <dsp:spPr>
        <a:xfrm>
          <a:off x="359915" y="270053"/>
          <a:ext cx="654392" cy="65439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E90F665-B322-4ABD-93DA-67A60B331CDB}">
      <dsp:nvSpPr>
        <dsp:cNvPr id="0" name=""/>
        <dsp:cNvSpPr/>
      </dsp:nvSpPr>
      <dsp:spPr>
        <a:xfrm>
          <a:off x="1374223" y="2347"/>
          <a:ext cx="4874176" cy="11898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921" tIns="125921" rIns="125921" bIns="125921" numCol="1" spcCol="1270" anchor="ctr" anchorCtr="0">
          <a:noAutofit/>
        </a:bodyPr>
        <a:lstStyle/>
        <a:p>
          <a:pPr marL="0" lvl="0" indent="0" algn="l" defTabSz="977900">
            <a:lnSpc>
              <a:spcPct val="90000"/>
            </a:lnSpc>
            <a:spcBef>
              <a:spcPct val="0"/>
            </a:spcBef>
            <a:spcAft>
              <a:spcPct val="35000"/>
            </a:spcAft>
            <a:buNone/>
          </a:pPr>
          <a:r>
            <a:rPr lang="en-US" sz="2200" kern="1200"/>
            <a:t>Positive and negative</a:t>
          </a:r>
        </a:p>
      </dsp:txBody>
      <dsp:txXfrm>
        <a:off x="1374223" y="2347"/>
        <a:ext cx="4874176" cy="1189803"/>
      </dsp:txXfrm>
    </dsp:sp>
    <dsp:sp modelId="{64C72994-4F84-44D2-B68F-A0914E2DDBEA}">
      <dsp:nvSpPr>
        <dsp:cNvPr id="0" name=""/>
        <dsp:cNvSpPr/>
      </dsp:nvSpPr>
      <dsp:spPr>
        <a:xfrm>
          <a:off x="0" y="1489602"/>
          <a:ext cx="6248400" cy="1189803"/>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B0F8D53-4BA8-4DAD-9077-1A4F6DDE8A0D}">
      <dsp:nvSpPr>
        <dsp:cNvPr id="0" name=""/>
        <dsp:cNvSpPr/>
      </dsp:nvSpPr>
      <dsp:spPr>
        <a:xfrm>
          <a:off x="359915" y="1757308"/>
          <a:ext cx="654392" cy="65439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815B722-9103-49D4-9A78-E40EDE7C10E7}">
      <dsp:nvSpPr>
        <dsp:cNvPr id="0" name=""/>
        <dsp:cNvSpPr/>
      </dsp:nvSpPr>
      <dsp:spPr>
        <a:xfrm>
          <a:off x="1374223" y="1489602"/>
          <a:ext cx="4874176" cy="11898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921" tIns="125921" rIns="125921" bIns="125921" numCol="1" spcCol="1270" anchor="ctr" anchorCtr="0">
          <a:noAutofit/>
        </a:bodyPr>
        <a:lstStyle/>
        <a:p>
          <a:pPr marL="0" lvl="0" indent="0" algn="l" defTabSz="977900">
            <a:lnSpc>
              <a:spcPct val="90000"/>
            </a:lnSpc>
            <a:spcBef>
              <a:spcPct val="0"/>
            </a:spcBef>
            <a:spcAft>
              <a:spcPct val="35000"/>
            </a:spcAft>
            <a:buNone/>
          </a:pPr>
          <a:r>
            <a:rPr lang="en-US" sz="2200" kern="1200"/>
            <a:t>What one negative aspect of who you are may impact as your practice</a:t>
          </a:r>
        </a:p>
      </dsp:txBody>
      <dsp:txXfrm>
        <a:off x="1374223" y="1489602"/>
        <a:ext cx="4874176" cy="1189803"/>
      </dsp:txXfrm>
    </dsp:sp>
    <dsp:sp modelId="{71E90E12-5444-44AA-8289-96122C3670FB}">
      <dsp:nvSpPr>
        <dsp:cNvPr id="0" name=""/>
        <dsp:cNvSpPr/>
      </dsp:nvSpPr>
      <dsp:spPr>
        <a:xfrm>
          <a:off x="0" y="2976856"/>
          <a:ext cx="6248400" cy="1189803"/>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0E1E65A-F46E-4B79-B8E8-862A07C9C16A}">
      <dsp:nvSpPr>
        <dsp:cNvPr id="0" name=""/>
        <dsp:cNvSpPr/>
      </dsp:nvSpPr>
      <dsp:spPr>
        <a:xfrm>
          <a:off x="359915" y="3244562"/>
          <a:ext cx="654392" cy="65439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2B8B020-F513-4CC4-95C6-7CBF7F8002FF}">
      <dsp:nvSpPr>
        <dsp:cNvPr id="0" name=""/>
        <dsp:cNvSpPr/>
      </dsp:nvSpPr>
      <dsp:spPr>
        <a:xfrm>
          <a:off x="1374223" y="2976856"/>
          <a:ext cx="4874176" cy="11898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921" tIns="125921" rIns="125921" bIns="125921" numCol="1" spcCol="1270" anchor="ctr" anchorCtr="0">
          <a:noAutofit/>
        </a:bodyPr>
        <a:lstStyle/>
        <a:p>
          <a:pPr marL="0" lvl="0" indent="0" algn="l" defTabSz="977900">
            <a:lnSpc>
              <a:spcPct val="90000"/>
            </a:lnSpc>
            <a:spcBef>
              <a:spcPct val="0"/>
            </a:spcBef>
            <a:spcAft>
              <a:spcPct val="35000"/>
            </a:spcAft>
            <a:buNone/>
          </a:pPr>
          <a:r>
            <a:rPr lang="en-US" sz="2200" kern="1200" dirty="0"/>
            <a:t>What one positive aspect of you, is important for your work as designer/artist</a:t>
          </a:r>
        </a:p>
      </dsp:txBody>
      <dsp:txXfrm>
        <a:off x="1374223" y="2976856"/>
        <a:ext cx="4874176" cy="1189803"/>
      </dsp:txXfrm>
    </dsp:sp>
    <dsp:sp modelId="{5AA299E2-DF08-47EE-9F5B-760060A3954D}">
      <dsp:nvSpPr>
        <dsp:cNvPr id="0" name=""/>
        <dsp:cNvSpPr/>
      </dsp:nvSpPr>
      <dsp:spPr>
        <a:xfrm>
          <a:off x="0" y="4464111"/>
          <a:ext cx="6248400" cy="1189803"/>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D46B547-554B-4A53-B303-188D8F2FAB97}">
      <dsp:nvSpPr>
        <dsp:cNvPr id="0" name=""/>
        <dsp:cNvSpPr/>
      </dsp:nvSpPr>
      <dsp:spPr>
        <a:xfrm>
          <a:off x="359915" y="4731817"/>
          <a:ext cx="654392" cy="65439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659C142-951E-4B1C-AC56-B60F4DA0AD61}">
      <dsp:nvSpPr>
        <dsp:cNvPr id="0" name=""/>
        <dsp:cNvSpPr/>
      </dsp:nvSpPr>
      <dsp:spPr>
        <a:xfrm>
          <a:off x="1374223" y="4464111"/>
          <a:ext cx="4874176" cy="11898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921" tIns="125921" rIns="125921" bIns="125921" numCol="1" spcCol="1270" anchor="ctr" anchorCtr="0">
          <a:noAutofit/>
        </a:bodyPr>
        <a:lstStyle/>
        <a:p>
          <a:pPr marL="0" lvl="0" indent="0" algn="l" defTabSz="977900">
            <a:lnSpc>
              <a:spcPct val="90000"/>
            </a:lnSpc>
            <a:spcBef>
              <a:spcPct val="0"/>
            </a:spcBef>
            <a:spcAft>
              <a:spcPct val="35000"/>
            </a:spcAft>
            <a:buNone/>
          </a:pPr>
          <a:r>
            <a:rPr lang="en-US" sz="2200" kern="1200"/>
            <a:t>What is stopping you become a great artist/designer</a:t>
          </a:r>
        </a:p>
      </dsp:txBody>
      <dsp:txXfrm>
        <a:off x="1374223" y="4464111"/>
        <a:ext cx="4874176" cy="118980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4AB6E9-4A95-854A-959E-1581A1B6C6EC}">
      <dsp:nvSpPr>
        <dsp:cNvPr id="0" name=""/>
        <dsp:cNvSpPr/>
      </dsp:nvSpPr>
      <dsp:spPr>
        <a:xfrm>
          <a:off x="0" y="55799"/>
          <a:ext cx="8229600" cy="12729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a:t>Spoken words, written words, and pictures are all apart of our language.</a:t>
          </a:r>
        </a:p>
      </dsp:txBody>
      <dsp:txXfrm>
        <a:off x="62141" y="117940"/>
        <a:ext cx="8105318" cy="1148678"/>
      </dsp:txXfrm>
    </dsp:sp>
    <dsp:sp modelId="{DEF55E35-2421-7642-A93C-E7DFBCD8C8F2}">
      <dsp:nvSpPr>
        <dsp:cNvPr id="0" name=""/>
        <dsp:cNvSpPr/>
      </dsp:nvSpPr>
      <dsp:spPr>
        <a:xfrm>
          <a:off x="0" y="1420920"/>
          <a:ext cx="8229600" cy="12729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a:t>Each word or picture means different things to each individual.</a:t>
          </a:r>
        </a:p>
      </dsp:txBody>
      <dsp:txXfrm>
        <a:off x="62141" y="1483061"/>
        <a:ext cx="8105318" cy="1148678"/>
      </dsp:txXfrm>
    </dsp:sp>
    <dsp:sp modelId="{559326A9-BAE7-BD42-95F3-6E304CDC09D2}">
      <dsp:nvSpPr>
        <dsp:cNvPr id="0" name=""/>
        <dsp:cNvSpPr/>
      </dsp:nvSpPr>
      <dsp:spPr>
        <a:xfrm>
          <a:off x="0" y="2786040"/>
          <a:ext cx="8229600" cy="12729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a:t>Each person’s language is shaped by other people. </a:t>
          </a:r>
        </a:p>
      </dsp:txBody>
      <dsp:txXfrm>
        <a:off x="62141" y="2848181"/>
        <a:ext cx="8105318" cy="114867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EBC58C-585A-493B-A4EC-7A05DFED1872}">
      <dsp:nvSpPr>
        <dsp:cNvPr id="0" name=""/>
        <dsp:cNvSpPr/>
      </dsp:nvSpPr>
      <dsp:spPr>
        <a:xfrm>
          <a:off x="0" y="690"/>
          <a:ext cx="6248400" cy="1615680"/>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ED6FD7A-489D-4E68-B0E3-2A7F1BA68456}">
      <dsp:nvSpPr>
        <dsp:cNvPr id="0" name=""/>
        <dsp:cNvSpPr/>
      </dsp:nvSpPr>
      <dsp:spPr>
        <a:xfrm>
          <a:off x="488743" y="364218"/>
          <a:ext cx="888624" cy="88862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4C031C1-0C26-4C70-BE74-52784C2F5B75}">
      <dsp:nvSpPr>
        <dsp:cNvPr id="0" name=""/>
        <dsp:cNvSpPr/>
      </dsp:nvSpPr>
      <dsp:spPr>
        <a:xfrm>
          <a:off x="1866111" y="690"/>
          <a:ext cx="4382288" cy="1615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993" tIns="170993" rIns="170993" bIns="170993" numCol="1" spcCol="1270" anchor="ctr" anchorCtr="0">
          <a:noAutofit/>
        </a:bodyPr>
        <a:lstStyle/>
        <a:p>
          <a:pPr marL="0" lvl="0" indent="0" algn="l" defTabSz="977900">
            <a:lnSpc>
              <a:spcPct val="90000"/>
            </a:lnSpc>
            <a:spcBef>
              <a:spcPct val="0"/>
            </a:spcBef>
            <a:spcAft>
              <a:spcPct val="35000"/>
            </a:spcAft>
            <a:buNone/>
          </a:pPr>
          <a:r>
            <a:rPr lang="en-US" sz="2200" kern="1200"/>
            <a:t>Symbolic Interactionism and its premises are built upon communication between individuals. </a:t>
          </a:r>
        </a:p>
      </dsp:txBody>
      <dsp:txXfrm>
        <a:off x="1866111" y="690"/>
        <a:ext cx="4382288" cy="1615680"/>
      </dsp:txXfrm>
    </dsp:sp>
    <dsp:sp modelId="{1394EE74-B7A6-4EFB-B7BC-BF7F698262E1}">
      <dsp:nvSpPr>
        <dsp:cNvPr id="0" name=""/>
        <dsp:cNvSpPr/>
      </dsp:nvSpPr>
      <dsp:spPr>
        <a:xfrm>
          <a:off x="0" y="2020291"/>
          <a:ext cx="6248400" cy="1615680"/>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BF369E7-533F-458C-AA69-D69422929D95}">
      <dsp:nvSpPr>
        <dsp:cNvPr id="0" name=""/>
        <dsp:cNvSpPr/>
      </dsp:nvSpPr>
      <dsp:spPr>
        <a:xfrm>
          <a:off x="488743" y="2383819"/>
          <a:ext cx="888624" cy="88862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602CA7F-DCC1-4AA1-8B14-9B4BA63FB5F6}">
      <dsp:nvSpPr>
        <dsp:cNvPr id="0" name=""/>
        <dsp:cNvSpPr/>
      </dsp:nvSpPr>
      <dsp:spPr>
        <a:xfrm>
          <a:off x="1866111" y="2020291"/>
          <a:ext cx="4382288" cy="1615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993" tIns="170993" rIns="170993" bIns="170993" numCol="1" spcCol="1270" anchor="ctr" anchorCtr="0">
          <a:noAutofit/>
        </a:bodyPr>
        <a:lstStyle/>
        <a:p>
          <a:pPr marL="0" lvl="0" indent="0" algn="l" defTabSz="977900">
            <a:lnSpc>
              <a:spcPct val="90000"/>
            </a:lnSpc>
            <a:spcBef>
              <a:spcPct val="0"/>
            </a:spcBef>
            <a:spcAft>
              <a:spcPct val="35000"/>
            </a:spcAft>
            <a:buNone/>
          </a:pPr>
          <a:r>
            <a:rPr lang="en-US" sz="2200" kern="1200"/>
            <a:t>Language and Thought are vital in the interpretation of symbols. </a:t>
          </a:r>
        </a:p>
      </dsp:txBody>
      <dsp:txXfrm>
        <a:off x="1866111" y="2020291"/>
        <a:ext cx="4382288" cy="1615680"/>
      </dsp:txXfrm>
    </dsp:sp>
    <dsp:sp modelId="{08BA7996-DB69-4A99-9936-FF311CAF6010}">
      <dsp:nvSpPr>
        <dsp:cNvPr id="0" name=""/>
        <dsp:cNvSpPr/>
      </dsp:nvSpPr>
      <dsp:spPr>
        <a:xfrm>
          <a:off x="0" y="4039891"/>
          <a:ext cx="6248400" cy="1615680"/>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CD41492-92CB-4583-9C59-A9D7C4A5C117}">
      <dsp:nvSpPr>
        <dsp:cNvPr id="0" name=""/>
        <dsp:cNvSpPr/>
      </dsp:nvSpPr>
      <dsp:spPr>
        <a:xfrm>
          <a:off x="488743" y="4403420"/>
          <a:ext cx="888624" cy="88862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66C8248-CB40-4A0C-B2A8-F26CE5818F41}">
      <dsp:nvSpPr>
        <dsp:cNvPr id="0" name=""/>
        <dsp:cNvSpPr/>
      </dsp:nvSpPr>
      <dsp:spPr>
        <a:xfrm>
          <a:off x="1866111" y="4039891"/>
          <a:ext cx="4382288" cy="1615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993" tIns="170993" rIns="170993" bIns="170993" numCol="1" spcCol="1270" anchor="ctr" anchorCtr="0">
          <a:noAutofit/>
        </a:bodyPr>
        <a:lstStyle/>
        <a:p>
          <a:pPr marL="0" lvl="0" indent="0" algn="l" defTabSz="977900">
            <a:lnSpc>
              <a:spcPct val="90000"/>
            </a:lnSpc>
            <a:spcBef>
              <a:spcPct val="0"/>
            </a:spcBef>
            <a:spcAft>
              <a:spcPct val="35000"/>
            </a:spcAft>
            <a:buNone/>
          </a:pPr>
          <a:r>
            <a:rPr lang="en-US" sz="2200" kern="1200"/>
            <a:t>We have and always will be affected by Language and Thought.</a:t>
          </a:r>
        </a:p>
      </dsp:txBody>
      <dsp:txXfrm>
        <a:off x="1866111" y="4039891"/>
        <a:ext cx="4382288" cy="161568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6A16FBB-E82E-F645-9E3D-25880FC8FB80}" type="datetimeFigureOut">
              <a:rPr lang="en-US" smtClean="0"/>
              <a:t>5/23/21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7269E7-F0F0-FD45-9C21-569C189ED2D3}" type="slidenum">
              <a:rPr lang="en-US" smtClean="0"/>
              <a:t>‹#›</a:t>
            </a:fld>
            <a:endParaRPr lang="en-US"/>
          </a:p>
        </p:txBody>
      </p:sp>
    </p:spTree>
    <p:extLst>
      <p:ext uri="{BB962C8B-B14F-4D97-AF65-F5344CB8AC3E}">
        <p14:creationId xmlns:p14="http://schemas.microsoft.com/office/powerpoint/2010/main" val="3283839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592C3F01-E3DE-1D42-95FB-8E3D4A98B067}"/>
              </a:ext>
            </a:extLst>
          </p:cNvPr>
          <p:cNvSpPr>
            <a:spLocks noGrp="1" noChangeArrowheads="1"/>
          </p:cNvSpPr>
          <p:nvPr>
            <p:ph type="sldNum" sz="quarter" idx="5"/>
          </p:nvPr>
        </p:nvSpPr>
        <p:spPr>
          <a:ln/>
        </p:spPr>
        <p:txBody>
          <a:bodyPr/>
          <a:lstStyle/>
          <a:p>
            <a:fld id="{A1B94691-A175-6F45-BB71-EFF006292B0A}" type="slidenum">
              <a:rPr lang="en-US" altLang="en-US"/>
              <a:pPr/>
              <a:t>63</a:t>
            </a:fld>
            <a:endParaRPr lang="en-US" altLang="en-US"/>
          </a:p>
        </p:txBody>
      </p:sp>
      <p:sp>
        <p:nvSpPr>
          <p:cNvPr id="82946" name="Rectangle 2">
            <a:extLst>
              <a:ext uri="{FF2B5EF4-FFF2-40B4-BE49-F238E27FC236}">
                <a16:creationId xmlns:a16="http://schemas.microsoft.com/office/drawing/2014/main" id="{742F24FC-9CB9-5548-AE4E-5697CB8A41CF}"/>
              </a:ext>
            </a:extLst>
          </p:cNvPr>
          <p:cNvSpPr>
            <a:spLocks noGrp="1" noRot="1" noChangeAspect="1" noChangeArrowheads="1" noTextEdit="1"/>
          </p:cNvSpPr>
          <p:nvPr>
            <p:ph type="sldImg"/>
          </p:nvPr>
        </p:nvSpPr>
        <p:spPr>
          <a:ln/>
        </p:spPr>
      </p:sp>
      <p:sp>
        <p:nvSpPr>
          <p:cNvPr id="82947" name="Rectangle 3">
            <a:extLst>
              <a:ext uri="{FF2B5EF4-FFF2-40B4-BE49-F238E27FC236}">
                <a16:creationId xmlns:a16="http://schemas.microsoft.com/office/drawing/2014/main" id="{826E83EE-DB6E-DA42-8BF4-F1A0588ACAC3}"/>
              </a:ext>
            </a:extLst>
          </p:cNvPr>
          <p:cNvSpPr>
            <a:spLocks noGrp="1" noChangeArrowheads="1"/>
          </p:cNvSpPr>
          <p:nvPr>
            <p:ph type="body" idx="1"/>
          </p:nvPr>
        </p:nvSpPr>
        <p:spPr>
          <a:xfrm>
            <a:off x="914400" y="4343400"/>
            <a:ext cx="5029200" cy="4114800"/>
          </a:xfrm>
        </p:spPr>
        <p:txBody>
          <a:bodyPr/>
          <a:lstStyle/>
          <a:p>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52EAF14A-2BE7-B448-BBAC-EF5D48DA1257}"/>
              </a:ext>
            </a:extLst>
          </p:cNvPr>
          <p:cNvSpPr>
            <a:spLocks noGrp="1" noChangeArrowheads="1"/>
          </p:cNvSpPr>
          <p:nvPr>
            <p:ph type="sldNum" sz="quarter" idx="5"/>
          </p:nvPr>
        </p:nvSpPr>
        <p:spPr>
          <a:ln/>
        </p:spPr>
        <p:txBody>
          <a:bodyPr/>
          <a:lstStyle/>
          <a:p>
            <a:fld id="{CEAD914B-A812-8A46-953F-4F860F5C88C0}" type="slidenum">
              <a:rPr lang="en-US" altLang="en-US"/>
              <a:pPr/>
              <a:t>64</a:t>
            </a:fld>
            <a:endParaRPr lang="en-US" altLang="en-US"/>
          </a:p>
        </p:txBody>
      </p:sp>
      <p:sp>
        <p:nvSpPr>
          <p:cNvPr id="84994" name="Rectangle 2">
            <a:extLst>
              <a:ext uri="{FF2B5EF4-FFF2-40B4-BE49-F238E27FC236}">
                <a16:creationId xmlns:a16="http://schemas.microsoft.com/office/drawing/2014/main" id="{696C8E5C-9E35-D74D-9FF4-D376B28B7CD6}"/>
              </a:ext>
            </a:extLst>
          </p:cNvPr>
          <p:cNvSpPr>
            <a:spLocks noGrp="1" noRot="1" noChangeAspect="1" noChangeArrowheads="1" noTextEdit="1"/>
          </p:cNvSpPr>
          <p:nvPr>
            <p:ph type="sldImg"/>
          </p:nvPr>
        </p:nvSpPr>
        <p:spPr>
          <a:ln/>
        </p:spPr>
      </p:sp>
      <p:sp>
        <p:nvSpPr>
          <p:cNvPr id="84995" name="Rectangle 3">
            <a:extLst>
              <a:ext uri="{FF2B5EF4-FFF2-40B4-BE49-F238E27FC236}">
                <a16:creationId xmlns:a16="http://schemas.microsoft.com/office/drawing/2014/main" id="{CFCCE8DC-DCC6-7842-A3E1-CB0019D12BBE}"/>
              </a:ext>
            </a:extLst>
          </p:cNvPr>
          <p:cNvSpPr>
            <a:spLocks noGrp="1" noChangeArrowheads="1"/>
          </p:cNvSpPr>
          <p:nvPr>
            <p:ph type="body" idx="1"/>
          </p:nvPr>
        </p:nvSpPr>
        <p:spPr>
          <a:xfrm>
            <a:off x="914400" y="4343400"/>
            <a:ext cx="5029200" cy="4114800"/>
          </a:xfrm>
        </p:spPr>
        <p:txBody>
          <a:bodyPr/>
          <a:lstStyle/>
          <a:p>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FD9EEF58-B89D-B442-A314-85C98F1B4927}"/>
              </a:ext>
            </a:extLst>
          </p:cNvPr>
          <p:cNvSpPr>
            <a:spLocks noGrp="1" noChangeArrowheads="1"/>
          </p:cNvSpPr>
          <p:nvPr>
            <p:ph type="sldNum" sz="quarter" idx="5"/>
          </p:nvPr>
        </p:nvSpPr>
        <p:spPr>
          <a:ln/>
        </p:spPr>
        <p:txBody>
          <a:bodyPr/>
          <a:lstStyle/>
          <a:p>
            <a:fld id="{7DD77DF9-1A42-E742-8BD2-CABA7A68D0D8}" type="slidenum">
              <a:rPr lang="en-US" altLang="en-US"/>
              <a:pPr/>
              <a:t>65</a:t>
            </a:fld>
            <a:endParaRPr lang="en-US" altLang="en-US"/>
          </a:p>
        </p:txBody>
      </p:sp>
      <p:sp>
        <p:nvSpPr>
          <p:cNvPr id="87042" name="Rectangle 2">
            <a:extLst>
              <a:ext uri="{FF2B5EF4-FFF2-40B4-BE49-F238E27FC236}">
                <a16:creationId xmlns:a16="http://schemas.microsoft.com/office/drawing/2014/main" id="{0371481E-FD97-0D46-826B-FB53195B6C2E}"/>
              </a:ext>
            </a:extLst>
          </p:cNvPr>
          <p:cNvSpPr>
            <a:spLocks noGrp="1" noRot="1" noChangeAspect="1" noChangeArrowheads="1" noTextEdit="1"/>
          </p:cNvSpPr>
          <p:nvPr>
            <p:ph type="sldImg"/>
          </p:nvPr>
        </p:nvSpPr>
        <p:spPr>
          <a:ln/>
        </p:spPr>
      </p:sp>
      <p:sp>
        <p:nvSpPr>
          <p:cNvPr id="87043" name="Rectangle 3">
            <a:extLst>
              <a:ext uri="{FF2B5EF4-FFF2-40B4-BE49-F238E27FC236}">
                <a16:creationId xmlns:a16="http://schemas.microsoft.com/office/drawing/2014/main" id="{38CE4978-0490-7847-A393-D0BF7364B8EC}"/>
              </a:ext>
            </a:extLst>
          </p:cNvPr>
          <p:cNvSpPr>
            <a:spLocks noGrp="1" noChangeArrowheads="1"/>
          </p:cNvSpPr>
          <p:nvPr>
            <p:ph type="body" idx="1"/>
          </p:nvPr>
        </p:nvSpPr>
        <p:spPr>
          <a:xfrm>
            <a:off x="914400" y="4343400"/>
            <a:ext cx="5029200" cy="4114800"/>
          </a:xfrm>
        </p:spPr>
        <p:txBody>
          <a:bodyPr/>
          <a:lstStyle/>
          <a:p>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BE2D8542-CB6F-DE4C-A28C-17EAAE312CF9}"/>
              </a:ext>
            </a:extLst>
          </p:cNvPr>
          <p:cNvSpPr>
            <a:spLocks noGrp="1" noChangeArrowheads="1"/>
          </p:cNvSpPr>
          <p:nvPr>
            <p:ph type="sldNum" sz="quarter" idx="5"/>
          </p:nvPr>
        </p:nvSpPr>
        <p:spPr>
          <a:ln/>
        </p:spPr>
        <p:txBody>
          <a:bodyPr/>
          <a:lstStyle/>
          <a:p>
            <a:fld id="{019756F1-1BC4-3440-99AA-B99252A2ABA4}" type="slidenum">
              <a:rPr lang="en-US" altLang="en-US"/>
              <a:pPr/>
              <a:t>66</a:t>
            </a:fld>
            <a:endParaRPr lang="en-US" altLang="en-US"/>
          </a:p>
        </p:txBody>
      </p:sp>
      <p:sp>
        <p:nvSpPr>
          <p:cNvPr id="89090" name="Rectangle 2">
            <a:extLst>
              <a:ext uri="{FF2B5EF4-FFF2-40B4-BE49-F238E27FC236}">
                <a16:creationId xmlns:a16="http://schemas.microsoft.com/office/drawing/2014/main" id="{9F7FD4FE-6B60-9B4E-9D4E-7989EE192D2B}"/>
              </a:ext>
            </a:extLst>
          </p:cNvPr>
          <p:cNvSpPr>
            <a:spLocks noGrp="1" noRot="1" noChangeAspect="1" noChangeArrowheads="1" noTextEdit="1"/>
          </p:cNvSpPr>
          <p:nvPr>
            <p:ph type="sldImg"/>
          </p:nvPr>
        </p:nvSpPr>
        <p:spPr>
          <a:ln/>
        </p:spPr>
      </p:sp>
      <p:sp>
        <p:nvSpPr>
          <p:cNvPr id="89091" name="Rectangle 3">
            <a:extLst>
              <a:ext uri="{FF2B5EF4-FFF2-40B4-BE49-F238E27FC236}">
                <a16:creationId xmlns:a16="http://schemas.microsoft.com/office/drawing/2014/main" id="{4953C557-7ED1-8544-AD3A-DD7666118310}"/>
              </a:ext>
            </a:extLst>
          </p:cNvPr>
          <p:cNvSpPr>
            <a:spLocks noGrp="1" noChangeArrowheads="1"/>
          </p:cNvSpPr>
          <p:nvPr>
            <p:ph type="body" idx="1"/>
          </p:nvPr>
        </p:nvSpPr>
        <p:spPr>
          <a:xfrm>
            <a:off x="914400" y="4343400"/>
            <a:ext cx="5029200" cy="4114800"/>
          </a:xfrm>
        </p:spPr>
        <p:txBody>
          <a:bodyPr/>
          <a:lstStyle/>
          <a:p>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9F29EDBD-656A-924B-901F-6B0D7D1A0D87}"/>
              </a:ext>
            </a:extLst>
          </p:cNvPr>
          <p:cNvSpPr>
            <a:spLocks noGrp="1" noChangeArrowheads="1"/>
          </p:cNvSpPr>
          <p:nvPr>
            <p:ph type="sldNum" sz="quarter" idx="5"/>
          </p:nvPr>
        </p:nvSpPr>
        <p:spPr>
          <a:ln/>
        </p:spPr>
        <p:txBody>
          <a:bodyPr/>
          <a:lstStyle/>
          <a:p>
            <a:fld id="{6F54B421-8734-364B-9E88-4EE63E1DF054}" type="slidenum">
              <a:rPr lang="en-US" altLang="en-US"/>
              <a:pPr/>
              <a:t>67</a:t>
            </a:fld>
            <a:endParaRPr lang="en-US" altLang="en-US"/>
          </a:p>
        </p:txBody>
      </p:sp>
      <p:sp>
        <p:nvSpPr>
          <p:cNvPr id="91138" name="Rectangle 2">
            <a:extLst>
              <a:ext uri="{FF2B5EF4-FFF2-40B4-BE49-F238E27FC236}">
                <a16:creationId xmlns:a16="http://schemas.microsoft.com/office/drawing/2014/main" id="{A7FCDC7B-7761-DC40-8F1C-9F77225BDE74}"/>
              </a:ext>
            </a:extLst>
          </p:cNvPr>
          <p:cNvSpPr>
            <a:spLocks noGrp="1" noRot="1" noChangeAspect="1" noChangeArrowheads="1" noTextEdit="1"/>
          </p:cNvSpPr>
          <p:nvPr>
            <p:ph type="sldImg"/>
          </p:nvPr>
        </p:nvSpPr>
        <p:spPr>
          <a:ln/>
        </p:spPr>
      </p:sp>
      <p:sp>
        <p:nvSpPr>
          <p:cNvPr id="91139" name="Rectangle 3">
            <a:extLst>
              <a:ext uri="{FF2B5EF4-FFF2-40B4-BE49-F238E27FC236}">
                <a16:creationId xmlns:a16="http://schemas.microsoft.com/office/drawing/2014/main" id="{28519DCD-CF76-534F-B0E0-0BD98200F8C6}"/>
              </a:ext>
            </a:extLst>
          </p:cNvPr>
          <p:cNvSpPr>
            <a:spLocks noGrp="1" noChangeArrowheads="1"/>
          </p:cNvSpPr>
          <p:nvPr>
            <p:ph type="body" idx="1"/>
          </p:nvPr>
        </p:nvSpPr>
        <p:spPr>
          <a:xfrm>
            <a:off x="914400" y="4343400"/>
            <a:ext cx="5029200" cy="4114800"/>
          </a:xfrm>
        </p:spPr>
        <p:txBody>
          <a:bodyPr/>
          <a:lstStyle/>
          <a:p>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88793F8B-840D-164B-91AC-856C2535FC07}"/>
              </a:ext>
            </a:extLst>
          </p:cNvPr>
          <p:cNvSpPr>
            <a:spLocks noGrp="1" noChangeArrowheads="1"/>
          </p:cNvSpPr>
          <p:nvPr>
            <p:ph type="sldNum" sz="quarter" idx="5"/>
          </p:nvPr>
        </p:nvSpPr>
        <p:spPr>
          <a:ln/>
        </p:spPr>
        <p:txBody>
          <a:bodyPr/>
          <a:lstStyle/>
          <a:p>
            <a:fld id="{B7661F32-5E56-2144-9ABC-BC5C4841D8AB}" type="slidenum">
              <a:rPr lang="en-US" altLang="en-US"/>
              <a:pPr/>
              <a:t>68</a:t>
            </a:fld>
            <a:endParaRPr lang="en-US" altLang="en-US"/>
          </a:p>
        </p:txBody>
      </p:sp>
      <p:sp>
        <p:nvSpPr>
          <p:cNvPr id="93186" name="Rectangle 2">
            <a:extLst>
              <a:ext uri="{FF2B5EF4-FFF2-40B4-BE49-F238E27FC236}">
                <a16:creationId xmlns:a16="http://schemas.microsoft.com/office/drawing/2014/main" id="{070AE210-B1E7-CF4E-9B79-F0009546F3BD}"/>
              </a:ext>
            </a:extLst>
          </p:cNvPr>
          <p:cNvSpPr>
            <a:spLocks noGrp="1" noRot="1" noChangeAspect="1" noChangeArrowheads="1" noTextEdit="1"/>
          </p:cNvSpPr>
          <p:nvPr>
            <p:ph type="sldImg"/>
          </p:nvPr>
        </p:nvSpPr>
        <p:spPr>
          <a:ln/>
        </p:spPr>
      </p:sp>
      <p:sp>
        <p:nvSpPr>
          <p:cNvPr id="93187" name="Rectangle 3">
            <a:extLst>
              <a:ext uri="{FF2B5EF4-FFF2-40B4-BE49-F238E27FC236}">
                <a16:creationId xmlns:a16="http://schemas.microsoft.com/office/drawing/2014/main" id="{4A21157A-FE10-8149-910D-E4FFCF7BE513}"/>
              </a:ext>
            </a:extLst>
          </p:cNvPr>
          <p:cNvSpPr>
            <a:spLocks noGrp="1" noChangeArrowheads="1"/>
          </p:cNvSpPr>
          <p:nvPr>
            <p:ph type="body" idx="1"/>
          </p:nvPr>
        </p:nvSpPr>
        <p:spPr>
          <a:xfrm>
            <a:off x="914400" y="4343400"/>
            <a:ext cx="5029200" cy="4114800"/>
          </a:xfrm>
        </p:spPr>
        <p:txBody>
          <a:bodyPr/>
          <a:lstStyle/>
          <a:p>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9411F149-A495-5249-A0CE-ECF59E93FBC5}"/>
              </a:ext>
            </a:extLst>
          </p:cNvPr>
          <p:cNvSpPr>
            <a:spLocks noGrp="1" noChangeArrowheads="1"/>
          </p:cNvSpPr>
          <p:nvPr>
            <p:ph type="sldNum" sz="quarter" idx="5"/>
          </p:nvPr>
        </p:nvSpPr>
        <p:spPr>
          <a:ln/>
        </p:spPr>
        <p:txBody>
          <a:bodyPr/>
          <a:lstStyle/>
          <a:p>
            <a:fld id="{F36CA887-6C93-1247-810F-47BCDC1CAA8F}" type="slidenum">
              <a:rPr lang="en-US" altLang="en-US"/>
              <a:pPr/>
              <a:t>69</a:t>
            </a:fld>
            <a:endParaRPr lang="en-US" altLang="en-US"/>
          </a:p>
        </p:txBody>
      </p:sp>
      <p:sp>
        <p:nvSpPr>
          <p:cNvPr id="95234" name="Rectangle 2">
            <a:extLst>
              <a:ext uri="{FF2B5EF4-FFF2-40B4-BE49-F238E27FC236}">
                <a16:creationId xmlns:a16="http://schemas.microsoft.com/office/drawing/2014/main" id="{382BCEFF-562F-024E-86CC-2F186E68AD73}"/>
              </a:ext>
            </a:extLst>
          </p:cNvPr>
          <p:cNvSpPr>
            <a:spLocks noGrp="1" noRot="1" noChangeAspect="1" noChangeArrowheads="1" noTextEdit="1"/>
          </p:cNvSpPr>
          <p:nvPr>
            <p:ph type="sldImg"/>
          </p:nvPr>
        </p:nvSpPr>
        <p:spPr>
          <a:ln/>
        </p:spPr>
      </p:sp>
      <p:sp>
        <p:nvSpPr>
          <p:cNvPr id="95235" name="Rectangle 3">
            <a:extLst>
              <a:ext uri="{FF2B5EF4-FFF2-40B4-BE49-F238E27FC236}">
                <a16:creationId xmlns:a16="http://schemas.microsoft.com/office/drawing/2014/main" id="{2128EB0A-32CC-564A-A0B0-1CCBC1ABF129}"/>
              </a:ext>
            </a:extLst>
          </p:cNvPr>
          <p:cNvSpPr>
            <a:spLocks noGrp="1" noChangeArrowheads="1"/>
          </p:cNvSpPr>
          <p:nvPr>
            <p:ph type="body" idx="1"/>
          </p:nvPr>
        </p:nvSpPr>
        <p:spPr>
          <a:xfrm>
            <a:off x="914400" y="4343400"/>
            <a:ext cx="5029200" cy="4114800"/>
          </a:xfrm>
        </p:spPr>
        <p:txBody>
          <a:bodyPr/>
          <a:lstStyle/>
          <a:p>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40F43FFA-AA53-C945-8C1B-AAC3ED9F000E}"/>
              </a:ext>
            </a:extLst>
          </p:cNvPr>
          <p:cNvSpPr>
            <a:spLocks noGrp="1" noChangeArrowheads="1"/>
          </p:cNvSpPr>
          <p:nvPr>
            <p:ph type="sldNum" sz="quarter" idx="5"/>
          </p:nvPr>
        </p:nvSpPr>
        <p:spPr>
          <a:ln/>
        </p:spPr>
        <p:txBody>
          <a:bodyPr/>
          <a:lstStyle/>
          <a:p>
            <a:fld id="{BB5AD515-08B5-6D44-8FA0-AF21FC55AF85}" type="slidenum">
              <a:rPr lang="en-US" altLang="en-US"/>
              <a:pPr/>
              <a:t>70</a:t>
            </a:fld>
            <a:endParaRPr lang="en-US" altLang="en-US"/>
          </a:p>
        </p:txBody>
      </p:sp>
      <p:sp>
        <p:nvSpPr>
          <p:cNvPr id="97282" name="Rectangle 2">
            <a:extLst>
              <a:ext uri="{FF2B5EF4-FFF2-40B4-BE49-F238E27FC236}">
                <a16:creationId xmlns:a16="http://schemas.microsoft.com/office/drawing/2014/main" id="{EA89B8A6-8CF0-8446-93F0-E85DE27D511E}"/>
              </a:ext>
            </a:extLst>
          </p:cNvPr>
          <p:cNvSpPr>
            <a:spLocks noGrp="1" noRot="1" noChangeAspect="1" noChangeArrowheads="1" noTextEdit="1"/>
          </p:cNvSpPr>
          <p:nvPr>
            <p:ph type="sldImg"/>
          </p:nvPr>
        </p:nvSpPr>
        <p:spPr>
          <a:ln/>
        </p:spPr>
      </p:sp>
      <p:sp>
        <p:nvSpPr>
          <p:cNvPr id="97283" name="Rectangle 3">
            <a:extLst>
              <a:ext uri="{FF2B5EF4-FFF2-40B4-BE49-F238E27FC236}">
                <a16:creationId xmlns:a16="http://schemas.microsoft.com/office/drawing/2014/main" id="{C0EA69FC-1B49-D54A-9C63-3672A80E35D4}"/>
              </a:ext>
            </a:extLst>
          </p:cNvPr>
          <p:cNvSpPr>
            <a:spLocks noGrp="1" noChangeArrowheads="1"/>
          </p:cNvSpPr>
          <p:nvPr>
            <p:ph type="body" idx="1"/>
          </p:nvPr>
        </p:nvSpPr>
        <p:spPr>
          <a:xfrm>
            <a:off x="914400" y="4343400"/>
            <a:ext cx="5029200" cy="4114800"/>
          </a:xfrm>
        </p:spPr>
        <p:txBody>
          <a:bodyPr/>
          <a:lstStyle/>
          <a:p>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CD348684-BA5D-3C42-8AF7-206991C3C1F4}"/>
              </a:ext>
            </a:extLst>
          </p:cNvPr>
          <p:cNvSpPr>
            <a:spLocks noGrp="1" noChangeArrowheads="1"/>
          </p:cNvSpPr>
          <p:nvPr>
            <p:ph type="sldNum" sz="quarter" idx="5"/>
          </p:nvPr>
        </p:nvSpPr>
        <p:spPr>
          <a:ln/>
        </p:spPr>
        <p:txBody>
          <a:bodyPr/>
          <a:lstStyle/>
          <a:p>
            <a:fld id="{5ACCBEF7-AD0B-7D47-9699-0AE11C512D62}" type="slidenum">
              <a:rPr lang="en-US" altLang="en-US"/>
              <a:pPr/>
              <a:t>71</a:t>
            </a:fld>
            <a:endParaRPr lang="en-US" altLang="en-US"/>
          </a:p>
        </p:txBody>
      </p:sp>
      <p:sp>
        <p:nvSpPr>
          <p:cNvPr id="99330" name="Rectangle 2">
            <a:extLst>
              <a:ext uri="{FF2B5EF4-FFF2-40B4-BE49-F238E27FC236}">
                <a16:creationId xmlns:a16="http://schemas.microsoft.com/office/drawing/2014/main" id="{74D5AC4B-737F-1E43-A2DE-0A37AC12860F}"/>
              </a:ext>
            </a:extLst>
          </p:cNvPr>
          <p:cNvSpPr>
            <a:spLocks noGrp="1" noRot="1" noChangeAspect="1" noChangeArrowheads="1" noTextEdit="1"/>
          </p:cNvSpPr>
          <p:nvPr>
            <p:ph type="sldImg"/>
          </p:nvPr>
        </p:nvSpPr>
        <p:spPr>
          <a:ln/>
        </p:spPr>
      </p:sp>
      <p:sp>
        <p:nvSpPr>
          <p:cNvPr id="99331" name="Rectangle 3">
            <a:extLst>
              <a:ext uri="{FF2B5EF4-FFF2-40B4-BE49-F238E27FC236}">
                <a16:creationId xmlns:a16="http://schemas.microsoft.com/office/drawing/2014/main" id="{E7D2BB6E-5E92-2449-B877-C0F462E9FAE0}"/>
              </a:ext>
            </a:extLst>
          </p:cNvPr>
          <p:cNvSpPr>
            <a:spLocks noGrp="1" noChangeArrowheads="1"/>
          </p:cNvSpPr>
          <p:nvPr>
            <p:ph type="body" idx="1"/>
          </p:nvPr>
        </p:nvSpPr>
        <p:spPr>
          <a:xfrm>
            <a:off x="914400" y="4343400"/>
            <a:ext cx="5029200" cy="4114800"/>
          </a:xfrm>
        </p:spPr>
        <p:txBody>
          <a:bodyPr/>
          <a:lstStyle/>
          <a:p>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9D128CDE-1D8B-8C40-A9F7-83B4E58BC516}"/>
              </a:ext>
            </a:extLst>
          </p:cNvPr>
          <p:cNvSpPr>
            <a:spLocks noGrp="1" noChangeArrowheads="1"/>
          </p:cNvSpPr>
          <p:nvPr>
            <p:ph type="sldNum" sz="quarter" idx="5"/>
          </p:nvPr>
        </p:nvSpPr>
        <p:spPr>
          <a:ln/>
        </p:spPr>
        <p:txBody>
          <a:bodyPr/>
          <a:lstStyle/>
          <a:p>
            <a:fld id="{DD137ED9-EDA2-6844-9B8B-5A576C91F420}" type="slidenum">
              <a:rPr lang="en-US" altLang="en-US"/>
              <a:pPr/>
              <a:t>72</a:t>
            </a:fld>
            <a:endParaRPr lang="en-US" altLang="en-US"/>
          </a:p>
        </p:txBody>
      </p:sp>
      <p:sp>
        <p:nvSpPr>
          <p:cNvPr id="101378" name="Rectangle 2">
            <a:extLst>
              <a:ext uri="{FF2B5EF4-FFF2-40B4-BE49-F238E27FC236}">
                <a16:creationId xmlns:a16="http://schemas.microsoft.com/office/drawing/2014/main" id="{2A3017F1-B425-824F-8600-1598B8757E92}"/>
              </a:ext>
            </a:extLst>
          </p:cNvPr>
          <p:cNvSpPr>
            <a:spLocks noGrp="1" noRot="1" noChangeAspect="1" noChangeArrowheads="1" noTextEdit="1"/>
          </p:cNvSpPr>
          <p:nvPr>
            <p:ph type="sldImg"/>
          </p:nvPr>
        </p:nvSpPr>
        <p:spPr>
          <a:ln/>
        </p:spPr>
      </p:sp>
      <p:sp>
        <p:nvSpPr>
          <p:cNvPr id="101379" name="Rectangle 3">
            <a:extLst>
              <a:ext uri="{FF2B5EF4-FFF2-40B4-BE49-F238E27FC236}">
                <a16:creationId xmlns:a16="http://schemas.microsoft.com/office/drawing/2014/main" id="{B0BF514B-F372-1B44-80AF-918E15EB601F}"/>
              </a:ext>
            </a:extLst>
          </p:cNvPr>
          <p:cNvSpPr>
            <a:spLocks noGrp="1" noChangeArrowheads="1"/>
          </p:cNvSpPr>
          <p:nvPr>
            <p:ph type="body" idx="1"/>
          </p:nvPr>
        </p:nvSpPr>
        <p:spPr>
          <a:xfrm>
            <a:off x="914400" y="4343400"/>
            <a:ext cx="5029200" cy="4114800"/>
          </a:xfrm>
        </p:spPr>
        <p:txBody>
          <a:bodyPr/>
          <a:lstStyle/>
          <a:p>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6EC1CDED-77DB-0649-B213-E051512A34E3}"/>
              </a:ext>
            </a:extLst>
          </p:cNvPr>
          <p:cNvSpPr>
            <a:spLocks noGrp="1" noChangeArrowheads="1"/>
          </p:cNvSpPr>
          <p:nvPr>
            <p:ph type="sldNum" sz="quarter" idx="5"/>
          </p:nvPr>
        </p:nvSpPr>
        <p:spPr>
          <a:ln/>
        </p:spPr>
        <p:txBody>
          <a:bodyPr/>
          <a:lstStyle/>
          <a:p>
            <a:fld id="{298D64FC-B82C-5143-8D64-4ED36416B7D6}" type="slidenum">
              <a:rPr lang="en-US" altLang="en-US"/>
              <a:pPr/>
              <a:t>73</a:t>
            </a:fld>
            <a:endParaRPr lang="en-US" altLang="en-US"/>
          </a:p>
        </p:txBody>
      </p:sp>
      <p:sp>
        <p:nvSpPr>
          <p:cNvPr id="103426" name="Rectangle 2">
            <a:extLst>
              <a:ext uri="{FF2B5EF4-FFF2-40B4-BE49-F238E27FC236}">
                <a16:creationId xmlns:a16="http://schemas.microsoft.com/office/drawing/2014/main" id="{14841375-02E2-744F-A12E-391B4774AB54}"/>
              </a:ext>
            </a:extLst>
          </p:cNvPr>
          <p:cNvSpPr>
            <a:spLocks noGrp="1" noRot="1" noChangeAspect="1" noChangeArrowheads="1" noTextEdit="1"/>
          </p:cNvSpPr>
          <p:nvPr>
            <p:ph type="sldImg"/>
          </p:nvPr>
        </p:nvSpPr>
        <p:spPr>
          <a:ln/>
        </p:spPr>
      </p:sp>
      <p:sp>
        <p:nvSpPr>
          <p:cNvPr id="103427" name="Rectangle 3">
            <a:extLst>
              <a:ext uri="{FF2B5EF4-FFF2-40B4-BE49-F238E27FC236}">
                <a16:creationId xmlns:a16="http://schemas.microsoft.com/office/drawing/2014/main" id="{57947E01-92F8-E444-A563-E88C93346E29}"/>
              </a:ext>
            </a:extLst>
          </p:cNvPr>
          <p:cNvSpPr>
            <a:spLocks noGrp="1" noChangeArrowheads="1"/>
          </p:cNvSpPr>
          <p:nvPr>
            <p:ph type="body" idx="1"/>
          </p:nvPr>
        </p:nvSpPr>
        <p:spPr>
          <a:xfrm>
            <a:off x="914400" y="4343400"/>
            <a:ext cx="5029200" cy="4114800"/>
          </a:xfrm>
        </p:spPr>
        <p:txBody>
          <a:bodyPr/>
          <a:lstStyle/>
          <a:p>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3DA37549-3ACB-DA4B-B6DB-92A86F239D0D}"/>
              </a:ext>
            </a:extLst>
          </p:cNvPr>
          <p:cNvSpPr>
            <a:spLocks noGrp="1" noChangeArrowheads="1"/>
          </p:cNvSpPr>
          <p:nvPr>
            <p:ph type="sldNum" sz="quarter" idx="5"/>
          </p:nvPr>
        </p:nvSpPr>
        <p:spPr>
          <a:ln/>
        </p:spPr>
        <p:txBody>
          <a:bodyPr/>
          <a:lstStyle/>
          <a:p>
            <a:fld id="{6C73E1D3-ACE2-CB4A-9E6E-E9C361DBEB2D}" type="slidenum">
              <a:rPr lang="en-US" altLang="en-US"/>
              <a:pPr/>
              <a:t>74</a:t>
            </a:fld>
            <a:endParaRPr lang="en-US" altLang="en-US"/>
          </a:p>
        </p:txBody>
      </p:sp>
      <p:sp>
        <p:nvSpPr>
          <p:cNvPr id="105474" name="Rectangle 2">
            <a:extLst>
              <a:ext uri="{FF2B5EF4-FFF2-40B4-BE49-F238E27FC236}">
                <a16:creationId xmlns:a16="http://schemas.microsoft.com/office/drawing/2014/main" id="{DEE72D04-B92E-F148-B48F-983D9C777B58}"/>
              </a:ext>
            </a:extLst>
          </p:cNvPr>
          <p:cNvSpPr>
            <a:spLocks noGrp="1" noRot="1" noChangeAspect="1" noChangeArrowheads="1" noTextEdit="1"/>
          </p:cNvSpPr>
          <p:nvPr>
            <p:ph type="sldImg"/>
          </p:nvPr>
        </p:nvSpPr>
        <p:spPr>
          <a:ln/>
        </p:spPr>
      </p:sp>
      <p:sp>
        <p:nvSpPr>
          <p:cNvPr id="105475" name="Rectangle 3">
            <a:extLst>
              <a:ext uri="{FF2B5EF4-FFF2-40B4-BE49-F238E27FC236}">
                <a16:creationId xmlns:a16="http://schemas.microsoft.com/office/drawing/2014/main" id="{C040B047-1CCF-284F-8E1C-DE2C27DCD6C2}"/>
              </a:ext>
            </a:extLst>
          </p:cNvPr>
          <p:cNvSpPr>
            <a:spLocks noGrp="1" noChangeArrowheads="1"/>
          </p:cNvSpPr>
          <p:nvPr>
            <p:ph type="body" idx="1"/>
          </p:nvPr>
        </p:nvSpPr>
        <p:spPr>
          <a:xfrm>
            <a:off x="914400" y="4343400"/>
            <a:ext cx="5029200" cy="4114800"/>
          </a:xfrm>
        </p:spPr>
        <p:txBody>
          <a:bodyPr/>
          <a:lstStyle/>
          <a:p>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80D34CF0-791B-0140-9287-644B1E86B7FA}"/>
              </a:ext>
            </a:extLst>
          </p:cNvPr>
          <p:cNvSpPr>
            <a:spLocks noGrp="1" noChangeArrowheads="1"/>
          </p:cNvSpPr>
          <p:nvPr>
            <p:ph type="sldNum" sz="quarter" idx="5"/>
          </p:nvPr>
        </p:nvSpPr>
        <p:spPr>
          <a:ln/>
        </p:spPr>
        <p:txBody>
          <a:bodyPr/>
          <a:lstStyle/>
          <a:p>
            <a:fld id="{E6742724-7DF9-7045-A2DD-9D746F9217DD}" type="slidenum">
              <a:rPr lang="en-US" altLang="en-US"/>
              <a:pPr/>
              <a:t>75</a:t>
            </a:fld>
            <a:endParaRPr lang="en-US" altLang="en-US"/>
          </a:p>
        </p:txBody>
      </p:sp>
      <p:sp>
        <p:nvSpPr>
          <p:cNvPr id="107522" name="Rectangle 2">
            <a:extLst>
              <a:ext uri="{FF2B5EF4-FFF2-40B4-BE49-F238E27FC236}">
                <a16:creationId xmlns:a16="http://schemas.microsoft.com/office/drawing/2014/main" id="{419EC508-663D-BC4C-89BB-8D703C8EA10B}"/>
              </a:ext>
            </a:extLst>
          </p:cNvPr>
          <p:cNvSpPr>
            <a:spLocks noGrp="1" noRot="1" noChangeAspect="1" noChangeArrowheads="1" noTextEdit="1"/>
          </p:cNvSpPr>
          <p:nvPr>
            <p:ph type="sldImg"/>
          </p:nvPr>
        </p:nvSpPr>
        <p:spPr>
          <a:ln/>
        </p:spPr>
      </p:sp>
      <p:sp>
        <p:nvSpPr>
          <p:cNvPr id="107523" name="Rectangle 3">
            <a:extLst>
              <a:ext uri="{FF2B5EF4-FFF2-40B4-BE49-F238E27FC236}">
                <a16:creationId xmlns:a16="http://schemas.microsoft.com/office/drawing/2014/main" id="{8BF28CBB-8EE3-E044-A15D-0982022AE195}"/>
              </a:ext>
            </a:extLst>
          </p:cNvPr>
          <p:cNvSpPr>
            <a:spLocks noGrp="1" noChangeArrowheads="1"/>
          </p:cNvSpPr>
          <p:nvPr>
            <p:ph type="body" idx="1"/>
          </p:nvPr>
        </p:nvSpPr>
        <p:spPr>
          <a:xfrm>
            <a:off x="914400" y="4343400"/>
            <a:ext cx="5029200" cy="4114800"/>
          </a:xfrm>
        </p:spPr>
        <p:txBody>
          <a:bodyPr/>
          <a:lstStyle/>
          <a:p>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76E24CE1-2954-954E-A059-8B3D4E323BEA}"/>
              </a:ext>
            </a:extLst>
          </p:cNvPr>
          <p:cNvSpPr>
            <a:spLocks noGrp="1" noChangeArrowheads="1"/>
          </p:cNvSpPr>
          <p:nvPr>
            <p:ph type="sldNum" sz="quarter" idx="5"/>
          </p:nvPr>
        </p:nvSpPr>
        <p:spPr>
          <a:ln/>
        </p:spPr>
        <p:txBody>
          <a:bodyPr/>
          <a:lstStyle/>
          <a:p>
            <a:fld id="{9D6F107B-1A8C-A349-A03E-462EFD0AC331}" type="slidenum">
              <a:rPr lang="en-US" altLang="en-US"/>
              <a:pPr/>
              <a:t>76</a:t>
            </a:fld>
            <a:endParaRPr lang="en-US" altLang="en-US"/>
          </a:p>
        </p:txBody>
      </p:sp>
      <p:sp>
        <p:nvSpPr>
          <p:cNvPr id="109570" name="Rectangle 2">
            <a:extLst>
              <a:ext uri="{FF2B5EF4-FFF2-40B4-BE49-F238E27FC236}">
                <a16:creationId xmlns:a16="http://schemas.microsoft.com/office/drawing/2014/main" id="{C699E508-B2E9-214D-8D50-F811F442D71C}"/>
              </a:ext>
            </a:extLst>
          </p:cNvPr>
          <p:cNvSpPr>
            <a:spLocks noGrp="1" noRot="1" noChangeAspect="1" noChangeArrowheads="1" noTextEdit="1"/>
          </p:cNvSpPr>
          <p:nvPr>
            <p:ph type="sldImg"/>
          </p:nvPr>
        </p:nvSpPr>
        <p:spPr>
          <a:ln/>
        </p:spPr>
      </p:sp>
      <p:sp>
        <p:nvSpPr>
          <p:cNvPr id="109571" name="Rectangle 3">
            <a:extLst>
              <a:ext uri="{FF2B5EF4-FFF2-40B4-BE49-F238E27FC236}">
                <a16:creationId xmlns:a16="http://schemas.microsoft.com/office/drawing/2014/main" id="{FD517701-33C7-044A-BE6E-4618D0FB6D5D}"/>
              </a:ext>
            </a:extLst>
          </p:cNvPr>
          <p:cNvSpPr>
            <a:spLocks noGrp="1" noChangeArrowheads="1"/>
          </p:cNvSpPr>
          <p:nvPr>
            <p:ph type="body" idx="1"/>
          </p:nvPr>
        </p:nvSpPr>
        <p:spPr>
          <a:xfrm>
            <a:off x="914400" y="4343400"/>
            <a:ext cx="5029200" cy="4114800"/>
          </a:xfrm>
        </p:spPr>
        <p:txBody>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D382ED-0AED-FB4B-8F0A-8640388E0EE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D71354FF-8BED-AD41-8D48-30AF0279006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CB346F7-872D-5C47-8A6F-8B236BCD920B}"/>
              </a:ext>
            </a:extLst>
          </p:cNvPr>
          <p:cNvSpPr>
            <a:spLocks noGrp="1"/>
          </p:cNvSpPr>
          <p:nvPr>
            <p:ph type="dt" sz="half" idx="10"/>
          </p:nvPr>
        </p:nvSpPr>
        <p:spPr/>
        <p:txBody>
          <a:bodyPr/>
          <a:lstStyle/>
          <a:p>
            <a:fld id="{576E9FA9-52EF-E143-AC27-468F69055BA4}" type="datetimeFigureOut">
              <a:rPr lang="en-US" smtClean="0"/>
              <a:t>5/23/21</a:t>
            </a:fld>
            <a:endParaRPr lang="en-US"/>
          </a:p>
        </p:txBody>
      </p:sp>
      <p:sp>
        <p:nvSpPr>
          <p:cNvPr id="5" name="Footer Placeholder 4">
            <a:extLst>
              <a:ext uri="{FF2B5EF4-FFF2-40B4-BE49-F238E27FC236}">
                <a16:creationId xmlns:a16="http://schemas.microsoft.com/office/drawing/2014/main" id="{76CD6B90-2376-1C41-A0EC-C061AB15D0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EBE4693-9171-B94A-8E17-C464693E9339}"/>
              </a:ext>
            </a:extLst>
          </p:cNvPr>
          <p:cNvSpPr>
            <a:spLocks noGrp="1"/>
          </p:cNvSpPr>
          <p:nvPr>
            <p:ph type="sldNum" sz="quarter" idx="12"/>
          </p:nvPr>
        </p:nvSpPr>
        <p:spPr/>
        <p:txBody>
          <a:bodyPr/>
          <a:lstStyle/>
          <a:p>
            <a:fld id="{F1ED067D-18C6-8345-81C5-D53F70984E9F}" type="slidenum">
              <a:rPr lang="en-US" smtClean="0"/>
              <a:t>‹#›</a:t>
            </a:fld>
            <a:endParaRPr lang="en-US"/>
          </a:p>
        </p:txBody>
      </p:sp>
    </p:spTree>
    <p:extLst>
      <p:ext uri="{BB962C8B-B14F-4D97-AF65-F5344CB8AC3E}">
        <p14:creationId xmlns:p14="http://schemas.microsoft.com/office/powerpoint/2010/main" val="14856856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30DE18-E797-8C46-A456-DFCCB66306F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6E127D9-35D5-7D4A-83C9-79C9B6659F96}"/>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6664D48-2779-EB4F-91A3-886979978AF0}"/>
              </a:ext>
            </a:extLst>
          </p:cNvPr>
          <p:cNvSpPr>
            <a:spLocks noGrp="1"/>
          </p:cNvSpPr>
          <p:nvPr>
            <p:ph type="dt" sz="half" idx="10"/>
          </p:nvPr>
        </p:nvSpPr>
        <p:spPr/>
        <p:txBody>
          <a:bodyPr/>
          <a:lstStyle/>
          <a:p>
            <a:fld id="{576E9FA9-52EF-E143-AC27-468F69055BA4}" type="datetimeFigureOut">
              <a:rPr lang="en-US" smtClean="0"/>
              <a:t>5/23/21</a:t>
            </a:fld>
            <a:endParaRPr lang="en-US"/>
          </a:p>
        </p:txBody>
      </p:sp>
      <p:sp>
        <p:nvSpPr>
          <p:cNvPr id="5" name="Footer Placeholder 4">
            <a:extLst>
              <a:ext uri="{FF2B5EF4-FFF2-40B4-BE49-F238E27FC236}">
                <a16:creationId xmlns:a16="http://schemas.microsoft.com/office/drawing/2014/main" id="{3873F7CC-67CD-7E46-B556-952E62B4AB3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06AAE36-E287-4A43-924D-889A1427906A}"/>
              </a:ext>
            </a:extLst>
          </p:cNvPr>
          <p:cNvSpPr>
            <a:spLocks noGrp="1"/>
          </p:cNvSpPr>
          <p:nvPr>
            <p:ph type="sldNum" sz="quarter" idx="12"/>
          </p:nvPr>
        </p:nvSpPr>
        <p:spPr/>
        <p:txBody>
          <a:bodyPr/>
          <a:lstStyle/>
          <a:p>
            <a:fld id="{F1ED067D-18C6-8345-81C5-D53F70984E9F}" type="slidenum">
              <a:rPr lang="en-US" smtClean="0"/>
              <a:t>‹#›</a:t>
            </a:fld>
            <a:endParaRPr lang="en-US"/>
          </a:p>
        </p:txBody>
      </p:sp>
    </p:spTree>
    <p:extLst>
      <p:ext uri="{BB962C8B-B14F-4D97-AF65-F5344CB8AC3E}">
        <p14:creationId xmlns:p14="http://schemas.microsoft.com/office/powerpoint/2010/main" val="17859836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08416-94CE-9042-A2BD-20C50F497232}"/>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E0937CC7-AAAA-914B-82E5-DACD87121EA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C0BFF603-6E3B-694F-95C1-724D7AA70D1D}"/>
              </a:ext>
            </a:extLst>
          </p:cNvPr>
          <p:cNvSpPr>
            <a:spLocks noGrp="1"/>
          </p:cNvSpPr>
          <p:nvPr>
            <p:ph type="dt" sz="half" idx="10"/>
          </p:nvPr>
        </p:nvSpPr>
        <p:spPr/>
        <p:txBody>
          <a:bodyPr/>
          <a:lstStyle/>
          <a:p>
            <a:fld id="{576E9FA9-52EF-E143-AC27-468F69055BA4}" type="datetimeFigureOut">
              <a:rPr lang="en-US" smtClean="0"/>
              <a:t>5/23/21</a:t>
            </a:fld>
            <a:endParaRPr lang="en-US"/>
          </a:p>
        </p:txBody>
      </p:sp>
      <p:sp>
        <p:nvSpPr>
          <p:cNvPr id="5" name="Footer Placeholder 4">
            <a:extLst>
              <a:ext uri="{FF2B5EF4-FFF2-40B4-BE49-F238E27FC236}">
                <a16:creationId xmlns:a16="http://schemas.microsoft.com/office/drawing/2014/main" id="{E6EF67AD-CA9B-B248-AB9E-27228730C9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3FDB277-8B4F-3E4B-976C-2A7C3A9F4488}"/>
              </a:ext>
            </a:extLst>
          </p:cNvPr>
          <p:cNvSpPr>
            <a:spLocks noGrp="1"/>
          </p:cNvSpPr>
          <p:nvPr>
            <p:ph type="sldNum" sz="quarter" idx="12"/>
          </p:nvPr>
        </p:nvSpPr>
        <p:spPr/>
        <p:txBody>
          <a:bodyPr/>
          <a:lstStyle/>
          <a:p>
            <a:fld id="{F1ED067D-18C6-8345-81C5-D53F70984E9F}" type="slidenum">
              <a:rPr lang="en-US" smtClean="0"/>
              <a:t>‹#›</a:t>
            </a:fld>
            <a:endParaRPr lang="en-US"/>
          </a:p>
        </p:txBody>
      </p:sp>
    </p:spTree>
    <p:extLst>
      <p:ext uri="{BB962C8B-B14F-4D97-AF65-F5344CB8AC3E}">
        <p14:creationId xmlns:p14="http://schemas.microsoft.com/office/powerpoint/2010/main" val="20580734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E03749-EB48-9A41-90F7-844ADB7E5B16}"/>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4DFF575-6B62-7E49-B4D4-EDA8CA2A41CB}"/>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F3E4FEDF-C2FC-6244-AC43-771FA6ACCC7C}"/>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4315195-711B-F24F-898A-11A2F5D10361}"/>
              </a:ext>
            </a:extLst>
          </p:cNvPr>
          <p:cNvSpPr>
            <a:spLocks noGrp="1"/>
          </p:cNvSpPr>
          <p:nvPr>
            <p:ph type="dt" sz="half" idx="10"/>
          </p:nvPr>
        </p:nvSpPr>
        <p:spPr/>
        <p:txBody>
          <a:bodyPr/>
          <a:lstStyle/>
          <a:p>
            <a:fld id="{576E9FA9-52EF-E143-AC27-468F69055BA4}" type="datetimeFigureOut">
              <a:rPr lang="en-US" smtClean="0"/>
              <a:t>5/23/21</a:t>
            </a:fld>
            <a:endParaRPr lang="en-US"/>
          </a:p>
        </p:txBody>
      </p:sp>
      <p:sp>
        <p:nvSpPr>
          <p:cNvPr id="6" name="Footer Placeholder 5">
            <a:extLst>
              <a:ext uri="{FF2B5EF4-FFF2-40B4-BE49-F238E27FC236}">
                <a16:creationId xmlns:a16="http://schemas.microsoft.com/office/drawing/2014/main" id="{B1C89EBB-FE8A-4844-AD22-FB554587654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2C73935-0885-3F45-9BDF-D941270539DE}"/>
              </a:ext>
            </a:extLst>
          </p:cNvPr>
          <p:cNvSpPr>
            <a:spLocks noGrp="1"/>
          </p:cNvSpPr>
          <p:nvPr>
            <p:ph type="sldNum" sz="quarter" idx="12"/>
          </p:nvPr>
        </p:nvSpPr>
        <p:spPr/>
        <p:txBody>
          <a:bodyPr/>
          <a:lstStyle/>
          <a:p>
            <a:fld id="{F1ED067D-18C6-8345-81C5-D53F70984E9F}" type="slidenum">
              <a:rPr lang="en-US" smtClean="0"/>
              <a:t>‹#›</a:t>
            </a:fld>
            <a:endParaRPr lang="en-US"/>
          </a:p>
        </p:txBody>
      </p:sp>
    </p:spTree>
    <p:extLst>
      <p:ext uri="{BB962C8B-B14F-4D97-AF65-F5344CB8AC3E}">
        <p14:creationId xmlns:p14="http://schemas.microsoft.com/office/powerpoint/2010/main" val="27122174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E25FE-B42E-D249-A1DF-0F6F63C287AC}"/>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140BC16-133D-2E48-BD26-864AA0BCA3B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89CA27F-CB9F-7B44-95B9-9E1BDF63FF55}"/>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7962A917-C766-2545-9DF4-96581C4D59C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D7E9C40-2BBD-F248-A7C6-3207D9150CF3}"/>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B0C45634-21D1-874F-80AA-6F036172DAB5}"/>
              </a:ext>
            </a:extLst>
          </p:cNvPr>
          <p:cNvSpPr>
            <a:spLocks noGrp="1"/>
          </p:cNvSpPr>
          <p:nvPr>
            <p:ph type="dt" sz="half" idx="10"/>
          </p:nvPr>
        </p:nvSpPr>
        <p:spPr/>
        <p:txBody>
          <a:bodyPr/>
          <a:lstStyle/>
          <a:p>
            <a:fld id="{576E9FA9-52EF-E143-AC27-468F69055BA4}" type="datetimeFigureOut">
              <a:rPr lang="en-US" smtClean="0"/>
              <a:t>5/23/21</a:t>
            </a:fld>
            <a:endParaRPr lang="en-US"/>
          </a:p>
        </p:txBody>
      </p:sp>
      <p:sp>
        <p:nvSpPr>
          <p:cNvPr id="8" name="Footer Placeholder 7">
            <a:extLst>
              <a:ext uri="{FF2B5EF4-FFF2-40B4-BE49-F238E27FC236}">
                <a16:creationId xmlns:a16="http://schemas.microsoft.com/office/drawing/2014/main" id="{84EECDE4-0531-9644-BAC6-37E1657CBF3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9F98FC8-EC40-C847-8269-E701D43D4D95}"/>
              </a:ext>
            </a:extLst>
          </p:cNvPr>
          <p:cNvSpPr>
            <a:spLocks noGrp="1"/>
          </p:cNvSpPr>
          <p:nvPr>
            <p:ph type="sldNum" sz="quarter" idx="12"/>
          </p:nvPr>
        </p:nvSpPr>
        <p:spPr/>
        <p:txBody>
          <a:bodyPr/>
          <a:lstStyle/>
          <a:p>
            <a:fld id="{F1ED067D-18C6-8345-81C5-D53F70984E9F}" type="slidenum">
              <a:rPr lang="en-US" smtClean="0"/>
              <a:t>‹#›</a:t>
            </a:fld>
            <a:endParaRPr lang="en-US"/>
          </a:p>
        </p:txBody>
      </p:sp>
    </p:spTree>
    <p:extLst>
      <p:ext uri="{BB962C8B-B14F-4D97-AF65-F5344CB8AC3E}">
        <p14:creationId xmlns:p14="http://schemas.microsoft.com/office/powerpoint/2010/main" val="40043319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223C9-FD5E-1F49-BBED-0A523002363C}"/>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C233397-BB03-A749-951F-2ED1DB8CF4A9}"/>
              </a:ext>
            </a:extLst>
          </p:cNvPr>
          <p:cNvSpPr>
            <a:spLocks noGrp="1"/>
          </p:cNvSpPr>
          <p:nvPr>
            <p:ph type="dt" sz="half" idx="10"/>
          </p:nvPr>
        </p:nvSpPr>
        <p:spPr/>
        <p:txBody>
          <a:bodyPr/>
          <a:lstStyle/>
          <a:p>
            <a:fld id="{576E9FA9-52EF-E143-AC27-468F69055BA4}" type="datetimeFigureOut">
              <a:rPr lang="en-US" smtClean="0"/>
              <a:t>5/23/21</a:t>
            </a:fld>
            <a:endParaRPr lang="en-US"/>
          </a:p>
        </p:txBody>
      </p:sp>
      <p:sp>
        <p:nvSpPr>
          <p:cNvPr id="4" name="Footer Placeholder 3">
            <a:extLst>
              <a:ext uri="{FF2B5EF4-FFF2-40B4-BE49-F238E27FC236}">
                <a16:creationId xmlns:a16="http://schemas.microsoft.com/office/drawing/2014/main" id="{1694A7ED-75B9-C24B-BBCB-C830599F6BE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7E39844-235A-4F49-99AB-139A2224AE0E}"/>
              </a:ext>
            </a:extLst>
          </p:cNvPr>
          <p:cNvSpPr>
            <a:spLocks noGrp="1"/>
          </p:cNvSpPr>
          <p:nvPr>
            <p:ph type="sldNum" sz="quarter" idx="12"/>
          </p:nvPr>
        </p:nvSpPr>
        <p:spPr/>
        <p:txBody>
          <a:bodyPr/>
          <a:lstStyle/>
          <a:p>
            <a:fld id="{F1ED067D-18C6-8345-81C5-D53F70984E9F}" type="slidenum">
              <a:rPr lang="en-US" smtClean="0"/>
              <a:t>‹#›</a:t>
            </a:fld>
            <a:endParaRPr lang="en-US"/>
          </a:p>
        </p:txBody>
      </p:sp>
    </p:spTree>
    <p:extLst>
      <p:ext uri="{BB962C8B-B14F-4D97-AF65-F5344CB8AC3E}">
        <p14:creationId xmlns:p14="http://schemas.microsoft.com/office/powerpoint/2010/main" val="29092732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5E468C4-2BA0-9F44-A3C5-48668820DF8E}"/>
              </a:ext>
            </a:extLst>
          </p:cNvPr>
          <p:cNvSpPr>
            <a:spLocks noGrp="1"/>
          </p:cNvSpPr>
          <p:nvPr>
            <p:ph type="dt" sz="half" idx="10"/>
          </p:nvPr>
        </p:nvSpPr>
        <p:spPr/>
        <p:txBody>
          <a:bodyPr/>
          <a:lstStyle/>
          <a:p>
            <a:fld id="{576E9FA9-52EF-E143-AC27-468F69055BA4}" type="datetimeFigureOut">
              <a:rPr lang="en-US" smtClean="0"/>
              <a:t>5/23/21</a:t>
            </a:fld>
            <a:endParaRPr lang="en-US"/>
          </a:p>
        </p:txBody>
      </p:sp>
      <p:sp>
        <p:nvSpPr>
          <p:cNvPr id="3" name="Footer Placeholder 2">
            <a:extLst>
              <a:ext uri="{FF2B5EF4-FFF2-40B4-BE49-F238E27FC236}">
                <a16:creationId xmlns:a16="http://schemas.microsoft.com/office/drawing/2014/main" id="{81F87835-7A99-9D45-A633-F59F0E5024A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107CD60-CB35-A545-B2F6-40BB3A05B7AB}"/>
              </a:ext>
            </a:extLst>
          </p:cNvPr>
          <p:cNvSpPr>
            <a:spLocks noGrp="1"/>
          </p:cNvSpPr>
          <p:nvPr>
            <p:ph type="sldNum" sz="quarter" idx="12"/>
          </p:nvPr>
        </p:nvSpPr>
        <p:spPr/>
        <p:txBody>
          <a:bodyPr/>
          <a:lstStyle/>
          <a:p>
            <a:fld id="{F1ED067D-18C6-8345-81C5-D53F70984E9F}" type="slidenum">
              <a:rPr lang="en-US" smtClean="0"/>
              <a:t>‹#›</a:t>
            </a:fld>
            <a:endParaRPr lang="en-US"/>
          </a:p>
        </p:txBody>
      </p:sp>
    </p:spTree>
    <p:extLst>
      <p:ext uri="{BB962C8B-B14F-4D97-AF65-F5344CB8AC3E}">
        <p14:creationId xmlns:p14="http://schemas.microsoft.com/office/powerpoint/2010/main" val="8697410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2B825-9EDE-6A43-BD05-5EF239359CA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F6305160-7E2E-F74A-92D6-890DE0F19B5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29502E59-0CC5-1E4C-A2B3-796EFBED50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9FF0B28-B56D-7D42-96DB-290DAE037A99}"/>
              </a:ext>
            </a:extLst>
          </p:cNvPr>
          <p:cNvSpPr>
            <a:spLocks noGrp="1"/>
          </p:cNvSpPr>
          <p:nvPr>
            <p:ph type="dt" sz="half" idx="10"/>
          </p:nvPr>
        </p:nvSpPr>
        <p:spPr/>
        <p:txBody>
          <a:bodyPr/>
          <a:lstStyle/>
          <a:p>
            <a:fld id="{576E9FA9-52EF-E143-AC27-468F69055BA4}" type="datetimeFigureOut">
              <a:rPr lang="en-US" smtClean="0"/>
              <a:t>5/23/21</a:t>
            </a:fld>
            <a:endParaRPr lang="en-US"/>
          </a:p>
        </p:txBody>
      </p:sp>
      <p:sp>
        <p:nvSpPr>
          <p:cNvPr id="6" name="Footer Placeholder 5">
            <a:extLst>
              <a:ext uri="{FF2B5EF4-FFF2-40B4-BE49-F238E27FC236}">
                <a16:creationId xmlns:a16="http://schemas.microsoft.com/office/drawing/2014/main" id="{DA7C2469-308F-4141-AFD0-F3E7ECA1FBB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6599F24-1D43-8E44-A765-6880D1DD4DC2}"/>
              </a:ext>
            </a:extLst>
          </p:cNvPr>
          <p:cNvSpPr>
            <a:spLocks noGrp="1"/>
          </p:cNvSpPr>
          <p:nvPr>
            <p:ph type="sldNum" sz="quarter" idx="12"/>
          </p:nvPr>
        </p:nvSpPr>
        <p:spPr/>
        <p:txBody>
          <a:bodyPr/>
          <a:lstStyle/>
          <a:p>
            <a:fld id="{F1ED067D-18C6-8345-81C5-D53F70984E9F}" type="slidenum">
              <a:rPr lang="en-US" smtClean="0"/>
              <a:t>‹#›</a:t>
            </a:fld>
            <a:endParaRPr lang="en-US"/>
          </a:p>
        </p:txBody>
      </p:sp>
    </p:spTree>
    <p:extLst>
      <p:ext uri="{BB962C8B-B14F-4D97-AF65-F5344CB8AC3E}">
        <p14:creationId xmlns:p14="http://schemas.microsoft.com/office/powerpoint/2010/main" val="4752881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A4D752-4FF7-FD4F-8A6E-05AEE857205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1C948001-7502-4E4A-917C-E0EC1D8051D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4EEA59-755B-E549-B034-3A566530F05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5A13550-AC90-8B4A-ACDA-9AC3A2F422D9}"/>
              </a:ext>
            </a:extLst>
          </p:cNvPr>
          <p:cNvSpPr>
            <a:spLocks noGrp="1"/>
          </p:cNvSpPr>
          <p:nvPr>
            <p:ph type="dt" sz="half" idx="10"/>
          </p:nvPr>
        </p:nvSpPr>
        <p:spPr/>
        <p:txBody>
          <a:bodyPr/>
          <a:lstStyle/>
          <a:p>
            <a:fld id="{576E9FA9-52EF-E143-AC27-468F69055BA4}" type="datetimeFigureOut">
              <a:rPr lang="en-US" smtClean="0"/>
              <a:t>5/23/21</a:t>
            </a:fld>
            <a:endParaRPr lang="en-US"/>
          </a:p>
        </p:txBody>
      </p:sp>
      <p:sp>
        <p:nvSpPr>
          <p:cNvPr id="6" name="Footer Placeholder 5">
            <a:extLst>
              <a:ext uri="{FF2B5EF4-FFF2-40B4-BE49-F238E27FC236}">
                <a16:creationId xmlns:a16="http://schemas.microsoft.com/office/drawing/2014/main" id="{8FC782BE-DB3F-A140-8024-920DAA606D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89A2AFD-D315-664B-BF5E-433C2163400A}"/>
              </a:ext>
            </a:extLst>
          </p:cNvPr>
          <p:cNvSpPr>
            <a:spLocks noGrp="1"/>
          </p:cNvSpPr>
          <p:nvPr>
            <p:ph type="sldNum" sz="quarter" idx="12"/>
          </p:nvPr>
        </p:nvSpPr>
        <p:spPr/>
        <p:txBody>
          <a:bodyPr/>
          <a:lstStyle/>
          <a:p>
            <a:fld id="{F1ED067D-18C6-8345-81C5-D53F70984E9F}" type="slidenum">
              <a:rPr lang="en-US" smtClean="0"/>
              <a:t>‹#›</a:t>
            </a:fld>
            <a:endParaRPr lang="en-US"/>
          </a:p>
        </p:txBody>
      </p:sp>
    </p:spTree>
    <p:extLst>
      <p:ext uri="{BB962C8B-B14F-4D97-AF65-F5344CB8AC3E}">
        <p14:creationId xmlns:p14="http://schemas.microsoft.com/office/powerpoint/2010/main" val="11072615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3CC4AB-3489-FD4A-BCAF-4BD223F24DE0}"/>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F7CC1AE4-D5D4-364E-8A19-9FF5C70AB5B0}"/>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CAB4E2E-4060-7D4B-A0A3-BDB97CC50DC7}"/>
              </a:ext>
            </a:extLst>
          </p:cNvPr>
          <p:cNvSpPr>
            <a:spLocks noGrp="1"/>
          </p:cNvSpPr>
          <p:nvPr>
            <p:ph type="dt" sz="half" idx="10"/>
          </p:nvPr>
        </p:nvSpPr>
        <p:spPr/>
        <p:txBody>
          <a:bodyPr/>
          <a:lstStyle/>
          <a:p>
            <a:fld id="{576E9FA9-52EF-E143-AC27-468F69055BA4}" type="datetimeFigureOut">
              <a:rPr lang="en-US" smtClean="0"/>
              <a:t>5/23/21</a:t>
            </a:fld>
            <a:endParaRPr lang="en-US"/>
          </a:p>
        </p:txBody>
      </p:sp>
      <p:sp>
        <p:nvSpPr>
          <p:cNvPr id="5" name="Footer Placeholder 4">
            <a:extLst>
              <a:ext uri="{FF2B5EF4-FFF2-40B4-BE49-F238E27FC236}">
                <a16:creationId xmlns:a16="http://schemas.microsoft.com/office/drawing/2014/main" id="{1E57097D-7039-DB40-95E6-6240C665F57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30338F-2A7E-E947-9480-D31814691013}"/>
              </a:ext>
            </a:extLst>
          </p:cNvPr>
          <p:cNvSpPr>
            <a:spLocks noGrp="1"/>
          </p:cNvSpPr>
          <p:nvPr>
            <p:ph type="sldNum" sz="quarter" idx="12"/>
          </p:nvPr>
        </p:nvSpPr>
        <p:spPr/>
        <p:txBody>
          <a:bodyPr/>
          <a:lstStyle/>
          <a:p>
            <a:fld id="{F1ED067D-18C6-8345-81C5-D53F70984E9F}" type="slidenum">
              <a:rPr lang="en-US" smtClean="0"/>
              <a:t>‹#›</a:t>
            </a:fld>
            <a:endParaRPr lang="en-US"/>
          </a:p>
        </p:txBody>
      </p:sp>
    </p:spTree>
    <p:extLst>
      <p:ext uri="{BB962C8B-B14F-4D97-AF65-F5344CB8AC3E}">
        <p14:creationId xmlns:p14="http://schemas.microsoft.com/office/powerpoint/2010/main" val="2141050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96A20CE-DBEC-9747-9EA8-E9DFB8F1BEF9}"/>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7061E6FB-E755-2345-ADE6-FBE99F35D1F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8C0BA81-52F4-0740-86C4-A811FB88A0EC}"/>
              </a:ext>
            </a:extLst>
          </p:cNvPr>
          <p:cNvSpPr>
            <a:spLocks noGrp="1"/>
          </p:cNvSpPr>
          <p:nvPr>
            <p:ph type="dt" sz="half" idx="10"/>
          </p:nvPr>
        </p:nvSpPr>
        <p:spPr/>
        <p:txBody>
          <a:bodyPr/>
          <a:lstStyle/>
          <a:p>
            <a:fld id="{576E9FA9-52EF-E143-AC27-468F69055BA4}" type="datetimeFigureOut">
              <a:rPr lang="en-US" smtClean="0"/>
              <a:t>5/23/21</a:t>
            </a:fld>
            <a:endParaRPr lang="en-US"/>
          </a:p>
        </p:txBody>
      </p:sp>
      <p:sp>
        <p:nvSpPr>
          <p:cNvPr id="5" name="Footer Placeholder 4">
            <a:extLst>
              <a:ext uri="{FF2B5EF4-FFF2-40B4-BE49-F238E27FC236}">
                <a16:creationId xmlns:a16="http://schemas.microsoft.com/office/drawing/2014/main" id="{425AB873-9762-394C-9F99-7AE3241CB59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82C8E6F-8ED5-114F-BC28-56059312817F}"/>
              </a:ext>
            </a:extLst>
          </p:cNvPr>
          <p:cNvSpPr>
            <a:spLocks noGrp="1"/>
          </p:cNvSpPr>
          <p:nvPr>
            <p:ph type="sldNum" sz="quarter" idx="12"/>
          </p:nvPr>
        </p:nvSpPr>
        <p:spPr/>
        <p:txBody>
          <a:bodyPr/>
          <a:lstStyle/>
          <a:p>
            <a:fld id="{F1ED067D-18C6-8345-81C5-D53F70984E9F}" type="slidenum">
              <a:rPr lang="en-US" smtClean="0"/>
              <a:t>‹#›</a:t>
            </a:fld>
            <a:endParaRPr lang="en-US"/>
          </a:p>
        </p:txBody>
      </p:sp>
    </p:spTree>
    <p:extLst>
      <p:ext uri="{BB962C8B-B14F-4D97-AF65-F5344CB8AC3E}">
        <p14:creationId xmlns:p14="http://schemas.microsoft.com/office/powerpoint/2010/main" val="8630142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B5D10B-0CB0-114C-A07C-9F38ED81EEE2}"/>
              </a:ext>
            </a:extLst>
          </p:cNvPr>
          <p:cNvSpPr>
            <a:spLocks noGrp="1"/>
          </p:cNvSpPr>
          <p:nvPr>
            <p:ph type="title"/>
          </p:nvPr>
        </p:nvSpPr>
        <p:spPr>
          <a:xfrm>
            <a:off x="609600" y="292100"/>
            <a:ext cx="10972800" cy="1384300"/>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D2A830A-94F4-1D48-89AE-0946616201F8}"/>
              </a:ext>
            </a:extLst>
          </p:cNvPr>
          <p:cNvSpPr>
            <a:spLocks noGrp="1"/>
          </p:cNvSpPr>
          <p:nvPr>
            <p:ph type="body" sz="half" idx="1"/>
          </p:nvPr>
        </p:nvSpPr>
        <p:spPr>
          <a:xfrm>
            <a:off x="609600" y="1905000"/>
            <a:ext cx="5384800" cy="41148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Online Image Placeholder 3">
            <a:extLst>
              <a:ext uri="{FF2B5EF4-FFF2-40B4-BE49-F238E27FC236}">
                <a16:creationId xmlns:a16="http://schemas.microsoft.com/office/drawing/2014/main" id="{999C3B98-4B69-9646-AB0B-1C472DC43B4B}"/>
              </a:ext>
            </a:extLst>
          </p:cNvPr>
          <p:cNvSpPr>
            <a:spLocks noGrp="1"/>
          </p:cNvSpPr>
          <p:nvPr>
            <p:ph type="clipArt" sz="half" idx="2"/>
          </p:nvPr>
        </p:nvSpPr>
        <p:spPr>
          <a:xfrm>
            <a:off x="6197600" y="1905000"/>
            <a:ext cx="5384800" cy="4114800"/>
          </a:xfrm>
        </p:spPr>
        <p:txBody>
          <a:bodyPr/>
          <a:lstStyle/>
          <a:p>
            <a:endParaRPr lang="en-US"/>
          </a:p>
        </p:txBody>
      </p:sp>
      <p:sp>
        <p:nvSpPr>
          <p:cNvPr id="5" name="Date Placeholder 4">
            <a:extLst>
              <a:ext uri="{FF2B5EF4-FFF2-40B4-BE49-F238E27FC236}">
                <a16:creationId xmlns:a16="http://schemas.microsoft.com/office/drawing/2014/main" id="{B4D678C2-8B50-C746-A3CF-4BBC55A9D1EF}"/>
              </a:ext>
            </a:extLst>
          </p:cNvPr>
          <p:cNvSpPr>
            <a:spLocks noGrp="1"/>
          </p:cNvSpPr>
          <p:nvPr>
            <p:ph type="dt" sz="half" idx="10"/>
          </p:nvPr>
        </p:nvSpPr>
        <p:spPr>
          <a:xfrm>
            <a:off x="609600" y="6245225"/>
            <a:ext cx="2844800" cy="476250"/>
          </a:xfrm>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C08E8046-653C-C248-9576-EBA41AD9EC18}"/>
              </a:ext>
            </a:extLst>
          </p:cNvPr>
          <p:cNvSpPr>
            <a:spLocks noGrp="1"/>
          </p:cNvSpPr>
          <p:nvPr>
            <p:ph type="ftr" sz="quarter" idx="11"/>
          </p:nvPr>
        </p:nvSpPr>
        <p:spPr>
          <a:xfrm>
            <a:off x="4165600" y="6245225"/>
            <a:ext cx="3860800" cy="476250"/>
          </a:xfrm>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21A39C0B-0AA8-E34C-BFA6-2B405319D31D}"/>
              </a:ext>
            </a:extLst>
          </p:cNvPr>
          <p:cNvSpPr>
            <a:spLocks noGrp="1"/>
          </p:cNvSpPr>
          <p:nvPr>
            <p:ph type="sldNum" sz="quarter" idx="12"/>
          </p:nvPr>
        </p:nvSpPr>
        <p:spPr>
          <a:xfrm>
            <a:off x="8737600" y="6245225"/>
            <a:ext cx="2844800" cy="476250"/>
          </a:xfrm>
        </p:spPr>
        <p:txBody>
          <a:bodyPr/>
          <a:lstStyle>
            <a:lvl1pPr>
              <a:defRPr/>
            </a:lvl1pPr>
          </a:lstStyle>
          <a:p>
            <a:fld id="{209CAF8A-3C25-5642-8AF7-84264012386E}" type="slidenum">
              <a:rPr lang="en-US" altLang="en-US"/>
              <a:pPr/>
              <a:t>‹#›</a:t>
            </a:fld>
            <a:endParaRPr lang="en-US" altLang="en-US"/>
          </a:p>
        </p:txBody>
      </p:sp>
    </p:spTree>
    <p:extLst>
      <p:ext uri="{BB962C8B-B14F-4D97-AF65-F5344CB8AC3E}">
        <p14:creationId xmlns:p14="http://schemas.microsoft.com/office/powerpoint/2010/main" val="8628109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CBC9F-4830-F64E-B79F-5227F8873903}"/>
              </a:ext>
            </a:extLst>
          </p:cNvPr>
          <p:cNvSpPr>
            <a:spLocks noGrp="1"/>
          </p:cNvSpPr>
          <p:nvPr>
            <p:ph type="title"/>
          </p:nvPr>
        </p:nvSpPr>
        <p:spPr>
          <a:xfrm>
            <a:off x="609600" y="292100"/>
            <a:ext cx="10972800" cy="1384300"/>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F9B80F1-2312-D147-B7BA-C7DDE00FF12B}"/>
              </a:ext>
            </a:extLst>
          </p:cNvPr>
          <p:cNvSpPr>
            <a:spLocks noGrp="1"/>
          </p:cNvSpPr>
          <p:nvPr>
            <p:ph type="body" sz="half" idx="1"/>
          </p:nvPr>
        </p:nvSpPr>
        <p:spPr>
          <a:xfrm>
            <a:off x="609600" y="1905000"/>
            <a:ext cx="10972800" cy="19812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16618C30-4757-DA4E-A69A-7318D6DF8B83}"/>
              </a:ext>
            </a:extLst>
          </p:cNvPr>
          <p:cNvSpPr>
            <a:spLocks noGrp="1"/>
          </p:cNvSpPr>
          <p:nvPr>
            <p:ph sz="half" idx="2"/>
          </p:nvPr>
        </p:nvSpPr>
        <p:spPr>
          <a:xfrm>
            <a:off x="609600" y="4038600"/>
            <a:ext cx="10972800" cy="19812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B468A605-293F-DA40-A681-334512C87B8A}"/>
              </a:ext>
            </a:extLst>
          </p:cNvPr>
          <p:cNvSpPr>
            <a:spLocks noGrp="1"/>
          </p:cNvSpPr>
          <p:nvPr>
            <p:ph type="dt" sz="half" idx="10"/>
          </p:nvPr>
        </p:nvSpPr>
        <p:spPr>
          <a:xfrm>
            <a:off x="609600" y="6245225"/>
            <a:ext cx="2844800" cy="476250"/>
          </a:xfrm>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ACD4ABA6-C25A-FA40-B8DA-7CB5D58D913C}"/>
              </a:ext>
            </a:extLst>
          </p:cNvPr>
          <p:cNvSpPr>
            <a:spLocks noGrp="1"/>
          </p:cNvSpPr>
          <p:nvPr>
            <p:ph type="ftr" sz="quarter" idx="11"/>
          </p:nvPr>
        </p:nvSpPr>
        <p:spPr>
          <a:xfrm>
            <a:off x="4165600" y="6245225"/>
            <a:ext cx="3860800" cy="476250"/>
          </a:xfrm>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D31F166D-3D00-164F-9F7E-D4E8301F8788}"/>
              </a:ext>
            </a:extLst>
          </p:cNvPr>
          <p:cNvSpPr>
            <a:spLocks noGrp="1"/>
          </p:cNvSpPr>
          <p:nvPr>
            <p:ph type="sldNum" sz="quarter" idx="12"/>
          </p:nvPr>
        </p:nvSpPr>
        <p:spPr>
          <a:xfrm>
            <a:off x="8737600" y="6245225"/>
            <a:ext cx="2844800" cy="476250"/>
          </a:xfrm>
        </p:spPr>
        <p:txBody>
          <a:bodyPr/>
          <a:lstStyle>
            <a:lvl1pPr>
              <a:defRPr/>
            </a:lvl1pPr>
          </a:lstStyle>
          <a:p>
            <a:fld id="{1875FF4E-0E17-B94E-813C-7150017D913F}" type="slidenum">
              <a:rPr lang="en-US" altLang="en-US"/>
              <a:pPr/>
              <a:t>‹#›</a:t>
            </a:fld>
            <a:endParaRPr lang="en-US" altLang="en-US"/>
          </a:p>
        </p:txBody>
      </p:sp>
    </p:spTree>
    <p:extLst>
      <p:ext uri="{BB962C8B-B14F-4D97-AF65-F5344CB8AC3E}">
        <p14:creationId xmlns:p14="http://schemas.microsoft.com/office/powerpoint/2010/main" val="33182737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611BA4-F92C-4444-B6BF-4308167A2144}"/>
              </a:ext>
            </a:extLst>
          </p:cNvPr>
          <p:cNvSpPr>
            <a:spLocks noGrp="1"/>
          </p:cNvSpPr>
          <p:nvPr>
            <p:ph type="title"/>
          </p:nvPr>
        </p:nvSpPr>
        <p:spPr>
          <a:xfrm>
            <a:off x="609600" y="292100"/>
            <a:ext cx="10972800" cy="1384300"/>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63A27B0-DEB3-0542-87F9-AC7A3CC209F6}"/>
              </a:ext>
            </a:extLst>
          </p:cNvPr>
          <p:cNvSpPr>
            <a:spLocks noGrp="1"/>
          </p:cNvSpPr>
          <p:nvPr>
            <p:ph type="body" sz="half" idx="1"/>
          </p:nvPr>
        </p:nvSpPr>
        <p:spPr>
          <a:xfrm>
            <a:off x="609600" y="1905000"/>
            <a:ext cx="5384800" cy="41148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BC1110DF-781F-A545-B66A-EB3780FD0D79}"/>
              </a:ext>
            </a:extLst>
          </p:cNvPr>
          <p:cNvSpPr>
            <a:spLocks noGrp="1"/>
          </p:cNvSpPr>
          <p:nvPr>
            <p:ph sz="half" idx="2"/>
          </p:nvPr>
        </p:nvSpPr>
        <p:spPr>
          <a:xfrm>
            <a:off x="6197600" y="1905000"/>
            <a:ext cx="5384800" cy="41148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65872509-FCBB-6843-AAC5-A2C399332276}"/>
              </a:ext>
            </a:extLst>
          </p:cNvPr>
          <p:cNvSpPr>
            <a:spLocks noGrp="1"/>
          </p:cNvSpPr>
          <p:nvPr>
            <p:ph type="dt" sz="half" idx="10"/>
          </p:nvPr>
        </p:nvSpPr>
        <p:spPr>
          <a:xfrm>
            <a:off x="609600" y="6245225"/>
            <a:ext cx="2844800" cy="476250"/>
          </a:xfrm>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47FCC0D6-DD48-E942-B64A-7D15244A9E4C}"/>
              </a:ext>
            </a:extLst>
          </p:cNvPr>
          <p:cNvSpPr>
            <a:spLocks noGrp="1"/>
          </p:cNvSpPr>
          <p:nvPr>
            <p:ph type="ftr" sz="quarter" idx="11"/>
          </p:nvPr>
        </p:nvSpPr>
        <p:spPr>
          <a:xfrm>
            <a:off x="4165600" y="6245225"/>
            <a:ext cx="3860800" cy="476250"/>
          </a:xfrm>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80B6747D-D118-254A-AFD4-916E33F83D81}"/>
              </a:ext>
            </a:extLst>
          </p:cNvPr>
          <p:cNvSpPr>
            <a:spLocks noGrp="1"/>
          </p:cNvSpPr>
          <p:nvPr>
            <p:ph type="sldNum" sz="quarter" idx="12"/>
          </p:nvPr>
        </p:nvSpPr>
        <p:spPr>
          <a:xfrm>
            <a:off x="8737600" y="6245225"/>
            <a:ext cx="2844800" cy="476250"/>
          </a:xfrm>
        </p:spPr>
        <p:txBody>
          <a:bodyPr/>
          <a:lstStyle>
            <a:lvl1pPr>
              <a:defRPr/>
            </a:lvl1pPr>
          </a:lstStyle>
          <a:p>
            <a:fld id="{528C139D-311A-B14F-80AE-69A2F7ED65EB}" type="slidenum">
              <a:rPr lang="en-US" altLang="en-US"/>
              <a:pPr/>
              <a:t>‹#›</a:t>
            </a:fld>
            <a:endParaRPr lang="en-US" altLang="en-US"/>
          </a:p>
        </p:txBody>
      </p:sp>
    </p:spTree>
    <p:extLst>
      <p:ext uri="{BB962C8B-B14F-4D97-AF65-F5344CB8AC3E}">
        <p14:creationId xmlns:p14="http://schemas.microsoft.com/office/powerpoint/2010/main" val="6319628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3AA34-DF83-0B46-9FE1-A6FECCC1BB2A}"/>
              </a:ext>
            </a:extLst>
          </p:cNvPr>
          <p:cNvSpPr>
            <a:spLocks noGrp="1"/>
          </p:cNvSpPr>
          <p:nvPr>
            <p:ph type="title"/>
          </p:nvPr>
        </p:nvSpPr>
        <p:spPr>
          <a:xfrm>
            <a:off x="609600" y="292100"/>
            <a:ext cx="10972800" cy="1384300"/>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7E0B007-1EC7-254E-A64E-160CF94EBC69}"/>
              </a:ext>
            </a:extLst>
          </p:cNvPr>
          <p:cNvSpPr>
            <a:spLocks noGrp="1"/>
          </p:cNvSpPr>
          <p:nvPr>
            <p:ph type="body" sz="half" idx="1"/>
          </p:nvPr>
        </p:nvSpPr>
        <p:spPr>
          <a:xfrm>
            <a:off x="609600" y="1905000"/>
            <a:ext cx="5384800" cy="41148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8B06EBAC-3F46-9C43-9054-7002E672409B}"/>
              </a:ext>
            </a:extLst>
          </p:cNvPr>
          <p:cNvSpPr>
            <a:spLocks noGrp="1"/>
          </p:cNvSpPr>
          <p:nvPr>
            <p:ph sz="quarter" idx="2"/>
          </p:nvPr>
        </p:nvSpPr>
        <p:spPr>
          <a:xfrm>
            <a:off x="6197600" y="1905000"/>
            <a:ext cx="5384800" cy="19812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Content Placeholder 4">
            <a:extLst>
              <a:ext uri="{FF2B5EF4-FFF2-40B4-BE49-F238E27FC236}">
                <a16:creationId xmlns:a16="http://schemas.microsoft.com/office/drawing/2014/main" id="{8E9E5697-B58A-A84C-B16F-64951C4984A3}"/>
              </a:ext>
            </a:extLst>
          </p:cNvPr>
          <p:cNvSpPr>
            <a:spLocks noGrp="1"/>
          </p:cNvSpPr>
          <p:nvPr>
            <p:ph sz="quarter" idx="3"/>
          </p:nvPr>
        </p:nvSpPr>
        <p:spPr>
          <a:xfrm>
            <a:off x="6197600" y="4038600"/>
            <a:ext cx="5384800" cy="19812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Date Placeholder 5">
            <a:extLst>
              <a:ext uri="{FF2B5EF4-FFF2-40B4-BE49-F238E27FC236}">
                <a16:creationId xmlns:a16="http://schemas.microsoft.com/office/drawing/2014/main" id="{DFC2DD7C-512B-4C46-B083-475416A0FC87}"/>
              </a:ext>
            </a:extLst>
          </p:cNvPr>
          <p:cNvSpPr>
            <a:spLocks noGrp="1"/>
          </p:cNvSpPr>
          <p:nvPr>
            <p:ph type="dt" sz="half" idx="10"/>
          </p:nvPr>
        </p:nvSpPr>
        <p:spPr>
          <a:xfrm>
            <a:off x="609600" y="6245225"/>
            <a:ext cx="2844800" cy="476250"/>
          </a:xfrm>
        </p:spPr>
        <p:txBody>
          <a:bodyPr/>
          <a:lstStyle>
            <a:lvl1pPr>
              <a:defRPr/>
            </a:lvl1pPr>
          </a:lstStyle>
          <a:p>
            <a:endParaRPr lang="en-US" altLang="en-US"/>
          </a:p>
        </p:txBody>
      </p:sp>
      <p:sp>
        <p:nvSpPr>
          <p:cNvPr id="7" name="Footer Placeholder 6">
            <a:extLst>
              <a:ext uri="{FF2B5EF4-FFF2-40B4-BE49-F238E27FC236}">
                <a16:creationId xmlns:a16="http://schemas.microsoft.com/office/drawing/2014/main" id="{6946A75D-7C62-0B44-8E4E-F11849FB44A5}"/>
              </a:ext>
            </a:extLst>
          </p:cNvPr>
          <p:cNvSpPr>
            <a:spLocks noGrp="1"/>
          </p:cNvSpPr>
          <p:nvPr>
            <p:ph type="ftr" sz="quarter" idx="11"/>
          </p:nvPr>
        </p:nvSpPr>
        <p:spPr>
          <a:xfrm>
            <a:off x="4165600" y="6245225"/>
            <a:ext cx="3860800" cy="476250"/>
          </a:xfrm>
        </p:spPr>
        <p:txBody>
          <a:bodyPr/>
          <a:lstStyle>
            <a:lvl1pPr>
              <a:defRPr/>
            </a:lvl1pPr>
          </a:lstStyle>
          <a:p>
            <a:endParaRPr lang="en-US" altLang="en-US"/>
          </a:p>
        </p:txBody>
      </p:sp>
      <p:sp>
        <p:nvSpPr>
          <p:cNvPr id="8" name="Slide Number Placeholder 7">
            <a:extLst>
              <a:ext uri="{FF2B5EF4-FFF2-40B4-BE49-F238E27FC236}">
                <a16:creationId xmlns:a16="http://schemas.microsoft.com/office/drawing/2014/main" id="{CDC8B604-4EFA-4C43-B7FB-E52001A18EAF}"/>
              </a:ext>
            </a:extLst>
          </p:cNvPr>
          <p:cNvSpPr>
            <a:spLocks noGrp="1"/>
          </p:cNvSpPr>
          <p:nvPr>
            <p:ph type="sldNum" sz="quarter" idx="12"/>
          </p:nvPr>
        </p:nvSpPr>
        <p:spPr>
          <a:xfrm>
            <a:off x="8737600" y="6245225"/>
            <a:ext cx="2844800" cy="476250"/>
          </a:xfrm>
        </p:spPr>
        <p:txBody>
          <a:bodyPr/>
          <a:lstStyle>
            <a:lvl1pPr>
              <a:defRPr/>
            </a:lvl1pPr>
          </a:lstStyle>
          <a:p>
            <a:fld id="{C785E888-E868-4E46-BC2A-4ABFFE19943E}" type="slidenum">
              <a:rPr lang="en-US" altLang="en-US"/>
              <a:pPr/>
              <a:t>‹#›</a:t>
            </a:fld>
            <a:endParaRPr lang="en-US" altLang="en-US"/>
          </a:p>
        </p:txBody>
      </p:sp>
    </p:spTree>
    <p:extLst>
      <p:ext uri="{BB962C8B-B14F-4D97-AF65-F5344CB8AC3E}">
        <p14:creationId xmlns:p14="http://schemas.microsoft.com/office/powerpoint/2010/main" val="12160161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4BA5DC4-9D23-B544-8986-9058F3FA3C4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E5A761E-3428-A74F-BB2E-6A036B14AFE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59FF56B-B7E7-3C40-83A1-EDDEEB32A71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6E9FA9-52EF-E143-AC27-468F69055BA4}" type="datetimeFigureOut">
              <a:rPr lang="en-US" smtClean="0"/>
              <a:t>5/23/21</a:t>
            </a:fld>
            <a:endParaRPr lang="en-US"/>
          </a:p>
        </p:txBody>
      </p:sp>
      <p:sp>
        <p:nvSpPr>
          <p:cNvPr id="5" name="Footer Placeholder 4">
            <a:extLst>
              <a:ext uri="{FF2B5EF4-FFF2-40B4-BE49-F238E27FC236}">
                <a16:creationId xmlns:a16="http://schemas.microsoft.com/office/drawing/2014/main" id="{0590129C-B0D6-464E-BB28-AF16D579BE8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2A8A3BC-D5C8-E848-AE1A-1484EB6E716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ED067D-18C6-8345-81C5-D53F70984E9F}" type="slidenum">
              <a:rPr lang="en-US" smtClean="0"/>
              <a:t>‹#›</a:t>
            </a:fld>
            <a:endParaRPr lang="en-US"/>
          </a:p>
        </p:txBody>
      </p:sp>
    </p:spTree>
    <p:extLst>
      <p:ext uri="{BB962C8B-B14F-4D97-AF65-F5344CB8AC3E}">
        <p14:creationId xmlns:p14="http://schemas.microsoft.com/office/powerpoint/2010/main" val="14853817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4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4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38.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hyperlink" Target="http://upload.wikimedia.org/wikipedia/commons/c/c3/Maslow%27s_hierarchy_of_needs.png" TargetMode="Externa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191">
            <a:extLst>
              <a:ext uri="{FF2B5EF4-FFF2-40B4-BE49-F238E27FC236}">
                <a16:creationId xmlns:a16="http://schemas.microsoft.com/office/drawing/2014/main" id="{3A930249-8242-4E2B-AF17-C018264883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6" name="Rectangle 192">
            <a:extLst>
              <a:ext uri="{FF2B5EF4-FFF2-40B4-BE49-F238E27FC236}">
                <a16:creationId xmlns:a16="http://schemas.microsoft.com/office/drawing/2014/main" id="{A5BDD999-C5E1-4B3E-A710-7686738191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2053" name="Picture 2052" descr="One in a crowd">
            <a:extLst>
              <a:ext uri="{FF2B5EF4-FFF2-40B4-BE49-F238E27FC236}">
                <a16:creationId xmlns:a16="http://schemas.microsoft.com/office/drawing/2014/main" id="{C6BF2232-4EAB-434C-A36B-948ACF87D416}"/>
              </a:ext>
            </a:extLst>
          </p:cNvPr>
          <p:cNvPicPr>
            <a:picLocks noChangeAspect="1"/>
          </p:cNvPicPr>
          <p:nvPr/>
        </p:nvPicPr>
        <p:blipFill rotWithShape="1">
          <a:blip r:embed="rId2">
            <a:alphaModFix amt="60000"/>
          </a:blip>
          <a:srcRect t="12500" b="12500"/>
          <a:stretch/>
        </p:blipFill>
        <p:spPr>
          <a:xfrm>
            <a:off x="-1" y="10"/>
            <a:ext cx="12192001" cy="6857990"/>
          </a:xfrm>
          <a:prstGeom prst="rect">
            <a:avLst/>
          </a:prstGeom>
        </p:spPr>
      </p:pic>
      <p:sp>
        <p:nvSpPr>
          <p:cNvPr id="2050" name="Rectangle 2">
            <a:extLst>
              <a:ext uri="{FF2B5EF4-FFF2-40B4-BE49-F238E27FC236}">
                <a16:creationId xmlns:a16="http://schemas.microsoft.com/office/drawing/2014/main" id="{6CEC6F56-AF04-EC42-A3D9-1F32065E89FB}"/>
              </a:ext>
            </a:extLst>
          </p:cNvPr>
          <p:cNvSpPr>
            <a:spLocks noGrp="1" noChangeArrowheads="1"/>
          </p:cNvSpPr>
          <p:nvPr>
            <p:ph type="ctrTitle"/>
          </p:nvPr>
        </p:nvSpPr>
        <p:spPr>
          <a:xfrm>
            <a:off x="1198181" y="1122363"/>
            <a:ext cx="9795637" cy="2220775"/>
          </a:xfrm>
        </p:spPr>
        <p:txBody>
          <a:bodyPr>
            <a:normAutofit/>
          </a:bodyPr>
          <a:lstStyle/>
          <a:p>
            <a:r>
              <a:rPr lang="en-US" altLang="zh-TW" sz="5200">
                <a:solidFill>
                  <a:srgbClr val="FFFFFF"/>
                </a:solidFill>
              </a:rPr>
              <a:t>Symbolic Interactionism</a:t>
            </a:r>
          </a:p>
        </p:txBody>
      </p:sp>
      <p:sp>
        <p:nvSpPr>
          <p:cNvPr id="2051" name="Rectangle 3">
            <a:extLst>
              <a:ext uri="{FF2B5EF4-FFF2-40B4-BE49-F238E27FC236}">
                <a16:creationId xmlns:a16="http://schemas.microsoft.com/office/drawing/2014/main" id="{887006FF-08E4-6C47-904F-4F0243E73D5A}"/>
              </a:ext>
            </a:extLst>
          </p:cNvPr>
          <p:cNvSpPr>
            <a:spLocks noGrp="1" noChangeArrowheads="1"/>
          </p:cNvSpPr>
          <p:nvPr>
            <p:ph type="subTitle" idx="1"/>
          </p:nvPr>
        </p:nvSpPr>
        <p:spPr>
          <a:xfrm>
            <a:off x="1198181" y="3514853"/>
            <a:ext cx="9795637" cy="2057043"/>
          </a:xfrm>
        </p:spPr>
        <p:txBody>
          <a:bodyPr>
            <a:normAutofit/>
          </a:bodyPr>
          <a:lstStyle/>
          <a:p>
            <a:r>
              <a:rPr lang="en-US" altLang="zh-TW">
                <a:solidFill>
                  <a:srgbClr val="FFFFFF"/>
                </a:solidFill>
              </a:rPr>
              <a:t>Research Methods Communication</a:t>
            </a:r>
          </a:p>
          <a:p>
            <a:endParaRPr lang="en-US" altLang="zh-TW">
              <a:solidFill>
                <a:srgbClr val="FFFFFF"/>
              </a:solidFill>
            </a:endParaRPr>
          </a:p>
          <a:p>
            <a:r>
              <a:rPr lang="en-US" altLang="zh-TW">
                <a:solidFill>
                  <a:srgbClr val="FFFFFF"/>
                </a:solidFill>
              </a:rPr>
              <a:t>Understanding ‘the you’ before the Design/Art you create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iterate>
                                    <p:tmPct val="10000"/>
                                  </p:iterate>
                                  <p:childTnLst>
                                    <p:set>
                                      <p:cBhvr>
                                        <p:cTn id="6" dur="1" fill="hold">
                                          <p:stCondLst>
                                            <p:cond delay="0"/>
                                          </p:stCondLst>
                                        </p:cTn>
                                        <p:tgtEl>
                                          <p:spTgt spid="2053"/>
                                        </p:tgtEl>
                                        <p:attrNameLst>
                                          <p:attrName>style.visibility</p:attrName>
                                        </p:attrNameLst>
                                      </p:cBhvr>
                                      <p:to>
                                        <p:strVal val="visible"/>
                                      </p:to>
                                    </p:set>
                                    <p:animEffect transition="in" filter="fade">
                                      <p:cBhvr>
                                        <p:cTn id="7" dur="700"/>
                                        <p:tgtEl>
                                          <p:spTgt spid="2053"/>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2051">
                                            <p:txEl>
                                              <p:pRg st="0" end="0"/>
                                            </p:txEl>
                                          </p:spTgt>
                                        </p:tgtEl>
                                        <p:attrNameLst>
                                          <p:attrName>style.visibility</p:attrName>
                                        </p:attrNameLst>
                                      </p:cBhvr>
                                      <p:to>
                                        <p:strVal val="visible"/>
                                      </p:to>
                                    </p:set>
                                    <p:animEffect transition="in" filter="fade">
                                      <p:cBhvr>
                                        <p:cTn id="10" dur="400"/>
                                        <p:tgtEl>
                                          <p:spTgt spid="2051">
                                            <p:txEl>
                                              <p:pRg st="0" end="0"/>
                                            </p:txEl>
                                          </p:spTgt>
                                        </p:tgtEl>
                                      </p:cBhvr>
                                    </p:animEffect>
                                  </p:childTnLst>
                                </p:cTn>
                              </p:par>
                              <p:par>
                                <p:cTn id="11" presetID="10" presetClass="entr" presetSubtype="0" fill="hold" grpId="0" nodeType="withEffect">
                                  <p:stCondLst>
                                    <p:cond delay="1000"/>
                                  </p:stCondLst>
                                  <p:iterate type="lt">
                                    <p:tmPct val="10000"/>
                                  </p:iterate>
                                  <p:childTnLst>
                                    <p:set>
                                      <p:cBhvr>
                                        <p:cTn id="12" dur="1" fill="hold">
                                          <p:stCondLst>
                                            <p:cond delay="0"/>
                                          </p:stCondLst>
                                        </p:cTn>
                                        <p:tgtEl>
                                          <p:spTgt spid="2050"/>
                                        </p:tgtEl>
                                        <p:attrNameLst>
                                          <p:attrName>style.visibility</p:attrName>
                                        </p:attrNameLst>
                                      </p:cBhvr>
                                      <p:to>
                                        <p:strVal val="visible"/>
                                      </p:to>
                                    </p:set>
                                    <p:animEffect transition="in" filter="fade">
                                      <p:cBhvr>
                                        <p:cTn id="13" dur="400"/>
                                        <p:tgtEl>
                                          <p:spTgt spid="2050"/>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2000"/>
                                  </p:stCondLst>
                                  <p:iterate type="lt">
                                    <p:tmPct val="10000"/>
                                  </p:iterate>
                                  <p:childTnLst>
                                    <p:set>
                                      <p:cBhvr>
                                        <p:cTn id="17" dur="1" fill="hold">
                                          <p:stCondLst>
                                            <p:cond delay="0"/>
                                          </p:stCondLst>
                                        </p:cTn>
                                        <p:tgtEl>
                                          <p:spTgt spid="2051">
                                            <p:txEl>
                                              <p:pRg st="2" end="2"/>
                                            </p:txEl>
                                          </p:spTgt>
                                        </p:tgtEl>
                                        <p:attrNameLst>
                                          <p:attrName>style.visibility</p:attrName>
                                        </p:attrNameLst>
                                      </p:cBhvr>
                                      <p:to>
                                        <p:strVal val="visible"/>
                                      </p:to>
                                    </p:set>
                                    <p:animEffect transition="in" filter="fade">
                                      <p:cBhvr>
                                        <p:cTn id="18" dur="400"/>
                                        <p:tgtEl>
                                          <p:spTgt spid="205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P spid="2051"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8575C10-8187-4AC4-AD72-C754EAFD28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429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C931ADA-4C63-814B-850E-D8DB2B8A3E62}"/>
              </a:ext>
            </a:extLst>
          </p:cNvPr>
          <p:cNvSpPr>
            <a:spLocks noGrp="1"/>
          </p:cNvSpPr>
          <p:nvPr>
            <p:ph type="title"/>
          </p:nvPr>
        </p:nvSpPr>
        <p:spPr>
          <a:xfrm>
            <a:off x="762000" y="559678"/>
            <a:ext cx="3567915" cy="4952492"/>
          </a:xfrm>
        </p:spPr>
        <p:txBody>
          <a:bodyPr>
            <a:normAutofit/>
          </a:bodyPr>
          <a:lstStyle/>
          <a:p>
            <a:r>
              <a:rPr lang="en-US">
                <a:solidFill>
                  <a:schemeClr val="bg1"/>
                </a:solidFill>
              </a:rPr>
              <a:t>Next week’s PRESENTATION</a:t>
            </a:r>
          </a:p>
        </p:txBody>
      </p:sp>
      <p:cxnSp>
        <p:nvCxnSpPr>
          <p:cNvPr id="11" name="Straight Connector 10">
            <a:extLst>
              <a:ext uri="{FF2B5EF4-FFF2-40B4-BE49-F238E27FC236}">
                <a16:creationId xmlns:a16="http://schemas.microsoft.com/office/drawing/2014/main" id="{74E776C9-ED67-41B7-B3A3-4DF76EF3ACE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99730"/>
            <a:ext cx="4297680"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71DB18F1-D873-491E-A885-9250B796F010}"/>
              </a:ext>
            </a:extLst>
          </p:cNvPr>
          <p:cNvGraphicFramePr>
            <a:graphicFrameLocks noGrp="1"/>
          </p:cNvGraphicFramePr>
          <p:nvPr>
            <p:ph idx="1"/>
            <p:extLst>
              <p:ext uri="{D42A27DB-BD31-4B8C-83A1-F6EECF244321}">
                <p14:modId xmlns:p14="http://schemas.microsoft.com/office/powerpoint/2010/main" val="2948900310"/>
              </p:ext>
            </p:extLst>
          </p:nvPr>
        </p:nvGraphicFramePr>
        <p:xfrm>
          <a:off x="5181600" y="568325"/>
          <a:ext cx="6248400" cy="56562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72920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Diagram, text&#10;&#10;Description automatically generated">
            <a:extLst>
              <a:ext uri="{FF2B5EF4-FFF2-40B4-BE49-F238E27FC236}">
                <a16:creationId xmlns:a16="http://schemas.microsoft.com/office/drawing/2014/main" id="{BF4DAE20-0A67-3A4E-899B-6F9E37138FA0}"/>
              </a:ext>
            </a:extLst>
          </p:cNvPr>
          <p:cNvPicPr>
            <a:picLocks noChangeAspect="1"/>
          </p:cNvPicPr>
          <p:nvPr/>
        </p:nvPicPr>
        <p:blipFill rotWithShape="1">
          <a:blip r:embed="rId2"/>
          <a:srcRect t="16476" r="9091" b="21312"/>
          <a:stretch/>
        </p:blipFill>
        <p:spPr>
          <a:xfrm>
            <a:off x="3523488" y="10"/>
            <a:ext cx="8668512" cy="6857990"/>
          </a:xfrm>
          <a:prstGeom prst="rect">
            <a:avLst/>
          </a:prstGeom>
        </p:spPr>
      </p:pic>
      <p:sp>
        <p:nvSpPr>
          <p:cNvPr id="12" name="Rectangle 11">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B5FCD9C-7E08-3947-A97A-7FC5E811EAA2}"/>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a:t>Today’s agenda</a:t>
            </a:r>
          </a:p>
        </p:txBody>
      </p:sp>
      <p:sp>
        <p:nvSpPr>
          <p:cNvPr id="3" name="Content Placeholder 2">
            <a:extLst>
              <a:ext uri="{FF2B5EF4-FFF2-40B4-BE49-F238E27FC236}">
                <a16:creationId xmlns:a16="http://schemas.microsoft.com/office/drawing/2014/main" id="{AD196C11-DC04-364F-AADE-7ED49B016AA4}"/>
              </a:ext>
            </a:extLst>
          </p:cNvPr>
          <p:cNvSpPr>
            <a:spLocks noGrp="1"/>
          </p:cNvSpPr>
          <p:nvPr>
            <p:ph idx="1"/>
          </p:nvPr>
        </p:nvSpPr>
        <p:spPr>
          <a:xfrm>
            <a:off x="477980" y="4872922"/>
            <a:ext cx="4023359" cy="1208141"/>
          </a:xfrm>
        </p:spPr>
        <p:txBody>
          <a:bodyPr vert="horz" lIns="91440" tIns="45720" rIns="91440" bIns="45720" rtlCol="0">
            <a:normAutofit/>
          </a:bodyPr>
          <a:lstStyle/>
          <a:p>
            <a:pPr marL="0" indent="0">
              <a:buNone/>
            </a:pPr>
            <a:r>
              <a:rPr lang="en-US" sz="2000"/>
              <a:t>Introduction to Symbolic interactionism</a:t>
            </a:r>
          </a:p>
        </p:txBody>
      </p:sp>
      <p:sp>
        <p:nvSpPr>
          <p:cNvPr id="14" name="Rectangle 13">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6" name="Rectangle 15">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7883677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nodeType="withEffect">
                                  <p:stCondLst>
                                    <p:cond delay="0"/>
                                  </p:stCondLst>
                                  <p:iterate>
                                    <p:tmPct val="10000"/>
                                  </p:iterate>
                                  <p:childTnLst>
                                    <p:set>
                                      <p:cBhvr>
                                        <p:cTn id="9" dur="1" fill="hold">
                                          <p:stCondLst>
                                            <p:cond delay="0"/>
                                          </p:stCondLst>
                                        </p:cTn>
                                        <p:tgtEl>
                                          <p:spTgt spid="5"/>
                                        </p:tgtEl>
                                        <p:attrNameLst>
                                          <p:attrName>style.visibility</p:attrName>
                                        </p:attrNameLst>
                                      </p:cBhvr>
                                      <p:to>
                                        <p:strVal val="visible"/>
                                      </p:to>
                                    </p:set>
                                    <p:animEffect transition="in" filter="fade">
                                      <p:cBhvr>
                                        <p:cTn id="10" dur="7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6" name="Rectangle 135">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8" name="Rectangle 137">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130" name="Rectangle 2">
            <a:extLst>
              <a:ext uri="{FF2B5EF4-FFF2-40B4-BE49-F238E27FC236}">
                <a16:creationId xmlns:a16="http://schemas.microsoft.com/office/drawing/2014/main" id="{17EFFD2D-0B27-2648-ADFD-240CB957CB07}"/>
              </a:ext>
            </a:extLst>
          </p:cNvPr>
          <p:cNvSpPr>
            <a:spLocks noGrp="1" noChangeArrowheads="1"/>
          </p:cNvSpPr>
          <p:nvPr>
            <p:ph type="title"/>
          </p:nvPr>
        </p:nvSpPr>
        <p:spPr>
          <a:xfrm>
            <a:off x="1156852" y="637762"/>
            <a:ext cx="2190782" cy="5576770"/>
          </a:xfrm>
        </p:spPr>
        <p:txBody>
          <a:bodyPr anchor="t">
            <a:normAutofit/>
          </a:bodyPr>
          <a:lstStyle/>
          <a:p>
            <a:r>
              <a:rPr lang="en-US" altLang="zh-TW" sz="3100">
                <a:solidFill>
                  <a:schemeClr val="bg1"/>
                </a:solidFill>
              </a:rPr>
              <a:t>Introduction</a:t>
            </a:r>
          </a:p>
        </p:txBody>
      </p:sp>
      <p:sp>
        <p:nvSpPr>
          <p:cNvPr id="140" name="Rectangle 139">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131" name="Rectangle 3">
            <a:extLst>
              <a:ext uri="{FF2B5EF4-FFF2-40B4-BE49-F238E27FC236}">
                <a16:creationId xmlns:a16="http://schemas.microsoft.com/office/drawing/2014/main" id="{4EE58802-E277-C546-8C0F-948DF2B8EDA9}"/>
              </a:ext>
            </a:extLst>
          </p:cNvPr>
          <p:cNvSpPr>
            <a:spLocks noGrp="1" noChangeArrowheads="1"/>
          </p:cNvSpPr>
          <p:nvPr>
            <p:ph idx="1"/>
          </p:nvPr>
        </p:nvSpPr>
        <p:spPr>
          <a:xfrm>
            <a:off x="4654732" y="850052"/>
            <a:ext cx="6390623" cy="5326911"/>
          </a:xfrm>
        </p:spPr>
        <p:txBody>
          <a:bodyPr>
            <a:normAutofit/>
          </a:bodyPr>
          <a:lstStyle/>
          <a:p>
            <a:pPr marL="609600" indent="-609600">
              <a:buSzPct val="90000"/>
            </a:pPr>
            <a:r>
              <a:rPr lang="en-US" altLang="zh-TW" sz="1700" dirty="0"/>
              <a:t>Symbolic Interactionism are both a general framework for the analysis of society and a social psychological theory addressed to problems of socialization</a:t>
            </a:r>
          </a:p>
          <a:p>
            <a:pPr marL="609600" indent="-609600">
              <a:buSzPct val="90000"/>
            </a:pPr>
            <a:r>
              <a:rPr lang="en-US" altLang="zh-TW" sz="1700" dirty="0"/>
              <a:t>Theory vs. Frames of Reference:</a:t>
            </a:r>
          </a:p>
          <a:p>
            <a:pPr marL="609600" indent="-609600">
              <a:buNone/>
            </a:pPr>
            <a:r>
              <a:rPr lang="en-US" altLang="zh-TW" sz="1700" dirty="0"/>
              <a:t>	- </a:t>
            </a:r>
            <a:r>
              <a:rPr lang="en-US" altLang="zh-TW" sz="1700" dirty="0">
                <a:latin typeface="Arial" panose="020B0604020202020204" pitchFamily="34" charset="0"/>
              </a:rPr>
              <a:t>“</a:t>
            </a:r>
            <a:r>
              <a:rPr lang="en-US" altLang="zh-TW" sz="1700" dirty="0"/>
              <a:t>Theory</a:t>
            </a:r>
            <a:r>
              <a:rPr lang="en-US" altLang="zh-TW" sz="1700" dirty="0">
                <a:latin typeface="Arial" panose="020B0604020202020204" pitchFamily="34" charset="0"/>
              </a:rPr>
              <a:t>”</a:t>
            </a:r>
            <a:endParaRPr lang="en-US" altLang="zh-TW" sz="1700" dirty="0"/>
          </a:p>
          <a:p>
            <a:pPr marL="1066800" lvl="1" indent="-609600">
              <a:buNone/>
            </a:pPr>
            <a:r>
              <a:rPr lang="en-US" altLang="zh-TW" sz="1300" dirty="0"/>
              <a:t>	(1) Is a set of logically related hypotheses specifying expected relationships among variables</a:t>
            </a:r>
          </a:p>
          <a:p>
            <a:pPr marL="1066800" lvl="1" indent="-609600">
              <a:buNone/>
            </a:pPr>
            <a:r>
              <a:rPr lang="en-US" altLang="zh-TW" sz="1300" dirty="0"/>
              <a:t>	(2) Is based on concepts describing selected aspects of the world and assumptions about the way it works, and open to falsification through evidence drawn from the world   </a:t>
            </a:r>
          </a:p>
          <a:p>
            <a:pPr marL="1066800" lvl="1" indent="-609600">
              <a:buNone/>
            </a:pPr>
            <a:r>
              <a:rPr lang="en-US" altLang="zh-TW" sz="1300" dirty="0"/>
              <a:t>	(3) Incorporates the concepts provided by a frame of reference</a:t>
            </a:r>
          </a:p>
          <a:p>
            <a:pPr marL="609600" indent="-609600">
              <a:buNone/>
            </a:pPr>
            <a:r>
              <a:rPr lang="en-US" altLang="zh-TW" sz="1700" dirty="0"/>
              <a:t>	- </a:t>
            </a:r>
            <a:r>
              <a:rPr lang="en-US" altLang="zh-TW" sz="1700" dirty="0">
                <a:latin typeface="Arial" panose="020B0604020202020204" pitchFamily="34" charset="0"/>
              </a:rPr>
              <a:t>“</a:t>
            </a:r>
            <a:r>
              <a:rPr lang="en-US" altLang="zh-TW" sz="1700" dirty="0"/>
              <a:t>Frame of reference</a:t>
            </a:r>
          </a:p>
          <a:p>
            <a:pPr marL="609600" indent="-609600">
              <a:buNone/>
            </a:pPr>
            <a:r>
              <a:rPr lang="en-US" altLang="zh-TW" sz="1700" dirty="0"/>
              <a:t>	(1) For art/designers, symbolic interactionism is a frame of reference or a perspective</a:t>
            </a:r>
          </a:p>
          <a:p>
            <a:pPr marL="609600" indent="-609600">
              <a:buNone/>
            </a:pPr>
            <a:r>
              <a:rPr lang="en-US" altLang="zh-TW" sz="1700" dirty="0"/>
              <a:t>	(2) It examines the possibly potentially </a:t>
            </a:r>
            <a:r>
              <a:rPr lang="en-US" altLang="zh-TW" sz="1700" b="1" u="sng" dirty="0"/>
              <a:t>significant determinants </a:t>
            </a:r>
            <a:r>
              <a:rPr lang="en-US" altLang="zh-TW" sz="1700" dirty="0"/>
              <a:t>of social </a:t>
            </a:r>
            <a:r>
              <a:rPr lang="en-US" altLang="zh-TW" sz="1700" dirty="0" err="1"/>
              <a:t>behaviour</a:t>
            </a:r>
            <a:r>
              <a:rPr lang="en-US" altLang="zh-TW" sz="1700" dirty="0"/>
              <a:t> by the very act of directing attention to its special concerns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2" name="Rectangle 191">
            <a:extLst>
              <a:ext uri="{FF2B5EF4-FFF2-40B4-BE49-F238E27FC236}">
                <a16:creationId xmlns:a16="http://schemas.microsoft.com/office/drawing/2014/main" id="{68575C10-8187-4AC4-AD72-C754EAFD28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429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74" name="Rectangle 2">
            <a:extLst>
              <a:ext uri="{FF2B5EF4-FFF2-40B4-BE49-F238E27FC236}">
                <a16:creationId xmlns:a16="http://schemas.microsoft.com/office/drawing/2014/main" id="{795C5F02-B2E6-FC41-AEE6-4B9A38D07729}"/>
              </a:ext>
            </a:extLst>
          </p:cNvPr>
          <p:cNvSpPr>
            <a:spLocks noGrp="1" noChangeArrowheads="1"/>
          </p:cNvSpPr>
          <p:nvPr>
            <p:ph type="title"/>
          </p:nvPr>
        </p:nvSpPr>
        <p:spPr>
          <a:xfrm>
            <a:off x="762000" y="559678"/>
            <a:ext cx="3567915" cy="4952492"/>
          </a:xfrm>
        </p:spPr>
        <p:txBody>
          <a:bodyPr>
            <a:normAutofit/>
          </a:bodyPr>
          <a:lstStyle/>
          <a:p>
            <a:r>
              <a:rPr lang="en-US" altLang="zh-TW">
                <a:solidFill>
                  <a:schemeClr val="bg1"/>
                </a:solidFill>
              </a:rPr>
              <a:t>The Scottish Moral Philosophers</a:t>
            </a:r>
          </a:p>
        </p:txBody>
      </p:sp>
      <p:cxnSp>
        <p:nvCxnSpPr>
          <p:cNvPr id="193" name="Straight Connector 192">
            <a:extLst>
              <a:ext uri="{FF2B5EF4-FFF2-40B4-BE49-F238E27FC236}">
                <a16:creationId xmlns:a16="http://schemas.microsoft.com/office/drawing/2014/main" id="{74E776C9-ED67-41B7-B3A3-4DF76EF3ACE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99730"/>
            <a:ext cx="4297680"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3077" name="Rectangle 3">
            <a:extLst>
              <a:ext uri="{FF2B5EF4-FFF2-40B4-BE49-F238E27FC236}">
                <a16:creationId xmlns:a16="http://schemas.microsoft.com/office/drawing/2014/main" id="{D8415283-E23A-401C-9648-A8F8E7415EFD}"/>
              </a:ext>
            </a:extLst>
          </p:cNvPr>
          <p:cNvGraphicFramePr>
            <a:graphicFrameLocks noGrp="1"/>
          </p:cNvGraphicFramePr>
          <p:nvPr>
            <p:ph idx="1"/>
            <p:extLst>
              <p:ext uri="{D42A27DB-BD31-4B8C-83A1-F6EECF244321}">
                <p14:modId xmlns:p14="http://schemas.microsoft.com/office/powerpoint/2010/main" val="1800037160"/>
              </p:ext>
            </p:extLst>
          </p:nvPr>
        </p:nvGraphicFramePr>
        <p:xfrm>
          <a:off x="5181600" y="568325"/>
          <a:ext cx="6248400" cy="56562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7D4C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Symbolic Interactionism.mp4" descr="Symbolic Interactionism.mp4">
            <a:hlinkClick r:id="" action="ppaction://media"/>
            <a:extLst>
              <a:ext uri="{FF2B5EF4-FFF2-40B4-BE49-F238E27FC236}">
                <a16:creationId xmlns:a16="http://schemas.microsoft.com/office/drawing/2014/main" id="{20EC403E-E8A3-9C42-BAB4-D3656707D420}"/>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143941" y="643467"/>
            <a:ext cx="9904117" cy="5571066"/>
          </a:xfrm>
          <a:prstGeom prst="rect">
            <a:avLst/>
          </a:prstGeom>
        </p:spPr>
      </p:pic>
    </p:spTree>
    <p:extLst>
      <p:ext uri="{BB962C8B-B14F-4D97-AF65-F5344CB8AC3E}">
        <p14:creationId xmlns:p14="http://schemas.microsoft.com/office/powerpoint/2010/main" val="3310070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7102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C1CFFB25-0323-B74F-A940-F21CEBC8EFD9}"/>
              </a:ext>
            </a:extLst>
          </p:cNvPr>
          <p:cNvSpPr>
            <a:spLocks noGrp="1" noChangeArrowheads="1"/>
          </p:cNvSpPr>
          <p:nvPr>
            <p:ph type="title"/>
          </p:nvPr>
        </p:nvSpPr>
        <p:spPr>
          <a:xfrm>
            <a:off x="4965430" y="629268"/>
            <a:ext cx="6586491" cy="1286160"/>
          </a:xfrm>
        </p:spPr>
        <p:txBody>
          <a:bodyPr anchor="b">
            <a:normAutofit/>
          </a:bodyPr>
          <a:lstStyle/>
          <a:p>
            <a:r>
              <a:rPr lang="en-US" altLang="zh-TW" sz="4100"/>
              <a:t>William James</a:t>
            </a:r>
            <a:br>
              <a:rPr lang="en-US" altLang="zh-TW" sz="4100"/>
            </a:br>
            <a:r>
              <a:rPr lang="en-US" altLang="zh-TW" sz="4100"/>
              <a:t>(1842-1910)</a:t>
            </a:r>
          </a:p>
        </p:txBody>
      </p:sp>
      <p:sp>
        <p:nvSpPr>
          <p:cNvPr id="8195" name="Rectangle 3">
            <a:extLst>
              <a:ext uri="{FF2B5EF4-FFF2-40B4-BE49-F238E27FC236}">
                <a16:creationId xmlns:a16="http://schemas.microsoft.com/office/drawing/2014/main" id="{73A4F1AC-76F3-4242-A983-72374F887411}"/>
              </a:ext>
            </a:extLst>
          </p:cNvPr>
          <p:cNvSpPr>
            <a:spLocks noGrp="1" noChangeArrowheads="1"/>
          </p:cNvSpPr>
          <p:nvPr>
            <p:ph idx="1"/>
          </p:nvPr>
        </p:nvSpPr>
        <p:spPr>
          <a:xfrm>
            <a:off x="4965431" y="2115118"/>
            <a:ext cx="6988676" cy="3694666"/>
          </a:xfrm>
        </p:spPr>
        <p:txBody>
          <a:bodyPr>
            <a:noAutofit/>
          </a:bodyPr>
          <a:lstStyle/>
          <a:p>
            <a:r>
              <a:rPr lang="en-US" altLang="zh-TW" sz="1600" dirty="0"/>
              <a:t>Habit</a:t>
            </a:r>
          </a:p>
          <a:p>
            <a:pPr>
              <a:buFont typeface="Wingdings" pitchFamily="2" charset="2"/>
              <a:buNone/>
            </a:pPr>
            <a:r>
              <a:rPr lang="en-US" altLang="zh-TW" sz="1600" dirty="0"/>
              <a:t>	-the basis of habit is memory</a:t>
            </a:r>
          </a:p>
          <a:p>
            <a:pPr>
              <a:buFont typeface="Wingdings" pitchFamily="2" charset="2"/>
              <a:buNone/>
            </a:pPr>
            <a:r>
              <a:rPr lang="en-US" altLang="zh-TW" sz="1600" dirty="0"/>
              <a:t>	-instincts are both modifiable and transitive</a:t>
            </a:r>
          </a:p>
          <a:p>
            <a:r>
              <a:rPr lang="en-US" altLang="zh-TW" sz="1600" dirty="0"/>
              <a:t>The Self</a:t>
            </a:r>
          </a:p>
          <a:p>
            <a:pPr>
              <a:buFont typeface="Wingdings" pitchFamily="2" charset="2"/>
              <a:buNone/>
            </a:pPr>
            <a:r>
              <a:rPr lang="en-US" altLang="zh-TW" sz="1600" dirty="0"/>
              <a:t>	-is </a:t>
            </a:r>
            <a:r>
              <a:rPr lang="en-US" altLang="zh-TW" sz="1600" dirty="0">
                <a:latin typeface="Arial" panose="020B0604020202020204" pitchFamily="34" charset="0"/>
              </a:rPr>
              <a:t>“</a:t>
            </a:r>
            <a:r>
              <a:rPr lang="en-US" altLang="zh-TW" sz="1600" dirty="0"/>
              <a:t>the sum total of all that an individual can call his</a:t>
            </a:r>
            <a:r>
              <a:rPr lang="en-US" altLang="zh-TW" sz="1600" dirty="0">
                <a:latin typeface="Arial" panose="020B0604020202020204" pitchFamily="34" charset="0"/>
              </a:rPr>
              <a:t>”</a:t>
            </a:r>
            <a:endParaRPr lang="en-US" altLang="zh-TW" sz="1600" dirty="0"/>
          </a:p>
          <a:p>
            <a:pPr>
              <a:buFont typeface="Wingdings" pitchFamily="2" charset="2"/>
              <a:buNone/>
            </a:pPr>
            <a:r>
              <a:rPr lang="en-US" altLang="zh-TW" sz="1600" dirty="0"/>
              <a:t>	-four types of self</a:t>
            </a:r>
            <a:r>
              <a:rPr lang="en-US" altLang="zh-TW" sz="1600" dirty="0">
                <a:latin typeface="Arial" panose="020B0604020202020204" pitchFamily="34" charset="0"/>
              </a:rPr>
              <a:t>—</a:t>
            </a:r>
            <a:r>
              <a:rPr lang="en-US" altLang="zh-TW" sz="1600" dirty="0"/>
              <a:t>the material self; the spiritual self; the social self;  pure ego</a:t>
            </a:r>
          </a:p>
          <a:p>
            <a:pPr>
              <a:buFont typeface="Wingdings" pitchFamily="2" charset="2"/>
              <a:buNone/>
            </a:pPr>
            <a:r>
              <a:rPr lang="en-US" altLang="zh-TW" sz="1600" dirty="0"/>
              <a:t>	-the social self</a:t>
            </a:r>
          </a:p>
          <a:p>
            <a:pPr>
              <a:buFont typeface="Wingdings" pitchFamily="2" charset="2"/>
              <a:buNone/>
            </a:pPr>
            <a:r>
              <a:rPr lang="en-US" altLang="zh-TW" sz="1600" dirty="0"/>
              <a:t>		-is the recognition given one by others; derivative of relationships with 		others</a:t>
            </a:r>
          </a:p>
          <a:p>
            <a:pPr>
              <a:buFont typeface="Wingdings" pitchFamily="2" charset="2"/>
              <a:buNone/>
            </a:pPr>
            <a:r>
              <a:rPr lang="en-US" altLang="zh-TW" sz="1600" dirty="0"/>
              <a:t>		-emphasizes on the self</a:t>
            </a:r>
            <a:r>
              <a:rPr lang="en-US" altLang="zh-TW" sz="1600" dirty="0">
                <a:latin typeface="Arial" panose="020B0604020202020204" pitchFamily="34" charset="0"/>
              </a:rPr>
              <a:t>’</a:t>
            </a:r>
            <a:r>
              <a:rPr lang="en-US" altLang="zh-TW" sz="1600" dirty="0"/>
              <a:t>s multifaceted character</a:t>
            </a:r>
            <a:r>
              <a:rPr lang="en-US" altLang="zh-TW" sz="1600" dirty="0">
                <a:sym typeface="Wingdings" pitchFamily="2" charset="2"/>
              </a:rPr>
              <a:t> multifaceted self as 		the product of heterogeneously organized society   </a:t>
            </a:r>
            <a:r>
              <a:rPr lang="en-US" altLang="zh-TW" sz="1600" dirty="0"/>
              <a:t> </a:t>
            </a:r>
          </a:p>
          <a:p>
            <a:pPr>
              <a:buFont typeface="Wingdings" pitchFamily="2" charset="2"/>
              <a:buNone/>
            </a:pPr>
            <a:r>
              <a:rPr lang="en-US" altLang="zh-TW" sz="1600" dirty="0"/>
              <a:t>		-one</a:t>
            </a:r>
            <a:r>
              <a:rPr lang="en-US" altLang="zh-TW" sz="1600" dirty="0">
                <a:latin typeface="Arial" panose="020B0604020202020204" pitchFamily="34" charset="0"/>
              </a:rPr>
              <a:t>’</a:t>
            </a:r>
            <a:r>
              <a:rPr lang="en-US" altLang="zh-TW" sz="1600" dirty="0"/>
              <a:t>s self-worth/self-esteem is a function of the ratio of success to 		presentation</a:t>
            </a:r>
          </a:p>
          <a:p>
            <a:pPr>
              <a:buFont typeface="Wingdings" pitchFamily="2" charset="2"/>
              <a:buNone/>
            </a:pPr>
            <a:r>
              <a:rPr lang="en-US" altLang="zh-TW" sz="1600" dirty="0"/>
              <a:t>		</a:t>
            </a:r>
            <a:r>
              <a:rPr lang="en-US" altLang="zh-TW" sz="1600" dirty="0">
                <a:sym typeface="Wingdings" pitchFamily="2" charset="2"/>
              </a:rPr>
              <a:t>two basis of self-esteem: objective basis=the recognition one get  from others; subjective basis=one</a:t>
            </a:r>
            <a:r>
              <a:rPr lang="en-US" altLang="zh-TW" sz="1600" dirty="0">
                <a:latin typeface="Arial" panose="020B0604020202020204" pitchFamily="34" charset="0"/>
                <a:sym typeface="Wingdings" pitchFamily="2" charset="2"/>
              </a:rPr>
              <a:t>’</a:t>
            </a:r>
            <a:r>
              <a:rPr lang="en-US" altLang="zh-TW" sz="1600" dirty="0">
                <a:sym typeface="Wingdings" pitchFamily="2" charset="2"/>
              </a:rPr>
              <a:t>s own aspirations</a:t>
            </a:r>
            <a:endParaRPr lang="en-US" altLang="zh-TW" sz="1600" dirty="0"/>
          </a:p>
        </p:txBody>
      </p:sp>
      <p:pic>
        <p:nvPicPr>
          <p:cNvPr id="8196" name="Picture 4">
            <a:extLst>
              <a:ext uri="{FF2B5EF4-FFF2-40B4-BE49-F238E27FC236}">
                <a16:creationId xmlns:a16="http://schemas.microsoft.com/office/drawing/2014/main" id="{62405948-A45A-0E41-A2D4-EDD0B3B45A6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710" r="7413" b="2"/>
          <a:stretch/>
        </p:blipFill>
        <p:spPr bwMode="auto">
          <a:xfrm>
            <a:off x="20" y="10"/>
            <a:ext cx="4635571" cy="6857990"/>
          </a:xfrm>
          <a:prstGeom prst="rect">
            <a:avLst/>
          </a:prstGeom>
          <a:noFill/>
          <a:effectLst/>
          <a:extLst>
            <a:ext uri="{909E8E84-426E-40DD-AFC4-6F175D3DCCD1}">
              <a14:hiddenFill xmlns:a14="http://schemas.microsoft.com/office/drawing/2010/main">
                <a:solidFill>
                  <a:srgbClr val="FFFFFF"/>
                </a:solidFill>
              </a14:hiddenFill>
            </a:ext>
          </a:extLst>
        </p:spPr>
      </p:pic>
      <p:cxnSp>
        <p:nvCxnSpPr>
          <p:cNvPr id="8198" name="Straight Connector 72">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741C86A5-9F9F-5249-B783-2E13B7F89165}"/>
              </a:ext>
            </a:extLst>
          </p:cNvPr>
          <p:cNvSpPr>
            <a:spLocks noGrp="1" noChangeArrowheads="1"/>
          </p:cNvSpPr>
          <p:nvPr>
            <p:ph type="title"/>
          </p:nvPr>
        </p:nvSpPr>
        <p:spPr>
          <a:xfrm>
            <a:off x="4965430" y="629268"/>
            <a:ext cx="6586491" cy="1286160"/>
          </a:xfrm>
        </p:spPr>
        <p:txBody>
          <a:bodyPr anchor="b">
            <a:normAutofit/>
          </a:bodyPr>
          <a:lstStyle/>
          <a:p>
            <a:r>
              <a:rPr lang="en-US" altLang="zh-TW" sz="4100"/>
              <a:t>James Mark Baldwin</a:t>
            </a:r>
            <a:br>
              <a:rPr lang="en-US" altLang="zh-TW" sz="4100"/>
            </a:br>
            <a:r>
              <a:rPr lang="en-US" altLang="zh-TW" sz="4100"/>
              <a:t>(1861-1934) </a:t>
            </a:r>
          </a:p>
        </p:txBody>
      </p:sp>
      <p:sp>
        <p:nvSpPr>
          <p:cNvPr id="6147" name="Rectangle 3">
            <a:extLst>
              <a:ext uri="{FF2B5EF4-FFF2-40B4-BE49-F238E27FC236}">
                <a16:creationId xmlns:a16="http://schemas.microsoft.com/office/drawing/2014/main" id="{42DB996C-4E09-6241-A868-1E7CFC8D2EE7}"/>
              </a:ext>
            </a:extLst>
          </p:cNvPr>
          <p:cNvSpPr>
            <a:spLocks noGrp="1" noChangeArrowheads="1"/>
          </p:cNvSpPr>
          <p:nvPr>
            <p:ph idx="1"/>
          </p:nvPr>
        </p:nvSpPr>
        <p:spPr>
          <a:xfrm>
            <a:off x="4965431" y="2438400"/>
            <a:ext cx="6586489" cy="3785419"/>
          </a:xfrm>
        </p:spPr>
        <p:txBody>
          <a:bodyPr>
            <a:normAutofit/>
          </a:bodyPr>
          <a:lstStyle/>
          <a:p>
            <a:r>
              <a:rPr lang="en-US" altLang="zh-TW" sz="2000"/>
              <a:t>Personality Development</a:t>
            </a:r>
          </a:p>
          <a:p>
            <a:pPr>
              <a:buFont typeface="Wingdings" pitchFamily="2" charset="2"/>
              <a:buNone/>
            </a:pPr>
            <a:r>
              <a:rPr lang="en-US" altLang="zh-TW" sz="2000"/>
              <a:t>	(1) Projective Stage</a:t>
            </a:r>
            <a:r>
              <a:rPr lang="en-US" altLang="zh-TW" sz="2000">
                <a:latin typeface="Arial" panose="020B0604020202020204" pitchFamily="34" charset="0"/>
              </a:rPr>
              <a:t>—</a:t>
            </a:r>
            <a:r>
              <a:rPr lang="en-US" altLang="zh-TW" sz="2000"/>
              <a:t>being aware of others, drawing 	differences between them and objects</a:t>
            </a:r>
          </a:p>
          <a:p>
            <a:pPr>
              <a:buFont typeface="Wingdings" pitchFamily="2" charset="2"/>
              <a:buNone/>
            </a:pPr>
            <a:r>
              <a:rPr lang="en-US" altLang="zh-TW" sz="2000"/>
              <a:t>	(2) Subjective Stage</a:t>
            </a:r>
            <a:r>
              <a:rPr lang="en-US" altLang="zh-TW" sz="2000">
                <a:latin typeface="Arial" panose="020B0604020202020204" pitchFamily="34" charset="0"/>
              </a:rPr>
              <a:t>—</a:t>
            </a:r>
            <a:r>
              <a:rPr lang="en-US" altLang="zh-TW" sz="2000"/>
              <a:t>emergence of self-consciousness	through imitating the behavior of 	others and learning 	that there are feeling states associated with such 	behavior</a:t>
            </a:r>
          </a:p>
          <a:p>
            <a:pPr>
              <a:buFont typeface="Wingdings" pitchFamily="2" charset="2"/>
              <a:buNone/>
            </a:pPr>
            <a:r>
              <a:rPr lang="en-US" altLang="zh-TW" sz="2000"/>
              <a:t>	(3) Ejective Stage</a:t>
            </a:r>
            <a:r>
              <a:rPr lang="en-US" altLang="zh-TW" sz="2000">
                <a:latin typeface="Arial" panose="020B0604020202020204" pitchFamily="34" charset="0"/>
              </a:rPr>
              <a:t>—</a:t>
            </a:r>
            <a:r>
              <a:rPr lang="en-US" altLang="zh-TW" sz="2000"/>
              <a:t>associates feeling states with its 	conceptions of persons and becomes aware that 	other persons have feeling states just as it does </a:t>
            </a:r>
          </a:p>
        </p:txBody>
      </p:sp>
      <p:pic>
        <p:nvPicPr>
          <p:cNvPr id="6149" name="Picture 5">
            <a:extLst>
              <a:ext uri="{FF2B5EF4-FFF2-40B4-BE49-F238E27FC236}">
                <a16:creationId xmlns:a16="http://schemas.microsoft.com/office/drawing/2014/main" id="{FA0C07B2-80CE-F144-AF20-0E53972CF4F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 b="4554"/>
          <a:stretch/>
        </p:blipFill>
        <p:spPr bwMode="auto">
          <a:xfrm>
            <a:off x="20" y="10"/>
            <a:ext cx="4635571" cy="6857990"/>
          </a:xfrm>
          <a:prstGeom prst="rect">
            <a:avLst/>
          </a:prstGeom>
          <a:noFill/>
          <a:effectLst/>
          <a:extLst>
            <a:ext uri="{909E8E84-426E-40DD-AFC4-6F175D3DCCD1}">
              <a14:hiddenFill xmlns:a14="http://schemas.microsoft.com/office/drawing/2010/main">
                <a:solidFill>
                  <a:srgbClr val="FFFFFF"/>
                </a:solidFill>
              </a14:hiddenFill>
            </a:ext>
          </a:extLst>
        </p:spPr>
      </p:pic>
      <p:cxnSp>
        <p:nvCxnSpPr>
          <p:cNvPr id="74" name="Straight Connector 73">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EFF8DD6B-E2E6-4D3E-972B-A1131F4CE0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2" name="Rectangle 2">
            <a:extLst>
              <a:ext uri="{FF2B5EF4-FFF2-40B4-BE49-F238E27FC236}">
                <a16:creationId xmlns:a16="http://schemas.microsoft.com/office/drawing/2014/main" id="{C8516056-68A4-EB45-A0B7-A9FEBC74C914}"/>
              </a:ext>
            </a:extLst>
          </p:cNvPr>
          <p:cNvSpPr>
            <a:spLocks noGrp="1" noChangeArrowheads="1"/>
          </p:cNvSpPr>
          <p:nvPr>
            <p:ph type="title"/>
          </p:nvPr>
        </p:nvSpPr>
        <p:spPr>
          <a:xfrm>
            <a:off x="5214579" y="629266"/>
            <a:ext cx="6422849" cy="1676603"/>
          </a:xfrm>
        </p:spPr>
        <p:txBody>
          <a:bodyPr>
            <a:normAutofit/>
          </a:bodyPr>
          <a:lstStyle/>
          <a:p>
            <a:r>
              <a:rPr lang="en-US" altLang="zh-TW"/>
              <a:t>John Dewey</a:t>
            </a:r>
            <a:br>
              <a:rPr lang="en-US" altLang="zh-TW"/>
            </a:br>
            <a:r>
              <a:rPr lang="en-US" altLang="zh-TW"/>
              <a:t>(1859 - 1952) </a:t>
            </a:r>
          </a:p>
        </p:txBody>
      </p:sp>
      <p:sp>
        <p:nvSpPr>
          <p:cNvPr id="75" name="Rectangle 74">
            <a:extLst>
              <a:ext uri="{FF2B5EF4-FFF2-40B4-BE49-F238E27FC236}">
                <a16:creationId xmlns:a16="http://schemas.microsoft.com/office/drawing/2014/main" id="{8E20FA99-AAAC-4AF3-9FAE-707420324F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ounded Rectangle 9">
            <a:extLst>
              <a:ext uri="{FF2B5EF4-FFF2-40B4-BE49-F238E27FC236}">
                <a16:creationId xmlns:a16="http://schemas.microsoft.com/office/drawing/2014/main" id="{9573BE85-6043-4C3A-A7DD-483A0A5FB7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2" y="559407"/>
            <a:ext cx="3666744"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4" name="Picture 4">
            <a:extLst>
              <a:ext uri="{FF2B5EF4-FFF2-40B4-BE49-F238E27FC236}">
                <a16:creationId xmlns:a16="http://schemas.microsoft.com/office/drawing/2014/main" id="{42976A38-6BFD-1C4B-AF4E-12850AE15FF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7793"/>
          <a:stretch/>
        </p:blipFill>
        <p:spPr bwMode="auto">
          <a:xfrm>
            <a:off x="649224" y="722376"/>
            <a:ext cx="3337560" cy="5413248"/>
          </a:xfrm>
          <a:prstGeom prst="rect">
            <a:avLst/>
          </a:prstGeom>
          <a:noFill/>
          <a:effectLst/>
          <a:extLst>
            <a:ext uri="{909E8E84-426E-40DD-AFC4-6F175D3DCCD1}">
              <a14:hiddenFill xmlns:a14="http://schemas.microsoft.com/office/drawing/2010/main">
                <a:solidFill>
                  <a:srgbClr val="FFFFFF"/>
                </a:solidFill>
              </a14:hiddenFill>
            </a:ext>
          </a:extLst>
        </p:spPr>
      </p:pic>
      <p:sp>
        <p:nvSpPr>
          <p:cNvPr id="5123" name="Rectangle 3">
            <a:extLst>
              <a:ext uri="{FF2B5EF4-FFF2-40B4-BE49-F238E27FC236}">
                <a16:creationId xmlns:a16="http://schemas.microsoft.com/office/drawing/2014/main" id="{6E61BFFB-05D7-B14C-85B5-A71143F8F8F1}"/>
              </a:ext>
            </a:extLst>
          </p:cNvPr>
          <p:cNvSpPr>
            <a:spLocks noGrp="1" noChangeArrowheads="1"/>
          </p:cNvSpPr>
          <p:nvPr>
            <p:ph idx="1"/>
          </p:nvPr>
        </p:nvSpPr>
        <p:spPr>
          <a:xfrm>
            <a:off x="5214581" y="2438400"/>
            <a:ext cx="6422848" cy="3785419"/>
          </a:xfrm>
        </p:spPr>
        <p:txBody>
          <a:bodyPr>
            <a:normAutofit/>
          </a:bodyPr>
          <a:lstStyle/>
          <a:p>
            <a:r>
              <a:rPr lang="en-US" altLang="zh-TW" sz="1300"/>
              <a:t>Habit</a:t>
            </a:r>
          </a:p>
          <a:p>
            <a:pPr>
              <a:buFont typeface="Wingdings" pitchFamily="2" charset="2"/>
              <a:buNone/>
            </a:pPr>
            <a:r>
              <a:rPr lang="en-US" altLang="zh-TW" sz="1300"/>
              <a:t>	-personality organization is a primarily function of habit</a:t>
            </a:r>
          </a:p>
          <a:p>
            <a:pPr>
              <a:buFont typeface="Wingdings" pitchFamily="2" charset="2"/>
              <a:buNone/>
            </a:pPr>
            <a:r>
              <a:rPr lang="en-US" altLang="zh-TW" sz="1300"/>
              <a:t>	-social organization is a primarily function of custom</a:t>
            </a:r>
          </a:p>
          <a:p>
            <a:pPr>
              <a:buFont typeface="Wingdings" pitchFamily="2" charset="2"/>
              <a:buNone/>
            </a:pPr>
            <a:r>
              <a:rPr lang="en-US" altLang="zh-TW" sz="1300"/>
              <a:t>	-habits reflect a prior social order and they are the basis of thought and       </a:t>
            </a:r>
          </a:p>
          <a:p>
            <a:pPr>
              <a:buFont typeface="Wingdings" pitchFamily="2" charset="2"/>
              <a:buNone/>
            </a:pPr>
            <a:r>
              <a:rPr lang="en-US" altLang="zh-TW" sz="1300"/>
              <a:t>	 reflection</a:t>
            </a:r>
          </a:p>
          <a:p>
            <a:r>
              <a:rPr lang="en-US" altLang="zh-TW" sz="1300"/>
              <a:t>Pragmatism</a:t>
            </a:r>
          </a:p>
          <a:p>
            <a:pPr>
              <a:buFont typeface="Wingdings" pitchFamily="2" charset="2"/>
              <a:buNone/>
            </a:pPr>
            <a:r>
              <a:rPr lang="en-US" altLang="zh-TW" sz="1300"/>
              <a:t>	-human is unique because of their capacity of thinking </a:t>
            </a:r>
          </a:p>
          <a:p>
            <a:pPr>
              <a:buFont typeface="Wingdings" pitchFamily="2" charset="2"/>
              <a:buNone/>
            </a:pPr>
            <a:r>
              <a:rPr lang="en-US" altLang="zh-TW" sz="1300"/>
              <a:t>	-mind is the process of thinking; thinking arises in the process of human</a:t>
            </a:r>
            <a:r>
              <a:rPr lang="en-US" altLang="zh-TW" sz="1300">
                <a:latin typeface="Arial" panose="020B0604020202020204" pitchFamily="34" charset="0"/>
              </a:rPr>
              <a:t>’</a:t>
            </a:r>
            <a:r>
              <a:rPr lang="en-US" altLang="zh-TW" sz="1300"/>
              <a:t>s adjusting to their environment</a:t>
            </a:r>
          </a:p>
          <a:p>
            <a:pPr>
              <a:buFont typeface="Wingdings" pitchFamily="2" charset="2"/>
              <a:buNone/>
            </a:pPr>
            <a:r>
              <a:rPr lang="en-US" altLang="zh-TW" sz="1300"/>
              <a:t>	-mind is instrumental and it is the process of defining objects in one</a:t>
            </a:r>
            <a:r>
              <a:rPr lang="en-US" altLang="zh-TW" sz="1300">
                <a:latin typeface="Arial" panose="020B0604020202020204" pitchFamily="34" charset="0"/>
              </a:rPr>
              <a:t>’</a:t>
            </a:r>
            <a:r>
              <a:rPr lang="en-US" altLang="zh-TW" sz="1300"/>
              <a:t>s world </a:t>
            </a:r>
          </a:p>
          <a:p>
            <a:r>
              <a:rPr lang="en-US" altLang="zh-TW" sz="1300">
                <a:latin typeface="Arial" panose="020B0604020202020204" pitchFamily="34" charset="0"/>
              </a:rPr>
              <a:t>“</a:t>
            </a:r>
            <a:r>
              <a:rPr lang="en-US" altLang="zh-TW" sz="1300"/>
              <a:t>The Reflex Arc Concept in Psychology</a:t>
            </a:r>
            <a:r>
              <a:rPr lang="en-US" altLang="zh-TW" sz="1300">
                <a:latin typeface="Arial" panose="020B0604020202020204" pitchFamily="34" charset="0"/>
              </a:rPr>
              <a:t>”</a:t>
            </a:r>
            <a:r>
              <a:rPr lang="en-US" altLang="zh-TW" sz="1300"/>
              <a:t> (1896)</a:t>
            </a:r>
          </a:p>
          <a:p>
            <a:pPr>
              <a:buFont typeface="Wingdings" pitchFamily="2" charset="2"/>
              <a:buNone/>
            </a:pPr>
            <a:r>
              <a:rPr lang="en-US" altLang="zh-TW" sz="1300"/>
              <a:t>	-a stimulus is defined in the context of action rather than prior to and a cause of that action</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2C7FCABF-D11A-124C-94F4-0135CBD90069}"/>
              </a:ext>
            </a:extLst>
          </p:cNvPr>
          <p:cNvSpPr>
            <a:spLocks noGrp="1" noChangeArrowheads="1"/>
          </p:cNvSpPr>
          <p:nvPr>
            <p:ph type="title"/>
          </p:nvPr>
        </p:nvSpPr>
        <p:spPr>
          <a:xfrm>
            <a:off x="4965430" y="629268"/>
            <a:ext cx="6586491" cy="1286160"/>
          </a:xfrm>
        </p:spPr>
        <p:txBody>
          <a:bodyPr anchor="b">
            <a:normAutofit/>
          </a:bodyPr>
          <a:lstStyle/>
          <a:p>
            <a:r>
              <a:rPr lang="en-US" altLang="zh-TW" sz="4100"/>
              <a:t>Charles Horton Cooley </a:t>
            </a:r>
            <a:br>
              <a:rPr lang="en-US" altLang="zh-TW" sz="4100"/>
            </a:br>
            <a:r>
              <a:rPr lang="en-US" altLang="zh-TW" sz="4100"/>
              <a:t>(1864-1929)</a:t>
            </a:r>
          </a:p>
        </p:txBody>
      </p:sp>
      <p:sp>
        <p:nvSpPr>
          <p:cNvPr id="4099" name="Rectangle 3">
            <a:extLst>
              <a:ext uri="{FF2B5EF4-FFF2-40B4-BE49-F238E27FC236}">
                <a16:creationId xmlns:a16="http://schemas.microsoft.com/office/drawing/2014/main" id="{EE3FDB13-FFFC-CA45-9548-83E7EFAE6C24}"/>
              </a:ext>
            </a:extLst>
          </p:cNvPr>
          <p:cNvSpPr>
            <a:spLocks noGrp="1" noChangeArrowheads="1"/>
          </p:cNvSpPr>
          <p:nvPr>
            <p:ph idx="1"/>
          </p:nvPr>
        </p:nvSpPr>
        <p:spPr>
          <a:xfrm>
            <a:off x="4965431" y="2438400"/>
            <a:ext cx="6586489" cy="3785419"/>
          </a:xfrm>
        </p:spPr>
        <p:txBody>
          <a:bodyPr>
            <a:normAutofit/>
          </a:bodyPr>
          <a:lstStyle/>
          <a:p>
            <a:pPr marL="609600" indent="-609600"/>
            <a:r>
              <a:rPr lang="en-US" altLang="zh-TW" sz="1900"/>
              <a:t>Social Self </a:t>
            </a:r>
          </a:p>
          <a:p>
            <a:pPr marL="609600" indent="-609600">
              <a:buNone/>
            </a:pPr>
            <a:r>
              <a:rPr lang="en-US" altLang="zh-TW" sz="1900"/>
              <a:t>	(the reflected/looking glass self)</a:t>
            </a:r>
          </a:p>
          <a:p>
            <a:pPr marL="609600" indent="-609600">
              <a:buNone/>
            </a:pPr>
            <a:r>
              <a:rPr lang="en-US" altLang="zh-TW" sz="1900"/>
              <a:t>	-The self is a social product; it is defined and developed in social action</a:t>
            </a:r>
          </a:p>
          <a:p>
            <a:pPr marL="609600" indent="-609600">
              <a:buNone/>
            </a:pPr>
            <a:r>
              <a:rPr lang="en-US" altLang="zh-TW" sz="1900"/>
              <a:t>	-Three components:	</a:t>
            </a:r>
          </a:p>
          <a:p>
            <a:pPr marL="609600" indent="-609600">
              <a:buNone/>
            </a:pPr>
            <a:r>
              <a:rPr lang="en-US" altLang="zh-TW" sz="1900"/>
              <a:t>		(1) Imagination of our appearance to other person</a:t>
            </a:r>
          </a:p>
          <a:p>
            <a:pPr marL="609600" indent="-609600">
              <a:buNone/>
            </a:pPr>
            <a:r>
              <a:rPr lang="en-US" altLang="zh-TW" sz="1900"/>
              <a:t>		(2) Imagination of other person</a:t>
            </a:r>
            <a:r>
              <a:rPr lang="en-US" altLang="zh-TW" sz="1900">
                <a:latin typeface="Arial" panose="020B0604020202020204" pitchFamily="34" charset="0"/>
              </a:rPr>
              <a:t>’</a:t>
            </a:r>
            <a:r>
              <a:rPr lang="en-US" altLang="zh-TW" sz="1900"/>
              <a:t>s judgment to our       </a:t>
            </a:r>
          </a:p>
          <a:p>
            <a:pPr marL="609600" indent="-609600">
              <a:buNone/>
            </a:pPr>
            <a:r>
              <a:rPr lang="en-US" altLang="zh-TW" sz="1900"/>
              <a:t>		appearance</a:t>
            </a:r>
          </a:p>
          <a:p>
            <a:pPr marL="609600" indent="-609600">
              <a:buNone/>
            </a:pPr>
            <a:r>
              <a:rPr lang="en-US" altLang="zh-TW" sz="1900"/>
              <a:t>		(3) Self-feeling from these imaginations</a:t>
            </a:r>
          </a:p>
          <a:p>
            <a:pPr marL="609600" indent="-609600">
              <a:buClr>
                <a:schemeClr val="tx1"/>
              </a:buClr>
              <a:buNone/>
            </a:pPr>
            <a:r>
              <a:rPr lang="en-US" altLang="zh-TW" sz="1900"/>
              <a:t>		</a:t>
            </a:r>
          </a:p>
        </p:txBody>
      </p:sp>
      <p:pic>
        <p:nvPicPr>
          <p:cNvPr id="4101" name="Picture 5">
            <a:extLst>
              <a:ext uri="{FF2B5EF4-FFF2-40B4-BE49-F238E27FC236}">
                <a16:creationId xmlns:a16="http://schemas.microsoft.com/office/drawing/2014/main" id="{E944E374-BFAB-814F-B0FC-EE821B49ED5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243"/>
          <a:stretch/>
        </p:blipFill>
        <p:spPr bwMode="auto">
          <a:xfrm>
            <a:off x="20" y="10"/>
            <a:ext cx="4635571" cy="6857990"/>
          </a:xfrm>
          <a:prstGeom prst="rect">
            <a:avLst/>
          </a:prstGeom>
          <a:noFill/>
          <a:effectLst/>
          <a:extLst>
            <a:ext uri="{909E8E84-426E-40DD-AFC4-6F175D3DCCD1}">
              <a14:hiddenFill xmlns:a14="http://schemas.microsoft.com/office/drawing/2010/main">
                <a:solidFill>
                  <a:srgbClr val="FFFFFF"/>
                </a:solidFill>
              </a14:hiddenFill>
            </a:ext>
          </a:extLst>
        </p:spPr>
      </p:pic>
      <p:cxnSp>
        <p:nvCxnSpPr>
          <p:cNvPr id="74" name="Straight Connector 73">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6" name="Rectangle 135">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8" name="Rectangle 137">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818" name="Rectangle 2">
            <a:extLst>
              <a:ext uri="{FF2B5EF4-FFF2-40B4-BE49-F238E27FC236}">
                <a16:creationId xmlns:a16="http://schemas.microsoft.com/office/drawing/2014/main" id="{DA170976-509E-1642-95E5-07412B97C28D}"/>
              </a:ext>
            </a:extLst>
          </p:cNvPr>
          <p:cNvSpPr>
            <a:spLocks noGrp="1" noChangeArrowheads="1"/>
          </p:cNvSpPr>
          <p:nvPr>
            <p:ph type="title"/>
          </p:nvPr>
        </p:nvSpPr>
        <p:spPr>
          <a:xfrm>
            <a:off x="1156852" y="637762"/>
            <a:ext cx="2190782" cy="5576770"/>
          </a:xfrm>
        </p:spPr>
        <p:txBody>
          <a:bodyPr anchor="t">
            <a:normAutofit/>
          </a:bodyPr>
          <a:lstStyle/>
          <a:p>
            <a:r>
              <a:rPr lang="en-US" altLang="zh-TW" sz="3600">
                <a:solidFill>
                  <a:schemeClr val="bg1"/>
                </a:solidFill>
              </a:rPr>
              <a:t>W. I. Thomas</a:t>
            </a:r>
            <a:br>
              <a:rPr lang="en-US" altLang="zh-TW" sz="3600">
                <a:solidFill>
                  <a:schemeClr val="bg1"/>
                </a:solidFill>
              </a:rPr>
            </a:br>
            <a:r>
              <a:rPr lang="en-US" altLang="zh-TW" sz="3600">
                <a:solidFill>
                  <a:schemeClr val="bg1"/>
                </a:solidFill>
              </a:rPr>
              <a:t>(1863-1947)</a:t>
            </a:r>
          </a:p>
        </p:txBody>
      </p:sp>
      <p:sp>
        <p:nvSpPr>
          <p:cNvPr id="140" name="Rectangle 139">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819" name="Rectangle 3">
            <a:extLst>
              <a:ext uri="{FF2B5EF4-FFF2-40B4-BE49-F238E27FC236}">
                <a16:creationId xmlns:a16="http://schemas.microsoft.com/office/drawing/2014/main" id="{391B1541-D99E-7A47-B6E5-CD77295A82C9}"/>
              </a:ext>
            </a:extLst>
          </p:cNvPr>
          <p:cNvSpPr>
            <a:spLocks noGrp="1" noChangeArrowheads="1"/>
          </p:cNvSpPr>
          <p:nvPr>
            <p:ph idx="1"/>
          </p:nvPr>
        </p:nvSpPr>
        <p:spPr>
          <a:xfrm>
            <a:off x="4654732" y="850052"/>
            <a:ext cx="6390623" cy="5326911"/>
          </a:xfrm>
        </p:spPr>
        <p:txBody>
          <a:bodyPr>
            <a:normAutofit/>
          </a:bodyPr>
          <a:lstStyle/>
          <a:p>
            <a:r>
              <a:rPr lang="en-US" altLang="zh-TW" sz="2000"/>
              <a:t>Basic Position</a:t>
            </a:r>
          </a:p>
          <a:p>
            <a:pPr>
              <a:buFont typeface="Wingdings" pitchFamily="2" charset="2"/>
              <a:buNone/>
            </a:pPr>
            <a:r>
              <a:rPr lang="en-US" altLang="zh-TW" sz="2000"/>
              <a:t>	-any human behavior needs to cope with the subjective and objective facts of experience</a:t>
            </a:r>
          </a:p>
          <a:p>
            <a:pPr>
              <a:buFont typeface="Wingdings" pitchFamily="2" charset="2"/>
              <a:buNone/>
            </a:pPr>
            <a:r>
              <a:rPr lang="en-US" altLang="zh-TW" sz="2000"/>
              <a:t>	-adjustment processes are responses to objective circumstances in which individuals and groups are embedded</a:t>
            </a:r>
          </a:p>
          <a:p>
            <a:r>
              <a:rPr lang="en-US" altLang="zh-TW" sz="2000"/>
              <a:t>Definitions of the situation</a:t>
            </a:r>
          </a:p>
          <a:p>
            <a:pPr>
              <a:buFont typeface="Wingdings" pitchFamily="2" charset="2"/>
              <a:buNone/>
            </a:pPr>
            <a:r>
              <a:rPr lang="en-US" altLang="zh-TW" sz="2000"/>
              <a:t>	-subjective components of experience </a:t>
            </a:r>
          </a:p>
          <a:p>
            <a:pPr>
              <a:buFont typeface="Wingdings" pitchFamily="2" charset="2"/>
              <a:buNone/>
            </a:pPr>
            <a:r>
              <a:rPr lang="en-US" altLang="zh-TW" sz="2000"/>
              <a:t>	-"If men define situations as real, they are real in their consequences</a:t>
            </a:r>
            <a:r>
              <a:rPr lang="en-US" altLang="zh-TW" sz="2000">
                <a:latin typeface="Arial" panose="020B0604020202020204" pitchFamily="34" charset="0"/>
              </a:rPr>
              <a:t>”</a:t>
            </a:r>
            <a:endParaRPr lang="en-US" altLang="zh-TW" sz="2000"/>
          </a:p>
          <a:p>
            <a:r>
              <a:rPr lang="en-US" altLang="zh-TW" sz="2000"/>
              <a:t> Methodology</a:t>
            </a:r>
          </a:p>
          <a:p>
            <a:pPr>
              <a:buFont typeface="Wingdings" pitchFamily="2" charset="2"/>
              <a:buNone/>
            </a:pPr>
            <a:r>
              <a:rPr lang="en-US" altLang="zh-TW" sz="2000"/>
              <a:t>	-personal documents (case studies, diaries, letters</a:t>
            </a:r>
            <a:r>
              <a:rPr lang="en-US" altLang="zh-TW" sz="2000">
                <a:latin typeface="Arial" panose="020B0604020202020204" pitchFamily="34" charset="0"/>
              </a:rPr>
              <a:t>…</a:t>
            </a:r>
            <a:r>
              <a:rPr lang="en-US" altLang="zh-TW" sz="2000"/>
              <a:t>) studies</a:t>
            </a:r>
          </a:p>
          <a:p>
            <a:pPr>
              <a:buFont typeface="Wingdings" pitchFamily="2" charset="2"/>
              <a:buNone/>
            </a:pPr>
            <a:r>
              <a:rPr lang="en-US" altLang="zh-TW" sz="2000"/>
              <a:t>	-they provide the participant's definition of the situation that purely observation and statistical studies failed to do</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6" name="Rectangle 72">
            <a:extLst>
              <a:ext uri="{FF2B5EF4-FFF2-40B4-BE49-F238E27FC236}">
                <a16:creationId xmlns:a16="http://schemas.microsoft.com/office/drawing/2014/main" id="{EFF8DD6B-E2E6-4D3E-972B-A1131F4CE0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842" name="Rectangle 2">
            <a:extLst>
              <a:ext uri="{FF2B5EF4-FFF2-40B4-BE49-F238E27FC236}">
                <a16:creationId xmlns:a16="http://schemas.microsoft.com/office/drawing/2014/main" id="{B6AA1447-2EDD-EF4E-8097-74C22CD45419}"/>
              </a:ext>
            </a:extLst>
          </p:cNvPr>
          <p:cNvSpPr>
            <a:spLocks noGrp="1" noChangeArrowheads="1"/>
          </p:cNvSpPr>
          <p:nvPr>
            <p:ph type="title"/>
          </p:nvPr>
        </p:nvSpPr>
        <p:spPr>
          <a:xfrm>
            <a:off x="5214579" y="629266"/>
            <a:ext cx="6422849" cy="1676603"/>
          </a:xfrm>
        </p:spPr>
        <p:txBody>
          <a:bodyPr>
            <a:normAutofit/>
          </a:bodyPr>
          <a:lstStyle/>
          <a:p>
            <a:r>
              <a:rPr lang="en-US" altLang="zh-TW"/>
              <a:t>George Hebert Mead</a:t>
            </a:r>
            <a:br>
              <a:rPr lang="en-US" altLang="zh-TW"/>
            </a:br>
            <a:r>
              <a:rPr lang="en-US" altLang="zh-TW"/>
              <a:t>(1863-1931) </a:t>
            </a:r>
          </a:p>
        </p:txBody>
      </p:sp>
      <p:sp>
        <p:nvSpPr>
          <p:cNvPr id="35847" name="Rectangle 74">
            <a:extLst>
              <a:ext uri="{FF2B5EF4-FFF2-40B4-BE49-F238E27FC236}">
                <a16:creationId xmlns:a16="http://schemas.microsoft.com/office/drawing/2014/main" id="{8E20FA99-AAAC-4AF3-9FAE-707420324F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848" name="Rounded Rectangle 9">
            <a:extLst>
              <a:ext uri="{FF2B5EF4-FFF2-40B4-BE49-F238E27FC236}">
                <a16:creationId xmlns:a16="http://schemas.microsoft.com/office/drawing/2014/main" id="{9573BE85-6043-4C3A-A7DD-483A0A5FB7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2" y="559407"/>
            <a:ext cx="3666744"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5844" name="Picture 4">
            <a:extLst>
              <a:ext uri="{FF2B5EF4-FFF2-40B4-BE49-F238E27FC236}">
                <a16:creationId xmlns:a16="http://schemas.microsoft.com/office/drawing/2014/main" id="{65577AAD-E5D3-4946-B412-78C84A8ECA7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510" r="5782" b="-1"/>
          <a:stretch/>
        </p:blipFill>
        <p:spPr bwMode="auto">
          <a:xfrm>
            <a:off x="649224" y="722376"/>
            <a:ext cx="3337560" cy="5413248"/>
          </a:xfrm>
          <a:prstGeom prst="rect">
            <a:avLst/>
          </a:prstGeom>
          <a:noFill/>
          <a:effectLst/>
          <a:extLst>
            <a:ext uri="{909E8E84-426E-40DD-AFC4-6F175D3DCCD1}">
              <a14:hiddenFill xmlns:a14="http://schemas.microsoft.com/office/drawing/2010/main">
                <a:solidFill>
                  <a:srgbClr val="FFFFFF"/>
                </a:solidFill>
              </a14:hiddenFill>
            </a:ext>
          </a:extLst>
        </p:spPr>
      </p:pic>
      <p:sp>
        <p:nvSpPr>
          <p:cNvPr id="35843" name="Rectangle 3">
            <a:extLst>
              <a:ext uri="{FF2B5EF4-FFF2-40B4-BE49-F238E27FC236}">
                <a16:creationId xmlns:a16="http://schemas.microsoft.com/office/drawing/2014/main" id="{F8D8592E-6068-F84E-83EB-93A5CAC70449}"/>
              </a:ext>
            </a:extLst>
          </p:cNvPr>
          <p:cNvSpPr>
            <a:spLocks noGrp="1" noChangeArrowheads="1"/>
          </p:cNvSpPr>
          <p:nvPr>
            <p:ph idx="1"/>
          </p:nvPr>
        </p:nvSpPr>
        <p:spPr>
          <a:xfrm>
            <a:off x="5214581" y="2438400"/>
            <a:ext cx="6422848" cy="3785419"/>
          </a:xfrm>
        </p:spPr>
        <p:txBody>
          <a:bodyPr>
            <a:normAutofit/>
          </a:bodyPr>
          <a:lstStyle/>
          <a:p>
            <a:r>
              <a:rPr lang="en-US" altLang="zh-TW" sz="1900"/>
              <a:t>Three traditions</a:t>
            </a:r>
          </a:p>
          <a:p>
            <a:pPr>
              <a:buFont typeface="Wingdings" pitchFamily="2" charset="2"/>
              <a:buNone/>
            </a:pPr>
            <a:r>
              <a:rPr lang="en-US" altLang="zh-TW" sz="1900"/>
              <a:t>	(1) Pragmatism</a:t>
            </a:r>
            <a:r>
              <a:rPr lang="en-US" altLang="zh-TW" sz="1900">
                <a:latin typeface="Arial" panose="020B0604020202020204" pitchFamily="34" charset="0"/>
              </a:rPr>
              <a:t>—</a:t>
            </a:r>
            <a:r>
              <a:rPr lang="en-US" altLang="zh-TW" sz="1900"/>
              <a:t>individuals create their own world</a:t>
            </a:r>
          </a:p>
          <a:p>
            <a:pPr>
              <a:buFont typeface="Wingdings" pitchFamily="2" charset="2"/>
              <a:buNone/>
            </a:pPr>
            <a:r>
              <a:rPr lang="en-US" altLang="zh-TW" sz="1900"/>
              <a:t>	(2) Behaviorism</a:t>
            </a:r>
            <a:r>
              <a:rPr lang="en-US" altLang="zh-TW" sz="1900">
                <a:latin typeface="Arial" panose="020B0604020202020204" pitchFamily="34" charset="0"/>
              </a:rPr>
              <a:t>—</a:t>
            </a:r>
            <a:r>
              <a:rPr lang="en-US" altLang="zh-TW" sz="1900"/>
              <a:t>reinforcement</a:t>
            </a:r>
          </a:p>
          <a:p>
            <a:pPr>
              <a:buFont typeface="Wingdings" pitchFamily="2" charset="2"/>
              <a:buNone/>
            </a:pPr>
            <a:r>
              <a:rPr lang="en-US" altLang="zh-TW" sz="1900"/>
              <a:t>	(3) Darwinism</a:t>
            </a:r>
            <a:r>
              <a:rPr lang="en-US" altLang="zh-TW" sz="1900">
                <a:latin typeface="Arial" panose="020B0604020202020204" pitchFamily="34" charset="0"/>
              </a:rPr>
              <a:t>—</a:t>
            </a:r>
            <a:r>
              <a:rPr lang="en-US" altLang="zh-TW" sz="1900"/>
              <a:t>human beings have conscious thoughts</a:t>
            </a:r>
          </a:p>
          <a:p>
            <a:r>
              <a:rPr lang="en-US" altLang="zh-TW" sz="1900"/>
              <a:t>Evolutionary Principles</a:t>
            </a:r>
          </a:p>
          <a:p>
            <a:pPr>
              <a:buFont typeface="Wingdings" pitchFamily="2" charset="2"/>
              <a:buNone/>
            </a:pPr>
            <a:r>
              <a:rPr lang="en-US" altLang="zh-TW" sz="1900"/>
              <a:t>	-the best way to study human behavior is from the viewpoint that society is an ongoing process </a:t>
            </a:r>
          </a:p>
          <a:p>
            <a:r>
              <a:rPr lang="en-US" altLang="zh-TW" sz="1900"/>
              <a:t>Social acts</a:t>
            </a:r>
          </a:p>
          <a:p>
            <a:pPr>
              <a:buFont typeface="Wingdings" pitchFamily="2" charset="2"/>
              <a:buNone/>
            </a:pPr>
            <a:r>
              <a:rPr lang="en-US" altLang="zh-TW" sz="1900"/>
              <a:t>	-Conversation of gestures</a:t>
            </a:r>
          </a:p>
          <a:p>
            <a:pPr>
              <a:buFont typeface="Wingdings" pitchFamily="2" charset="2"/>
              <a:buNone/>
            </a:pPr>
            <a:r>
              <a:rPr lang="en-US" altLang="zh-TW" sz="1900"/>
              <a:t>	-Significant symbols</a:t>
            </a:r>
          </a:p>
          <a:p>
            <a:pPr>
              <a:buFont typeface="Wingdings" pitchFamily="2" charset="2"/>
              <a:buNone/>
            </a:pPr>
            <a:endParaRPr lang="en-US" altLang="zh-TW" sz="19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6" name="Rectangle 135">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8" name="Rectangle 137">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106" name="Rectangle 2">
            <a:extLst>
              <a:ext uri="{FF2B5EF4-FFF2-40B4-BE49-F238E27FC236}">
                <a16:creationId xmlns:a16="http://schemas.microsoft.com/office/drawing/2014/main" id="{4BE357C5-35A3-7A44-A75E-79B9E144E505}"/>
              </a:ext>
            </a:extLst>
          </p:cNvPr>
          <p:cNvSpPr>
            <a:spLocks noGrp="1" noChangeArrowheads="1"/>
          </p:cNvSpPr>
          <p:nvPr>
            <p:ph type="title"/>
          </p:nvPr>
        </p:nvSpPr>
        <p:spPr>
          <a:xfrm>
            <a:off x="1156852" y="637762"/>
            <a:ext cx="2190782" cy="5576770"/>
          </a:xfrm>
        </p:spPr>
        <p:txBody>
          <a:bodyPr anchor="t">
            <a:normAutofit/>
          </a:bodyPr>
          <a:lstStyle/>
          <a:p>
            <a:r>
              <a:rPr lang="en-US" altLang="zh-TW" sz="3600">
                <a:solidFill>
                  <a:schemeClr val="bg1"/>
                </a:solidFill>
              </a:rPr>
              <a:t>George Hebert Mead</a:t>
            </a:r>
          </a:p>
        </p:txBody>
      </p:sp>
      <p:sp>
        <p:nvSpPr>
          <p:cNvPr id="140" name="Rectangle 139">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107" name="Rectangle 3">
            <a:extLst>
              <a:ext uri="{FF2B5EF4-FFF2-40B4-BE49-F238E27FC236}">
                <a16:creationId xmlns:a16="http://schemas.microsoft.com/office/drawing/2014/main" id="{2D0C6D0F-43E4-5C40-A9B8-E8D3B4F1AB9D}"/>
              </a:ext>
            </a:extLst>
          </p:cNvPr>
          <p:cNvSpPr>
            <a:spLocks noGrp="1" noChangeArrowheads="1"/>
          </p:cNvSpPr>
          <p:nvPr>
            <p:ph idx="1"/>
          </p:nvPr>
        </p:nvSpPr>
        <p:spPr>
          <a:xfrm>
            <a:off x="4654732" y="850052"/>
            <a:ext cx="6390623" cy="5326911"/>
          </a:xfrm>
        </p:spPr>
        <p:txBody>
          <a:bodyPr>
            <a:normAutofit/>
          </a:bodyPr>
          <a:lstStyle/>
          <a:p>
            <a:r>
              <a:rPr lang="en-US" altLang="zh-TW" sz="2000"/>
              <a:t>The Self</a:t>
            </a:r>
          </a:p>
          <a:p>
            <a:pPr>
              <a:buFont typeface="Wingdings" pitchFamily="2" charset="2"/>
              <a:buNone/>
            </a:pPr>
            <a:r>
              <a:rPr lang="en-US" altLang="zh-TW" sz="2000"/>
              <a:t>	-it is a product of social interaction</a:t>
            </a:r>
          </a:p>
          <a:p>
            <a:pPr>
              <a:buFont typeface="Wingdings" pitchFamily="2" charset="2"/>
              <a:buNone/>
            </a:pPr>
            <a:r>
              <a:rPr lang="en-US" altLang="zh-TW" sz="2000"/>
              <a:t>	-it is a social structure and it arises in social experience</a:t>
            </a:r>
          </a:p>
          <a:p>
            <a:pPr>
              <a:buFont typeface="Wingdings" pitchFamily="2" charset="2"/>
              <a:buNone/>
            </a:pPr>
            <a:r>
              <a:rPr lang="en-US" altLang="zh-TW" sz="2000"/>
              <a:t>	-it exists in the activity of viewing oneself reflexively</a:t>
            </a:r>
          </a:p>
          <a:p>
            <a:pPr>
              <a:buFont typeface="Wingdings" pitchFamily="2" charset="2"/>
              <a:buNone/>
            </a:pPr>
            <a:r>
              <a:rPr lang="en-US" altLang="zh-TW" sz="2000"/>
              <a:t>	-</a:t>
            </a:r>
            <a:r>
              <a:rPr lang="en-US" altLang="zh-TW" sz="2000">
                <a:latin typeface="Arial" panose="020B0604020202020204" pitchFamily="34" charset="0"/>
              </a:rPr>
              <a:t>“</a:t>
            </a:r>
            <a:r>
              <a:rPr lang="en-US" altLang="zh-TW" sz="2000"/>
              <a:t>role-taking</a:t>
            </a:r>
            <a:r>
              <a:rPr lang="en-US" altLang="zh-TW" sz="2000">
                <a:latin typeface="Arial" panose="020B0604020202020204" pitchFamily="34" charset="0"/>
              </a:rPr>
              <a:t>”</a:t>
            </a:r>
            <a:r>
              <a:rPr lang="en-US" altLang="zh-TW" sz="2000"/>
              <a:t>: taking the standpoint of others</a:t>
            </a:r>
          </a:p>
          <a:p>
            <a:pPr>
              <a:buFont typeface="Wingdings" pitchFamily="2" charset="2"/>
              <a:buNone/>
            </a:pPr>
            <a:r>
              <a:rPr lang="en-US" altLang="zh-TW" sz="2000"/>
              <a:t>	- </a:t>
            </a:r>
            <a:r>
              <a:rPr lang="en-US" altLang="zh-TW" sz="2000">
                <a:latin typeface="Arial" panose="020B0604020202020204" pitchFamily="34" charset="0"/>
              </a:rPr>
              <a:t>“</a:t>
            </a:r>
            <a:r>
              <a:rPr lang="en-US" altLang="zh-TW" sz="2000"/>
              <a:t>I</a:t>
            </a:r>
            <a:r>
              <a:rPr lang="en-US" altLang="zh-TW" sz="2000">
                <a:latin typeface="Arial" panose="020B0604020202020204" pitchFamily="34" charset="0"/>
              </a:rPr>
              <a:t>”</a:t>
            </a:r>
            <a:r>
              <a:rPr lang="en-US" altLang="zh-TW" sz="2000"/>
              <a:t> and </a:t>
            </a:r>
            <a:r>
              <a:rPr lang="en-US" altLang="zh-TW" sz="2000">
                <a:latin typeface="Arial" panose="020B0604020202020204" pitchFamily="34" charset="0"/>
              </a:rPr>
              <a:t>“</a:t>
            </a:r>
            <a:r>
              <a:rPr lang="en-US" altLang="zh-TW" sz="2000"/>
              <a:t>Me</a:t>
            </a:r>
            <a:r>
              <a:rPr lang="en-US" altLang="zh-TW" sz="2000">
                <a:latin typeface="Arial" panose="020B0604020202020204" pitchFamily="34" charset="0"/>
              </a:rPr>
              <a:t>”</a:t>
            </a:r>
            <a:endParaRPr lang="en-US" altLang="zh-TW" sz="2000"/>
          </a:p>
          <a:p>
            <a:pPr>
              <a:buFont typeface="Wingdings" pitchFamily="2" charset="2"/>
              <a:buNone/>
            </a:pPr>
            <a:r>
              <a:rPr lang="en-US" altLang="zh-TW" sz="2000"/>
              <a:t>		-</a:t>
            </a:r>
            <a:r>
              <a:rPr lang="en-US" altLang="zh-TW" sz="2000">
                <a:latin typeface="Arial" panose="020B0604020202020204" pitchFamily="34" charset="0"/>
              </a:rPr>
              <a:t>“</a:t>
            </a:r>
            <a:r>
              <a:rPr lang="en-US" altLang="zh-TW" sz="2000"/>
              <a:t>I</a:t>
            </a:r>
            <a:r>
              <a:rPr lang="en-US" altLang="zh-TW" sz="2000">
                <a:latin typeface="Arial" panose="020B0604020202020204" pitchFamily="34" charset="0"/>
              </a:rPr>
              <a:t>”—</a:t>
            </a:r>
            <a:r>
              <a:rPr lang="en-US" altLang="zh-TW" sz="2000"/>
              <a:t>the responses of the person to the organized attitudes  	of others; contains the creativity and spontaneity parts of the 	self</a:t>
            </a:r>
          </a:p>
          <a:p>
            <a:pPr>
              <a:buFont typeface="Wingdings" pitchFamily="2" charset="2"/>
              <a:buNone/>
            </a:pPr>
            <a:r>
              <a:rPr lang="en-US" altLang="zh-TW" sz="2000"/>
              <a:t>		-</a:t>
            </a:r>
            <a:r>
              <a:rPr lang="en-US" altLang="zh-TW" sz="2000">
                <a:latin typeface="Arial" panose="020B0604020202020204" pitchFamily="34" charset="0"/>
              </a:rPr>
              <a:t>“</a:t>
            </a:r>
            <a:r>
              <a:rPr lang="en-US" altLang="zh-TW" sz="2000"/>
              <a:t>Me</a:t>
            </a:r>
            <a:r>
              <a:rPr lang="en-US" altLang="zh-TW" sz="2000">
                <a:latin typeface="Arial" panose="020B0604020202020204" pitchFamily="34" charset="0"/>
              </a:rPr>
              <a:t>”—</a:t>
            </a:r>
            <a:r>
              <a:rPr lang="en-US" altLang="zh-TW" sz="2000"/>
              <a:t>anticipating others</a:t>
            </a:r>
            <a:r>
              <a:rPr lang="en-US" altLang="zh-TW" sz="2000">
                <a:latin typeface="Arial" panose="020B0604020202020204" pitchFamily="34" charset="0"/>
              </a:rPr>
              <a:t>’</a:t>
            </a:r>
            <a:r>
              <a:rPr lang="en-US" altLang="zh-TW" sz="2000"/>
              <a:t> responses on the basis of common  participation in a communication process</a:t>
            </a:r>
          </a:p>
          <a:p>
            <a:pPr>
              <a:buFont typeface="Wingdings" pitchFamily="2" charset="2"/>
              <a:buNone/>
            </a:pPr>
            <a:r>
              <a:rPr lang="en-US" altLang="zh-TW" sz="2000"/>
              <a:t>	 -three stages in developing the self: play stage, game stage, generalized others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ED4B1F53-9A92-B041-9431-2C6FF618FD99}"/>
              </a:ext>
            </a:extLst>
          </p:cNvPr>
          <p:cNvSpPr>
            <a:spLocks noGrp="1" noChangeArrowheads="1"/>
          </p:cNvSpPr>
          <p:nvPr>
            <p:ph type="title"/>
          </p:nvPr>
        </p:nvSpPr>
        <p:spPr>
          <a:xfrm>
            <a:off x="4965430" y="629268"/>
            <a:ext cx="6586491" cy="1286160"/>
          </a:xfrm>
        </p:spPr>
        <p:txBody>
          <a:bodyPr anchor="b">
            <a:normAutofit/>
          </a:bodyPr>
          <a:lstStyle/>
          <a:p>
            <a:r>
              <a:rPr lang="en-US" altLang="zh-TW" sz="4100"/>
              <a:t>George Simmel</a:t>
            </a:r>
            <a:br>
              <a:rPr lang="en-US" altLang="zh-TW" sz="4100"/>
            </a:br>
            <a:r>
              <a:rPr lang="en-US" altLang="zh-TW" sz="4100"/>
              <a:t>(1858-1918)</a:t>
            </a:r>
          </a:p>
        </p:txBody>
      </p:sp>
      <p:sp>
        <p:nvSpPr>
          <p:cNvPr id="36867" name="Rectangle 3">
            <a:extLst>
              <a:ext uri="{FF2B5EF4-FFF2-40B4-BE49-F238E27FC236}">
                <a16:creationId xmlns:a16="http://schemas.microsoft.com/office/drawing/2014/main" id="{32DFAC55-1EAE-4B47-9224-11E57048B94D}"/>
              </a:ext>
            </a:extLst>
          </p:cNvPr>
          <p:cNvSpPr>
            <a:spLocks noGrp="1" noChangeArrowheads="1"/>
          </p:cNvSpPr>
          <p:nvPr>
            <p:ph idx="1"/>
          </p:nvPr>
        </p:nvSpPr>
        <p:spPr>
          <a:xfrm>
            <a:off x="4965431" y="2438400"/>
            <a:ext cx="6586489" cy="3785419"/>
          </a:xfrm>
        </p:spPr>
        <p:txBody>
          <a:bodyPr>
            <a:normAutofit/>
          </a:bodyPr>
          <a:lstStyle/>
          <a:p>
            <a:r>
              <a:rPr lang="en-US" altLang="zh-TW" sz="1400" dirty="0"/>
              <a:t>Approach to Sociological Theory</a:t>
            </a:r>
          </a:p>
          <a:p>
            <a:pPr>
              <a:buFont typeface="Wingdings" pitchFamily="2" charset="2"/>
              <a:buNone/>
            </a:pPr>
            <a:r>
              <a:rPr lang="en-US" altLang="zh-TW" sz="1400" dirty="0"/>
              <a:t>	(1) Society</a:t>
            </a:r>
          </a:p>
          <a:p>
            <a:pPr>
              <a:buFont typeface="Wingdings" pitchFamily="2" charset="2"/>
              <a:buNone/>
            </a:pPr>
            <a:r>
              <a:rPr lang="en-US" altLang="zh-TW" sz="1400" dirty="0"/>
              <a:t>		-</a:t>
            </a:r>
            <a:r>
              <a:rPr lang="en-US" altLang="zh-TW" sz="1400" dirty="0">
                <a:latin typeface="Arial" panose="020B0604020202020204" pitchFamily="34" charset="0"/>
              </a:rPr>
              <a:t>“</a:t>
            </a:r>
            <a:r>
              <a:rPr lang="en-US" altLang="zh-TW" sz="1400" dirty="0"/>
              <a:t>the name for a number of individuals, connected by interaction</a:t>
            </a:r>
            <a:r>
              <a:rPr lang="en-US" altLang="zh-TW" sz="1400" dirty="0">
                <a:latin typeface="Arial" panose="020B0604020202020204" pitchFamily="34" charset="0"/>
              </a:rPr>
              <a:t>”</a:t>
            </a:r>
            <a:endParaRPr lang="en-US" altLang="zh-TW" sz="1400" dirty="0"/>
          </a:p>
          <a:p>
            <a:pPr>
              <a:buFont typeface="Wingdings" pitchFamily="2" charset="2"/>
              <a:buNone/>
            </a:pPr>
            <a:r>
              <a:rPr lang="en-US" altLang="zh-TW" sz="1400" dirty="0"/>
              <a:t>		-a structure of positions (vocations)</a:t>
            </a:r>
          </a:p>
          <a:p>
            <a:pPr>
              <a:buFont typeface="Wingdings" pitchFamily="2" charset="2"/>
              <a:buNone/>
            </a:pPr>
            <a:r>
              <a:rPr lang="en-US" altLang="zh-TW" sz="1400" dirty="0"/>
              <a:t>	(2) Forms of social life</a:t>
            </a:r>
          </a:p>
          <a:p>
            <a:pPr>
              <a:buFont typeface="Wingdings" pitchFamily="2" charset="2"/>
              <a:buNone/>
            </a:pPr>
            <a:r>
              <a:rPr lang="en-US" altLang="zh-TW" sz="1400" dirty="0"/>
              <a:t>		-social process, social types, developmental patterns</a:t>
            </a:r>
          </a:p>
          <a:p>
            <a:pPr>
              <a:buFont typeface="Wingdings" pitchFamily="2" charset="2"/>
              <a:buNone/>
            </a:pPr>
            <a:r>
              <a:rPr lang="en-US" altLang="zh-TW" sz="1400" dirty="0"/>
              <a:t>	(3) Sociation</a:t>
            </a:r>
          </a:p>
          <a:p>
            <a:pPr>
              <a:buFont typeface="Wingdings" pitchFamily="2" charset="2"/>
              <a:buNone/>
            </a:pPr>
            <a:r>
              <a:rPr lang="en-US" altLang="zh-TW" sz="1400" dirty="0"/>
              <a:t>		-the interaction of minds, the conscious association of person</a:t>
            </a:r>
            <a:r>
              <a:rPr lang="en-US" altLang="zh-TW" sz="1400" dirty="0">
                <a:sym typeface="Wingdings" pitchFamily="2" charset="2"/>
              </a:rPr>
              <a:t> </a:t>
            </a:r>
          </a:p>
          <a:p>
            <a:pPr>
              <a:buFont typeface="Wingdings" pitchFamily="2" charset="2"/>
              <a:buNone/>
            </a:pPr>
            <a:r>
              <a:rPr lang="en-US" altLang="zh-TW" sz="1400" dirty="0">
                <a:sym typeface="Wingdings" pitchFamily="2" charset="2"/>
              </a:rPr>
              <a:t>		-sociation requires individual to be </a:t>
            </a:r>
            <a:r>
              <a:rPr lang="en-US" altLang="zh-TW" sz="1400" dirty="0">
                <a:latin typeface="Arial" panose="020B0604020202020204" pitchFamily="34" charset="0"/>
                <a:sym typeface="Wingdings" pitchFamily="2" charset="2"/>
              </a:rPr>
              <a:t>“</a:t>
            </a:r>
            <a:r>
              <a:rPr lang="en-US" altLang="zh-TW" sz="1400" dirty="0">
                <a:sym typeface="Wingdings" pitchFamily="2" charset="2"/>
              </a:rPr>
              <a:t>generalized</a:t>
            </a:r>
            <a:r>
              <a:rPr lang="en-US" altLang="zh-TW" sz="1400" dirty="0">
                <a:latin typeface="Arial" panose="020B0604020202020204" pitchFamily="34" charset="0"/>
                <a:sym typeface="Wingdings" pitchFamily="2" charset="2"/>
              </a:rPr>
              <a:t>”</a:t>
            </a:r>
            <a:r>
              <a:rPr lang="en-US" altLang="zh-TW" sz="1400" dirty="0">
                <a:sym typeface="Wingdings" pitchFamily="2" charset="2"/>
              </a:rPr>
              <a:t>: the individual must be more than or less than an individual personality to be a part of society</a:t>
            </a:r>
          </a:p>
          <a:p>
            <a:pPr>
              <a:buFont typeface="Wingdings" pitchFamily="2" charset="2"/>
              <a:buNone/>
            </a:pPr>
            <a:r>
              <a:rPr lang="en-US" altLang="zh-TW" sz="1400" dirty="0">
                <a:sym typeface="Wingdings" pitchFamily="2" charset="2"/>
              </a:rPr>
              <a:t> </a:t>
            </a:r>
            <a:endParaRPr lang="en-US" altLang="zh-TW" sz="1400" dirty="0"/>
          </a:p>
        </p:txBody>
      </p:sp>
      <p:pic>
        <p:nvPicPr>
          <p:cNvPr id="36868" name="Picture 4">
            <a:extLst>
              <a:ext uri="{FF2B5EF4-FFF2-40B4-BE49-F238E27FC236}">
                <a16:creationId xmlns:a16="http://schemas.microsoft.com/office/drawing/2014/main" id="{7E036DA2-8143-9F41-A52D-8E7C64F75C1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7019"/>
          <a:stretch/>
        </p:blipFill>
        <p:spPr bwMode="auto">
          <a:xfrm>
            <a:off x="20" y="10"/>
            <a:ext cx="4635571" cy="6857990"/>
          </a:xfrm>
          <a:prstGeom prst="rect">
            <a:avLst/>
          </a:prstGeom>
          <a:noFill/>
          <a:effectLst/>
          <a:extLst>
            <a:ext uri="{909E8E84-426E-40DD-AFC4-6F175D3DCCD1}">
              <a14:hiddenFill xmlns:a14="http://schemas.microsoft.com/office/drawing/2010/main">
                <a:solidFill>
                  <a:srgbClr val="FFFFFF"/>
                </a:solidFill>
              </a14:hiddenFill>
            </a:ext>
          </a:extLst>
        </p:spPr>
      </p:pic>
      <p:cxnSp>
        <p:nvCxnSpPr>
          <p:cNvPr id="73" name="Straight Connector 72">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6" name="Rectangle 135">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8" name="Rectangle 137">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914" name="Rectangle 2">
            <a:extLst>
              <a:ext uri="{FF2B5EF4-FFF2-40B4-BE49-F238E27FC236}">
                <a16:creationId xmlns:a16="http://schemas.microsoft.com/office/drawing/2014/main" id="{F066BAB2-CC82-F448-B19E-70CB4F81441A}"/>
              </a:ext>
            </a:extLst>
          </p:cNvPr>
          <p:cNvSpPr>
            <a:spLocks noGrp="1" noChangeArrowheads="1"/>
          </p:cNvSpPr>
          <p:nvPr>
            <p:ph type="title"/>
          </p:nvPr>
        </p:nvSpPr>
        <p:spPr>
          <a:xfrm>
            <a:off x="1156852" y="637762"/>
            <a:ext cx="2190782" cy="5576770"/>
          </a:xfrm>
        </p:spPr>
        <p:txBody>
          <a:bodyPr anchor="t">
            <a:normAutofit/>
          </a:bodyPr>
          <a:lstStyle/>
          <a:p>
            <a:r>
              <a:rPr lang="en-US" altLang="zh-TW" sz="3600">
                <a:solidFill>
                  <a:schemeClr val="bg1"/>
                </a:solidFill>
              </a:rPr>
              <a:t>Ralph Linton</a:t>
            </a:r>
            <a:br>
              <a:rPr lang="en-US" altLang="zh-TW" sz="3600">
                <a:solidFill>
                  <a:schemeClr val="bg1"/>
                </a:solidFill>
              </a:rPr>
            </a:br>
            <a:r>
              <a:rPr lang="en-US" altLang="zh-TW" sz="3600">
                <a:solidFill>
                  <a:schemeClr val="bg1"/>
                </a:solidFill>
              </a:rPr>
              <a:t>(1893-1953)</a:t>
            </a:r>
          </a:p>
        </p:txBody>
      </p:sp>
      <p:sp>
        <p:nvSpPr>
          <p:cNvPr id="140" name="Rectangle 139">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915" name="Rectangle 3">
            <a:extLst>
              <a:ext uri="{FF2B5EF4-FFF2-40B4-BE49-F238E27FC236}">
                <a16:creationId xmlns:a16="http://schemas.microsoft.com/office/drawing/2014/main" id="{B00D9DA0-6B49-9342-899D-49214FEA0121}"/>
              </a:ext>
            </a:extLst>
          </p:cNvPr>
          <p:cNvSpPr>
            <a:spLocks noGrp="1" noChangeArrowheads="1"/>
          </p:cNvSpPr>
          <p:nvPr>
            <p:ph idx="1"/>
          </p:nvPr>
        </p:nvSpPr>
        <p:spPr>
          <a:xfrm>
            <a:off x="4654732" y="850052"/>
            <a:ext cx="6390623" cy="5326911"/>
          </a:xfrm>
        </p:spPr>
        <p:txBody>
          <a:bodyPr>
            <a:normAutofit/>
          </a:bodyPr>
          <a:lstStyle/>
          <a:p>
            <a:r>
              <a:rPr lang="en-US" altLang="zh-TW" sz="2400"/>
              <a:t>Anthropological Methodology</a:t>
            </a:r>
          </a:p>
          <a:p>
            <a:pPr>
              <a:buFont typeface="Wingdings" pitchFamily="2" charset="2"/>
              <a:buNone/>
            </a:pPr>
            <a:r>
              <a:rPr lang="en-US" altLang="zh-TW" sz="2400"/>
              <a:t>	(1) society=</a:t>
            </a:r>
            <a:r>
              <a:rPr lang="en-US" altLang="zh-TW" sz="2400">
                <a:latin typeface="Arial" panose="020B0604020202020204" pitchFamily="34" charset="0"/>
              </a:rPr>
              <a:t>“</a:t>
            </a:r>
            <a:r>
              <a:rPr lang="en-US" altLang="zh-TW" sz="2400"/>
              <a:t>any group of people who have lived and 	worked together long enough to get themselves 	organized and to think of themselves as a social 	unity with well-defined limits</a:t>
            </a:r>
            <a:r>
              <a:rPr lang="en-US" altLang="zh-TW" sz="2400">
                <a:latin typeface="Arial" panose="020B0604020202020204" pitchFamily="34" charset="0"/>
              </a:rPr>
              <a:t>”</a:t>
            </a:r>
            <a:endParaRPr lang="en-US" altLang="zh-TW" sz="2400"/>
          </a:p>
          <a:p>
            <a:pPr>
              <a:buFont typeface="Wingdings" pitchFamily="2" charset="2"/>
              <a:buNone/>
            </a:pPr>
            <a:r>
              <a:rPr lang="en-US" altLang="zh-TW" sz="2400"/>
              <a:t>	(2) ideal patterns=remembered and rationalized 	experiences of adapting to the environment in 	which the society exists</a:t>
            </a:r>
          </a:p>
          <a:p>
            <a:pPr>
              <a:buFont typeface="Wingdings" pitchFamily="2" charset="2"/>
              <a:buNone/>
            </a:pPr>
            <a:r>
              <a:rPr lang="en-US" altLang="zh-TW" sz="2400"/>
              <a:t>		</a:t>
            </a:r>
            <a:r>
              <a:rPr lang="en-US" altLang="zh-TW" sz="2400">
                <a:sym typeface="Wingdings" pitchFamily="2" charset="2"/>
              </a:rPr>
              <a:t>these guide the training of the members of 	society</a:t>
            </a:r>
          </a:p>
          <a:p>
            <a:pPr>
              <a:buFont typeface="Wingdings" pitchFamily="2" charset="2"/>
              <a:buNone/>
            </a:pPr>
            <a:r>
              <a:rPr lang="en-US" altLang="zh-TW" sz="2400">
                <a:sym typeface="Wingdings" pitchFamily="2" charset="2"/>
              </a:rPr>
              <a:t>	(3) status=the polar positions in the ideal patterns; it is 	a collection of rights and duties</a:t>
            </a:r>
            <a:endParaRPr lang="en-US" altLang="zh-TW" sz="24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6" name="Rectangle 135">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8" name="Rectangle 137">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986" name="Rectangle 2">
            <a:extLst>
              <a:ext uri="{FF2B5EF4-FFF2-40B4-BE49-F238E27FC236}">
                <a16:creationId xmlns:a16="http://schemas.microsoft.com/office/drawing/2014/main" id="{FB6ADF22-3F94-DC4A-A168-BC1F2300E0CF}"/>
              </a:ext>
            </a:extLst>
          </p:cNvPr>
          <p:cNvSpPr>
            <a:spLocks noGrp="1" noChangeArrowheads="1"/>
          </p:cNvSpPr>
          <p:nvPr>
            <p:ph type="title"/>
          </p:nvPr>
        </p:nvSpPr>
        <p:spPr>
          <a:xfrm>
            <a:off x="1156852" y="637762"/>
            <a:ext cx="2190782" cy="5576770"/>
          </a:xfrm>
        </p:spPr>
        <p:txBody>
          <a:bodyPr anchor="t">
            <a:normAutofit/>
          </a:bodyPr>
          <a:lstStyle/>
          <a:p>
            <a:r>
              <a:rPr lang="en-US" altLang="zh-TW" sz="3600">
                <a:solidFill>
                  <a:schemeClr val="bg1"/>
                </a:solidFill>
              </a:rPr>
              <a:t>The Social Person</a:t>
            </a:r>
          </a:p>
        </p:txBody>
      </p:sp>
      <p:sp>
        <p:nvSpPr>
          <p:cNvPr id="140" name="Rectangle 139">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987" name="Rectangle 3">
            <a:extLst>
              <a:ext uri="{FF2B5EF4-FFF2-40B4-BE49-F238E27FC236}">
                <a16:creationId xmlns:a16="http://schemas.microsoft.com/office/drawing/2014/main" id="{F5292F5B-2C99-EE41-B1E8-7D0E52A79E04}"/>
              </a:ext>
            </a:extLst>
          </p:cNvPr>
          <p:cNvSpPr>
            <a:spLocks noGrp="1" noChangeArrowheads="1"/>
          </p:cNvSpPr>
          <p:nvPr>
            <p:ph idx="1"/>
          </p:nvPr>
        </p:nvSpPr>
        <p:spPr>
          <a:xfrm>
            <a:off x="4654732" y="850052"/>
            <a:ext cx="6390623" cy="5326911"/>
          </a:xfrm>
        </p:spPr>
        <p:txBody>
          <a:bodyPr>
            <a:normAutofit/>
          </a:bodyPr>
          <a:lstStyle/>
          <a:p>
            <a:r>
              <a:rPr lang="en-US" altLang="zh-TW" sz="2200"/>
              <a:t>Role</a:t>
            </a:r>
          </a:p>
          <a:p>
            <a:pPr>
              <a:buFont typeface="Wingdings" pitchFamily="2" charset="2"/>
              <a:buNone/>
            </a:pPr>
            <a:r>
              <a:rPr lang="en-US" altLang="zh-TW" sz="2200"/>
              <a:t>	-Status &amp; Position</a:t>
            </a:r>
          </a:p>
          <a:p>
            <a:pPr>
              <a:buFont typeface="Wingdings" pitchFamily="2" charset="2"/>
              <a:buNone/>
            </a:pPr>
            <a:r>
              <a:rPr lang="en-US" altLang="zh-TW" sz="2200"/>
              <a:t>		-Role Theory: </a:t>
            </a:r>
            <a:r>
              <a:rPr lang="en-US" altLang="zh-TW" sz="2200">
                <a:latin typeface="Arial" panose="020B0604020202020204" pitchFamily="34" charset="0"/>
              </a:rPr>
              <a:t>“</a:t>
            </a:r>
            <a:r>
              <a:rPr lang="en-US" altLang="zh-TW" sz="2200"/>
              <a:t>status</a:t>
            </a:r>
            <a:r>
              <a:rPr lang="en-US" altLang="zh-TW" sz="2200">
                <a:latin typeface="Arial" panose="020B0604020202020204" pitchFamily="34" charset="0"/>
              </a:rPr>
              <a:t>”</a:t>
            </a:r>
            <a:r>
              <a:rPr lang="en-US" altLang="zh-TW" sz="2200"/>
              <a:t> and </a:t>
            </a:r>
            <a:r>
              <a:rPr lang="en-US" altLang="zh-TW" sz="2200">
                <a:latin typeface="Arial" panose="020B0604020202020204" pitchFamily="34" charset="0"/>
              </a:rPr>
              <a:t>“</a:t>
            </a:r>
            <a:r>
              <a:rPr lang="en-US" altLang="zh-TW" sz="2200"/>
              <a:t>position</a:t>
            </a:r>
            <a:r>
              <a:rPr lang="en-US" altLang="zh-TW" sz="2200">
                <a:latin typeface="Arial" panose="020B0604020202020204" pitchFamily="34" charset="0"/>
              </a:rPr>
              <a:t>”</a:t>
            </a:r>
            <a:r>
              <a:rPr lang="en-US" altLang="zh-TW" sz="2200"/>
              <a:t> refer to the 	parts of 	organized social groups</a:t>
            </a:r>
          </a:p>
          <a:p>
            <a:pPr>
              <a:buFont typeface="Wingdings" pitchFamily="2" charset="2"/>
              <a:buNone/>
            </a:pPr>
            <a:r>
              <a:rPr lang="en-US" altLang="zh-TW" sz="2200"/>
              <a:t>		-S.I.: </a:t>
            </a:r>
            <a:r>
              <a:rPr lang="en-US" altLang="zh-TW" sz="2200">
                <a:latin typeface="Arial" panose="020B0604020202020204" pitchFamily="34" charset="0"/>
              </a:rPr>
              <a:t>“</a:t>
            </a:r>
            <a:r>
              <a:rPr lang="en-US" altLang="zh-TW" sz="2200"/>
              <a:t>position</a:t>
            </a:r>
            <a:r>
              <a:rPr lang="en-US" altLang="zh-TW" sz="2200">
                <a:latin typeface="Arial" panose="020B0604020202020204" pitchFamily="34" charset="0"/>
              </a:rPr>
              <a:t>”</a:t>
            </a:r>
            <a:r>
              <a:rPr lang="en-US" altLang="zh-TW" sz="2200"/>
              <a:t> refers to any socially recognized 	category of actors</a:t>
            </a:r>
          </a:p>
          <a:p>
            <a:pPr>
              <a:buFont typeface="Wingdings" pitchFamily="2" charset="2"/>
              <a:buNone/>
            </a:pPr>
            <a:r>
              <a:rPr lang="en-US" altLang="zh-TW" sz="2200">
                <a:sym typeface="Wingdings" pitchFamily="2" charset="2"/>
              </a:rPr>
              <a:t>	      -</a:t>
            </a:r>
            <a:r>
              <a:rPr lang="en-US" altLang="zh-TW" sz="2200">
                <a:latin typeface="Arial" panose="020B0604020202020204" pitchFamily="34" charset="0"/>
                <a:sym typeface="Wingdings" pitchFamily="2" charset="2"/>
              </a:rPr>
              <a:t>“</a:t>
            </a:r>
            <a:r>
              <a:rPr lang="en-US" altLang="zh-TW" sz="2200">
                <a:sym typeface="Wingdings" pitchFamily="2" charset="2"/>
              </a:rPr>
              <a:t>Role</a:t>
            </a:r>
            <a:r>
              <a:rPr lang="en-US" altLang="zh-TW" sz="2200">
                <a:latin typeface="Arial" panose="020B0604020202020204" pitchFamily="34" charset="0"/>
                <a:sym typeface="Wingdings" pitchFamily="2" charset="2"/>
              </a:rPr>
              <a:t>”</a:t>
            </a:r>
            <a:r>
              <a:rPr lang="en-US" altLang="zh-TW" sz="2200">
                <a:sym typeface="Wingdings" pitchFamily="2" charset="2"/>
              </a:rPr>
              <a:t>=expectations which are attached to 	positions</a:t>
            </a:r>
          </a:p>
          <a:p>
            <a:pPr>
              <a:buFont typeface="Wingdings" pitchFamily="2" charset="2"/>
              <a:buNone/>
            </a:pPr>
            <a:r>
              <a:rPr lang="en-US" altLang="zh-TW" sz="2200">
                <a:sym typeface="Wingdings" pitchFamily="2" charset="2"/>
              </a:rPr>
              <a:t>		-Actors categorize themselves and respond to 	themselves by naming, classifying, and defining 	who and what they are to engage in such 	reflexive behavior is to have a self.  </a:t>
            </a:r>
          </a:p>
          <a:p>
            <a:pPr>
              <a:buFont typeface="Wingdings" pitchFamily="2" charset="2"/>
              <a:buNone/>
            </a:pPr>
            <a:r>
              <a:rPr lang="en-US" altLang="zh-TW" sz="2200"/>
              <a:t>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010" name="Rectangle 2">
            <a:extLst>
              <a:ext uri="{FF2B5EF4-FFF2-40B4-BE49-F238E27FC236}">
                <a16:creationId xmlns:a16="http://schemas.microsoft.com/office/drawing/2014/main" id="{6C119982-D8C6-D74B-B1D7-54979CBECE9E}"/>
              </a:ext>
            </a:extLst>
          </p:cNvPr>
          <p:cNvSpPr>
            <a:spLocks noGrp="1" noChangeArrowheads="1"/>
          </p:cNvSpPr>
          <p:nvPr>
            <p:ph type="title"/>
          </p:nvPr>
        </p:nvSpPr>
        <p:spPr>
          <a:xfrm>
            <a:off x="1156852" y="637762"/>
            <a:ext cx="2190782" cy="5576770"/>
          </a:xfrm>
        </p:spPr>
        <p:txBody>
          <a:bodyPr anchor="t">
            <a:normAutofit/>
          </a:bodyPr>
          <a:lstStyle/>
          <a:p>
            <a:r>
              <a:rPr lang="en-US" altLang="zh-TW" sz="3600">
                <a:solidFill>
                  <a:schemeClr val="bg1"/>
                </a:solidFill>
              </a:rPr>
              <a:t>The Social Person</a:t>
            </a:r>
          </a:p>
        </p:txBody>
      </p:sp>
      <p:sp>
        <p:nvSpPr>
          <p:cNvPr id="76" name="Rectangle 75">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011" name="Rectangle 3">
            <a:extLst>
              <a:ext uri="{FF2B5EF4-FFF2-40B4-BE49-F238E27FC236}">
                <a16:creationId xmlns:a16="http://schemas.microsoft.com/office/drawing/2014/main" id="{ED1C7B7A-F68B-E745-AD0C-FF576544C70B}"/>
              </a:ext>
            </a:extLst>
          </p:cNvPr>
          <p:cNvSpPr>
            <a:spLocks noGrp="1" noChangeArrowheads="1"/>
          </p:cNvSpPr>
          <p:nvPr>
            <p:ph idx="1"/>
          </p:nvPr>
        </p:nvSpPr>
        <p:spPr>
          <a:xfrm>
            <a:off x="4654732" y="850052"/>
            <a:ext cx="6390623" cy="5326911"/>
          </a:xfrm>
        </p:spPr>
        <p:txBody>
          <a:bodyPr>
            <a:normAutofit/>
          </a:bodyPr>
          <a:lstStyle/>
          <a:p>
            <a:r>
              <a:rPr lang="en-US" altLang="zh-TW" sz="1700"/>
              <a:t>Self</a:t>
            </a:r>
          </a:p>
          <a:p>
            <a:pPr>
              <a:buFont typeface="Wingdings" pitchFamily="2" charset="2"/>
              <a:buNone/>
            </a:pPr>
            <a:r>
              <a:rPr lang="en-US" altLang="zh-TW" sz="1700"/>
              <a:t>	-the self is a product of social interaction</a:t>
            </a:r>
          </a:p>
          <a:p>
            <a:pPr>
              <a:buFont typeface="Wingdings" pitchFamily="2" charset="2"/>
              <a:buNone/>
            </a:pPr>
            <a:r>
              <a:rPr lang="en-US" altLang="zh-TW" sz="1700"/>
              <a:t>	-is phenomenological</a:t>
            </a:r>
          </a:p>
          <a:p>
            <a:pPr>
              <a:buFont typeface="Wingdings" pitchFamily="2" charset="2"/>
              <a:buNone/>
            </a:pPr>
            <a:r>
              <a:rPr lang="en-US" altLang="zh-TW" sz="1700"/>
              <a:t>	-is based on reflexive activity</a:t>
            </a:r>
          </a:p>
          <a:p>
            <a:pPr>
              <a:buFont typeface="Wingdings" pitchFamily="2" charset="2"/>
              <a:buNone/>
            </a:pPr>
            <a:r>
              <a:rPr lang="en-US" altLang="zh-TW" sz="1700"/>
              <a:t>	-has physical or biological location</a:t>
            </a:r>
          </a:p>
          <a:p>
            <a:pPr>
              <a:buFont typeface="Wingdings" pitchFamily="2" charset="2"/>
              <a:buNone/>
            </a:pPr>
            <a:r>
              <a:rPr lang="en-US" altLang="zh-TW" sz="1700"/>
              <a:t>	-Mead: </a:t>
            </a:r>
            <a:r>
              <a:rPr lang="en-US" altLang="zh-TW" sz="1700">
                <a:latin typeface="Arial" panose="020B0604020202020204" pitchFamily="34" charset="0"/>
              </a:rPr>
              <a:t>“</a:t>
            </a:r>
            <a:r>
              <a:rPr lang="en-US" altLang="zh-TW" sz="1700"/>
              <a:t>One</a:t>
            </a:r>
            <a:r>
              <a:rPr lang="en-US" altLang="zh-TW" sz="1700">
                <a:latin typeface="Arial" panose="020B0604020202020204" pitchFamily="34" charset="0"/>
              </a:rPr>
              <a:t>’</a:t>
            </a:r>
            <a:r>
              <a:rPr lang="en-US" altLang="zh-TW" sz="1700"/>
              <a:t>s self is the way one describes to himself his </a:t>
            </a:r>
          </a:p>
          <a:p>
            <a:pPr>
              <a:buFont typeface="Wingdings" pitchFamily="2" charset="2"/>
              <a:buNone/>
            </a:pPr>
            <a:r>
              <a:rPr lang="en-US" altLang="zh-TW" sz="1700"/>
              <a:t>	 relationship to other in a social process.</a:t>
            </a:r>
            <a:r>
              <a:rPr lang="en-US" altLang="zh-TW" sz="1700">
                <a:latin typeface="Arial" panose="020B0604020202020204" pitchFamily="34" charset="0"/>
              </a:rPr>
              <a:t>”</a:t>
            </a:r>
            <a:endParaRPr lang="en-US" altLang="zh-TW" sz="1700"/>
          </a:p>
          <a:p>
            <a:pPr>
              <a:buFont typeface="Wingdings" pitchFamily="2" charset="2"/>
              <a:buNone/>
            </a:pPr>
            <a:r>
              <a:rPr lang="en-US" altLang="zh-TW" sz="1700"/>
              <a:t>	-Stryker</a:t>
            </a:r>
            <a:r>
              <a:rPr lang="en-US" altLang="zh-TW" sz="1700">
                <a:latin typeface="Arial" panose="020B0604020202020204" pitchFamily="34" charset="0"/>
              </a:rPr>
              <a:t>’</a:t>
            </a:r>
            <a:r>
              <a:rPr lang="en-US" altLang="zh-TW" sz="1700"/>
              <a:t>s concept of self:</a:t>
            </a:r>
          </a:p>
          <a:p>
            <a:pPr>
              <a:buFont typeface="Wingdings" pitchFamily="2" charset="2"/>
              <a:buNone/>
            </a:pPr>
            <a:r>
              <a:rPr lang="en-US" altLang="zh-TW" sz="1700"/>
              <a:t>		-identity</a:t>
            </a:r>
          </a:p>
          <a:p>
            <a:pPr>
              <a:buFont typeface="Wingdings" pitchFamily="2" charset="2"/>
              <a:buNone/>
            </a:pPr>
            <a:r>
              <a:rPr lang="en-US" altLang="zh-TW" sz="1700"/>
              <a:t>		-identity salience</a:t>
            </a:r>
            <a:r>
              <a:rPr lang="en-US" altLang="zh-TW" sz="1700">
                <a:latin typeface="Arial" panose="020B0604020202020204" pitchFamily="34" charset="0"/>
              </a:rPr>
              <a:t>—</a:t>
            </a:r>
            <a:r>
              <a:rPr lang="en-US" altLang="zh-TW" sz="1700"/>
              <a:t>refers to one possible, theoretically important 	 way in which the self can be organized</a:t>
            </a:r>
          </a:p>
          <a:p>
            <a:pPr>
              <a:buFont typeface="Wingdings" pitchFamily="2" charset="2"/>
              <a:buNone/>
            </a:pPr>
            <a:r>
              <a:rPr lang="en-US" altLang="zh-TW" sz="1700"/>
              <a:t>			-Salience hierarchy</a:t>
            </a:r>
            <a:r>
              <a:rPr lang="en-US" altLang="zh-TW" sz="1700">
                <a:latin typeface="Arial" panose="020B0604020202020204" pitchFamily="34" charset="0"/>
              </a:rPr>
              <a:t>—</a:t>
            </a:r>
            <a:r>
              <a:rPr lang="en-US" altLang="zh-TW" sz="1700"/>
              <a:t>the higher the identity in the 			 hierarchy, the more likely that the identity will be		 invoked in a given or in many situations </a:t>
            </a:r>
          </a:p>
          <a:p>
            <a:pPr>
              <a:buFont typeface="Wingdings" pitchFamily="2" charset="2"/>
              <a:buNone/>
            </a:pPr>
            <a:r>
              <a:rPr lang="en-US" altLang="zh-TW" sz="1700"/>
              <a:t>		-commitment</a:t>
            </a:r>
            <a:r>
              <a:rPr lang="en-US" altLang="zh-TW" sz="1700">
                <a:latin typeface="Arial" panose="020B0604020202020204" pitchFamily="34" charset="0"/>
              </a:rPr>
              <a:t>—</a:t>
            </a:r>
            <a:r>
              <a:rPr lang="en-US" altLang="zh-TW" sz="1700"/>
              <a:t>commitments are premised on identities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8575C10-8187-4AC4-AD72-C754EAFD28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429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89F4F86-F13D-D847-BAFC-77BF5D848B1A}"/>
              </a:ext>
            </a:extLst>
          </p:cNvPr>
          <p:cNvSpPr>
            <a:spLocks noGrp="1"/>
          </p:cNvSpPr>
          <p:nvPr>
            <p:ph type="title"/>
          </p:nvPr>
        </p:nvSpPr>
        <p:spPr>
          <a:xfrm>
            <a:off x="762000" y="559678"/>
            <a:ext cx="3567915" cy="4952492"/>
          </a:xfrm>
        </p:spPr>
        <p:txBody>
          <a:bodyPr>
            <a:normAutofit/>
          </a:bodyPr>
          <a:lstStyle/>
          <a:p>
            <a:r>
              <a:rPr lang="en-US">
                <a:solidFill>
                  <a:schemeClr val="bg1"/>
                </a:solidFill>
              </a:rPr>
              <a:t>Defining your self</a:t>
            </a:r>
          </a:p>
        </p:txBody>
      </p:sp>
      <p:cxnSp>
        <p:nvCxnSpPr>
          <p:cNvPr id="11" name="Straight Connector 10">
            <a:extLst>
              <a:ext uri="{FF2B5EF4-FFF2-40B4-BE49-F238E27FC236}">
                <a16:creationId xmlns:a16="http://schemas.microsoft.com/office/drawing/2014/main" id="{74E776C9-ED67-41B7-B3A3-4DF76EF3ACE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99730"/>
            <a:ext cx="4297680"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6D8A276A-2CF5-44A4-A88C-2ECA5CF5A7B4}"/>
              </a:ext>
            </a:extLst>
          </p:cNvPr>
          <p:cNvGraphicFramePr>
            <a:graphicFrameLocks noGrp="1"/>
          </p:cNvGraphicFramePr>
          <p:nvPr>
            <p:ph idx="1"/>
            <p:extLst>
              <p:ext uri="{D42A27DB-BD31-4B8C-83A1-F6EECF244321}">
                <p14:modId xmlns:p14="http://schemas.microsoft.com/office/powerpoint/2010/main" val="2267226848"/>
              </p:ext>
            </p:extLst>
          </p:nvPr>
        </p:nvGraphicFramePr>
        <p:xfrm>
          <a:off x="5181600" y="568325"/>
          <a:ext cx="6248400" cy="56562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542068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034" name="Rectangle 2">
            <a:extLst>
              <a:ext uri="{FF2B5EF4-FFF2-40B4-BE49-F238E27FC236}">
                <a16:creationId xmlns:a16="http://schemas.microsoft.com/office/drawing/2014/main" id="{30173327-C499-5F4E-8D7E-D55C8B0CB7D1}"/>
              </a:ext>
            </a:extLst>
          </p:cNvPr>
          <p:cNvSpPr>
            <a:spLocks noGrp="1" noChangeArrowheads="1"/>
          </p:cNvSpPr>
          <p:nvPr>
            <p:ph type="title"/>
          </p:nvPr>
        </p:nvSpPr>
        <p:spPr>
          <a:xfrm>
            <a:off x="1156852" y="637762"/>
            <a:ext cx="2190782" cy="5576770"/>
          </a:xfrm>
        </p:spPr>
        <p:txBody>
          <a:bodyPr anchor="t">
            <a:normAutofit/>
          </a:bodyPr>
          <a:lstStyle/>
          <a:p>
            <a:r>
              <a:rPr lang="en-US" altLang="zh-TW" sz="3600">
                <a:solidFill>
                  <a:schemeClr val="bg1"/>
                </a:solidFill>
              </a:rPr>
              <a:t>The Social Person</a:t>
            </a:r>
          </a:p>
        </p:txBody>
      </p:sp>
      <p:sp>
        <p:nvSpPr>
          <p:cNvPr id="76" name="Rectangle 75">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035" name="Rectangle 3">
            <a:extLst>
              <a:ext uri="{FF2B5EF4-FFF2-40B4-BE49-F238E27FC236}">
                <a16:creationId xmlns:a16="http://schemas.microsoft.com/office/drawing/2014/main" id="{0C266C82-6425-0746-915C-3E899FD0D15D}"/>
              </a:ext>
            </a:extLst>
          </p:cNvPr>
          <p:cNvSpPr>
            <a:spLocks noGrp="1" noChangeArrowheads="1"/>
          </p:cNvSpPr>
          <p:nvPr>
            <p:ph idx="1"/>
          </p:nvPr>
        </p:nvSpPr>
        <p:spPr>
          <a:xfrm>
            <a:off x="4654732" y="850052"/>
            <a:ext cx="6390623" cy="5326911"/>
          </a:xfrm>
        </p:spPr>
        <p:txBody>
          <a:bodyPr>
            <a:normAutofit/>
          </a:bodyPr>
          <a:lstStyle/>
          <a:p>
            <a:r>
              <a:rPr lang="en-US" altLang="zh-TW" sz="2200"/>
              <a:t>Role-Taking</a:t>
            </a:r>
          </a:p>
          <a:p>
            <a:pPr>
              <a:buFont typeface="Wingdings" pitchFamily="2" charset="2"/>
              <a:buNone/>
            </a:pPr>
            <a:r>
              <a:rPr lang="en-US" altLang="zh-TW" sz="2200"/>
              <a:t>	-the process of anticipating the responses of others with whom one is involved in social interaction</a:t>
            </a:r>
          </a:p>
          <a:p>
            <a:pPr>
              <a:buFont typeface="Wingdings" pitchFamily="2" charset="2"/>
              <a:buNone/>
            </a:pPr>
            <a:r>
              <a:rPr lang="en-US" altLang="zh-TW" sz="2200"/>
              <a:t>	-actors use the result of their role-taking to sustain, modify, and redirect their own behavior</a:t>
            </a:r>
          </a:p>
          <a:p>
            <a:pPr>
              <a:buFont typeface="Wingdings" pitchFamily="2" charset="2"/>
              <a:buNone/>
            </a:pPr>
            <a:r>
              <a:rPr lang="en-US" altLang="zh-TW" sz="2200"/>
              <a:t>	-is one way persons learn how others locate them and of others</a:t>
            </a:r>
            <a:r>
              <a:rPr lang="en-US" altLang="zh-TW" sz="2200">
                <a:latin typeface="Arial" panose="020B0604020202020204" pitchFamily="34" charset="0"/>
              </a:rPr>
              <a:t>’</a:t>
            </a:r>
            <a:r>
              <a:rPr lang="en-US" altLang="zh-TW" sz="2200"/>
              <a:t> expectations for their behavior</a:t>
            </a:r>
          </a:p>
          <a:p>
            <a:r>
              <a:rPr lang="en-US" altLang="zh-TW" sz="2200"/>
              <a:t>Socialization</a:t>
            </a:r>
          </a:p>
          <a:p>
            <a:pPr>
              <a:buFont typeface="Wingdings" pitchFamily="2" charset="2"/>
              <a:buNone/>
            </a:pPr>
            <a:r>
              <a:rPr lang="en-US" altLang="zh-TW" sz="2200"/>
              <a:t>	-the process by which the newcomer becomes incorporate into organized patterns of interaction </a:t>
            </a:r>
          </a:p>
          <a:p>
            <a:pPr>
              <a:buFont typeface="Wingdings" pitchFamily="2" charset="2"/>
              <a:buNone/>
            </a:pPr>
            <a:r>
              <a:rPr lang="en-US" altLang="zh-TW" sz="2200"/>
              <a:t>	-once a self has been formed through this interactive process it serves to modify subsequent experience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154" name="Rectangle 2">
            <a:extLst>
              <a:ext uri="{FF2B5EF4-FFF2-40B4-BE49-F238E27FC236}">
                <a16:creationId xmlns:a16="http://schemas.microsoft.com/office/drawing/2014/main" id="{A5DDE83A-FF4D-C145-9E5B-9075123EBC8C}"/>
              </a:ext>
            </a:extLst>
          </p:cNvPr>
          <p:cNvSpPr>
            <a:spLocks noGrp="1" noChangeArrowheads="1"/>
          </p:cNvSpPr>
          <p:nvPr>
            <p:ph type="title"/>
          </p:nvPr>
        </p:nvSpPr>
        <p:spPr>
          <a:xfrm>
            <a:off x="1156852" y="637762"/>
            <a:ext cx="2190782" cy="5576770"/>
          </a:xfrm>
        </p:spPr>
        <p:txBody>
          <a:bodyPr anchor="t">
            <a:normAutofit/>
          </a:bodyPr>
          <a:lstStyle/>
          <a:p>
            <a:r>
              <a:rPr lang="en-US" altLang="zh-TW" sz="3600">
                <a:solidFill>
                  <a:schemeClr val="bg1"/>
                </a:solidFill>
              </a:rPr>
              <a:t>Social Structure </a:t>
            </a:r>
          </a:p>
        </p:txBody>
      </p:sp>
      <p:sp>
        <p:nvSpPr>
          <p:cNvPr id="76" name="Rectangle 75">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155" name="Rectangle 3">
            <a:extLst>
              <a:ext uri="{FF2B5EF4-FFF2-40B4-BE49-F238E27FC236}">
                <a16:creationId xmlns:a16="http://schemas.microsoft.com/office/drawing/2014/main" id="{6174B555-B89C-8845-828A-ABA930EC581E}"/>
              </a:ext>
            </a:extLst>
          </p:cNvPr>
          <p:cNvSpPr>
            <a:spLocks noGrp="1" noChangeArrowheads="1"/>
          </p:cNvSpPr>
          <p:nvPr>
            <p:ph idx="1"/>
          </p:nvPr>
        </p:nvSpPr>
        <p:spPr>
          <a:xfrm>
            <a:off x="4654732" y="850052"/>
            <a:ext cx="6390623" cy="5326911"/>
          </a:xfrm>
        </p:spPr>
        <p:txBody>
          <a:bodyPr>
            <a:normAutofit/>
          </a:bodyPr>
          <a:lstStyle/>
          <a:p>
            <a:r>
              <a:rPr lang="en-US" altLang="zh-TW" sz="2200"/>
              <a:t>System</a:t>
            </a:r>
          </a:p>
          <a:p>
            <a:pPr>
              <a:buFont typeface="Wingdings" pitchFamily="2" charset="2"/>
              <a:buNone/>
            </a:pPr>
            <a:r>
              <a:rPr lang="en-US" altLang="zh-TW" sz="2200"/>
              <a:t>	-Anything that can be analyzed into a set of parts so that one part is in some way dependent on each of the remaining parts.</a:t>
            </a:r>
          </a:p>
          <a:p>
            <a:pPr>
              <a:buFont typeface="Wingdings" pitchFamily="2" charset="2"/>
              <a:buNone/>
            </a:pPr>
            <a:r>
              <a:rPr lang="en-US" altLang="zh-TW" sz="2200"/>
              <a:t>		-The self can be conceptualized as a set of discrete 	identities organized into a hierarchy of salience is to say that 	the self is a system composed of interrelated parts.</a:t>
            </a:r>
          </a:p>
          <a:p>
            <a:pPr>
              <a:buFont typeface="Wingdings" pitchFamily="2" charset="2"/>
              <a:buNone/>
            </a:pPr>
            <a:r>
              <a:rPr lang="en-US" altLang="zh-TW" sz="2200"/>
              <a:t>	-Social Interaction</a:t>
            </a:r>
          </a:p>
          <a:p>
            <a:pPr>
              <a:buFont typeface="Wingdings" pitchFamily="2" charset="2"/>
              <a:buNone/>
            </a:pPr>
            <a:r>
              <a:rPr lang="en-US" altLang="zh-TW" sz="2200"/>
              <a:t>		-Interactions can be short (two persons say hello to another) 	or long (the relationships between doctor and patient, parent 	and child)</a:t>
            </a:r>
          </a:p>
          <a:p>
            <a:pPr>
              <a:buFont typeface="Wingdings" pitchFamily="2" charset="2"/>
              <a:buNone/>
            </a:pPr>
            <a:r>
              <a:rPr lang="en-US" altLang="zh-TW" sz="2200"/>
              <a:t>		-Longer interactions develop expectations with respect to the 	properties that are be observed in the interactions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02" name="Rectangle 2">
            <a:extLst>
              <a:ext uri="{FF2B5EF4-FFF2-40B4-BE49-F238E27FC236}">
                <a16:creationId xmlns:a16="http://schemas.microsoft.com/office/drawing/2014/main" id="{A4FF2C9A-FA58-164A-A941-82AFA147FA2D}"/>
              </a:ext>
            </a:extLst>
          </p:cNvPr>
          <p:cNvSpPr>
            <a:spLocks noGrp="1" noChangeArrowheads="1"/>
          </p:cNvSpPr>
          <p:nvPr>
            <p:ph type="title"/>
          </p:nvPr>
        </p:nvSpPr>
        <p:spPr>
          <a:xfrm>
            <a:off x="1156852" y="637762"/>
            <a:ext cx="2190782" cy="5576770"/>
          </a:xfrm>
        </p:spPr>
        <p:txBody>
          <a:bodyPr anchor="t">
            <a:normAutofit/>
          </a:bodyPr>
          <a:lstStyle/>
          <a:p>
            <a:r>
              <a:rPr lang="en-US" altLang="zh-TW" sz="3600">
                <a:solidFill>
                  <a:schemeClr val="bg1"/>
                </a:solidFill>
              </a:rPr>
              <a:t>Social Structure</a:t>
            </a:r>
          </a:p>
        </p:txBody>
      </p:sp>
      <p:sp>
        <p:nvSpPr>
          <p:cNvPr id="76" name="Rectangle 75">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03" name="Rectangle 3">
            <a:extLst>
              <a:ext uri="{FF2B5EF4-FFF2-40B4-BE49-F238E27FC236}">
                <a16:creationId xmlns:a16="http://schemas.microsoft.com/office/drawing/2014/main" id="{FD7D34DE-70BA-E94E-988F-1BD1DD8F6EAF}"/>
              </a:ext>
            </a:extLst>
          </p:cNvPr>
          <p:cNvSpPr>
            <a:spLocks noGrp="1" noChangeArrowheads="1"/>
          </p:cNvSpPr>
          <p:nvPr>
            <p:ph idx="1"/>
          </p:nvPr>
        </p:nvSpPr>
        <p:spPr>
          <a:xfrm>
            <a:off x="4654732" y="850052"/>
            <a:ext cx="6390623" cy="5326911"/>
          </a:xfrm>
        </p:spPr>
        <p:txBody>
          <a:bodyPr>
            <a:normAutofit/>
          </a:bodyPr>
          <a:lstStyle/>
          <a:p>
            <a:r>
              <a:rPr lang="en-US" altLang="zh-TW" sz="1900" dirty="0"/>
              <a:t>System</a:t>
            </a:r>
          </a:p>
          <a:p>
            <a:pPr>
              <a:buFont typeface="Wingdings" pitchFamily="2" charset="2"/>
              <a:buNone/>
            </a:pPr>
            <a:r>
              <a:rPr lang="en-US" altLang="zh-TW" sz="1900" dirty="0"/>
              <a:t>	-Group</a:t>
            </a:r>
          </a:p>
          <a:p>
            <a:pPr>
              <a:buFont typeface="Wingdings" pitchFamily="2" charset="2"/>
              <a:buNone/>
            </a:pPr>
            <a:r>
              <a:rPr lang="en-US" altLang="zh-TW" sz="1900" dirty="0"/>
              <a:t>		-Networks of interaction with a high degree of closure</a:t>
            </a:r>
          </a:p>
          <a:p>
            <a:pPr>
              <a:buFont typeface="Wingdings" pitchFamily="2" charset="2"/>
              <a:buNone/>
            </a:pPr>
            <a:r>
              <a:rPr lang="en-US" altLang="zh-TW" sz="1900" dirty="0"/>
              <a:t>		-It is structured by both cooperative and conflictful 	interactions</a:t>
            </a:r>
          </a:p>
          <a:p>
            <a:pPr>
              <a:buFont typeface="Wingdings" pitchFamily="2" charset="2"/>
              <a:buNone/>
            </a:pPr>
            <a:r>
              <a:rPr lang="en-US" altLang="zh-TW" sz="1900" dirty="0"/>
              <a:t>		-Groups are systems of interpersonal relationships which tend to be normatively defined, or to contain normative elements</a:t>
            </a:r>
          </a:p>
          <a:p>
            <a:pPr>
              <a:buFont typeface="Wingdings" pitchFamily="2" charset="2"/>
              <a:buNone/>
            </a:pPr>
            <a:r>
              <a:rPr lang="en-US" altLang="zh-TW" sz="1900" dirty="0"/>
              <a:t>		-Groups are structures of differentiated relationships; they are structures of positions and roles</a:t>
            </a:r>
          </a:p>
          <a:p>
            <a:pPr>
              <a:buFont typeface="Wingdings" pitchFamily="2" charset="2"/>
              <a:buNone/>
            </a:pPr>
            <a:r>
              <a:rPr lang="en-US" altLang="zh-TW" sz="1900" dirty="0"/>
              <a:t>		-Groups is formed of people sharing some structural 	characteristic (age, class, ethnicity</a:t>
            </a:r>
            <a:r>
              <a:rPr lang="en-US" altLang="zh-TW" sz="1900" dirty="0">
                <a:latin typeface="Arial" panose="020B0604020202020204" pitchFamily="34" charset="0"/>
              </a:rPr>
              <a:t>…</a:t>
            </a:r>
            <a:r>
              <a:rPr lang="en-US" altLang="zh-TW" sz="1900" dirty="0"/>
              <a:t>etc.)   </a:t>
            </a:r>
          </a:p>
          <a:p>
            <a:pPr>
              <a:buFont typeface="Wingdings" pitchFamily="2" charset="2"/>
              <a:buNone/>
            </a:pPr>
            <a:r>
              <a:rPr lang="en-US" altLang="zh-TW" sz="1900" dirty="0"/>
              <a:t>	-Scheduling</a:t>
            </a:r>
          </a:p>
          <a:p>
            <a:pPr>
              <a:buFont typeface="Wingdings" pitchFamily="2" charset="2"/>
              <a:buNone/>
            </a:pPr>
            <a:r>
              <a:rPr lang="en-US" altLang="zh-TW" sz="1900" dirty="0"/>
              <a:t>		-One of the social mechanisms to isolate groups from one another or to guarantee that contact will happen   </a:t>
            </a:r>
          </a:p>
          <a:p>
            <a:endParaRPr lang="en-US" altLang="zh-TW" sz="1900" dirty="0"/>
          </a:p>
          <a:p>
            <a:endParaRPr lang="en-US" altLang="zh-TW" sz="19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70" name="Rectangle 2">
            <a:extLst>
              <a:ext uri="{FF2B5EF4-FFF2-40B4-BE49-F238E27FC236}">
                <a16:creationId xmlns:a16="http://schemas.microsoft.com/office/drawing/2014/main" id="{A08C36B0-955D-FE44-84BB-96C076D5C901}"/>
              </a:ext>
            </a:extLst>
          </p:cNvPr>
          <p:cNvSpPr>
            <a:spLocks noGrp="1" noChangeArrowheads="1"/>
          </p:cNvSpPr>
          <p:nvPr>
            <p:ph type="title"/>
          </p:nvPr>
        </p:nvSpPr>
        <p:spPr>
          <a:xfrm>
            <a:off x="1156852" y="637762"/>
            <a:ext cx="2190782" cy="5576770"/>
          </a:xfrm>
        </p:spPr>
        <p:txBody>
          <a:bodyPr anchor="t">
            <a:normAutofit/>
          </a:bodyPr>
          <a:lstStyle/>
          <a:p>
            <a:r>
              <a:rPr lang="en-US" altLang="zh-TW" sz="3600">
                <a:solidFill>
                  <a:schemeClr val="bg1"/>
                </a:solidFill>
              </a:rPr>
              <a:t>Social Structure</a:t>
            </a:r>
          </a:p>
        </p:txBody>
      </p:sp>
      <p:sp>
        <p:nvSpPr>
          <p:cNvPr id="76" name="Rectangle 75">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71" name="Rectangle 3">
            <a:extLst>
              <a:ext uri="{FF2B5EF4-FFF2-40B4-BE49-F238E27FC236}">
                <a16:creationId xmlns:a16="http://schemas.microsoft.com/office/drawing/2014/main" id="{706A685D-D4DD-E741-9DDF-4E657C99301D}"/>
              </a:ext>
            </a:extLst>
          </p:cNvPr>
          <p:cNvSpPr>
            <a:spLocks noGrp="1" noChangeArrowheads="1"/>
          </p:cNvSpPr>
          <p:nvPr>
            <p:ph idx="1"/>
          </p:nvPr>
        </p:nvSpPr>
        <p:spPr>
          <a:xfrm>
            <a:off x="4654732" y="850052"/>
            <a:ext cx="6390623" cy="5326911"/>
          </a:xfrm>
        </p:spPr>
        <p:txBody>
          <a:bodyPr>
            <a:normAutofit/>
          </a:bodyPr>
          <a:lstStyle/>
          <a:p>
            <a:r>
              <a:rPr lang="en-US" altLang="zh-TW" sz="2400"/>
              <a:t>Role Conflict</a:t>
            </a:r>
          </a:p>
          <a:p>
            <a:pPr>
              <a:buFont typeface="Wingdings" pitchFamily="2" charset="2"/>
              <a:buNone/>
            </a:pPr>
            <a:r>
              <a:rPr lang="en-US" altLang="zh-TW" sz="2400"/>
              <a:t>	-It happens when there are incompatible expectations that attach to some position in a social relationship</a:t>
            </a:r>
          </a:p>
          <a:p>
            <a:pPr>
              <a:buFont typeface="Wingdings" pitchFamily="2" charset="2"/>
              <a:buNone/>
            </a:pPr>
            <a:r>
              <a:rPr lang="en-US" altLang="zh-TW" sz="2400"/>
              <a:t>	-It may be intrarole or interrlole</a:t>
            </a:r>
          </a:p>
          <a:p>
            <a:pPr>
              <a:buFont typeface="Wingdings" pitchFamily="2" charset="2"/>
              <a:buNone/>
            </a:pPr>
            <a:r>
              <a:rPr lang="en-US" altLang="zh-TW" sz="2400"/>
              <a:t>	-Resolution of role conflict: withdrawal from the relationship that are the source of conflict; scheduling and allocation of different relationships and activities to different time slots</a:t>
            </a:r>
          </a:p>
          <a:p>
            <a:endParaRPr lang="en-US" altLang="zh-TW" sz="2400"/>
          </a:p>
          <a:p>
            <a:pPr>
              <a:buFont typeface="Wingdings" pitchFamily="2" charset="2"/>
              <a:buNone/>
            </a:pPr>
            <a:endParaRPr lang="en-US" altLang="zh-TW" sz="240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226" name="Rectangle 2">
            <a:extLst>
              <a:ext uri="{FF2B5EF4-FFF2-40B4-BE49-F238E27FC236}">
                <a16:creationId xmlns:a16="http://schemas.microsoft.com/office/drawing/2014/main" id="{FACB0776-540A-CB4B-BE5F-7DB65FB28C35}"/>
              </a:ext>
            </a:extLst>
          </p:cNvPr>
          <p:cNvSpPr>
            <a:spLocks noGrp="1" noChangeArrowheads="1"/>
          </p:cNvSpPr>
          <p:nvPr>
            <p:ph type="title"/>
          </p:nvPr>
        </p:nvSpPr>
        <p:spPr>
          <a:xfrm>
            <a:off x="1156852" y="637762"/>
            <a:ext cx="2190782" cy="5576770"/>
          </a:xfrm>
        </p:spPr>
        <p:txBody>
          <a:bodyPr anchor="t">
            <a:normAutofit/>
          </a:bodyPr>
          <a:lstStyle/>
          <a:p>
            <a:r>
              <a:rPr lang="en-US" altLang="zh-TW" sz="3600">
                <a:solidFill>
                  <a:schemeClr val="bg1"/>
                </a:solidFill>
              </a:rPr>
              <a:t>Social Structure</a:t>
            </a:r>
          </a:p>
        </p:txBody>
      </p:sp>
      <p:sp>
        <p:nvSpPr>
          <p:cNvPr id="76" name="Rectangle 75">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227" name="Rectangle 3">
            <a:extLst>
              <a:ext uri="{FF2B5EF4-FFF2-40B4-BE49-F238E27FC236}">
                <a16:creationId xmlns:a16="http://schemas.microsoft.com/office/drawing/2014/main" id="{1E25ECDC-DBC6-0D4B-B00B-575AC741F7B3}"/>
              </a:ext>
            </a:extLst>
          </p:cNvPr>
          <p:cNvSpPr>
            <a:spLocks noGrp="1" noChangeArrowheads="1"/>
          </p:cNvSpPr>
          <p:nvPr>
            <p:ph idx="1"/>
          </p:nvPr>
        </p:nvSpPr>
        <p:spPr>
          <a:xfrm>
            <a:off x="4654732" y="850052"/>
            <a:ext cx="6390623" cy="5326911"/>
          </a:xfrm>
        </p:spPr>
        <p:txBody>
          <a:bodyPr>
            <a:normAutofit/>
          </a:bodyPr>
          <a:lstStyle/>
          <a:p>
            <a:r>
              <a:rPr lang="en-US" altLang="zh-TW" sz="2400"/>
              <a:t>Role Constrain</a:t>
            </a:r>
          </a:p>
          <a:p>
            <a:pPr>
              <a:buFont typeface="Wingdings" pitchFamily="2" charset="2"/>
              <a:buNone/>
            </a:pPr>
            <a:r>
              <a:rPr lang="en-US" altLang="zh-TW" sz="2400"/>
              <a:t>	-It is caused by the problem of maintaining continuity</a:t>
            </a:r>
          </a:p>
          <a:p>
            <a:pPr>
              <a:buFont typeface="Wingdings" pitchFamily="2" charset="2"/>
              <a:buNone/>
            </a:pPr>
            <a:r>
              <a:rPr lang="en-US" altLang="zh-TW" sz="2400"/>
              <a:t>	-It can be defined as a felt difficulty in filling role obligations</a:t>
            </a:r>
          </a:p>
          <a:p>
            <a:pPr>
              <a:buFont typeface="Wingdings" pitchFamily="2" charset="2"/>
              <a:buNone/>
            </a:pPr>
            <a:r>
              <a:rPr lang="en-US" altLang="zh-TW" sz="2400"/>
              <a:t>	-Mechanism to reduce role strain: elimination of some role relationships; establish interactional role bargains that minimize costs</a:t>
            </a:r>
          </a:p>
          <a:p>
            <a:pPr>
              <a:buFont typeface="Wingdings" pitchFamily="2" charset="2"/>
              <a:buNone/>
            </a:pPr>
            <a:r>
              <a:rPr lang="en-US" altLang="zh-TW" sz="2400"/>
              <a:t>	-</a:t>
            </a:r>
            <a:r>
              <a:rPr lang="en-US" altLang="zh-TW" sz="2400">
                <a:latin typeface="Arial" panose="020B0604020202020204" pitchFamily="34" charset="0"/>
              </a:rPr>
              <a:t>“</a:t>
            </a:r>
            <a:r>
              <a:rPr lang="en-US" altLang="zh-TW" sz="2400"/>
              <a:t>Role-set</a:t>
            </a:r>
            <a:r>
              <a:rPr lang="en-US" altLang="zh-TW" sz="2400">
                <a:latin typeface="Arial" panose="020B0604020202020204" pitchFamily="34" charset="0"/>
              </a:rPr>
              <a:t>”</a:t>
            </a:r>
            <a:endParaRPr lang="en-US" altLang="zh-TW" sz="240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n aerial view of a city at night&#10;&#10;Description automatically generated">
            <a:extLst>
              <a:ext uri="{FF2B5EF4-FFF2-40B4-BE49-F238E27FC236}">
                <a16:creationId xmlns:a16="http://schemas.microsoft.com/office/drawing/2014/main" id="{9A989AB9-1665-1942-B0D2-093AA9FF4E8F}"/>
              </a:ext>
            </a:extLst>
          </p:cNvPr>
          <p:cNvPicPr>
            <a:picLocks noChangeAspect="1"/>
          </p:cNvPicPr>
          <p:nvPr/>
        </p:nvPicPr>
        <p:blipFill rotWithShape="1">
          <a:blip r:embed="rId2">
            <a:alphaModFix amt="50000"/>
          </a:blip>
          <a:srcRect t="24413" b="587"/>
          <a:stretch/>
        </p:blipFill>
        <p:spPr>
          <a:xfrm>
            <a:off x="20" y="1"/>
            <a:ext cx="12191980" cy="6857999"/>
          </a:xfrm>
          <a:prstGeom prst="rect">
            <a:avLst/>
          </a:prstGeom>
        </p:spPr>
      </p:pic>
      <p:sp>
        <p:nvSpPr>
          <p:cNvPr id="2050" name="Rectangle 2">
            <a:extLst>
              <a:ext uri="{FF2B5EF4-FFF2-40B4-BE49-F238E27FC236}">
                <a16:creationId xmlns:a16="http://schemas.microsoft.com/office/drawing/2014/main" id="{49BE088C-65CD-E94C-95B9-A6A212CA1CCF}"/>
              </a:ext>
            </a:extLst>
          </p:cNvPr>
          <p:cNvSpPr>
            <a:spLocks noGrp="1" noChangeArrowheads="1"/>
          </p:cNvSpPr>
          <p:nvPr>
            <p:ph type="ctrTitle"/>
          </p:nvPr>
        </p:nvSpPr>
        <p:spPr>
          <a:xfrm>
            <a:off x="1624013" y="3051174"/>
            <a:ext cx="9144000" cy="2900518"/>
          </a:xfrm>
        </p:spPr>
        <p:txBody>
          <a:bodyPr>
            <a:normAutofit/>
          </a:bodyPr>
          <a:lstStyle/>
          <a:p>
            <a:r>
              <a:rPr lang="en-US" altLang="en-US" dirty="0">
                <a:solidFill>
                  <a:srgbClr val="FFFFFF"/>
                </a:solidFill>
              </a:rPr>
              <a:t>George Herbert Mead’s </a:t>
            </a:r>
            <a:br>
              <a:rPr lang="en-US" altLang="en-US" dirty="0">
                <a:solidFill>
                  <a:srgbClr val="FFFFFF"/>
                </a:solidFill>
              </a:rPr>
            </a:br>
            <a:r>
              <a:rPr lang="en-US" altLang="en-US" dirty="0">
                <a:solidFill>
                  <a:srgbClr val="FFFFFF"/>
                </a:solidFill>
              </a:rPr>
              <a:t>“Symbolic Interactionism”</a:t>
            </a:r>
          </a:p>
        </p:txBody>
      </p:sp>
    </p:spTree>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050"/>
                                        </p:tgtEl>
                                        <p:attrNameLst>
                                          <p:attrName>style.visibility</p:attrName>
                                        </p:attrNameLst>
                                      </p:cBhvr>
                                      <p:to>
                                        <p:strVal val="visible"/>
                                      </p:to>
                                    </p:set>
                                    <p:animEffect transition="in" filter="fade">
                                      <p:cBhvr>
                                        <p:cTn id="7" dur="400"/>
                                        <p:tgtEl>
                                          <p:spTgt spid="2050"/>
                                        </p:tgtEl>
                                      </p:cBhvr>
                                    </p:animEffect>
                                  </p:childTnLst>
                                </p:cTn>
                              </p:par>
                              <p:par>
                                <p:cTn id="8" presetID="10" presetClass="entr" presetSubtype="0" fill="hold" nodeType="withEffect">
                                  <p:stCondLst>
                                    <p:cond delay="0"/>
                                  </p:stCondLst>
                                  <p:iterate>
                                    <p:tmPct val="10000"/>
                                  </p:iterate>
                                  <p:childTnLst>
                                    <p:set>
                                      <p:cBhvr>
                                        <p:cTn id="9" dur="1" fill="hold">
                                          <p:stCondLst>
                                            <p:cond delay="0"/>
                                          </p:stCondLst>
                                        </p:cTn>
                                        <p:tgtEl>
                                          <p:spTgt spid="3"/>
                                        </p:tgtEl>
                                        <p:attrNameLst>
                                          <p:attrName>style.visibility</p:attrName>
                                        </p:attrNameLst>
                                      </p:cBhvr>
                                      <p:to>
                                        <p:strVal val="visible"/>
                                      </p:to>
                                    </p:set>
                                    <p:animEffect transition="in" filter="fade">
                                      <p:cBhvr>
                                        <p:cTn id="10" dur="7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74" name="Rectangle 2">
            <a:extLst>
              <a:ext uri="{FF2B5EF4-FFF2-40B4-BE49-F238E27FC236}">
                <a16:creationId xmlns:a16="http://schemas.microsoft.com/office/drawing/2014/main" id="{E6182E29-0E50-F540-B7AD-06A5DEB1D490}"/>
              </a:ext>
            </a:extLst>
          </p:cNvPr>
          <p:cNvSpPr>
            <a:spLocks noGrp="1" noChangeArrowheads="1"/>
          </p:cNvSpPr>
          <p:nvPr>
            <p:ph type="title"/>
          </p:nvPr>
        </p:nvSpPr>
        <p:spPr>
          <a:xfrm>
            <a:off x="1156852" y="637762"/>
            <a:ext cx="2190782" cy="5576770"/>
          </a:xfrm>
        </p:spPr>
        <p:txBody>
          <a:bodyPr anchor="t">
            <a:normAutofit/>
          </a:bodyPr>
          <a:lstStyle/>
          <a:p>
            <a:r>
              <a:rPr lang="en-US" altLang="en-US" sz="3100">
                <a:solidFill>
                  <a:schemeClr val="bg1"/>
                </a:solidFill>
              </a:rPr>
              <a:t>Introduction</a:t>
            </a:r>
            <a:br>
              <a:rPr lang="en-US" altLang="en-US" sz="3100">
                <a:solidFill>
                  <a:schemeClr val="bg1"/>
                </a:solidFill>
              </a:rPr>
            </a:br>
            <a:endParaRPr lang="en-US" altLang="en-US" sz="3100">
              <a:solidFill>
                <a:schemeClr val="bg1"/>
              </a:solidFill>
            </a:endParaRPr>
          </a:p>
        </p:txBody>
      </p:sp>
      <p:sp>
        <p:nvSpPr>
          <p:cNvPr id="76" name="Rectangle 75">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75" name="Rectangle 3">
            <a:extLst>
              <a:ext uri="{FF2B5EF4-FFF2-40B4-BE49-F238E27FC236}">
                <a16:creationId xmlns:a16="http://schemas.microsoft.com/office/drawing/2014/main" id="{8EDFBA9D-ED23-3942-8600-6893D6538496}"/>
              </a:ext>
            </a:extLst>
          </p:cNvPr>
          <p:cNvSpPr>
            <a:spLocks noGrp="1" noChangeArrowheads="1"/>
          </p:cNvSpPr>
          <p:nvPr>
            <p:ph type="body" idx="1"/>
          </p:nvPr>
        </p:nvSpPr>
        <p:spPr>
          <a:xfrm>
            <a:off x="4654732" y="850052"/>
            <a:ext cx="6390623" cy="5326911"/>
          </a:xfrm>
        </p:spPr>
        <p:txBody>
          <a:bodyPr>
            <a:normAutofit/>
          </a:bodyPr>
          <a:lstStyle/>
          <a:p>
            <a:r>
              <a:rPr lang="en-US" altLang="en-US" sz="2400"/>
              <a:t>George Herbert Mead was born in South Hadley, Massachusetts in February of 1863.</a:t>
            </a:r>
          </a:p>
          <a:p>
            <a:r>
              <a:rPr lang="en-US" altLang="en-US" sz="2400"/>
              <a:t>In 1894 , Mead moved from The University of Michigan to Chicago, Illinois, where he would later become the center of the sociological department at The University of Chicago.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98" name="Rectangle 2">
            <a:extLst>
              <a:ext uri="{FF2B5EF4-FFF2-40B4-BE49-F238E27FC236}">
                <a16:creationId xmlns:a16="http://schemas.microsoft.com/office/drawing/2014/main" id="{0261F2E9-2CCA-C34D-B8F0-6722C3656F8E}"/>
              </a:ext>
            </a:extLst>
          </p:cNvPr>
          <p:cNvSpPr>
            <a:spLocks noGrp="1" noChangeArrowheads="1"/>
          </p:cNvSpPr>
          <p:nvPr>
            <p:ph type="title"/>
          </p:nvPr>
        </p:nvSpPr>
        <p:spPr>
          <a:xfrm>
            <a:off x="1156852" y="637762"/>
            <a:ext cx="2190782" cy="5576770"/>
          </a:xfrm>
        </p:spPr>
        <p:txBody>
          <a:bodyPr anchor="t">
            <a:normAutofit/>
          </a:bodyPr>
          <a:lstStyle/>
          <a:p>
            <a:r>
              <a:rPr lang="en-US" altLang="en-US" sz="3100">
                <a:solidFill>
                  <a:schemeClr val="bg1"/>
                </a:solidFill>
              </a:rPr>
              <a:t>Introduction Cont’d</a:t>
            </a:r>
          </a:p>
        </p:txBody>
      </p:sp>
      <p:sp>
        <p:nvSpPr>
          <p:cNvPr id="76" name="Rectangle 75">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99" name="Rectangle 3">
            <a:extLst>
              <a:ext uri="{FF2B5EF4-FFF2-40B4-BE49-F238E27FC236}">
                <a16:creationId xmlns:a16="http://schemas.microsoft.com/office/drawing/2014/main" id="{1CD5B4F0-7FA4-EF40-86C1-4D2B8114E4A9}"/>
              </a:ext>
            </a:extLst>
          </p:cNvPr>
          <p:cNvSpPr>
            <a:spLocks noGrp="1" noChangeArrowheads="1"/>
          </p:cNvSpPr>
          <p:nvPr>
            <p:ph type="body" idx="1"/>
          </p:nvPr>
        </p:nvSpPr>
        <p:spPr>
          <a:xfrm>
            <a:off x="4654732" y="850052"/>
            <a:ext cx="6390623" cy="5326911"/>
          </a:xfrm>
        </p:spPr>
        <p:txBody>
          <a:bodyPr>
            <a:normAutofit/>
          </a:bodyPr>
          <a:lstStyle/>
          <a:p>
            <a:r>
              <a:rPr lang="en-US" altLang="en-US" sz="2400"/>
              <a:t>After Mead’s death in 1931 his students at the University published his Mind, Self, and Society teachings.</a:t>
            </a:r>
          </a:p>
          <a:p>
            <a:r>
              <a:rPr lang="en-US" altLang="en-US" sz="2400"/>
              <a:t>Herbert Blumer, Mead’s pupil, further developed his theory and coined it “Symbolic Interactionism.”</a:t>
            </a:r>
          </a:p>
          <a:p>
            <a:endParaRPr lang="en-US" altLang="en-US" sz="2400"/>
          </a:p>
          <a:p>
            <a:endParaRPr lang="en-US" altLang="en-US" sz="2400"/>
          </a:p>
          <a:p>
            <a:endParaRPr lang="en-US" altLang="en-US" sz="240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2" name="Rectangle 2">
            <a:extLst>
              <a:ext uri="{FF2B5EF4-FFF2-40B4-BE49-F238E27FC236}">
                <a16:creationId xmlns:a16="http://schemas.microsoft.com/office/drawing/2014/main" id="{31635057-72B9-F148-B37B-73D7167F28EF}"/>
              </a:ext>
            </a:extLst>
          </p:cNvPr>
          <p:cNvSpPr>
            <a:spLocks noGrp="1" noChangeArrowheads="1"/>
          </p:cNvSpPr>
          <p:nvPr>
            <p:ph type="title"/>
          </p:nvPr>
        </p:nvSpPr>
        <p:spPr>
          <a:xfrm>
            <a:off x="1156852" y="637762"/>
            <a:ext cx="2190782" cy="5576770"/>
          </a:xfrm>
        </p:spPr>
        <p:txBody>
          <a:bodyPr anchor="t">
            <a:normAutofit/>
          </a:bodyPr>
          <a:lstStyle/>
          <a:p>
            <a:r>
              <a:rPr lang="en-US" altLang="en-US" sz="3100">
                <a:solidFill>
                  <a:schemeClr val="bg1"/>
                </a:solidFill>
              </a:rPr>
              <a:t>Introduction Cont’d</a:t>
            </a:r>
          </a:p>
        </p:txBody>
      </p:sp>
      <p:sp>
        <p:nvSpPr>
          <p:cNvPr id="76" name="Rectangle 75">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3" name="Rectangle 3">
            <a:extLst>
              <a:ext uri="{FF2B5EF4-FFF2-40B4-BE49-F238E27FC236}">
                <a16:creationId xmlns:a16="http://schemas.microsoft.com/office/drawing/2014/main" id="{6CB5C139-E125-5049-A274-218F6CA4244C}"/>
              </a:ext>
            </a:extLst>
          </p:cNvPr>
          <p:cNvSpPr>
            <a:spLocks noGrp="1" noChangeArrowheads="1"/>
          </p:cNvSpPr>
          <p:nvPr>
            <p:ph type="body" idx="1"/>
          </p:nvPr>
        </p:nvSpPr>
        <p:spPr>
          <a:xfrm>
            <a:off x="4654732" y="850052"/>
            <a:ext cx="6390623" cy="5326911"/>
          </a:xfrm>
        </p:spPr>
        <p:txBody>
          <a:bodyPr>
            <a:normAutofit/>
          </a:bodyPr>
          <a:lstStyle/>
          <a:p>
            <a:r>
              <a:rPr lang="en-US" altLang="en-US" sz="2400"/>
              <a:t>This theory is the process of interaction in the formation of meanings for individuals. </a:t>
            </a:r>
          </a:p>
          <a:p>
            <a:r>
              <a:rPr lang="en-US" altLang="en-US" sz="2400"/>
              <a:t>In simple form, people act based on symbolic meanings they find within a given situation.</a:t>
            </a:r>
          </a:p>
          <a:p>
            <a:r>
              <a:rPr lang="en-US" altLang="en-US" sz="2400"/>
              <a:t>The goals of our interactions are to create a shared meaning.</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46" name="Rectangle 2">
            <a:extLst>
              <a:ext uri="{FF2B5EF4-FFF2-40B4-BE49-F238E27FC236}">
                <a16:creationId xmlns:a16="http://schemas.microsoft.com/office/drawing/2014/main" id="{1B22249B-FB97-4745-A88C-018D85D57BAA}"/>
              </a:ext>
            </a:extLst>
          </p:cNvPr>
          <p:cNvSpPr>
            <a:spLocks noGrp="1" noChangeArrowheads="1"/>
          </p:cNvSpPr>
          <p:nvPr>
            <p:ph type="title"/>
          </p:nvPr>
        </p:nvSpPr>
        <p:spPr>
          <a:xfrm>
            <a:off x="1156852" y="637762"/>
            <a:ext cx="2190782" cy="5576770"/>
          </a:xfrm>
        </p:spPr>
        <p:txBody>
          <a:bodyPr anchor="t">
            <a:normAutofit/>
          </a:bodyPr>
          <a:lstStyle/>
          <a:p>
            <a:endParaRPr lang="en-US" altLang="en-US" sz="3600">
              <a:solidFill>
                <a:schemeClr val="bg1"/>
              </a:solidFill>
            </a:endParaRPr>
          </a:p>
        </p:txBody>
      </p:sp>
      <p:sp>
        <p:nvSpPr>
          <p:cNvPr id="76" name="Rectangle 75">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47" name="Rectangle 3">
            <a:extLst>
              <a:ext uri="{FF2B5EF4-FFF2-40B4-BE49-F238E27FC236}">
                <a16:creationId xmlns:a16="http://schemas.microsoft.com/office/drawing/2014/main" id="{48284F9C-EE9D-3648-8CE7-33E6D470B5AF}"/>
              </a:ext>
            </a:extLst>
          </p:cNvPr>
          <p:cNvSpPr>
            <a:spLocks noGrp="1" noChangeArrowheads="1"/>
          </p:cNvSpPr>
          <p:nvPr>
            <p:ph type="body" idx="1"/>
          </p:nvPr>
        </p:nvSpPr>
        <p:spPr>
          <a:xfrm>
            <a:off x="4654732" y="850052"/>
            <a:ext cx="6390623" cy="5326911"/>
          </a:xfrm>
        </p:spPr>
        <p:txBody>
          <a:bodyPr>
            <a:normAutofit/>
          </a:bodyPr>
          <a:lstStyle/>
          <a:p>
            <a:r>
              <a:rPr lang="en-US" altLang="en-US" sz="2400"/>
              <a:t>Herbert Blumer came up with three basic principles for his theory. </a:t>
            </a:r>
          </a:p>
          <a:p>
            <a:r>
              <a:rPr lang="en-US" altLang="en-US" sz="2400"/>
              <a:t>Meaning, Language, and Thought.</a:t>
            </a:r>
          </a:p>
          <a:p>
            <a:r>
              <a:rPr lang="en-US" altLang="en-US" sz="2400"/>
              <a:t>These three principles lead to conclusions about the creation of a persons self and socialization into a larger community.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70" name="Rectangle 2">
            <a:extLst>
              <a:ext uri="{FF2B5EF4-FFF2-40B4-BE49-F238E27FC236}">
                <a16:creationId xmlns:a16="http://schemas.microsoft.com/office/drawing/2014/main" id="{D71365C2-BEC2-1F41-8C15-ECAE5EA63314}"/>
              </a:ext>
            </a:extLst>
          </p:cNvPr>
          <p:cNvSpPr>
            <a:spLocks noGrp="1" noChangeArrowheads="1"/>
          </p:cNvSpPr>
          <p:nvPr>
            <p:ph type="title"/>
          </p:nvPr>
        </p:nvSpPr>
        <p:spPr>
          <a:xfrm>
            <a:off x="1156852" y="637762"/>
            <a:ext cx="2190782" cy="5576770"/>
          </a:xfrm>
        </p:spPr>
        <p:txBody>
          <a:bodyPr anchor="t">
            <a:normAutofit/>
          </a:bodyPr>
          <a:lstStyle/>
          <a:p>
            <a:r>
              <a:rPr lang="en-US" altLang="en-US" sz="3600">
                <a:solidFill>
                  <a:schemeClr val="bg1"/>
                </a:solidFill>
              </a:rPr>
              <a:t>1</a:t>
            </a:r>
            <a:r>
              <a:rPr lang="en-US" altLang="en-US" sz="3600" baseline="30000">
                <a:solidFill>
                  <a:schemeClr val="bg1"/>
                </a:solidFill>
              </a:rPr>
              <a:t>st</a:t>
            </a:r>
            <a:r>
              <a:rPr lang="en-US" altLang="en-US" sz="3600">
                <a:solidFill>
                  <a:schemeClr val="bg1"/>
                </a:solidFill>
              </a:rPr>
              <a:t> Principle</a:t>
            </a:r>
          </a:p>
        </p:txBody>
      </p:sp>
      <p:sp>
        <p:nvSpPr>
          <p:cNvPr id="76" name="Rectangle 75">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71" name="Rectangle 3">
            <a:extLst>
              <a:ext uri="{FF2B5EF4-FFF2-40B4-BE49-F238E27FC236}">
                <a16:creationId xmlns:a16="http://schemas.microsoft.com/office/drawing/2014/main" id="{AADA2588-A923-7448-8C63-980C73419CBC}"/>
              </a:ext>
            </a:extLst>
          </p:cNvPr>
          <p:cNvSpPr>
            <a:spLocks noGrp="1" noChangeArrowheads="1"/>
          </p:cNvSpPr>
          <p:nvPr>
            <p:ph type="body" idx="1"/>
          </p:nvPr>
        </p:nvSpPr>
        <p:spPr>
          <a:xfrm>
            <a:off x="4654732" y="850052"/>
            <a:ext cx="6390623" cy="5326911"/>
          </a:xfrm>
        </p:spPr>
        <p:txBody>
          <a:bodyPr>
            <a:normAutofit/>
          </a:bodyPr>
          <a:lstStyle/>
          <a:p>
            <a:r>
              <a:rPr lang="en-US" altLang="en-US" sz="2400"/>
              <a:t>Meaning: “Making is a community project”</a:t>
            </a:r>
          </a:p>
          <a:p>
            <a:r>
              <a:rPr lang="en-US" altLang="en-US" sz="2400"/>
              <a:t>Meaning is something that has to be assigned and who assigns it?</a:t>
            </a:r>
          </a:p>
          <a:p>
            <a:r>
              <a:rPr lang="en-US" altLang="en-US" sz="2400"/>
              <a:t>The definition of this word states that it is a intention for a particular purpose or destination. </a:t>
            </a:r>
          </a:p>
          <a:p>
            <a:r>
              <a:rPr lang="en-US" altLang="en-US" sz="2400"/>
              <a:t>Blumer says that the principle of meaning is central in human behavior</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94" name="Rectangle 2">
            <a:extLst>
              <a:ext uri="{FF2B5EF4-FFF2-40B4-BE49-F238E27FC236}">
                <a16:creationId xmlns:a16="http://schemas.microsoft.com/office/drawing/2014/main" id="{7E0DA094-90F7-534D-8EFF-4FA253BF0DA2}"/>
              </a:ext>
            </a:extLst>
          </p:cNvPr>
          <p:cNvSpPr>
            <a:spLocks noGrp="1" noChangeArrowheads="1"/>
          </p:cNvSpPr>
          <p:nvPr>
            <p:ph type="title"/>
          </p:nvPr>
        </p:nvSpPr>
        <p:spPr>
          <a:xfrm>
            <a:off x="1156852" y="637762"/>
            <a:ext cx="2190782" cy="5576770"/>
          </a:xfrm>
        </p:spPr>
        <p:txBody>
          <a:bodyPr anchor="t">
            <a:normAutofit/>
          </a:bodyPr>
          <a:lstStyle/>
          <a:p>
            <a:r>
              <a:rPr lang="en-US" altLang="en-US" sz="3600">
                <a:solidFill>
                  <a:schemeClr val="bg1"/>
                </a:solidFill>
              </a:rPr>
              <a:t>Meaning Cont’d</a:t>
            </a:r>
          </a:p>
        </p:txBody>
      </p:sp>
      <p:sp>
        <p:nvSpPr>
          <p:cNvPr id="76" name="Rectangle 75">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95" name="Rectangle 3">
            <a:extLst>
              <a:ext uri="{FF2B5EF4-FFF2-40B4-BE49-F238E27FC236}">
                <a16:creationId xmlns:a16="http://schemas.microsoft.com/office/drawing/2014/main" id="{5AF86DA9-3AD8-C046-9579-54D2F96EFF43}"/>
              </a:ext>
            </a:extLst>
          </p:cNvPr>
          <p:cNvSpPr>
            <a:spLocks noGrp="1" noChangeArrowheads="1"/>
          </p:cNvSpPr>
          <p:nvPr>
            <p:ph type="body" idx="1"/>
          </p:nvPr>
        </p:nvSpPr>
        <p:spPr>
          <a:xfrm>
            <a:off x="4654732" y="850052"/>
            <a:ext cx="6390623" cy="5326911"/>
          </a:xfrm>
        </p:spPr>
        <p:txBody>
          <a:bodyPr>
            <a:normAutofit/>
          </a:bodyPr>
          <a:lstStyle/>
          <a:p>
            <a:r>
              <a:rPr lang="en-US" altLang="en-US" sz="2400"/>
              <a:t>Meaning is based on human interaction and how we act towards other people. </a:t>
            </a:r>
          </a:p>
          <a:p>
            <a:r>
              <a:rPr lang="en-US" altLang="en-US" sz="2400"/>
              <a:t>We as humans, base things upon the meanings that they have been given.</a:t>
            </a:r>
          </a:p>
          <a:p>
            <a:r>
              <a:rPr lang="en-US" altLang="en-US" sz="2400"/>
              <a:t>An example would be me saying, “Hey you look great, have you lost a lot of weight?” This statement could be taken a lot of different ways. Perhaps the person that I said this to takes it in the way of a compliment, (Which is what I was giving them) or a negative remark. The meaning that we assign to the statement is how we react to people and what they say.</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8" name="Rectangle 2">
            <a:extLst>
              <a:ext uri="{FF2B5EF4-FFF2-40B4-BE49-F238E27FC236}">
                <a16:creationId xmlns:a16="http://schemas.microsoft.com/office/drawing/2014/main" id="{AB4D1B53-0C41-EF42-B49C-02361A532A0D}"/>
              </a:ext>
            </a:extLst>
          </p:cNvPr>
          <p:cNvSpPr>
            <a:spLocks noGrp="1" noChangeArrowheads="1"/>
          </p:cNvSpPr>
          <p:nvPr>
            <p:ph type="title"/>
          </p:nvPr>
        </p:nvSpPr>
        <p:spPr>
          <a:xfrm>
            <a:off x="1156852" y="637762"/>
            <a:ext cx="2190782" cy="5576770"/>
          </a:xfrm>
        </p:spPr>
        <p:txBody>
          <a:bodyPr anchor="t">
            <a:normAutofit/>
          </a:bodyPr>
          <a:lstStyle/>
          <a:p>
            <a:r>
              <a:rPr lang="en-US" altLang="en-US" sz="3600">
                <a:solidFill>
                  <a:schemeClr val="bg1"/>
                </a:solidFill>
              </a:rPr>
              <a:t>Meaning Cont’d</a:t>
            </a:r>
            <a:br>
              <a:rPr lang="en-US" altLang="en-US" sz="3600">
                <a:solidFill>
                  <a:schemeClr val="bg1"/>
                </a:solidFill>
              </a:rPr>
            </a:br>
            <a:endParaRPr lang="en-US" altLang="en-US" sz="3600">
              <a:solidFill>
                <a:schemeClr val="bg1"/>
              </a:solidFill>
            </a:endParaRPr>
          </a:p>
        </p:txBody>
      </p:sp>
      <p:sp>
        <p:nvSpPr>
          <p:cNvPr id="76" name="Rectangle 75">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9" name="Rectangle 3">
            <a:extLst>
              <a:ext uri="{FF2B5EF4-FFF2-40B4-BE49-F238E27FC236}">
                <a16:creationId xmlns:a16="http://schemas.microsoft.com/office/drawing/2014/main" id="{A722F961-B0D0-8E48-90DB-4E923BE8227B}"/>
              </a:ext>
            </a:extLst>
          </p:cNvPr>
          <p:cNvSpPr>
            <a:spLocks noGrp="1" noChangeArrowheads="1"/>
          </p:cNvSpPr>
          <p:nvPr>
            <p:ph type="body" idx="1"/>
          </p:nvPr>
        </p:nvSpPr>
        <p:spPr>
          <a:xfrm>
            <a:off x="4654732" y="850052"/>
            <a:ext cx="6390623" cy="5326911"/>
          </a:xfrm>
        </p:spPr>
        <p:txBody>
          <a:bodyPr>
            <a:normAutofit/>
          </a:bodyPr>
          <a:lstStyle/>
          <a:p>
            <a:r>
              <a:rPr lang="en-US" altLang="en-US" sz="2200"/>
              <a:t>This theory tells us that its how people interpret messages and statements. </a:t>
            </a:r>
          </a:p>
          <a:p>
            <a:r>
              <a:rPr lang="en-US" altLang="en-US" sz="2200"/>
              <a:t>Each one of us has a different meaning assigned to different things. </a:t>
            </a:r>
          </a:p>
          <a:p>
            <a:r>
              <a:rPr lang="en-US" altLang="en-US" sz="2200"/>
              <a:t>To us humans the word “grass” is something that can be defined as green, or something needed to be cut. To animals, the word “grass” could mean shelter or food. </a:t>
            </a:r>
          </a:p>
          <a:p>
            <a:r>
              <a:rPr lang="en-US" altLang="en-US" sz="2200"/>
              <a:t>Now in the case of symbols, meanings also depend on the number of consensual responses of those who use it. If someone uses a particular word such as hey, to those that use it a lot, it means hello. Now for those people that are ambiguous to it, it could mean a totally different thing to them.</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42" name="Rectangle 2">
            <a:extLst>
              <a:ext uri="{FF2B5EF4-FFF2-40B4-BE49-F238E27FC236}">
                <a16:creationId xmlns:a16="http://schemas.microsoft.com/office/drawing/2014/main" id="{C43FF204-0FFA-CB4D-A8C1-7E803DCD2FD6}"/>
              </a:ext>
            </a:extLst>
          </p:cNvPr>
          <p:cNvSpPr>
            <a:spLocks noGrp="1" noChangeArrowheads="1"/>
          </p:cNvSpPr>
          <p:nvPr>
            <p:ph type="title"/>
          </p:nvPr>
        </p:nvSpPr>
        <p:spPr>
          <a:xfrm>
            <a:off x="1156852" y="637762"/>
            <a:ext cx="2190782" cy="5576770"/>
          </a:xfrm>
        </p:spPr>
        <p:txBody>
          <a:bodyPr anchor="t">
            <a:normAutofit/>
          </a:bodyPr>
          <a:lstStyle/>
          <a:p>
            <a:r>
              <a:rPr lang="en-US" altLang="en-US" sz="3600">
                <a:solidFill>
                  <a:schemeClr val="bg1"/>
                </a:solidFill>
              </a:rPr>
              <a:t>2</a:t>
            </a:r>
            <a:r>
              <a:rPr lang="en-US" altLang="en-US" sz="3600" baseline="30000">
                <a:solidFill>
                  <a:schemeClr val="bg1"/>
                </a:solidFill>
              </a:rPr>
              <a:t>nd</a:t>
            </a:r>
            <a:r>
              <a:rPr lang="en-US" altLang="en-US" sz="3600">
                <a:solidFill>
                  <a:schemeClr val="bg1"/>
                </a:solidFill>
              </a:rPr>
              <a:t> Principle</a:t>
            </a:r>
            <a:br>
              <a:rPr lang="en-US" altLang="en-US" sz="3600">
                <a:solidFill>
                  <a:schemeClr val="bg1"/>
                </a:solidFill>
              </a:rPr>
            </a:br>
            <a:endParaRPr lang="en-US" altLang="en-US" sz="3600">
              <a:solidFill>
                <a:schemeClr val="bg1"/>
              </a:solidFill>
            </a:endParaRPr>
          </a:p>
        </p:txBody>
      </p:sp>
      <p:sp>
        <p:nvSpPr>
          <p:cNvPr id="76" name="Rectangle 75">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43" name="Rectangle 3">
            <a:extLst>
              <a:ext uri="{FF2B5EF4-FFF2-40B4-BE49-F238E27FC236}">
                <a16:creationId xmlns:a16="http://schemas.microsoft.com/office/drawing/2014/main" id="{4C6B6E55-334A-1349-96F5-36B970E1C1FB}"/>
              </a:ext>
            </a:extLst>
          </p:cNvPr>
          <p:cNvSpPr>
            <a:spLocks noGrp="1" noChangeArrowheads="1"/>
          </p:cNvSpPr>
          <p:nvPr>
            <p:ph type="body" idx="1"/>
          </p:nvPr>
        </p:nvSpPr>
        <p:spPr>
          <a:xfrm>
            <a:off x="4654732" y="850052"/>
            <a:ext cx="6390623" cy="5326911"/>
          </a:xfrm>
        </p:spPr>
        <p:txBody>
          <a:bodyPr>
            <a:normAutofit/>
          </a:bodyPr>
          <a:lstStyle/>
          <a:p>
            <a:r>
              <a:rPr lang="en-US" altLang="en-US" sz="2400"/>
              <a:t>Language: “Symbolic naming for the human society”</a:t>
            </a:r>
          </a:p>
          <a:p>
            <a:r>
              <a:rPr lang="en-US" altLang="en-US" sz="2400"/>
              <a:t>Language gives humans a means by which to negotiate meaning through symbols.</a:t>
            </a:r>
          </a:p>
          <a:p>
            <a:r>
              <a:rPr lang="en-US" altLang="en-US" sz="2400"/>
              <a:t>Mead believed that when you named something, it is assigned a meaning. An example of this would be me naming my dog Lucifer. The meaning of this name would be the devil, because maybe the dog is extremely mean or bites people all of the time.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66" name="Rectangle 2">
            <a:extLst>
              <a:ext uri="{FF2B5EF4-FFF2-40B4-BE49-F238E27FC236}">
                <a16:creationId xmlns:a16="http://schemas.microsoft.com/office/drawing/2014/main" id="{93833AAC-15A0-7E47-BD30-9159E7C00C4E}"/>
              </a:ext>
            </a:extLst>
          </p:cNvPr>
          <p:cNvSpPr>
            <a:spLocks noGrp="1" noChangeArrowheads="1"/>
          </p:cNvSpPr>
          <p:nvPr>
            <p:ph type="title"/>
          </p:nvPr>
        </p:nvSpPr>
        <p:spPr>
          <a:xfrm>
            <a:off x="1156852" y="637762"/>
            <a:ext cx="2190782" cy="5576770"/>
          </a:xfrm>
        </p:spPr>
        <p:txBody>
          <a:bodyPr anchor="t">
            <a:normAutofit/>
          </a:bodyPr>
          <a:lstStyle/>
          <a:p>
            <a:r>
              <a:rPr lang="en-US" altLang="en-US" sz="3600">
                <a:solidFill>
                  <a:schemeClr val="bg1"/>
                </a:solidFill>
              </a:rPr>
              <a:t>Language</a:t>
            </a:r>
          </a:p>
        </p:txBody>
      </p:sp>
      <p:sp>
        <p:nvSpPr>
          <p:cNvPr id="76" name="Rectangle 75">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67" name="Rectangle 3">
            <a:extLst>
              <a:ext uri="{FF2B5EF4-FFF2-40B4-BE49-F238E27FC236}">
                <a16:creationId xmlns:a16="http://schemas.microsoft.com/office/drawing/2014/main" id="{83B6683E-CF1B-604F-B360-0361C2FEAC14}"/>
              </a:ext>
            </a:extLst>
          </p:cNvPr>
          <p:cNvSpPr>
            <a:spLocks noGrp="1" noChangeArrowheads="1"/>
          </p:cNvSpPr>
          <p:nvPr>
            <p:ph type="body" idx="1"/>
          </p:nvPr>
        </p:nvSpPr>
        <p:spPr>
          <a:xfrm>
            <a:off x="4654732" y="850052"/>
            <a:ext cx="6390623" cy="5326911"/>
          </a:xfrm>
        </p:spPr>
        <p:txBody>
          <a:bodyPr>
            <a:normAutofit/>
          </a:bodyPr>
          <a:lstStyle/>
          <a:p>
            <a:r>
              <a:rPr lang="en-US" altLang="en-US" sz="2400"/>
              <a:t>In simple terms, this principle says that when we talk to each other, symbolic interaction means that humans identify meaning, or naming, and then they develop discourse, which is communication orally</a:t>
            </a:r>
          </a:p>
          <a:p>
            <a:endParaRPr lang="en-US" altLang="en-US" sz="240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90" name="Rectangle 2">
            <a:extLst>
              <a:ext uri="{FF2B5EF4-FFF2-40B4-BE49-F238E27FC236}">
                <a16:creationId xmlns:a16="http://schemas.microsoft.com/office/drawing/2014/main" id="{74D6C6F2-EAFB-C340-B294-9F27485174ED}"/>
              </a:ext>
            </a:extLst>
          </p:cNvPr>
          <p:cNvSpPr>
            <a:spLocks noGrp="1" noChangeArrowheads="1"/>
          </p:cNvSpPr>
          <p:nvPr>
            <p:ph type="title"/>
          </p:nvPr>
        </p:nvSpPr>
        <p:spPr>
          <a:xfrm>
            <a:off x="1156852" y="637762"/>
            <a:ext cx="2190782" cy="5576770"/>
          </a:xfrm>
        </p:spPr>
        <p:txBody>
          <a:bodyPr anchor="t">
            <a:normAutofit/>
          </a:bodyPr>
          <a:lstStyle/>
          <a:p>
            <a:r>
              <a:rPr lang="en-US" altLang="en-US" sz="3600">
                <a:solidFill>
                  <a:schemeClr val="bg1"/>
                </a:solidFill>
              </a:rPr>
              <a:t>3</a:t>
            </a:r>
            <a:r>
              <a:rPr lang="en-US" altLang="en-US" sz="3600" baseline="30000">
                <a:solidFill>
                  <a:schemeClr val="bg1"/>
                </a:solidFill>
              </a:rPr>
              <a:t>rd</a:t>
            </a:r>
            <a:r>
              <a:rPr lang="en-US" altLang="en-US" sz="3600">
                <a:solidFill>
                  <a:schemeClr val="bg1"/>
                </a:solidFill>
              </a:rPr>
              <a:t> Principle</a:t>
            </a:r>
          </a:p>
        </p:txBody>
      </p:sp>
      <p:sp>
        <p:nvSpPr>
          <p:cNvPr id="76" name="Rectangle 75">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91" name="Rectangle 3">
            <a:extLst>
              <a:ext uri="{FF2B5EF4-FFF2-40B4-BE49-F238E27FC236}">
                <a16:creationId xmlns:a16="http://schemas.microsoft.com/office/drawing/2014/main" id="{2E4A1354-4C73-504C-B86B-01423046E2BC}"/>
              </a:ext>
            </a:extLst>
          </p:cNvPr>
          <p:cNvSpPr>
            <a:spLocks noGrp="1" noChangeArrowheads="1"/>
          </p:cNvSpPr>
          <p:nvPr>
            <p:ph type="body" idx="1"/>
          </p:nvPr>
        </p:nvSpPr>
        <p:spPr>
          <a:xfrm>
            <a:off x="4654732" y="850052"/>
            <a:ext cx="6390623" cy="5326911"/>
          </a:xfrm>
        </p:spPr>
        <p:txBody>
          <a:bodyPr>
            <a:normAutofit/>
          </a:bodyPr>
          <a:lstStyle/>
          <a:p>
            <a:r>
              <a:rPr lang="en-US" altLang="en-US" sz="2400"/>
              <a:t>Thought: “Interpretation of symbols”</a:t>
            </a:r>
          </a:p>
          <a:p>
            <a:endParaRPr lang="en-US" altLang="en-US" sz="2400"/>
          </a:p>
          <a:p>
            <a:r>
              <a:rPr lang="en-US" altLang="en-US" sz="2400"/>
              <a:t>Thought is based on language. While in a conversation, your mind is imagining or thinking about the different points of view or meanings to what the other person is saying to you. </a:t>
            </a:r>
          </a:p>
          <a:p>
            <a:r>
              <a:rPr lang="en-US" altLang="en-US" sz="2400"/>
              <a:t>What this means is that once your hear someone say something, you automatically start thinking about what you are going to say next.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14" name="Rectangle 2">
            <a:extLst>
              <a:ext uri="{FF2B5EF4-FFF2-40B4-BE49-F238E27FC236}">
                <a16:creationId xmlns:a16="http://schemas.microsoft.com/office/drawing/2014/main" id="{EED0BD22-A21C-7A46-B825-568B8EF5000F}"/>
              </a:ext>
            </a:extLst>
          </p:cNvPr>
          <p:cNvSpPr>
            <a:spLocks noGrp="1" noChangeArrowheads="1"/>
          </p:cNvSpPr>
          <p:nvPr>
            <p:ph type="title"/>
          </p:nvPr>
        </p:nvSpPr>
        <p:spPr>
          <a:xfrm>
            <a:off x="1156852" y="637762"/>
            <a:ext cx="2190782" cy="5576770"/>
          </a:xfrm>
        </p:spPr>
        <p:txBody>
          <a:bodyPr anchor="t">
            <a:normAutofit/>
          </a:bodyPr>
          <a:lstStyle/>
          <a:p>
            <a:r>
              <a:rPr lang="en-US" altLang="en-US" sz="3600">
                <a:solidFill>
                  <a:schemeClr val="bg1"/>
                </a:solidFill>
              </a:rPr>
              <a:t>Language</a:t>
            </a:r>
            <a:br>
              <a:rPr lang="en-US" altLang="en-US" sz="3600">
                <a:solidFill>
                  <a:schemeClr val="bg1"/>
                </a:solidFill>
              </a:rPr>
            </a:br>
            <a:endParaRPr lang="en-US" altLang="en-US" sz="3600">
              <a:solidFill>
                <a:schemeClr val="bg1"/>
              </a:solidFill>
            </a:endParaRPr>
          </a:p>
        </p:txBody>
      </p:sp>
      <p:sp>
        <p:nvSpPr>
          <p:cNvPr id="76" name="Rectangle 75">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15" name="Rectangle 3">
            <a:extLst>
              <a:ext uri="{FF2B5EF4-FFF2-40B4-BE49-F238E27FC236}">
                <a16:creationId xmlns:a16="http://schemas.microsoft.com/office/drawing/2014/main" id="{9952E753-F3AB-A446-831A-DA3229605F2D}"/>
              </a:ext>
            </a:extLst>
          </p:cNvPr>
          <p:cNvSpPr>
            <a:spLocks noGrp="1" noChangeArrowheads="1"/>
          </p:cNvSpPr>
          <p:nvPr>
            <p:ph type="body" idx="1"/>
          </p:nvPr>
        </p:nvSpPr>
        <p:spPr>
          <a:xfrm>
            <a:off x="4654732" y="850052"/>
            <a:ext cx="6390623" cy="5326911"/>
          </a:xfrm>
        </p:spPr>
        <p:txBody>
          <a:bodyPr>
            <a:normAutofit/>
          </a:bodyPr>
          <a:lstStyle/>
          <a:p>
            <a:r>
              <a:rPr lang="en-US" altLang="en-US" sz="2400"/>
              <a:t>Mead believes that “We naturally talk to ourselves in order to sort out the meaning of a difficult situation.”</a:t>
            </a:r>
          </a:p>
          <a:p>
            <a:endParaRPr lang="en-US" altLang="en-US" sz="2400"/>
          </a:p>
          <a:p>
            <a:r>
              <a:rPr lang="en-US" altLang="en-US" sz="2400"/>
              <a:t>Whatever you think of before acting to an action or responding to a phrase is your thought. We do this all the time without knowing or realizing it. It is your own personal meaning that you put on words.</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38" name="Rectangle 2">
            <a:extLst>
              <a:ext uri="{FF2B5EF4-FFF2-40B4-BE49-F238E27FC236}">
                <a16:creationId xmlns:a16="http://schemas.microsoft.com/office/drawing/2014/main" id="{5EE2C404-DA81-D64D-B04F-0FDA06A4F83B}"/>
              </a:ext>
            </a:extLst>
          </p:cNvPr>
          <p:cNvSpPr>
            <a:spLocks noGrp="1" noChangeArrowheads="1"/>
          </p:cNvSpPr>
          <p:nvPr>
            <p:ph type="title"/>
          </p:nvPr>
        </p:nvSpPr>
        <p:spPr>
          <a:xfrm>
            <a:off x="1156852" y="637762"/>
            <a:ext cx="2190782" cy="5576770"/>
          </a:xfrm>
        </p:spPr>
        <p:txBody>
          <a:bodyPr anchor="t">
            <a:normAutofit/>
          </a:bodyPr>
          <a:lstStyle/>
          <a:p>
            <a:r>
              <a:rPr lang="en-US" altLang="en-US" sz="3300">
                <a:solidFill>
                  <a:schemeClr val="bg1"/>
                </a:solidFill>
              </a:rPr>
              <a:t>Conclusion</a:t>
            </a:r>
          </a:p>
        </p:txBody>
      </p:sp>
      <p:sp>
        <p:nvSpPr>
          <p:cNvPr id="76" name="Rectangle 75">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39" name="Rectangle 3">
            <a:extLst>
              <a:ext uri="{FF2B5EF4-FFF2-40B4-BE49-F238E27FC236}">
                <a16:creationId xmlns:a16="http://schemas.microsoft.com/office/drawing/2014/main" id="{0B5172F2-354D-FF45-8645-8CE6AD35AF04}"/>
              </a:ext>
            </a:extLst>
          </p:cNvPr>
          <p:cNvSpPr>
            <a:spLocks noGrp="1" noChangeArrowheads="1"/>
          </p:cNvSpPr>
          <p:nvPr>
            <p:ph type="body" idx="1"/>
          </p:nvPr>
        </p:nvSpPr>
        <p:spPr>
          <a:xfrm>
            <a:off x="4654732" y="850052"/>
            <a:ext cx="6390623" cy="5326911"/>
          </a:xfrm>
        </p:spPr>
        <p:txBody>
          <a:bodyPr>
            <a:normAutofit/>
          </a:bodyPr>
          <a:lstStyle/>
          <a:p>
            <a:r>
              <a:rPr lang="en-US" altLang="en-US" sz="2400"/>
              <a:t>George Herbert Mead was a professor whose teachings were transformed into a theory that is well known and taught throughout the world.</a:t>
            </a:r>
          </a:p>
          <a:p>
            <a:r>
              <a:rPr lang="en-US" altLang="en-US" sz="2400"/>
              <a:t>Symbolic Interactionism has only one variable in it. The individual has its own set of meanings for things and people.</a:t>
            </a:r>
          </a:p>
          <a:p>
            <a:r>
              <a:rPr lang="en-US" altLang="en-US" sz="2400"/>
              <a:t>A problem with this theory is that it does not state whether or not an individual wants to win and get their own way or not. Sometimes we think that people can also construct a sample and ask someone if they should have a certain meaning for this and a meaning for that. </a:t>
            </a:r>
          </a:p>
          <a:p>
            <a:endParaRPr lang="en-US" altLang="en-US" sz="240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62" name="Rectangle 2">
            <a:extLst>
              <a:ext uri="{FF2B5EF4-FFF2-40B4-BE49-F238E27FC236}">
                <a16:creationId xmlns:a16="http://schemas.microsoft.com/office/drawing/2014/main" id="{A4475CEB-C48C-534C-AB76-9981B3C43A95}"/>
              </a:ext>
            </a:extLst>
          </p:cNvPr>
          <p:cNvSpPr>
            <a:spLocks noGrp="1" noChangeArrowheads="1"/>
          </p:cNvSpPr>
          <p:nvPr>
            <p:ph type="title"/>
          </p:nvPr>
        </p:nvSpPr>
        <p:spPr>
          <a:xfrm>
            <a:off x="1156852" y="637762"/>
            <a:ext cx="2190782" cy="5576770"/>
          </a:xfrm>
        </p:spPr>
        <p:txBody>
          <a:bodyPr anchor="t">
            <a:normAutofit/>
          </a:bodyPr>
          <a:lstStyle/>
          <a:p>
            <a:endParaRPr lang="en-US" altLang="en-US" sz="3600">
              <a:solidFill>
                <a:schemeClr val="bg1"/>
              </a:solidFill>
            </a:endParaRPr>
          </a:p>
        </p:txBody>
      </p:sp>
      <p:sp>
        <p:nvSpPr>
          <p:cNvPr id="76" name="Rectangle 75">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63" name="Rectangle 3">
            <a:extLst>
              <a:ext uri="{FF2B5EF4-FFF2-40B4-BE49-F238E27FC236}">
                <a16:creationId xmlns:a16="http://schemas.microsoft.com/office/drawing/2014/main" id="{F20AA8D2-84B4-1646-951D-C46B92FCA42B}"/>
              </a:ext>
            </a:extLst>
          </p:cNvPr>
          <p:cNvSpPr>
            <a:spLocks noGrp="1" noChangeArrowheads="1"/>
          </p:cNvSpPr>
          <p:nvPr>
            <p:ph type="body" idx="1"/>
          </p:nvPr>
        </p:nvSpPr>
        <p:spPr>
          <a:xfrm>
            <a:off x="4654732" y="850052"/>
            <a:ext cx="6390623" cy="5326911"/>
          </a:xfrm>
        </p:spPr>
        <p:txBody>
          <a:bodyPr>
            <a:normAutofit/>
          </a:bodyPr>
          <a:lstStyle/>
          <a:p>
            <a:r>
              <a:rPr lang="en-US" altLang="en-US" sz="2400"/>
              <a:t>This theory doesn’t tell you if you think this way because a person told you to or if you think a certain way because you feel that you need to. </a:t>
            </a:r>
          </a:p>
          <a:p>
            <a:endParaRPr lang="en-US" altLang="en-US" sz="2400"/>
          </a:p>
          <a:p>
            <a:r>
              <a:rPr lang="en-US" altLang="en-US" sz="2400"/>
              <a:t>George Herbert Mead died in 1931. Although he never got around to publishing his own teachings, he still is considered to be one of the top sociological theorists that have ever walked this earth.</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text, building, outdoor, night&#10;&#10;Description automatically generated">
            <a:extLst>
              <a:ext uri="{FF2B5EF4-FFF2-40B4-BE49-F238E27FC236}">
                <a16:creationId xmlns:a16="http://schemas.microsoft.com/office/drawing/2014/main" id="{B14DF423-0AAD-5540-8990-0C4AE7B122BE}"/>
              </a:ext>
            </a:extLst>
          </p:cNvPr>
          <p:cNvPicPr>
            <a:picLocks noChangeAspect="1"/>
          </p:cNvPicPr>
          <p:nvPr/>
        </p:nvPicPr>
        <p:blipFill rotWithShape="1">
          <a:blip r:embed="rId2">
            <a:alphaModFix amt="50000"/>
          </a:blip>
          <a:srcRect t="13793"/>
          <a:stretch/>
        </p:blipFill>
        <p:spPr>
          <a:xfrm>
            <a:off x="20" y="1"/>
            <a:ext cx="12191980" cy="6857999"/>
          </a:xfrm>
          <a:prstGeom prst="rect">
            <a:avLst/>
          </a:prstGeom>
        </p:spPr>
      </p:pic>
      <p:sp>
        <p:nvSpPr>
          <p:cNvPr id="78852" name="Rectangle 4">
            <a:extLst>
              <a:ext uri="{FF2B5EF4-FFF2-40B4-BE49-F238E27FC236}">
                <a16:creationId xmlns:a16="http://schemas.microsoft.com/office/drawing/2014/main" id="{FB8C3A86-E1C1-DC48-B192-E42AD21D2782}"/>
              </a:ext>
            </a:extLst>
          </p:cNvPr>
          <p:cNvSpPr>
            <a:spLocks noGrp="1" noChangeArrowheads="1"/>
          </p:cNvSpPr>
          <p:nvPr>
            <p:ph type="ctrTitle"/>
          </p:nvPr>
        </p:nvSpPr>
        <p:spPr>
          <a:xfrm>
            <a:off x="1524000" y="1122362"/>
            <a:ext cx="9144000" cy="2900518"/>
          </a:xfrm>
        </p:spPr>
        <p:txBody>
          <a:bodyPr>
            <a:normAutofit/>
          </a:bodyPr>
          <a:lstStyle/>
          <a:p>
            <a:r>
              <a:rPr lang="en-US" altLang="en-US">
                <a:solidFill>
                  <a:srgbClr val="FFFFFF"/>
                </a:solidFill>
              </a:rPr>
              <a:t>Language and Thought</a:t>
            </a:r>
          </a:p>
        </p:txBody>
      </p:sp>
      <p:sp>
        <p:nvSpPr>
          <p:cNvPr id="3" name="Subtitle 2">
            <a:extLst>
              <a:ext uri="{FF2B5EF4-FFF2-40B4-BE49-F238E27FC236}">
                <a16:creationId xmlns:a16="http://schemas.microsoft.com/office/drawing/2014/main" id="{054E5B1A-C138-2048-A894-1DDD91BA65AE}"/>
              </a:ext>
            </a:extLst>
          </p:cNvPr>
          <p:cNvSpPr>
            <a:spLocks noGrp="1"/>
          </p:cNvSpPr>
          <p:nvPr>
            <p:ph type="subTitle" idx="1"/>
          </p:nvPr>
        </p:nvSpPr>
        <p:spPr>
          <a:xfrm>
            <a:off x="1524000" y="4159404"/>
            <a:ext cx="9144000" cy="1098395"/>
          </a:xfrm>
        </p:spPr>
        <p:txBody>
          <a:bodyPr>
            <a:normAutofit/>
          </a:bodyPr>
          <a:lstStyle/>
          <a:p>
            <a:endParaRPr lang="en-US">
              <a:solidFill>
                <a:srgbClr val="FFFFFF"/>
              </a:solidFill>
            </a:endParaRPr>
          </a:p>
        </p:txBody>
      </p:sp>
    </p:spTree>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78852"/>
                                        </p:tgtEl>
                                        <p:attrNameLst>
                                          <p:attrName>style.visibility</p:attrName>
                                        </p:attrNameLst>
                                      </p:cBhvr>
                                      <p:to>
                                        <p:strVal val="visible"/>
                                      </p:to>
                                    </p:set>
                                    <p:animEffect transition="in" filter="fade">
                                      <p:cBhvr>
                                        <p:cTn id="7" dur="400"/>
                                        <p:tgtEl>
                                          <p:spTgt spid="78852"/>
                                        </p:tgtEl>
                                      </p:cBhvr>
                                    </p:animEffect>
                                  </p:childTnLst>
                                </p:cTn>
                              </p:par>
                              <p:par>
                                <p:cTn id="8" presetID="10" presetClass="entr" presetSubtype="0" fill="hold" nodeType="withEffect">
                                  <p:stCondLst>
                                    <p:cond delay="0"/>
                                  </p:stCondLst>
                                  <p:iterate>
                                    <p:tmPct val="10000"/>
                                  </p:iterate>
                                  <p:childTnLst>
                                    <p:set>
                                      <p:cBhvr>
                                        <p:cTn id="9" dur="1" fill="hold">
                                          <p:stCondLst>
                                            <p:cond delay="0"/>
                                          </p:stCondLst>
                                        </p:cTn>
                                        <p:tgtEl>
                                          <p:spTgt spid="5"/>
                                        </p:tgtEl>
                                        <p:attrNameLst>
                                          <p:attrName>style.visibility</p:attrName>
                                        </p:attrNameLst>
                                      </p:cBhvr>
                                      <p:to>
                                        <p:strVal val="visible"/>
                                      </p:to>
                                    </p:set>
                                    <p:animEffect transition="in" filter="fade">
                                      <p:cBhvr>
                                        <p:cTn id="10" dur="7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2"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914" name="Rectangle 2">
            <a:extLst>
              <a:ext uri="{FF2B5EF4-FFF2-40B4-BE49-F238E27FC236}">
                <a16:creationId xmlns:a16="http://schemas.microsoft.com/office/drawing/2014/main" id="{9967A486-AB16-7144-82D8-CB4A38CE203F}"/>
              </a:ext>
            </a:extLst>
          </p:cNvPr>
          <p:cNvSpPr>
            <a:spLocks noGrp="1" noChangeArrowheads="1"/>
          </p:cNvSpPr>
          <p:nvPr>
            <p:ph type="title"/>
          </p:nvPr>
        </p:nvSpPr>
        <p:spPr>
          <a:xfrm>
            <a:off x="1156852" y="637762"/>
            <a:ext cx="2190782" cy="5576770"/>
          </a:xfrm>
        </p:spPr>
        <p:txBody>
          <a:bodyPr anchor="t">
            <a:normAutofit/>
          </a:bodyPr>
          <a:lstStyle/>
          <a:p>
            <a:r>
              <a:rPr lang="en-US" altLang="en-US" sz="2500">
                <a:solidFill>
                  <a:schemeClr val="bg1"/>
                </a:solidFill>
              </a:rPr>
              <a:t>Symbolic Interactionism </a:t>
            </a:r>
          </a:p>
        </p:txBody>
      </p:sp>
      <p:sp>
        <p:nvSpPr>
          <p:cNvPr id="76" name="Rectangle 75">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915" name="Rectangle 3">
            <a:extLst>
              <a:ext uri="{FF2B5EF4-FFF2-40B4-BE49-F238E27FC236}">
                <a16:creationId xmlns:a16="http://schemas.microsoft.com/office/drawing/2014/main" id="{0B4C1276-6E3A-FD4B-9B23-4DDBEABFD282}"/>
              </a:ext>
            </a:extLst>
          </p:cNvPr>
          <p:cNvSpPr>
            <a:spLocks noGrp="1" noChangeArrowheads="1"/>
          </p:cNvSpPr>
          <p:nvPr>
            <p:ph type="body" idx="1"/>
          </p:nvPr>
        </p:nvSpPr>
        <p:spPr>
          <a:xfrm>
            <a:off x="4654732" y="850052"/>
            <a:ext cx="6390623" cy="5326911"/>
          </a:xfrm>
        </p:spPr>
        <p:txBody>
          <a:bodyPr>
            <a:normAutofit/>
          </a:bodyPr>
          <a:lstStyle/>
          <a:p>
            <a:endParaRPr lang="en-US" altLang="en-US" sz="2400"/>
          </a:p>
          <a:p>
            <a:r>
              <a:rPr lang="en-US" altLang="en-US" sz="2400"/>
              <a:t>Language</a:t>
            </a:r>
          </a:p>
          <a:p>
            <a:pPr lvl="1"/>
            <a:r>
              <a:rPr lang="en-US" altLang="en-US"/>
              <a:t>Dealing with Meaning </a:t>
            </a:r>
          </a:p>
          <a:p>
            <a:endParaRPr lang="en-US" altLang="en-US" sz="2400"/>
          </a:p>
          <a:p>
            <a:r>
              <a:rPr lang="en-US" altLang="en-US" sz="2400"/>
              <a:t>Thought</a:t>
            </a:r>
          </a:p>
          <a:p>
            <a:pPr lvl="1"/>
            <a:r>
              <a:rPr lang="en-US" altLang="en-US"/>
              <a:t>Where interpretation is modified.</a:t>
            </a:r>
          </a:p>
          <a:p>
            <a:pPr lvl="1">
              <a:buFont typeface="Tahoma" panose="020B0604030504040204" pitchFamily="34" charset="0"/>
              <a:buNone/>
            </a:pPr>
            <a:r>
              <a:rPr lang="en-US" altLang="en-US"/>
              <a:t> </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938" name="Rectangle 2">
            <a:extLst>
              <a:ext uri="{FF2B5EF4-FFF2-40B4-BE49-F238E27FC236}">
                <a16:creationId xmlns:a16="http://schemas.microsoft.com/office/drawing/2014/main" id="{C7A22545-47EA-0949-B7CC-86C3B62C9073}"/>
              </a:ext>
            </a:extLst>
          </p:cNvPr>
          <p:cNvSpPr>
            <a:spLocks noGrp="1" noChangeArrowheads="1"/>
          </p:cNvSpPr>
          <p:nvPr>
            <p:ph type="title"/>
          </p:nvPr>
        </p:nvSpPr>
        <p:spPr>
          <a:xfrm>
            <a:off x="1156852" y="637762"/>
            <a:ext cx="2190782" cy="5576770"/>
          </a:xfrm>
        </p:spPr>
        <p:txBody>
          <a:bodyPr anchor="t">
            <a:normAutofit/>
          </a:bodyPr>
          <a:lstStyle/>
          <a:p>
            <a:r>
              <a:rPr lang="en-US" altLang="en-US" sz="3600">
                <a:solidFill>
                  <a:schemeClr val="bg1"/>
                </a:solidFill>
              </a:rPr>
              <a:t>Things to Keep in Mind	</a:t>
            </a:r>
          </a:p>
        </p:txBody>
      </p:sp>
      <p:sp>
        <p:nvSpPr>
          <p:cNvPr id="76" name="Rectangle 75">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939" name="Rectangle 3">
            <a:extLst>
              <a:ext uri="{FF2B5EF4-FFF2-40B4-BE49-F238E27FC236}">
                <a16:creationId xmlns:a16="http://schemas.microsoft.com/office/drawing/2014/main" id="{D6D123AE-2E84-6F4E-BF05-E1F1BFFDF9C4}"/>
              </a:ext>
            </a:extLst>
          </p:cNvPr>
          <p:cNvSpPr>
            <a:spLocks noGrp="1" noChangeArrowheads="1"/>
          </p:cNvSpPr>
          <p:nvPr>
            <p:ph type="body" idx="1"/>
          </p:nvPr>
        </p:nvSpPr>
        <p:spPr>
          <a:xfrm>
            <a:off x="4654732" y="850052"/>
            <a:ext cx="6390623" cy="5326911"/>
          </a:xfrm>
        </p:spPr>
        <p:txBody>
          <a:bodyPr>
            <a:normAutofit/>
          </a:bodyPr>
          <a:lstStyle/>
          <a:p>
            <a:r>
              <a:rPr lang="en-US" altLang="en-US" sz="2400"/>
              <a:t>Both </a:t>
            </a:r>
            <a:r>
              <a:rPr lang="en-US" altLang="en-US" sz="2400" u="sng"/>
              <a:t>Language</a:t>
            </a:r>
            <a:r>
              <a:rPr lang="en-US" altLang="en-US" sz="2400"/>
              <a:t> and </a:t>
            </a:r>
            <a:r>
              <a:rPr lang="en-US" altLang="en-US" sz="2400" u="sng"/>
              <a:t>Thought</a:t>
            </a:r>
            <a:r>
              <a:rPr lang="en-US" altLang="en-US" sz="2400"/>
              <a:t> arise out of people socializing with one another (Symbolic Interactionism).</a:t>
            </a:r>
          </a:p>
          <a:p>
            <a:endParaRPr lang="en-US" altLang="en-US" sz="2400"/>
          </a:p>
          <a:p>
            <a:r>
              <a:rPr lang="en-US" altLang="en-US" sz="2400"/>
              <a:t>Much of the time </a:t>
            </a:r>
            <a:r>
              <a:rPr lang="en-US" altLang="en-US" sz="2400" u="sng"/>
              <a:t>Language</a:t>
            </a:r>
            <a:r>
              <a:rPr lang="en-US" altLang="en-US" sz="2400"/>
              <a:t> and </a:t>
            </a:r>
            <a:r>
              <a:rPr lang="en-US" altLang="en-US" sz="2400" u="sng"/>
              <a:t>Thought</a:t>
            </a:r>
            <a:r>
              <a:rPr lang="en-US" altLang="en-US" sz="2400"/>
              <a:t> go hand in hand.</a:t>
            </a:r>
          </a:p>
          <a:p>
            <a:endParaRPr lang="en-US" altLang="en-US" sz="2400"/>
          </a:p>
          <a:p>
            <a:r>
              <a:rPr lang="en-US" altLang="en-US" sz="2400"/>
              <a:t>I like to teach with examples.</a:t>
            </a:r>
          </a:p>
          <a:p>
            <a:endParaRPr lang="en-US" altLang="en-US" sz="240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986" name="Rectangle 2">
            <a:extLst>
              <a:ext uri="{FF2B5EF4-FFF2-40B4-BE49-F238E27FC236}">
                <a16:creationId xmlns:a16="http://schemas.microsoft.com/office/drawing/2014/main" id="{916F7C90-D7E3-F74D-AEE0-80ACE411C0FC}"/>
              </a:ext>
            </a:extLst>
          </p:cNvPr>
          <p:cNvSpPr>
            <a:spLocks noGrp="1" noChangeArrowheads="1"/>
          </p:cNvSpPr>
          <p:nvPr>
            <p:ph type="title"/>
          </p:nvPr>
        </p:nvSpPr>
        <p:spPr>
          <a:xfrm>
            <a:off x="1156852" y="637762"/>
            <a:ext cx="2190782" cy="5576770"/>
          </a:xfrm>
        </p:spPr>
        <p:txBody>
          <a:bodyPr anchor="t">
            <a:normAutofit/>
          </a:bodyPr>
          <a:lstStyle/>
          <a:p>
            <a:r>
              <a:rPr lang="en-US" altLang="en-US" sz="3600">
                <a:solidFill>
                  <a:schemeClr val="bg1"/>
                </a:solidFill>
              </a:rPr>
              <a:t>Language</a:t>
            </a:r>
          </a:p>
        </p:txBody>
      </p:sp>
      <p:sp>
        <p:nvSpPr>
          <p:cNvPr id="76" name="Rectangle 75">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987" name="Rectangle 3">
            <a:extLst>
              <a:ext uri="{FF2B5EF4-FFF2-40B4-BE49-F238E27FC236}">
                <a16:creationId xmlns:a16="http://schemas.microsoft.com/office/drawing/2014/main" id="{8ADCBBA9-8AEE-8C41-A798-C6F27EC62FE9}"/>
              </a:ext>
            </a:extLst>
          </p:cNvPr>
          <p:cNvSpPr>
            <a:spLocks noGrp="1" noChangeArrowheads="1"/>
          </p:cNvSpPr>
          <p:nvPr>
            <p:ph type="body" idx="1"/>
          </p:nvPr>
        </p:nvSpPr>
        <p:spPr>
          <a:xfrm>
            <a:off x="4654732" y="850052"/>
            <a:ext cx="6390623" cy="5326911"/>
          </a:xfrm>
        </p:spPr>
        <p:txBody>
          <a:bodyPr>
            <a:normAutofit/>
          </a:bodyPr>
          <a:lstStyle/>
          <a:p>
            <a:r>
              <a:rPr lang="en-US" altLang="en-US" sz="2400"/>
              <a:t>Language is the source of meaning.</a:t>
            </a:r>
          </a:p>
          <a:p>
            <a:pPr lvl="1"/>
            <a:r>
              <a:rPr lang="en-US" altLang="en-US"/>
              <a:t>Everything in life has a different meaning.</a:t>
            </a:r>
          </a:p>
          <a:p>
            <a:endParaRPr lang="en-US" altLang="en-US" sz="2400"/>
          </a:p>
          <a:p>
            <a:r>
              <a:rPr lang="en-US" altLang="en-US" sz="2400"/>
              <a:t>All objects, people, and abstract ideas have been assigned certain names.</a:t>
            </a:r>
          </a:p>
          <a:p>
            <a:endParaRPr lang="en-US" altLang="en-US" sz="2400"/>
          </a:p>
          <a:p>
            <a:r>
              <a:rPr lang="en-US" altLang="en-US" sz="2400"/>
              <a:t>Meaning has never been inherent.</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37" name="Rectangle 3">
            <a:extLst>
              <a:ext uri="{FF2B5EF4-FFF2-40B4-BE49-F238E27FC236}">
                <a16:creationId xmlns:a16="http://schemas.microsoft.com/office/drawing/2014/main" id="{71CE968B-8A09-4A70-9AC7-12EE13BF016B}"/>
              </a:ext>
            </a:extLst>
          </p:cNvPr>
          <p:cNvGraphicFramePr/>
          <p:nvPr/>
        </p:nvGraphicFramePr>
        <p:xfrm>
          <a:off x="1981200" y="1219200"/>
          <a:ext cx="8229600" cy="4114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BGRectangle">
            <a:extLst>
              <a:ext uri="{FF2B5EF4-FFF2-40B4-BE49-F238E27FC236}">
                <a16:creationId xmlns:a16="http://schemas.microsoft.com/office/drawing/2014/main" id="{25E8815A-9407-4234-B08F-A1E49DCD7F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6182"/>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4" name="Rectangle 73">
            <a:extLst>
              <a:ext uri="{FF2B5EF4-FFF2-40B4-BE49-F238E27FC236}">
                <a16:creationId xmlns:a16="http://schemas.microsoft.com/office/drawing/2014/main" id="{AD72D4D1-076F-49D3-9889-EFC4F6D7CA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erson sitting on a bench&#10;&#10;Description automatically generated with low confidence">
            <a:extLst>
              <a:ext uri="{FF2B5EF4-FFF2-40B4-BE49-F238E27FC236}">
                <a16:creationId xmlns:a16="http://schemas.microsoft.com/office/drawing/2014/main" id="{2CEB9BC5-DB61-1141-A6C5-8120F5253DF9}"/>
              </a:ext>
            </a:extLst>
          </p:cNvPr>
          <p:cNvPicPr>
            <a:picLocks noChangeAspect="1"/>
          </p:cNvPicPr>
          <p:nvPr/>
        </p:nvPicPr>
        <p:blipFill rotWithShape="1">
          <a:blip r:embed="rId2">
            <a:alphaModFix amt="50000"/>
          </a:blip>
          <a:srcRect t="12902" b="2828"/>
          <a:stretch/>
        </p:blipFill>
        <p:spPr>
          <a:xfrm>
            <a:off x="20" y="1"/>
            <a:ext cx="12191980" cy="6857999"/>
          </a:xfrm>
          <a:prstGeom prst="rect">
            <a:avLst/>
          </a:prstGeom>
        </p:spPr>
      </p:pic>
      <p:sp>
        <p:nvSpPr>
          <p:cNvPr id="45058" name="Rectangle 2">
            <a:extLst>
              <a:ext uri="{FF2B5EF4-FFF2-40B4-BE49-F238E27FC236}">
                <a16:creationId xmlns:a16="http://schemas.microsoft.com/office/drawing/2014/main" id="{C316F09B-0CC3-A848-826B-EC2F60825A7C}"/>
              </a:ext>
            </a:extLst>
          </p:cNvPr>
          <p:cNvSpPr>
            <a:spLocks noGrp="1" noChangeArrowheads="1"/>
          </p:cNvSpPr>
          <p:nvPr>
            <p:ph type="title"/>
          </p:nvPr>
        </p:nvSpPr>
        <p:spPr>
          <a:xfrm>
            <a:off x="838200" y="963877"/>
            <a:ext cx="3494362" cy="4930246"/>
          </a:xfrm>
        </p:spPr>
        <p:txBody>
          <a:bodyPr vert="horz" lIns="91440" tIns="45720" rIns="91440" bIns="45720" rtlCol="0" anchor="ctr">
            <a:normAutofit/>
          </a:bodyPr>
          <a:lstStyle/>
          <a:p>
            <a:pPr algn="r"/>
            <a:r>
              <a:rPr lang="en-US" altLang="en-US">
                <a:solidFill>
                  <a:schemeClr val="bg1"/>
                </a:solidFill>
              </a:rPr>
              <a:t>Thought</a:t>
            </a:r>
          </a:p>
        </p:txBody>
      </p:sp>
      <p:sp>
        <p:nvSpPr>
          <p:cNvPr id="76" name="!!Line">
            <a:extLst>
              <a:ext uri="{FF2B5EF4-FFF2-40B4-BE49-F238E27FC236}">
                <a16:creationId xmlns:a16="http://schemas.microsoft.com/office/drawing/2014/main" id="{C9C56819-FD02-4626-ABF5-85C7463C99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0580" y="2057400"/>
            <a:ext cx="27432" cy="27432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5059" name="Rectangle 3">
            <a:extLst>
              <a:ext uri="{FF2B5EF4-FFF2-40B4-BE49-F238E27FC236}">
                <a16:creationId xmlns:a16="http://schemas.microsoft.com/office/drawing/2014/main" id="{C7B9C903-DA16-0044-B823-7578D2EA4A72}"/>
              </a:ext>
            </a:extLst>
          </p:cNvPr>
          <p:cNvSpPr>
            <a:spLocks noGrp="1" noChangeArrowheads="1"/>
          </p:cNvSpPr>
          <p:nvPr>
            <p:ph type="body" sz="half" idx="1"/>
          </p:nvPr>
        </p:nvSpPr>
        <p:spPr>
          <a:xfrm>
            <a:off x="4976031" y="963877"/>
            <a:ext cx="6377769" cy="4930246"/>
          </a:xfrm>
        </p:spPr>
        <p:txBody>
          <a:bodyPr vert="horz" lIns="91440" tIns="45720" rIns="91440" bIns="45720" rtlCol="0" anchor="ctr">
            <a:normAutofit/>
          </a:bodyPr>
          <a:lstStyle/>
          <a:p>
            <a:r>
              <a:rPr lang="en-US" altLang="en-US" sz="2400">
                <a:solidFill>
                  <a:schemeClr val="bg1"/>
                </a:solidFill>
              </a:rPr>
              <a:t>Humans come equipped with a mind wired for thought.</a:t>
            </a:r>
          </a:p>
          <a:p>
            <a:endParaRPr lang="en-US" altLang="en-US" sz="2400">
              <a:solidFill>
                <a:schemeClr val="bg1"/>
              </a:solidFill>
            </a:endParaRPr>
          </a:p>
          <a:p>
            <a:r>
              <a:rPr lang="en-US" altLang="en-US" sz="2400">
                <a:solidFill>
                  <a:schemeClr val="bg1"/>
                </a:solidFill>
              </a:rPr>
              <a:t>That mind allows everyone to interpret the symbols of our language.</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C43EECCE-C46C-8849-A202-0DE52572A5E6}"/>
              </a:ext>
            </a:extLst>
          </p:cNvPr>
          <p:cNvSpPr>
            <a:spLocks noGrp="1" noChangeArrowheads="1"/>
          </p:cNvSpPr>
          <p:nvPr>
            <p:ph type="title"/>
          </p:nvPr>
        </p:nvSpPr>
        <p:spPr>
          <a:xfrm>
            <a:off x="4965430" y="629268"/>
            <a:ext cx="6586491" cy="1286160"/>
          </a:xfrm>
        </p:spPr>
        <p:txBody>
          <a:bodyPr vert="horz" lIns="91440" tIns="45720" rIns="91440" bIns="45720" rtlCol="0" anchor="b">
            <a:normAutofit/>
          </a:bodyPr>
          <a:lstStyle/>
          <a:p>
            <a:r>
              <a:rPr lang="en-US" altLang="en-US"/>
              <a:t>“Minding”</a:t>
            </a:r>
          </a:p>
        </p:txBody>
      </p:sp>
      <p:sp>
        <p:nvSpPr>
          <p:cNvPr id="46083" name="Rectangle 3">
            <a:extLst>
              <a:ext uri="{FF2B5EF4-FFF2-40B4-BE49-F238E27FC236}">
                <a16:creationId xmlns:a16="http://schemas.microsoft.com/office/drawing/2014/main" id="{4FE3C405-EC20-8342-9B8B-42229B9CAA39}"/>
              </a:ext>
            </a:extLst>
          </p:cNvPr>
          <p:cNvSpPr>
            <a:spLocks noGrp="1" noChangeArrowheads="1"/>
          </p:cNvSpPr>
          <p:nvPr>
            <p:ph type="body" sz="half" idx="1"/>
          </p:nvPr>
        </p:nvSpPr>
        <p:spPr>
          <a:xfrm>
            <a:off x="4965431" y="2438400"/>
            <a:ext cx="6586489" cy="3785419"/>
          </a:xfrm>
        </p:spPr>
        <p:txBody>
          <a:bodyPr vert="horz" lIns="91440" tIns="45720" rIns="91440" bIns="45720" rtlCol="0">
            <a:normAutofit/>
          </a:bodyPr>
          <a:lstStyle/>
          <a:p>
            <a:r>
              <a:rPr lang="en-US" altLang="en-US" sz="2000"/>
              <a:t>Minding is the two-second delay where individuals rehearse the next move and anticipate how others will react.</a:t>
            </a:r>
          </a:p>
          <a:p>
            <a:r>
              <a:rPr lang="en-US" altLang="en-US" sz="2000"/>
              <a:t>                                                </a:t>
            </a:r>
          </a:p>
          <a:p>
            <a:endParaRPr lang="en-US" altLang="en-US" sz="2000"/>
          </a:p>
          <a:p>
            <a:endParaRPr lang="en-US" altLang="en-US" sz="2000"/>
          </a:p>
          <a:p>
            <a:endParaRPr lang="en-US" altLang="en-US" sz="2000"/>
          </a:p>
          <a:p>
            <a:r>
              <a:rPr lang="en-US" altLang="en-US" sz="2000"/>
              <a:t>							George Herbert Mead                                                     </a:t>
            </a:r>
          </a:p>
        </p:txBody>
      </p:sp>
      <p:pic>
        <p:nvPicPr>
          <p:cNvPr id="46084" name="Picture 4">
            <a:extLst>
              <a:ext uri="{FF2B5EF4-FFF2-40B4-BE49-F238E27FC236}">
                <a16:creationId xmlns:a16="http://schemas.microsoft.com/office/drawing/2014/main" id="{A46B1E3A-87F1-7F4C-A369-2CB098F9520B}"/>
              </a:ext>
            </a:extLst>
          </p:cNvPr>
          <p:cNvPicPr>
            <a:picLocks noGrp="1" noChangeAspect="1" noChangeArrowheads="1"/>
          </p:cNvPicPr>
          <p:nvPr>
            <p:ph sz="half" idx="2"/>
          </p:nvPr>
        </p:nvPicPr>
        <p:blipFill rotWithShape="1">
          <a:blip r:embed="rId2">
            <a:extLst>
              <a:ext uri="{28A0092B-C50C-407E-A947-70E740481C1C}">
                <a14:useLocalDpi xmlns:a14="http://schemas.microsoft.com/office/drawing/2010/main" val="0"/>
              </a:ext>
            </a:extLst>
          </a:blip>
          <a:srcRect l="5436" r="2287"/>
          <a:stretch/>
        </p:blipFill>
        <p:spPr>
          <a:xfrm>
            <a:off x="20" y="10"/>
            <a:ext cx="4635571" cy="6857990"/>
          </a:xfrm>
          <a:prstGeom prst="rect">
            <a:avLst/>
          </a:prstGeom>
          <a:noFill/>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cxnSp>
        <p:nvCxnSpPr>
          <p:cNvPr id="73" name="Straight Connector 72">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106" name="Rectangle 2">
            <a:extLst>
              <a:ext uri="{FF2B5EF4-FFF2-40B4-BE49-F238E27FC236}">
                <a16:creationId xmlns:a16="http://schemas.microsoft.com/office/drawing/2014/main" id="{D3DF0390-F32C-2D42-A427-C410911A3E99}"/>
              </a:ext>
            </a:extLst>
          </p:cNvPr>
          <p:cNvSpPr>
            <a:spLocks noGrp="1" noChangeArrowheads="1"/>
          </p:cNvSpPr>
          <p:nvPr>
            <p:ph type="title"/>
          </p:nvPr>
        </p:nvSpPr>
        <p:spPr>
          <a:xfrm>
            <a:off x="1156852" y="637762"/>
            <a:ext cx="2190782" cy="5576770"/>
          </a:xfrm>
        </p:spPr>
        <p:txBody>
          <a:bodyPr anchor="t">
            <a:normAutofit/>
          </a:bodyPr>
          <a:lstStyle/>
          <a:p>
            <a:r>
              <a:rPr lang="en-US" altLang="en-US" sz="3600">
                <a:solidFill>
                  <a:schemeClr val="bg1"/>
                </a:solidFill>
              </a:rPr>
              <a:t>Thought</a:t>
            </a:r>
          </a:p>
        </p:txBody>
      </p:sp>
      <p:sp>
        <p:nvSpPr>
          <p:cNvPr id="76" name="Rectangle 75">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107" name="Rectangle 3">
            <a:extLst>
              <a:ext uri="{FF2B5EF4-FFF2-40B4-BE49-F238E27FC236}">
                <a16:creationId xmlns:a16="http://schemas.microsoft.com/office/drawing/2014/main" id="{BBFD26C0-8885-1242-B698-E3981FE5DB98}"/>
              </a:ext>
            </a:extLst>
          </p:cNvPr>
          <p:cNvSpPr>
            <a:spLocks noGrp="1" noChangeArrowheads="1"/>
          </p:cNvSpPr>
          <p:nvPr>
            <p:ph type="body" idx="1"/>
          </p:nvPr>
        </p:nvSpPr>
        <p:spPr>
          <a:xfrm>
            <a:off x="4654732" y="850052"/>
            <a:ext cx="6390623" cy="5326911"/>
          </a:xfrm>
        </p:spPr>
        <p:txBody>
          <a:bodyPr>
            <a:normAutofit/>
          </a:bodyPr>
          <a:lstStyle/>
          <a:p>
            <a:r>
              <a:rPr lang="en-US" altLang="en-US" sz="2400"/>
              <a:t>According to Blumer:</a:t>
            </a:r>
          </a:p>
          <a:p>
            <a:pPr lvl="1"/>
            <a:r>
              <a:rPr lang="en-US" altLang="en-US"/>
              <a:t>We as humans have the ability to take the role of the other.</a:t>
            </a:r>
          </a:p>
          <a:p>
            <a:pPr lvl="2"/>
            <a:endParaRPr lang="en-US" altLang="en-US" sz="2400"/>
          </a:p>
          <a:p>
            <a:pPr lvl="2"/>
            <a:r>
              <a:rPr lang="en-US" altLang="en-US" sz="2400"/>
              <a:t>This allows us chances to find new meaning and different perspectives in life. </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130" name="Rectangle 2">
            <a:extLst>
              <a:ext uri="{FF2B5EF4-FFF2-40B4-BE49-F238E27FC236}">
                <a16:creationId xmlns:a16="http://schemas.microsoft.com/office/drawing/2014/main" id="{0312877B-18D2-8C4F-A8EE-FF28667BFFA5}"/>
              </a:ext>
            </a:extLst>
          </p:cNvPr>
          <p:cNvSpPr>
            <a:spLocks noGrp="1" noChangeArrowheads="1"/>
          </p:cNvSpPr>
          <p:nvPr>
            <p:ph type="title"/>
          </p:nvPr>
        </p:nvSpPr>
        <p:spPr>
          <a:xfrm>
            <a:off x="1156852" y="637762"/>
            <a:ext cx="2190782" cy="5576770"/>
          </a:xfrm>
        </p:spPr>
        <p:txBody>
          <a:bodyPr anchor="t">
            <a:normAutofit/>
          </a:bodyPr>
          <a:lstStyle/>
          <a:p>
            <a:r>
              <a:rPr lang="en-US" altLang="en-US" sz="3600">
                <a:solidFill>
                  <a:schemeClr val="bg1"/>
                </a:solidFill>
              </a:rPr>
              <a:t>Taking the Role of the Other</a:t>
            </a:r>
          </a:p>
        </p:txBody>
      </p:sp>
      <p:sp>
        <p:nvSpPr>
          <p:cNvPr id="76" name="Rectangle 75">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131" name="Rectangle 3">
            <a:extLst>
              <a:ext uri="{FF2B5EF4-FFF2-40B4-BE49-F238E27FC236}">
                <a16:creationId xmlns:a16="http://schemas.microsoft.com/office/drawing/2014/main" id="{DCC85977-4173-5841-8ABD-C42FE93B4518}"/>
              </a:ext>
            </a:extLst>
          </p:cNvPr>
          <p:cNvSpPr>
            <a:spLocks noGrp="1" noChangeArrowheads="1"/>
          </p:cNvSpPr>
          <p:nvPr>
            <p:ph type="body" idx="1"/>
          </p:nvPr>
        </p:nvSpPr>
        <p:spPr>
          <a:xfrm>
            <a:off x="4654732" y="850052"/>
            <a:ext cx="6390623" cy="5326911"/>
          </a:xfrm>
        </p:spPr>
        <p:txBody>
          <a:bodyPr>
            <a:normAutofit/>
          </a:bodyPr>
          <a:lstStyle/>
          <a:p>
            <a:r>
              <a:rPr lang="en-US" altLang="en-US" sz="2400"/>
              <a:t>This is seeing the world through another’s eyes. </a:t>
            </a:r>
          </a:p>
          <a:p>
            <a:endParaRPr lang="en-US" altLang="en-US" sz="2400"/>
          </a:p>
          <a:p>
            <a:r>
              <a:rPr lang="en-US" altLang="en-US" sz="2400"/>
              <a:t>Walking in someone else’s shoes</a:t>
            </a:r>
          </a:p>
          <a:p>
            <a:endParaRPr lang="en-US" altLang="en-US" sz="2400"/>
          </a:p>
          <a:p>
            <a:r>
              <a:rPr lang="en-US" altLang="en-US" sz="2400"/>
              <a:t>Grown up version of having imaginary friends and talking to yourself.</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68575C10-8187-4AC4-AD72-C754EAFD28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429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9154" name="Rectangle 2">
            <a:extLst>
              <a:ext uri="{FF2B5EF4-FFF2-40B4-BE49-F238E27FC236}">
                <a16:creationId xmlns:a16="http://schemas.microsoft.com/office/drawing/2014/main" id="{D4038A35-8415-AD4F-B3B8-456D7A49606D}"/>
              </a:ext>
            </a:extLst>
          </p:cNvPr>
          <p:cNvSpPr>
            <a:spLocks noGrp="1" noChangeArrowheads="1"/>
          </p:cNvSpPr>
          <p:nvPr>
            <p:ph type="title"/>
          </p:nvPr>
        </p:nvSpPr>
        <p:spPr>
          <a:xfrm>
            <a:off x="762000" y="559678"/>
            <a:ext cx="3567915" cy="4952492"/>
          </a:xfrm>
        </p:spPr>
        <p:txBody>
          <a:bodyPr>
            <a:normAutofit/>
          </a:bodyPr>
          <a:lstStyle/>
          <a:p>
            <a:r>
              <a:rPr lang="en-US" altLang="en-US">
                <a:solidFill>
                  <a:schemeClr val="bg1"/>
                </a:solidFill>
              </a:rPr>
              <a:t>To conclude</a:t>
            </a:r>
          </a:p>
        </p:txBody>
      </p:sp>
      <p:cxnSp>
        <p:nvCxnSpPr>
          <p:cNvPr id="75" name="Straight Connector 74">
            <a:extLst>
              <a:ext uri="{FF2B5EF4-FFF2-40B4-BE49-F238E27FC236}">
                <a16:creationId xmlns:a16="http://schemas.microsoft.com/office/drawing/2014/main" id="{74E776C9-ED67-41B7-B3A3-4DF76EF3ACE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99730"/>
            <a:ext cx="4297680"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49157" name="Rectangle 3">
            <a:extLst>
              <a:ext uri="{FF2B5EF4-FFF2-40B4-BE49-F238E27FC236}">
                <a16:creationId xmlns:a16="http://schemas.microsoft.com/office/drawing/2014/main" id="{41AEF64D-5784-472B-81FE-E246CAA39A02}"/>
              </a:ext>
            </a:extLst>
          </p:cNvPr>
          <p:cNvGraphicFramePr/>
          <p:nvPr>
            <p:extLst>
              <p:ext uri="{D42A27DB-BD31-4B8C-83A1-F6EECF244321}">
                <p14:modId xmlns:p14="http://schemas.microsoft.com/office/powerpoint/2010/main" val="3736947547"/>
              </p:ext>
            </p:extLst>
          </p:nvPr>
        </p:nvGraphicFramePr>
        <p:xfrm>
          <a:off x="5181600" y="568325"/>
          <a:ext cx="6248400" cy="56562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5" name="Rectangle 74">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4759" name="Video 74758">
            <a:extLst>
              <a:ext uri="{FF2B5EF4-FFF2-40B4-BE49-F238E27FC236}">
                <a16:creationId xmlns:a16="http://schemas.microsoft.com/office/drawing/2014/main" id="{8FD22B7D-52E9-4C15-BB32-ED1697FC2E6A}"/>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t="284" r="1" b="1"/>
          <a:stretch/>
        </p:blipFill>
        <p:spPr>
          <a:xfrm>
            <a:off x="-3047" y="10"/>
            <a:ext cx="12191999" cy="6857990"/>
          </a:xfrm>
          <a:prstGeom prst="rect">
            <a:avLst/>
          </a:prstGeom>
        </p:spPr>
      </p:pic>
      <p:sp>
        <p:nvSpPr>
          <p:cNvPr id="77" name="Rectangle 76">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756" name="Rectangle 4">
            <a:extLst>
              <a:ext uri="{FF2B5EF4-FFF2-40B4-BE49-F238E27FC236}">
                <a16:creationId xmlns:a16="http://schemas.microsoft.com/office/drawing/2014/main" id="{D4780A44-1F86-C144-B3D5-E881FCEE9CB6}"/>
              </a:ext>
            </a:extLst>
          </p:cNvPr>
          <p:cNvSpPr>
            <a:spLocks noGrp="1" noChangeArrowheads="1"/>
          </p:cNvSpPr>
          <p:nvPr>
            <p:ph type="ctrTitle"/>
          </p:nvPr>
        </p:nvSpPr>
        <p:spPr>
          <a:xfrm>
            <a:off x="1097280" y="325550"/>
            <a:ext cx="10058400" cy="3574778"/>
          </a:xfrm>
          <a:effectLst>
            <a:outerShdw blurRad="50800" dist="38100" dir="2700000" algn="tl" rotWithShape="0">
              <a:prstClr val="black">
                <a:alpha val="40000"/>
              </a:prstClr>
            </a:outerShdw>
          </a:effectLst>
        </p:spPr>
        <p:txBody>
          <a:bodyPr>
            <a:normAutofit/>
          </a:bodyPr>
          <a:lstStyle/>
          <a:p>
            <a:r>
              <a:rPr lang="en-US" altLang="en-US" sz="5200">
                <a:solidFill>
                  <a:srgbClr val="FFFFFF"/>
                </a:solidFill>
              </a:rPr>
              <a:t>The Looking-Glass Self and The Generalized Other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007" fill="hold"/>
                                        <p:tgtEl>
                                          <p:spTgt spid="74759"/>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4759"/>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4759"/>
                                        </p:tgtEl>
                                      </p:cBhvr>
                                    </p:cmd>
                                  </p:childTnLst>
                                </p:cTn>
                              </p:par>
                            </p:childTnLst>
                          </p:cTn>
                        </p:par>
                      </p:childTnLst>
                    </p:cTn>
                  </p:par>
                </p:childTnLst>
              </p:cTn>
              <p:nextCondLst>
                <p:cond evt="onClick" delay="0">
                  <p:tgtEl>
                    <p:spTgt spid="74759"/>
                  </p:tgtEl>
                </p:cond>
              </p:nextCondLst>
            </p:seq>
            <p:video>
              <p:cMediaNode mute="1">
                <p:cTn id="12" repeatCount="indefinite" fill="hold" display="0">
                  <p:stCondLst>
                    <p:cond delay="indefinite"/>
                  </p:stCondLst>
                </p:cTn>
                <p:tgtEl>
                  <p:spTgt spid="74759"/>
                </p:tgtEl>
              </p:cMediaNode>
            </p:video>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387" name="Rectangle 3">
            <a:extLst>
              <a:ext uri="{FF2B5EF4-FFF2-40B4-BE49-F238E27FC236}">
                <a16:creationId xmlns:a16="http://schemas.microsoft.com/office/drawing/2014/main" id="{3CFAC93F-B300-F44B-A44A-758010E247FC}"/>
              </a:ext>
            </a:extLst>
          </p:cNvPr>
          <p:cNvSpPr>
            <a:spLocks noGrp="1" noChangeArrowheads="1"/>
          </p:cNvSpPr>
          <p:nvPr>
            <p:ph type="body" idx="1"/>
          </p:nvPr>
        </p:nvSpPr>
        <p:spPr>
          <a:xfrm>
            <a:off x="4654732" y="850052"/>
            <a:ext cx="6390623" cy="5326911"/>
          </a:xfrm>
        </p:spPr>
        <p:txBody>
          <a:bodyPr>
            <a:normAutofit/>
          </a:bodyPr>
          <a:lstStyle/>
          <a:p>
            <a:r>
              <a:rPr lang="en-US" altLang="en-US" sz="2400"/>
              <a:t>The self is a basic concept in symbolic interactionism, which requires the understanding of meaning, language and thought.</a:t>
            </a:r>
          </a:p>
          <a:p>
            <a:r>
              <a:rPr lang="en-US" altLang="en-US" sz="2400"/>
              <a:t>It allows humans to reflect on themselves and argue with themselves helping to develop an accurate self image. </a:t>
            </a:r>
          </a:p>
          <a:p>
            <a:r>
              <a:rPr lang="en-US" altLang="en-US" sz="2400"/>
              <a:t>The looking-glass self and the generalized other are parts of a larger tool which helps individuals develop their self concepts. </a:t>
            </a:r>
          </a:p>
          <a:p>
            <a:r>
              <a:rPr lang="en-US" altLang="en-US" sz="2400"/>
              <a:t>These concepts help form who we are as individuals and lead to conclusions about the creation of a person’s self and socialization into a larger community. </a:t>
            </a:r>
          </a:p>
          <a:p>
            <a:endParaRPr lang="en-US" altLang="en-US" sz="240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410" name="Rectangle 2">
            <a:extLst>
              <a:ext uri="{FF2B5EF4-FFF2-40B4-BE49-F238E27FC236}">
                <a16:creationId xmlns:a16="http://schemas.microsoft.com/office/drawing/2014/main" id="{C1BDBB7A-F1D3-4E4B-932A-D8F415D91956}"/>
              </a:ext>
            </a:extLst>
          </p:cNvPr>
          <p:cNvSpPr>
            <a:spLocks noGrp="1" noChangeArrowheads="1"/>
          </p:cNvSpPr>
          <p:nvPr>
            <p:ph type="title"/>
          </p:nvPr>
        </p:nvSpPr>
        <p:spPr>
          <a:xfrm>
            <a:off x="1156852" y="637762"/>
            <a:ext cx="2190782" cy="5576770"/>
          </a:xfrm>
        </p:spPr>
        <p:txBody>
          <a:bodyPr anchor="t">
            <a:normAutofit/>
          </a:bodyPr>
          <a:lstStyle/>
          <a:p>
            <a:r>
              <a:rPr lang="en-US" altLang="en-US" sz="3300">
                <a:solidFill>
                  <a:schemeClr val="bg1"/>
                </a:solidFill>
              </a:rPr>
              <a:t>Reflections in a Looking Glass </a:t>
            </a:r>
          </a:p>
        </p:txBody>
      </p:sp>
      <p:sp>
        <p:nvSpPr>
          <p:cNvPr id="76" name="Rectangle 75">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411" name="Rectangle 3">
            <a:extLst>
              <a:ext uri="{FF2B5EF4-FFF2-40B4-BE49-F238E27FC236}">
                <a16:creationId xmlns:a16="http://schemas.microsoft.com/office/drawing/2014/main" id="{E7A9720E-7C3B-2242-9CCF-FA89C51F9B02}"/>
              </a:ext>
            </a:extLst>
          </p:cNvPr>
          <p:cNvSpPr>
            <a:spLocks noGrp="1" noChangeArrowheads="1"/>
          </p:cNvSpPr>
          <p:nvPr>
            <p:ph type="body" idx="1"/>
          </p:nvPr>
        </p:nvSpPr>
        <p:spPr>
          <a:xfrm>
            <a:off x="4654732" y="850052"/>
            <a:ext cx="6390623" cy="5326911"/>
          </a:xfrm>
        </p:spPr>
        <p:txBody>
          <a:bodyPr>
            <a:normAutofit/>
          </a:bodyPr>
          <a:lstStyle/>
          <a:p>
            <a:r>
              <a:rPr lang="en-US" altLang="en-US" sz="2400"/>
              <a:t>We develop who we are based on ideas that come from, “taking the role of the other”, imagining how we look to another person. </a:t>
            </a:r>
          </a:p>
          <a:p>
            <a:r>
              <a:rPr lang="en-US" altLang="en-US" sz="2400"/>
              <a:t>Interactionists call this mental image the “looking-glass self”. </a:t>
            </a:r>
          </a:p>
          <a:p>
            <a:r>
              <a:rPr lang="en-US" altLang="en-US" sz="2400"/>
              <a:t>The self is a combination of “I” and “me”.  The “I” refers to what is unpredictable and unorganized about the self while the “me” is the image of the self seen through the looking glass or other peoples’ perceptions.  </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34" name="Rectangle 2">
            <a:extLst>
              <a:ext uri="{FF2B5EF4-FFF2-40B4-BE49-F238E27FC236}">
                <a16:creationId xmlns:a16="http://schemas.microsoft.com/office/drawing/2014/main" id="{7D742307-1BBA-9845-984C-5F7344B0B87E}"/>
              </a:ext>
            </a:extLst>
          </p:cNvPr>
          <p:cNvSpPr>
            <a:spLocks noGrp="1" noChangeArrowheads="1"/>
          </p:cNvSpPr>
          <p:nvPr>
            <p:ph type="title"/>
          </p:nvPr>
        </p:nvSpPr>
        <p:spPr>
          <a:xfrm>
            <a:off x="1156852" y="637762"/>
            <a:ext cx="2190782" cy="5576770"/>
          </a:xfrm>
        </p:spPr>
        <p:txBody>
          <a:bodyPr vert="horz" lIns="91440" tIns="45720" rIns="91440" bIns="45720" rtlCol="0" anchor="t">
            <a:normAutofit/>
          </a:bodyPr>
          <a:lstStyle/>
          <a:p>
            <a:r>
              <a:rPr lang="en-US" altLang="en-US" sz="3300" kern="1200">
                <a:solidFill>
                  <a:schemeClr val="bg1"/>
                </a:solidFill>
                <a:latin typeface="+mj-lt"/>
                <a:ea typeface="+mj-ea"/>
                <a:cs typeface="+mj-cs"/>
              </a:rPr>
              <a:t>Real-Life Application of the Looking-Glass Self </a:t>
            </a:r>
          </a:p>
        </p:txBody>
      </p:sp>
      <p:sp>
        <p:nvSpPr>
          <p:cNvPr id="76" name="Rectangle 75">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35" name="Rectangle 3">
            <a:extLst>
              <a:ext uri="{FF2B5EF4-FFF2-40B4-BE49-F238E27FC236}">
                <a16:creationId xmlns:a16="http://schemas.microsoft.com/office/drawing/2014/main" id="{F13FF3EB-4E6E-504B-810B-31D5BAE586A1}"/>
              </a:ext>
            </a:extLst>
          </p:cNvPr>
          <p:cNvSpPr>
            <a:spLocks noGrp="1" noChangeArrowheads="1"/>
          </p:cNvSpPr>
          <p:nvPr>
            <p:ph type="body" sz="half" idx="1"/>
          </p:nvPr>
        </p:nvSpPr>
        <p:spPr>
          <a:xfrm>
            <a:off x="4654732" y="850052"/>
            <a:ext cx="6390623" cy="5326911"/>
          </a:xfrm>
        </p:spPr>
        <p:txBody>
          <a:bodyPr vert="horz" lIns="91440" tIns="45720" rIns="91440" bIns="45720" rtlCol="0">
            <a:normAutofit/>
          </a:bodyPr>
          <a:lstStyle/>
          <a:p>
            <a:r>
              <a:rPr lang="en-US" altLang="en-US" sz="2400"/>
              <a:t>Looking-glass self is the process of developing a self-image on the basis of the messages we get from others, as we understand them. </a:t>
            </a:r>
          </a:p>
          <a:p>
            <a:r>
              <a:rPr lang="en-US" altLang="en-US" sz="2400"/>
              <a:t>There are three components to the looking glass self: 1.Imagine how we appear to others; 2. Imagine what their judgment of that appearance must be; 3. Develop some self-feeling, such as pride or mortification, as a result of our imagining others' judgment.</a:t>
            </a:r>
          </a:p>
          <a:p>
            <a:endParaRPr lang="en-US" altLang="en-US" sz="240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458" name="Rectangle 2">
            <a:extLst>
              <a:ext uri="{FF2B5EF4-FFF2-40B4-BE49-F238E27FC236}">
                <a16:creationId xmlns:a16="http://schemas.microsoft.com/office/drawing/2014/main" id="{0C779988-D519-A946-8442-E2858EB11E99}"/>
              </a:ext>
            </a:extLst>
          </p:cNvPr>
          <p:cNvSpPr>
            <a:spLocks noGrp="1" noChangeArrowheads="1"/>
          </p:cNvSpPr>
          <p:nvPr>
            <p:ph type="title"/>
          </p:nvPr>
        </p:nvSpPr>
        <p:spPr>
          <a:xfrm>
            <a:off x="1156852" y="637762"/>
            <a:ext cx="2190782" cy="5576770"/>
          </a:xfrm>
        </p:spPr>
        <p:txBody>
          <a:bodyPr anchor="t">
            <a:normAutofit/>
          </a:bodyPr>
          <a:lstStyle/>
          <a:p>
            <a:pPr marL="838200" indent="-838200"/>
            <a:r>
              <a:rPr lang="en-US" altLang="en-US" sz="3300">
                <a:solidFill>
                  <a:schemeClr val="bg1"/>
                </a:solidFill>
              </a:rPr>
              <a:t>Generalized Other</a:t>
            </a:r>
          </a:p>
        </p:txBody>
      </p:sp>
      <p:sp>
        <p:nvSpPr>
          <p:cNvPr id="76" name="Rectangle 75">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459" name="Rectangle 3">
            <a:extLst>
              <a:ext uri="{FF2B5EF4-FFF2-40B4-BE49-F238E27FC236}">
                <a16:creationId xmlns:a16="http://schemas.microsoft.com/office/drawing/2014/main" id="{6C6DAA3C-010E-2D42-AA79-EE7E6D0D3DB0}"/>
              </a:ext>
            </a:extLst>
          </p:cNvPr>
          <p:cNvSpPr>
            <a:spLocks noGrp="1" noChangeArrowheads="1"/>
          </p:cNvSpPr>
          <p:nvPr>
            <p:ph type="body" idx="1"/>
          </p:nvPr>
        </p:nvSpPr>
        <p:spPr>
          <a:xfrm>
            <a:off x="4654732" y="850052"/>
            <a:ext cx="6390623" cy="5326911"/>
          </a:xfrm>
        </p:spPr>
        <p:txBody>
          <a:bodyPr>
            <a:normAutofit/>
          </a:bodyPr>
          <a:lstStyle/>
          <a:p>
            <a:r>
              <a:rPr lang="en-US" altLang="en-US" sz="2400"/>
              <a:t>Over-arching looking-glass self that we put together from the reflection we see in everyone we know or the expectations of society that influence every conversation that takes place in peoples’ minds.</a:t>
            </a:r>
          </a:p>
          <a:p>
            <a:r>
              <a:rPr lang="en-US" altLang="en-US" sz="2400"/>
              <a:t>Shapes how we think and act within a community. </a:t>
            </a:r>
          </a:p>
          <a:p>
            <a:r>
              <a:rPr lang="en-US" altLang="en-US" sz="2400"/>
              <a:t>As the generalized other develops, children often have imaginary friends that grow into an internal conversational partner which helps children participate in their own socialization.  The child then gradually takes on the roles of the community. </a:t>
            </a:r>
          </a:p>
          <a:p>
            <a:endParaRPr lang="en-US" altLang="en-US" sz="240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482" name="Rectangle 2">
            <a:extLst>
              <a:ext uri="{FF2B5EF4-FFF2-40B4-BE49-F238E27FC236}">
                <a16:creationId xmlns:a16="http://schemas.microsoft.com/office/drawing/2014/main" id="{72CF339E-0381-BC4E-AFB4-F99916FB3603}"/>
              </a:ext>
            </a:extLst>
          </p:cNvPr>
          <p:cNvSpPr>
            <a:spLocks noGrp="1" noChangeArrowheads="1"/>
          </p:cNvSpPr>
          <p:nvPr>
            <p:ph type="title"/>
          </p:nvPr>
        </p:nvSpPr>
        <p:spPr>
          <a:xfrm>
            <a:off x="1156852" y="637762"/>
            <a:ext cx="2190782" cy="5576770"/>
          </a:xfrm>
        </p:spPr>
        <p:txBody>
          <a:bodyPr vert="horz" lIns="91440" tIns="45720" rIns="91440" bIns="45720" rtlCol="0" anchor="t">
            <a:normAutofit/>
          </a:bodyPr>
          <a:lstStyle/>
          <a:p>
            <a:r>
              <a:rPr lang="en-US" altLang="en-US" sz="3300" kern="1200">
                <a:solidFill>
                  <a:schemeClr val="bg1"/>
                </a:solidFill>
                <a:latin typeface="+mj-lt"/>
                <a:ea typeface="+mj-ea"/>
                <a:cs typeface="+mj-cs"/>
              </a:rPr>
              <a:t>Real Life Application of the Generalized Other</a:t>
            </a:r>
          </a:p>
        </p:txBody>
      </p:sp>
      <p:sp>
        <p:nvSpPr>
          <p:cNvPr id="76" name="Rectangle 75">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483" name="Rectangle 3">
            <a:extLst>
              <a:ext uri="{FF2B5EF4-FFF2-40B4-BE49-F238E27FC236}">
                <a16:creationId xmlns:a16="http://schemas.microsoft.com/office/drawing/2014/main" id="{4C926D5A-D14D-F748-AEE5-BD7E242AEE73}"/>
              </a:ext>
            </a:extLst>
          </p:cNvPr>
          <p:cNvSpPr>
            <a:spLocks noGrp="1" noChangeArrowheads="1"/>
          </p:cNvSpPr>
          <p:nvPr>
            <p:ph type="body" sz="half" idx="1"/>
          </p:nvPr>
        </p:nvSpPr>
        <p:spPr>
          <a:xfrm>
            <a:off x="4654732" y="850052"/>
            <a:ext cx="6390623" cy="5326911"/>
          </a:xfrm>
        </p:spPr>
        <p:txBody>
          <a:bodyPr vert="horz" lIns="91440" tIns="45720" rIns="91440" bIns="45720" rtlCol="0">
            <a:normAutofit/>
          </a:bodyPr>
          <a:lstStyle/>
          <a:p>
            <a:r>
              <a:rPr lang="en-US" altLang="en-US" sz="2400" dirty="0"/>
              <a:t>Negative responses can consequently reduce a person to nothing. </a:t>
            </a:r>
            <a:endParaRPr lang="en-US" altLang="en-US" sz="2400"/>
          </a:p>
          <a:p>
            <a:r>
              <a:rPr lang="en-US" altLang="en-US" sz="2400" dirty="0"/>
              <a:t>“Through the “looking-glass self” and the “generalized other” a person is able to define their self image and develop who they are as an individual. </a:t>
            </a:r>
            <a:endParaRPr lang="en-US" altLang="en-US" sz="240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 y="0"/>
            <a:ext cx="4654286"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442" name="Rectangle 2">
            <a:extLst>
              <a:ext uri="{FF2B5EF4-FFF2-40B4-BE49-F238E27FC236}">
                <a16:creationId xmlns:a16="http://schemas.microsoft.com/office/drawing/2014/main" id="{68F3D90B-5565-EB42-9256-32037EBDAB31}"/>
              </a:ext>
            </a:extLst>
          </p:cNvPr>
          <p:cNvSpPr>
            <a:spLocks noGrp="1" noChangeArrowheads="1"/>
          </p:cNvSpPr>
          <p:nvPr>
            <p:ph type="ctrTitle"/>
          </p:nvPr>
        </p:nvSpPr>
        <p:spPr>
          <a:xfrm>
            <a:off x="859314" y="1009237"/>
            <a:ext cx="2912201" cy="5576767"/>
          </a:xfrm>
        </p:spPr>
        <p:txBody>
          <a:bodyPr anchor="t">
            <a:normAutofit/>
          </a:bodyPr>
          <a:lstStyle/>
          <a:p>
            <a:pPr algn="l"/>
            <a:r>
              <a:rPr lang="en-US" altLang="en-US" sz="4400" dirty="0">
                <a:solidFill>
                  <a:schemeClr val="bg1"/>
                </a:solidFill>
              </a:rPr>
              <a:t>Applied Symbolic Interaction</a:t>
            </a:r>
          </a:p>
        </p:txBody>
      </p:sp>
      <p:sp>
        <p:nvSpPr>
          <p:cNvPr id="75" name="Rectangle 74">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2535" y="0"/>
            <a:ext cx="7539455"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Text&#10;&#10;Description automatically generated">
            <a:extLst>
              <a:ext uri="{FF2B5EF4-FFF2-40B4-BE49-F238E27FC236}">
                <a16:creationId xmlns:a16="http://schemas.microsoft.com/office/drawing/2014/main" id="{54BB2CCD-B17E-5E4D-A323-0297D744BEC7}"/>
              </a:ext>
            </a:extLst>
          </p:cNvPr>
          <p:cNvPicPr>
            <a:picLocks noChangeAspect="1"/>
          </p:cNvPicPr>
          <p:nvPr/>
        </p:nvPicPr>
        <p:blipFill>
          <a:blip r:embed="rId2"/>
          <a:stretch>
            <a:fillRect/>
          </a:stretch>
        </p:blipFill>
        <p:spPr>
          <a:xfrm>
            <a:off x="5439973" y="1746453"/>
            <a:ext cx="5605380" cy="2802690"/>
          </a:xfrm>
          <a:prstGeom prst="rect">
            <a:avLst/>
          </a:prstGeom>
        </p:spPr>
      </p:pic>
      <p:sp>
        <p:nvSpPr>
          <p:cNvPr id="77" name="Rectangle 76">
            <a:extLst>
              <a:ext uri="{FF2B5EF4-FFF2-40B4-BE49-F238E27FC236}">
                <a16:creationId xmlns:a16="http://schemas.microsoft.com/office/drawing/2014/main" id="{6832F003-FCA6-4CFB-A2EA-308F3AA257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39973" y="4549143"/>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61442"/>
                                        </p:tgtEl>
                                        <p:attrNameLst>
                                          <p:attrName>style.visibility</p:attrName>
                                        </p:attrNameLst>
                                      </p:cBhvr>
                                      <p:to>
                                        <p:strVal val="visible"/>
                                      </p:to>
                                    </p:set>
                                    <p:animEffect transition="in" filter="fade">
                                      <p:cBhvr>
                                        <p:cTn id="7" dur="700"/>
                                        <p:tgtEl>
                                          <p:spTgt spid="614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2" grpId="0"/>
    </p:bld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466" name="Rectangle 2">
            <a:extLst>
              <a:ext uri="{FF2B5EF4-FFF2-40B4-BE49-F238E27FC236}">
                <a16:creationId xmlns:a16="http://schemas.microsoft.com/office/drawing/2014/main" id="{2AA23BD2-9D6D-8C43-89D0-CA4B8C905D92}"/>
              </a:ext>
            </a:extLst>
          </p:cNvPr>
          <p:cNvSpPr>
            <a:spLocks noGrp="1" noChangeArrowheads="1"/>
          </p:cNvSpPr>
          <p:nvPr>
            <p:ph type="title"/>
          </p:nvPr>
        </p:nvSpPr>
        <p:spPr>
          <a:xfrm>
            <a:off x="1156852" y="637762"/>
            <a:ext cx="2190782" cy="5576770"/>
          </a:xfrm>
        </p:spPr>
        <p:txBody>
          <a:bodyPr anchor="t">
            <a:normAutofit/>
          </a:bodyPr>
          <a:lstStyle/>
          <a:p>
            <a:r>
              <a:rPr lang="en-US" altLang="en-US" sz="2500">
                <a:solidFill>
                  <a:schemeClr val="bg1"/>
                </a:solidFill>
              </a:rPr>
              <a:t>Symbolic Interactionism </a:t>
            </a:r>
          </a:p>
        </p:txBody>
      </p:sp>
      <p:sp>
        <p:nvSpPr>
          <p:cNvPr id="76" name="Rectangle 75">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467" name="Rectangle 3">
            <a:extLst>
              <a:ext uri="{FF2B5EF4-FFF2-40B4-BE49-F238E27FC236}">
                <a16:creationId xmlns:a16="http://schemas.microsoft.com/office/drawing/2014/main" id="{1FE7AD7D-CEC2-F346-9F25-C2A4AEC600A7}"/>
              </a:ext>
            </a:extLst>
          </p:cNvPr>
          <p:cNvSpPr>
            <a:spLocks noGrp="1" noChangeArrowheads="1"/>
          </p:cNvSpPr>
          <p:nvPr>
            <p:ph type="body" idx="1"/>
          </p:nvPr>
        </p:nvSpPr>
        <p:spPr>
          <a:xfrm>
            <a:off x="4654732" y="850052"/>
            <a:ext cx="6390623" cy="5326911"/>
          </a:xfrm>
        </p:spPr>
        <p:txBody>
          <a:bodyPr>
            <a:normAutofit/>
          </a:bodyPr>
          <a:lstStyle/>
          <a:p>
            <a:r>
              <a:rPr lang="en-US" altLang="en-US" sz="2400"/>
              <a:t>The characteristics of this approach are human interaction, interpretation or definition rather than mere reaction, response based on meaning, use of symbols, and interpretation between stimulus and response</a:t>
            </a:r>
          </a:p>
          <a:p>
            <a:r>
              <a:rPr lang="en-US" altLang="en-US" sz="2400"/>
              <a:t>It is concerned with the interaction order of daily life and experiences, rather than the structure. </a:t>
            </a:r>
          </a:p>
          <a:p>
            <a:endParaRPr lang="en-US" altLang="en-US" sz="2400"/>
          </a:p>
        </p:txBody>
      </p:sp>
    </p:spTree>
  </p:cSld>
  <p:clrMapOvr>
    <a:masterClrMapping/>
  </p:clrMapOvr>
  <p:transition/>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490" name="Rectangle 2">
            <a:extLst>
              <a:ext uri="{FF2B5EF4-FFF2-40B4-BE49-F238E27FC236}">
                <a16:creationId xmlns:a16="http://schemas.microsoft.com/office/drawing/2014/main" id="{41FD99F8-FEDC-674D-9D79-000D22E1CC8F}"/>
              </a:ext>
            </a:extLst>
          </p:cNvPr>
          <p:cNvSpPr>
            <a:spLocks noGrp="1" noChangeArrowheads="1"/>
          </p:cNvSpPr>
          <p:nvPr>
            <p:ph type="title"/>
          </p:nvPr>
        </p:nvSpPr>
        <p:spPr>
          <a:xfrm>
            <a:off x="1156852" y="637762"/>
            <a:ext cx="2190782" cy="5576770"/>
          </a:xfrm>
        </p:spPr>
        <p:txBody>
          <a:bodyPr anchor="t">
            <a:normAutofit/>
          </a:bodyPr>
          <a:lstStyle/>
          <a:p>
            <a:r>
              <a:rPr lang="en-US" altLang="en-US" sz="2500">
                <a:solidFill>
                  <a:schemeClr val="bg1"/>
                </a:solidFill>
              </a:rPr>
              <a:t>Six Applications of Symbolic Interactionism</a:t>
            </a:r>
          </a:p>
        </p:txBody>
      </p:sp>
      <p:sp>
        <p:nvSpPr>
          <p:cNvPr id="76" name="Rectangle 75">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491" name="Rectangle 3">
            <a:extLst>
              <a:ext uri="{FF2B5EF4-FFF2-40B4-BE49-F238E27FC236}">
                <a16:creationId xmlns:a16="http://schemas.microsoft.com/office/drawing/2014/main" id="{CC6E90D0-32B9-4C4D-A7CB-41DD7369B271}"/>
              </a:ext>
            </a:extLst>
          </p:cNvPr>
          <p:cNvSpPr>
            <a:spLocks noGrp="1" noChangeArrowheads="1"/>
          </p:cNvSpPr>
          <p:nvPr>
            <p:ph type="body" idx="1"/>
          </p:nvPr>
        </p:nvSpPr>
        <p:spPr>
          <a:xfrm>
            <a:off x="4654732" y="850052"/>
            <a:ext cx="6390623" cy="5326911"/>
          </a:xfrm>
        </p:spPr>
        <p:txBody>
          <a:bodyPr>
            <a:normAutofit/>
          </a:bodyPr>
          <a:lstStyle/>
          <a:p>
            <a:r>
              <a:rPr lang="en-US" altLang="en-US" sz="2400"/>
              <a:t>There are six different applications within the theory of symbolic interactionism: </a:t>
            </a:r>
          </a:p>
          <a:p>
            <a:pPr lvl="1"/>
            <a:r>
              <a:rPr lang="en-US" altLang="en-US"/>
              <a:t>creating reality </a:t>
            </a:r>
          </a:p>
          <a:p>
            <a:pPr lvl="1"/>
            <a:r>
              <a:rPr lang="en-US" altLang="en-US"/>
              <a:t>meaning-ful research</a:t>
            </a:r>
          </a:p>
          <a:p>
            <a:pPr lvl="1"/>
            <a:r>
              <a:rPr lang="en-US" altLang="en-US"/>
              <a:t>generalized other </a:t>
            </a:r>
          </a:p>
          <a:p>
            <a:pPr lvl="1"/>
            <a:r>
              <a:rPr lang="en-US" altLang="en-US"/>
              <a:t>naming</a:t>
            </a:r>
          </a:p>
          <a:p>
            <a:pPr lvl="1"/>
            <a:r>
              <a:rPr lang="en-US" altLang="en-US"/>
              <a:t>symbol manipulation</a:t>
            </a:r>
          </a:p>
          <a:p>
            <a:pPr lvl="1"/>
            <a:r>
              <a:rPr lang="en-US" altLang="en-US"/>
              <a:t>the self-fulfilling prophecy</a:t>
            </a:r>
          </a:p>
        </p:txBody>
      </p:sp>
    </p:spTree>
  </p:cSld>
  <p:clrMapOvr>
    <a:masterClrMapping/>
  </p:clrMapOvr>
  <p:transition/>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4" name="Rectangle 73">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514" name="Rectangle 2">
            <a:extLst>
              <a:ext uri="{FF2B5EF4-FFF2-40B4-BE49-F238E27FC236}">
                <a16:creationId xmlns:a16="http://schemas.microsoft.com/office/drawing/2014/main" id="{BBDCDC51-107A-CA45-B73F-0C933CC6C829}"/>
              </a:ext>
            </a:extLst>
          </p:cNvPr>
          <p:cNvSpPr>
            <a:spLocks noGrp="1" noChangeArrowheads="1"/>
          </p:cNvSpPr>
          <p:nvPr>
            <p:ph type="title"/>
          </p:nvPr>
        </p:nvSpPr>
        <p:spPr>
          <a:xfrm>
            <a:off x="1156852" y="637762"/>
            <a:ext cx="2190782" cy="5576770"/>
          </a:xfrm>
        </p:spPr>
        <p:txBody>
          <a:bodyPr vert="horz" lIns="91440" tIns="45720" rIns="91440" bIns="45720" rtlCol="0" anchor="t">
            <a:normAutofit/>
          </a:bodyPr>
          <a:lstStyle/>
          <a:p>
            <a:r>
              <a:rPr lang="en-US" altLang="en-US" sz="3600" kern="1200">
                <a:solidFill>
                  <a:schemeClr val="bg1"/>
                </a:solidFill>
                <a:latin typeface="+mj-lt"/>
                <a:ea typeface="+mj-ea"/>
                <a:cs typeface="+mj-cs"/>
              </a:rPr>
              <a:t>Creating Reality</a:t>
            </a:r>
          </a:p>
        </p:txBody>
      </p:sp>
      <p:sp>
        <p:nvSpPr>
          <p:cNvPr id="78" name="Rectangle 77">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515" name="Rectangle 3">
            <a:extLst>
              <a:ext uri="{FF2B5EF4-FFF2-40B4-BE49-F238E27FC236}">
                <a16:creationId xmlns:a16="http://schemas.microsoft.com/office/drawing/2014/main" id="{E7FEEA34-2A7B-EB40-8854-39ED92EE30D7}"/>
              </a:ext>
            </a:extLst>
          </p:cNvPr>
          <p:cNvSpPr>
            <a:spLocks noGrp="1" noChangeArrowheads="1"/>
          </p:cNvSpPr>
          <p:nvPr>
            <p:ph type="body" sz="half" idx="1"/>
          </p:nvPr>
        </p:nvSpPr>
        <p:spPr>
          <a:xfrm>
            <a:off x="4654732" y="850052"/>
            <a:ext cx="6390623" cy="5326911"/>
          </a:xfrm>
        </p:spPr>
        <p:txBody>
          <a:bodyPr vert="horz" lIns="91440" tIns="45720" rIns="91440" bIns="45720" rtlCol="0">
            <a:normAutofit/>
          </a:bodyPr>
          <a:lstStyle/>
          <a:p>
            <a:pPr marL="609600"/>
            <a:endParaRPr lang="en-US" altLang="en-US" sz="2400" dirty="0"/>
          </a:p>
          <a:p>
            <a:pPr marL="609600"/>
            <a:r>
              <a:rPr lang="en-US" altLang="en-US" sz="2400" dirty="0"/>
              <a:t>Sociologist Erving Goffman argues that everyone is constantly negotiating with others to publicly define our identity and the nature of the situation in the creating reality application. </a:t>
            </a:r>
          </a:p>
          <a:p>
            <a:pPr marL="609600"/>
            <a:endParaRPr lang="en-US" altLang="en-US" sz="2400" dirty="0"/>
          </a:p>
          <a:p>
            <a:pPr marL="609600"/>
            <a:endParaRPr lang="en-US" altLang="en-US" sz="2400" dirty="0"/>
          </a:p>
          <a:p>
            <a:pPr marL="381000" indent="0">
              <a:buNone/>
            </a:pPr>
            <a:endParaRPr lang="en-US" altLang="en-US" sz="2400" dirty="0"/>
          </a:p>
          <a:p>
            <a:pPr marL="609600"/>
            <a:r>
              <a:rPr lang="en-US" altLang="en-US" sz="2400" dirty="0"/>
              <a:t>The impression of reality is a delicate and fragile thing that can be shattered.</a:t>
            </a:r>
          </a:p>
          <a:p>
            <a:pPr marL="609600"/>
            <a:endParaRPr lang="en-US" altLang="en-US" sz="2400" dirty="0"/>
          </a:p>
        </p:txBody>
      </p:sp>
      <p:pic>
        <p:nvPicPr>
          <p:cNvPr id="64516" name="Picture 4" descr="... drawing of a person looking into ...">
            <a:extLst>
              <a:ext uri="{FF2B5EF4-FFF2-40B4-BE49-F238E27FC236}">
                <a16:creationId xmlns:a16="http://schemas.microsoft.com/office/drawing/2014/main" id="{497BD64E-55F2-7A42-AACF-ABE405A6E3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391388" y="-107950"/>
            <a:ext cx="914400" cy="1076325"/>
          </a:xfrm>
          <a:prstGeom prst="rect">
            <a:avLst/>
          </a:prstGeom>
          <a:noFill/>
          <a:extLst>
            <a:ext uri="{909E8E84-426E-40DD-AFC4-6F175D3DCCD1}">
              <a14:hiddenFill xmlns:a14="http://schemas.microsoft.com/office/drawing/2010/main">
                <a:solidFill>
                  <a:srgbClr val="FFFFFF"/>
                </a:solidFill>
              </a14:hiddenFill>
            </a:ext>
          </a:extLst>
        </p:spPr>
      </p:pic>
      <p:pic>
        <p:nvPicPr>
          <p:cNvPr id="64517" name="Picture 5" descr="... drawing of a person looking into ...">
            <a:extLst>
              <a:ext uri="{FF2B5EF4-FFF2-40B4-BE49-F238E27FC236}">
                <a16:creationId xmlns:a16="http://schemas.microsoft.com/office/drawing/2014/main" id="{A11DC19C-2195-D840-AD5A-7C03EC2540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391388" y="-107950"/>
            <a:ext cx="914400" cy="10763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538" name="Rectangle 2">
            <a:extLst>
              <a:ext uri="{FF2B5EF4-FFF2-40B4-BE49-F238E27FC236}">
                <a16:creationId xmlns:a16="http://schemas.microsoft.com/office/drawing/2014/main" id="{17042EAB-719D-7243-A354-4F65A820FFE7}"/>
              </a:ext>
            </a:extLst>
          </p:cNvPr>
          <p:cNvSpPr>
            <a:spLocks noGrp="1" noChangeArrowheads="1"/>
          </p:cNvSpPr>
          <p:nvPr>
            <p:ph type="title"/>
          </p:nvPr>
        </p:nvSpPr>
        <p:spPr>
          <a:xfrm>
            <a:off x="1156852" y="637762"/>
            <a:ext cx="2190782" cy="5576770"/>
          </a:xfrm>
        </p:spPr>
        <p:txBody>
          <a:bodyPr vert="horz" lIns="91440" tIns="45720" rIns="91440" bIns="45720" rtlCol="0" anchor="t">
            <a:normAutofit/>
          </a:bodyPr>
          <a:lstStyle/>
          <a:p>
            <a:r>
              <a:rPr lang="en-US" altLang="en-US" sz="3600" kern="1200">
                <a:solidFill>
                  <a:schemeClr val="bg1"/>
                </a:solidFill>
                <a:latin typeface="+mj-lt"/>
                <a:ea typeface="+mj-ea"/>
                <a:cs typeface="+mj-cs"/>
              </a:rPr>
              <a:t>Meaning-ful research </a:t>
            </a:r>
          </a:p>
        </p:txBody>
      </p:sp>
      <p:sp>
        <p:nvSpPr>
          <p:cNvPr id="76" name="Rectangle 75">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539" name="Rectangle 3">
            <a:extLst>
              <a:ext uri="{FF2B5EF4-FFF2-40B4-BE49-F238E27FC236}">
                <a16:creationId xmlns:a16="http://schemas.microsoft.com/office/drawing/2014/main" id="{D5404E25-3317-9A4B-B88E-3023EDA1B5BC}"/>
              </a:ext>
            </a:extLst>
          </p:cNvPr>
          <p:cNvSpPr>
            <a:spLocks noGrp="1" noChangeArrowheads="1"/>
          </p:cNvSpPr>
          <p:nvPr>
            <p:ph type="body" sz="half" idx="1"/>
          </p:nvPr>
        </p:nvSpPr>
        <p:spPr>
          <a:xfrm>
            <a:off x="4654733" y="1793027"/>
            <a:ext cx="6390623" cy="5326911"/>
          </a:xfrm>
        </p:spPr>
        <p:txBody>
          <a:bodyPr vert="horz" lIns="91440" tIns="45720" rIns="91440" bIns="45720" rtlCol="0">
            <a:normAutofit/>
          </a:bodyPr>
          <a:lstStyle/>
          <a:p>
            <a:r>
              <a:rPr lang="en-US" altLang="en-US" sz="2400" dirty="0"/>
              <a:t>In meaning-</a:t>
            </a:r>
            <a:r>
              <a:rPr lang="en-US" altLang="en-US" sz="2400" dirty="0" err="1"/>
              <a:t>ful</a:t>
            </a:r>
            <a:r>
              <a:rPr lang="en-US" altLang="en-US" sz="2400" dirty="0"/>
              <a:t> research, Mead claims that research occurs through participant observation.</a:t>
            </a:r>
          </a:p>
          <a:p>
            <a:r>
              <a:rPr lang="en-US" altLang="en-US" sz="2400" dirty="0"/>
              <a:t>Mead believes that behavioral experimental and survey research are void of the meaning of the experience.</a:t>
            </a:r>
          </a:p>
        </p:txBody>
      </p:sp>
    </p:spTree>
  </p:cSld>
  <p:clrMapOvr>
    <a:masterClrMapping/>
  </p:clrMapOvr>
  <p:transition/>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562" name="Rectangle 2">
            <a:extLst>
              <a:ext uri="{FF2B5EF4-FFF2-40B4-BE49-F238E27FC236}">
                <a16:creationId xmlns:a16="http://schemas.microsoft.com/office/drawing/2014/main" id="{A1C8E58E-5AAF-CC40-AF55-FA521A6E00A1}"/>
              </a:ext>
            </a:extLst>
          </p:cNvPr>
          <p:cNvSpPr>
            <a:spLocks noGrp="1" noChangeArrowheads="1"/>
          </p:cNvSpPr>
          <p:nvPr>
            <p:ph type="title"/>
          </p:nvPr>
        </p:nvSpPr>
        <p:spPr>
          <a:xfrm>
            <a:off x="1156852" y="637762"/>
            <a:ext cx="2190782" cy="5576770"/>
          </a:xfrm>
        </p:spPr>
        <p:txBody>
          <a:bodyPr vert="horz" lIns="91440" tIns="45720" rIns="91440" bIns="45720" rtlCol="0" anchor="t">
            <a:normAutofit/>
          </a:bodyPr>
          <a:lstStyle/>
          <a:p>
            <a:r>
              <a:rPr lang="en-US" altLang="en-US" sz="3300" kern="1200">
                <a:solidFill>
                  <a:schemeClr val="bg1"/>
                </a:solidFill>
                <a:latin typeface="+mj-lt"/>
                <a:ea typeface="+mj-ea"/>
                <a:cs typeface="+mj-cs"/>
              </a:rPr>
              <a:t>Generalized other</a:t>
            </a:r>
          </a:p>
        </p:txBody>
      </p:sp>
      <p:sp>
        <p:nvSpPr>
          <p:cNvPr id="76" name="Rectangle 75">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563" name="Rectangle 3">
            <a:extLst>
              <a:ext uri="{FF2B5EF4-FFF2-40B4-BE49-F238E27FC236}">
                <a16:creationId xmlns:a16="http://schemas.microsoft.com/office/drawing/2014/main" id="{E7143801-98DA-694B-9A24-9BCDD813DD6D}"/>
              </a:ext>
            </a:extLst>
          </p:cNvPr>
          <p:cNvSpPr>
            <a:spLocks noGrp="1" noChangeArrowheads="1"/>
          </p:cNvSpPr>
          <p:nvPr>
            <p:ph type="body" sz="half" idx="1"/>
          </p:nvPr>
        </p:nvSpPr>
        <p:spPr>
          <a:xfrm>
            <a:off x="4654732" y="850052"/>
            <a:ext cx="6390623" cy="5326911"/>
          </a:xfrm>
        </p:spPr>
        <p:txBody>
          <a:bodyPr vert="horz" lIns="91440" tIns="45720" rIns="91440" bIns="45720" rtlCol="0">
            <a:normAutofit/>
          </a:bodyPr>
          <a:lstStyle/>
          <a:p>
            <a:r>
              <a:rPr lang="en-US" altLang="en-US" sz="2400"/>
              <a:t>Generalized other is described as the</a:t>
            </a:r>
            <a:r>
              <a:rPr lang="en-US" altLang="en-US" sz="2400" i="1"/>
              <a:t> </a:t>
            </a:r>
            <a:r>
              <a:rPr lang="en-US" altLang="en-US" sz="2400"/>
              <a:t>combined mental image of others in a community, their expectations, and possible responses to one’s self.  </a:t>
            </a:r>
          </a:p>
          <a:p>
            <a:r>
              <a:rPr lang="en-US" altLang="en-US" sz="2400"/>
              <a:t>In symbolic interaction, there is a tragic potential of negative responses consequently reducing a person to perceiving themselves as nothing.</a:t>
            </a:r>
          </a:p>
          <a:p>
            <a:r>
              <a:rPr lang="en-US" altLang="en-US" sz="2400"/>
              <a:t>The generalized other is a combination of all of the looking glass selves that others give us. </a:t>
            </a:r>
          </a:p>
          <a:p>
            <a:r>
              <a:rPr lang="en-US" altLang="en-US" sz="2400"/>
              <a:t>The looking glass self is imaging how we look to others.</a:t>
            </a:r>
          </a:p>
        </p:txBody>
      </p:sp>
    </p:spTree>
  </p:cSld>
  <p:clrMapOvr>
    <a:masterClrMapping/>
  </p:clrMapOv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a:extLst>
              <a:ext uri="{FF2B5EF4-FFF2-40B4-BE49-F238E27FC236}">
                <a16:creationId xmlns:a16="http://schemas.microsoft.com/office/drawing/2014/main" id="{0B87193E-CBF4-1743-A7EB-9088EAB3FB53}"/>
              </a:ext>
            </a:extLst>
          </p:cNvPr>
          <p:cNvSpPr>
            <a:spLocks noGrp="1" noChangeArrowheads="1"/>
          </p:cNvSpPr>
          <p:nvPr>
            <p:ph type="title"/>
          </p:nvPr>
        </p:nvSpPr>
        <p:spPr/>
        <p:txBody>
          <a:bodyPr/>
          <a:lstStyle/>
          <a:p>
            <a:pPr algn="ctr"/>
            <a:r>
              <a:rPr lang="en-US" altLang="en-US"/>
              <a:t>Symbol manipulation</a:t>
            </a:r>
          </a:p>
        </p:txBody>
      </p:sp>
      <p:sp>
        <p:nvSpPr>
          <p:cNvPr id="68611" name="Rectangle 3">
            <a:extLst>
              <a:ext uri="{FF2B5EF4-FFF2-40B4-BE49-F238E27FC236}">
                <a16:creationId xmlns:a16="http://schemas.microsoft.com/office/drawing/2014/main" id="{A9670100-3168-084D-938D-8C78C894DA8E}"/>
              </a:ext>
            </a:extLst>
          </p:cNvPr>
          <p:cNvSpPr>
            <a:spLocks noGrp="1" noChangeArrowheads="1"/>
          </p:cNvSpPr>
          <p:nvPr>
            <p:ph type="body" idx="1"/>
          </p:nvPr>
        </p:nvSpPr>
        <p:spPr/>
        <p:txBody>
          <a:bodyPr/>
          <a:lstStyle/>
          <a:p>
            <a:r>
              <a:rPr lang="en-US" altLang="en-US"/>
              <a:t>Symbol Manipulation is the process in which symbols incite people to unite into action. </a:t>
            </a:r>
          </a:p>
        </p:txBody>
      </p:sp>
    </p:spTree>
  </p:cSld>
  <p:clrMapOvr>
    <a:masterClrMapping/>
  </p:clrMapOvr>
  <p:transition/>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634" name="Rectangle 2">
            <a:extLst>
              <a:ext uri="{FF2B5EF4-FFF2-40B4-BE49-F238E27FC236}">
                <a16:creationId xmlns:a16="http://schemas.microsoft.com/office/drawing/2014/main" id="{574EC875-11EA-7D47-8B4A-AFCF8F658614}"/>
              </a:ext>
            </a:extLst>
          </p:cNvPr>
          <p:cNvSpPr>
            <a:spLocks noGrp="1" noChangeArrowheads="1"/>
          </p:cNvSpPr>
          <p:nvPr>
            <p:ph type="title"/>
          </p:nvPr>
        </p:nvSpPr>
        <p:spPr>
          <a:xfrm>
            <a:off x="1156852" y="637762"/>
            <a:ext cx="2190782" cy="5576770"/>
          </a:xfrm>
        </p:spPr>
        <p:txBody>
          <a:bodyPr anchor="t">
            <a:normAutofit/>
          </a:bodyPr>
          <a:lstStyle/>
          <a:p>
            <a:r>
              <a:rPr lang="en-US" altLang="en-US" sz="3600">
                <a:solidFill>
                  <a:schemeClr val="bg1"/>
                </a:solidFill>
              </a:rPr>
              <a:t>Self-fulfilling prophecy</a:t>
            </a:r>
          </a:p>
        </p:txBody>
      </p:sp>
      <p:sp>
        <p:nvSpPr>
          <p:cNvPr id="76" name="Rectangle 75">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635" name="Rectangle 3">
            <a:extLst>
              <a:ext uri="{FF2B5EF4-FFF2-40B4-BE49-F238E27FC236}">
                <a16:creationId xmlns:a16="http://schemas.microsoft.com/office/drawing/2014/main" id="{DC868A0D-CCDA-E044-9CD5-B2F31F380A6D}"/>
              </a:ext>
            </a:extLst>
          </p:cNvPr>
          <p:cNvSpPr>
            <a:spLocks noGrp="1" noChangeArrowheads="1"/>
          </p:cNvSpPr>
          <p:nvPr>
            <p:ph type="body" idx="1"/>
          </p:nvPr>
        </p:nvSpPr>
        <p:spPr>
          <a:xfrm>
            <a:off x="4654732" y="850052"/>
            <a:ext cx="6390623" cy="5326911"/>
          </a:xfrm>
        </p:spPr>
        <p:txBody>
          <a:bodyPr>
            <a:normAutofit/>
          </a:bodyPr>
          <a:lstStyle/>
          <a:p>
            <a:r>
              <a:rPr lang="en-US" altLang="en-US" sz="2400"/>
              <a:t>Each and everyone of us affects how others view themselves.</a:t>
            </a:r>
          </a:p>
          <a:p>
            <a:r>
              <a:rPr lang="en-US" altLang="en-US" sz="2400"/>
              <a:t>Predictions in the self-fulfilling prophecy may be false but made true by one’s actions.  One’s prophecy is simply a possibility that is made into probability by one’s unconscious or conscious actions.</a:t>
            </a:r>
          </a:p>
          <a:p>
            <a:r>
              <a:rPr lang="en-US" altLang="en-US" sz="2400"/>
              <a:t>Our expectations evoke responses that confirm what we originally anticipated, resulting in a self-fulfilling prophecy.</a:t>
            </a:r>
          </a:p>
        </p:txBody>
      </p:sp>
    </p:spTree>
  </p:cSld>
  <p:clrMapOvr>
    <a:masterClrMapping/>
  </p:clrMapOvr>
  <p:transition/>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4" name="Rectangle 73">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6095990"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5990"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0597" name="Picture 5">
            <a:hlinkClick r:id="rId2"/>
            <a:extLst>
              <a:ext uri="{FF2B5EF4-FFF2-40B4-BE49-F238E27FC236}">
                <a16:creationId xmlns:a16="http://schemas.microsoft.com/office/drawing/2014/main" id="{A41A4660-990D-8944-9AEA-49544917607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1879" r="2" b="2032"/>
          <a:stretch/>
        </p:blipFill>
        <p:spPr bwMode="auto">
          <a:xfrm>
            <a:off x="1155547" y="637762"/>
            <a:ext cx="9889808" cy="557677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C7FAE6E8-1D9E-4905-AAFE-978D331822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898" name="Rectangle 2">
            <a:extLst>
              <a:ext uri="{FF2B5EF4-FFF2-40B4-BE49-F238E27FC236}">
                <a16:creationId xmlns:a16="http://schemas.microsoft.com/office/drawing/2014/main" id="{00AA3CA2-39D2-E84E-B291-8114BE346AFA}"/>
              </a:ext>
            </a:extLst>
          </p:cNvPr>
          <p:cNvSpPr>
            <a:spLocks noGrp="1" noChangeArrowheads="1"/>
          </p:cNvSpPr>
          <p:nvPr>
            <p:ph type="ctrTitle"/>
          </p:nvPr>
        </p:nvSpPr>
        <p:spPr>
          <a:xfrm>
            <a:off x="831317" y="1354819"/>
            <a:ext cx="10361531" cy="2678363"/>
          </a:xfrm>
        </p:spPr>
        <p:txBody>
          <a:bodyPr>
            <a:normAutofit/>
          </a:bodyPr>
          <a:lstStyle/>
          <a:p>
            <a:pPr algn="l"/>
            <a:r>
              <a:rPr lang="en-US" altLang="en-US" sz="7200">
                <a:solidFill>
                  <a:schemeClr val="bg1"/>
                </a:solidFill>
              </a:rPr>
              <a:t>Social Penetration Theory</a:t>
            </a:r>
            <a:br>
              <a:rPr lang="en-US" altLang="en-US" sz="7200">
                <a:solidFill>
                  <a:schemeClr val="bg1"/>
                </a:solidFill>
              </a:rPr>
            </a:br>
            <a:endParaRPr lang="en-US" altLang="en-US" sz="7200">
              <a:solidFill>
                <a:schemeClr val="bg1"/>
              </a:solidFill>
            </a:endParaRPr>
          </a:p>
        </p:txBody>
      </p:sp>
      <p:grpSp>
        <p:nvGrpSpPr>
          <p:cNvPr id="73" name="Group 72">
            <a:extLst>
              <a:ext uri="{FF2B5EF4-FFF2-40B4-BE49-F238E27FC236}">
                <a16:creationId xmlns:a16="http://schemas.microsoft.com/office/drawing/2014/main" id="{5F9D1CBF-A219-4C01-85A0-9DF6151EE2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79015" y="0"/>
            <a:ext cx="712985" cy="6858000"/>
            <a:chOff x="11479015" y="0"/>
            <a:chExt cx="712985" cy="6858000"/>
          </a:xfrm>
          <a:effectLst>
            <a:outerShdw blurRad="381000" dist="152400" dir="10800000" algn="ctr" rotWithShape="0">
              <a:schemeClr val="bg1">
                <a:alpha val="10000"/>
              </a:schemeClr>
            </a:outerShdw>
          </a:effectLst>
        </p:grpSpPr>
        <p:sp>
          <p:nvSpPr>
            <p:cNvPr id="74" name="Freeform: Shape 73">
              <a:extLst>
                <a:ext uri="{FF2B5EF4-FFF2-40B4-BE49-F238E27FC236}">
                  <a16:creationId xmlns:a16="http://schemas.microsoft.com/office/drawing/2014/main" id="{D9FC63AB-02B8-4DDD-8778-397188A370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479018" y="0"/>
              <a:ext cx="712982" cy="6858000"/>
            </a:xfrm>
            <a:custGeom>
              <a:avLst/>
              <a:gdLst>
                <a:gd name="connsiteX0" fmla="*/ 280560 w 712982"/>
                <a:gd name="connsiteY0" fmla="*/ 0 h 6858000"/>
                <a:gd name="connsiteX1" fmla="*/ 712982 w 712982"/>
                <a:gd name="connsiteY1" fmla="*/ 0 h 6858000"/>
                <a:gd name="connsiteX2" fmla="*/ 712982 w 712982"/>
                <a:gd name="connsiteY2" fmla="*/ 6858000 h 6858000"/>
                <a:gd name="connsiteX3" fmla="*/ 372527 w 712982"/>
                <a:gd name="connsiteY3" fmla="*/ 6858000 h 6858000"/>
                <a:gd name="connsiteX4" fmla="*/ 372901 w 712982"/>
                <a:gd name="connsiteY4" fmla="*/ 6835810 h 6858000"/>
                <a:gd name="connsiteX5" fmla="*/ 363017 w 712982"/>
                <a:gd name="connsiteY5" fmla="*/ 6518145 h 6858000"/>
                <a:gd name="connsiteX6" fmla="*/ 310498 w 712982"/>
                <a:gd name="connsiteY6" fmla="*/ 6393936 h 6858000"/>
                <a:gd name="connsiteX7" fmla="*/ 305420 w 712982"/>
                <a:gd name="connsiteY7" fmla="*/ 6355564 h 6858000"/>
                <a:gd name="connsiteX8" fmla="*/ 311030 w 712982"/>
                <a:gd name="connsiteY8" fmla="*/ 6267729 h 6858000"/>
                <a:gd name="connsiteX9" fmla="*/ 281440 w 712982"/>
                <a:gd name="connsiteY9" fmla="*/ 6090959 h 6858000"/>
                <a:gd name="connsiteX10" fmla="*/ 258928 w 712982"/>
                <a:gd name="connsiteY10" fmla="*/ 6026981 h 6858000"/>
                <a:gd name="connsiteX11" fmla="*/ 245105 w 712982"/>
                <a:gd name="connsiteY11" fmla="*/ 5991615 h 6858000"/>
                <a:gd name="connsiteX12" fmla="*/ 197441 w 712982"/>
                <a:gd name="connsiteY12" fmla="*/ 5807458 h 6858000"/>
                <a:gd name="connsiteX13" fmla="*/ 159115 w 712982"/>
                <a:gd name="connsiteY13" fmla="*/ 5727356 h 6858000"/>
                <a:gd name="connsiteX14" fmla="*/ 152306 w 712982"/>
                <a:gd name="connsiteY14" fmla="*/ 5705270 h 6858000"/>
                <a:gd name="connsiteX15" fmla="*/ 150939 w 712982"/>
                <a:gd name="connsiteY15" fmla="*/ 5580441 h 6858000"/>
                <a:gd name="connsiteX16" fmla="*/ 187956 w 712982"/>
                <a:gd name="connsiteY16" fmla="*/ 5482729 h 6858000"/>
                <a:gd name="connsiteX17" fmla="*/ 201902 w 712982"/>
                <a:gd name="connsiteY17" fmla="*/ 5463053 h 6858000"/>
                <a:gd name="connsiteX18" fmla="*/ 168174 w 712982"/>
                <a:gd name="connsiteY18" fmla="*/ 5205662 h 6858000"/>
                <a:gd name="connsiteX19" fmla="*/ 157186 w 712982"/>
                <a:gd name="connsiteY19" fmla="*/ 5166766 h 6858000"/>
                <a:gd name="connsiteX20" fmla="*/ 163999 w 712982"/>
                <a:gd name="connsiteY20" fmla="*/ 4972256 h 6858000"/>
                <a:gd name="connsiteX21" fmla="*/ 163388 w 712982"/>
                <a:gd name="connsiteY21" fmla="*/ 4915833 h 6858000"/>
                <a:gd name="connsiteX22" fmla="*/ 166361 w 712982"/>
                <a:gd name="connsiteY22" fmla="*/ 4712964 h 6858000"/>
                <a:gd name="connsiteX23" fmla="*/ 140122 w 712982"/>
                <a:gd name="connsiteY23" fmla="*/ 4687152 h 6858000"/>
                <a:gd name="connsiteX24" fmla="*/ 73058 w 712982"/>
                <a:gd name="connsiteY24" fmla="*/ 4611951 h 6858000"/>
                <a:gd name="connsiteX25" fmla="*/ 3979 w 712982"/>
                <a:gd name="connsiteY25" fmla="*/ 4456771 h 6858000"/>
                <a:gd name="connsiteX26" fmla="*/ 2091 w 712982"/>
                <a:gd name="connsiteY26" fmla="*/ 4412781 h 6858000"/>
                <a:gd name="connsiteX27" fmla="*/ 75905 w 712982"/>
                <a:gd name="connsiteY27" fmla="*/ 4292897 h 6858000"/>
                <a:gd name="connsiteX28" fmla="*/ 104434 w 712982"/>
                <a:gd name="connsiteY28" fmla="*/ 4235333 h 6858000"/>
                <a:gd name="connsiteX29" fmla="*/ 151065 w 712982"/>
                <a:gd name="connsiteY29" fmla="*/ 4075686 h 6858000"/>
                <a:gd name="connsiteX30" fmla="*/ 161243 w 712982"/>
                <a:gd name="connsiteY30" fmla="*/ 4061695 h 6858000"/>
                <a:gd name="connsiteX31" fmla="*/ 286285 w 712982"/>
                <a:gd name="connsiteY31" fmla="*/ 3933862 h 6858000"/>
                <a:gd name="connsiteX32" fmla="*/ 306926 w 712982"/>
                <a:gd name="connsiteY32" fmla="*/ 3905847 h 6858000"/>
                <a:gd name="connsiteX33" fmla="*/ 340015 w 712982"/>
                <a:gd name="connsiteY33" fmla="*/ 3871199 h 6858000"/>
                <a:gd name="connsiteX34" fmla="*/ 400111 w 712982"/>
                <a:gd name="connsiteY34" fmla="*/ 3767743 h 6858000"/>
                <a:gd name="connsiteX35" fmla="*/ 409694 w 712982"/>
                <a:gd name="connsiteY35" fmla="*/ 3646690 h 6858000"/>
                <a:gd name="connsiteX36" fmla="*/ 428447 w 712982"/>
                <a:gd name="connsiteY36" fmla="*/ 3499752 h 6858000"/>
                <a:gd name="connsiteX37" fmla="*/ 445033 w 712982"/>
                <a:gd name="connsiteY37" fmla="*/ 3437349 h 6858000"/>
                <a:gd name="connsiteX38" fmla="*/ 471431 w 712982"/>
                <a:gd name="connsiteY38" fmla="*/ 3272018 h 6858000"/>
                <a:gd name="connsiteX39" fmla="*/ 495919 w 712982"/>
                <a:gd name="connsiteY39" fmla="*/ 3153432 h 6858000"/>
                <a:gd name="connsiteX40" fmla="*/ 499541 w 712982"/>
                <a:gd name="connsiteY40" fmla="*/ 2985907 h 6858000"/>
                <a:gd name="connsiteX41" fmla="*/ 491640 w 712982"/>
                <a:gd name="connsiteY41" fmla="*/ 2905697 h 6858000"/>
                <a:gd name="connsiteX42" fmla="*/ 586592 w 712982"/>
                <a:gd name="connsiteY42" fmla="*/ 2746325 h 6858000"/>
                <a:gd name="connsiteX43" fmla="*/ 647211 w 712982"/>
                <a:gd name="connsiteY43" fmla="*/ 2620857 h 6858000"/>
                <a:gd name="connsiteX44" fmla="*/ 598120 w 712982"/>
                <a:gd name="connsiteY44" fmla="*/ 2501248 h 6858000"/>
                <a:gd name="connsiteX45" fmla="*/ 560897 w 712982"/>
                <a:gd name="connsiteY45" fmla="*/ 2471368 h 6858000"/>
                <a:gd name="connsiteX46" fmla="*/ 506928 w 712982"/>
                <a:gd name="connsiteY46" fmla="*/ 2272389 h 6858000"/>
                <a:gd name="connsiteX47" fmla="*/ 474122 w 712982"/>
                <a:gd name="connsiteY47" fmla="*/ 1983284 h 6858000"/>
                <a:gd name="connsiteX48" fmla="*/ 349180 w 712982"/>
                <a:gd name="connsiteY48" fmla="*/ 1510207 h 6858000"/>
                <a:gd name="connsiteX49" fmla="*/ 306451 w 712982"/>
                <a:gd name="connsiteY49" fmla="*/ 1430003 h 6858000"/>
                <a:gd name="connsiteX50" fmla="*/ 287747 w 712982"/>
                <a:gd name="connsiteY50" fmla="*/ 1336633 h 6858000"/>
                <a:gd name="connsiteX51" fmla="*/ 304326 w 712982"/>
                <a:gd name="connsiteY51" fmla="*/ 1298229 h 6858000"/>
                <a:gd name="connsiteX52" fmla="*/ 317671 w 712982"/>
                <a:gd name="connsiteY52" fmla="*/ 1136667 h 6858000"/>
                <a:gd name="connsiteX53" fmla="*/ 314959 w 712982"/>
                <a:gd name="connsiteY53" fmla="*/ 1106522 h 6858000"/>
                <a:gd name="connsiteX54" fmla="*/ 290675 w 712982"/>
                <a:gd name="connsiteY54" fmla="*/ 1004980 h 6858000"/>
                <a:gd name="connsiteX55" fmla="*/ 272712 w 712982"/>
                <a:gd name="connsiteY55" fmla="*/ 910357 h 6858000"/>
                <a:gd name="connsiteX56" fmla="*/ 270963 w 712982"/>
                <a:gd name="connsiteY56" fmla="*/ 667028 h 6858000"/>
                <a:gd name="connsiteX57" fmla="*/ 244986 w 712982"/>
                <a:gd name="connsiteY57" fmla="*/ 483131 h 6858000"/>
                <a:gd name="connsiteX58" fmla="*/ 241465 w 712982"/>
                <a:gd name="connsiteY58" fmla="*/ 397465 h 6858000"/>
                <a:gd name="connsiteX59" fmla="*/ 244890 w 712982"/>
                <a:gd name="connsiteY59" fmla="*/ 348507 h 6858000"/>
                <a:gd name="connsiteX60" fmla="*/ 293439 w 712982"/>
                <a:gd name="connsiteY60" fmla="*/ 233141 h 6858000"/>
                <a:gd name="connsiteX61" fmla="*/ 300513 w 712982"/>
                <a:gd name="connsiteY61" fmla="*/ 17206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712982" h="6858000">
                  <a:moveTo>
                    <a:pt x="280560" y="0"/>
                  </a:moveTo>
                  <a:lnTo>
                    <a:pt x="712982" y="0"/>
                  </a:lnTo>
                  <a:lnTo>
                    <a:pt x="712982" y="6858000"/>
                  </a:lnTo>
                  <a:lnTo>
                    <a:pt x="372527" y="6858000"/>
                  </a:lnTo>
                  <a:lnTo>
                    <a:pt x="372901" y="6835810"/>
                  </a:lnTo>
                  <a:cubicBezTo>
                    <a:pt x="343741" y="6729822"/>
                    <a:pt x="373381" y="6623551"/>
                    <a:pt x="363017" y="6518145"/>
                  </a:cubicBezTo>
                  <a:cubicBezTo>
                    <a:pt x="358372" y="6470360"/>
                    <a:pt x="362468" y="6422202"/>
                    <a:pt x="310498" y="6393936"/>
                  </a:cubicBezTo>
                  <a:cubicBezTo>
                    <a:pt x="303659" y="6390296"/>
                    <a:pt x="304819" y="6368800"/>
                    <a:pt x="305420" y="6355564"/>
                  </a:cubicBezTo>
                  <a:cubicBezTo>
                    <a:pt x="306594" y="6326166"/>
                    <a:pt x="314451" y="6296329"/>
                    <a:pt x="311030" y="6267729"/>
                  </a:cubicBezTo>
                  <a:cubicBezTo>
                    <a:pt x="304253" y="6208466"/>
                    <a:pt x="293104" y="6149393"/>
                    <a:pt x="281440" y="6090959"/>
                  </a:cubicBezTo>
                  <a:cubicBezTo>
                    <a:pt x="276978" y="6068911"/>
                    <a:pt x="266829" y="6048361"/>
                    <a:pt x="258928" y="6026981"/>
                  </a:cubicBezTo>
                  <a:cubicBezTo>
                    <a:pt x="254416" y="6015184"/>
                    <a:pt x="244605" y="6003083"/>
                    <a:pt x="245105" y="5991615"/>
                  </a:cubicBezTo>
                  <a:cubicBezTo>
                    <a:pt x="248075" y="5925141"/>
                    <a:pt x="216651" y="5867990"/>
                    <a:pt x="197441" y="5807458"/>
                  </a:cubicBezTo>
                  <a:cubicBezTo>
                    <a:pt x="188523" y="5779456"/>
                    <a:pt x="171697" y="5754078"/>
                    <a:pt x="159115" y="5727356"/>
                  </a:cubicBezTo>
                  <a:cubicBezTo>
                    <a:pt x="155717" y="5720411"/>
                    <a:pt x="152517" y="5712566"/>
                    <a:pt x="152306" y="5705270"/>
                  </a:cubicBezTo>
                  <a:cubicBezTo>
                    <a:pt x="151252" y="5663532"/>
                    <a:pt x="151674" y="5621922"/>
                    <a:pt x="150939" y="5580441"/>
                  </a:cubicBezTo>
                  <a:cubicBezTo>
                    <a:pt x="150326" y="5542748"/>
                    <a:pt x="147369" y="5505023"/>
                    <a:pt x="187956" y="5482729"/>
                  </a:cubicBezTo>
                  <a:cubicBezTo>
                    <a:pt x="194324" y="5479395"/>
                    <a:pt x="198291" y="5470181"/>
                    <a:pt x="201902" y="5463053"/>
                  </a:cubicBezTo>
                  <a:cubicBezTo>
                    <a:pt x="257480" y="5353065"/>
                    <a:pt x="249730" y="5298303"/>
                    <a:pt x="168174" y="5205662"/>
                  </a:cubicBezTo>
                  <a:cubicBezTo>
                    <a:pt x="159805" y="5196040"/>
                    <a:pt x="152161" y="5174340"/>
                    <a:pt x="157186" y="5166766"/>
                  </a:cubicBezTo>
                  <a:cubicBezTo>
                    <a:pt x="198743" y="5102508"/>
                    <a:pt x="186477" y="5038579"/>
                    <a:pt x="163999" y="4972256"/>
                  </a:cubicBezTo>
                  <a:cubicBezTo>
                    <a:pt x="158020" y="4955056"/>
                    <a:pt x="155299" y="4930181"/>
                    <a:pt x="163388" y="4915833"/>
                  </a:cubicBezTo>
                  <a:cubicBezTo>
                    <a:pt x="200708" y="4847649"/>
                    <a:pt x="186907" y="4780374"/>
                    <a:pt x="166361" y="4712964"/>
                  </a:cubicBezTo>
                  <a:cubicBezTo>
                    <a:pt x="163165" y="4702485"/>
                    <a:pt x="150748" y="4690669"/>
                    <a:pt x="140122" y="4687152"/>
                  </a:cubicBezTo>
                  <a:cubicBezTo>
                    <a:pt x="102452" y="4674589"/>
                    <a:pt x="86917" y="4644970"/>
                    <a:pt x="73058" y="4611951"/>
                  </a:cubicBezTo>
                  <a:cubicBezTo>
                    <a:pt x="50686" y="4559957"/>
                    <a:pt x="25516" y="4509149"/>
                    <a:pt x="3979" y="4456771"/>
                  </a:cubicBezTo>
                  <a:cubicBezTo>
                    <a:pt x="-1236" y="4443877"/>
                    <a:pt x="-726" y="4427139"/>
                    <a:pt x="2091" y="4412781"/>
                  </a:cubicBezTo>
                  <a:cubicBezTo>
                    <a:pt x="11653" y="4363733"/>
                    <a:pt x="45382" y="4329603"/>
                    <a:pt x="75905" y="4292897"/>
                  </a:cubicBezTo>
                  <a:cubicBezTo>
                    <a:pt x="89361" y="4276787"/>
                    <a:pt x="97880" y="4255660"/>
                    <a:pt x="104434" y="4235333"/>
                  </a:cubicBezTo>
                  <a:cubicBezTo>
                    <a:pt x="121200" y="4182569"/>
                    <a:pt x="135523" y="4128901"/>
                    <a:pt x="151065" y="4075686"/>
                  </a:cubicBezTo>
                  <a:cubicBezTo>
                    <a:pt x="152552" y="4070549"/>
                    <a:pt x="157315" y="4065932"/>
                    <a:pt x="161243" y="4061695"/>
                  </a:cubicBezTo>
                  <a:cubicBezTo>
                    <a:pt x="202828" y="4019095"/>
                    <a:pt x="244731" y="3976753"/>
                    <a:pt x="286285" y="3933862"/>
                  </a:cubicBezTo>
                  <a:cubicBezTo>
                    <a:pt x="294168" y="3925683"/>
                    <a:pt x="299393" y="3914571"/>
                    <a:pt x="306926" y="3905847"/>
                  </a:cubicBezTo>
                  <a:cubicBezTo>
                    <a:pt x="317292" y="3893589"/>
                    <a:pt x="326766" y="3878502"/>
                    <a:pt x="340015" y="3871199"/>
                  </a:cubicBezTo>
                  <a:cubicBezTo>
                    <a:pt x="381725" y="3848490"/>
                    <a:pt x="396760" y="3812013"/>
                    <a:pt x="400111" y="3767743"/>
                  </a:cubicBezTo>
                  <a:cubicBezTo>
                    <a:pt x="403294" y="3727294"/>
                    <a:pt x="405323" y="3686973"/>
                    <a:pt x="409694" y="3646690"/>
                  </a:cubicBezTo>
                  <a:cubicBezTo>
                    <a:pt x="414852" y="3597538"/>
                    <a:pt x="420910" y="3548579"/>
                    <a:pt x="428447" y="3499752"/>
                  </a:cubicBezTo>
                  <a:cubicBezTo>
                    <a:pt x="431696" y="3478619"/>
                    <a:pt x="435683" y="3456228"/>
                    <a:pt x="445033" y="3437349"/>
                  </a:cubicBezTo>
                  <a:cubicBezTo>
                    <a:pt x="470858" y="3384475"/>
                    <a:pt x="486179" y="3329236"/>
                    <a:pt x="471431" y="3272018"/>
                  </a:cubicBezTo>
                  <a:cubicBezTo>
                    <a:pt x="459682" y="3226180"/>
                    <a:pt x="472474" y="3185267"/>
                    <a:pt x="495919" y="3153432"/>
                  </a:cubicBezTo>
                  <a:cubicBezTo>
                    <a:pt x="538461" y="3095505"/>
                    <a:pt x="521296" y="3040311"/>
                    <a:pt x="499541" y="2985907"/>
                  </a:cubicBezTo>
                  <a:cubicBezTo>
                    <a:pt x="488276" y="2957871"/>
                    <a:pt x="486838" y="2934028"/>
                    <a:pt x="491640" y="2905697"/>
                  </a:cubicBezTo>
                  <a:cubicBezTo>
                    <a:pt x="502898" y="2840071"/>
                    <a:pt x="547705" y="2792141"/>
                    <a:pt x="586592" y="2746325"/>
                  </a:cubicBezTo>
                  <a:cubicBezTo>
                    <a:pt x="619786" y="2707275"/>
                    <a:pt x="636305" y="2665661"/>
                    <a:pt x="647211" y="2620857"/>
                  </a:cubicBezTo>
                  <a:cubicBezTo>
                    <a:pt x="661216" y="2564298"/>
                    <a:pt x="648982" y="2522027"/>
                    <a:pt x="598120" y="2501248"/>
                  </a:cubicBezTo>
                  <a:cubicBezTo>
                    <a:pt x="583733" y="2495506"/>
                    <a:pt x="566431" y="2484521"/>
                    <a:pt x="560897" y="2471368"/>
                  </a:cubicBezTo>
                  <a:cubicBezTo>
                    <a:pt x="533469" y="2407931"/>
                    <a:pt x="496686" y="2344634"/>
                    <a:pt x="506928" y="2272389"/>
                  </a:cubicBezTo>
                  <a:cubicBezTo>
                    <a:pt x="520879" y="2172517"/>
                    <a:pt x="509052" y="2077807"/>
                    <a:pt x="474122" y="1983284"/>
                  </a:cubicBezTo>
                  <a:cubicBezTo>
                    <a:pt x="417537" y="1829959"/>
                    <a:pt x="358639" y="1676886"/>
                    <a:pt x="349180" y="1510207"/>
                  </a:cubicBezTo>
                  <a:cubicBezTo>
                    <a:pt x="347619" y="1482573"/>
                    <a:pt x="326399" y="1451821"/>
                    <a:pt x="306451" y="1430003"/>
                  </a:cubicBezTo>
                  <a:cubicBezTo>
                    <a:pt x="268511" y="1388202"/>
                    <a:pt x="266127" y="1390512"/>
                    <a:pt x="287747" y="1336633"/>
                  </a:cubicBezTo>
                  <a:cubicBezTo>
                    <a:pt x="293070" y="1323756"/>
                    <a:pt x="295470" y="1308272"/>
                    <a:pt x="304326" y="1298229"/>
                  </a:cubicBezTo>
                  <a:cubicBezTo>
                    <a:pt x="349361" y="1247057"/>
                    <a:pt x="331041" y="1191986"/>
                    <a:pt x="317671" y="1136667"/>
                  </a:cubicBezTo>
                  <a:cubicBezTo>
                    <a:pt x="315148" y="1126990"/>
                    <a:pt x="311827" y="1115354"/>
                    <a:pt x="314959" y="1106522"/>
                  </a:cubicBezTo>
                  <a:cubicBezTo>
                    <a:pt x="329032" y="1066641"/>
                    <a:pt x="319157" y="1035231"/>
                    <a:pt x="290675" y="1004980"/>
                  </a:cubicBezTo>
                  <a:cubicBezTo>
                    <a:pt x="266138" y="978690"/>
                    <a:pt x="249805" y="947108"/>
                    <a:pt x="272712" y="910357"/>
                  </a:cubicBezTo>
                  <a:cubicBezTo>
                    <a:pt x="323486" y="828702"/>
                    <a:pt x="317578" y="747981"/>
                    <a:pt x="270963" y="667028"/>
                  </a:cubicBezTo>
                  <a:cubicBezTo>
                    <a:pt x="237707" y="609204"/>
                    <a:pt x="225082" y="549995"/>
                    <a:pt x="244986" y="483131"/>
                  </a:cubicBezTo>
                  <a:cubicBezTo>
                    <a:pt x="252708" y="457408"/>
                    <a:pt x="242285" y="426353"/>
                    <a:pt x="241465" y="397465"/>
                  </a:cubicBezTo>
                  <a:cubicBezTo>
                    <a:pt x="240850" y="381142"/>
                    <a:pt x="239176" y="363176"/>
                    <a:pt x="244890" y="348507"/>
                  </a:cubicBezTo>
                  <a:cubicBezTo>
                    <a:pt x="259350" y="309454"/>
                    <a:pt x="279299" y="272445"/>
                    <a:pt x="293439" y="233141"/>
                  </a:cubicBezTo>
                  <a:cubicBezTo>
                    <a:pt x="300152" y="214256"/>
                    <a:pt x="302437" y="192349"/>
                    <a:pt x="300513" y="172069"/>
                  </a:cubicBezTo>
                  <a:close/>
                </a:path>
              </a:pathLst>
            </a:cu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5" name="Freeform: Shape 74">
              <a:extLst>
                <a:ext uri="{FF2B5EF4-FFF2-40B4-BE49-F238E27FC236}">
                  <a16:creationId xmlns:a16="http://schemas.microsoft.com/office/drawing/2014/main" id="{AC0AB7ED-D983-4149-A166-B31B71163F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479015" y="0"/>
              <a:ext cx="712985" cy="6858000"/>
            </a:xfrm>
            <a:custGeom>
              <a:avLst/>
              <a:gdLst>
                <a:gd name="connsiteX0" fmla="*/ 280560 w 712985"/>
                <a:gd name="connsiteY0" fmla="*/ 0 h 6858000"/>
                <a:gd name="connsiteX1" fmla="*/ 712985 w 712985"/>
                <a:gd name="connsiteY1" fmla="*/ 0 h 6858000"/>
                <a:gd name="connsiteX2" fmla="*/ 712985 w 712985"/>
                <a:gd name="connsiteY2" fmla="*/ 6858000 h 6858000"/>
                <a:gd name="connsiteX3" fmla="*/ 372527 w 712985"/>
                <a:gd name="connsiteY3" fmla="*/ 6858000 h 6858000"/>
                <a:gd name="connsiteX4" fmla="*/ 372901 w 712985"/>
                <a:gd name="connsiteY4" fmla="*/ 6835810 h 6858000"/>
                <a:gd name="connsiteX5" fmla="*/ 363017 w 712985"/>
                <a:gd name="connsiteY5" fmla="*/ 6518145 h 6858000"/>
                <a:gd name="connsiteX6" fmla="*/ 310498 w 712985"/>
                <a:gd name="connsiteY6" fmla="*/ 6393936 h 6858000"/>
                <a:gd name="connsiteX7" fmla="*/ 305420 w 712985"/>
                <a:gd name="connsiteY7" fmla="*/ 6355564 h 6858000"/>
                <a:gd name="connsiteX8" fmla="*/ 311030 w 712985"/>
                <a:gd name="connsiteY8" fmla="*/ 6267729 h 6858000"/>
                <a:gd name="connsiteX9" fmla="*/ 281440 w 712985"/>
                <a:gd name="connsiteY9" fmla="*/ 6090959 h 6858000"/>
                <a:gd name="connsiteX10" fmla="*/ 258928 w 712985"/>
                <a:gd name="connsiteY10" fmla="*/ 6026981 h 6858000"/>
                <a:gd name="connsiteX11" fmla="*/ 245105 w 712985"/>
                <a:gd name="connsiteY11" fmla="*/ 5991615 h 6858000"/>
                <a:gd name="connsiteX12" fmla="*/ 197441 w 712985"/>
                <a:gd name="connsiteY12" fmla="*/ 5807458 h 6858000"/>
                <a:gd name="connsiteX13" fmla="*/ 159115 w 712985"/>
                <a:gd name="connsiteY13" fmla="*/ 5727356 h 6858000"/>
                <a:gd name="connsiteX14" fmla="*/ 152306 w 712985"/>
                <a:gd name="connsiteY14" fmla="*/ 5705270 h 6858000"/>
                <a:gd name="connsiteX15" fmla="*/ 150939 w 712985"/>
                <a:gd name="connsiteY15" fmla="*/ 5580441 h 6858000"/>
                <a:gd name="connsiteX16" fmla="*/ 187956 w 712985"/>
                <a:gd name="connsiteY16" fmla="*/ 5482729 h 6858000"/>
                <a:gd name="connsiteX17" fmla="*/ 201902 w 712985"/>
                <a:gd name="connsiteY17" fmla="*/ 5463053 h 6858000"/>
                <a:gd name="connsiteX18" fmla="*/ 168174 w 712985"/>
                <a:gd name="connsiteY18" fmla="*/ 5205662 h 6858000"/>
                <a:gd name="connsiteX19" fmla="*/ 157186 w 712985"/>
                <a:gd name="connsiteY19" fmla="*/ 5166766 h 6858000"/>
                <a:gd name="connsiteX20" fmla="*/ 163999 w 712985"/>
                <a:gd name="connsiteY20" fmla="*/ 4972256 h 6858000"/>
                <a:gd name="connsiteX21" fmla="*/ 163388 w 712985"/>
                <a:gd name="connsiteY21" fmla="*/ 4915833 h 6858000"/>
                <a:gd name="connsiteX22" fmla="*/ 166361 w 712985"/>
                <a:gd name="connsiteY22" fmla="*/ 4712964 h 6858000"/>
                <a:gd name="connsiteX23" fmla="*/ 140122 w 712985"/>
                <a:gd name="connsiteY23" fmla="*/ 4687152 h 6858000"/>
                <a:gd name="connsiteX24" fmla="*/ 73058 w 712985"/>
                <a:gd name="connsiteY24" fmla="*/ 4611951 h 6858000"/>
                <a:gd name="connsiteX25" fmla="*/ 3979 w 712985"/>
                <a:gd name="connsiteY25" fmla="*/ 4456771 h 6858000"/>
                <a:gd name="connsiteX26" fmla="*/ 2091 w 712985"/>
                <a:gd name="connsiteY26" fmla="*/ 4412781 h 6858000"/>
                <a:gd name="connsiteX27" fmla="*/ 75905 w 712985"/>
                <a:gd name="connsiteY27" fmla="*/ 4292897 h 6858000"/>
                <a:gd name="connsiteX28" fmla="*/ 104434 w 712985"/>
                <a:gd name="connsiteY28" fmla="*/ 4235333 h 6858000"/>
                <a:gd name="connsiteX29" fmla="*/ 151065 w 712985"/>
                <a:gd name="connsiteY29" fmla="*/ 4075686 h 6858000"/>
                <a:gd name="connsiteX30" fmla="*/ 161243 w 712985"/>
                <a:gd name="connsiteY30" fmla="*/ 4061695 h 6858000"/>
                <a:gd name="connsiteX31" fmla="*/ 286285 w 712985"/>
                <a:gd name="connsiteY31" fmla="*/ 3933862 h 6858000"/>
                <a:gd name="connsiteX32" fmla="*/ 306926 w 712985"/>
                <a:gd name="connsiteY32" fmla="*/ 3905847 h 6858000"/>
                <a:gd name="connsiteX33" fmla="*/ 340015 w 712985"/>
                <a:gd name="connsiteY33" fmla="*/ 3871199 h 6858000"/>
                <a:gd name="connsiteX34" fmla="*/ 400111 w 712985"/>
                <a:gd name="connsiteY34" fmla="*/ 3767743 h 6858000"/>
                <a:gd name="connsiteX35" fmla="*/ 409694 w 712985"/>
                <a:gd name="connsiteY35" fmla="*/ 3646690 h 6858000"/>
                <a:gd name="connsiteX36" fmla="*/ 428447 w 712985"/>
                <a:gd name="connsiteY36" fmla="*/ 3499752 h 6858000"/>
                <a:gd name="connsiteX37" fmla="*/ 445033 w 712985"/>
                <a:gd name="connsiteY37" fmla="*/ 3437349 h 6858000"/>
                <a:gd name="connsiteX38" fmla="*/ 471431 w 712985"/>
                <a:gd name="connsiteY38" fmla="*/ 3272018 h 6858000"/>
                <a:gd name="connsiteX39" fmla="*/ 495919 w 712985"/>
                <a:gd name="connsiteY39" fmla="*/ 3153432 h 6858000"/>
                <a:gd name="connsiteX40" fmla="*/ 499541 w 712985"/>
                <a:gd name="connsiteY40" fmla="*/ 2985907 h 6858000"/>
                <a:gd name="connsiteX41" fmla="*/ 491640 w 712985"/>
                <a:gd name="connsiteY41" fmla="*/ 2905697 h 6858000"/>
                <a:gd name="connsiteX42" fmla="*/ 586592 w 712985"/>
                <a:gd name="connsiteY42" fmla="*/ 2746325 h 6858000"/>
                <a:gd name="connsiteX43" fmla="*/ 647211 w 712985"/>
                <a:gd name="connsiteY43" fmla="*/ 2620857 h 6858000"/>
                <a:gd name="connsiteX44" fmla="*/ 598120 w 712985"/>
                <a:gd name="connsiteY44" fmla="*/ 2501248 h 6858000"/>
                <a:gd name="connsiteX45" fmla="*/ 560897 w 712985"/>
                <a:gd name="connsiteY45" fmla="*/ 2471368 h 6858000"/>
                <a:gd name="connsiteX46" fmla="*/ 506928 w 712985"/>
                <a:gd name="connsiteY46" fmla="*/ 2272389 h 6858000"/>
                <a:gd name="connsiteX47" fmla="*/ 474122 w 712985"/>
                <a:gd name="connsiteY47" fmla="*/ 1983284 h 6858000"/>
                <a:gd name="connsiteX48" fmla="*/ 349180 w 712985"/>
                <a:gd name="connsiteY48" fmla="*/ 1510207 h 6858000"/>
                <a:gd name="connsiteX49" fmla="*/ 306451 w 712985"/>
                <a:gd name="connsiteY49" fmla="*/ 1430003 h 6858000"/>
                <a:gd name="connsiteX50" fmla="*/ 287747 w 712985"/>
                <a:gd name="connsiteY50" fmla="*/ 1336633 h 6858000"/>
                <a:gd name="connsiteX51" fmla="*/ 304326 w 712985"/>
                <a:gd name="connsiteY51" fmla="*/ 1298229 h 6858000"/>
                <a:gd name="connsiteX52" fmla="*/ 317671 w 712985"/>
                <a:gd name="connsiteY52" fmla="*/ 1136667 h 6858000"/>
                <a:gd name="connsiteX53" fmla="*/ 314959 w 712985"/>
                <a:gd name="connsiteY53" fmla="*/ 1106522 h 6858000"/>
                <a:gd name="connsiteX54" fmla="*/ 290675 w 712985"/>
                <a:gd name="connsiteY54" fmla="*/ 1004980 h 6858000"/>
                <a:gd name="connsiteX55" fmla="*/ 272712 w 712985"/>
                <a:gd name="connsiteY55" fmla="*/ 910357 h 6858000"/>
                <a:gd name="connsiteX56" fmla="*/ 270963 w 712985"/>
                <a:gd name="connsiteY56" fmla="*/ 667028 h 6858000"/>
                <a:gd name="connsiteX57" fmla="*/ 244986 w 712985"/>
                <a:gd name="connsiteY57" fmla="*/ 483131 h 6858000"/>
                <a:gd name="connsiteX58" fmla="*/ 241465 w 712985"/>
                <a:gd name="connsiteY58" fmla="*/ 397465 h 6858000"/>
                <a:gd name="connsiteX59" fmla="*/ 244890 w 712985"/>
                <a:gd name="connsiteY59" fmla="*/ 348507 h 6858000"/>
                <a:gd name="connsiteX60" fmla="*/ 293439 w 712985"/>
                <a:gd name="connsiteY60" fmla="*/ 233141 h 6858000"/>
                <a:gd name="connsiteX61" fmla="*/ 300513 w 712985"/>
                <a:gd name="connsiteY61" fmla="*/ 17206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712985" h="6858000">
                  <a:moveTo>
                    <a:pt x="280560" y="0"/>
                  </a:moveTo>
                  <a:lnTo>
                    <a:pt x="712985" y="0"/>
                  </a:lnTo>
                  <a:lnTo>
                    <a:pt x="712985" y="6858000"/>
                  </a:lnTo>
                  <a:lnTo>
                    <a:pt x="372527" y="6858000"/>
                  </a:lnTo>
                  <a:lnTo>
                    <a:pt x="372901" y="6835810"/>
                  </a:lnTo>
                  <a:cubicBezTo>
                    <a:pt x="343741" y="6729822"/>
                    <a:pt x="373381" y="6623551"/>
                    <a:pt x="363017" y="6518145"/>
                  </a:cubicBezTo>
                  <a:cubicBezTo>
                    <a:pt x="358372" y="6470360"/>
                    <a:pt x="362468" y="6422202"/>
                    <a:pt x="310498" y="6393936"/>
                  </a:cubicBezTo>
                  <a:cubicBezTo>
                    <a:pt x="303659" y="6390296"/>
                    <a:pt x="304819" y="6368800"/>
                    <a:pt x="305420" y="6355564"/>
                  </a:cubicBezTo>
                  <a:cubicBezTo>
                    <a:pt x="306594" y="6326166"/>
                    <a:pt x="314451" y="6296329"/>
                    <a:pt x="311030" y="6267729"/>
                  </a:cubicBezTo>
                  <a:cubicBezTo>
                    <a:pt x="304253" y="6208466"/>
                    <a:pt x="293104" y="6149393"/>
                    <a:pt x="281440" y="6090959"/>
                  </a:cubicBezTo>
                  <a:cubicBezTo>
                    <a:pt x="276978" y="6068911"/>
                    <a:pt x="266829" y="6048361"/>
                    <a:pt x="258928" y="6026981"/>
                  </a:cubicBezTo>
                  <a:cubicBezTo>
                    <a:pt x="254416" y="6015184"/>
                    <a:pt x="244605" y="6003083"/>
                    <a:pt x="245105" y="5991615"/>
                  </a:cubicBezTo>
                  <a:cubicBezTo>
                    <a:pt x="248075" y="5925141"/>
                    <a:pt x="216651" y="5867990"/>
                    <a:pt x="197441" y="5807458"/>
                  </a:cubicBezTo>
                  <a:cubicBezTo>
                    <a:pt x="188523" y="5779456"/>
                    <a:pt x="171697" y="5754078"/>
                    <a:pt x="159115" y="5727356"/>
                  </a:cubicBezTo>
                  <a:cubicBezTo>
                    <a:pt x="155717" y="5720411"/>
                    <a:pt x="152517" y="5712566"/>
                    <a:pt x="152306" y="5705270"/>
                  </a:cubicBezTo>
                  <a:cubicBezTo>
                    <a:pt x="151252" y="5663532"/>
                    <a:pt x="151674" y="5621922"/>
                    <a:pt x="150939" y="5580441"/>
                  </a:cubicBezTo>
                  <a:cubicBezTo>
                    <a:pt x="150326" y="5542748"/>
                    <a:pt x="147369" y="5505023"/>
                    <a:pt x="187956" y="5482729"/>
                  </a:cubicBezTo>
                  <a:cubicBezTo>
                    <a:pt x="194324" y="5479395"/>
                    <a:pt x="198291" y="5470181"/>
                    <a:pt x="201902" y="5463053"/>
                  </a:cubicBezTo>
                  <a:cubicBezTo>
                    <a:pt x="257480" y="5353065"/>
                    <a:pt x="249730" y="5298303"/>
                    <a:pt x="168174" y="5205662"/>
                  </a:cubicBezTo>
                  <a:cubicBezTo>
                    <a:pt x="159805" y="5196040"/>
                    <a:pt x="152161" y="5174340"/>
                    <a:pt x="157186" y="5166766"/>
                  </a:cubicBezTo>
                  <a:cubicBezTo>
                    <a:pt x="198743" y="5102508"/>
                    <a:pt x="186477" y="5038579"/>
                    <a:pt x="163999" y="4972256"/>
                  </a:cubicBezTo>
                  <a:cubicBezTo>
                    <a:pt x="158020" y="4955056"/>
                    <a:pt x="155299" y="4930181"/>
                    <a:pt x="163388" y="4915833"/>
                  </a:cubicBezTo>
                  <a:cubicBezTo>
                    <a:pt x="200708" y="4847649"/>
                    <a:pt x="186907" y="4780374"/>
                    <a:pt x="166361" y="4712964"/>
                  </a:cubicBezTo>
                  <a:cubicBezTo>
                    <a:pt x="163165" y="4702485"/>
                    <a:pt x="150748" y="4690669"/>
                    <a:pt x="140122" y="4687152"/>
                  </a:cubicBezTo>
                  <a:cubicBezTo>
                    <a:pt x="102452" y="4674589"/>
                    <a:pt x="86917" y="4644970"/>
                    <a:pt x="73058" y="4611951"/>
                  </a:cubicBezTo>
                  <a:cubicBezTo>
                    <a:pt x="50686" y="4559957"/>
                    <a:pt x="25516" y="4509149"/>
                    <a:pt x="3979" y="4456771"/>
                  </a:cubicBezTo>
                  <a:cubicBezTo>
                    <a:pt x="-1236" y="4443877"/>
                    <a:pt x="-726" y="4427139"/>
                    <a:pt x="2091" y="4412781"/>
                  </a:cubicBezTo>
                  <a:cubicBezTo>
                    <a:pt x="11653" y="4363733"/>
                    <a:pt x="45382" y="4329603"/>
                    <a:pt x="75905" y="4292897"/>
                  </a:cubicBezTo>
                  <a:cubicBezTo>
                    <a:pt x="89361" y="4276787"/>
                    <a:pt x="97880" y="4255660"/>
                    <a:pt x="104434" y="4235333"/>
                  </a:cubicBezTo>
                  <a:cubicBezTo>
                    <a:pt x="121200" y="4182569"/>
                    <a:pt x="135523" y="4128901"/>
                    <a:pt x="151065" y="4075686"/>
                  </a:cubicBezTo>
                  <a:cubicBezTo>
                    <a:pt x="152552" y="4070549"/>
                    <a:pt x="157315" y="4065932"/>
                    <a:pt x="161243" y="4061695"/>
                  </a:cubicBezTo>
                  <a:cubicBezTo>
                    <a:pt x="202828" y="4019095"/>
                    <a:pt x="244731" y="3976753"/>
                    <a:pt x="286285" y="3933862"/>
                  </a:cubicBezTo>
                  <a:cubicBezTo>
                    <a:pt x="294168" y="3925683"/>
                    <a:pt x="299393" y="3914571"/>
                    <a:pt x="306926" y="3905847"/>
                  </a:cubicBezTo>
                  <a:cubicBezTo>
                    <a:pt x="317292" y="3893589"/>
                    <a:pt x="326766" y="3878502"/>
                    <a:pt x="340015" y="3871199"/>
                  </a:cubicBezTo>
                  <a:cubicBezTo>
                    <a:pt x="381725" y="3848490"/>
                    <a:pt x="396760" y="3812013"/>
                    <a:pt x="400111" y="3767743"/>
                  </a:cubicBezTo>
                  <a:cubicBezTo>
                    <a:pt x="403294" y="3727294"/>
                    <a:pt x="405323" y="3686973"/>
                    <a:pt x="409694" y="3646690"/>
                  </a:cubicBezTo>
                  <a:cubicBezTo>
                    <a:pt x="414852" y="3597538"/>
                    <a:pt x="420910" y="3548579"/>
                    <a:pt x="428447" y="3499752"/>
                  </a:cubicBezTo>
                  <a:cubicBezTo>
                    <a:pt x="431696" y="3478619"/>
                    <a:pt x="435683" y="3456228"/>
                    <a:pt x="445033" y="3437349"/>
                  </a:cubicBezTo>
                  <a:cubicBezTo>
                    <a:pt x="470858" y="3384475"/>
                    <a:pt x="486179" y="3329236"/>
                    <a:pt x="471431" y="3272018"/>
                  </a:cubicBezTo>
                  <a:cubicBezTo>
                    <a:pt x="459682" y="3226180"/>
                    <a:pt x="472474" y="3185267"/>
                    <a:pt x="495919" y="3153432"/>
                  </a:cubicBezTo>
                  <a:cubicBezTo>
                    <a:pt x="538461" y="3095505"/>
                    <a:pt x="521296" y="3040311"/>
                    <a:pt x="499541" y="2985907"/>
                  </a:cubicBezTo>
                  <a:cubicBezTo>
                    <a:pt x="488276" y="2957871"/>
                    <a:pt x="486838" y="2934028"/>
                    <a:pt x="491640" y="2905697"/>
                  </a:cubicBezTo>
                  <a:cubicBezTo>
                    <a:pt x="502898" y="2840071"/>
                    <a:pt x="547705" y="2792141"/>
                    <a:pt x="586592" y="2746325"/>
                  </a:cubicBezTo>
                  <a:cubicBezTo>
                    <a:pt x="619786" y="2707275"/>
                    <a:pt x="636305" y="2665661"/>
                    <a:pt x="647211" y="2620857"/>
                  </a:cubicBezTo>
                  <a:cubicBezTo>
                    <a:pt x="661216" y="2564298"/>
                    <a:pt x="648982" y="2522027"/>
                    <a:pt x="598120" y="2501248"/>
                  </a:cubicBezTo>
                  <a:cubicBezTo>
                    <a:pt x="583733" y="2495506"/>
                    <a:pt x="566431" y="2484521"/>
                    <a:pt x="560897" y="2471368"/>
                  </a:cubicBezTo>
                  <a:cubicBezTo>
                    <a:pt x="533469" y="2407931"/>
                    <a:pt x="496686" y="2344634"/>
                    <a:pt x="506928" y="2272389"/>
                  </a:cubicBezTo>
                  <a:cubicBezTo>
                    <a:pt x="520879" y="2172517"/>
                    <a:pt x="509052" y="2077807"/>
                    <a:pt x="474122" y="1983284"/>
                  </a:cubicBezTo>
                  <a:cubicBezTo>
                    <a:pt x="417537" y="1829959"/>
                    <a:pt x="358639" y="1676886"/>
                    <a:pt x="349180" y="1510207"/>
                  </a:cubicBezTo>
                  <a:cubicBezTo>
                    <a:pt x="347619" y="1482573"/>
                    <a:pt x="326399" y="1451821"/>
                    <a:pt x="306451" y="1430003"/>
                  </a:cubicBezTo>
                  <a:cubicBezTo>
                    <a:pt x="268511" y="1388202"/>
                    <a:pt x="266127" y="1390512"/>
                    <a:pt x="287747" y="1336633"/>
                  </a:cubicBezTo>
                  <a:cubicBezTo>
                    <a:pt x="293070" y="1323756"/>
                    <a:pt x="295470" y="1308272"/>
                    <a:pt x="304326" y="1298229"/>
                  </a:cubicBezTo>
                  <a:cubicBezTo>
                    <a:pt x="349361" y="1247057"/>
                    <a:pt x="331041" y="1191986"/>
                    <a:pt x="317671" y="1136667"/>
                  </a:cubicBezTo>
                  <a:cubicBezTo>
                    <a:pt x="315148" y="1126990"/>
                    <a:pt x="311827" y="1115354"/>
                    <a:pt x="314959" y="1106522"/>
                  </a:cubicBezTo>
                  <a:cubicBezTo>
                    <a:pt x="329032" y="1066641"/>
                    <a:pt x="319157" y="1035231"/>
                    <a:pt x="290675" y="1004980"/>
                  </a:cubicBezTo>
                  <a:cubicBezTo>
                    <a:pt x="266138" y="978690"/>
                    <a:pt x="249805" y="947108"/>
                    <a:pt x="272712" y="910357"/>
                  </a:cubicBezTo>
                  <a:cubicBezTo>
                    <a:pt x="323486" y="828702"/>
                    <a:pt x="317578" y="747981"/>
                    <a:pt x="270963" y="667028"/>
                  </a:cubicBezTo>
                  <a:cubicBezTo>
                    <a:pt x="237707" y="609204"/>
                    <a:pt x="225082" y="549995"/>
                    <a:pt x="244986" y="483131"/>
                  </a:cubicBezTo>
                  <a:cubicBezTo>
                    <a:pt x="252708" y="457408"/>
                    <a:pt x="242285" y="426353"/>
                    <a:pt x="241465" y="397465"/>
                  </a:cubicBezTo>
                  <a:cubicBezTo>
                    <a:pt x="240850" y="381142"/>
                    <a:pt x="239176" y="363176"/>
                    <a:pt x="244890" y="348507"/>
                  </a:cubicBezTo>
                  <a:cubicBezTo>
                    <a:pt x="259350" y="309454"/>
                    <a:pt x="279299" y="272445"/>
                    <a:pt x="293439" y="233141"/>
                  </a:cubicBezTo>
                  <a:cubicBezTo>
                    <a:pt x="300152" y="214256"/>
                    <a:pt x="302437" y="192349"/>
                    <a:pt x="300513" y="172069"/>
                  </a:cubicBezTo>
                  <a:close/>
                </a:path>
              </a:pathLst>
            </a:custGeom>
            <a:blipFill>
              <a:blip r:embed="rId3">
                <a:alphaModFix amt="57000"/>
              </a:blip>
              <a:tile tx="0" ty="0" sx="100000" sy="10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Tree>
  </p:cSld>
  <p:clrMapOvr>
    <a:masterClrMapping/>
  </p:clrMapOvr>
  <p:transition/>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970" name="Rectangle 2">
            <a:extLst>
              <a:ext uri="{FF2B5EF4-FFF2-40B4-BE49-F238E27FC236}">
                <a16:creationId xmlns:a16="http://schemas.microsoft.com/office/drawing/2014/main" id="{DB43FC26-9655-1645-9AB5-94E745990B37}"/>
              </a:ext>
            </a:extLst>
          </p:cNvPr>
          <p:cNvSpPr>
            <a:spLocks noGrp="1" noChangeArrowheads="1"/>
          </p:cNvSpPr>
          <p:nvPr>
            <p:ph type="title"/>
          </p:nvPr>
        </p:nvSpPr>
        <p:spPr>
          <a:xfrm>
            <a:off x="1156852" y="637762"/>
            <a:ext cx="2190782" cy="5576770"/>
          </a:xfrm>
        </p:spPr>
        <p:txBody>
          <a:bodyPr anchor="t">
            <a:normAutofit/>
          </a:bodyPr>
          <a:lstStyle/>
          <a:p>
            <a:r>
              <a:rPr lang="en-US" altLang="en-US" sz="3300">
                <a:solidFill>
                  <a:schemeClr val="bg1"/>
                </a:solidFill>
              </a:rPr>
              <a:t>The Social Penetration Theory</a:t>
            </a:r>
          </a:p>
        </p:txBody>
      </p:sp>
      <p:sp>
        <p:nvSpPr>
          <p:cNvPr id="76" name="Rectangle 75">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971" name="Rectangle 3">
            <a:extLst>
              <a:ext uri="{FF2B5EF4-FFF2-40B4-BE49-F238E27FC236}">
                <a16:creationId xmlns:a16="http://schemas.microsoft.com/office/drawing/2014/main" id="{8D90414C-ACFE-5743-BE61-72CADCDF9DCC}"/>
              </a:ext>
            </a:extLst>
          </p:cNvPr>
          <p:cNvSpPr>
            <a:spLocks noGrp="1" noChangeArrowheads="1"/>
          </p:cNvSpPr>
          <p:nvPr>
            <p:ph type="body" idx="1"/>
          </p:nvPr>
        </p:nvSpPr>
        <p:spPr>
          <a:xfrm>
            <a:off x="4654732" y="850052"/>
            <a:ext cx="6390623" cy="5326911"/>
          </a:xfrm>
        </p:spPr>
        <p:txBody>
          <a:bodyPr>
            <a:normAutofit/>
          </a:bodyPr>
          <a:lstStyle/>
          <a:p>
            <a:r>
              <a:rPr lang="en-US" altLang="en-US" sz="2400"/>
              <a:t>Explains relational closeness through the process of honest self-disclosure and social exchange.</a:t>
            </a:r>
          </a:p>
          <a:p>
            <a:r>
              <a:rPr lang="en-US" altLang="en-US" sz="2400"/>
              <a:t>Griffin, E. (2007). A first look at communication theory (6th ed.). New York: McGraw-Hill.</a:t>
            </a:r>
          </a:p>
        </p:txBody>
      </p:sp>
    </p:spTree>
  </p:cSld>
  <p:clrMapOvr>
    <a:masterClrMapping/>
  </p:clrMapOvr>
  <p:transition/>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018" name="Rectangle 2">
            <a:extLst>
              <a:ext uri="{FF2B5EF4-FFF2-40B4-BE49-F238E27FC236}">
                <a16:creationId xmlns:a16="http://schemas.microsoft.com/office/drawing/2014/main" id="{A3B9E83D-6E6F-194F-89A2-615FE637D884}"/>
              </a:ext>
            </a:extLst>
          </p:cNvPr>
          <p:cNvSpPr>
            <a:spLocks noGrp="1" noChangeArrowheads="1"/>
          </p:cNvSpPr>
          <p:nvPr>
            <p:ph type="title"/>
          </p:nvPr>
        </p:nvSpPr>
        <p:spPr>
          <a:xfrm>
            <a:off x="1156852" y="637762"/>
            <a:ext cx="2190782" cy="5576770"/>
          </a:xfrm>
        </p:spPr>
        <p:txBody>
          <a:bodyPr anchor="t">
            <a:normAutofit/>
          </a:bodyPr>
          <a:lstStyle/>
          <a:p>
            <a:r>
              <a:rPr lang="en-US" altLang="en-US" sz="2800">
                <a:solidFill>
                  <a:schemeClr val="bg1"/>
                </a:solidFill>
              </a:rPr>
              <a:t>Close Relationships and Intimacy</a:t>
            </a:r>
          </a:p>
        </p:txBody>
      </p:sp>
      <p:sp>
        <p:nvSpPr>
          <p:cNvPr id="76" name="Rectangle 75">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019" name="Rectangle 3">
            <a:extLst>
              <a:ext uri="{FF2B5EF4-FFF2-40B4-BE49-F238E27FC236}">
                <a16:creationId xmlns:a16="http://schemas.microsoft.com/office/drawing/2014/main" id="{60F9AF23-A01C-9049-A63F-40A9D4E3F328}"/>
              </a:ext>
            </a:extLst>
          </p:cNvPr>
          <p:cNvSpPr>
            <a:spLocks noGrp="1" noChangeArrowheads="1"/>
          </p:cNvSpPr>
          <p:nvPr>
            <p:ph type="body" idx="1"/>
          </p:nvPr>
        </p:nvSpPr>
        <p:spPr>
          <a:xfrm>
            <a:off x="4654732" y="850052"/>
            <a:ext cx="6390623" cy="5326911"/>
          </a:xfrm>
        </p:spPr>
        <p:txBody>
          <a:bodyPr>
            <a:normAutofit/>
          </a:bodyPr>
          <a:lstStyle/>
          <a:p>
            <a:r>
              <a:rPr lang="en-US" altLang="en-US" sz="2400"/>
              <a:t>Three categories of personal bonds:</a:t>
            </a:r>
          </a:p>
          <a:p>
            <a:pPr lvl="1"/>
            <a:r>
              <a:rPr lang="en-US" altLang="en-US"/>
              <a:t>Friendships</a:t>
            </a:r>
          </a:p>
          <a:p>
            <a:pPr lvl="1"/>
            <a:r>
              <a:rPr lang="en-US" altLang="en-US"/>
              <a:t>Romantic Relationships</a:t>
            </a:r>
          </a:p>
          <a:p>
            <a:pPr lvl="1"/>
            <a:r>
              <a:rPr lang="en-US" altLang="en-US"/>
              <a:t>Family</a:t>
            </a:r>
          </a:p>
          <a:p>
            <a:pPr lvl="1"/>
            <a:endParaRPr lang="en-US" altLang="en-US"/>
          </a:p>
          <a:p>
            <a:pPr lvl="1">
              <a:buFont typeface="Tahoma" panose="020B0604030504040204" pitchFamily="34" charset="0"/>
              <a:buNone/>
            </a:pPr>
            <a:r>
              <a:rPr lang="en-US" altLang="en-US"/>
              <a:t>Intimacy can provide enjoyment, trust, sharing of confidences, respect, mutual assistance, and spontaneity. </a:t>
            </a:r>
          </a:p>
          <a:p>
            <a:pPr lvl="1"/>
            <a:endParaRPr lang="en-US" altLang="en-US"/>
          </a:p>
        </p:txBody>
      </p:sp>
    </p:spTree>
  </p:cSld>
  <p:clrMapOvr>
    <a:masterClrMapping/>
  </p:clrMapOvr>
  <p:transition/>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066" name="Rectangle 2">
            <a:extLst>
              <a:ext uri="{FF2B5EF4-FFF2-40B4-BE49-F238E27FC236}">
                <a16:creationId xmlns:a16="http://schemas.microsoft.com/office/drawing/2014/main" id="{9CD2BAC0-ECDD-2447-8DFA-062C21DABDF3}"/>
              </a:ext>
            </a:extLst>
          </p:cNvPr>
          <p:cNvSpPr>
            <a:spLocks noGrp="1" noChangeArrowheads="1"/>
          </p:cNvSpPr>
          <p:nvPr>
            <p:ph type="title"/>
          </p:nvPr>
        </p:nvSpPr>
        <p:spPr>
          <a:xfrm>
            <a:off x="1156852" y="637762"/>
            <a:ext cx="2190782" cy="5576770"/>
          </a:xfrm>
        </p:spPr>
        <p:txBody>
          <a:bodyPr anchor="t">
            <a:normAutofit/>
          </a:bodyPr>
          <a:lstStyle/>
          <a:p>
            <a:r>
              <a:rPr lang="en-US" altLang="en-US" sz="3300">
                <a:solidFill>
                  <a:schemeClr val="bg1"/>
                </a:solidFill>
              </a:rPr>
              <a:t>Depth of Penetration</a:t>
            </a:r>
          </a:p>
        </p:txBody>
      </p:sp>
      <p:sp>
        <p:nvSpPr>
          <p:cNvPr id="76" name="Rectangle 75">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067" name="Rectangle 3">
            <a:extLst>
              <a:ext uri="{FF2B5EF4-FFF2-40B4-BE49-F238E27FC236}">
                <a16:creationId xmlns:a16="http://schemas.microsoft.com/office/drawing/2014/main" id="{38309BDC-11E8-E844-A397-82C73AA0A0BB}"/>
              </a:ext>
            </a:extLst>
          </p:cNvPr>
          <p:cNvSpPr>
            <a:spLocks noGrp="1" noChangeArrowheads="1"/>
          </p:cNvSpPr>
          <p:nvPr>
            <p:ph type="body" idx="1"/>
          </p:nvPr>
        </p:nvSpPr>
        <p:spPr>
          <a:xfrm>
            <a:off x="4654732" y="850052"/>
            <a:ext cx="6390623" cy="5326911"/>
          </a:xfrm>
        </p:spPr>
        <p:txBody>
          <a:bodyPr>
            <a:normAutofit/>
          </a:bodyPr>
          <a:lstStyle/>
          <a:p>
            <a:r>
              <a:rPr lang="en-US" altLang="en-US" sz="2400"/>
              <a:t>Four observations:</a:t>
            </a:r>
          </a:p>
          <a:p>
            <a:pPr lvl="1"/>
            <a:r>
              <a:rPr lang="en-US" altLang="en-US"/>
              <a:t>Peripheral items are exchanged more frequently and sooner than private info</a:t>
            </a:r>
          </a:p>
          <a:p>
            <a:pPr lvl="1"/>
            <a:r>
              <a:rPr lang="en-US" altLang="en-US"/>
              <a:t>Self-disclosure is reciprocal where there is an equal exchange of openness</a:t>
            </a:r>
          </a:p>
          <a:p>
            <a:pPr lvl="1"/>
            <a:r>
              <a:rPr lang="en-US" altLang="en-US"/>
              <a:t>Penetration is rapid at the start, but slows down as inner layers are reached</a:t>
            </a:r>
          </a:p>
          <a:p>
            <a:pPr lvl="1"/>
            <a:r>
              <a:rPr lang="en-US" altLang="en-US"/>
              <a:t>Depenetration occurs by a gradual process of layer-by-layer withdrawal</a:t>
            </a:r>
          </a:p>
        </p:txBody>
      </p:sp>
    </p:spTree>
  </p:cSld>
  <p:clrMapOvr>
    <a:masterClrMapping/>
  </p:clrMapOvr>
  <p:transition/>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114" name="Rectangle 2">
            <a:extLst>
              <a:ext uri="{FF2B5EF4-FFF2-40B4-BE49-F238E27FC236}">
                <a16:creationId xmlns:a16="http://schemas.microsoft.com/office/drawing/2014/main" id="{F4C52CEE-E81E-9843-80BE-58067D414251}"/>
              </a:ext>
            </a:extLst>
          </p:cNvPr>
          <p:cNvSpPr>
            <a:spLocks noGrp="1" noChangeArrowheads="1"/>
          </p:cNvSpPr>
          <p:nvPr>
            <p:ph type="title"/>
          </p:nvPr>
        </p:nvSpPr>
        <p:spPr>
          <a:xfrm>
            <a:off x="1156852" y="637762"/>
            <a:ext cx="2190782" cy="5576770"/>
          </a:xfrm>
        </p:spPr>
        <p:txBody>
          <a:bodyPr anchor="t">
            <a:normAutofit/>
          </a:bodyPr>
          <a:lstStyle/>
          <a:p>
            <a:r>
              <a:rPr lang="en-US" altLang="en-US" sz="3100">
                <a:solidFill>
                  <a:schemeClr val="bg1"/>
                </a:solidFill>
              </a:rPr>
              <a:t>Social Exchange and Comparison Level</a:t>
            </a:r>
          </a:p>
        </p:txBody>
      </p:sp>
      <p:sp>
        <p:nvSpPr>
          <p:cNvPr id="76" name="Rectangle 75">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115" name="Rectangle 3">
            <a:extLst>
              <a:ext uri="{FF2B5EF4-FFF2-40B4-BE49-F238E27FC236}">
                <a16:creationId xmlns:a16="http://schemas.microsoft.com/office/drawing/2014/main" id="{91D6E261-9EB0-0544-BF7D-2C6909B691A0}"/>
              </a:ext>
            </a:extLst>
          </p:cNvPr>
          <p:cNvSpPr>
            <a:spLocks noGrp="1" noChangeArrowheads="1"/>
          </p:cNvSpPr>
          <p:nvPr>
            <p:ph type="body" idx="1"/>
          </p:nvPr>
        </p:nvSpPr>
        <p:spPr>
          <a:xfrm>
            <a:off x="4654732" y="850052"/>
            <a:ext cx="6390623" cy="5326911"/>
          </a:xfrm>
        </p:spPr>
        <p:txBody>
          <a:bodyPr>
            <a:normAutofit/>
          </a:bodyPr>
          <a:lstStyle/>
          <a:p>
            <a:r>
              <a:rPr lang="en-US" altLang="en-US" sz="2400"/>
              <a:t>The closeness of a relationship is dependent upon the cost-benefit analysis of social exchange, where people weigh the risks and rewards of self-disclosure.</a:t>
            </a:r>
          </a:p>
          <a:p>
            <a:r>
              <a:rPr lang="en-US" altLang="en-US" sz="2400"/>
              <a:t>The Comparison Level evaluates social outcomes through two standards</a:t>
            </a:r>
          </a:p>
          <a:p>
            <a:pPr lvl="1"/>
            <a:r>
              <a:rPr lang="en-US" altLang="en-US"/>
              <a:t>Relative satisfaction (how happy or sad it makes you feel)</a:t>
            </a:r>
          </a:p>
          <a:p>
            <a:pPr lvl="1"/>
            <a:r>
              <a:rPr lang="en-US" altLang="en-US"/>
              <a:t>By judging outcomes based on past experiences and their sequence. </a:t>
            </a:r>
          </a:p>
        </p:txBody>
      </p:sp>
    </p:spTree>
  </p:cSld>
  <p:clrMapOvr>
    <a:masterClrMapping/>
  </p:clrMapOvr>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a:extLst>
              <a:ext uri="{FF2B5EF4-FFF2-40B4-BE49-F238E27FC236}">
                <a16:creationId xmlns:a16="http://schemas.microsoft.com/office/drawing/2014/main" id="{B703ED60-F4B6-BE40-A7D2-9EF2B307D89D}"/>
              </a:ext>
            </a:extLst>
          </p:cNvPr>
          <p:cNvSpPr>
            <a:spLocks noGrp="1" noChangeArrowheads="1"/>
          </p:cNvSpPr>
          <p:nvPr>
            <p:ph type="title"/>
          </p:nvPr>
        </p:nvSpPr>
        <p:spPr>
          <a:xfrm>
            <a:off x="2057400" y="277813"/>
            <a:ext cx="8153400" cy="1143000"/>
          </a:xfrm>
        </p:spPr>
        <p:txBody>
          <a:bodyPr/>
          <a:lstStyle/>
          <a:p>
            <a:pPr algn="ctr"/>
            <a:br>
              <a:rPr lang="en-US" altLang="en-US" sz="3800"/>
            </a:br>
            <a:r>
              <a:rPr lang="en-US" altLang="en-US" sz="3800"/>
              <a:t>Part II: Application</a:t>
            </a:r>
          </a:p>
        </p:txBody>
      </p:sp>
      <p:sp>
        <p:nvSpPr>
          <p:cNvPr id="92163" name="Rectangle 3">
            <a:extLst>
              <a:ext uri="{FF2B5EF4-FFF2-40B4-BE49-F238E27FC236}">
                <a16:creationId xmlns:a16="http://schemas.microsoft.com/office/drawing/2014/main" id="{70322BDA-BC8B-C34F-B8F6-0D78C3C389F0}"/>
              </a:ext>
            </a:extLst>
          </p:cNvPr>
          <p:cNvSpPr>
            <a:spLocks noGrp="1" noChangeArrowheads="1"/>
          </p:cNvSpPr>
          <p:nvPr>
            <p:ph type="body" idx="1"/>
          </p:nvPr>
        </p:nvSpPr>
        <p:spPr>
          <a:xfrm>
            <a:off x="2438400" y="1600201"/>
            <a:ext cx="7848600" cy="4530725"/>
          </a:xfrm>
        </p:spPr>
        <p:txBody>
          <a:bodyPr/>
          <a:lstStyle/>
          <a:p>
            <a:pPr marL="533400" indent="-533400"/>
            <a:r>
              <a:rPr lang="en-US" altLang="en-US"/>
              <a:t>You already know:</a:t>
            </a:r>
          </a:p>
          <a:p>
            <a:pPr marL="533400" indent="-533400">
              <a:buFont typeface="Wingdings" pitchFamily="2" charset="2"/>
              <a:buAutoNum type="arabicPeriod"/>
            </a:pPr>
            <a:r>
              <a:rPr lang="en-US" altLang="en-US"/>
              <a:t>The Social Penetration theory is an approach to </a:t>
            </a:r>
            <a:r>
              <a:rPr lang="en-US" altLang="en-US" b="1"/>
              <a:t>how</a:t>
            </a:r>
            <a:r>
              <a:rPr lang="en-US" altLang="en-US"/>
              <a:t> and </a:t>
            </a:r>
            <a:r>
              <a:rPr lang="en-US" altLang="en-US" b="1"/>
              <a:t>why</a:t>
            </a:r>
            <a:r>
              <a:rPr lang="en-US" altLang="en-US"/>
              <a:t> relationships form.</a:t>
            </a:r>
          </a:p>
          <a:p>
            <a:pPr marL="533400" indent="-533400">
              <a:buFont typeface="Wingdings" pitchFamily="2" charset="2"/>
              <a:buAutoNum type="arabicPeriod"/>
            </a:pPr>
            <a:r>
              <a:rPr lang="en-US" altLang="en-US"/>
              <a:t>Each person has inner values and emotions that must be revealed through a process of self-disclosure.</a:t>
            </a:r>
          </a:p>
          <a:p>
            <a:pPr marL="533400" indent="-533400">
              <a:buFont typeface="Wingdings" pitchFamily="2" charset="2"/>
              <a:buAutoNum type="arabicPeriod"/>
            </a:pPr>
            <a:r>
              <a:rPr lang="en-US" altLang="en-US"/>
              <a:t>This process of revelation is fundamental in forming friendships, romantic relationships, and family bonds.</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216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55" presetClass="entr" presetSubtype="0" fill="hold" nodeType="clickEffect">
                                  <p:stCondLst>
                                    <p:cond delay="0"/>
                                  </p:stCondLst>
                                  <p:childTnLst>
                                    <p:set>
                                      <p:cBhvr>
                                        <p:cTn id="10" dur="1" fill="hold">
                                          <p:stCondLst>
                                            <p:cond delay="0"/>
                                          </p:stCondLst>
                                        </p:cTn>
                                        <p:tgtEl>
                                          <p:spTgt spid="92163">
                                            <p:txEl>
                                              <p:pRg st="0" end="0"/>
                                            </p:txEl>
                                          </p:spTgt>
                                        </p:tgtEl>
                                        <p:attrNameLst>
                                          <p:attrName>style.visibility</p:attrName>
                                        </p:attrNameLst>
                                      </p:cBhvr>
                                      <p:to>
                                        <p:strVal val="visible"/>
                                      </p:to>
                                    </p:set>
                                    <p:anim calcmode="lin" valueType="num">
                                      <p:cBhvr>
                                        <p:cTn id="11" dur="500" fill="hold"/>
                                        <p:tgtEl>
                                          <p:spTgt spid="92163">
                                            <p:txEl>
                                              <p:pRg st="0" end="0"/>
                                            </p:txEl>
                                          </p:spTgt>
                                        </p:tgtEl>
                                        <p:attrNameLst>
                                          <p:attrName>ppt_w</p:attrName>
                                        </p:attrNameLst>
                                      </p:cBhvr>
                                      <p:tavLst>
                                        <p:tav tm="0">
                                          <p:val>
                                            <p:strVal val="#ppt_w*0.70"/>
                                          </p:val>
                                        </p:tav>
                                        <p:tav tm="100000">
                                          <p:val>
                                            <p:strVal val="#ppt_w"/>
                                          </p:val>
                                        </p:tav>
                                      </p:tavLst>
                                    </p:anim>
                                    <p:anim calcmode="lin" valueType="num">
                                      <p:cBhvr>
                                        <p:cTn id="12" dur="500" fill="hold"/>
                                        <p:tgtEl>
                                          <p:spTgt spid="92163">
                                            <p:txEl>
                                              <p:pRg st="0" end="0"/>
                                            </p:txEl>
                                          </p:spTgt>
                                        </p:tgtEl>
                                        <p:attrNameLst>
                                          <p:attrName>ppt_h</p:attrName>
                                        </p:attrNameLst>
                                      </p:cBhvr>
                                      <p:tavLst>
                                        <p:tav tm="0">
                                          <p:val>
                                            <p:strVal val="#ppt_h"/>
                                          </p:val>
                                        </p:tav>
                                        <p:tav tm="100000">
                                          <p:val>
                                            <p:strVal val="#ppt_h"/>
                                          </p:val>
                                        </p:tav>
                                      </p:tavLst>
                                    </p:anim>
                                    <p:animEffect transition="in" filter="fade">
                                      <p:cBhvr>
                                        <p:cTn id="13" dur="500"/>
                                        <p:tgtEl>
                                          <p:spTgt spid="92163">
                                            <p:txEl>
                                              <p:pRg st="0" end="0"/>
                                            </p:txEl>
                                          </p:spTgt>
                                        </p:tgtEl>
                                      </p:cBhvr>
                                    </p:animEffect>
                                  </p:childTnLst>
                                </p:cTn>
                              </p:par>
                              <p:par>
                                <p:cTn id="14" presetID="55" presetClass="entr" presetSubtype="0" fill="hold" nodeType="withEffect">
                                  <p:stCondLst>
                                    <p:cond delay="0"/>
                                  </p:stCondLst>
                                  <p:childTnLst>
                                    <p:set>
                                      <p:cBhvr>
                                        <p:cTn id="15" dur="1" fill="hold">
                                          <p:stCondLst>
                                            <p:cond delay="0"/>
                                          </p:stCondLst>
                                        </p:cTn>
                                        <p:tgtEl>
                                          <p:spTgt spid="92163">
                                            <p:txEl>
                                              <p:pRg st="1" end="1"/>
                                            </p:txEl>
                                          </p:spTgt>
                                        </p:tgtEl>
                                        <p:attrNameLst>
                                          <p:attrName>style.visibility</p:attrName>
                                        </p:attrNameLst>
                                      </p:cBhvr>
                                      <p:to>
                                        <p:strVal val="visible"/>
                                      </p:to>
                                    </p:set>
                                    <p:anim calcmode="lin" valueType="num">
                                      <p:cBhvr>
                                        <p:cTn id="16" dur="500" fill="hold"/>
                                        <p:tgtEl>
                                          <p:spTgt spid="92163">
                                            <p:txEl>
                                              <p:pRg st="1" end="1"/>
                                            </p:txEl>
                                          </p:spTgt>
                                        </p:tgtEl>
                                        <p:attrNameLst>
                                          <p:attrName>ppt_w</p:attrName>
                                        </p:attrNameLst>
                                      </p:cBhvr>
                                      <p:tavLst>
                                        <p:tav tm="0">
                                          <p:val>
                                            <p:strVal val="#ppt_w*0.70"/>
                                          </p:val>
                                        </p:tav>
                                        <p:tav tm="100000">
                                          <p:val>
                                            <p:strVal val="#ppt_w"/>
                                          </p:val>
                                        </p:tav>
                                      </p:tavLst>
                                    </p:anim>
                                    <p:anim calcmode="lin" valueType="num">
                                      <p:cBhvr>
                                        <p:cTn id="17" dur="500" fill="hold"/>
                                        <p:tgtEl>
                                          <p:spTgt spid="92163">
                                            <p:txEl>
                                              <p:pRg st="1" end="1"/>
                                            </p:txEl>
                                          </p:spTgt>
                                        </p:tgtEl>
                                        <p:attrNameLst>
                                          <p:attrName>ppt_h</p:attrName>
                                        </p:attrNameLst>
                                      </p:cBhvr>
                                      <p:tavLst>
                                        <p:tav tm="0">
                                          <p:val>
                                            <p:strVal val="#ppt_h"/>
                                          </p:val>
                                        </p:tav>
                                        <p:tav tm="100000">
                                          <p:val>
                                            <p:strVal val="#ppt_h"/>
                                          </p:val>
                                        </p:tav>
                                      </p:tavLst>
                                    </p:anim>
                                    <p:animEffect transition="in" filter="fade">
                                      <p:cBhvr>
                                        <p:cTn id="18" dur="500"/>
                                        <p:tgtEl>
                                          <p:spTgt spid="92163">
                                            <p:txEl>
                                              <p:pRg st="1" end="1"/>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55" presetClass="entr" presetSubtype="0" fill="hold" nodeType="clickEffect">
                                  <p:stCondLst>
                                    <p:cond delay="0"/>
                                  </p:stCondLst>
                                  <p:childTnLst>
                                    <p:set>
                                      <p:cBhvr>
                                        <p:cTn id="22" dur="1" fill="hold">
                                          <p:stCondLst>
                                            <p:cond delay="0"/>
                                          </p:stCondLst>
                                        </p:cTn>
                                        <p:tgtEl>
                                          <p:spTgt spid="92163">
                                            <p:txEl>
                                              <p:pRg st="2" end="2"/>
                                            </p:txEl>
                                          </p:spTgt>
                                        </p:tgtEl>
                                        <p:attrNameLst>
                                          <p:attrName>style.visibility</p:attrName>
                                        </p:attrNameLst>
                                      </p:cBhvr>
                                      <p:to>
                                        <p:strVal val="visible"/>
                                      </p:to>
                                    </p:set>
                                    <p:anim calcmode="lin" valueType="num">
                                      <p:cBhvr>
                                        <p:cTn id="23" dur="500" fill="hold"/>
                                        <p:tgtEl>
                                          <p:spTgt spid="92163">
                                            <p:txEl>
                                              <p:pRg st="2" end="2"/>
                                            </p:txEl>
                                          </p:spTgt>
                                        </p:tgtEl>
                                        <p:attrNameLst>
                                          <p:attrName>ppt_w</p:attrName>
                                        </p:attrNameLst>
                                      </p:cBhvr>
                                      <p:tavLst>
                                        <p:tav tm="0">
                                          <p:val>
                                            <p:strVal val="#ppt_w*0.70"/>
                                          </p:val>
                                        </p:tav>
                                        <p:tav tm="100000">
                                          <p:val>
                                            <p:strVal val="#ppt_w"/>
                                          </p:val>
                                        </p:tav>
                                      </p:tavLst>
                                    </p:anim>
                                    <p:anim calcmode="lin" valueType="num">
                                      <p:cBhvr>
                                        <p:cTn id="24" dur="500" fill="hold"/>
                                        <p:tgtEl>
                                          <p:spTgt spid="92163">
                                            <p:txEl>
                                              <p:pRg st="2" end="2"/>
                                            </p:txEl>
                                          </p:spTgt>
                                        </p:tgtEl>
                                        <p:attrNameLst>
                                          <p:attrName>ppt_h</p:attrName>
                                        </p:attrNameLst>
                                      </p:cBhvr>
                                      <p:tavLst>
                                        <p:tav tm="0">
                                          <p:val>
                                            <p:strVal val="#ppt_h"/>
                                          </p:val>
                                        </p:tav>
                                        <p:tav tm="100000">
                                          <p:val>
                                            <p:strVal val="#ppt_h"/>
                                          </p:val>
                                        </p:tav>
                                      </p:tavLst>
                                    </p:anim>
                                    <p:animEffect transition="in" filter="fade">
                                      <p:cBhvr>
                                        <p:cTn id="25" dur="500"/>
                                        <p:tgtEl>
                                          <p:spTgt spid="92163">
                                            <p:txEl>
                                              <p:pRg st="2" end="2"/>
                                            </p:txEl>
                                          </p:spTgt>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55" presetClass="entr" presetSubtype="0" fill="hold" nodeType="clickEffect">
                                  <p:stCondLst>
                                    <p:cond delay="0"/>
                                  </p:stCondLst>
                                  <p:childTnLst>
                                    <p:set>
                                      <p:cBhvr>
                                        <p:cTn id="29" dur="1" fill="hold">
                                          <p:stCondLst>
                                            <p:cond delay="0"/>
                                          </p:stCondLst>
                                        </p:cTn>
                                        <p:tgtEl>
                                          <p:spTgt spid="92163">
                                            <p:txEl>
                                              <p:pRg st="3" end="3"/>
                                            </p:txEl>
                                          </p:spTgt>
                                        </p:tgtEl>
                                        <p:attrNameLst>
                                          <p:attrName>style.visibility</p:attrName>
                                        </p:attrNameLst>
                                      </p:cBhvr>
                                      <p:to>
                                        <p:strVal val="visible"/>
                                      </p:to>
                                    </p:set>
                                    <p:anim calcmode="lin" valueType="num">
                                      <p:cBhvr>
                                        <p:cTn id="30" dur="500" fill="hold"/>
                                        <p:tgtEl>
                                          <p:spTgt spid="92163">
                                            <p:txEl>
                                              <p:pRg st="3" end="3"/>
                                            </p:txEl>
                                          </p:spTgt>
                                        </p:tgtEl>
                                        <p:attrNameLst>
                                          <p:attrName>ppt_w</p:attrName>
                                        </p:attrNameLst>
                                      </p:cBhvr>
                                      <p:tavLst>
                                        <p:tav tm="0">
                                          <p:val>
                                            <p:strVal val="#ppt_w*0.70"/>
                                          </p:val>
                                        </p:tav>
                                        <p:tav tm="100000">
                                          <p:val>
                                            <p:strVal val="#ppt_w"/>
                                          </p:val>
                                        </p:tav>
                                      </p:tavLst>
                                    </p:anim>
                                    <p:anim calcmode="lin" valueType="num">
                                      <p:cBhvr>
                                        <p:cTn id="31" dur="500" fill="hold"/>
                                        <p:tgtEl>
                                          <p:spTgt spid="92163">
                                            <p:txEl>
                                              <p:pRg st="3" end="3"/>
                                            </p:txEl>
                                          </p:spTgt>
                                        </p:tgtEl>
                                        <p:attrNameLst>
                                          <p:attrName>ppt_h</p:attrName>
                                        </p:attrNameLst>
                                      </p:cBhvr>
                                      <p:tavLst>
                                        <p:tav tm="0">
                                          <p:val>
                                            <p:strVal val="#ppt_h"/>
                                          </p:val>
                                        </p:tav>
                                        <p:tav tm="100000">
                                          <p:val>
                                            <p:strVal val="#ppt_h"/>
                                          </p:val>
                                        </p:tav>
                                      </p:tavLst>
                                    </p:anim>
                                    <p:animEffect transition="in" filter="fade">
                                      <p:cBhvr>
                                        <p:cTn id="32" dur="500"/>
                                        <p:tgtEl>
                                          <p:spTgt spid="9216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2"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a:extLst>
              <a:ext uri="{FF2B5EF4-FFF2-40B4-BE49-F238E27FC236}">
                <a16:creationId xmlns:a16="http://schemas.microsoft.com/office/drawing/2014/main" id="{B7BCB539-2C09-3E43-B86F-BBDD39FFD8A1}"/>
              </a:ext>
            </a:extLst>
          </p:cNvPr>
          <p:cNvSpPr>
            <a:spLocks noGrp="1" noChangeArrowheads="1"/>
          </p:cNvSpPr>
          <p:nvPr>
            <p:ph type="title"/>
          </p:nvPr>
        </p:nvSpPr>
        <p:spPr/>
        <p:txBody>
          <a:bodyPr/>
          <a:lstStyle/>
          <a:p>
            <a:pPr algn="ctr"/>
            <a:r>
              <a:rPr lang="en-US" altLang="en-US" sz="3800"/>
              <a:t>How do relationships form?</a:t>
            </a:r>
          </a:p>
        </p:txBody>
      </p:sp>
      <p:sp>
        <p:nvSpPr>
          <p:cNvPr id="94211" name="Rectangle 3">
            <a:extLst>
              <a:ext uri="{FF2B5EF4-FFF2-40B4-BE49-F238E27FC236}">
                <a16:creationId xmlns:a16="http://schemas.microsoft.com/office/drawing/2014/main" id="{444B81E0-D546-F04C-804A-228B282DFB31}"/>
              </a:ext>
            </a:extLst>
          </p:cNvPr>
          <p:cNvSpPr>
            <a:spLocks noGrp="1" noChangeArrowheads="1"/>
          </p:cNvSpPr>
          <p:nvPr>
            <p:ph type="body" idx="1"/>
          </p:nvPr>
        </p:nvSpPr>
        <p:spPr/>
        <p:txBody>
          <a:bodyPr/>
          <a:lstStyle/>
          <a:p>
            <a:r>
              <a:rPr lang="en-US" altLang="en-US"/>
              <a:t>Bonds form through revealing each person’s inner self (self-disclosure).</a:t>
            </a:r>
          </a:p>
          <a:p>
            <a:endParaRPr lang="en-US" altLang="en-US"/>
          </a:p>
          <a:p>
            <a:r>
              <a:rPr lang="en-US" altLang="en-US"/>
              <a:t>A basic understanding of the personality structure: an onion,</a:t>
            </a:r>
          </a:p>
          <a:p>
            <a:endParaRPr lang="en-US" altLang="en-US"/>
          </a:p>
          <a:p>
            <a:r>
              <a:rPr lang="en-US" altLang="en-US"/>
              <a:t>And how this model works.</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421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55" presetClass="entr" presetSubtype="0" fill="hold" nodeType="clickEffect">
                                  <p:stCondLst>
                                    <p:cond delay="0"/>
                                  </p:stCondLst>
                                  <p:childTnLst>
                                    <p:set>
                                      <p:cBhvr>
                                        <p:cTn id="10" dur="1" fill="hold">
                                          <p:stCondLst>
                                            <p:cond delay="0"/>
                                          </p:stCondLst>
                                        </p:cTn>
                                        <p:tgtEl>
                                          <p:spTgt spid="94211">
                                            <p:txEl>
                                              <p:pRg st="0" end="0"/>
                                            </p:txEl>
                                          </p:spTgt>
                                        </p:tgtEl>
                                        <p:attrNameLst>
                                          <p:attrName>style.visibility</p:attrName>
                                        </p:attrNameLst>
                                      </p:cBhvr>
                                      <p:to>
                                        <p:strVal val="visible"/>
                                      </p:to>
                                    </p:set>
                                    <p:anim calcmode="lin" valueType="num">
                                      <p:cBhvr>
                                        <p:cTn id="11" dur="500" fill="hold"/>
                                        <p:tgtEl>
                                          <p:spTgt spid="94211">
                                            <p:txEl>
                                              <p:pRg st="0" end="0"/>
                                            </p:txEl>
                                          </p:spTgt>
                                        </p:tgtEl>
                                        <p:attrNameLst>
                                          <p:attrName>ppt_w</p:attrName>
                                        </p:attrNameLst>
                                      </p:cBhvr>
                                      <p:tavLst>
                                        <p:tav tm="0">
                                          <p:val>
                                            <p:strVal val="#ppt_w*0.70"/>
                                          </p:val>
                                        </p:tav>
                                        <p:tav tm="100000">
                                          <p:val>
                                            <p:strVal val="#ppt_w"/>
                                          </p:val>
                                        </p:tav>
                                      </p:tavLst>
                                    </p:anim>
                                    <p:anim calcmode="lin" valueType="num">
                                      <p:cBhvr>
                                        <p:cTn id="12" dur="500" fill="hold"/>
                                        <p:tgtEl>
                                          <p:spTgt spid="94211">
                                            <p:txEl>
                                              <p:pRg st="0" end="0"/>
                                            </p:txEl>
                                          </p:spTgt>
                                        </p:tgtEl>
                                        <p:attrNameLst>
                                          <p:attrName>ppt_h</p:attrName>
                                        </p:attrNameLst>
                                      </p:cBhvr>
                                      <p:tavLst>
                                        <p:tav tm="0">
                                          <p:val>
                                            <p:strVal val="#ppt_h"/>
                                          </p:val>
                                        </p:tav>
                                        <p:tav tm="100000">
                                          <p:val>
                                            <p:strVal val="#ppt_h"/>
                                          </p:val>
                                        </p:tav>
                                      </p:tavLst>
                                    </p:anim>
                                    <p:animEffect transition="in" filter="fade">
                                      <p:cBhvr>
                                        <p:cTn id="13" dur="500"/>
                                        <p:tgtEl>
                                          <p:spTgt spid="94211">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55" presetClass="entr" presetSubtype="0" fill="hold" nodeType="clickEffect">
                                  <p:stCondLst>
                                    <p:cond delay="0"/>
                                  </p:stCondLst>
                                  <p:childTnLst>
                                    <p:set>
                                      <p:cBhvr>
                                        <p:cTn id="17" dur="1" fill="hold">
                                          <p:stCondLst>
                                            <p:cond delay="0"/>
                                          </p:stCondLst>
                                        </p:cTn>
                                        <p:tgtEl>
                                          <p:spTgt spid="94211">
                                            <p:txEl>
                                              <p:pRg st="2" end="2"/>
                                            </p:txEl>
                                          </p:spTgt>
                                        </p:tgtEl>
                                        <p:attrNameLst>
                                          <p:attrName>style.visibility</p:attrName>
                                        </p:attrNameLst>
                                      </p:cBhvr>
                                      <p:to>
                                        <p:strVal val="visible"/>
                                      </p:to>
                                    </p:set>
                                    <p:anim calcmode="lin" valueType="num">
                                      <p:cBhvr>
                                        <p:cTn id="18" dur="500" fill="hold"/>
                                        <p:tgtEl>
                                          <p:spTgt spid="94211">
                                            <p:txEl>
                                              <p:pRg st="2" end="2"/>
                                            </p:txEl>
                                          </p:spTgt>
                                        </p:tgtEl>
                                        <p:attrNameLst>
                                          <p:attrName>ppt_w</p:attrName>
                                        </p:attrNameLst>
                                      </p:cBhvr>
                                      <p:tavLst>
                                        <p:tav tm="0">
                                          <p:val>
                                            <p:strVal val="#ppt_w*0.70"/>
                                          </p:val>
                                        </p:tav>
                                        <p:tav tm="100000">
                                          <p:val>
                                            <p:strVal val="#ppt_w"/>
                                          </p:val>
                                        </p:tav>
                                      </p:tavLst>
                                    </p:anim>
                                    <p:anim calcmode="lin" valueType="num">
                                      <p:cBhvr>
                                        <p:cTn id="19" dur="500" fill="hold"/>
                                        <p:tgtEl>
                                          <p:spTgt spid="94211">
                                            <p:txEl>
                                              <p:pRg st="2" end="2"/>
                                            </p:txEl>
                                          </p:spTgt>
                                        </p:tgtEl>
                                        <p:attrNameLst>
                                          <p:attrName>ppt_h</p:attrName>
                                        </p:attrNameLst>
                                      </p:cBhvr>
                                      <p:tavLst>
                                        <p:tav tm="0">
                                          <p:val>
                                            <p:strVal val="#ppt_h"/>
                                          </p:val>
                                        </p:tav>
                                        <p:tav tm="100000">
                                          <p:val>
                                            <p:strVal val="#ppt_h"/>
                                          </p:val>
                                        </p:tav>
                                      </p:tavLst>
                                    </p:anim>
                                    <p:animEffect transition="in" filter="fade">
                                      <p:cBhvr>
                                        <p:cTn id="20" dur="500"/>
                                        <p:tgtEl>
                                          <p:spTgt spid="94211">
                                            <p:txEl>
                                              <p:pRg st="2" end="2"/>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55" presetClass="entr" presetSubtype="0" fill="hold" nodeType="clickEffect">
                                  <p:stCondLst>
                                    <p:cond delay="0"/>
                                  </p:stCondLst>
                                  <p:childTnLst>
                                    <p:set>
                                      <p:cBhvr>
                                        <p:cTn id="24" dur="1" fill="hold">
                                          <p:stCondLst>
                                            <p:cond delay="0"/>
                                          </p:stCondLst>
                                        </p:cTn>
                                        <p:tgtEl>
                                          <p:spTgt spid="94211">
                                            <p:txEl>
                                              <p:pRg st="4" end="4"/>
                                            </p:txEl>
                                          </p:spTgt>
                                        </p:tgtEl>
                                        <p:attrNameLst>
                                          <p:attrName>style.visibility</p:attrName>
                                        </p:attrNameLst>
                                      </p:cBhvr>
                                      <p:to>
                                        <p:strVal val="visible"/>
                                      </p:to>
                                    </p:set>
                                    <p:anim calcmode="lin" valueType="num">
                                      <p:cBhvr>
                                        <p:cTn id="25" dur="500" fill="hold"/>
                                        <p:tgtEl>
                                          <p:spTgt spid="94211">
                                            <p:txEl>
                                              <p:pRg st="4" end="4"/>
                                            </p:txEl>
                                          </p:spTgt>
                                        </p:tgtEl>
                                        <p:attrNameLst>
                                          <p:attrName>ppt_w</p:attrName>
                                        </p:attrNameLst>
                                      </p:cBhvr>
                                      <p:tavLst>
                                        <p:tav tm="0">
                                          <p:val>
                                            <p:strVal val="#ppt_w*0.70"/>
                                          </p:val>
                                        </p:tav>
                                        <p:tav tm="100000">
                                          <p:val>
                                            <p:strVal val="#ppt_w"/>
                                          </p:val>
                                        </p:tav>
                                      </p:tavLst>
                                    </p:anim>
                                    <p:anim calcmode="lin" valueType="num">
                                      <p:cBhvr>
                                        <p:cTn id="26" dur="500" fill="hold"/>
                                        <p:tgtEl>
                                          <p:spTgt spid="94211">
                                            <p:txEl>
                                              <p:pRg st="4" end="4"/>
                                            </p:txEl>
                                          </p:spTgt>
                                        </p:tgtEl>
                                        <p:attrNameLst>
                                          <p:attrName>ppt_h</p:attrName>
                                        </p:attrNameLst>
                                      </p:cBhvr>
                                      <p:tavLst>
                                        <p:tav tm="0">
                                          <p:val>
                                            <p:strVal val="#ppt_h"/>
                                          </p:val>
                                        </p:tav>
                                        <p:tav tm="100000">
                                          <p:val>
                                            <p:strVal val="#ppt_h"/>
                                          </p:val>
                                        </p:tav>
                                      </p:tavLst>
                                    </p:anim>
                                    <p:animEffect transition="in" filter="fade">
                                      <p:cBhvr>
                                        <p:cTn id="27" dur="500"/>
                                        <p:tgtEl>
                                          <p:spTgt spid="942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10"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a:extLst>
              <a:ext uri="{FF2B5EF4-FFF2-40B4-BE49-F238E27FC236}">
                <a16:creationId xmlns:a16="http://schemas.microsoft.com/office/drawing/2014/main" id="{EDF677FB-7E20-E341-A6D5-A3A671EB3029}"/>
              </a:ext>
            </a:extLst>
          </p:cNvPr>
          <p:cNvSpPr>
            <a:spLocks noGrp="1" noChangeArrowheads="1"/>
          </p:cNvSpPr>
          <p:nvPr>
            <p:ph type="title"/>
          </p:nvPr>
        </p:nvSpPr>
        <p:spPr/>
        <p:txBody>
          <a:bodyPr/>
          <a:lstStyle/>
          <a:p>
            <a:pPr algn="ctr"/>
            <a:r>
              <a:rPr lang="en-US" altLang="en-US" sz="3800"/>
              <a:t>Why do relationships form?</a:t>
            </a:r>
          </a:p>
        </p:txBody>
      </p:sp>
      <p:sp>
        <p:nvSpPr>
          <p:cNvPr id="96259" name="Rectangle 3">
            <a:extLst>
              <a:ext uri="{FF2B5EF4-FFF2-40B4-BE49-F238E27FC236}">
                <a16:creationId xmlns:a16="http://schemas.microsoft.com/office/drawing/2014/main" id="{421FC7B4-ABDA-5844-A578-2C907117BFA4}"/>
              </a:ext>
            </a:extLst>
          </p:cNvPr>
          <p:cNvSpPr>
            <a:spLocks noGrp="1" noChangeArrowheads="1"/>
          </p:cNvSpPr>
          <p:nvPr>
            <p:ph type="body" sz="half" idx="1"/>
          </p:nvPr>
        </p:nvSpPr>
        <p:spPr>
          <a:xfrm>
            <a:off x="1981199" y="1905000"/>
            <a:ext cx="8734425" cy="4381500"/>
          </a:xfrm>
        </p:spPr>
        <p:txBody>
          <a:bodyPr>
            <a:normAutofit/>
          </a:bodyPr>
          <a:lstStyle/>
          <a:p>
            <a:pPr>
              <a:lnSpc>
                <a:spcPct val="90000"/>
              </a:lnSpc>
            </a:pPr>
            <a:r>
              <a:rPr lang="en-US" altLang="en-US" dirty="0"/>
              <a:t>Intimate bonds can: provide enjoyment, trust, sharing of fears and dreams</a:t>
            </a:r>
          </a:p>
          <a:p>
            <a:pPr>
              <a:lnSpc>
                <a:spcPct val="90000"/>
              </a:lnSpc>
            </a:pPr>
            <a:r>
              <a:rPr lang="en-US" altLang="en-US" dirty="0"/>
              <a:t>One decides that the benefits must outweigh the costs (you can get something out of it).</a:t>
            </a:r>
          </a:p>
          <a:p>
            <a:pPr>
              <a:lnSpc>
                <a:spcPct val="90000"/>
              </a:lnSpc>
            </a:pPr>
            <a:r>
              <a:rPr lang="en-US" altLang="en-US" dirty="0"/>
              <a:t>The formation of bonds is a human characteristic that we naturally experience throughout our lives.</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625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8" presetClass="entr" presetSubtype="16" fill="hold" nodeType="clickEffect">
                                  <p:stCondLst>
                                    <p:cond delay="0"/>
                                  </p:stCondLst>
                                  <p:childTnLst>
                                    <p:set>
                                      <p:cBhvr>
                                        <p:cTn id="10" dur="1" fill="hold">
                                          <p:stCondLst>
                                            <p:cond delay="0"/>
                                          </p:stCondLst>
                                        </p:cTn>
                                        <p:tgtEl>
                                          <p:spTgt spid="96259">
                                            <p:txEl>
                                              <p:pRg st="0" end="0"/>
                                            </p:txEl>
                                          </p:spTgt>
                                        </p:tgtEl>
                                        <p:attrNameLst>
                                          <p:attrName>style.visibility</p:attrName>
                                        </p:attrNameLst>
                                      </p:cBhvr>
                                      <p:to>
                                        <p:strVal val="visible"/>
                                      </p:to>
                                    </p:set>
                                    <p:animEffect transition="in" filter="diamond(in)">
                                      <p:cBhvr>
                                        <p:cTn id="11" dur="1000"/>
                                        <p:tgtEl>
                                          <p:spTgt spid="96259">
                                            <p:txEl>
                                              <p:pRg st="0" end="0"/>
                                            </p:txEl>
                                          </p:spTgt>
                                        </p:tgtEl>
                                      </p:cBhvr>
                                    </p:animEffect>
                                  </p:childTnLst>
                                </p:cTn>
                              </p:par>
                              <p:par>
                                <p:cTn id="12" presetID="8" presetClass="entr" presetSubtype="16" fill="hold" nodeType="withEffect">
                                  <p:stCondLst>
                                    <p:cond delay="0"/>
                                  </p:stCondLst>
                                  <p:childTnLst>
                                    <p:set>
                                      <p:cBhvr>
                                        <p:cTn id="13" dur="1" fill="hold">
                                          <p:stCondLst>
                                            <p:cond delay="0"/>
                                          </p:stCondLst>
                                        </p:cTn>
                                        <p:tgtEl>
                                          <p:spTgt spid="96259">
                                            <p:txEl>
                                              <p:pRg st="1" end="1"/>
                                            </p:txEl>
                                          </p:spTgt>
                                        </p:tgtEl>
                                        <p:attrNameLst>
                                          <p:attrName>style.visibility</p:attrName>
                                        </p:attrNameLst>
                                      </p:cBhvr>
                                      <p:to>
                                        <p:strVal val="visible"/>
                                      </p:to>
                                    </p:set>
                                    <p:animEffect transition="in" filter="diamond(in)">
                                      <p:cBhvr>
                                        <p:cTn id="14" dur="1000"/>
                                        <p:tgtEl>
                                          <p:spTgt spid="96259">
                                            <p:txEl>
                                              <p:pRg st="1" end="1"/>
                                            </p:txEl>
                                          </p:spTgt>
                                        </p:tgtEl>
                                      </p:cBhvr>
                                    </p:animEffect>
                                  </p:childTnLst>
                                </p:cTn>
                              </p:par>
                              <p:par>
                                <p:cTn id="15" presetID="8" presetClass="entr" presetSubtype="16" fill="hold" nodeType="withEffect">
                                  <p:stCondLst>
                                    <p:cond delay="0"/>
                                  </p:stCondLst>
                                  <p:childTnLst>
                                    <p:set>
                                      <p:cBhvr>
                                        <p:cTn id="16" dur="1" fill="hold">
                                          <p:stCondLst>
                                            <p:cond delay="0"/>
                                          </p:stCondLst>
                                        </p:cTn>
                                        <p:tgtEl>
                                          <p:spTgt spid="96259">
                                            <p:txEl>
                                              <p:pRg st="2" end="2"/>
                                            </p:txEl>
                                          </p:spTgt>
                                        </p:tgtEl>
                                        <p:attrNameLst>
                                          <p:attrName>style.visibility</p:attrName>
                                        </p:attrNameLst>
                                      </p:cBhvr>
                                      <p:to>
                                        <p:strVal val="visible"/>
                                      </p:to>
                                    </p:set>
                                    <p:animEffect transition="in" filter="diamond(in)">
                                      <p:cBhvr>
                                        <p:cTn id="17" dur="1000"/>
                                        <p:tgtEl>
                                          <p:spTgt spid="9625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58"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a:extLst>
              <a:ext uri="{FF2B5EF4-FFF2-40B4-BE49-F238E27FC236}">
                <a16:creationId xmlns:a16="http://schemas.microsoft.com/office/drawing/2014/main" id="{79500900-8B14-EE4D-BF85-55AF72F01F6C}"/>
              </a:ext>
            </a:extLst>
          </p:cNvPr>
          <p:cNvSpPr>
            <a:spLocks noGrp="1" noChangeArrowheads="1"/>
          </p:cNvSpPr>
          <p:nvPr>
            <p:ph type="title"/>
          </p:nvPr>
        </p:nvSpPr>
        <p:spPr>
          <a:xfrm>
            <a:off x="2438400" y="304800"/>
            <a:ext cx="7772400" cy="1143000"/>
          </a:xfrm>
        </p:spPr>
        <p:txBody>
          <a:bodyPr/>
          <a:lstStyle/>
          <a:p>
            <a:pPr algn="ctr"/>
            <a:r>
              <a:rPr lang="en-US" altLang="en-US" sz="3800"/>
              <a:t>What does this mean to me?</a:t>
            </a:r>
          </a:p>
        </p:txBody>
      </p:sp>
      <p:sp>
        <p:nvSpPr>
          <p:cNvPr id="98307" name="Rectangle 3">
            <a:extLst>
              <a:ext uri="{FF2B5EF4-FFF2-40B4-BE49-F238E27FC236}">
                <a16:creationId xmlns:a16="http://schemas.microsoft.com/office/drawing/2014/main" id="{5A783338-3BF5-4346-B233-589500438C13}"/>
              </a:ext>
            </a:extLst>
          </p:cNvPr>
          <p:cNvSpPr>
            <a:spLocks noGrp="1" noChangeArrowheads="1"/>
          </p:cNvSpPr>
          <p:nvPr>
            <p:ph type="body" idx="1"/>
          </p:nvPr>
        </p:nvSpPr>
        <p:spPr>
          <a:xfrm>
            <a:off x="1981200" y="1905001"/>
            <a:ext cx="8229600" cy="2144713"/>
          </a:xfrm>
        </p:spPr>
        <p:txBody>
          <a:bodyPr/>
          <a:lstStyle/>
          <a:p>
            <a:r>
              <a:rPr lang="en-US" altLang="en-US"/>
              <a:t>By understanding how and why relationships form, we can deepen our current ones and be prepared for the future bonds that will form.</a:t>
            </a:r>
          </a:p>
          <a:p>
            <a:r>
              <a:rPr lang="en-US" altLang="en-US"/>
              <a:t>The first step in allowing closeness is “letting your guard down”.</a:t>
            </a:r>
          </a:p>
        </p:txBody>
      </p:sp>
      <p:sp>
        <p:nvSpPr>
          <p:cNvPr id="98309" name="Text Box 5">
            <a:extLst>
              <a:ext uri="{FF2B5EF4-FFF2-40B4-BE49-F238E27FC236}">
                <a16:creationId xmlns:a16="http://schemas.microsoft.com/office/drawing/2014/main" id="{CF53110C-9825-0046-AF23-65D4C94875BF}"/>
              </a:ext>
            </a:extLst>
          </p:cNvPr>
          <p:cNvSpPr txBox="1">
            <a:spLocks noChangeArrowheads="1"/>
          </p:cNvSpPr>
          <p:nvPr/>
        </p:nvSpPr>
        <p:spPr bwMode="auto">
          <a:xfrm>
            <a:off x="2971800" y="4114801"/>
            <a:ext cx="35814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1" eaLnBrk="1" hangingPunct="1">
              <a:spcBef>
                <a:spcPct val="50000"/>
              </a:spcBef>
              <a:buFontTx/>
              <a:buChar char="•"/>
            </a:pPr>
            <a:r>
              <a:rPr lang="en-US" altLang="en-US" sz="2400">
                <a:latin typeface="Arial" panose="020B0604020202020204" pitchFamily="34" charset="0"/>
                <a:ea typeface="Arial Unicode MS" panose="020B0604020202020204" pitchFamily="34" charset="-128"/>
                <a:cs typeface="Arial Unicode MS" panose="020B0604020202020204" pitchFamily="34" charset="-128"/>
              </a:rPr>
              <a:t>As we eventually let people in, we are allowing penetration</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830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55" presetClass="entr" presetSubtype="0" fill="hold" nodeType="clickEffect">
                                  <p:stCondLst>
                                    <p:cond delay="0"/>
                                  </p:stCondLst>
                                  <p:childTnLst>
                                    <p:set>
                                      <p:cBhvr>
                                        <p:cTn id="10" dur="1" fill="hold">
                                          <p:stCondLst>
                                            <p:cond delay="0"/>
                                          </p:stCondLst>
                                        </p:cTn>
                                        <p:tgtEl>
                                          <p:spTgt spid="98307">
                                            <p:txEl>
                                              <p:pRg st="0" end="0"/>
                                            </p:txEl>
                                          </p:spTgt>
                                        </p:tgtEl>
                                        <p:attrNameLst>
                                          <p:attrName>style.visibility</p:attrName>
                                        </p:attrNameLst>
                                      </p:cBhvr>
                                      <p:to>
                                        <p:strVal val="visible"/>
                                      </p:to>
                                    </p:set>
                                    <p:anim calcmode="lin" valueType="num">
                                      <p:cBhvr>
                                        <p:cTn id="11" dur="500" fill="hold"/>
                                        <p:tgtEl>
                                          <p:spTgt spid="98307">
                                            <p:txEl>
                                              <p:pRg st="0" end="0"/>
                                            </p:txEl>
                                          </p:spTgt>
                                        </p:tgtEl>
                                        <p:attrNameLst>
                                          <p:attrName>ppt_w</p:attrName>
                                        </p:attrNameLst>
                                      </p:cBhvr>
                                      <p:tavLst>
                                        <p:tav tm="0">
                                          <p:val>
                                            <p:strVal val="#ppt_w*0.70"/>
                                          </p:val>
                                        </p:tav>
                                        <p:tav tm="100000">
                                          <p:val>
                                            <p:strVal val="#ppt_w"/>
                                          </p:val>
                                        </p:tav>
                                      </p:tavLst>
                                    </p:anim>
                                    <p:anim calcmode="lin" valueType="num">
                                      <p:cBhvr>
                                        <p:cTn id="12" dur="500" fill="hold"/>
                                        <p:tgtEl>
                                          <p:spTgt spid="98307">
                                            <p:txEl>
                                              <p:pRg st="0" end="0"/>
                                            </p:txEl>
                                          </p:spTgt>
                                        </p:tgtEl>
                                        <p:attrNameLst>
                                          <p:attrName>ppt_h</p:attrName>
                                        </p:attrNameLst>
                                      </p:cBhvr>
                                      <p:tavLst>
                                        <p:tav tm="0">
                                          <p:val>
                                            <p:strVal val="#ppt_h"/>
                                          </p:val>
                                        </p:tav>
                                        <p:tav tm="100000">
                                          <p:val>
                                            <p:strVal val="#ppt_h"/>
                                          </p:val>
                                        </p:tav>
                                      </p:tavLst>
                                    </p:anim>
                                    <p:animEffect transition="in" filter="fade">
                                      <p:cBhvr>
                                        <p:cTn id="13" dur="500"/>
                                        <p:tgtEl>
                                          <p:spTgt spid="98307">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55" presetClass="entr" presetSubtype="0" fill="hold" nodeType="clickEffect">
                                  <p:stCondLst>
                                    <p:cond delay="0"/>
                                  </p:stCondLst>
                                  <p:childTnLst>
                                    <p:set>
                                      <p:cBhvr>
                                        <p:cTn id="17" dur="1" fill="hold">
                                          <p:stCondLst>
                                            <p:cond delay="0"/>
                                          </p:stCondLst>
                                        </p:cTn>
                                        <p:tgtEl>
                                          <p:spTgt spid="98307">
                                            <p:txEl>
                                              <p:pRg st="1" end="1"/>
                                            </p:txEl>
                                          </p:spTgt>
                                        </p:tgtEl>
                                        <p:attrNameLst>
                                          <p:attrName>style.visibility</p:attrName>
                                        </p:attrNameLst>
                                      </p:cBhvr>
                                      <p:to>
                                        <p:strVal val="visible"/>
                                      </p:to>
                                    </p:set>
                                    <p:anim calcmode="lin" valueType="num">
                                      <p:cBhvr>
                                        <p:cTn id="18" dur="500" fill="hold"/>
                                        <p:tgtEl>
                                          <p:spTgt spid="98307">
                                            <p:txEl>
                                              <p:pRg st="1" end="1"/>
                                            </p:txEl>
                                          </p:spTgt>
                                        </p:tgtEl>
                                        <p:attrNameLst>
                                          <p:attrName>ppt_w</p:attrName>
                                        </p:attrNameLst>
                                      </p:cBhvr>
                                      <p:tavLst>
                                        <p:tav tm="0">
                                          <p:val>
                                            <p:strVal val="#ppt_w*0.70"/>
                                          </p:val>
                                        </p:tav>
                                        <p:tav tm="100000">
                                          <p:val>
                                            <p:strVal val="#ppt_w"/>
                                          </p:val>
                                        </p:tav>
                                      </p:tavLst>
                                    </p:anim>
                                    <p:anim calcmode="lin" valueType="num">
                                      <p:cBhvr>
                                        <p:cTn id="19" dur="500" fill="hold"/>
                                        <p:tgtEl>
                                          <p:spTgt spid="98307">
                                            <p:txEl>
                                              <p:pRg st="1" end="1"/>
                                            </p:txEl>
                                          </p:spTgt>
                                        </p:tgtEl>
                                        <p:attrNameLst>
                                          <p:attrName>ppt_h</p:attrName>
                                        </p:attrNameLst>
                                      </p:cBhvr>
                                      <p:tavLst>
                                        <p:tav tm="0">
                                          <p:val>
                                            <p:strVal val="#ppt_h"/>
                                          </p:val>
                                        </p:tav>
                                        <p:tav tm="100000">
                                          <p:val>
                                            <p:strVal val="#ppt_h"/>
                                          </p:val>
                                        </p:tav>
                                      </p:tavLst>
                                    </p:anim>
                                    <p:animEffect transition="in" filter="fade">
                                      <p:cBhvr>
                                        <p:cTn id="20" dur="500"/>
                                        <p:tgtEl>
                                          <p:spTgt spid="98307">
                                            <p:txEl>
                                              <p:pRg st="1" end="1"/>
                                            </p:txEl>
                                          </p:spTgt>
                                        </p:tgtEl>
                                      </p:cBhvr>
                                    </p:animEffect>
                                  </p:childTnLst>
                                </p:cTn>
                              </p:par>
                              <p:par>
                                <p:cTn id="21" presetID="53" presetClass="entr" presetSubtype="0" fill="hold" nodeType="withEffect">
                                  <p:stCondLst>
                                    <p:cond delay="0"/>
                                  </p:stCondLst>
                                  <p:childTnLst>
                                    <p:set>
                                      <p:cBhvr>
                                        <p:cTn id="22" dur="1" fill="hold">
                                          <p:stCondLst>
                                            <p:cond delay="0"/>
                                          </p:stCondLst>
                                        </p:cTn>
                                        <p:tgtEl>
                                          <p:spTgt spid="98309">
                                            <p:txEl>
                                              <p:pRg st="0" end="0"/>
                                            </p:txEl>
                                          </p:spTgt>
                                        </p:tgtEl>
                                        <p:attrNameLst>
                                          <p:attrName>style.visibility</p:attrName>
                                        </p:attrNameLst>
                                      </p:cBhvr>
                                      <p:to>
                                        <p:strVal val="visible"/>
                                      </p:to>
                                    </p:set>
                                    <p:anim calcmode="lin" valueType="num">
                                      <p:cBhvr>
                                        <p:cTn id="23" dur="500" fill="hold"/>
                                        <p:tgtEl>
                                          <p:spTgt spid="98309">
                                            <p:txEl>
                                              <p:pRg st="0" end="0"/>
                                            </p:txEl>
                                          </p:spTgt>
                                        </p:tgtEl>
                                        <p:attrNameLst>
                                          <p:attrName>ppt_w</p:attrName>
                                        </p:attrNameLst>
                                      </p:cBhvr>
                                      <p:tavLst>
                                        <p:tav tm="0">
                                          <p:val>
                                            <p:fltVal val="0"/>
                                          </p:val>
                                        </p:tav>
                                        <p:tav tm="100000">
                                          <p:val>
                                            <p:strVal val="#ppt_w"/>
                                          </p:val>
                                        </p:tav>
                                      </p:tavLst>
                                    </p:anim>
                                    <p:anim calcmode="lin" valueType="num">
                                      <p:cBhvr>
                                        <p:cTn id="24" dur="500" fill="hold"/>
                                        <p:tgtEl>
                                          <p:spTgt spid="98309">
                                            <p:txEl>
                                              <p:pRg st="0" end="0"/>
                                            </p:txEl>
                                          </p:spTgt>
                                        </p:tgtEl>
                                        <p:attrNameLst>
                                          <p:attrName>ppt_h</p:attrName>
                                        </p:attrNameLst>
                                      </p:cBhvr>
                                      <p:tavLst>
                                        <p:tav tm="0">
                                          <p:val>
                                            <p:fltVal val="0"/>
                                          </p:val>
                                        </p:tav>
                                        <p:tav tm="100000">
                                          <p:val>
                                            <p:strVal val="#ppt_h"/>
                                          </p:val>
                                        </p:tav>
                                      </p:tavLst>
                                    </p:anim>
                                    <p:animEffect transition="in" filter="fade">
                                      <p:cBhvr>
                                        <p:cTn id="25" dur="500"/>
                                        <p:tgtEl>
                                          <p:spTgt spid="9830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306"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a:extLst>
              <a:ext uri="{FF2B5EF4-FFF2-40B4-BE49-F238E27FC236}">
                <a16:creationId xmlns:a16="http://schemas.microsoft.com/office/drawing/2014/main" id="{3BFF1B83-069D-0844-8114-319E044CF70E}"/>
              </a:ext>
            </a:extLst>
          </p:cNvPr>
          <p:cNvSpPr>
            <a:spLocks noGrp="1" noChangeArrowheads="1"/>
          </p:cNvSpPr>
          <p:nvPr>
            <p:ph type="body" idx="1"/>
          </p:nvPr>
        </p:nvSpPr>
        <p:spPr/>
        <p:txBody>
          <a:bodyPr/>
          <a:lstStyle/>
          <a:p>
            <a:pPr marL="533400" indent="-533400"/>
            <a:r>
              <a:rPr lang="en-US" altLang="en-US" sz="3600" dirty="0"/>
              <a:t>We gain closeness through:</a:t>
            </a:r>
            <a:endParaRPr lang="en-US" altLang="en-US" dirty="0"/>
          </a:p>
          <a:p>
            <a:pPr marL="533400" indent="-533400">
              <a:buNone/>
            </a:pPr>
            <a:r>
              <a:rPr lang="en-US" altLang="en-US" dirty="0"/>
              <a:t>	1.	Honest self-disclosure</a:t>
            </a:r>
          </a:p>
          <a:p>
            <a:pPr marL="533400" indent="-533400">
              <a:buNone/>
            </a:pPr>
            <a:r>
              <a:rPr lang="en-US" altLang="en-US" dirty="0"/>
              <a:t>		--Don’t wear masks!</a:t>
            </a:r>
          </a:p>
          <a:p>
            <a:pPr marL="533400" indent="-533400">
              <a:buNone/>
            </a:pPr>
            <a:r>
              <a:rPr lang="en-US" altLang="en-US" dirty="0"/>
              <a:t>		--Let your guard down!</a:t>
            </a:r>
          </a:p>
          <a:p>
            <a:pPr marL="533400" indent="-533400">
              <a:buNone/>
            </a:pPr>
            <a:r>
              <a:rPr lang="en-US" altLang="en-US" dirty="0"/>
              <a:t>	</a:t>
            </a:r>
          </a:p>
          <a:p>
            <a:pPr marL="533400" indent="-533400">
              <a:buNone/>
            </a:pPr>
            <a:r>
              <a:rPr lang="en-US" altLang="en-US" dirty="0"/>
              <a:t>	2.	Understanding people and their complexity</a:t>
            </a:r>
          </a:p>
        </p:txBody>
      </p:sp>
      <p:sp>
        <p:nvSpPr>
          <p:cNvPr id="100355" name="Rectangle 3">
            <a:extLst>
              <a:ext uri="{FF2B5EF4-FFF2-40B4-BE49-F238E27FC236}">
                <a16:creationId xmlns:a16="http://schemas.microsoft.com/office/drawing/2014/main" id="{BF209D85-5724-B748-A68F-4AF83918107D}"/>
              </a:ext>
            </a:extLst>
          </p:cNvPr>
          <p:cNvSpPr>
            <a:spLocks noGrp="1" noChangeArrowheads="1"/>
          </p:cNvSpPr>
          <p:nvPr>
            <p:ph type="title"/>
          </p:nvPr>
        </p:nvSpPr>
        <p:spPr>
          <a:noFill/>
          <a:ln/>
        </p:spPr>
        <p:txBody>
          <a:bodyPr/>
          <a:lstStyle/>
          <a:p>
            <a:pPr algn="ctr"/>
            <a:r>
              <a:rPr lang="en-US" altLang="en-US" sz="4200"/>
              <a:t>What does this mean to me?</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035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55" presetClass="entr" presetSubtype="0" fill="hold" nodeType="clickEffect">
                                  <p:stCondLst>
                                    <p:cond delay="0"/>
                                  </p:stCondLst>
                                  <p:childTnLst>
                                    <p:set>
                                      <p:cBhvr>
                                        <p:cTn id="10" dur="1" fill="hold">
                                          <p:stCondLst>
                                            <p:cond delay="0"/>
                                          </p:stCondLst>
                                        </p:cTn>
                                        <p:tgtEl>
                                          <p:spTgt spid="100354">
                                            <p:txEl>
                                              <p:pRg st="0" end="0"/>
                                            </p:txEl>
                                          </p:spTgt>
                                        </p:tgtEl>
                                        <p:attrNameLst>
                                          <p:attrName>style.visibility</p:attrName>
                                        </p:attrNameLst>
                                      </p:cBhvr>
                                      <p:to>
                                        <p:strVal val="visible"/>
                                      </p:to>
                                    </p:set>
                                    <p:anim calcmode="lin" valueType="num">
                                      <p:cBhvr>
                                        <p:cTn id="11" dur="500" fill="hold"/>
                                        <p:tgtEl>
                                          <p:spTgt spid="100354">
                                            <p:txEl>
                                              <p:pRg st="0" end="0"/>
                                            </p:txEl>
                                          </p:spTgt>
                                        </p:tgtEl>
                                        <p:attrNameLst>
                                          <p:attrName>ppt_w</p:attrName>
                                        </p:attrNameLst>
                                      </p:cBhvr>
                                      <p:tavLst>
                                        <p:tav tm="0">
                                          <p:val>
                                            <p:strVal val="#ppt_w*0.70"/>
                                          </p:val>
                                        </p:tav>
                                        <p:tav tm="100000">
                                          <p:val>
                                            <p:strVal val="#ppt_w"/>
                                          </p:val>
                                        </p:tav>
                                      </p:tavLst>
                                    </p:anim>
                                    <p:anim calcmode="lin" valueType="num">
                                      <p:cBhvr>
                                        <p:cTn id="12" dur="500" fill="hold"/>
                                        <p:tgtEl>
                                          <p:spTgt spid="100354">
                                            <p:txEl>
                                              <p:pRg st="0" end="0"/>
                                            </p:txEl>
                                          </p:spTgt>
                                        </p:tgtEl>
                                        <p:attrNameLst>
                                          <p:attrName>ppt_h</p:attrName>
                                        </p:attrNameLst>
                                      </p:cBhvr>
                                      <p:tavLst>
                                        <p:tav tm="0">
                                          <p:val>
                                            <p:strVal val="#ppt_h"/>
                                          </p:val>
                                        </p:tav>
                                        <p:tav tm="100000">
                                          <p:val>
                                            <p:strVal val="#ppt_h"/>
                                          </p:val>
                                        </p:tav>
                                      </p:tavLst>
                                    </p:anim>
                                    <p:animEffect transition="in" filter="fade">
                                      <p:cBhvr>
                                        <p:cTn id="13" dur="500"/>
                                        <p:tgtEl>
                                          <p:spTgt spid="100354">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55" presetClass="entr" presetSubtype="0" fill="hold" nodeType="clickEffect">
                                  <p:stCondLst>
                                    <p:cond delay="0"/>
                                  </p:stCondLst>
                                  <p:childTnLst>
                                    <p:set>
                                      <p:cBhvr>
                                        <p:cTn id="17" dur="1" fill="hold">
                                          <p:stCondLst>
                                            <p:cond delay="0"/>
                                          </p:stCondLst>
                                        </p:cTn>
                                        <p:tgtEl>
                                          <p:spTgt spid="100354">
                                            <p:txEl>
                                              <p:pRg st="1" end="1"/>
                                            </p:txEl>
                                          </p:spTgt>
                                        </p:tgtEl>
                                        <p:attrNameLst>
                                          <p:attrName>style.visibility</p:attrName>
                                        </p:attrNameLst>
                                      </p:cBhvr>
                                      <p:to>
                                        <p:strVal val="visible"/>
                                      </p:to>
                                    </p:set>
                                    <p:anim calcmode="lin" valueType="num">
                                      <p:cBhvr>
                                        <p:cTn id="18" dur="500" fill="hold"/>
                                        <p:tgtEl>
                                          <p:spTgt spid="100354">
                                            <p:txEl>
                                              <p:pRg st="1" end="1"/>
                                            </p:txEl>
                                          </p:spTgt>
                                        </p:tgtEl>
                                        <p:attrNameLst>
                                          <p:attrName>ppt_w</p:attrName>
                                        </p:attrNameLst>
                                      </p:cBhvr>
                                      <p:tavLst>
                                        <p:tav tm="0">
                                          <p:val>
                                            <p:strVal val="#ppt_w*0.70"/>
                                          </p:val>
                                        </p:tav>
                                        <p:tav tm="100000">
                                          <p:val>
                                            <p:strVal val="#ppt_w"/>
                                          </p:val>
                                        </p:tav>
                                      </p:tavLst>
                                    </p:anim>
                                    <p:anim calcmode="lin" valueType="num">
                                      <p:cBhvr>
                                        <p:cTn id="19" dur="500" fill="hold"/>
                                        <p:tgtEl>
                                          <p:spTgt spid="100354">
                                            <p:txEl>
                                              <p:pRg st="1" end="1"/>
                                            </p:txEl>
                                          </p:spTgt>
                                        </p:tgtEl>
                                        <p:attrNameLst>
                                          <p:attrName>ppt_h</p:attrName>
                                        </p:attrNameLst>
                                      </p:cBhvr>
                                      <p:tavLst>
                                        <p:tav tm="0">
                                          <p:val>
                                            <p:strVal val="#ppt_h"/>
                                          </p:val>
                                        </p:tav>
                                        <p:tav tm="100000">
                                          <p:val>
                                            <p:strVal val="#ppt_h"/>
                                          </p:val>
                                        </p:tav>
                                      </p:tavLst>
                                    </p:anim>
                                    <p:animEffect transition="in" filter="fade">
                                      <p:cBhvr>
                                        <p:cTn id="20" dur="500"/>
                                        <p:tgtEl>
                                          <p:spTgt spid="100354">
                                            <p:txEl>
                                              <p:pRg st="1" end="1"/>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100354">
                                            <p:txEl>
                                              <p:pRg st="2" end="2"/>
                                            </p:txEl>
                                          </p:spTgt>
                                        </p:tgtEl>
                                        <p:attrNameLst>
                                          <p:attrName>style.visibility</p:attrName>
                                        </p:attrNameLst>
                                      </p:cBhvr>
                                      <p:to>
                                        <p:strVal val="visible"/>
                                      </p:to>
                                    </p:set>
                                    <p:anim calcmode="lin" valueType="num">
                                      <p:cBhvr additive="base">
                                        <p:cTn id="25" dur="500" fill="hold"/>
                                        <p:tgtEl>
                                          <p:spTgt spid="100354">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00354">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nodeType="clickEffect">
                                  <p:stCondLst>
                                    <p:cond delay="0"/>
                                  </p:stCondLst>
                                  <p:childTnLst>
                                    <p:set>
                                      <p:cBhvr>
                                        <p:cTn id="30" dur="1" fill="hold">
                                          <p:stCondLst>
                                            <p:cond delay="0"/>
                                          </p:stCondLst>
                                        </p:cTn>
                                        <p:tgtEl>
                                          <p:spTgt spid="100354">
                                            <p:txEl>
                                              <p:pRg st="3" end="3"/>
                                            </p:txEl>
                                          </p:spTgt>
                                        </p:tgtEl>
                                        <p:attrNameLst>
                                          <p:attrName>style.visibility</p:attrName>
                                        </p:attrNameLst>
                                      </p:cBhvr>
                                      <p:to>
                                        <p:strVal val="visible"/>
                                      </p:to>
                                    </p:set>
                                    <p:anim calcmode="lin" valueType="num">
                                      <p:cBhvr additive="base">
                                        <p:cTn id="31" dur="500" fill="hold"/>
                                        <p:tgtEl>
                                          <p:spTgt spid="100354">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00354">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55" presetClass="entr" presetSubtype="0" fill="hold" nodeType="clickEffect">
                                  <p:stCondLst>
                                    <p:cond delay="0"/>
                                  </p:stCondLst>
                                  <p:childTnLst>
                                    <p:set>
                                      <p:cBhvr>
                                        <p:cTn id="36" dur="1" fill="hold">
                                          <p:stCondLst>
                                            <p:cond delay="0"/>
                                          </p:stCondLst>
                                        </p:cTn>
                                        <p:tgtEl>
                                          <p:spTgt spid="100354">
                                            <p:txEl>
                                              <p:pRg st="5" end="5"/>
                                            </p:txEl>
                                          </p:spTgt>
                                        </p:tgtEl>
                                        <p:attrNameLst>
                                          <p:attrName>style.visibility</p:attrName>
                                        </p:attrNameLst>
                                      </p:cBhvr>
                                      <p:to>
                                        <p:strVal val="visible"/>
                                      </p:to>
                                    </p:set>
                                    <p:anim calcmode="lin" valueType="num">
                                      <p:cBhvr>
                                        <p:cTn id="37" dur="500" fill="hold"/>
                                        <p:tgtEl>
                                          <p:spTgt spid="100354">
                                            <p:txEl>
                                              <p:pRg st="5" end="5"/>
                                            </p:txEl>
                                          </p:spTgt>
                                        </p:tgtEl>
                                        <p:attrNameLst>
                                          <p:attrName>ppt_w</p:attrName>
                                        </p:attrNameLst>
                                      </p:cBhvr>
                                      <p:tavLst>
                                        <p:tav tm="0">
                                          <p:val>
                                            <p:strVal val="#ppt_w*0.70"/>
                                          </p:val>
                                        </p:tav>
                                        <p:tav tm="100000">
                                          <p:val>
                                            <p:strVal val="#ppt_w"/>
                                          </p:val>
                                        </p:tav>
                                      </p:tavLst>
                                    </p:anim>
                                    <p:anim calcmode="lin" valueType="num">
                                      <p:cBhvr>
                                        <p:cTn id="38" dur="500" fill="hold"/>
                                        <p:tgtEl>
                                          <p:spTgt spid="100354">
                                            <p:txEl>
                                              <p:pRg st="5" end="5"/>
                                            </p:txEl>
                                          </p:spTgt>
                                        </p:tgtEl>
                                        <p:attrNameLst>
                                          <p:attrName>ppt_h</p:attrName>
                                        </p:attrNameLst>
                                      </p:cBhvr>
                                      <p:tavLst>
                                        <p:tav tm="0">
                                          <p:val>
                                            <p:strVal val="#ppt_h"/>
                                          </p:val>
                                        </p:tav>
                                        <p:tav tm="100000">
                                          <p:val>
                                            <p:strVal val="#ppt_h"/>
                                          </p:val>
                                        </p:tav>
                                      </p:tavLst>
                                    </p:anim>
                                    <p:animEffect transition="in" filter="fade">
                                      <p:cBhvr>
                                        <p:cTn id="39" dur="500"/>
                                        <p:tgtEl>
                                          <p:spTgt spid="10035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55"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a:extLst>
              <a:ext uri="{FF2B5EF4-FFF2-40B4-BE49-F238E27FC236}">
                <a16:creationId xmlns:a16="http://schemas.microsoft.com/office/drawing/2014/main" id="{FDD2B3FE-5695-D34A-861F-F72CE05CD918}"/>
              </a:ext>
            </a:extLst>
          </p:cNvPr>
          <p:cNvSpPr>
            <a:spLocks noGrp="1" noChangeArrowheads="1"/>
          </p:cNvSpPr>
          <p:nvPr>
            <p:ph type="title"/>
          </p:nvPr>
        </p:nvSpPr>
        <p:spPr/>
        <p:txBody>
          <a:bodyPr/>
          <a:lstStyle/>
          <a:p>
            <a:pPr algn="ctr"/>
            <a:r>
              <a:rPr lang="en-US" altLang="en-US" sz="3800"/>
              <a:t>The Personality Structure</a:t>
            </a:r>
          </a:p>
        </p:txBody>
      </p:sp>
      <p:sp>
        <p:nvSpPr>
          <p:cNvPr id="102403" name="Rectangle 3">
            <a:extLst>
              <a:ext uri="{FF2B5EF4-FFF2-40B4-BE49-F238E27FC236}">
                <a16:creationId xmlns:a16="http://schemas.microsoft.com/office/drawing/2014/main" id="{C28BC913-83E4-9F44-8318-C1C000BA8371}"/>
              </a:ext>
            </a:extLst>
          </p:cNvPr>
          <p:cNvSpPr>
            <a:spLocks noGrp="1" noChangeArrowheads="1"/>
          </p:cNvSpPr>
          <p:nvPr>
            <p:ph type="body" sz="half" idx="1"/>
          </p:nvPr>
        </p:nvSpPr>
        <p:spPr>
          <a:xfrm>
            <a:off x="1752600" y="1600201"/>
            <a:ext cx="3810000" cy="4530725"/>
          </a:xfrm>
        </p:spPr>
        <p:txBody>
          <a:bodyPr>
            <a:normAutofit lnSpcReduction="10000"/>
          </a:bodyPr>
          <a:lstStyle/>
          <a:p>
            <a:r>
              <a:rPr lang="en-US" altLang="en-US"/>
              <a:t>The outer layers are the first to be penetrated and include more public information.</a:t>
            </a:r>
          </a:p>
          <a:p>
            <a:r>
              <a:rPr lang="en-US" altLang="en-US"/>
              <a:t>Gradual disclosure will lead to more understanding of each individual.</a:t>
            </a:r>
          </a:p>
          <a:p>
            <a:r>
              <a:rPr lang="en-US" altLang="en-US"/>
              <a:t>Once penetrated, it will be easier to return to inner layers.</a:t>
            </a:r>
          </a:p>
        </p:txBody>
      </p:sp>
      <p:pic>
        <p:nvPicPr>
          <p:cNvPr id="102404" name="Picture 4">
            <a:extLst>
              <a:ext uri="{FF2B5EF4-FFF2-40B4-BE49-F238E27FC236}">
                <a16:creationId xmlns:a16="http://schemas.microsoft.com/office/drawing/2014/main" id="{11825D36-958D-854C-838E-D839130220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86400" y="1600200"/>
            <a:ext cx="4953000" cy="4832350"/>
          </a:xfrm>
          <a:prstGeom prst="rect">
            <a:avLst/>
          </a:prstGeom>
          <a:noFill/>
          <a:extLst>
            <a:ext uri="{909E8E84-426E-40DD-AFC4-6F175D3DCCD1}">
              <a14:hiddenFill xmlns:a14="http://schemas.microsoft.com/office/drawing/2010/main">
                <a:solidFill>
                  <a:srgbClr val="FFFFFF"/>
                </a:solidFill>
              </a14:hiddenFill>
            </a:ext>
          </a:extLst>
        </p:spPr>
      </p:pic>
      <p:sp>
        <p:nvSpPr>
          <p:cNvPr id="102405" name="Text Box 5">
            <a:extLst>
              <a:ext uri="{FF2B5EF4-FFF2-40B4-BE49-F238E27FC236}">
                <a16:creationId xmlns:a16="http://schemas.microsoft.com/office/drawing/2014/main" id="{9EA00454-930C-514B-A4C9-49039CE2F1BE}"/>
              </a:ext>
            </a:extLst>
          </p:cNvPr>
          <p:cNvSpPr txBox="1">
            <a:spLocks noChangeArrowheads="1"/>
          </p:cNvSpPr>
          <p:nvPr/>
        </p:nvSpPr>
        <p:spPr bwMode="auto">
          <a:xfrm>
            <a:off x="5562600" y="2895600"/>
            <a:ext cx="1371600" cy="590550"/>
          </a:xfrm>
          <a:prstGeom prst="rect">
            <a:avLst/>
          </a:prstGeom>
          <a:solidFill>
            <a:srgbClr val="333399"/>
          </a:solidFill>
          <a:ln w="9525">
            <a:solidFill>
              <a:srgbClr val="FF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hangingPunct="1">
              <a:spcBef>
                <a:spcPct val="50000"/>
              </a:spcBef>
            </a:pPr>
            <a:r>
              <a:rPr lang="en-US" altLang="en-US" sz="1600">
                <a:solidFill>
                  <a:schemeClr val="bg1"/>
                </a:solidFill>
                <a:latin typeface="Verdana" panose="020B0604030504040204" pitchFamily="34" charset="0"/>
                <a:cs typeface="Arial" panose="020B0604020202020204" pitchFamily="34" charset="0"/>
              </a:rPr>
              <a:t>Goals and aspirations</a:t>
            </a:r>
          </a:p>
        </p:txBody>
      </p:sp>
      <p:sp>
        <p:nvSpPr>
          <p:cNvPr id="102406" name="Text Box 6">
            <a:extLst>
              <a:ext uri="{FF2B5EF4-FFF2-40B4-BE49-F238E27FC236}">
                <a16:creationId xmlns:a16="http://schemas.microsoft.com/office/drawing/2014/main" id="{31C1CC5B-0D14-F742-ADA7-B857914FEAD5}"/>
              </a:ext>
            </a:extLst>
          </p:cNvPr>
          <p:cNvSpPr txBox="1">
            <a:spLocks noChangeArrowheads="1"/>
          </p:cNvSpPr>
          <p:nvPr/>
        </p:nvSpPr>
        <p:spPr bwMode="auto">
          <a:xfrm>
            <a:off x="6400800" y="1600201"/>
            <a:ext cx="2362200" cy="650875"/>
          </a:xfrm>
          <a:prstGeom prst="rect">
            <a:avLst/>
          </a:prstGeom>
          <a:solidFill>
            <a:srgbClr val="FF99CC"/>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hangingPunct="1">
              <a:spcBef>
                <a:spcPct val="50000"/>
              </a:spcBef>
            </a:pPr>
            <a:r>
              <a:rPr lang="en-US" altLang="en-US">
                <a:solidFill>
                  <a:schemeClr val="bg1"/>
                </a:solidFill>
                <a:latin typeface="Arial" panose="020B0604020202020204" pitchFamily="34" charset="0"/>
                <a:cs typeface="Arial" panose="020B0604020202020204" pitchFamily="34" charset="0"/>
              </a:rPr>
              <a:t>Preferences in food, music, clothes</a:t>
            </a:r>
          </a:p>
        </p:txBody>
      </p:sp>
      <p:sp>
        <p:nvSpPr>
          <p:cNvPr id="102407" name="Text Box 7">
            <a:extLst>
              <a:ext uri="{FF2B5EF4-FFF2-40B4-BE49-F238E27FC236}">
                <a16:creationId xmlns:a16="http://schemas.microsoft.com/office/drawing/2014/main" id="{3337A813-1049-E141-9178-B86FED51299C}"/>
              </a:ext>
            </a:extLst>
          </p:cNvPr>
          <p:cNvSpPr txBox="1">
            <a:spLocks noChangeArrowheads="1"/>
          </p:cNvSpPr>
          <p:nvPr/>
        </p:nvSpPr>
        <p:spPr bwMode="auto">
          <a:xfrm>
            <a:off x="9067800" y="3048001"/>
            <a:ext cx="1600200" cy="650875"/>
          </a:xfrm>
          <a:prstGeom prst="rect">
            <a:avLst/>
          </a:prstGeom>
          <a:solidFill>
            <a:schemeClr val="accent2"/>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hangingPunct="1">
              <a:spcBef>
                <a:spcPct val="50000"/>
              </a:spcBef>
            </a:pPr>
            <a:r>
              <a:rPr lang="en-US" altLang="en-US">
                <a:solidFill>
                  <a:schemeClr val="bg1"/>
                </a:solidFill>
                <a:latin typeface="Arial" panose="020B0604020202020204" pitchFamily="34" charset="0"/>
                <a:cs typeface="Arial" panose="020B0604020202020204" pitchFamily="34" charset="0"/>
              </a:rPr>
              <a:t>Biographical data</a:t>
            </a:r>
          </a:p>
        </p:txBody>
      </p:sp>
      <p:sp>
        <p:nvSpPr>
          <p:cNvPr id="102408" name="Text Box 8">
            <a:extLst>
              <a:ext uri="{FF2B5EF4-FFF2-40B4-BE49-F238E27FC236}">
                <a16:creationId xmlns:a16="http://schemas.microsoft.com/office/drawing/2014/main" id="{7C27DE3F-4A29-104B-9317-DFDAE1448FD3}"/>
              </a:ext>
            </a:extLst>
          </p:cNvPr>
          <p:cNvSpPr txBox="1">
            <a:spLocks noChangeArrowheads="1"/>
          </p:cNvSpPr>
          <p:nvPr/>
        </p:nvSpPr>
        <p:spPr bwMode="auto">
          <a:xfrm>
            <a:off x="5486400" y="4343401"/>
            <a:ext cx="1295400" cy="650875"/>
          </a:xfrm>
          <a:prstGeom prst="rect">
            <a:avLst/>
          </a:prstGeom>
          <a:solidFill>
            <a:srgbClr val="3366FF"/>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hangingPunct="1">
              <a:spcBef>
                <a:spcPct val="50000"/>
              </a:spcBef>
            </a:pPr>
            <a:r>
              <a:rPr lang="en-US" altLang="en-US">
                <a:solidFill>
                  <a:schemeClr val="bg1"/>
                </a:solidFill>
                <a:latin typeface="Arial" panose="020B0604020202020204" pitchFamily="34" charset="0"/>
                <a:cs typeface="Arial" panose="020B0604020202020204" pitchFamily="34" charset="0"/>
              </a:rPr>
              <a:t>Religious views</a:t>
            </a:r>
          </a:p>
        </p:txBody>
      </p:sp>
      <p:sp>
        <p:nvSpPr>
          <p:cNvPr id="102409" name="Text Box 9">
            <a:extLst>
              <a:ext uri="{FF2B5EF4-FFF2-40B4-BE49-F238E27FC236}">
                <a16:creationId xmlns:a16="http://schemas.microsoft.com/office/drawing/2014/main" id="{78B40D16-34DF-A843-8AEE-898FAB3EEABE}"/>
              </a:ext>
            </a:extLst>
          </p:cNvPr>
          <p:cNvSpPr txBox="1">
            <a:spLocks noChangeArrowheads="1"/>
          </p:cNvSpPr>
          <p:nvPr/>
        </p:nvSpPr>
        <p:spPr bwMode="auto">
          <a:xfrm>
            <a:off x="5181600" y="5181600"/>
            <a:ext cx="1981200" cy="641350"/>
          </a:xfrm>
          <a:prstGeom prst="rect">
            <a:avLst/>
          </a:prstGeom>
          <a:solidFill>
            <a:srgbClr val="CC99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hangingPunct="1">
              <a:spcBef>
                <a:spcPct val="50000"/>
              </a:spcBef>
            </a:pPr>
            <a:r>
              <a:rPr lang="en-US" altLang="en-US">
                <a:solidFill>
                  <a:schemeClr val="bg2"/>
                </a:solidFill>
                <a:latin typeface="Arial" panose="020B0604020202020204" pitchFamily="34" charset="0"/>
                <a:cs typeface="Arial" panose="020B0604020202020204" pitchFamily="34" charset="0"/>
              </a:rPr>
              <a:t>Deeply held fears and fantasies</a:t>
            </a:r>
          </a:p>
        </p:txBody>
      </p:sp>
      <p:sp>
        <p:nvSpPr>
          <p:cNvPr id="102410" name="Text Box 10">
            <a:extLst>
              <a:ext uri="{FF2B5EF4-FFF2-40B4-BE49-F238E27FC236}">
                <a16:creationId xmlns:a16="http://schemas.microsoft.com/office/drawing/2014/main" id="{2A26162C-D101-704A-8889-40DE98031553}"/>
              </a:ext>
            </a:extLst>
          </p:cNvPr>
          <p:cNvSpPr txBox="1">
            <a:spLocks noChangeArrowheads="1"/>
          </p:cNvSpPr>
          <p:nvPr/>
        </p:nvSpPr>
        <p:spPr bwMode="auto">
          <a:xfrm>
            <a:off x="7010400" y="5486400"/>
            <a:ext cx="1295400" cy="641350"/>
          </a:xfrm>
          <a:prstGeom prst="rect">
            <a:avLst/>
          </a:prstGeom>
          <a:solidFill>
            <a:srgbClr val="333333"/>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hangingPunct="1">
              <a:spcBef>
                <a:spcPct val="50000"/>
              </a:spcBef>
            </a:pPr>
            <a:r>
              <a:rPr lang="en-US" altLang="en-US">
                <a:solidFill>
                  <a:schemeClr val="bg1"/>
                </a:solidFill>
                <a:latin typeface="Arial" panose="020B0604020202020204" pitchFamily="34" charset="0"/>
                <a:cs typeface="Arial" panose="020B0604020202020204" pitchFamily="34" charset="0"/>
              </a:rPr>
              <a:t>Concept of self</a:t>
            </a:r>
          </a:p>
        </p:txBody>
      </p:sp>
      <p:sp>
        <p:nvSpPr>
          <p:cNvPr id="102411" name="Text Box 11">
            <a:extLst>
              <a:ext uri="{FF2B5EF4-FFF2-40B4-BE49-F238E27FC236}">
                <a16:creationId xmlns:a16="http://schemas.microsoft.com/office/drawing/2014/main" id="{E157545A-8866-5C4D-9F8D-BEF80AEC170E}"/>
              </a:ext>
            </a:extLst>
          </p:cNvPr>
          <p:cNvSpPr txBox="1">
            <a:spLocks noChangeArrowheads="1"/>
          </p:cNvSpPr>
          <p:nvPr/>
        </p:nvSpPr>
        <p:spPr bwMode="auto">
          <a:xfrm>
            <a:off x="5410200" y="6248400"/>
            <a:ext cx="5029200" cy="457200"/>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US" altLang="en-US" sz="1200" b="1">
                <a:latin typeface="Arial" panose="020B0604020202020204" pitchFamily="34" charset="0"/>
                <a:cs typeface="Arial" panose="020B0604020202020204" pitchFamily="34" charset="0"/>
              </a:rPr>
              <a:t>Source: Griffen, E. (2007). A first look at communication theory (6th ed.). New York: McGraw-Hill.</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40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8" presetClass="entr" presetSubtype="16" fill="hold" nodeType="clickEffect">
                                  <p:stCondLst>
                                    <p:cond delay="0"/>
                                  </p:stCondLst>
                                  <p:childTnLst>
                                    <p:set>
                                      <p:cBhvr>
                                        <p:cTn id="10" dur="1" fill="hold">
                                          <p:stCondLst>
                                            <p:cond delay="0"/>
                                          </p:stCondLst>
                                        </p:cTn>
                                        <p:tgtEl>
                                          <p:spTgt spid="102403">
                                            <p:txEl>
                                              <p:pRg st="0" end="0"/>
                                            </p:txEl>
                                          </p:spTgt>
                                        </p:tgtEl>
                                        <p:attrNameLst>
                                          <p:attrName>style.visibility</p:attrName>
                                        </p:attrNameLst>
                                      </p:cBhvr>
                                      <p:to>
                                        <p:strVal val="visible"/>
                                      </p:to>
                                    </p:set>
                                    <p:animEffect transition="in" filter="diamond(in)">
                                      <p:cBhvr>
                                        <p:cTn id="11" dur="500"/>
                                        <p:tgtEl>
                                          <p:spTgt spid="102403">
                                            <p:txEl>
                                              <p:pRg st="0" end="0"/>
                                            </p:txEl>
                                          </p:spTgt>
                                        </p:tgtEl>
                                      </p:cBhvr>
                                    </p:animEffect>
                                  </p:childTnLst>
                                </p:cTn>
                              </p:par>
                              <p:par>
                                <p:cTn id="12" presetID="8" presetClass="entr" presetSubtype="16" fill="hold" nodeType="withEffect">
                                  <p:stCondLst>
                                    <p:cond delay="0"/>
                                  </p:stCondLst>
                                  <p:childTnLst>
                                    <p:set>
                                      <p:cBhvr>
                                        <p:cTn id="13" dur="1" fill="hold">
                                          <p:stCondLst>
                                            <p:cond delay="0"/>
                                          </p:stCondLst>
                                        </p:cTn>
                                        <p:tgtEl>
                                          <p:spTgt spid="102403">
                                            <p:txEl>
                                              <p:pRg st="1" end="1"/>
                                            </p:txEl>
                                          </p:spTgt>
                                        </p:tgtEl>
                                        <p:attrNameLst>
                                          <p:attrName>style.visibility</p:attrName>
                                        </p:attrNameLst>
                                      </p:cBhvr>
                                      <p:to>
                                        <p:strVal val="visible"/>
                                      </p:to>
                                    </p:set>
                                    <p:animEffect transition="in" filter="diamond(in)">
                                      <p:cBhvr>
                                        <p:cTn id="14" dur="500"/>
                                        <p:tgtEl>
                                          <p:spTgt spid="102403">
                                            <p:txEl>
                                              <p:pRg st="1" end="1"/>
                                            </p:txEl>
                                          </p:spTgt>
                                        </p:tgtEl>
                                      </p:cBhvr>
                                    </p:animEffect>
                                  </p:childTnLst>
                                </p:cTn>
                              </p:par>
                              <p:par>
                                <p:cTn id="15" presetID="8" presetClass="entr" presetSubtype="16" fill="hold" nodeType="withEffect">
                                  <p:stCondLst>
                                    <p:cond delay="0"/>
                                  </p:stCondLst>
                                  <p:childTnLst>
                                    <p:set>
                                      <p:cBhvr>
                                        <p:cTn id="16" dur="1" fill="hold">
                                          <p:stCondLst>
                                            <p:cond delay="0"/>
                                          </p:stCondLst>
                                        </p:cTn>
                                        <p:tgtEl>
                                          <p:spTgt spid="102403">
                                            <p:txEl>
                                              <p:pRg st="2" end="2"/>
                                            </p:txEl>
                                          </p:spTgt>
                                        </p:tgtEl>
                                        <p:attrNameLst>
                                          <p:attrName>style.visibility</p:attrName>
                                        </p:attrNameLst>
                                      </p:cBhvr>
                                      <p:to>
                                        <p:strVal val="visible"/>
                                      </p:to>
                                    </p:set>
                                    <p:animEffect transition="in" filter="diamond(in)">
                                      <p:cBhvr>
                                        <p:cTn id="17" dur="500"/>
                                        <p:tgtEl>
                                          <p:spTgt spid="102403">
                                            <p:txEl>
                                              <p:pRg st="2" end="2"/>
                                            </p:txEl>
                                          </p:spTgt>
                                        </p:tgtEl>
                                      </p:cBhvr>
                                    </p:animEffect>
                                  </p:childTnLst>
                                </p:cTn>
                              </p:par>
                            </p:childTnLst>
                          </p:cTn>
                        </p:par>
                        <p:par>
                          <p:cTn id="18" fill="hold" nodeType="afterGroup">
                            <p:stCondLst>
                              <p:cond delay="500"/>
                            </p:stCondLst>
                            <p:childTnLst>
                              <p:par>
                                <p:cTn id="19" presetID="4" presetClass="entr" presetSubtype="16" fill="hold" nodeType="afterEffect">
                                  <p:stCondLst>
                                    <p:cond delay="0"/>
                                  </p:stCondLst>
                                  <p:childTnLst>
                                    <p:set>
                                      <p:cBhvr>
                                        <p:cTn id="20" dur="1" fill="hold">
                                          <p:stCondLst>
                                            <p:cond delay="0"/>
                                          </p:stCondLst>
                                        </p:cTn>
                                        <p:tgtEl>
                                          <p:spTgt spid="102404"/>
                                        </p:tgtEl>
                                        <p:attrNameLst>
                                          <p:attrName>style.visibility</p:attrName>
                                        </p:attrNameLst>
                                      </p:cBhvr>
                                      <p:to>
                                        <p:strVal val="visible"/>
                                      </p:to>
                                    </p:set>
                                    <p:animEffect transition="in" filter="box(in)">
                                      <p:cBhvr>
                                        <p:cTn id="21" dur="500"/>
                                        <p:tgtEl>
                                          <p:spTgt spid="102404"/>
                                        </p:tgtEl>
                                      </p:cBhvr>
                                    </p:animEffect>
                                  </p:childTnLst>
                                </p:cTn>
                              </p:par>
                              <p:par>
                                <p:cTn id="22" presetID="1" presetClass="entr" presetSubtype="0" fill="hold" grpId="0" nodeType="withEffect">
                                  <p:stCondLst>
                                    <p:cond delay="0"/>
                                  </p:stCondLst>
                                  <p:childTnLst>
                                    <p:set>
                                      <p:cBhvr>
                                        <p:cTn id="23" dur="1" fill="hold">
                                          <p:stCondLst>
                                            <p:cond delay="0"/>
                                          </p:stCondLst>
                                        </p:cTn>
                                        <p:tgtEl>
                                          <p:spTgt spid="102411"/>
                                        </p:tgtEl>
                                        <p:attrNameLst>
                                          <p:attrName>style.visibility</p:attrName>
                                        </p:attrNameLst>
                                      </p:cBhvr>
                                      <p:to>
                                        <p:strVal val="visible"/>
                                      </p:to>
                                    </p:set>
                                  </p:childTnLst>
                                </p:cTn>
                              </p:par>
                              <p:par>
                                <p:cTn id="24" presetID="4" presetClass="entr" presetSubtype="16" fill="hold" grpId="0" nodeType="withEffect">
                                  <p:stCondLst>
                                    <p:cond delay="0"/>
                                  </p:stCondLst>
                                  <p:childTnLst>
                                    <p:set>
                                      <p:cBhvr>
                                        <p:cTn id="25" dur="1" fill="hold">
                                          <p:stCondLst>
                                            <p:cond delay="0"/>
                                          </p:stCondLst>
                                        </p:cTn>
                                        <p:tgtEl>
                                          <p:spTgt spid="102407"/>
                                        </p:tgtEl>
                                        <p:attrNameLst>
                                          <p:attrName>style.visibility</p:attrName>
                                        </p:attrNameLst>
                                      </p:cBhvr>
                                      <p:to>
                                        <p:strVal val="visible"/>
                                      </p:to>
                                    </p:set>
                                    <p:animEffect transition="in" filter="box(in)">
                                      <p:cBhvr>
                                        <p:cTn id="26" dur="500"/>
                                        <p:tgtEl>
                                          <p:spTgt spid="102407"/>
                                        </p:tgtEl>
                                      </p:cBhvr>
                                    </p:animEffect>
                                  </p:childTnLst>
                                </p:cTn>
                              </p:par>
                              <p:par>
                                <p:cTn id="27" presetID="4" presetClass="entr" presetSubtype="16" fill="hold" grpId="0" nodeType="withEffect">
                                  <p:stCondLst>
                                    <p:cond delay="0"/>
                                  </p:stCondLst>
                                  <p:childTnLst>
                                    <p:set>
                                      <p:cBhvr>
                                        <p:cTn id="28" dur="1" fill="hold">
                                          <p:stCondLst>
                                            <p:cond delay="0"/>
                                          </p:stCondLst>
                                        </p:cTn>
                                        <p:tgtEl>
                                          <p:spTgt spid="102406"/>
                                        </p:tgtEl>
                                        <p:attrNameLst>
                                          <p:attrName>style.visibility</p:attrName>
                                        </p:attrNameLst>
                                      </p:cBhvr>
                                      <p:to>
                                        <p:strVal val="visible"/>
                                      </p:to>
                                    </p:set>
                                    <p:animEffect transition="in" filter="box(in)">
                                      <p:cBhvr>
                                        <p:cTn id="29" dur="500"/>
                                        <p:tgtEl>
                                          <p:spTgt spid="102406"/>
                                        </p:tgtEl>
                                      </p:cBhvr>
                                    </p:animEffect>
                                  </p:childTnLst>
                                </p:cTn>
                              </p:par>
                              <p:par>
                                <p:cTn id="30" presetID="4" presetClass="entr" presetSubtype="16" fill="hold" grpId="0" nodeType="withEffect">
                                  <p:stCondLst>
                                    <p:cond delay="0"/>
                                  </p:stCondLst>
                                  <p:childTnLst>
                                    <p:set>
                                      <p:cBhvr>
                                        <p:cTn id="31" dur="1" fill="hold">
                                          <p:stCondLst>
                                            <p:cond delay="0"/>
                                          </p:stCondLst>
                                        </p:cTn>
                                        <p:tgtEl>
                                          <p:spTgt spid="102405"/>
                                        </p:tgtEl>
                                        <p:attrNameLst>
                                          <p:attrName>style.visibility</p:attrName>
                                        </p:attrNameLst>
                                      </p:cBhvr>
                                      <p:to>
                                        <p:strVal val="visible"/>
                                      </p:to>
                                    </p:set>
                                    <p:animEffect transition="in" filter="box(in)">
                                      <p:cBhvr>
                                        <p:cTn id="32" dur="500"/>
                                        <p:tgtEl>
                                          <p:spTgt spid="102405"/>
                                        </p:tgtEl>
                                      </p:cBhvr>
                                    </p:animEffect>
                                  </p:childTnLst>
                                </p:cTn>
                              </p:par>
                              <p:par>
                                <p:cTn id="33" presetID="4" presetClass="entr" presetSubtype="16" fill="hold" grpId="0" nodeType="withEffect">
                                  <p:stCondLst>
                                    <p:cond delay="0"/>
                                  </p:stCondLst>
                                  <p:childTnLst>
                                    <p:set>
                                      <p:cBhvr>
                                        <p:cTn id="34" dur="1" fill="hold">
                                          <p:stCondLst>
                                            <p:cond delay="0"/>
                                          </p:stCondLst>
                                        </p:cTn>
                                        <p:tgtEl>
                                          <p:spTgt spid="102408"/>
                                        </p:tgtEl>
                                        <p:attrNameLst>
                                          <p:attrName>style.visibility</p:attrName>
                                        </p:attrNameLst>
                                      </p:cBhvr>
                                      <p:to>
                                        <p:strVal val="visible"/>
                                      </p:to>
                                    </p:set>
                                    <p:animEffect transition="in" filter="box(in)">
                                      <p:cBhvr>
                                        <p:cTn id="35" dur="500"/>
                                        <p:tgtEl>
                                          <p:spTgt spid="102408"/>
                                        </p:tgtEl>
                                      </p:cBhvr>
                                    </p:animEffect>
                                  </p:childTnLst>
                                </p:cTn>
                              </p:par>
                              <p:par>
                                <p:cTn id="36" presetID="4" presetClass="entr" presetSubtype="16" fill="hold" grpId="0" nodeType="withEffect">
                                  <p:stCondLst>
                                    <p:cond delay="0"/>
                                  </p:stCondLst>
                                  <p:childTnLst>
                                    <p:set>
                                      <p:cBhvr>
                                        <p:cTn id="37" dur="1" fill="hold">
                                          <p:stCondLst>
                                            <p:cond delay="0"/>
                                          </p:stCondLst>
                                        </p:cTn>
                                        <p:tgtEl>
                                          <p:spTgt spid="102409"/>
                                        </p:tgtEl>
                                        <p:attrNameLst>
                                          <p:attrName>style.visibility</p:attrName>
                                        </p:attrNameLst>
                                      </p:cBhvr>
                                      <p:to>
                                        <p:strVal val="visible"/>
                                      </p:to>
                                    </p:set>
                                    <p:animEffect transition="in" filter="box(in)">
                                      <p:cBhvr>
                                        <p:cTn id="38" dur="500"/>
                                        <p:tgtEl>
                                          <p:spTgt spid="102409"/>
                                        </p:tgtEl>
                                      </p:cBhvr>
                                    </p:animEffect>
                                  </p:childTnLst>
                                </p:cTn>
                              </p:par>
                              <p:par>
                                <p:cTn id="39" presetID="4" presetClass="entr" presetSubtype="16" fill="hold" grpId="0" nodeType="withEffect">
                                  <p:stCondLst>
                                    <p:cond delay="0"/>
                                  </p:stCondLst>
                                  <p:childTnLst>
                                    <p:set>
                                      <p:cBhvr>
                                        <p:cTn id="40" dur="1" fill="hold">
                                          <p:stCondLst>
                                            <p:cond delay="0"/>
                                          </p:stCondLst>
                                        </p:cTn>
                                        <p:tgtEl>
                                          <p:spTgt spid="102410"/>
                                        </p:tgtEl>
                                        <p:attrNameLst>
                                          <p:attrName>style.visibility</p:attrName>
                                        </p:attrNameLst>
                                      </p:cBhvr>
                                      <p:to>
                                        <p:strVal val="visible"/>
                                      </p:to>
                                    </p:set>
                                    <p:animEffect transition="in" filter="box(in)">
                                      <p:cBhvr>
                                        <p:cTn id="41" dur="500"/>
                                        <p:tgtEl>
                                          <p:spTgt spid="1024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02" grpId="0"/>
      <p:bldP spid="102405" grpId="0" animBg="1"/>
      <p:bldP spid="102406" grpId="0" animBg="1"/>
      <p:bldP spid="102407" grpId="0" animBg="1"/>
      <p:bldP spid="102408" grpId="0" animBg="1"/>
      <p:bldP spid="102409" grpId="0" animBg="1"/>
      <p:bldP spid="102410" grpId="0" animBg="1"/>
      <p:bldP spid="102411"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a:extLst>
              <a:ext uri="{FF2B5EF4-FFF2-40B4-BE49-F238E27FC236}">
                <a16:creationId xmlns:a16="http://schemas.microsoft.com/office/drawing/2014/main" id="{C910F7E3-21BB-F44D-ACAF-4303DB865805}"/>
              </a:ext>
            </a:extLst>
          </p:cNvPr>
          <p:cNvSpPr>
            <a:spLocks noGrp="1" noChangeArrowheads="1"/>
          </p:cNvSpPr>
          <p:nvPr>
            <p:ph type="title"/>
          </p:nvPr>
        </p:nvSpPr>
        <p:spPr/>
        <p:txBody>
          <a:bodyPr/>
          <a:lstStyle/>
          <a:p>
            <a:pPr algn="ctr"/>
            <a:r>
              <a:rPr lang="en-US" altLang="en-US" sz="3800"/>
              <a:t>Other Observations of SPT</a:t>
            </a:r>
          </a:p>
        </p:txBody>
      </p:sp>
      <p:sp>
        <p:nvSpPr>
          <p:cNvPr id="104451" name="Rectangle 3">
            <a:extLst>
              <a:ext uri="{FF2B5EF4-FFF2-40B4-BE49-F238E27FC236}">
                <a16:creationId xmlns:a16="http://schemas.microsoft.com/office/drawing/2014/main" id="{BA78AD5C-45B2-E046-95BE-0AD9C1F5EAE3}"/>
              </a:ext>
            </a:extLst>
          </p:cNvPr>
          <p:cNvSpPr>
            <a:spLocks noGrp="1" noChangeArrowheads="1"/>
          </p:cNvSpPr>
          <p:nvPr>
            <p:ph type="body" idx="1"/>
          </p:nvPr>
        </p:nvSpPr>
        <p:spPr>
          <a:xfrm>
            <a:off x="2438400" y="1600200"/>
            <a:ext cx="7772400" cy="4876800"/>
          </a:xfrm>
        </p:spPr>
        <p:txBody>
          <a:bodyPr/>
          <a:lstStyle/>
          <a:p>
            <a:pPr>
              <a:lnSpc>
                <a:spcPct val="90000"/>
              </a:lnSpc>
            </a:pPr>
            <a:r>
              <a:rPr lang="en-US" altLang="en-US"/>
              <a:t>The Law of Reciprocity is important when disclosing; “emotional equity” between the two people.</a:t>
            </a:r>
          </a:p>
          <a:p>
            <a:pPr>
              <a:lnSpc>
                <a:spcPct val="90000"/>
              </a:lnSpc>
              <a:buFontTx/>
              <a:buNone/>
            </a:pPr>
            <a:r>
              <a:rPr lang="en-US" altLang="en-US"/>
              <a:t>		</a:t>
            </a:r>
            <a:r>
              <a:rPr lang="en-US" altLang="en-US">
                <a:sym typeface="Wingdings" pitchFamily="2" charset="2"/>
              </a:rPr>
              <a:t>Take turns revealing layers</a:t>
            </a:r>
          </a:p>
          <a:p>
            <a:pPr>
              <a:lnSpc>
                <a:spcPct val="90000"/>
              </a:lnSpc>
            </a:pPr>
            <a:endParaRPr lang="en-US" altLang="en-US">
              <a:sym typeface="Wingdings" pitchFamily="2" charset="2"/>
            </a:endParaRPr>
          </a:p>
          <a:p>
            <a:pPr>
              <a:lnSpc>
                <a:spcPct val="90000"/>
              </a:lnSpc>
            </a:pPr>
            <a:r>
              <a:rPr lang="en-US" altLang="en-US">
                <a:sym typeface="Wingdings" pitchFamily="2" charset="2"/>
              </a:rPr>
              <a:t>Penetration is rapid at the start, but slows as inner layers are reached.  Intimate layers take years to be revealed and some may never be disclosed.</a:t>
            </a:r>
          </a:p>
          <a:p>
            <a:pPr>
              <a:lnSpc>
                <a:spcPct val="90000"/>
              </a:lnSpc>
              <a:buFontTx/>
              <a:buNone/>
            </a:pPr>
            <a:endParaRPr lang="en-US" altLang="en-US" sz="2400"/>
          </a:p>
          <a:p>
            <a:pPr>
              <a:lnSpc>
                <a:spcPct val="90000"/>
              </a:lnSpc>
              <a:buFontTx/>
              <a:buNone/>
            </a:pPr>
            <a:r>
              <a:rPr lang="en-US" altLang="en-US" sz="2400"/>
              <a:t>--Griffen, E. (2007). A first look at communication theory (6</a:t>
            </a:r>
            <a:r>
              <a:rPr lang="en-US" altLang="en-US" sz="2400" baseline="30000"/>
              <a:t>th</a:t>
            </a:r>
            <a:r>
              <a:rPr lang="en-US" altLang="en-US" sz="2400"/>
              <a:t> ed.). New York: McGraw-Hill.</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445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55" presetClass="entr" presetSubtype="0" fill="hold" nodeType="clickEffect">
                                  <p:stCondLst>
                                    <p:cond delay="0"/>
                                  </p:stCondLst>
                                  <p:childTnLst>
                                    <p:set>
                                      <p:cBhvr>
                                        <p:cTn id="10" dur="1" fill="hold">
                                          <p:stCondLst>
                                            <p:cond delay="0"/>
                                          </p:stCondLst>
                                        </p:cTn>
                                        <p:tgtEl>
                                          <p:spTgt spid="104451">
                                            <p:txEl>
                                              <p:pRg st="0" end="0"/>
                                            </p:txEl>
                                          </p:spTgt>
                                        </p:tgtEl>
                                        <p:attrNameLst>
                                          <p:attrName>style.visibility</p:attrName>
                                        </p:attrNameLst>
                                      </p:cBhvr>
                                      <p:to>
                                        <p:strVal val="visible"/>
                                      </p:to>
                                    </p:set>
                                    <p:anim calcmode="lin" valueType="num">
                                      <p:cBhvr>
                                        <p:cTn id="11" dur="500" fill="hold"/>
                                        <p:tgtEl>
                                          <p:spTgt spid="104451">
                                            <p:txEl>
                                              <p:pRg st="0" end="0"/>
                                            </p:txEl>
                                          </p:spTgt>
                                        </p:tgtEl>
                                        <p:attrNameLst>
                                          <p:attrName>ppt_w</p:attrName>
                                        </p:attrNameLst>
                                      </p:cBhvr>
                                      <p:tavLst>
                                        <p:tav tm="0">
                                          <p:val>
                                            <p:strVal val="#ppt_w*0.70"/>
                                          </p:val>
                                        </p:tav>
                                        <p:tav tm="100000">
                                          <p:val>
                                            <p:strVal val="#ppt_w"/>
                                          </p:val>
                                        </p:tav>
                                      </p:tavLst>
                                    </p:anim>
                                    <p:anim calcmode="lin" valueType="num">
                                      <p:cBhvr>
                                        <p:cTn id="12" dur="500" fill="hold"/>
                                        <p:tgtEl>
                                          <p:spTgt spid="104451">
                                            <p:txEl>
                                              <p:pRg st="0" end="0"/>
                                            </p:txEl>
                                          </p:spTgt>
                                        </p:tgtEl>
                                        <p:attrNameLst>
                                          <p:attrName>ppt_h</p:attrName>
                                        </p:attrNameLst>
                                      </p:cBhvr>
                                      <p:tavLst>
                                        <p:tav tm="0">
                                          <p:val>
                                            <p:strVal val="#ppt_h"/>
                                          </p:val>
                                        </p:tav>
                                        <p:tav tm="100000">
                                          <p:val>
                                            <p:strVal val="#ppt_h"/>
                                          </p:val>
                                        </p:tav>
                                      </p:tavLst>
                                    </p:anim>
                                    <p:animEffect transition="in" filter="fade">
                                      <p:cBhvr>
                                        <p:cTn id="13" dur="500"/>
                                        <p:tgtEl>
                                          <p:spTgt spid="104451">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8" fill="hold" nodeType="clickEffect">
                                  <p:stCondLst>
                                    <p:cond delay="0"/>
                                  </p:stCondLst>
                                  <p:childTnLst>
                                    <p:set>
                                      <p:cBhvr>
                                        <p:cTn id="17" dur="1" fill="hold">
                                          <p:stCondLst>
                                            <p:cond delay="0"/>
                                          </p:stCondLst>
                                        </p:cTn>
                                        <p:tgtEl>
                                          <p:spTgt spid="104451">
                                            <p:txEl>
                                              <p:pRg st="1" end="1"/>
                                            </p:txEl>
                                          </p:spTgt>
                                        </p:tgtEl>
                                        <p:attrNameLst>
                                          <p:attrName>style.visibility</p:attrName>
                                        </p:attrNameLst>
                                      </p:cBhvr>
                                      <p:to>
                                        <p:strVal val="visible"/>
                                      </p:to>
                                    </p:set>
                                    <p:anim calcmode="lin" valueType="num">
                                      <p:cBhvr additive="base">
                                        <p:cTn id="18" dur="1000" fill="hold"/>
                                        <p:tgtEl>
                                          <p:spTgt spid="104451">
                                            <p:txEl>
                                              <p:pRg st="1" end="1"/>
                                            </p:txEl>
                                          </p:spTgt>
                                        </p:tgtEl>
                                        <p:attrNameLst>
                                          <p:attrName>ppt_x</p:attrName>
                                        </p:attrNameLst>
                                      </p:cBhvr>
                                      <p:tavLst>
                                        <p:tav tm="0">
                                          <p:val>
                                            <p:strVal val="0-#ppt_w/2"/>
                                          </p:val>
                                        </p:tav>
                                        <p:tav tm="100000">
                                          <p:val>
                                            <p:strVal val="#ppt_x"/>
                                          </p:val>
                                        </p:tav>
                                      </p:tavLst>
                                    </p:anim>
                                    <p:anim calcmode="lin" valueType="num">
                                      <p:cBhvr additive="base">
                                        <p:cTn id="19" dur="1000" fill="hold"/>
                                        <p:tgtEl>
                                          <p:spTgt spid="10445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55" presetClass="entr" presetSubtype="0" fill="hold" nodeType="clickEffect">
                                  <p:stCondLst>
                                    <p:cond delay="0"/>
                                  </p:stCondLst>
                                  <p:childTnLst>
                                    <p:set>
                                      <p:cBhvr>
                                        <p:cTn id="23" dur="1" fill="hold">
                                          <p:stCondLst>
                                            <p:cond delay="0"/>
                                          </p:stCondLst>
                                        </p:cTn>
                                        <p:tgtEl>
                                          <p:spTgt spid="104451">
                                            <p:txEl>
                                              <p:pRg st="3" end="3"/>
                                            </p:txEl>
                                          </p:spTgt>
                                        </p:tgtEl>
                                        <p:attrNameLst>
                                          <p:attrName>style.visibility</p:attrName>
                                        </p:attrNameLst>
                                      </p:cBhvr>
                                      <p:to>
                                        <p:strVal val="visible"/>
                                      </p:to>
                                    </p:set>
                                    <p:anim calcmode="lin" valueType="num">
                                      <p:cBhvr>
                                        <p:cTn id="24" dur="1000" fill="hold"/>
                                        <p:tgtEl>
                                          <p:spTgt spid="104451">
                                            <p:txEl>
                                              <p:pRg st="3" end="3"/>
                                            </p:txEl>
                                          </p:spTgt>
                                        </p:tgtEl>
                                        <p:attrNameLst>
                                          <p:attrName>ppt_w</p:attrName>
                                        </p:attrNameLst>
                                      </p:cBhvr>
                                      <p:tavLst>
                                        <p:tav tm="0">
                                          <p:val>
                                            <p:strVal val="#ppt_w*0.70"/>
                                          </p:val>
                                        </p:tav>
                                        <p:tav tm="100000">
                                          <p:val>
                                            <p:strVal val="#ppt_w"/>
                                          </p:val>
                                        </p:tav>
                                      </p:tavLst>
                                    </p:anim>
                                    <p:anim calcmode="lin" valueType="num">
                                      <p:cBhvr>
                                        <p:cTn id="25" dur="1000" fill="hold"/>
                                        <p:tgtEl>
                                          <p:spTgt spid="104451">
                                            <p:txEl>
                                              <p:pRg st="3" end="3"/>
                                            </p:txEl>
                                          </p:spTgt>
                                        </p:tgtEl>
                                        <p:attrNameLst>
                                          <p:attrName>ppt_h</p:attrName>
                                        </p:attrNameLst>
                                      </p:cBhvr>
                                      <p:tavLst>
                                        <p:tav tm="0">
                                          <p:val>
                                            <p:strVal val="#ppt_h"/>
                                          </p:val>
                                        </p:tav>
                                        <p:tav tm="100000">
                                          <p:val>
                                            <p:strVal val="#ppt_h"/>
                                          </p:val>
                                        </p:tav>
                                      </p:tavLst>
                                    </p:anim>
                                    <p:animEffect transition="in" filter="fade">
                                      <p:cBhvr>
                                        <p:cTn id="26" dur="1000"/>
                                        <p:tgtEl>
                                          <p:spTgt spid="104451">
                                            <p:txEl>
                                              <p:pRg st="3" end="3"/>
                                            </p:txEl>
                                          </p:spTgt>
                                        </p:tgtEl>
                                      </p:cBhvr>
                                    </p:animEffect>
                                  </p:childTnLst>
                                </p:cTn>
                              </p:par>
                              <p:par>
                                <p:cTn id="27" presetID="1" presetClass="entr" presetSubtype="0" fill="hold" nodeType="withEffect">
                                  <p:stCondLst>
                                    <p:cond delay="0"/>
                                  </p:stCondLst>
                                  <p:childTnLst>
                                    <p:set>
                                      <p:cBhvr>
                                        <p:cTn id="28" dur="1" fill="hold">
                                          <p:stCondLst>
                                            <p:cond delay="0"/>
                                          </p:stCondLst>
                                        </p:cTn>
                                        <p:tgtEl>
                                          <p:spTgt spid="10445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50"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a:extLst>
              <a:ext uri="{FF2B5EF4-FFF2-40B4-BE49-F238E27FC236}">
                <a16:creationId xmlns:a16="http://schemas.microsoft.com/office/drawing/2014/main" id="{310391D0-001A-8D4E-AF42-F0302DA2AB3C}"/>
              </a:ext>
            </a:extLst>
          </p:cNvPr>
          <p:cNvSpPr>
            <a:spLocks noGrp="1" noChangeArrowheads="1"/>
          </p:cNvSpPr>
          <p:nvPr>
            <p:ph type="body" idx="1"/>
          </p:nvPr>
        </p:nvSpPr>
        <p:spPr/>
        <p:txBody>
          <a:bodyPr/>
          <a:lstStyle/>
          <a:p>
            <a:pPr>
              <a:lnSpc>
                <a:spcPct val="90000"/>
              </a:lnSpc>
            </a:pPr>
            <a:r>
              <a:rPr lang="en-US" altLang="en-US" u="sng"/>
              <a:t>Depenetration</a:t>
            </a:r>
            <a:r>
              <a:rPr lang="en-US" altLang="en-US"/>
              <a:t> is a gradual process of layer by layer withdrawal.</a:t>
            </a:r>
          </a:p>
          <a:p>
            <a:pPr>
              <a:lnSpc>
                <a:spcPct val="90000"/>
              </a:lnSpc>
            </a:pPr>
            <a:endParaRPr lang="en-US" altLang="en-US"/>
          </a:p>
          <a:p>
            <a:pPr>
              <a:lnSpc>
                <a:spcPct val="90000"/>
              </a:lnSpc>
            </a:pPr>
            <a:r>
              <a:rPr lang="en-US" altLang="en-US"/>
              <a:t>It is usually mutual and characterized by lack of care and enjoyment.</a:t>
            </a:r>
          </a:p>
          <a:p>
            <a:pPr>
              <a:lnSpc>
                <a:spcPct val="90000"/>
              </a:lnSpc>
            </a:pPr>
            <a:endParaRPr lang="en-US" altLang="en-US"/>
          </a:p>
          <a:p>
            <a:pPr>
              <a:lnSpc>
                <a:spcPct val="90000"/>
              </a:lnSpc>
            </a:pPr>
            <a:r>
              <a:rPr lang="en-US" altLang="en-US"/>
              <a:t>Areas of one’s life are closed off from the other and no new information is shared.</a:t>
            </a:r>
          </a:p>
          <a:p>
            <a:pPr>
              <a:lnSpc>
                <a:spcPct val="90000"/>
              </a:lnSpc>
              <a:buFontTx/>
              <a:buNone/>
            </a:pPr>
            <a:endParaRPr lang="en-US" altLang="en-US" sz="2000"/>
          </a:p>
          <a:p>
            <a:pPr>
              <a:lnSpc>
                <a:spcPct val="90000"/>
              </a:lnSpc>
              <a:buFontTx/>
              <a:buNone/>
            </a:pPr>
            <a:r>
              <a:rPr lang="en-US" altLang="en-US" sz="2400"/>
              <a:t>--Griffen, E. (2007). A first look at communication theory (6</a:t>
            </a:r>
            <a:r>
              <a:rPr lang="en-US" altLang="en-US" sz="2400" baseline="30000"/>
              <a:t>th</a:t>
            </a:r>
            <a:r>
              <a:rPr lang="en-US" altLang="en-US" sz="2400"/>
              <a:t> ed.). New York: McGraw-Hill.</a:t>
            </a:r>
          </a:p>
        </p:txBody>
      </p:sp>
      <p:sp>
        <p:nvSpPr>
          <p:cNvPr id="106499" name="Rectangle 3">
            <a:extLst>
              <a:ext uri="{FF2B5EF4-FFF2-40B4-BE49-F238E27FC236}">
                <a16:creationId xmlns:a16="http://schemas.microsoft.com/office/drawing/2014/main" id="{C906FA79-9652-624F-8930-89CE14DAFFC8}"/>
              </a:ext>
            </a:extLst>
          </p:cNvPr>
          <p:cNvSpPr>
            <a:spLocks noGrp="1" noChangeArrowheads="1"/>
          </p:cNvSpPr>
          <p:nvPr>
            <p:ph type="title"/>
          </p:nvPr>
        </p:nvSpPr>
        <p:spPr>
          <a:noFill/>
          <a:ln/>
        </p:spPr>
        <p:txBody>
          <a:bodyPr/>
          <a:lstStyle/>
          <a:p>
            <a:pPr algn="ctr"/>
            <a:r>
              <a:rPr lang="en-US" altLang="en-US" sz="3800"/>
              <a:t>Other Observations of SPT </a:t>
            </a:r>
            <a:r>
              <a:rPr lang="en-US" altLang="en-US" sz="1900"/>
              <a:t>cont.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649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55" presetClass="entr" presetSubtype="0" fill="hold" nodeType="clickEffect">
                                  <p:stCondLst>
                                    <p:cond delay="0"/>
                                  </p:stCondLst>
                                  <p:childTnLst>
                                    <p:set>
                                      <p:cBhvr>
                                        <p:cTn id="10" dur="1" fill="hold">
                                          <p:stCondLst>
                                            <p:cond delay="0"/>
                                          </p:stCondLst>
                                        </p:cTn>
                                        <p:tgtEl>
                                          <p:spTgt spid="106498">
                                            <p:txEl>
                                              <p:pRg st="0" end="0"/>
                                            </p:txEl>
                                          </p:spTgt>
                                        </p:tgtEl>
                                        <p:attrNameLst>
                                          <p:attrName>style.visibility</p:attrName>
                                        </p:attrNameLst>
                                      </p:cBhvr>
                                      <p:to>
                                        <p:strVal val="visible"/>
                                      </p:to>
                                    </p:set>
                                    <p:anim calcmode="lin" valueType="num">
                                      <p:cBhvr>
                                        <p:cTn id="11" dur="1000" fill="hold"/>
                                        <p:tgtEl>
                                          <p:spTgt spid="106498">
                                            <p:txEl>
                                              <p:pRg st="0" end="0"/>
                                            </p:txEl>
                                          </p:spTgt>
                                        </p:tgtEl>
                                        <p:attrNameLst>
                                          <p:attrName>ppt_w</p:attrName>
                                        </p:attrNameLst>
                                      </p:cBhvr>
                                      <p:tavLst>
                                        <p:tav tm="0">
                                          <p:val>
                                            <p:strVal val="#ppt_w*0.70"/>
                                          </p:val>
                                        </p:tav>
                                        <p:tav tm="100000">
                                          <p:val>
                                            <p:strVal val="#ppt_w"/>
                                          </p:val>
                                        </p:tav>
                                      </p:tavLst>
                                    </p:anim>
                                    <p:anim calcmode="lin" valueType="num">
                                      <p:cBhvr>
                                        <p:cTn id="12" dur="1000" fill="hold"/>
                                        <p:tgtEl>
                                          <p:spTgt spid="106498">
                                            <p:txEl>
                                              <p:pRg st="0" end="0"/>
                                            </p:txEl>
                                          </p:spTgt>
                                        </p:tgtEl>
                                        <p:attrNameLst>
                                          <p:attrName>ppt_h</p:attrName>
                                        </p:attrNameLst>
                                      </p:cBhvr>
                                      <p:tavLst>
                                        <p:tav tm="0">
                                          <p:val>
                                            <p:strVal val="#ppt_h"/>
                                          </p:val>
                                        </p:tav>
                                        <p:tav tm="100000">
                                          <p:val>
                                            <p:strVal val="#ppt_h"/>
                                          </p:val>
                                        </p:tav>
                                      </p:tavLst>
                                    </p:anim>
                                    <p:animEffect transition="in" filter="fade">
                                      <p:cBhvr>
                                        <p:cTn id="13" dur="1000"/>
                                        <p:tgtEl>
                                          <p:spTgt spid="106498">
                                            <p:txEl>
                                              <p:pRg st="0" end="0"/>
                                            </p:txEl>
                                          </p:spTgt>
                                        </p:tgtEl>
                                      </p:cBhvr>
                                    </p:animEffect>
                                  </p:childTnLst>
                                </p:cTn>
                              </p:par>
                            </p:childTnLst>
                          </p:cTn>
                        </p:par>
                        <p:par>
                          <p:cTn id="14" fill="hold" nodeType="afterGroup">
                            <p:stCondLst>
                              <p:cond delay="1000"/>
                            </p:stCondLst>
                            <p:childTnLst>
                              <p:par>
                                <p:cTn id="15" presetID="55" presetClass="entr" presetSubtype="0" fill="hold" nodeType="afterEffect">
                                  <p:stCondLst>
                                    <p:cond delay="0"/>
                                  </p:stCondLst>
                                  <p:childTnLst>
                                    <p:set>
                                      <p:cBhvr>
                                        <p:cTn id="16" dur="1" fill="hold">
                                          <p:stCondLst>
                                            <p:cond delay="0"/>
                                          </p:stCondLst>
                                        </p:cTn>
                                        <p:tgtEl>
                                          <p:spTgt spid="106498">
                                            <p:txEl>
                                              <p:pRg st="2" end="2"/>
                                            </p:txEl>
                                          </p:spTgt>
                                        </p:tgtEl>
                                        <p:attrNameLst>
                                          <p:attrName>style.visibility</p:attrName>
                                        </p:attrNameLst>
                                      </p:cBhvr>
                                      <p:to>
                                        <p:strVal val="visible"/>
                                      </p:to>
                                    </p:set>
                                    <p:anim calcmode="lin" valueType="num">
                                      <p:cBhvr>
                                        <p:cTn id="17" dur="1000" fill="hold"/>
                                        <p:tgtEl>
                                          <p:spTgt spid="106498">
                                            <p:txEl>
                                              <p:pRg st="2" end="2"/>
                                            </p:txEl>
                                          </p:spTgt>
                                        </p:tgtEl>
                                        <p:attrNameLst>
                                          <p:attrName>ppt_w</p:attrName>
                                        </p:attrNameLst>
                                      </p:cBhvr>
                                      <p:tavLst>
                                        <p:tav tm="0">
                                          <p:val>
                                            <p:strVal val="#ppt_w*0.70"/>
                                          </p:val>
                                        </p:tav>
                                        <p:tav tm="100000">
                                          <p:val>
                                            <p:strVal val="#ppt_w"/>
                                          </p:val>
                                        </p:tav>
                                      </p:tavLst>
                                    </p:anim>
                                    <p:anim calcmode="lin" valueType="num">
                                      <p:cBhvr>
                                        <p:cTn id="18" dur="1000" fill="hold"/>
                                        <p:tgtEl>
                                          <p:spTgt spid="106498">
                                            <p:txEl>
                                              <p:pRg st="2" end="2"/>
                                            </p:txEl>
                                          </p:spTgt>
                                        </p:tgtEl>
                                        <p:attrNameLst>
                                          <p:attrName>ppt_h</p:attrName>
                                        </p:attrNameLst>
                                      </p:cBhvr>
                                      <p:tavLst>
                                        <p:tav tm="0">
                                          <p:val>
                                            <p:strVal val="#ppt_h"/>
                                          </p:val>
                                        </p:tav>
                                        <p:tav tm="100000">
                                          <p:val>
                                            <p:strVal val="#ppt_h"/>
                                          </p:val>
                                        </p:tav>
                                      </p:tavLst>
                                    </p:anim>
                                    <p:animEffect transition="in" filter="fade">
                                      <p:cBhvr>
                                        <p:cTn id="19" dur="1000"/>
                                        <p:tgtEl>
                                          <p:spTgt spid="106498">
                                            <p:txEl>
                                              <p:pRg st="2" end="2"/>
                                            </p:txEl>
                                          </p:spTgt>
                                        </p:tgtEl>
                                      </p:cBhvr>
                                    </p:animEffect>
                                  </p:childTnLst>
                                </p:cTn>
                              </p:par>
                            </p:childTnLst>
                          </p:cTn>
                        </p:par>
                        <p:par>
                          <p:cTn id="20" fill="hold" nodeType="afterGroup">
                            <p:stCondLst>
                              <p:cond delay="2000"/>
                            </p:stCondLst>
                            <p:childTnLst>
                              <p:par>
                                <p:cTn id="21" presetID="55" presetClass="entr" presetSubtype="0" fill="hold" nodeType="afterEffect">
                                  <p:stCondLst>
                                    <p:cond delay="0"/>
                                  </p:stCondLst>
                                  <p:childTnLst>
                                    <p:set>
                                      <p:cBhvr>
                                        <p:cTn id="22" dur="1" fill="hold">
                                          <p:stCondLst>
                                            <p:cond delay="0"/>
                                          </p:stCondLst>
                                        </p:cTn>
                                        <p:tgtEl>
                                          <p:spTgt spid="106498">
                                            <p:txEl>
                                              <p:pRg st="4" end="4"/>
                                            </p:txEl>
                                          </p:spTgt>
                                        </p:tgtEl>
                                        <p:attrNameLst>
                                          <p:attrName>style.visibility</p:attrName>
                                        </p:attrNameLst>
                                      </p:cBhvr>
                                      <p:to>
                                        <p:strVal val="visible"/>
                                      </p:to>
                                    </p:set>
                                    <p:anim calcmode="lin" valueType="num">
                                      <p:cBhvr>
                                        <p:cTn id="23" dur="1000" fill="hold"/>
                                        <p:tgtEl>
                                          <p:spTgt spid="106498">
                                            <p:txEl>
                                              <p:pRg st="4" end="4"/>
                                            </p:txEl>
                                          </p:spTgt>
                                        </p:tgtEl>
                                        <p:attrNameLst>
                                          <p:attrName>ppt_w</p:attrName>
                                        </p:attrNameLst>
                                      </p:cBhvr>
                                      <p:tavLst>
                                        <p:tav tm="0">
                                          <p:val>
                                            <p:strVal val="#ppt_w*0.70"/>
                                          </p:val>
                                        </p:tav>
                                        <p:tav tm="100000">
                                          <p:val>
                                            <p:strVal val="#ppt_w"/>
                                          </p:val>
                                        </p:tav>
                                      </p:tavLst>
                                    </p:anim>
                                    <p:anim calcmode="lin" valueType="num">
                                      <p:cBhvr>
                                        <p:cTn id="24" dur="1000" fill="hold"/>
                                        <p:tgtEl>
                                          <p:spTgt spid="106498">
                                            <p:txEl>
                                              <p:pRg st="4" end="4"/>
                                            </p:txEl>
                                          </p:spTgt>
                                        </p:tgtEl>
                                        <p:attrNameLst>
                                          <p:attrName>ppt_h</p:attrName>
                                        </p:attrNameLst>
                                      </p:cBhvr>
                                      <p:tavLst>
                                        <p:tav tm="0">
                                          <p:val>
                                            <p:strVal val="#ppt_h"/>
                                          </p:val>
                                        </p:tav>
                                        <p:tav tm="100000">
                                          <p:val>
                                            <p:strVal val="#ppt_h"/>
                                          </p:val>
                                        </p:tav>
                                      </p:tavLst>
                                    </p:anim>
                                    <p:animEffect transition="in" filter="fade">
                                      <p:cBhvr>
                                        <p:cTn id="25" dur="1000"/>
                                        <p:tgtEl>
                                          <p:spTgt spid="106498">
                                            <p:txEl>
                                              <p:pRg st="4" end="4"/>
                                            </p:txEl>
                                          </p:spTgt>
                                        </p:tgtEl>
                                      </p:cBhvr>
                                    </p:animEffect>
                                  </p:childTnLst>
                                </p:cTn>
                              </p:par>
                              <p:par>
                                <p:cTn id="26" presetID="1" presetClass="entr" presetSubtype="0" fill="hold" nodeType="withEffect">
                                  <p:stCondLst>
                                    <p:cond delay="0"/>
                                  </p:stCondLst>
                                  <p:childTnLst>
                                    <p:set>
                                      <p:cBhvr>
                                        <p:cTn id="27" dur="1" fill="hold">
                                          <p:stCondLst>
                                            <p:cond delay="0"/>
                                          </p:stCondLst>
                                        </p:cTn>
                                        <p:tgtEl>
                                          <p:spTgt spid="106498">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499"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a:extLst>
              <a:ext uri="{FF2B5EF4-FFF2-40B4-BE49-F238E27FC236}">
                <a16:creationId xmlns:a16="http://schemas.microsoft.com/office/drawing/2014/main" id="{01E7627E-3533-6648-9A22-8303D65644DE}"/>
              </a:ext>
            </a:extLst>
          </p:cNvPr>
          <p:cNvSpPr>
            <a:spLocks noGrp="1" noChangeArrowheads="1"/>
          </p:cNvSpPr>
          <p:nvPr>
            <p:ph type="title"/>
          </p:nvPr>
        </p:nvSpPr>
        <p:spPr/>
        <p:txBody>
          <a:bodyPr/>
          <a:lstStyle/>
          <a:p>
            <a:pPr algn="ctr"/>
            <a:r>
              <a:rPr lang="en-US" altLang="en-US" sz="4200"/>
              <a:t>Conclusion</a:t>
            </a:r>
          </a:p>
        </p:txBody>
      </p:sp>
      <p:sp>
        <p:nvSpPr>
          <p:cNvPr id="108547" name="Rectangle 3">
            <a:extLst>
              <a:ext uri="{FF2B5EF4-FFF2-40B4-BE49-F238E27FC236}">
                <a16:creationId xmlns:a16="http://schemas.microsoft.com/office/drawing/2014/main" id="{5377AF0D-F62F-7642-B12D-B74293CB22ED}"/>
              </a:ext>
            </a:extLst>
          </p:cNvPr>
          <p:cNvSpPr>
            <a:spLocks noGrp="1" noChangeArrowheads="1"/>
          </p:cNvSpPr>
          <p:nvPr>
            <p:ph type="body" idx="1"/>
          </p:nvPr>
        </p:nvSpPr>
        <p:spPr/>
        <p:txBody>
          <a:bodyPr/>
          <a:lstStyle/>
          <a:p>
            <a:r>
              <a:rPr lang="en-US" altLang="en-US"/>
              <a:t>Humans reveal information in order to gain closeness in relationships.  The process of penetrating layers helps them to grow deeper and have a better understanding of each other.</a:t>
            </a:r>
          </a:p>
          <a:p>
            <a:r>
              <a:rPr lang="en-US" altLang="en-US"/>
              <a:t>One will choose a relationship when it is beneficial or they find the other person interesting.</a:t>
            </a:r>
          </a:p>
          <a:p>
            <a:r>
              <a:rPr lang="en-US" altLang="en-US"/>
              <a:t>Questions??</a:t>
            </a:r>
          </a:p>
          <a:p>
            <a:pPr>
              <a:buFontTx/>
              <a:buNone/>
            </a:pPr>
            <a:endParaRPr lang="en-US"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854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4" presetClass="entr" presetSubtype="16" fill="hold" nodeType="clickEffect">
                                  <p:stCondLst>
                                    <p:cond delay="0"/>
                                  </p:stCondLst>
                                  <p:childTnLst>
                                    <p:set>
                                      <p:cBhvr>
                                        <p:cTn id="10" dur="1" fill="hold">
                                          <p:stCondLst>
                                            <p:cond delay="0"/>
                                          </p:stCondLst>
                                        </p:cTn>
                                        <p:tgtEl>
                                          <p:spTgt spid="108547">
                                            <p:txEl>
                                              <p:pRg st="0" end="0"/>
                                            </p:txEl>
                                          </p:spTgt>
                                        </p:tgtEl>
                                        <p:attrNameLst>
                                          <p:attrName>style.visibility</p:attrName>
                                        </p:attrNameLst>
                                      </p:cBhvr>
                                      <p:to>
                                        <p:strVal val="visible"/>
                                      </p:to>
                                    </p:set>
                                    <p:animEffect transition="in" filter="box(in)">
                                      <p:cBhvr>
                                        <p:cTn id="11" dur="500"/>
                                        <p:tgtEl>
                                          <p:spTgt spid="108547">
                                            <p:txEl>
                                              <p:pRg st="0" end="0"/>
                                            </p:txEl>
                                          </p:spTgt>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4" presetClass="entr" presetSubtype="16" fill="hold" nodeType="clickEffect">
                                  <p:stCondLst>
                                    <p:cond delay="0"/>
                                  </p:stCondLst>
                                  <p:childTnLst>
                                    <p:set>
                                      <p:cBhvr>
                                        <p:cTn id="15" dur="1" fill="hold">
                                          <p:stCondLst>
                                            <p:cond delay="0"/>
                                          </p:stCondLst>
                                        </p:cTn>
                                        <p:tgtEl>
                                          <p:spTgt spid="108547">
                                            <p:txEl>
                                              <p:pRg st="1" end="1"/>
                                            </p:txEl>
                                          </p:spTgt>
                                        </p:tgtEl>
                                        <p:attrNameLst>
                                          <p:attrName>style.visibility</p:attrName>
                                        </p:attrNameLst>
                                      </p:cBhvr>
                                      <p:to>
                                        <p:strVal val="visible"/>
                                      </p:to>
                                    </p:set>
                                    <p:animEffect transition="in" filter="box(in)">
                                      <p:cBhvr>
                                        <p:cTn id="16" dur="500"/>
                                        <p:tgtEl>
                                          <p:spTgt spid="108547">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4" fill="hold" nodeType="clickEffect">
                                  <p:stCondLst>
                                    <p:cond delay="0"/>
                                  </p:stCondLst>
                                  <p:childTnLst>
                                    <p:set>
                                      <p:cBhvr>
                                        <p:cTn id="20" dur="1" fill="hold">
                                          <p:stCondLst>
                                            <p:cond delay="0"/>
                                          </p:stCondLst>
                                        </p:cTn>
                                        <p:tgtEl>
                                          <p:spTgt spid="108547">
                                            <p:txEl>
                                              <p:pRg st="2" end="2"/>
                                            </p:txEl>
                                          </p:spTgt>
                                        </p:tgtEl>
                                        <p:attrNameLst>
                                          <p:attrName>style.visibility</p:attrName>
                                        </p:attrNameLst>
                                      </p:cBhvr>
                                      <p:to>
                                        <p:strVal val="visible"/>
                                      </p:to>
                                    </p:set>
                                    <p:anim calcmode="lin" valueType="num">
                                      <p:cBhvr additive="base">
                                        <p:cTn id="21" dur="500" fill="hold"/>
                                        <p:tgtEl>
                                          <p:spTgt spid="108547">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08547">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46"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1239</TotalTime>
  <Words>4608</Words>
  <Application>Microsoft Macintosh PowerPoint</Application>
  <PresentationFormat>Widescreen</PresentationFormat>
  <Paragraphs>425</Paragraphs>
  <Slides>76</Slides>
  <Notes>14</Notes>
  <HiddenSlides>0</HiddenSlides>
  <MMClips>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76</vt:i4>
      </vt:variant>
    </vt:vector>
  </HeadingPairs>
  <TitlesOfParts>
    <vt:vector size="83" baseType="lpstr">
      <vt:lpstr>Arial</vt:lpstr>
      <vt:lpstr>Calibri</vt:lpstr>
      <vt:lpstr>Calibri Light</vt:lpstr>
      <vt:lpstr>Tahoma</vt:lpstr>
      <vt:lpstr>Verdana</vt:lpstr>
      <vt:lpstr>Wingdings</vt:lpstr>
      <vt:lpstr>Office Theme</vt:lpstr>
      <vt:lpstr>Symbolic Interactionism</vt:lpstr>
      <vt:lpstr>Next week’s PRESENTATION</vt:lpstr>
      <vt:lpstr>Today’s agenda</vt:lpstr>
      <vt:lpstr>Introduction</vt:lpstr>
      <vt:lpstr>The Scottish Moral Philosophers</vt:lpstr>
      <vt:lpstr>PowerPoint Presentation</vt:lpstr>
      <vt:lpstr>William James (1842-1910)</vt:lpstr>
      <vt:lpstr>James Mark Baldwin (1861-1934) </vt:lpstr>
      <vt:lpstr>John Dewey (1859 - 1952) </vt:lpstr>
      <vt:lpstr>Charles Horton Cooley  (1864-1929)</vt:lpstr>
      <vt:lpstr>W. I. Thomas (1863-1947)</vt:lpstr>
      <vt:lpstr>George Hebert Mead (1863-1931) </vt:lpstr>
      <vt:lpstr>George Hebert Mead</vt:lpstr>
      <vt:lpstr>George Simmel (1858-1918)</vt:lpstr>
      <vt:lpstr>Ralph Linton (1893-1953)</vt:lpstr>
      <vt:lpstr>The Social Person</vt:lpstr>
      <vt:lpstr>The Social Person</vt:lpstr>
      <vt:lpstr>Defining your self</vt:lpstr>
      <vt:lpstr>The Social Person</vt:lpstr>
      <vt:lpstr>Social Structure </vt:lpstr>
      <vt:lpstr>Social Structure</vt:lpstr>
      <vt:lpstr>Social Structure</vt:lpstr>
      <vt:lpstr>Social Structure</vt:lpstr>
      <vt:lpstr>George Herbert Mead’s  “Symbolic Interactionism”</vt:lpstr>
      <vt:lpstr>Introduction </vt:lpstr>
      <vt:lpstr>Introduction Cont’d</vt:lpstr>
      <vt:lpstr>Introduction Cont’d</vt:lpstr>
      <vt:lpstr>PowerPoint Presentation</vt:lpstr>
      <vt:lpstr>1st Principle</vt:lpstr>
      <vt:lpstr>Meaning Cont’d</vt:lpstr>
      <vt:lpstr>Meaning Cont’d </vt:lpstr>
      <vt:lpstr>2nd Principle </vt:lpstr>
      <vt:lpstr>Language</vt:lpstr>
      <vt:lpstr>3rd Principle</vt:lpstr>
      <vt:lpstr>Language </vt:lpstr>
      <vt:lpstr>Conclusion</vt:lpstr>
      <vt:lpstr>PowerPoint Presentation</vt:lpstr>
      <vt:lpstr>Language and Thought</vt:lpstr>
      <vt:lpstr>Symbolic Interactionism </vt:lpstr>
      <vt:lpstr>Things to Keep in Mind </vt:lpstr>
      <vt:lpstr>Language</vt:lpstr>
      <vt:lpstr>PowerPoint Presentation</vt:lpstr>
      <vt:lpstr>Thought</vt:lpstr>
      <vt:lpstr>“Minding”</vt:lpstr>
      <vt:lpstr>Thought</vt:lpstr>
      <vt:lpstr>Taking the Role of the Other</vt:lpstr>
      <vt:lpstr>To conclude</vt:lpstr>
      <vt:lpstr>The Looking-Glass Self and The Generalized Other</vt:lpstr>
      <vt:lpstr>PowerPoint Presentation</vt:lpstr>
      <vt:lpstr>Reflections in a Looking Glass </vt:lpstr>
      <vt:lpstr>Real-Life Application of the Looking-Glass Self </vt:lpstr>
      <vt:lpstr>Generalized Other</vt:lpstr>
      <vt:lpstr>Real Life Application of the Generalized Other</vt:lpstr>
      <vt:lpstr>Applied Symbolic Interaction</vt:lpstr>
      <vt:lpstr>Symbolic Interactionism </vt:lpstr>
      <vt:lpstr>Six Applications of Symbolic Interactionism</vt:lpstr>
      <vt:lpstr>Creating Reality</vt:lpstr>
      <vt:lpstr>Meaning-ful research </vt:lpstr>
      <vt:lpstr>Generalized other</vt:lpstr>
      <vt:lpstr>Symbol manipulation</vt:lpstr>
      <vt:lpstr>Self-fulfilling prophecy</vt:lpstr>
      <vt:lpstr>PowerPoint Presentation</vt:lpstr>
      <vt:lpstr>Social Penetration Theory </vt:lpstr>
      <vt:lpstr>The Social Penetration Theory</vt:lpstr>
      <vt:lpstr>Close Relationships and Intimacy</vt:lpstr>
      <vt:lpstr>Depth of Penetration</vt:lpstr>
      <vt:lpstr>Social Exchange and Comparison Level</vt:lpstr>
      <vt:lpstr> Part II: Application</vt:lpstr>
      <vt:lpstr>How do relationships form?</vt:lpstr>
      <vt:lpstr>Why do relationships form?</vt:lpstr>
      <vt:lpstr>What does this mean to me?</vt:lpstr>
      <vt:lpstr>What does this mean to me?</vt:lpstr>
      <vt:lpstr>The Personality Structure</vt:lpstr>
      <vt:lpstr>Other Observations of SPT</vt:lpstr>
      <vt:lpstr>Other Observations of SPT cont.</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Symbolic Interactionism</dc:title>
  <dc:creator>Timi O'neill</dc:creator>
  <cp:lastModifiedBy>Timi O'neill</cp:lastModifiedBy>
  <cp:revision>10</cp:revision>
  <dcterms:created xsi:type="dcterms:W3CDTF">2021-05-05T17:34:15Z</dcterms:created>
  <dcterms:modified xsi:type="dcterms:W3CDTF">2021-05-23T15:53:38Z</dcterms:modified>
</cp:coreProperties>
</file>