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72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334F110-E8EE-460E-8F34-998F989CDFCC}" v="53" dt="2025-10-29T15:02:08.60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1348" autoAdjust="0"/>
    <p:restoredTop sz="67056" autoAdjust="0"/>
  </p:normalViewPr>
  <p:slideViewPr>
    <p:cSldViewPr snapToGrid="0">
      <p:cViewPr varScale="1">
        <p:scale>
          <a:sx n="82" d="100"/>
          <a:sy n="82" d="100"/>
        </p:scale>
        <p:origin x="880" y="17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42" y="834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54FAEE-DA7D-4D1F-B231-EEB61D1C7939}" type="datetimeFigureOut">
              <a:rPr lang="en-IN" smtClean="0"/>
              <a:pPr/>
              <a:t>01/12/25</a:t>
            </a:fld>
            <a:endParaRPr lang="en-IN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IN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DCA74DF-678F-4706-894C-F8BEA5A3D3E6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8087746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DCA74DF-678F-4706-894C-F8BEA5A3D3E6}" type="slidenum">
              <a:rPr lang="en-IN" smtClean="0"/>
              <a:pPr/>
              <a:t>2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60317487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DCA74DF-678F-4706-894C-F8BEA5A3D3E6}" type="slidenum">
              <a:rPr lang="en-IN" smtClean="0"/>
              <a:pPr/>
              <a:t>3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43403672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br>
              <a:rPr lang="en-US" dirty="0"/>
            </a:br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DCA74DF-678F-4706-894C-F8BEA5A3D3E6}" type="slidenum">
              <a:rPr lang="en-IN" smtClean="0"/>
              <a:pPr/>
              <a:t>4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6103679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DCA74DF-678F-4706-894C-F8BEA5A3D3E6}" type="slidenum">
              <a:rPr lang="en-IN" smtClean="0"/>
              <a:pPr/>
              <a:t>5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85761198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DCA74DF-678F-4706-894C-F8BEA5A3D3E6}" type="slidenum">
              <a:rPr lang="en-IN" smtClean="0"/>
              <a:pPr/>
              <a:t>6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37555725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 rtl="0"/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DCA74DF-678F-4706-894C-F8BEA5A3D3E6}" type="slidenum">
              <a:rPr lang="en-IN" smtClean="0"/>
              <a:pPr/>
              <a:t>7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2434313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DCA74DF-678F-4706-894C-F8BEA5A3D3E6}" type="slidenum">
              <a:rPr lang="en-IN" smtClean="0"/>
              <a:pPr/>
              <a:t>8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28735529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DCA74DF-678F-4706-894C-F8BEA5A3D3E6}" type="slidenum">
              <a:rPr lang="en-IN" smtClean="0"/>
              <a:pPr/>
              <a:t>9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03807059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1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C46E48-029E-4DB7-8BE2-17200E57EA97}" type="datetimeFigureOut">
              <a:rPr lang="en-IN" smtClean="0"/>
              <a:pPr/>
              <a:t>01/12/25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EED2DE-C334-4C9A-AE9D-DD521ED03DF8}" type="slidenum">
              <a:rPr lang="en-IN" smtClean="0"/>
              <a:pPr/>
              <a:t>‹#›</a:t>
            </a:fld>
            <a:endParaRPr lang="en-IN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219700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C46E48-029E-4DB7-8BE2-17200E57EA97}" type="datetimeFigureOut">
              <a:rPr lang="en-IN" smtClean="0"/>
              <a:pPr/>
              <a:t>01/12/25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EED2DE-C334-4C9A-AE9D-DD521ED03DF8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1670790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C46E48-029E-4DB7-8BE2-17200E57EA97}" type="datetimeFigureOut">
              <a:rPr lang="en-IN" smtClean="0"/>
              <a:pPr/>
              <a:t>01/12/25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EED2DE-C334-4C9A-AE9D-DD521ED03DF8}" type="slidenum">
              <a:rPr lang="en-IN" smtClean="0"/>
              <a:pPr/>
              <a:t>‹#›</a:t>
            </a:fld>
            <a:endParaRPr lang="en-IN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09090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8" y="1845734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C46E48-029E-4DB7-8BE2-17200E57EA97}" type="datetimeFigureOut">
              <a:rPr lang="en-IN" smtClean="0"/>
              <a:pPr/>
              <a:t>01/12/25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EED2DE-C334-4C9A-AE9D-DD521ED03DF8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0853448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C46E48-029E-4DB7-8BE2-17200E57EA97}" type="datetimeFigureOut">
              <a:rPr lang="en-IN" smtClean="0"/>
              <a:pPr/>
              <a:t>01/12/25</a:t>
            </a:fld>
            <a:endParaRPr lang="en-IN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EED2DE-C334-4C9A-AE9D-DD521ED03DF8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8384011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C46E48-029E-4DB7-8BE2-17200E57EA97}" type="datetimeFigureOut">
              <a:rPr lang="en-IN" smtClean="0"/>
              <a:pPr/>
              <a:t>01/12/25</a:t>
            </a:fld>
            <a:endParaRPr lang="en-I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EED2DE-C334-4C9A-AE9D-DD521ED03DF8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2140321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C46E48-029E-4DB7-8BE2-17200E57EA97}" type="datetimeFigureOut">
              <a:rPr lang="en-IN" smtClean="0"/>
              <a:pPr/>
              <a:t>01/12/25</a:t>
            </a:fld>
            <a:endParaRPr lang="en-IN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IN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EED2DE-C334-4C9A-AE9D-DD521ED03DF8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1624320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2CC46E48-029E-4DB7-8BE2-17200E57EA97}" type="datetimeFigureOut">
              <a:rPr lang="en-IN" smtClean="0"/>
              <a:pPr/>
              <a:t>01/12/25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6EED2DE-C334-4C9A-AE9D-DD521ED03DF8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7109055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645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solidFill>
            <a:schemeClr val="bg2">
              <a:lumMod val="90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4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C46E48-029E-4DB7-8BE2-17200E57EA97}" type="datetimeFigureOut">
              <a:rPr lang="en-IN" smtClean="0"/>
              <a:pPr/>
              <a:t>01/12/25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EED2DE-C334-4C9A-AE9D-DD521ED03DF8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5940595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C46E48-029E-4DB7-8BE2-17200E57EA97}" type="datetimeFigureOut">
              <a:rPr lang="en-IN" smtClean="0"/>
              <a:pPr/>
              <a:t>01/12/25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EED2DE-C334-4C9A-AE9D-DD521ED03DF8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8707142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C46E48-029E-4DB7-8BE2-17200E57EA97}" type="datetimeFigureOut">
              <a:rPr lang="en-IN" smtClean="0"/>
              <a:pPr/>
              <a:t>01/12/25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EED2DE-C334-4C9A-AE9D-DD521ED03DF8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6444166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15" y="6334316"/>
            <a:ext cx="12191985" cy="664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2CC46E48-029E-4DB7-8BE2-17200E57EA97}" type="datetimeFigureOut">
              <a:rPr lang="en-IN" smtClean="0"/>
              <a:pPr/>
              <a:t>01/12/25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C6EED2DE-C334-4C9A-AE9D-DD521ED03DF8}" type="slidenum">
              <a:rPr lang="en-IN" smtClean="0"/>
              <a:pPr/>
              <a:t>‹#›</a:t>
            </a:fld>
            <a:endParaRPr lang="en-IN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254842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corporate.marksandspencer.com/sites/marksandspencer/files/2025-05/Marks-and-Spencer-Group-plc-ESG-Report-2025.pdf" TargetMode="External"/><Relationship Id="rId2" Type="http://schemas.openxmlformats.org/officeDocument/2006/relationships/hyperlink" Target="https://corporate.marksandspencer.com/sites/marksandspencer/files/2024-06/M-and-S-2024-Annual-Report.pdf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orporate.marksandspencer.com/sustainability/our-products/responsible-marketing" TargetMode="External"/><Relationship Id="rId4" Type="http://schemas.openxmlformats.org/officeDocument/2006/relationships/hyperlink" Target="https://corporate.marksandspencer.com/about-u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1AD5E574-57C9-7D90-31B5-E433F11B87C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03690" y="4666967"/>
            <a:ext cx="3619193" cy="1428750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634A097C-FF5A-7735-5611-B6BED2E5EF5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66800" y="953729"/>
            <a:ext cx="10058400" cy="3179886"/>
          </a:xfrm>
        </p:spPr>
        <p:txBody>
          <a:bodyPr>
            <a:normAutofit lnSpcReduction="10000"/>
          </a:bodyPr>
          <a:lstStyle/>
          <a:p>
            <a:pPr algn="ctr"/>
            <a:r>
              <a:rPr lang="en-IN" b="1" dirty="0"/>
              <a:t> Module Code: BMSW5007</a:t>
            </a:r>
          </a:p>
          <a:p>
            <a:pPr algn="ctr"/>
            <a:r>
              <a:rPr lang="en-IN" b="1" dirty="0"/>
              <a:t> Building a Sustainable Marketing Relationship</a:t>
            </a:r>
          </a:p>
          <a:p>
            <a:pPr algn="ctr"/>
            <a:r>
              <a:rPr lang="en-IN" b="1" dirty="0"/>
              <a:t>Module Lead: Gwyneth Jones</a:t>
            </a:r>
          </a:p>
          <a:p>
            <a:pPr algn="ctr"/>
            <a:r>
              <a:rPr lang="en-IN" b="1" dirty="0"/>
              <a:t>Student Name: Florina </a:t>
            </a:r>
            <a:r>
              <a:rPr lang="en-IN" b="1" dirty="0" err="1"/>
              <a:t>Dinitica</a:t>
            </a:r>
            <a:r>
              <a:rPr lang="en-IN" b="1" dirty="0"/>
              <a:t> </a:t>
            </a:r>
          </a:p>
          <a:p>
            <a:pPr algn="ctr"/>
            <a:r>
              <a:rPr lang="en-IN" b="1" dirty="0"/>
              <a:t>STUDENT NUMBER:2321857</a:t>
            </a:r>
          </a:p>
          <a:p>
            <a:br>
              <a:rPr lang="en-IN" dirty="0"/>
            </a:br>
            <a:endParaRPr lang="en-IN" dirty="0"/>
          </a:p>
        </p:txBody>
      </p:sp>
      <p:pic>
        <p:nvPicPr>
          <p:cNvPr id="5" name="Picture 4"/>
          <p:cNvPicPr/>
          <p:nvPr/>
        </p:nvPicPr>
        <p:blipFill>
          <a:blip r:embed="rId3"/>
          <a:stretch>
            <a:fillRect/>
          </a:stretch>
        </p:blipFill>
        <p:spPr>
          <a:xfrm>
            <a:off x="429544" y="198721"/>
            <a:ext cx="2715004" cy="9240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072092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49C9DA-7A9E-F06B-477F-D3DFB43BF3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IN" b="1" dirty="0"/>
              <a:t>Introduction</a:t>
            </a:r>
            <a:br>
              <a:rPr lang="en-IN" dirty="0"/>
            </a:br>
            <a:endParaRPr lang="en-IN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DCD2052-7F35-EAA8-5ECD-FA9803A343B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5197332" cy="4023360"/>
          </a:xfrm>
        </p:spPr>
        <p:txBody>
          <a:bodyPr/>
          <a:lstStyle/>
          <a:p>
            <a:pPr algn="just" fontAlgn="base">
              <a:buFont typeface="Wingdings" panose="05000000000000000000" pitchFamily="2" charset="2"/>
              <a:buChar char="§"/>
            </a:pPr>
            <a:r>
              <a:rPr lang="en-US" sz="2400" dirty="0"/>
              <a:t>M&amp;S has developed sustainable and long-term customer relationships through value, exceptional quality, innovation and service (Corporate Marks and Spencer, </a:t>
            </a:r>
            <a:r>
              <a:rPr lang="en-US" sz="2400" dirty="0" err="1"/>
              <a:t>n.d.a</a:t>
            </a:r>
            <a:r>
              <a:rPr lang="en-US" sz="2400" dirty="0"/>
              <a:t>). </a:t>
            </a:r>
          </a:p>
          <a:p>
            <a:pPr algn="just" fontAlgn="base">
              <a:buFont typeface="Wingdings" panose="05000000000000000000" pitchFamily="2" charset="2"/>
              <a:buChar char="§"/>
            </a:pPr>
            <a:r>
              <a:rPr lang="en-US" sz="2400" dirty="0"/>
              <a:t>M&amp;S aims to reshape its operations to ensure future growth. </a:t>
            </a:r>
          </a:p>
          <a:p>
            <a:pPr algn="just" fontAlgn="base">
              <a:buFont typeface="Wingdings" panose="05000000000000000000" pitchFamily="2" charset="2"/>
              <a:buChar char="§"/>
            </a:pPr>
            <a:r>
              <a:rPr lang="en-US" sz="2400" dirty="0"/>
              <a:t>Current trends are considered by M&amp;S to offer its products. </a:t>
            </a:r>
          </a:p>
          <a:p>
            <a:endParaRPr lang="en-IN" dirty="0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33669FAC-A384-4CBF-7045-60D43306A201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1362" y="2023979"/>
            <a:ext cx="5197332" cy="31871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0821BCB-8418-8EE8-0895-2FBC5A4C8B5F}"/>
              </a:ext>
            </a:extLst>
          </p:cNvPr>
          <p:cNvSpPr txBox="1"/>
          <p:nvPr/>
        </p:nvSpPr>
        <p:spPr>
          <a:xfrm>
            <a:off x="237308" y="5100976"/>
            <a:ext cx="609600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rtl="0">
              <a:buNone/>
            </a:pPr>
            <a:r>
              <a:rPr lang="en-US" sz="1800" b="1" i="0" u="none" strike="noStrike" dirty="0">
                <a:solidFill>
                  <a:srgbClr val="000000"/>
                </a:solidFill>
                <a:effectLst/>
              </a:rPr>
              <a:t>Figure 1: Evolution of the customer marketing approach of M&amp;S</a:t>
            </a:r>
            <a:endParaRPr lang="en-US" b="0" dirty="0">
              <a:effectLst/>
            </a:endParaRPr>
          </a:p>
          <a:p>
            <a:pPr>
              <a:buNone/>
            </a:pPr>
            <a:br>
              <a:rPr lang="en-US" dirty="0"/>
            </a:b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25808369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E62BD7-7880-8CD6-FF83-F9A32F9803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M&amp;S customer relationship marketing</a:t>
            </a:r>
            <a:br>
              <a:rPr lang="en-US" b="1" dirty="0"/>
            </a:br>
            <a:endParaRPr lang="en-IN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E93F3E-6747-118B-B936-FDD169B4186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5558444" cy="4023360"/>
          </a:xfrm>
        </p:spPr>
        <p:txBody>
          <a:bodyPr/>
          <a:lstStyle/>
          <a:p>
            <a:pPr algn="just" fontAlgn="base">
              <a:buFont typeface="Wingdings" panose="05000000000000000000" pitchFamily="2" charset="2"/>
              <a:buChar char="§"/>
            </a:pPr>
            <a:r>
              <a:rPr lang="en-US" sz="2400" dirty="0"/>
              <a:t>Sparks loyalty scheme implemented by M&amp;S (Marks &amp; Spencer, </a:t>
            </a:r>
            <a:r>
              <a:rPr lang="en-US" sz="2400" dirty="0" err="1"/>
              <a:t>n.d.a</a:t>
            </a:r>
            <a:r>
              <a:rPr lang="en-US" sz="2400" dirty="0"/>
              <a:t>).</a:t>
            </a:r>
          </a:p>
          <a:p>
            <a:pPr algn="just" fontAlgn="base">
              <a:buFont typeface="Wingdings" panose="05000000000000000000" pitchFamily="2" charset="2"/>
              <a:buChar char="§"/>
            </a:pPr>
            <a:r>
              <a:rPr lang="en-US" sz="2400" dirty="0"/>
              <a:t>M&amp;S has 37 Sparks partners based on four themes: young people and children, social inclusion, environment, health and wellbeing. </a:t>
            </a:r>
          </a:p>
          <a:p>
            <a:pPr algn="just" fontAlgn="base">
              <a:buFont typeface="Wingdings" panose="05000000000000000000" pitchFamily="2" charset="2"/>
              <a:buChar char="§"/>
            </a:pPr>
            <a:r>
              <a:rPr lang="en-US" sz="2400" dirty="0"/>
              <a:t>Sparks Card helps in providing better contributions to the communities. </a:t>
            </a:r>
          </a:p>
          <a:p>
            <a:endParaRPr lang="en-IN" dirty="0"/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F6B0BDF8-92B2-AAEA-5208-5C0E97692857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72368" y="1846263"/>
            <a:ext cx="4151561" cy="36401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F7B678D-61AF-904D-5EC3-FDEB85EA91C2}"/>
              </a:ext>
            </a:extLst>
          </p:cNvPr>
          <p:cNvSpPr txBox="1"/>
          <p:nvPr/>
        </p:nvSpPr>
        <p:spPr>
          <a:xfrm>
            <a:off x="300148" y="5595303"/>
            <a:ext cx="609600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rtl="0">
              <a:buNone/>
            </a:pPr>
            <a:r>
              <a:rPr lang="en-US" sz="1800" b="1" i="0" u="none" strike="noStrike" dirty="0">
                <a:solidFill>
                  <a:srgbClr val="000000"/>
                </a:solidFill>
                <a:effectLst/>
              </a:rPr>
              <a:t>Figure 2: Sparks App screenshot</a:t>
            </a:r>
            <a:endParaRPr lang="en-US" b="0" dirty="0">
              <a:effectLst/>
            </a:endParaRPr>
          </a:p>
          <a:p>
            <a:pPr algn="ctr" rtl="0">
              <a:buNone/>
            </a:pPr>
            <a:r>
              <a:rPr lang="en-US" sz="1800" b="0" i="0" u="none" strike="noStrike" dirty="0">
                <a:solidFill>
                  <a:srgbClr val="000000"/>
                </a:solidFill>
                <a:effectLst/>
              </a:rPr>
              <a:t>(Source: Marks &amp; Spencer, 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</a:rPr>
              <a:t>n.d.a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</a:rPr>
              <a:t>)</a:t>
            </a:r>
            <a:endParaRPr lang="en-US" b="0" dirty="0">
              <a:effectLst/>
            </a:endParaRPr>
          </a:p>
          <a:p>
            <a:pPr>
              <a:buNone/>
            </a:pPr>
            <a:br>
              <a:rPr lang="en-US" dirty="0"/>
            </a:b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4521463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560C5E-C95C-7563-C160-576AB7BFC4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/>
              <a:t>M&amp;S customer relationship management strategies</a:t>
            </a:r>
            <a:endParaRPr lang="en-IN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4BE97B-A594-EEF7-8F80-C00176946B8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algn="just" fontAlgn="base">
              <a:buFont typeface="Wingdings" panose="05000000000000000000" pitchFamily="2" charset="2"/>
              <a:buChar char="§"/>
            </a:pPr>
            <a:r>
              <a:rPr lang="en-US" sz="2400" dirty="0"/>
              <a:t>Customer relationship management is an influential strategy related to business management (</a:t>
            </a:r>
            <a:r>
              <a:rPr lang="en-US" sz="2400" dirty="0" err="1"/>
              <a:t>Guerola</a:t>
            </a:r>
            <a:r>
              <a:rPr lang="en-US" sz="2400" dirty="0"/>
              <a:t>-Navarro </a:t>
            </a:r>
            <a:r>
              <a:rPr lang="en-US" sz="2400" i="1" dirty="0"/>
              <a:t>et al.,</a:t>
            </a:r>
            <a:r>
              <a:rPr lang="en-US" sz="2400" dirty="0"/>
              <a:t> 2024).</a:t>
            </a:r>
          </a:p>
          <a:p>
            <a:pPr algn="just" fontAlgn="base">
              <a:buFont typeface="Wingdings" panose="05000000000000000000" pitchFamily="2" charset="2"/>
              <a:buChar char="§"/>
            </a:pPr>
            <a:r>
              <a:rPr lang="en-US" sz="2400" dirty="0"/>
              <a:t>Reactive marketing helps companies improve brand equity. </a:t>
            </a:r>
          </a:p>
          <a:p>
            <a:pPr algn="just" fontAlgn="base">
              <a:buFont typeface="Wingdings" panose="05000000000000000000" pitchFamily="2" charset="2"/>
              <a:buChar char="§"/>
            </a:pPr>
            <a:r>
              <a:rPr lang="en-US" sz="2400" dirty="0"/>
              <a:t>Sparks App provides exclusive rewards and offers to M&amp;S customers (Marks &amp; Spencer, </a:t>
            </a:r>
            <a:r>
              <a:rPr lang="en-US" sz="2400" dirty="0" err="1"/>
              <a:t>n.d.b</a:t>
            </a:r>
            <a:r>
              <a:rPr lang="en-US" sz="2400" dirty="0"/>
              <a:t>).</a:t>
            </a:r>
          </a:p>
          <a:p>
            <a:endParaRPr lang="en-IN" dirty="0"/>
          </a:p>
        </p:txBody>
      </p:sp>
      <p:pic>
        <p:nvPicPr>
          <p:cNvPr id="3074" name="Picture 2">
            <a:extLst>
              <a:ext uri="{FF2B5EF4-FFF2-40B4-BE49-F238E27FC236}">
                <a16:creationId xmlns:a16="http://schemas.microsoft.com/office/drawing/2014/main" id="{7DF0BE3F-C0DE-AD19-2F3E-5D3E47B07FA8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6963" y="1962926"/>
            <a:ext cx="4938712" cy="37893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9CDCE53-C94A-8586-1121-0AD221DAB4FA}"/>
              </a:ext>
            </a:extLst>
          </p:cNvPr>
          <p:cNvSpPr txBox="1"/>
          <p:nvPr/>
        </p:nvSpPr>
        <p:spPr>
          <a:xfrm>
            <a:off x="518319" y="5755014"/>
            <a:ext cx="609600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rtl="0">
              <a:buNone/>
            </a:pPr>
            <a:r>
              <a:rPr lang="en-US" sz="1800" b="1" i="0" u="none" strike="noStrike" dirty="0">
                <a:solidFill>
                  <a:srgbClr val="000000"/>
                </a:solidFill>
                <a:effectLst/>
              </a:rPr>
              <a:t>Figure 3: Customer relationship management</a:t>
            </a:r>
            <a:endParaRPr lang="en-US" b="0" dirty="0">
              <a:effectLst/>
            </a:endParaRPr>
          </a:p>
          <a:p>
            <a:pPr>
              <a:buNone/>
            </a:pPr>
            <a:br>
              <a:rPr lang="en-US" dirty="0"/>
            </a:b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14569422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EE43BA-FA84-1F1D-7F6A-F0B3C35B5D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Fulfilling the needs of customers</a:t>
            </a:r>
            <a:br>
              <a:rPr lang="en-US" b="1" dirty="0"/>
            </a:br>
            <a:endParaRPr lang="en-IN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02740E0-CFFE-78FC-2476-34DDCE88C4D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algn="just" fontAlgn="base">
              <a:buFont typeface="Wingdings" panose="05000000000000000000" pitchFamily="2" charset="2"/>
              <a:buChar char="§"/>
            </a:pPr>
            <a:r>
              <a:rPr lang="en-US" sz="2400" dirty="0"/>
              <a:t>M&amp;S provides high value to its customers by ensuring quality and affordability (Marks &amp; Spencer, </a:t>
            </a:r>
            <a:r>
              <a:rPr lang="en-US" sz="2400" dirty="0" err="1"/>
              <a:t>n.d.a</a:t>
            </a:r>
            <a:r>
              <a:rPr lang="en-US" sz="2400" dirty="0"/>
              <a:t>).</a:t>
            </a:r>
          </a:p>
          <a:p>
            <a:pPr algn="just" fontAlgn="base">
              <a:buFont typeface="Wingdings" panose="05000000000000000000" pitchFamily="2" charset="2"/>
              <a:buChar char="§"/>
            </a:pPr>
            <a:r>
              <a:rPr lang="en-US" sz="2400" dirty="0"/>
              <a:t>M&amp;S has developed its promotional approaches by using  more than 1000 stores, website and social media. </a:t>
            </a:r>
          </a:p>
          <a:p>
            <a:pPr algn="just" fontAlgn="base">
              <a:buFont typeface="Wingdings" panose="05000000000000000000" pitchFamily="2" charset="2"/>
              <a:buChar char="§"/>
            </a:pPr>
            <a:r>
              <a:rPr lang="en-US" sz="2400" dirty="0"/>
              <a:t>A customer-centric company places importance on customer loyalty and retention (Refer to Lecture 4). </a:t>
            </a:r>
          </a:p>
          <a:p>
            <a:endParaRPr lang="en-IN" dirty="0"/>
          </a:p>
        </p:txBody>
      </p:sp>
      <p:pic>
        <p:nvPicPr>
          <p:cNvPr id="4098" name="Picture 2">
            <a:extLst>
              <a:ext uri="{FF2B5EF4-FFF2-40B4-BE49-F238E27FC236}">
                <a16:creationId xmlns:a16="http://schemas.microsoft.com/office/drawing/2014/main" id="{4CCB3899-778D-2AD6-916D-575EEF988318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19554" y="1846370"/>
            <a:ext cx="3856221" cy="4022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CE38186-10E3-8A63-66C2-6636DA5314CB}"/>
              </a:ext>
            </a:extLst>
          </p:cNvPr>
          <p:cNvSpPr txBox="1"/>
          <p:nvPr/>
        </p:nvSpPr>
        <p:spPr>
          <a:xfrm>
            <a:off x="443346" y="5869095"/>
            <a:ext cx="609600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rtl="0">
              <a:buNone/>
            </a:pPr>
            <a:r>
              <a:rPr lang="en-US" sz="1800" b="1" i="0" u="none" strike="noStrike" dirty="0">
                <a:solidFill>
                  <a:srgbClr val="000000"/>
                </a:solidFill>
                <a:effectLst/>
              </a:rPr>
              <a:t>Figure 4: Products of M&amp;S</a:t>
            </a:r>
            <a:endParaRPr lang="en-US" b="0" dirty="0">
              <a:effectLst/>
            </a:endParaRPr>
          </a:p>
          <a:p>
            <a:pPr algn="ctr" rtl="0">
              <a:buNone/>
            </a:pPr>
            <a:r>
              <a:rPr lang="en-US" sz="1800" b="0" i="0" u="none" strike="noStrike" dirty="0">
                <a:solidFill>
                  <a:srgbClr val="000000"/>
                </a:solidFill>
                <a:effectLst/>
              </a:rPr>
              <a:t>(Source: Marks &amp; Spencer, 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</a:rPr>
              <a:t>n.d.a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</a:rPr>
              <a:t>)</a:t>
            </a:r>
            <a:endParaRPr lang="en-US" b="0" dirty="0">
              <a:effectLst/>
            </a:endParaRPr>
          </a:p>
          <a:p>
            <a:pPr>
              <a:buNone/>
            </a:pPr>
            <a:br>
              <a:rPr lang="en-US" dirty="0"/>
            </a:b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139969843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A3D7F4-392D-2143-493E-78847C60A5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/>
              <a:t>Triple bottom line and sustainability factors</a:t>
            </a:r>
            <a:br>
              <a:rPr lang="en-US" b="1" dirty="0"/>
            </a:br>
            <a:endParaRPr lang="en-IN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5135B06-FF49-C922-12D6-41421314DA9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17920" y="1845734"/>
            <a:ext cx="5059680" cy="4153283"/>
          </a:xfrm>
        </p:spPr>
        <p:txBody>
          <a:bodyPr>
            <a:normAutofit/>
          </a:bodyPr>
          <a:lstStyle/>
          <a:p>
            <a:pPr algn="just" fontAlgn="base">
              <a:buFont typeface="Wingdings" panose="05000000000000000000" pitchFamily="2" charset="2"/>
              <a:buChar char="§"/>
            </a:pPr>
            <a:r>
              <a:rPr lang="en-US" sz="2400" dirty="0"/>
              <a:t>Triple Bottom Line helps to assess the corporate sustainability activities of companies (Nogueira, Gomes and Lopes, 2023).</a:t>
            </a:r>
          </a:p>
          <a:p>
            <a:pPr algn="just" fontAlgn="base">
              <a:buFont typeface="Wingdings" panose="05000000000000000000" pitchFamily="2" charset="2"/>
              <a:buChar char="§"/>
            </a:pPr>
            <a:r>
              <a:rPr lang="en-US" sz="2400" dirty="0"/>
              <a:t>M&amp;S has developed trust by implementing a proper ESG approach (Marks &amp; Spencer, </a:t>
            </a:r>
            <a:r>
              <a:rPr lang="en-US" sz="2400" dirty="0" err="1"/>
              <a:t>n.d.a</a:t>
            </a:r>
            <a:r>
              <a:rPr lang="en-US" sz="2400" dirty="0"/>
              <a:t>).</a:t>
            </a:r>
          </a:p>
          <a:p>
            <a:pPr algn="just" fontAlgn="base">
              <a:buFont typeface="Wingdings" panose="05000000000000000000" pitchFamily="2" charset="2"/>
              <a:buChar char="§"/>
            </a:pPr>
            <a:r>
              <a:rPr lang="en-US" sz="2400" dirty="0"/>
              <a:t>The strategy of M&amp;S has been reshaped for profitable and sustainable growth (Marks &amp; Spencer, </a:t>
            </a:r>
            <a:r>
              <a:rPr lang="en-US" sz="2400" dirty="0" err="1"/>
              <a:t>n.d.a</a:t>
            </a:r>
            <a:r>
              <a:rPr lang="en-US" sz="2400" dirty="0"/>
              <a:t>).</a:t>
            </a:r>
          </a:p>
          <a:p>
            <a:endParaRPr lang="en-IN" dirty="0"/>
          </a:p>
        </p:txBody>
      </p:sp>
      <p:pic>
        <p:nvPicPr>
          <p:cNvPr id="5122" name="Picture 2">
            <a:extLst>
              <a:ext uri="{FF2B5EF4-FFF2-40B4-BE49-F238E27FC236}">
                <a16:creationId xmlns:a16="http://schemas.microsoft.com/office/drawing/2014/main" id="{DE6B4D66-D7E6-EE6A-D243-B7D75C71C48B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25914" y="1846263"/>
            <a:ext cx="3776259" cy="39143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0A49FD8-EB6C-4E9D-E4B0-C3E33F9BD44F}"/>
              </a:ext>
            </a:extLst>
          </p:cNvPr>
          <p:cNvSpPr txBox="1"/>
          <p:nvPr/>
        </p:nvSpPr>
        <p:spPr>
          <a:xfrm>
            <a:off x="561569" y="5760614"/>
            <a:ext cx="609600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rtl="0">
              <a:buNone/>
            </a:pPr>
            <a:r>
              <a:rPr lang="en-US" sz="1800" b="1" i="0" u="none" strike="noStrike" dirty="0">
                <a:solidFill>
                  <a:srgbClr val="000000"/>
                </a:solidFill>
                <a:effectLst/>
              </a:rPr>
              <a:t>Figure 5: Sustainability in M&amp;S</a:t>
            </a:r>
            <a:endParaRPr lang="en-US" b="0" dirty="0">
              <a:effectLst/>
            </a:endParaRPr>
          </a:p>
          <a:p>
            <a:pPr algn="ctr" rtl="0">
              <a:buNone/>
            </a:pPr>
            <a:r>
              <a:rPr lang="en-US" sz="1800" b="0" i="0" u="none" strike="noStrike" dirty="0">
                <a:solidFill>
                  <a:srgbClr val="000000"/>
                </a:solidFill>
                <a:effectLst/>
              </a:rPr>
              <a:t>(Source: Marks &amp; Spencer, 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</a:rPr>
              <a:t>n.d.a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</a:rPr>
              <a:t>)</a:t>
            </a:r>
            <a:endParaRPr lang="en-US" b="0" dirty="0">
              <a:effectLst/>
            </a:endParaRPr>
          </a:p>
          <a:p>
            <a:pPr>
              <a:buNone/>
            </a:pPr>
            <a:br>
              <a:rPr lang="en-US" dirty="0"/>
            </a:b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20921331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8A2F55-3D43-66BB-6DE1-21FFC992A2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Corporate social responsibility and ethical aspects</a:t>
            </a:r>
            <a:endParaRPr lang="en-IN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B53C405-F2BF-7447-93BF-AD3E767AA65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algn="just" fontAlgn="base">
              <a:buFont typeface="Wingdings" panose="05000000000000000000" pitchFamily="2" charset="2"/>
              <a:buChar char="§"/>
            </a:pPr>
            <a:r>
              <a:rPr lang="en-US" sz="2400" dirty="0"/>
              <a:t>The ESG (environmental, social and governance) strategy of Marks and Spencer is focused on environmental aspects (Corporate Marks and Spencer, </a:t>
            </a:r>
            <a:r>
              <a:rPr lang="en-US" sz="2400" dirty="0" err="1"/>
              <a:t>n.d.b</a:t>
            </a:r>
            <a:r>
              <a:rPr lang="en-US" sz="2400" dirty="0"/>
              <a:t>).</a:t>
            </a:r>
          </a:p>
          <a:p>
            <a:pPr algn="just" fontAlgn="base">
              <a:buFont typeface="Wingdings" panose="05000000000000000000" pitchFamily="2" charset="2"/>
              <a:buChar char="§"/>
            </a:pPr>
            <a:r>
              <a:rPr lang="en-US" sz="2400" dirty="0"/>
              <a:t>M&amp;S maintains transparency related to its ESG approach. </a:t>
            </a:r>
          </a:p>
          <a:p>
            <a:pPr algn="just" fontAlgn="base">
              <a:buFont typeface="Wingdings" panose="05000000000000000000" pitchFamily="2" charset="2"/>
              <a:buChar char="§"/>
            </a:pPr>
            <a:r>
              <a:rPr lang="en-US" sz="2400" dirty="0"/>
              <a:t>ESG is embedded in the supply chains. </a:t>
            </a:r>
          </a:p>
          <a:p>
            <a:endParaRPr lang="en-IN" dirty="0"/>
          </a:p>
        </p:txBody>
      </p:sp>
      <p:pic>
        <p:nvPicPr>
          <p:cNvPr id="6146" name="Picture 2">
            <a:extLst>
              <a:ext uri="{FF2B5EF4-FFF2-40B4-BE49-F238E27FC236}">
                <a16:creationId xmlns:a16="http://schemas.microsoft.com/office/drawing/2014/main" id="{8E59E988-59E2-1ADC-36E4-90EFE87DF216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2566" y="1846264"/>
            <a:ext cx="3910707" cy="3793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6140D12-EF6F-3B0B-172E-B279B948FDD6}"/>
              </a:ext>
            </a:extLst>
          </p:cNvPr>
          <p:cNvSpPr txBox="1"/>
          <p:nvPr/>
        </p:nvSpPr>
        <p:spPr>
          <a:xfrm>
            <a:off x="678872" y="5742986"/>
            <a:ext cx="609600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rtl="0">
              <a:buNone/>
            </a:pPr>
            <a:r>
              <a:rPr lang="en-US" sz="1800" b="1" i="0" u="none" strike="noStrike" dirty="0">
                <a:solidFill>
                  <a:srgbClr val="000000"/>
                </a:solidFill>
                <a:effectLst/>
              </a:rPr>
              <a:t>Figure 6: Ethical sourcing in M&amp;S</a:t>
            </a:r>
            <a:endParaRPr lang="en-US" b="0" dirty="0">
              <a:effectLst/>
            </a:endParaRPr>
          </a:p>
          <a:p>
            <a:pPr algn="ctr" rtl="0">
              <a:buNone/>
            </a:pPr>
            <a:r>
              <a:rPr lang="en-US" sz="1800" b="0" i="0" u="none" strike="noStrike" dirty="0">
                <a:solidFill>
                  <a:srgbClr val="000000"/>
                </a:solidFill>
                <a:effectLst/>
              </a:rPr>
              <a:t>(Source: Marks &amp; Spencer, 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</a:rPr>
              <a:t>n.d.a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</a:rPr>
              <a:t>)</a:t>
            </a:r>
            <a:endParaRPr lang="en-US" b="0" dirty="0">
              <a:effectLst/>
            </a:endParaRPr>
          </a:p>
          <a:p>
            <a:pPr>
              <a:buNone/>
            </a:pPr>
            <a:br>
              <a:rPr lang="en-US" dirty="0"/>
            </a:b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89340136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B8F32C-ECB5-25B3-0425-C0D30CD544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/>
              <a:t>Omnichannel strategies and digital marketing</a:t>
            </a:r>
            <a:br>
              <a:rPr lang="en-US" b="1" dirty="0"/>
            </a:br>
            <a:endParaRPr lang="en-IN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875E07A-D932-405E-8274-DD41850D65B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algn="just" fontAlgn="base">
              <a:buFont typeface="Wingdings" panose="05000000000000000000" pitchFamily="2" charset="2"/>
              <a:buChar char="§"/>
            </a:pPr>
            <a:r>
              <a:rPr lang="en-US" sz="2400" dirty="0"/>
              <a:t>Digital marketing is based on the usage of digital technologies and channels (</a:t>
            </a:r>
            <a:r>
              <a:rPr lang="en-US" sz="2400" dirty="0" err="1"/>
              <a:t>Pattanayak</a:t>
            </a:r>
            <a:r>
              <a:rPr lang="en-US" sz="2400" dirty="0"/>
              <a:t> </a:t>
            </a:r>
            <a:r>
              <a:rPr lang="en-US" sz="2400" i="1" dirty="0"/>
              <a:t>et al., </a:t>
            </a:r>
            <a:r>
              <a:rPr lang="en-US" sz="2400" dirty="0"/>
              <a:t>2023).</a:t>
            </a:r>
          </a:p>
          <a:p>
            <a:pPr algn="just" fontAlgn="base">
              <a:buFont typeface="Wingdings" panose="05000000000000000000" pitchFamily="2" charset="2"/>
              <a:buChar char="§"/>
            </a:pPr>
            <a:r>
              <a:rPr lang="en-US" sz="2400" dirty="0"/>
              <a:t>Responsible marketing strategies are used by M&amp;S to market its products (Marks &amp; Spencer, </a:t>
            </a:r>
            <a:r>
              <a:rPr lang="en-US" sz="2400" dirty="0" err="1"/>
              <a:t>n.d.c</a:t>
            </a:r>
            <a:r>
              <a:rPr lang="en-US" sz="2400" dirty="0"/>
              <a:t>).</a:t>
            </a:r>
          </a:p>
          <a:p>
            <a:pPr fontAlgn="base">
              <a:buFont typeface="Wingdings" panose="05000000000000000000" pitchFamily="2" charset="2"/>
              <a:buChar char="§"/>
            </a:pPr>
            <a:r>
              <a:rPr lang="en-US" sz="2400" dirty="0"/>
              <a:t>Customer communication is authentic. </a:t>
            </a:r>
          </a:p>
          <a:p>
            <a:endParaRPr lang="en-IN" dirty="0"/>
          </a:p>
        </p:txBody>
      </p:sp>
      <p:pic>
        <p:nvPicPr>
          <p:cNvPr id="7170" name="Picture 2">
            <a:extLst>
              <a:ext uri="{FF2B5EF4-FFF2-40B4-BE49-F238E27FC236}">
                <a16:creationId xmlns:a16="http://schemas.microsoft.com/office/drawing/2014/main" id="{893F3587-6C1C-34EE-FB16-11584EAE128B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26249" y="1846264"/>
            <a:ext cx="2607935" cy="3914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9C0DDDB-50BA-5D19-4AC7-61A23A595DB0}"/>
              </a:ext>
            </a:extLst>
          </p:cNvPr>
          <p:cNvSpPr txBox="1"/>
          <p:nvPr/>
        </p:nvSpPr>
        <p:spPr>
          <a:xfrm>
            <a:off x="518319" y="5769236"/>
            <a:ext cx="609600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rtl="0">
              <a:buNone/>
            </a:pPr>
            <a:r>
              <a:rPr lang="en-IN" sz="1800" b="1" i="0" u="none" strike="noStrike" dirty="0">
                <a:solidFill>
                  <a:srgbClr val="000000"/>
                </a:solidFill>
                <a:effectLst/>
              </a:rPr>
              <a:t>Figure 7: M&amp;S Instagram posts</a:t>
            </a:r>
            <a:endParaRPr lang="en-IN" b="0" dirty="0">
              <a:effectLst/>
            </a:endParaRPr>
          </a:p>
          <a:p>
            <a:pPr algn="ctr" rtl="0">
              <a:buNone/>
            </a:pPr>
            <a:r>
              <a:rPr lang="en-IN" sz="1800" b="0" i="0" u="none" strike="noStrike" dirty="0">
                <a:solidFill>
                  <a:srgbClr val="000000"/>
                </a:solidFill>
                <a:effectLst/>
              </a:rPr>
              <a:t>(Source: Instagram, n.d.)</a:t>
            </a:r>
            <a:endParaRPr lang="en-IN" b="0" dirty="0">
              <a:effectLst/>
            </a:endParaRPr>
          </a:p>
          <a:p>
            <a:pPr>
              <a:buNone/>
            </a:pPr>
            <a:br>
              <a:rPr lang="en-IN" dirty="0"/>
            </a:b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4037784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571AAA-6850-C4EF-789F-6276EABF0A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Analysis of the key factors </a:t>
            </a:r>
            <a:br>
              <a:rPr lang="en-US" b="1" dirty="0"/>
            </a:br>
            <a:endParaRPr lang="en-IN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ADE3D4-1CB8-5116-FAC7-E6153906FA24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algn="just" fontAlgn="base">
              <a:buFont typeface="Wingdings" panose="05000000000000000000" pitchFamily="2" charset="2"/>
              <a:buChar char="§"/>
            </a:pPr>
            <a:r>
              <a:rPr lang="en-IN" sz="2400" dirty="0"/>
              <a:t>Customer relationship management (CRM) strategies are important to enhance customer engagement (</a:t>
            </a:r>
            <a:r>
              <a:rPr lang="en-IN" sz="2400" dirty="0" err="1"/>
              <a:t>Guerola</a:t>
            </a:r>
            <a:r>
              <a:rPr lang="en-IN" sz="2400" dirty="0"/>
              <a:t>-Navarro </a:t>
            </a:r>
            <a:r>
              <a:rPr lang="en-IN" sz="2400" i="1" dirty="0"/>
              <a:t>et al.,</a:t>
            </a:r>
            <a:r>
              <a:rPr lang="en-IN" sz="2400" dirty="0"/>
              <a:t> 2024). </a:t>
            </a:r>
          </a:p>
          <a:p>
            <a:pPr algn="just" fontAlgn="base">
              <a:buFont typeface="Wingdings" panose="05000000000000000000" pitchFamily="2" charset="2"/>
              <a:buChar char="§"/>
            </a:pPr>
            <a:r>
              <a:rPr lang="en-IN" sz="2400" dirty="0"/>
              <a:t>Ethics and sustainability are hugely significant for M&amp;S (Marks &amp; Spencer, </a:t>
            </a:r>
            <a:r>
              <a:rPr lang="en-IN" sz="2400" dirty="0" err="1"/>
              <a:t>n.d.a</a:t>
            </a:r>
            <a:r>
              <a:rPr lang="en-IN" sz="2400" dirty="0"/>
              <a:t>).</a:t>
            </a:r>
          </a:p>
          <a:p>
            <a:pPr algn="just" fontAlgn="base">
              <a:buFont typeface="Wingdings" panose="05000000000000000000" pitchFamily="2" charset="2"/>
              <a:buChar char="§"/>
            </a:pPr>
            <a:r>
              <a:rPr lang="en-IN" sz="2400" dirty="0"/>
              <a:t>Value and innovation are provided with huge importance by M&amp;S (Marks &amp; Spencer, </a:t>
            </a:r>
            <a:r>
              <a:rPr lang="en-IN" sz="2400" dirty="0" err="1"/>
              <a:t>n.d.a</a:t>
            </a:r>
            <a:r>
              <a:rPr lang="en-IN" sz="2400" dirty="0"/>
              <a:t>).</a:t>
            </a:r>
          </a:p>
          <a:p>
            <a:endParaRPr lang="en-IN" dirty="0"/>
          </a:p>
        </p:txBody>
      </p:sp>
      <p:pic>
        <p:nvPicPr>
          <p:cNvPr id="8194" name="Picture 2">
            <a:extLst>
              <a:ext uri="{FF2B5EF4-FFF2-40B4-BE49-F238E27FC236}">
                <a16:creationId xmlns:a16="http://schemas.microsoft.com/office/drawing/2014/main" id="{E94BE685-83C3-FC53-CDD1-94AEE8722EB2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9873" y="2139319"/>
            <a:ext cx="4938712" cy="30921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5759802-82F7-056E-9B7C-A524FF8271E1}"/>
              </a:ext>
            </a:extLst>
          </p:cNvPr>
          <p:cNvSpPr txBox="1"/>
          <p:nvPr/>
        </p:nvSpPr>
        <p:spPr>
          <a:xfrm>
            <a:off x="241229" y="5371068"/>
            <a:ext cx="609600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rtl="0">
              <a:buNone/>
            </a:pPr>
            <a:r>
              <a:rPr lang="en-US" sz="1800" b="1" i="0" u="none" strike="noStrike" dirty="0">
                <a:solidFill>
                  <a:srgbClr val="000000"/>
                </a:solidFill>
                <a:effectLst/>
              </a:rPr>
              <a:t>Figure 8: Sparks technology</a:t>
            </a:r>
            <a:endParaRPr lang="en-US" b="0" dirty="0">
              <a:effectLst/>
            </a:endParaRPr>
          </a:p>
          <a:p>
            <a:pPr algn="ctr" rtl="0">
              <a:buNone/>
            </a:pPr>
            <a:r>
              <a:rPr lang="en-US" sz="1800" b="0" i="0" u="none" strike="noStrike" dirty="0">
                <a:solidFill>
                  <a:srgbClr val="000000"/>
                </a:solidFill>
                <a:effectLst/>
              </a:rPr>
              <a:t>(Source: Marks &amp; Spencer, 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</a:rPr>
              <a:t>n.d.a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</a:rPr>
              <a:t>)</a:t>
            </a:r>
            <a:endParaRPr lang="en-US" b="0" dirty="0">
              <a:effectLst/>
            </a:endParaRPr>
          </a:p>
          <a:p>
            <a:pPr>
              <a:buNone/>
            </a:pPr>
            <a:br>
              <a:rPr lang="en-US" dirty="0"/>
            </a:b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90875397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22517C69-87BE-E868-8639-7EE2EFF0B7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sz="5400" b="1" dirty="0"/>
              <a:t>References </a:t>
            </a:r>
            <a:br>
              <a:rPr lang="en-IN" b="1" dirty="0"/>
            </a:br>
            <a:endParaRPr lang="en-IN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C88BFB2-EA93-8A31-BA80-03BFCB8745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1845734"/>
            <a:ext cx="10058400" cy="4402666"/>
          </a:xfrm>
        </p:spPr>
        <p:txBody>
          <a:bodyPr>
            <a:normAutofit fontScale="70000" lnSpcReduction="20000"/>
          </a:bodyPr>
          <a:lstStyle/>
          <a:p>
            <a:pPr algn="just">
              <a:buFont typeface="Wingdings" panose="05000000000000000000" pitchFamily="2" charset="2"/>
              <a:buChar char="§"/>
            </a:pPr>
            <a:r>
              <a:rPr lang="en-IN" dirty="0"/>
              <a:t>Corporate Marks and Spencer (</a:t>
            </a:r>
            <a:r>
              <a:rPr lang="en-IN" dirty="0" err="1"/>
              <a:t>n.d.a</a:t>
            </a:r>
            <a:r>
              <a:rPr lang="en-IN" dirty="0"/>
              <a:t>) </a:t>
            </a:r>
            <a:r>
              <a:rPr lang="en-IN" i="1" dirty="0"/>
              <a:t>M-and-S-2024-Annual-Report.pdf - Marks &amp; Spencer</a:t>
            </a:r>
            <a:r>
              <a:rPr lang="en-IN" dirty="0"/>
              <a:t>. Available at: </a:t>
            </a:r>
            <a:r>
              <a:rPr lang="en-IN" u="sng" dirty="0">
                <a:hlinkClick r:id="rId2"/>
              </a:rPr>
              <a:t>https://corporate.marksandspencer.com/sites/marksandspencer/files/2024-06/M-and-S-2024-Annual-Report.pdf</a:t>
            </a:r>
            <a:r>
              <a:rPr lang="en-IN" dirty="0"/>
              <a:t> (Accessed: 29 October 2025). 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IN" dirty="0"/>
              <a:t>Corporate Marks and Spencer (</a:t>
            </a:r>
            <a:r>
              <a:rPr lang="en-IN" dirty="0" err="1"/>
              <a:t>n.d.b</a:t>
            </a:r>
            <a:r>
              <a:rPr lang="en-IN" dirty="0"/>
              <a:t>) </a:t>
            </a:r>
            <a:r>
              <a:rPr lang="en-IN" i="1" dirty="0"/>
              <a:t>Reshaping Marks and Spencer Group plc ESG report 2025</a:t>
            </a:r>
            <a:r>
              <a:rPr lang="en-IN" dirty="0"/>
              <a:t>. Available at: </a:t>
            </a:r>
            <a:r>
              <a:rPr lang="en-IN" u="sng" dirty="0">
                <a:hlinkClick r:id="rId3"/>
              </a:rPr>
              <a:t>https://corporate.marksandspencer.com/sites/marksandspencer/files/2025-05/Marks-and-Spencer-Group-plc-ESG-Report-2025.pdf</a:t>
            </a:r>
            <a:r>
              <a:rPr lang="en-IN" dirty="0"/>
              <a:t> (Accessed: 29 October 2025). 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IN" dirty="0" err="1"/>
              <a:t>Guerola</a:t>
            </a:r>
            <a:r>
              <a:rPr lang="en-IN" dirty="0"/>
              <a:t>-Navarro, V., Gil-Gomez, H., </a:t>
            </a:r>
            <a:r>
              <a:rPr lang="en-IN" dirty="0" err="1"/>
              <a:t>Oltra-Badenes</a:t>
            </a:r>
            <a:r>
              <a:rPr lang="en-IN" dirty="0"/>
              <a:t>, R. and Soto-Acosta, P. (2024) ‘Customer relationship management and its impact on entrepreneurial marketing: A literature review’, </a:t>
            </a:r>
            <a:r>
              <a:rPr lang="en-IN" i="1" dirty="0"/>
              <a:t>International Entrepreneurship and Management Journal, </a:t>
            </a:r>
            <a:r>
              <a:rPr lang="en-IN" dirty="0"/>
              <a:t>20(2), pp.507-547. 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IN" dirty="0"/>
              <a:t>Instagram (n.d.) </a:t>
            </a:r>
            <a:r>
              <a:rPr lang="en-IN" i="1" dirty="0"/>
              <a:t>Login • </a:t>
            </a:r>
            <a:r>
              <a:rPr lang="en-IN" i="1" dirty="0" err="1"/>
              <a:t>instagram</a:t>
            </a:r>
            <a:r>
              <a:rPr lang="en-IN" dirty="0"/>
              <a:t>. Available at: https://www.instagram.com/marksandspencer/?hl=en (Accessed: 29 October 2025). 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IN" dirty="0"/>
              <a:t>Marks &amp; Spencer (</a:t>
            </a:r>
            <a:r>
              <a:rPr lang="en-IN" dirty="0" err="1"/>
              <a:t>n.d.a</a:t>
            </a:r>
            <a:r>
              <a:rPr lang="en-IN" dirty="0"/>
              <a:t>) </a:t>
            </a:r>
            <a:r>
              <a:rPr lang="en-IN" i="1" dirty="0"/>
              <a:t>About Us</a:t>
            </a:r>
            <a:r>
              <a:rPr lang="en-IN" dirty="0"/>
              <a:t>, </a:t>
            </a:r>
            <a:r>
              <a:rPr lang="en-IN" i="1" dirty="0"/>
              <a:t>Marks &amp; Spencer</a:t>
            </a:r>
            <a:r>
              <a:rPr lang="en-IN" dirty="0"/>
              <a:t>. Available at: </a:t>
            </a:r>
            <a:r>
              <a:rPr lang="en-IN" u="sng" dirty="0">
                <a:hlinkClick r:id="rId4"/>
              </a:rPr>
              <a:t>https://corporate.marksandspencer.com/about-us</a:t>
            </a:r>
            <a:r>
              <a:rPr lang="en-IN" dirty="0"/>
              <a:t> (Accessed: 29 October 2025). 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IN" dirty="0"/>
              <a:t>Marks &amp; Spencer (</a:t>
            </a:r>
            <a:r>
              <a:rPr lang="en-IN" dirty="0" err="1"/>
              <a:t>n.d.b</a:t>
            </a:r>
            <a:r>
              <a:rPr lang="en-IN" dirty="0"/>
              <a:t>) </a:t>
            </a:r>
            <a:r>
              <a:rPr lang="en-IN" i="1" dirty="0"/>
              <a:t>Responsible marketing</a:t>
            </a:r>
            <a:r>
              <a:rPr lang="en-IN" dirty="0"/>
              <a:t>, </a:t>
            </a:r>
            <a:r>
              <a:rPr lang="en-IN" i="1" dirty="0"/>
              <a:t>Marks &amp; Spencer</a:t>
            </a:r>
            <a:r>
              <a:rPr lang="en-IN" dirty="0"/>
              <a:t>. Available at: </a:t>
            </a:r>
            <a:r>
              <a:rPr lang="en-IN" u="sng" dirty="0">
                <a:hlinkClick r:id="rId5"/>
              </a:rPr>
              <a:t>https://corporate.marksandspencer.com/sustainability/our-products/responsible-marketing</a:t>
            </a:r>
            <a:r>
              <a:rPr lang="en-IN" dirty="0"/>
              <a:t> (Accessed: 29 October 2025). 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IN" dirty="0"/>
              <a:t>Marks &amp; Spencer (</a:t>
            </a:r>
            <a:r>
              <a:rPr lang="en-IN" dirty="0" err="1"/>
              <a:t>n.d.c</a:t>
            </a:r>
            <a:r>
              <a:rPr lang="en-IN" dirty="0"/>
              <a:t>) </a:t>
            </a:r>
            <a:r>
              <a:rPr lang="en-IN" i="1" dirty="0"/>
              <a:t>Responsible marketing</a:t>
            </a:r>
            <a:r>
              <a:rPr lang="en-IN" dirty="0"/>
              <a:t>, </a:t>
            </a:r>
            <a:r>
              <a:rPr lang="en-IN" i="1" dirty="0"/>
              <a:t>Marks &amp; Spencer</a:t>
            </a:r>
            <a:r>
              <a:rPr lang="en-IN" dirty="0"/>
              <a:t>. Available at: </a:t>
            </a:r>
            <a:r>
              <a:rPr lang="en-IN" u="sng" dirty="0">
                <a:hlinkClick r:id="rId5"/>
              </a:rPr>
              <a:t>https://corporate.marksandspencer.com/sustainability/our-products/responsible-marketing</a:t>
            </a:r>
            <a:r>
              <a:rPr lang="en-IN" dirty="0"/>
              <a:t> (Accessed: 29 October 2025). 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IN" dirty="0"/>
              <a:t>Nogueira, E., Gomes, S. and Lopes, J.M. (2023) ‘Triple bottom line, sustainability, and economic development: What binds them together? A bibliometric approach’, </a:t>
            </a:r>
            <a:r>
              <a:rPr lang="en-IN" i="1" dirty="0"/>
              <a:t>Sustainability,</a:t>
            </a:r>
            <a:r>
              <a:rPr lang="en-IN" dirty="0"/>
              <a:t> 15(8), p.6706. 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IN" dirty="0" err="1"/>
              <a:t>Pattanayak</a:t>
            </a:r>
            <a:r>
              <a:rPr lang="en-IN" dirty="0"/>
              <a:t>, M., Shankar, A.U., Rathod, M.K., Srinivas, A. and Tyagi, S. (2023) ‘</a:t>
            </a:r>
            <a:r>
              <a:rPr lang="en-IN" dirty="0" err="1"/>
              <a:t>Analyzing</a:t>
            </a:r>
            <a:r>
              <a:rPr lang="en-IN" dirty="0"/>
              <a:t> effect of digital marketing on the expansion of the retail sector’, </a:t>
            </a:r>
            <a:r>
              <a:rPr lang="en-IN" i="1" dirty="0"/>
              <a:t>Rivista </a:t>
            </a:r>
            <a:r>
              <a:rPr lang="en-IN" i="1" dirty="0" err="1"/>
              <a:t>Italiana</a:t>
            </a:r>
            <a:r>
              <a:rPr lang="en-IN" i="1" dirty="0"/>
              <a:t> di Filosofia </a:t>
            </a:r>
            <a:r>
              <a:rPr lang="en-IN" i="1" dirty="0" err="1"/>
              <a:t>Analitica</a:t>
            </a:r>
            <a:r>
              <a:rPr lang="en-IN" i="1" dirty="0"/>
              <a:t> Junior, </a:t>
            </a:r>
            <a:r>
              <a:rPr lang="en-IN" dirty="0"/>
              <a:t>14(1), pp.996-1005. </a:t>
            </a:r>
          </a:p>
        </p:txBody>
      </p:sp>
    </p:spTree>
    <p:extLst>
      <p:ext uri="{BB962C8B-B14F-4D97-AF65-F5344CB8AC3E}">
        <p14:creationId xmlns:p14="http://schemas.microsoft.com/office/powerpoint/2010/main" val="877385749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">
  <a:themeElements>
    <a:clrScheme name="Retrospect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6B9F25"/>
      </a:hlink>
      <a:folHlink>
        <a:srgbClr val="B26B02"/>
      </a:folHlink>
    </a:clrScheme>
    <a:fontScheme name="Retrospect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D26EA377-59BD-4C9C-9D94-EE8416EE4C7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0</TotalTime>
  <Words>1078</Words>
  <Application>Microsoft Macintosh PowerPoint</Application>
  <PresentationFormat>Widescreen</PresentationFormat>
  <Paragraphs>80</Paragraphs>
  <Slides>10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Calibri</vt:lpstr>
      <vt:lpstr>Calibri Light</vt:lpstr>
      <vt:lpstr>Wingdings</vt:lpstr>
      <vt:lpstr>Retrospect</vt:lpstr>
      <vt:lpstr>PowerPoint Presentation</vt:lpstr>
      <vt:lpstr>Introduction </vt:lpstr>
      <vt:lpstr>M&amp;S customer relationship marketing </vt:lpstr>
      <vt:lpstr>M&amp;S customer relationship management strategies</vt:lpstr>
      <vt:lpstr>Fulfilling the needs of customers </vt:lpstr>
      <vt:lpstr>Triple bottom line and sustainability factors </vt:lpstr>
      <vt:lpstr>Corporate social responsibility and ethical aspects</vt:lpstr>
      <vt:lpstr>Omnichannel strategies and digital marketing </vt:lpstr>
      <vt:lpstr>Analysis of the key factors  </vt:lpstr>
      <vt:lpstr>References  </vt:lpstr>
    </vt:vector>
  </TitlesOfParts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2025-10-29T15:36:38Z</dcterms:created>
  <dcterms:modified xsi:type="dcterms:W3CDTF">2025-12-01T17:36:06Z</dcterms:modified>
</cp:coreProperties>
</file>