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1" r:id="rId5"/>
    <p:sldId id="258" r:id="rId6"/>
    <p:sldId id="262" r:id="rId7"/>
    <p:sldId id="263" r:id="rId8"/>
    <p:sldId id="264" r:id="rId9"/>
    <p:sldId id="265" r:id="rId10"/>
    <p:sldId id="266" r:id="rId11"/>
    <p:sldId id="267" r:id="rId12"/>
    <p:sldId id="268" r:id="rId13"/>
    <p:sldId id="269" r:id="rId14"/>
    <p:sldId id="270" r:id="rId15"/>
    <p:sldId id="26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9069BA0-18E3-4304-A63D-F5D5DC450BA2}" type="datetimeFigureOut">
              <a:rPr lang="en-GB" smtClean="0"/>
              <a:t>20/08/2014</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1C2E7EE-8892-47A4-81E8-59E0790A271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B1C2E7EE-8892-47A4-81E8-59E0790A2716}"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B1C2E7EE-8892-47A4-81E8-59E0790A2716}"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B1C2E7EE-8892-47A4-81E8-59E0790A2716}"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B1C2E7EE-8892-47A4-81E8-59E0790A2716}"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B1C2E7EE-8892-47A4-81E8-59E0790A2716}"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B1C2E7EE-8892-47A4-81E8-59E0790A271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99069BA0-18E3-4304-A63D-F5D5DC450BA2}" type="datetimeFigureOut">
              <a:rPr lang="en-GB" smtClean="0"/>
              <a:t>20/08/2014</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B1C2E7EE-8892-47A4-81E8-59E0790A2716}"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9069BA0-18E3-4304-A63D-F5D5DC450BA2}" type="datetimeFigureOut">
              <a:rPr lang="en-GB" smtClean="0"/>
              <a:t>20/08/2014</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1C2E7EE-8892-47A4-81E8-59E0790A2716}"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B1C2E7EE-8892-47A4-81E8-59E0790A271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069BA0-18E3-4304-A63D-F5D5DC450BA2}" type="datetimeFigureOut">
              <a:rPr lang="en-GB" smtClean="0"/>
              <a:t>20/08/2014</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B1C2E7EE-8892-47A4-81E8-59E0790A271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9069BA0-18E3-4304-A63D-F5D5DC450BA2}" type="datetimeFigureOut">
              <a:rPr lang="en-GB" smtClean="0"/>
              <a:t>20/08/2014</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1C2E7EE-8892-47A4-81E8-59E0790A2716}"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2800" dirty="0" smtClean="0"/>
              <a:t>PID control setup and testing using </a:t>
            </a:r>
            <a:r>
              <a:rPr lang="en-GB" sz="2800" dirty="0" err="1" smtClean="0"/>
              <a:t>Matlab</a:t>
            </a:r>
            <a:endParaRPr lang="en-GB" sz="2800" dirty="0"/>
          </a:p>
        </p:txBody>
      </p:sp>
      <p:sp>
        <p:nvSpPr>
          <p:cNvPr id="3" name="Subtitle 2"/>
          <p:cNvSpPr>
            <a:spLocks noGrp="1"/>
          </p:cNvSpPr>
          <p:nvPr>
            <p:ph type="subTitle" idx="1"/>
          </p:nvPr>
        </p:nvSpPr>
        <p:spPr/>
        <p:txBody>
          <a:bodyPr>
            <a:normAutofit/>
          </a:bodyPr>
          <a:lstStyle/>
          <a:p>
            <a:endParaRPr lang="en-GB" dirty="0" smtClean="0"/>
          </a:p>
          <a:p>
            <a:r>
              <a:rPr lang="en-GB" sz="1200" dirty="0" err="1" smtClean="0"/>
              <a:t>Matlab</a:t>
            </a:r>
            <a:r>
              <a:rPr lang="en-GB" sz="1200" dirty="0" smtClean="0"/>
              <a:t> - open file - </a:t>
            </a:r>
            <a:r>
              <a:rPr lang="en-GB" sz="1200" dirty="0" err="1" smtClean="0"/>
              <a:t>pid_control_made_easy.m</a:t>
            </a:r>
            <a:endParaRPr lang="en-GB" sz="1200" dirty="0"/>
          </a:p>
        </p:txBody>
      </p:sp>
    </p:spTree>
    <p:extLst>
      <p:ext uri="{BB962C8B-B14F-4D97-AF65-F5344CB8AC3E}">
        <p14:creationId xmlns:p14="http://schemas.microsoft.com/office/powerpoint/2010/main" val="3575702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09728" indent="0">
              <a:buNone/>
            </a:pPr>
            <a:r>
              <a:rPr lang="en-GB" dirty="0" smtClean="0"/>
              <a:t> </a:t>
            </a:r>
            <a:endParaRPr lang="en-GB" dirty="0"/>
          </a:p>
        </p:txBody>
      </p:sp>
      <p:sp>
        <p:nvSpPr>
          <p:cNvPr id="2" name="Title 1"/>
          <p:cNvSpPr>
            <a:spLocks noGrp="1"/>
          </p:cNvSpPr>
          <p:nvPr>
            <p:ph type="title"/>
          </p:nvPr>
        </p:nvSpPr>
        <p:spPr/>
        <p:txBody>
          <a:bodyPr>
            <a:normAutofit/>
          </a:bodyPr>
          <a:lstStyle/>
          <a:p>
            <a:pPr algn="l"/>
            <a:r>
              <a:rPr lang="en-GB" sz="2800" dirty="0" smtClean="0"/>
              <a:t>What is PID</a:t>
            </a:r>
            <a:endParaRPr lang="en-GB" sz="2800" dirty="0"/>
          </a:p>
        </p:txBody>
      </p:sp>
      <p:sp>
        <p:nvSpPr>
          <p:cNvPr id="4" name="TextBox 3"/>
          <p:cNvSpPr txBox="1"/>
          <p:nvPr/>
        </p:nvSpPr>
        <p:spPr>
          <a:xfrm>
            <a:off x="539552" y="4941168"/>
            <a:ext cx="2592288" cy="830997"/>
          </a:xfrm>
          <a:prstGeom prst="rect">
            <a:avLst/>
          </a:prstGeom>
          <a:noFill/>
        </p:spPr>
        <p:txBody>
          <a:bodyPr wrap="square" rtlCol="0">
            <a:spAutoFit/>
          </a:bodyPr>
          <a:lstStyle/>
          <a:p>
            <a:r>
              <a:rPr lang="en-GB" sz="1600" dirty="0" err="1" smtClean="0"/>
              <a:t>Kp</a:t>
            </a:r>
            <a:r>
              <a:rPr lang="en-GB" sz="1600" dirty="0" smtClean="0"/>
              <a:t> -- proportional gain</a:t>
            </a:r>
          </a:p>
          <a:p>
            <a:r>
              <a:rPr lang="en-GB" sz="1600" dirty="0" smtClean="0"/>
              <a:t>Ki  -- integral gain</a:t>
            </a:r>
          </a:p>
          <a:p>
            <a:r>
              <a:rPr lang="en-GB" sz="1600" dirty="0" err="1" smtClean="0"/>
              <a:t>Kd</a:t>
            </a:r>
            <a:r>
              <a:rPr lang="en-GB" sz="1600" dirty="0" smtClean="0"/>
              <a:t> -- derivative gain.</a:t>
            </a:r>
            <a:endParaRPr lang="en-GB" sz="16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052736"/>
            <a:ext cx="73914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1028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a:t>Run the first  </a:t>
            </a:r>
            <a:r>
              <a:rPr lang="en-GB" sz="2000" dirty="0" smtClean="0"/>
              <a:t>section </a:t>
            </a:r>
            <a:r>
              <a:rPr lang="en-GB" sz="2000" dirty="0"/>
              <a:t>of the </a:t>
            </a:r>
            <a:r>
              <a:rPr lang="en-GB" sz="2000" dirty="0" err="1"/>
              <a:t>matlab</a:t>
            </a:r>
            <a:r>
              <a:rPr lang="en-GB" sz="2000" dirty="0"/>
              <a:t> script</a:t>
            </a:r>
            <a:r>
              <a:rPr lang="en-GB" sz="2000" dirty="0" smtClean="0"/>
              <a:t>.</a:t>
            </a:r>
          </a:p>
          <a:p>
            <a:r>
              <a:rPr lang="en-GB" sz="2000" dirty="0" smtClean="0"/>
              <a:t>This command window shows the transfer function for the virtual plant shown in the previous slide. </a:t>
            </a:r>
            <a:endParaRPr lang="en-GB" sz="2000" dirty="0"/>
          </a:p>
          <a:p>
            <a:endParaRPr lang="en-GB" dirty="0" smtClean="0"/>
          </a:p>
          <a:p>
            <a:endParaRPr lang="en-GB" dirty="0"/>
          </a:p>
          <a:p>
            <a:endParaRPr lang="en-GB" dirty="0"/>
          </a:p>
          <a:p>
            <a:endParaRPr lang="en-GB" sz="1800" dirty="0"/>
          </a:p>
        </p:txBody>
      </p:sp>
      <p:sp>
        <p:nvSpPr>
          <p:cNvPr id="3" name="Title 2"/>
          <p:cNvSpPr>
            <a:spLocks noGrp="1"/>
          </p:cNvSpPr>
          <p:nvPr>
            <p:ph type="title"/>
          </p:nvPr>
        </p:nvSpPr>
        <p:spPr/>
        <p:txBody>
          <a:bodyPr>
            <a:normAutofit/>
          </a:bodyPr>
          <a:lstStyle/>
          <a:p>
            <a:r>
              <a:rPr lang="en-GB" sz="2800" dirty="0"/>
              <a:t>What does each term do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140968"/>
            <a:ext cx="3711182"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5497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a:t>Run the </a:t>
            </a:r>
            <a:r>
              <a:rPr lang="en-GB" sz="2000" dirty="0" smtClean="0"/>
              <a:t>second  section </a:t>
            </a:r>
            <a:r>
              <a:rPr lang="en-GB" sz="2000" dirty="0"/>
              <a:t>of the </a:t>
            </a:r>
            <a:r>
              <a:rPr lang="en-GB" sz="2000" dirty="0" err="1"/>
              <a:t>matlab</a:t>
            </a:r>
            <a:r>
              <a:rPr lang="en-GB" sz="2000" dirty="0"/>
              <a:t> script</a:t>
            </a:r>
            <a:r>
              <a:rPr lang="en-GB" sz="2000" dirty="0" smtClean="0"/>
              <a:t>.</a:t>
            </a:r>
          </a:p>
          <a:p>
            <a:r>
              <a:rPr lang="en-GB" sz="2000" dirty="0" smtClean="0"/>
              <a:t>This shows the open loop response to an input step change</a:t>
            </a:r>
            <a:endParaRPr lang="en-GB" sz="2000" dirty="0"/>
          </a:p>
          <a:p>
            <a:endParaRPr lang="en-GB" dirty="0" smtClean="0"/>
          </a:p>
          <a:p>
            <a:endParaRPr lang="en-GB" dirty="0"/>
          </a:p>
          <a:p>
            <a:endParaRPr lang="en-GB" dirty="0"/>
          </a:p>
          <a:p>
            <a:endParaRPr lang="en-GB" sz="1800" dirty="0"/>
          </a:p>
        </p:txBody>
      </p:sp>
      <p:sp>
        <p:nvSpPr>
          <p:cNvPr id="3" name="Title 2"/>
          <p:cNvSpPr>
            <a:spLocks noGrp="1"/>
          </p:cNvSpPr>
          <p:nvPr>
            <p:ph type="title"/>
          </p:nvPr>
        </p:nvSpPr>
        <p:spPr/>
        <p:txBody>
          <a:bodyPr>
            <a:normAutofit/>
          </a:bodyPr>
          <a:lstStyle/>
          <a:p>
            <a:r>
              <a:rPr lang="en-GB" sz="2800" dirty="0"/>
              <a:t>What does each term do</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348880"/>
            <a:ext cx="3989238" cy="3128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7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000" u="sng" dirty="0" smtClean="0"/>
              <a:t>Proportional term</a:t>
            </a:r>
          </a:p>
          <a:p>
            <a:r>
              <a:rPr lang="en-GB" sz="2000" dirty="0"/>
              <a:t>The proportional term applies proportional control to the process, that is the corrective output from the controller is proportional to the error, subject to the gain </a:t>
            </a:r>
            <a:r>
              <a:rPr lang="en-GB" sz="2000" dirty="0" err="1"/>
              <a:t>Kp</a:t>
            </a:r>
            <a:r>
              <a:rPr lang="en-GB" sz="2000" dirty="0"/>
              <a:t>.</a:t>
            </a:r>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780928"/>
            <a:ext cx="6372225" cy="206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8988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1011568"/>
          </a:xfrm>
        </p:spPr>
        <p:txBody>
          <a:bodyPr>
            <a:normAutofit lnSpcReduction="10000"/>
          </a:bodyPr>
          <a:lstStyle/>
          <a:p>
            <a:r>
              <a:rPr lang="en-GB" sz="2000" u="sng" dirty="0" smtClean="0"/>
              <a:t>Proportional term</a:t>
            </a:r>
          </a:p>
          <a:p>
            <a:r>
              <a:rPr lang="en-GB" sz="2000" dirty="0" smtClean="0"/>
              <a:t>Applying proportional only control to the virtual process </a:t>
            </a:r>
          </a:p>
          <a:p>
            <a:r>
              <a:rPr lang="en-GB" sz="1600" dirty="0" smtClean="0"/>
              <a:t>(run section 3 of the script)</a:t>
            </a:r>
          </a:p>
          <a:p>
            <a:endParaRPr lang="en-GB" sz="1800" dirty="0" smtClean="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780928"/>
            <a:ext cx="3955037" cy="3182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932040" y="2852936"/>
            <a:ext cx="3240360" cy="2308324"/>
          </a:xfrm>
          <a:prstGeom prst="rect">
            <a:avLst/>
          </a:prstGeom>
          <a:noFill/>
        </p:spPr>
        <p:txBody>
          <a:bodyPr wrap="square" rtlCol="0">
            <a:spAutoFit/>
          </a:bodyPr>
          <a:lstStyle/>
          <a:p>
            <a:pPr algn="just"/>
            <a:r>
              <a:rPr lang="en-GB" dirty="0" smtClean="0"/>
              <a:t>From the graph, right, we can see the response is significantly quicker than earlier but the offset still exists.</a:t>
            </a:r>
          </a:p>
          <a:p>
            <a:pPr algn="just"/>
            <a:r>
              <a:rPr lang="en-GB" dirty="0" smtClean="0"/>
              <a:t>Altering the value of </a:t>
            </a:r>
            <a:r>
              <a:rPr lang="en-GB" dirty="0" err="1" smtClean="0"/>
              <a:t>Kp</a:t>
            </a:r>
            <a:r>
              <a:rPr lang="en-GB" dirty="0" smtClean="0"/>
              <a:t> can improve the offset, at the cost of system stability.</a:t>
            </a:r>
            <a:endParaRPr lang="en-GB" dirty="0"/>
          </a:p>
        </p:txBody>
      </p:sp>
    </p:spTree>
    <p:extLst>
      <p:ext uri="{BB962C8B-B14F-4D97-AF65-F5344CB8AC3E}">
        <p14:creationId xmlns:p14="http://schemas.microsoft.com/office/powerpoint/2010/main" val="1173014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867551"/>
          </a:xfrm>
        </p:spPr>
        <p:txBody>
          <a:bodyPr>
            <a:normAutofit fontScale="77500" lnSpcReduction="20000"/>
          </a:bodyPr>
          <a:lstStyle/>
          <a:p>
            <a:r>
              <a:rPr lang="en-GB" sz="2000" u="sng" dirty="0" smtClean="0"/>
              <a:t>Proportional term</a:t>
            </a:r>
          </a:p>
          <a:p>
            <a:r>
              <a:rPr lang="en-GB" sz="2000" dirty="0" smtClean="0"/>
              <a:t>Applying proportional only control to the virtual process</a:t>
            </a:r>
          </a:p>
          <a:p>
            <a:r>
              <a:rPr lang="en-GB" sz="2000" dirty="0"/>
              <a:t>The graphs shows changes in the value of </a:t>
            </a:r>
            <a:r>
              <a:rPr lang="en-GB" sz="2000" dirty="0" err="1"/>
              <a:t>Kp</a:t>
            </a:r>
            <a:r>
              <a:rPr lang="en-GB" sz="2000" dirty="0"/>
              <a:t> </a:t>
            </a:r>
            <a:r>
              <a:rPr lang="en-GB" sz="2000" dirty="0" smtClean="0"/>
              <a:t>in </a:t>
            </a:r>
            <a:r>
              <a:rPr lang="en-GB" sz="2000" dirty="0"/>
              <a:t>steps of </a:t>
            </a:r>
            <a:r>
              <a:rPr lang="en-GB" sz="2000" dirty="0" smtClean="0"/>
              <a:t>15 and combined</a:t>
            </a:r>
            <a:endParaRPr lang="en-GB" sz="2000" dirty="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2492896"/>
            <a:ext cx="2232249" cy="1741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2492896"/>
            <a:ext cx="2218059" cy="1741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2492896"/>
            <a:ext cx="2211492" cy="1741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712" y="4437112"/>
            <a:ext cx="2201511" cy="1741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437112"/>
            <a:ext cx="2161743" cy="174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6650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939559"/>
          </a:xfrm>
        </p:spPr>
        <p:txBody>
          <a:bodyPr>
            <a:normAutofit fontScale="70000" lnSpcReduction="20000"/>
          </a:bodyPr>
          <a:lstStyle/>
          <a:p>
            <a:r>
              <a:rPr lang="en-GB" sz="2000" u="sng" dirty="0" smtClean="0"/>
              <a:t>Proportional term</a:t>
            </a:r>
          </a:p>
          <a:p>
            <a:r>
              <a:rPr lang="en-GB" sz="2000" dirty="0" smtClean="0"/>
              <a:t>Applying proportional only control to the virtual process always results in an offset error value( set point – steady state output) to the output. Increasing the gain speeds up the response and limits the offset but decreases the stability of the system</a:t>
            </a:r>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sp>
        <p:nvSpPr>
          <p:cNvPr id="4" name="TextBox 3"/>
          <p:cNvSpPr txBox="1"/>
          <p:nvPr/>
        </p:nvSpPr>
        <p:spPr>
          <a:xfrm>
            <a:off x="755576" y="2636912"/>
            <a:ext cx="2592288" cy="954107"/>
          </a:xfrm>
          <a:prstGeom prst="rect">
            <a:avLst/>
          </a:prstGeom>
          <a:noFill/>
        </p:spPr>
        <p:txBody>
          <a:bodyPr wrap="square" rtlCol="0">
            <a:spAutoFit/>
          </a:bodyPr>
          <a:lstStyle/>
          <a:p>
            <a:r>
              <a:rPr lang="en-GB" sz="1400" dirty="0" smtClean="0"/>
              <a:t>As can be seen the offset is reducing but the instability (output oscillation) is increasing</a:t>
            </a:r>
            <a:endParaRPr lang="en-GB" sz="1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420888"/>
            <a:ext cx="4968552" cy="4001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761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1659639"/>
          </a:xfrm>
        </p:spPr>
        <p:txBody>
          <a:bodyPr>
            <a:normAutofit fontScale="92500"/>
          </a:bodyPr>
          <a:lstStyle/>
          <a:p>
            <a:r>
              <a:rPr lang="en-GB" sz="2000" u="sng" dirty="0" smtClean="0"/>
              <a:t>Integral term </a:t>
            </a:r>
          </a:p>
          <a:p>
            <a:r>
              <a:rPr lang="en-GB" sz="2000" dirty="0" smtClean="0"/>
              <a:t>The integral term applies integral control to the process, that is the corrective output from the controller is proportional to the integration of the error signal, subject to the gain Ki. This is used to eliminate the steady state error of proportional only control.</a:t>
            </a:r>
            <a:endParaRPr lang="en-GB" sz="2000" dirty="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3212976"/>
            <a:ext cx="61341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67544" y="3429000"/>
            <a:ext cx="2376264" cy="461665"/>
          </a:xfrm>
          <a:prstGeom prst="rect">
            <a:avLst/>
          </a:prstGeom>
          <a:noFill/>
        </p:spPr>
        <p:txBody>
          <a:bodyPr wrap="square" rtlCol="0">
            <a:spAutoFit/>
          </a:bodyPr>
          <a:lstStyle/>
          <a:p>
            <a:r>
              <a:rPr lang="en-GB" sz="1200" dirty="0" smtClean="0"/>
              <a:t>Proportional – integral (pi) control</a:t>
            </a:r>
            <a:endParaRPr lang="en-GB" sz="1200" dirty="0"/>
          </a:p>
        </p:txBody>
      </p:sp>
    </p:spTree>
    <p:extLst>
      <p:ext uri="{BB962C8B-B14F-4D97-AF65-F5344CB8AC3E}">
        <p14:creationId xmlns:p14="http://schemas.microsoft.com/office/powerpoint/2010/main" val="1703330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1011568"/>
          </a:xfrm>
        </p:spPr>
        <p:txBody>
          <a:bodyPr>
            <a:normAutofit fontScale="92500"/>
          </a:bodyPr>
          <a:lstStyle/>
          <a:p>
            <a:r>
              <a:rPr lang="en-GB" sz="2000" u="sng" dirty="0" smtClean="0"/>
              <a:t>Integral term</a:t>
            </a:r>
          </a:p>
          <a:p>
            <a:r>
              <a:rPr lang="en-GB" sz="2000" dirty="0" smtClean="0"/>
              <a:t>Applying proportional and integral control to the virtual process </a:t>
            </a:r>
          </a:p>
          <a:p>
            <a:r>
              <a:rPr lang="en-GB" sz="1600" dirty="0" smtClean="0"/>
              <a:t>(run section 4 of the script)</a:t>
            </a:r>
          </a:p>
          <a:p>
            <a:endParaRPr lang="en-GB" sz="1800" dirty="0" smtClean="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sp>
        <p:nvSpPr>
          <p:cNvPr id="4" name="TextBox 3"/>
          <p:cNvSpPr txBox="1"/>
          <p:nvPr/>
        </p:nvSpPr>
        <p:spPr>
          <a:xfrm>
            <a:off x="4932040" y="2852936"/>
            <a:ext cx="3240360" cy="1200329"/>
          </a:xfrm>
          <a:prstGeom prst="rect">
            <a:avLst/>
          </a:prstGeom>
          <a:noFill/>
        </p:spPr>
        <p:txBody>
          <a:bodyPr wrap="square" rtlCol="0">
            <a:spAutoFit/>
          </a:bodyPr>
          <a:lstStyle/>
          <a:p>
            <a:pPr algn="just"/>
            <a:r>
              <a:rPr lang="en-GB" dirty="0" smtClean="0"/>
              <a:t>From the graph, right, we can see the response is fast and that the offset has been removed.</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780928"/>
            <a:ext cx="4059080" cy="3182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3724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867551"/>
          </a:xfrm>
        </p:spPr>
        <p:txBody>
          <a:bodyPr>
            <a:normAutofit fontScale="85000" lnSpcReduction="20000"/>
          </a:bodyPr>
          <a:lstStyle/>
          <a:p>
            <a:r>
              <a:rPr lang="en-GB" sz="2000" u="sng" dirty="0" smtClean="0"/>
              <a:t>Integral term</a:t>
            </a:r>
          </a:p>
          <a:p>
            <a:r>
              <a:rPr lang="en-GB" sz="2000" dirty="0" smtClean="0"/>
              <a:t>Applying Proportional and Integral (pi) control to the virtual process</a:t>
            </a:r>
          </a:p>
          <a:p>
            <a:r>
              <a:rPr lang="en-GB" sz="2000" dirty="0"/>
              <a:t>The graphs shows changes in the value of </a:t>
            </a:r>
            <a:r>
              <a:rPr lang="en-GB" sz="2000" dirty="0" smtClean="0"/>
              <a:t>Ki in </a:t>
            </a:r>
            <a:r>
              <a:rPr lang="en-GB" sz="2000" dirty="0"/>
              <a:t>steps of </a:t>
            </a:r>
            <a:r>
              <a:rPr lang="en-GB" sz="2000" dirty="0" smtClean="0"/>
              <a:t>0.3 from 0.5</a:t>
            </a:r>
            <a:endParaRPr lang="en-GB" sz="2000" dirty="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313" y="2492896"/>
            <a:ext cx="2250314" cy="174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8948" y="2492896"/>
            <a:ext cx="2213217" cy="1740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5" y="2492896"/>
            <a:ext cx="2201720" cy="1740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8"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712" y="4437111"/>
            <a:ext cx="2187602" cy="174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9"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1999" y="4437111"/>
            <a:ext cx="2209401" cy="174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2609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3"/>
            <a:ext cx="8229600" cy="1368152"/>
          </a:xfrm>
        </p:spPr>
        <p:txBody>
          <a:bodyPr>
            <a:noAutofit/>
          </a:bodyPr>
          <a:lstStyle/>
          <a:p>
            <a:r>
              <a:rPr lang="en-GB" sz="1400" u="sng" dirty="0" smtClean="0"/>
              <a:t>Integral term</a:t>
            </a:r>
          </a:p>
          <a:p>
            <a:r>
              <a:rPr lang="en-GB" sz="1400" dirty="0" smtClean="0"/>
              <a:t>Adding the integral term to the proportional control to the virtual process results in the offset error being eliminated . Too low a value of Integral gain can be seen by no overshoot and a slow climb to the required output. Optimal gain shows a small over shoot with steady state being achieved within 2 cycles approximately. Too much gain decreases the stability of the system and has no benefit.</a:t>
            </a:r>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sp>
        <p:nvSpPr>
          <p:cNvPr id="4" name="TextBox 3"/>
          <p:cNvSpPr txBox="1"/>
          <p:nvPr/>
        </p:nvSpPr>
        <p:spPr>
          <a:xfrm>
            <a:off x="754905" y="3573016"/>
            <a:ext cx="2592288" cy="1384995"/>
          </a:xfrm>
          <a:prstGeom prst="rect">
            <a:avLst/>
          </a:prstGeom>
          <a:noFill/>
        </p:spPr>
        <p:txBody>
          <a:bodyPr wrap="square" rtlCol="0">
            <a:spAutoFit/>
          </a:bodyPr>
          <a:lstStyle/>
          <a:p>
            <a:r>
              <a:rPr lang="en-GB" sz="1200" dirty="0" smtClean="0"/>
              <a:t>As can be seen in this graph increasing the integral gain from 0.5 shows that the optimum value is at approx. 0.8 and then becoming more unstable as the gain is increased in this case to 1.7</a:t>
            </a:r>
            <a:endParaRPr lang="en-GB" sz="12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645954"/>
            <a:ext cx="4968552" cy="3966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1741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1659639"/>
          </a:xfrm>
        </p:spPr>
        <p:txBody>
          <a:bodyPr>
            <a:normAutofit fontScale="85000" lnSpcReduction="20000"/>
          </a:bodyPr>
          <a:lstStyle/>
          <a:p>
            <a:r>
              <a:rPr lang="en-GB" sz="2000" u="sng" dirty="0" smtClean="0"/>
              <a:t>Derivative term </a:t>
            </a:r>
          </a:p>
          <a:p>
            <a:r>
              <a:rPr lang="en-GB" sz="2000" dirty="0" smtClean="0"/>
              <a:t>The derivative term applies derivative control to the process, that is the corrective output from the controller is proportional to the differentiation of the error signal, subject to the gain </a:t>
            </a:r>
            <a:r>
              <a:rPr lang="en-GB" sz="2000" dirty="0" err="1" smtClean="0"/>
              <a:t>Kd</a:t>
            </a:r>
            <a:r>
              <a:rPr lang="en-GB" sz="2000" dirty="0" smtClean="0"/>
              <a:t>. This is used to control the output based upon the rate of change of the input. Derivative may be used with proportional as part of a PD loop or as part of a PID loop.</a:t>
            </a:r>
            <a:endParaRPr lang="en-GB" sz="2000" dirty="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703" y="3794507"/>
            <a:ext cx="3868373"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3176617"/>
            <a:ext cx="2376264" cy="461665"/>
          </a:xfrm>
          <a:prstGeom prst="rect">
            <a:avLst/>
          </a:prstGeom>
          <a:noFill/>
        </p:spPr>
        <p:txBody>
          <a:bodyPr wrap="square" rtlCol="0">
            <a:spAutoFit/>
          </a:bodyPr>
          <a:lstStyle/>
          <a:p>
            <a:r>
              <a:rPr lang="en-GB" sz="1200" dirty="0" smtClean="0"/>
              <a:t>Proportional – derivative (</a:t>
            </a:r>
            <a:r>
              <a:rPr lang="en-GB" sz="1200" dirty="0" err="1" smtClean="0"/>
              <a:t>pd</a:t>
            </a:r>
            <a:r>
              <a:rPr lang="en-GB" sz="1200" dirty="0" smtClean="0"/>
              <a:t>) control</a:t>
            </a:r>
            <a:endParaRPr lang="en-GB" sz="1200" dirty="0"/>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3602633"/>
            <a:ext cx="3888432" cy="1909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4355976" y="3149771"/>
            <a:ext cx="3024336" cy="461665"/>
          </a:xfrm>
          <a:prstGeom prst="rect">
            <a:avLst/>
          </a:prstGeom>
          <a:noFill/>
        </p:spPr>
        <p:txBody>
          <a:bodyPr wrap="square" rtlCol="0">
            <a:spAutoFit/>
          </a:bodyPr>
          <a:lstStyle/>
          <a:p>
            <a:r>
              <a:rPr lang="en-GB" sz="1200" dirty="0" smtClean="0"/>
              <a:t>Proportional – integral  derivative (</a:t>
            </a:r>
            <a:r>
              <a:rPr lang="en-GB" sz="1200" dirty="0" err="1" smtClean="0"/>
              <a:t>pid</a:t>
            </a:r>
            <a:r>
              <a:rPr lang="en-GB" sz="1200" dirty="0" smtClean="0"/>
              <a:t>) control</a:t>
            </a:r>
            <a:endParaRPr lang="en-GB" sz="1200" dirty="0"/>
          </a:p>
        </p:txBody>
      </p:sp>
    </p:spTree>
    <p:extLst>
      <p:ext uri="{BB962C8B-B14F-4D97-AF65-F5344CB8AC3E}">
        <p14:creationId xmlns:p14="http://schemas.microsoft.com/office/powerpoint/2010/main" val="1738241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1011568"/>
          </a:xfrm>
        </p:spPr>
        <p:txBody>
          <a:bodyPr>
            <a:normAutofit fontScale="85000" lnSpcReduction="10000"/>
          </a:bodyPr>
          <a:lstStyle/>
          <a:p>
            <a:r>
              <a:rPr lang="en-GB" sz="2000" u="sng" dirty="0" smtClean="0"/>
              <a:t>Derivative term</a:t>
            </a:r>
          </a:p>
          <a:p>
            <a:r>
              <a:rPr lang="en-GB" sz="2000" dirty="0" smtClean="0"/>
              <a:t>Applying proportional and derivative control to the virtual process </a:t>
            </a:r>
          </a:p>
          <a:p>
            <a:r>
              <a:rPr lang="en-GB" sz="1600" dirty="0" smtClean="0"/>
              <a:t>(run section 5 of the script)</a:t>
            </a:r>
          </a:p>
          <a:p>
            <a:endParaRPr lang="en-GB" sz="1800" dirty="0" smtClean="0"/>
          </a:p>
        </p:txBody>
      </p:sp>
      <p:sp>
        <p:nvSpPr>
          <p:cNvPr id="3" name="Title 2"/>
          <p:cNvSpPr>
            <a:spLocks noGrp="1"/>
          </p:cNvSpPr>
          <p:nvPr>
            <p:ph type="title"/>
          </p:nvPr>
        </p:nvSpPr>
        <p:spPr/>
        <p:txBody>
          <a:bodyPr>
            <a:normAutofit/>
          </a:bodyPr>
          <a:lstStyle/>
          <a:p>
            <a:r>
              <a:rPr lang="en-GB" sz="2800" dirty="0" smtClean="0"/>
              <a:t>What does each term do</a:t>
            </a:r>
            <a:endParaRPr lang="en-GB" sz="2800" dirty="0"/>
          </a:p>
        </p:txBody>
      </p:sp>
      <p:sp>
        <p:nvSpPr>
          <p:cNvPr id="4" name="TextBox 3"/>
          <p:cNvSpPr txBox="1"/>
          <p:nvPr/>
        </p:nvSpPr>
        <p:spPr>
          <a:xfrm>
            <a:off x="4932040" y="2852936"/>
            <a:ext cx="3240360" cy="923330"/>
          </a:xfrm>
          <a:prstGeom prst="rect">
            <a:avLst/>
          </a:prstGeom>
          <a:noFill/>
        </p:spPr>
        <p:txBody>
          <a:bodyPr wrap="square" rtlCol="0">
            <a:spAutoFit/>
          </a:bodyPr>
          <a:lstStyle/>
          <a:p>
            <a:pPr algn="just"/>
            <a:r>
              <a:rPr lang="en-GB" dirty="0" smtClean="0"/>
              <a:t>From the graph, right, we can see that the amount of overshoot is lower.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145" y="2564904"/>
            <a:ext cx="4314464"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1370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1800" dirty="0" smtClean="0"/>
              <a:t>What do we mean by tuning a PID controller.</a:t>
            </a:r>
          </a:p>
          <a:p>
            <a:endParaRPr lang="en-GB" sz="1800" dirty="0" smtClean="0"/>
          </a:p>
          <a:p>
            <a:pPr lvl="1">
              <a:buFont typeface="Courier New" pitchFamily="49" charset="0"/>
              <a:buChar char="o"/>
            </a:pPr>
            <a:r>
              <a:rPr lang="en-GB" sz="1600" dirty="0" smtClean="0"/>
              <a:t>Finding the gain values to meet the response time and stability (overshoot/ phase margin) specifications.</a:t>
            </a:r>
          </a:p>
          <a:p>
            <a:pPr lvl="1">
              <a:buFont typeface="Courier New" pitchFamily="49" charset="0"/>
              <a:buChar char="o"/>
            </a:pPr>
            <a:endParaRPr lang="en-GB" sz="1400" dirty="0" smtClean="0"/>
          </a:p>
          <a:p>
            <a:pPr lvl="1">
              <a:buFont typeface="Courier New" pitchFamily="49" charset="0"/>
              <a:buChar char="o"/>
            </a:pPr>
            <a:r>
              <a:rPr lang="en-GB" sz="1400" dirty="0" smtClean="0"/>
              <a:t>The gain values may be found by:-</a:t>
            </a:r>
          </a:p>
          <a:p>
            <a:pPr lvl="2">
              <a:buFont typeface="Courier New" pitchFamily="49" charset="0"/>
              <a:buChar char="o"/>
            </a:pPr>
            <a:r>
              <a:rPr lang="en-GB" sz="1400" dirty="0" smtClean="0"/>
              <a:t>Manual tuning – this is a trial and error process, it is time consuming and non-systematic. It may not produce optimal design and can lead to dangerous conditions. (unstable process)</a:t>
            </a:r>
          </a:p>
          <a:p>
            <a:pPr lvl="3">
              <a:buFont typeface="Courier New" pitchFamily="49" charset="0"/>
              <a:buChar char="o"/>
            </a:pPr>
            <a:endParaRPr lang="en-GB" sz="1400" dirty="0" smtClean="0"/>
          </a:p>
          <a:p>
            <a:pPr lvl="2">
              <a:buFont typeface="Courier New" pitchFamily="49" charset="0"/>
              <a:buChar char="o"/>
            </a:pPr>
            <a:r>
              <a:rPr lang="en-GB" sz="1400" dirty="0" smtClean="0"/>
              <a:t>Rule based tuning -  requires a lot of work, or simply cannot be applied (open-loop unstable systems). It cannot be fine tune.</a:t>
            </a:r>
          </a:p>
          <a:p>
            <a:pPr marL="137160" indent="0">
              <a:buNone/>
            </a:pPr>
            <a:r>
              <a:rPr lang="en-GB" sz="2000" dirty="0" smtClean="0"/>
              <a:t> </a:t>
            </a:r>
            <a:endParaRPr lang="en-GB" sz="2000" dirty="0"/>
          </a:p>
        </p:txBody>
      </p:sp>
      <p:sp>
        <p:nvSpPr>
          <p:cNvPr id="3" name="Title 2"/>
          <p:cNvSpPr>
            <a:spLocks noGrp="1"/>
          </p:cNvSpPr>
          <p:nvPr>
            <p:ph type="title"/>
          </p:nvPr>
        </p:nvSpPr>
        <p:spPr/>
        <p:txBody>
          <a:bodyPr>
            <a:normAutofit/>
          </a:bodyPr>
          <a:lstStyle/>
          <a:p>
            <a:r>
              <a:rPr lang="en-GB" sz="2800" dirty="0" smtClean="0"/>
              <a:t>PID tuning challenges</a:t>
            </a:r>
            <a:endParaRPr lang="en-GB" sz="2800" dirty="0"/>
          </a:p>
        </p:txBody>
      </p:sp>
    </p:spTree>
    <p:extLst>
      <p:ext uri="{BB962C8B-B14F-4D97-AF65-F5344CB8AC3E}">
        <p14:creationId xmlns:p14="http://schemas.microsoft.com/office/powerpoint/2010/main" val="37906474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616</TotalTime>
  <Words>779</Words>
  <Application>Microsoft Office PowerPoint</Application>
  <PresentationFormat>On-screen Show (4:3)</PresentationFormat>
  <Paragraphs>72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Concourse</vt:lpstr>
      <vt:lpstr>PID control setup and testing using Matlab</vt:lpstr>
      <vt:lpstr>What is PID</vt:lpstr>
      <vt:lpstr>What does each term do</vt:lpstr>
      <vt:lpstr>What does each term do</vt:lpstr>
      <vt:lpstr>What does each term do</vt:lpstr>
      <vt:lpstr>What does each term do</vt:lpstr>
      <vt:lpstr>What does each term do</vt:lpstr>
      <vt:lpstr>What does each term do</vt:lpstr>
      <vt:lpstr>What does each term do</vt:lpstr>
      <vt:lpstr>What does each term do</vt:lpstr>
      <vt:lpstr>What does each term do</vt:lpstr>
      <vt:lpstr>What does each term do</vt:lpstr>
      <vt:lpstr>What does each term do</vt:lpstr>
      <vt:lpstr>What does each term do</vt:lpstr>
      <vt:lpstr>PID tuning challenges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PID control setup and testing using Matlab</dc:title>
  <dc:creator>Jones, Gary (FADE)</dc:creator>
  <cp:lastModifiedBy>Jones, Gary (FADE)</cp:lastModifiedBy>
  <cp:revision>23</cp:revision>
  <dcterms:created xsi:type="dcterms:W3CDTF">2014-08-19T07:56:21Z</dcterms:created>
  <dcterms:modified xsi:type="dcterms:W3CDTF">2014-08-20T11:18:56Z</dcterms:modified>
</cp:coreProperties>
</file>