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0" r:id="rId4"/>
    <p:sldId id="279" r:id="rId5"/>
    <p:sldId id="270" r:id="rId6"/>
    <p:sldId id="274" r:id="rId7"/>
    <p:sldId id="271" r:id="rId8"/>
    <p:sldId id="275" r:id="rId9"/>
    <p:sldId id="276" r:id="rId10"/>
    <p:sldId id="272" r:id="rId11"/>
    <p:sldId id="277" r:id="rId12"/>
    <p:sldId id="278" r:id="rId13"/>
    <p:sldId id="273" r:id="rId14"/>
    <p:sldId id="268" r:id="rId15"/>
    <p:sldId id="282" r:id="rId16"/>
    <p:sldId id="281" r:id="rId17"/>
    <p:sldId id="28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36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" y="12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286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42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724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009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27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989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700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4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885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886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796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08422F9-B872-40EC-9F9A-2438D53CD64C}" type="datetimeFigureOut">
              <a:rPr lang="en-GB" smtClean="0"/>
              <a:t>14/05/2023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632BCD18-3FF7-4916-B08F-98EE318C7CD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16776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childhood obesity interventions in the UK over the past 10 years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4438545"/>
            <a:ext cx="10993546" cy="1873355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Student name: </a:t>
            </a:r>
            <a:r>
              <a:rPr lang="en-GB" dirty="0">
                <a:solidFill>
                  <a:schemeClr val="bg1"/>
                </a:solidFill>
              </a:rPr>
              <a:t> 	</a:t>
            </a:r>
            <a:r>
              <a:rPr lang="en-GB" dirty="0" err="1">
                <a:solidFill>
                  <a:schemeClr val="bg1"/>
                </a:solidFill>
              </a:rPr>
              <a:t>maria</a:t>
            </a:r>
            <a:r>
              <a:rPr lang="en-GB" dirty="0">
                <a:solidFill>
                  <a:schemeClr val="bg1"/>
                </a:solidFill>
              </a:rPr>
              <a:t> Michael</a:t>
            </a:r>
          </a:p>
          <a:p>
            <a:r>
              <a:rPr lang="en-GB" b="1" dirty="0">
                <a:solidFill>
                  <a:schemeClr val="bg1"/>
                </a:solidFill>
              </a:rPr>
              <a:t>Student ID:</a:t>
            </a:r>
            <a:r>
              <a:rPr lang="en-GB" dirty="0">
                <a:solidFill>
                  <a:schemeClr val="bg1"/>
                </a:solidFill>
              </a:rPr>
              <a:t> 		191 38 94</a:t>
            </a:r>
          </a:p>
          <a:p>
            <a:r>
              <a:rPr lang="en-GB" b="1" dirty="0">
                <a:solidFill>
                  <a:schemeClr val="bg1"/>
                </a:solidFill>
              </a:rPr>
              <a:t>MODULE CODE:</a:t>
            </a:r>
            <a:r>
              <a:rPr lang="en-GB" dirty="0">
                <a:solidFill>
                  <a:schemeClr val="bg1"/>
                </a:solidFill>
              </a:rPr>
              <a:t> 		BMHP 6020</a:t>
            </a:r>
          </a:p>
          <a:p>
            <a:r>
              <a:rPr lang="en-GB" b="1" dirty="0">
                <a:solidFill>
                  <a:schemeClr val="bg1"/>
                </a:solidFill>
              </a:rPr>
              <a:t>DATE: 				</a:t>
            </a:r>
            <a:r>
              <a:rPr lang="en-GB" dirty="0">
                <a:solidFill>
                  <a:schemeClr val="bg1"/>
                </a:solidFill>
              </a:rPr>
              <a:t>May 15, 2022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2" descr="Obesity in children | Health problems and dangers for unhealthy and obese  children - Telegraph India">
            <a:extLst>
              <a:ext uri="{FF2B5EF4-FFF2-40B4-BE49-F238E27FC236}">
                <a16:creationId xmlns:a16="http://schemas.microsoft.com/office/drawing/2014/main" id="{48CD36EE-6A72-992A-E5ED-83EF49A6B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62" y="3255213"/>
            <a:ext cx="5436795" cy="305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183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/>
              <a:t>Chapter 1. Introduction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WHAT IS CHILDHOOD OBESITY?</a:t>
            </a:r>
          </a:p>
          <a:p>
            <a:pPr marL="0" indent="0">
              <a:buNone/>
            </a:pPr>
            <a:r>
              <a:rPr lang="en-GB" sz="2000" dirty="0"/>
              <a:t>A child is considered obese if his/ her body mass index-for-age (or BMI-for-age) is greater than 95 percent of those in the same age group (</a:t>
            </a:r>
            <a:r>
              <a:rPr lang="en-US" sz="2000" dirty="0"/>
              <a:t>Obesity Action Coalition, 2023).</a:t>
            </a:r>
          </a:p>
          <a:p>
            <a:endParaRPr lang="en-US" sz="2000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0664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Chapter 1. 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000" t="3120" r="3333" b="2393"/>
          <a:stretch/>
        </p:blipFill>
        <p:spPr>
          <a:xfrm>
            <a:off x="0" y="0"/>
            <a:ext cx="6619875" cy="7019924"/>
          </a:xfrm>
          <a:prstGeom prst="rect">
            <a:avLst/>
          </a:prstGeom>
        </p:spPr>
      </p:pic>
      <p:pic>
        <p:nvPicPr>
          <p:cNvPr id="1026" name="Picture 2" descr="https://www.obesityaction.org/wp-content/uploads/Girl-BMI-Chart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" t="1325" r="2045" b="983"/>
          <a:stretch/>
        </p:blipFill>
        <p:spPr bwMode="auto">
          <a:xfrm>
            <a:off x="6172200" y="0"/>
            <a:ext cx="6669849" cy="7019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8885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Chapter 1. Introduction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Over the past decade, childhood obesity has become a matter of growing concern in the United Kingdom. </a:t>
            </a:r>
          </a:p>
          <a:p>
            <a:r>
              <a:rPr lang="en-GB" dirty="0"/>
              <a:t>The NHS (2019) indicates that obesity affects approximately 20% of children between the ages of ten (10) and eleven (11) in the country.</a:t>
            </a:r>
          </a:p>
          <a:p>
            <a:r>
              <a:rPr lang="en-GB" dirty="0"/>
              <a:t>Obesity increases the risk of developing several types of cancer including breast cancer and colon cancer, in addition to type 2 Diabetes. </a:t>
            </a:r>
          </a:p>
          <a:p>
            <a:r>
              <a:rPr lang="en-GB" dirty="0"/>
              <a:t>There is also the increased risk of psychological health challenges such as depression and low self-esteem (Rankin, et al., 2016). </a:t>
            </a:r>
          </a:p>
        </p:txBody>
      </p:sp>
    </p:spTree>
    <p:extLst>
      <p:ext uri="{BB962C8B-B14F-4D97-AF65-F5344CB8AC3E}">
        <p14:creationId xmlns:p14="http://schemas.microsoft.com/office/powerpoint/2010/main" val="810953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Chapter 2.  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7225075" cy="3678303"/>
          </a:xfrm>
        </p:spPr>
        <p:txBody>
          <a:bodyPr>
            <a:noAutofit/>
          </a:bodyPr>
          <a:lstStyle/>
          <a:p>
            <a:r>
              <a:rPr lang="en-GB" sz="2400" b="1" dirty="0"/>
              <a:t>National Context</a:t>
            </a:r>
          </a:p>
          <a:p>
            <a:pPr marL="0" indent="0">
              <a:buNone/>
            </a:pPr>
            <a:r>
              <a:rPr lang="en-GB" sz="2400" dirty="0"/>
              <a:t>	Childhood obesity and excess weight are among the  	major health challenges facing UK children and their 	families</a:t>
            </a:r>
          </a:p>
          <a:p>
            <a:pPr marL="0" indent="0">
              <a:buNone/>
            </a:pPr>
            <a:r>
              <a:rPr lang="en-US" sz="2400" dirty="0"/>
              <a:t>	Over 20% of primary school children are either 	obese or overweight prior to the start of schooling, 	and 33% are obese or overweight by the end of their 	primary school years </a:t>
            </a:r>
          </a:p>
          <a:p>
            <a:pPr marL="0" indent="0">
              <a:buNone/>
            </a:pPr>
            <a:r>
              <a:rPr lang="en-GB" sz="2400" dirty="0"/>
              <a:t>	(Public Health England, 2019)</a:t>
            </a:r>
          </a:p>
        </p:txBody>
      </p:sp>
      <p:pic>
        <p:nvPicPr>
          <p:cNvPr id="4" name="Picture 2" descr="CANCER RESEARCH UK: A third of children to leave primary school obese | UK  | News | Express.co.uk">
            <a:extLst>
              <a:ext uri="{FF2B5EF4-FFF2-40B4-BE49-F238E27FC236}">
                <a16:creationId xmlns:a16="http://schemas.microsoft.com/office/drawing/2014/main" id="{D59F7D8C-24EF-C3DF-BEDF-87844C4A96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9" r="33083" b="-2"/>
          <a:stretch/>
        </p:blipFill>
        <p:spPr bwMode="auto">
          <a:xfrm>
            <a:off x="8051799" y="1871133"/>
            <a:ext cx="3683001" cy="45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264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/>
              <a:t>Chapter 2.  Background (Cont’d)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3" y="2163563"/>
            <a:ext cx="6771078" cy="3678303"/>
          </a:xfrm>
        </p:spPr>
        <p:txBody>
          <a:bodyPr>
            <a:noAutofit/>
          </a:bodyPr>
          <a:lstStyle/>
          <a:p>
            <a:r>
              <a:rPr lang="en-US" sz="2400" dirty="0"/>
              <a:t>There has been a marked increase in the number of UK children who are either obese or overweight (Baker, 2022) </a:t>
            </a:r>
          </a:p>
          <a:p>
            <a:r>
              <a:rPr lang="en-US" sz="2400" dirty="0"/>
              <a:t>Children residing in deprived </a:t>
            </a:r>
            <a:r>
              <a:rPr lang="en-US" sz="2400" dirty="0" smtClean="0"/>
              <a:t>areas are </a:t>
            </a:r>
            <a:r>
              <a:rPr lang="en-US" sz="2400" dirty="0"/>
              <a:t>more likely to </a:t>
            </a:r>
            <a:r>
              <a:rPr lang="en-US" sz="2400" dirty="0" smtClean="0"/>
              <a:t>be </a:t>
            </a:r>
            <a:r>
              <a:rPr lang="en-US" sz="2400" dirty="0" smtClean="0"/>
              <a:t>obese (Public </a:t>
            </a:r>
            <a:r>
              <a:rPr lang="en-US" sz="2400" dirty="0"/>
              <a:t>Health </a:t>
            </a:r>
            <a:r>
              <a:rPr lang="en-US" sz="2400" dirty="0" smtClean="0"/>
              <a:t>England, 2019</a:t>
            </a:r>
            <a:r>
              <a:rPr lang="en-US" sz="2400" dirty="0"/>
              <a:t>)</a:t>
            </a:r>
            <a:endParaRPr lang="en-GB" sz="2400" dirty="0"/>
          </a:p>
        </p:txBody>
      </p:sp>
      <p:pic>
        <p:nvPicPr>
          <p:cNvPr id="5" name="Picture 6" descr="Childhood obesity – why is it on the rise? | BBC Good Food">
            <a:extLst>
              <a:ext uri="{FF2B5EF4-FFF2-40B4-BE49-F238E27FC236}">
                <a16:creationId xmlns:a16="http://schemas.microsoft.com/office/drawing/2014/main" id="{4ADFBAD5-9F67-831E-EAD7-F0CBFF7B5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161" y="2419349"/>
            <a:ext cx="4603474" cy="230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03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Chapter 3.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3" y="2180496"/>
            <a:ext cx="10897794" cy="4334604"/>
          </a:xfrm>
        </p:spPr>
        <p:txBody>
          <a:bodyPr>
            <a:normAutofit/>
          </a:bodyPr>
          <a:lstStyle/>
          <a:p>
            <a:r>
              <a:rPr lang="en-GB" dirty="0"/>
              <a:t>The following factors were used in deciding what articles to use for the dissertation:</a:t>
            </a:r>
          </a:p>
          <a:p>
            <a:pPr marL="0" indent="0">
              <a:buNone/>
            </a:pPr>
            <a:r>
              <a:rPr lang="en-GB" dirty="0"/>
              <a:t>		Research terminologies		Area of study 			Inclusion criteria		</a:t>
            </a:r>
          </a:p>
          <a:p>
            <a:pPr marL="0" indent="0">
              <a:buNone/>
            </a:pPr>
            <a:r>
              <a:rPr lang="en-GB" dirty="0"/>
              <a:t>		Exclusion criteria			Data analysis 			Ethical considerations 		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 literature review was carried out using both CASP and </a:t>
            </a:r>
            <a:r>
              <a:rPr lang="en-GB" dirty="0" err="1"/>
              <a:t>Prisma</a:t>
            </a:r>
            <a:endParaRPr lang="en-GB" dirty="0"/>
          </a:p>
          <a:p>
            <a:r>
              <a:rPr lang="en-GB" dirty="0"/>
              <a:t>Databases such as </a:t>
            </a:r>
            <a:r>
              <a:rPr lang="en-GB" dirty="0" err="1"/>
              <a:t>ScienceDirect</a:t>
            </a:r>
            <a:r>
              <a:rPr lang="en-GB" dirty="0"/>
              <a:t>, Directory of Open Access Journals (DOAJ) and PubMed were used</a:t>
            </a:r>
          </a:p>
          <a:p>
            <a:r>
              <a:rPr lang="en-GB" dirty="0"/>
              <a:t>The articles used were peer-reviewed, English language journals that covered the issue of childhood obesity and the interventions introduced over the last 10 years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707" y="1949285"/>
            <a:ext cx="27051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264" y="1903418"/>
            <a:ext cx="4694464" cy="31278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Chapter 3. Methods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Inclusion Criteria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GB" dirty="0"/>
              <a:t>Publication dates from 2012 to present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GB" dirty="0"/>
              <a:t>The availability of the full text of the publication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GB" dirty="0"/>
              <a:t>Research taking the form of academic journal articles and scholarly papers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GB" dirty="0"/>
              <a:t>Publications done in and relating to the United Kingdom;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GB" dirty="0"/>
              <a:t>Publications covering the demographic group under examination (persons under the </a:t>
            </a:r>
            <a:r>
              <a:rPr lang="en-GB" dirty="0" smtClean="0"/>
              <a:t>age </a:t>
            </a:r>
            <a:r>
              <a:rPr lang="en-GB" dirty="0"/>
              <a:t>of 18 years old)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24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Chapter 3. Methods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Exclusion Criteria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US" dirty="0"/>
              <a:t>Publications made before the period under review, that is before 2012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US" dirty="0"/>
              <a:t> Dissertations and reviews of academic publications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US" dirty="0"/>
              <a:t> Articles without methodology, or that gave no findings from studies conducted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US" dirty="0"/>
              <a:t> Publications focused on adult and elderly populations in the UK</a:t>
            </a:r>
          </a:p>
          <a:p>
            <a:pPr marL="723900" lvl="1" indent="-147638">
              <a:buFont typeface="+mj-lt"/>
              <a:buAutoNum type="romanLcPeriod"/>
            </a:pPr>
            <a:r>
              <a:rPr lang="en-US" dirty="0"/>
              <a:t> Resources that were published in languages other than English.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95" t="51843"/>
          <a:stretch/>
        </p:blipFill>
        <p:spPr>
          <a:xfrm>
            <a:off x="7888291" y="2021438"/>
            <a:ext cx="3722516" cy="358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65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8480" y="1792269"/>
            <a:ext cx="3002327" cy="46153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Chapter 4. results and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searches yielded 28 results, </a:t>
            </a:r>
            <a:r>
              <a:rPr lang="en-GB" dirty="0" smtClean="0"/>
              <a:t>16 from </a:t>
            </a:r>
            <a:r>
              <a:rPr lang="en-GB" dirty="0"/>
              <a:t>university sources, and 12 from </a:t>
            </a:r>
            <a:r>
              <a:rPr lang="en-GB" dirty="0" smtClean="0"/>
              <a:t>journals</a:t>
            </a:r>
            <a:endParaRPr lang="en-GB" dirty="0"/>
          </a:p>
          <a:p>
            <a:r>
              <a:rPr lang="en-GB" dirty="0"/>
              <a:t>Ten (10) were eliminated due to the inadequacy of the information</a:t>
            </a:r>
          </a:p>
          <a:p>
            <a:r>
              <a:rPr lang="en-GB" dirty="0"/>
              <a:t>Screening for effective methodology saw the removal of seven (7) more studies</a:t>
            </a:r>
          </a:p>
          <a:p>
            <a:r>
              <a:rPr lang="en-GB" dirty="0"/>
              <a:t>Of the remaining eleven, one was removed randomly, as only ten were required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65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Chapter 4. results and discussion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studies’ aims varied, but were all relevant to the research topic. For example:</a:t>
            </a:r>
          </a:p>
          <a:p>
            <a:pPr lvl="1"/>
            <a:r>
              <a:rPr lang="en-GB" dirty="0"/>
              <a:t>Five (5) of them focused on specific childhood obesity interventions - Dogra et. al., 2021; </a:t>
            </a:r>
            <a:r>
              <a:rPr lang="en-US" dirty="0" err="1"/>
              <a:t>Gadsby</a:t>
            </a:r>
            <a:r>
              <a:rPr lang="en-US" dirty="0"/>
              <a:t> et. al., 2020; </a:t>
            </a:r>
            <a:r>
              <a:rPr lang="en-US" dirty="0" err="1"/>
              <a:t>Theis</a:t>
            </a:r>
            <a:r>
              <a:rPr lang="en-US" dirty="0"/>
              <a:t> and White, 2021; </a:t>
            </a:r>
            <a:r>
              <a:rPr lang="en-US" dirty="0" err="1"/>
              <a:t>Busam</a:t>
            </a:r>
            <a:r>
              <a:rPr lang="en-US" dirty="0"/>
              <a:t> and Solomon-Moore, 2021; </a:t>
            </a:r>
            <a:r>
              <a:rPr lang="en-US" dirty="0" err="1"/>
              <a:t>Solmi</a:t>
            </a:r>
            <a:r>
              <a:rPr lang="en-US" dirty="0"/>
              <a:t> and Morris, 2015)</a:t>
            </a:r>
            <a:endParaRPr lang="en-GB" dirty="0"/>
          </a:p>
          <a:p>
            <a:pPr lvl="1"/>
            <a:r>
              <a:rPr lang="en-GB" dirty="0"/>
              <a:t>Three focused on individual contributors to childhood obesity (Rogers et. al., 2023; </a:t>
            </a:r>
            <a:r>
              <a:rPr lang="en-US" dirty="0"/>
              <a:t>Griffin et. al., 2021; </a:t>
            </a:r>
            <a:r>
              <a:rPr lang="en-US" dirty="0" err="1"/>
              <a:t>Ramster</a:t>
            </a:r>
            <a:r>
              <a:rPr lang="en-US" dirty="0"/>
              <a:t> et. al., 2019)</a:t>
            </a:r>
          </a:p>
          <a:p>
            <a:pPr lvl="1"/>
            <a:r>
              <a:rPr lang="en-US" dirty="0"/>
              <a:t>Two examined potential outcomes of childhood obesity  (NHS, 2018; </a:t>
            </a:r>
            <a:r>
              <a:rPr lang="en-US" dirty="0" err="1"/>
              <a:t>Beynon</a:t>
            </a:r>
            <a:r>
              <a:rPr lang="en-US" dirty="0"/>
              <a:t>, 2023)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666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Chapter 4. results and discussion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255208" cy="40848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T</a:t>
            </a:r>
            <a:r>
              <a:rPr lang="en-GB" b="1" dirty="0"/>
              <a:t>he following four major themes were identified in the ten studies selected:</a:t>
            </a:r>
          </a:p>
          <a:p>
            <a:endParaRPr lang="en-US" dirty="0"/>
          </a:p>
          <a:p>
            <a:r>
              <a:rPr lang="en-US" dirty="0"/>
              <a:t>The UK government’s policy is geared primarily to promoting healthier choices through positive </a:t>
            </a:r>
            <a:r>
              <a:rPr lang="en-US" dirty="0" err="1"/>
              <a:t>behaviour</a:t>
            </a:r>
            <a:r>
              <a:rPr lang="en-US" dirty="0"/>
              <a:t> changes and lifestyle decisions – an area that proved to lack enough concern to significantly reducing the health issues plaguing the </a:t>
            </a:r>
            <a:r>
              <a:rPr lang="en-US" dirty="0" smtClean="0"/>
              <a:t>UK</a:t>
            </a:r>
            <a:r>
              <a:rPr lang="en-US" dirty="0"/>
              <a:t> (</a:t>
            </a:r>
            <a:r>
              <a:rPr lang="en-US" dirty="0" err="1"/>
              <a:t>Theis</a:t>
            </a:r>
            <a:r>
              <a:rPr lang="en-US" dirty="0"/>
              <a:t> and </a:t>
            </a:r>
            <a:r>
              <a:rPr lang="en-US" dirty="0" smtClean="0"/>
              <a:t>White, 2021)</a:t>
            </a:r>
            <a:endParaRPr lang="en-US" dirty="0"/>
          </a:p>
          <a:p>
            <a:r>
              <a:rPr lang="en-GB" dirty="0"/>
              <a:t>Obese children generally experience stigma as a result of their </a:t>
            </a:r>
            <a:r>
              <a:rPr lang="en-GB" dirty="0"/>
              <a:t>condition </a:t>
            </a:r>
            <a:r>
              <a:rPr lang="en-GB" dirty="0" smtClean="0"/>
              <a:t>(</a:t>
            </a:r>
            <a:r>
              <a:rPr lang="en-GB" dirty="0" err="1" smtClean="0"/>
              <a:t>Busam</a:t>
            </a:r>
            <a:r>
              <a:rPr lang="en-GB" dirty="0" smtClean="0"/>
              <a:t> </a:t>
            </a:r>
            <a:r>
              <a:rPr lang="en-GB" dirty="0"/>
              <a:t>and Solomon-Moore, </a:t>
            </a:r>
            <a:r>
              <a:rPr lang="en-GB" dirty="0" smtClean="0"/>
              <a:t>2021)</a:t>
            </a:r>
            <a:endParaRPr lang="en-GB" dirty="0"/>
          </a:p>
          <a:p>
            <a:r>
              <a:rPr lang="en-GB" dirty="0"/>
              <a:t>Socio-economic and cultural factors can both negatively and positively affect  childhood obesity </a:t>
            </a:r>
            <a:r>
              <a:rPr lang="en-GB" dirty="0"/>
              <a:t>rates </a:t>
            </a:r>
            <a:r>
              <a:rPr lang="en-GB" dirty="0" smtClean="0"/>
              <a:t>(NHS, 2018)</a:t>
            </a:r>
            <a:endParaRPr lang="en-GB" dirty="0"/>
          </a:p>
          <a:p>
            <a:r>
              <a:rPr lang="en-GB" dirty="0"/>
              <a:t>Childhood obesity </a:t>
            </a:r>
            <a:r>
              <a:rPr lang="en-GB" dirty="0" smtClean="0"/>
              <a:t>interventions </a:t>
            </a:r>
            <a:r>
              <a:rPr lang="en-GB" dirty="0"/>
              <a:t>require a multifaceted approach </a:t>
            </a:r>
            <a:r>
              <a:rPr lang="en-US" dirty="0"/>
              <a:t>if they are to be </a:t>
            </a:r>
            <a:r>
              <a:rPr lang="en-US" dirty="0" smtClean="0"/>
              <a:t>successful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373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Chapter 5. conclusion and 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Multiple studies on childhood obesity in the UK have been undertaken </a:t>
            </a:r>
          </a:p>
          <a:p>
            <a:r>
              <a:rPr lang="en-GB" dirty="0"/>
              <a:t>Childhood obesity is not a stand-alone issue, but instead a phenomenon that cuts across all sectors and aspects of life in the UK. </a:t>
            </a:r>
            <a:endParaRPr lang="en-US" dirty="0"/>
          </a:p>
          <a:p>
            <a:r>
              <a:rPr lang="en-US" dirty="0"/>
              <a:t>Several factors contribute to childhood obesity rates as well as the efficacy of interventions </a:t>
            </a:r>
          </a:p>
          <a:p>
            <a:r>
              <a:rPr lang="en-GB" dirty="0"/>
              <a:t>As demographics change, so will childhood obesity rates throughout the country.</a:t>
            </a:r>
          </a:p>
          <a:p>
            <a:r>
              <a:rPr lang="en-US" dirty="0"/>
              <a:t>The various measures implemented to fight childhood obesity are in need of revision and monitoring to keep up-to-date of social and demographic changes</a:t>
            </a:r>
          </a:p>
          <a:p>
            <a:r>
              <a:rPr lang="en-GB" dirty="0"/>
              <a:t>While studies on each of the factors would provide a useful foundation for developing interventions, it is important that the correlation among these factors be investigated so that a more unified path to reducing childhood obesity rates can be developed </a:t>
            </a:r>
          </a:p>
        </p:txBody>
      </p:sp>
    </p:spTree>
    <p:extLst>
      <p:ext uri="{BB962C8B-B14F-4D97-AF65-F5344CB8AC3E}">
        <p14:creationId xmlns:p14="http://schemas.microsoft.com/office/powerpoint/2010/main" val="1517065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6045" y="1897811"/>
            <a:ext cx="11490385" cy="451161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spcAft>
                <a:spcPts val="1200"/>
              </a:spcAft>
              <a:buNone/>
            </a:pPr>
            <a:r>
              <a:rPr lang="en-GB" sz="1500" dirty="0"/>
              <a:t>Baker, C., 2022. </a:t>
            </a:r>
            <a:r>
              <a:rPr lang="en-GB" sz="1500" i="1" dirty="0"/>
              <a:t>Obesity Statistics</a:t>
            </a:r>
            <a:r>
              <a:rPr lang="en-GB" sz="1500" dirty="0"/>
              <a:t>. [Online]. Available at: https://commonslibrary.parliament.uk/researchbriefings/sn03336/#:~:text=Childhood%20obesity%20in%20England,the%20National%20Child %20Measurement%20Programme [Accessed 28 October 2022].</a:t>
            </a:r>
          </a:p>
          <a:p>
            <a:pPr marL="0" indent="0" algn="just">
              <a:lnSpc>
                <a:spcPct val="170000"/>
              </a:lnSpc>
              <a:spcAft>
                <a:spcPts val="1200"/>
              </a:spcAft>
              <a:buNone/>
            </a:pPr>
            <a:r>
              <a:rPr lang="en-GB" sz="1500" dirty="0" err="1"/>
              <a:t>Beynon</a:t>
            </a:r>
            <a:r>
              <a:rPr lang="en-GB" sz="1500" dirty="0"/>
              <a:t>, C. (2023). Association between children living with obesity and Mental Health problems: a data analysis of the Welsh Health Survey, UK. </a:t>
            </a:r>
            <a:r>
              <a:rPr lang="en-GB" sz="1500" i="1" dirty="0"/>
              <a:t>BMC Public Health</a:t>
            </a:r>
            <a:r>
              <a:rPr lang="en-GB" sz="1500" dirty="0"/>
              <a:t>, 383 [Online]. Available at: https://doi.org/10.1186/s12889-023-15293-8 [Accessed 13 April 2023]</a:t>
            </a:r>
            <a:endParaRPr lang="en-US" sz="15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1500" dirty="0" err="1"/>
              <a:t>Busam</a:t>
            </a:r>
            <a:r>
              <a:rPr lang="en-GB" sz="1500" dirty="0"/>
              <a:t>, B., &amp; Solomon-Moore, E. (2021). Public Understanding of Childhood Obesity: Qualitative Analysis of News Articles and Comments on Facebook. [Online]. </a:t>
            </a:r>
            <a:r>
              <a:rPr lang="en-GB" sz="1500" i="1" dirty="0"/>
              <a:t>Health Communication</a:t>
            </a:r>
            <a:r>
              <a:rPr lang="en-GB" sz="1500" dirty="0"/>
              <a:t> Available at: https://doi.org/10.1080/10410236.2021.1985859 [Accessed 11 April 2023]</a:t>
            </a:r>
            <a:endParaRPr lang="en-US" sz="15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1500" dirty="0"/>
              <a:t>Dogra, S. A., et. al. (2021). Delivering a childhood obesity prevention intervention using Islamic religious settings in the UK: What is most important to the stakeholders? </a:t>
            </a:r>
            <a:r>
              <a:rPr lang="en-GB" sz="1500" i="1" dirty="0"/>
              <a:t>Preventive Medicine Reports</a:t>
            </a:r>
            <a:r>
              <a:rPr lang="en-GB" sz="1500" dirty="0"/>
              <a:t>. [Online]. Available at: https://doi.org/10.1016/j.pmedr.2021.101387 [Accessed: 4 April 2023].</a:t>
            </a:r>
            <a:endParaRPr lang="en-US" sz="1500" dirty="0"/>
          </a:p>
          <a:p>
            <a:pPr marL="0" indent="0">
              <a:lnSpc>
                <a:spcPct val="170000"/>
              </a:lnSpc>
              <a:buNone/>
            </a:pPr>
            <a:endParaRPr lang="en-GB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2787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DF39F-2C7E-2855-5482-6F7B57D3E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766FC-EC38-E0E1-B907-0FD40F73B9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sz="1800" dirty="0"/>
              <a:t>Gadsby, E.W. et. al. (2020). Impact of a community-based pilot intervention to tackle childhood obesity: a ‘whole-system approach’ case study. </a:t>
            </a:r>
            <a:r>
              <a:rPr lang="en-GB" sz="1800" i="1" dirty="0"/>
              <a:t>BMC Public Health</a:t>
            </a:r>
            <a:r>
              <a:rPr lang="en-GB" sz="1800" dirty="0"/>
              <a:t> [Online]. Available at: https://</a:t>
            </a:r>
            <a:r>
              <a:rPr lang="en-GB" sz="1800" dirty="0" err="1"/>
              <a:t>doi.org</a:t>
            </a:r>
            <a:r>
              <a:rPr lang="en-GB" sz="1800" dirty="0"/>
              <a:t>/10.1186/s12889-020-09694-2 [Accessed 11 April 2023].</a:t>
            </a:r>
            <a:endParaRPr lang="en-US" sz="1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1800" dirty="0"/>
              <a:t>Griffin, N., et. al. (2021). A critique of the English national policy from a social determinants of health perspective using a realist and problem representation approach: the ‘Childhood Obesity: a plan for action’. </a:t>
            </a:r>
            <a:r>
              <a:rPr lang="en-GB" sz="1800" i="1" dirty="0"/>
              <a:t>BMC Public Health</a:t>
            </a:r>
            <a:r>
              <a:rPr lang="en-GB" sz="1800" dirty="0"/>
              <a:t>. [Online]. Available at: https://</a:t>
            </a:r>
            <a:r>
              <a:rPr lang="en-GB" sz="1800" dirty="0" err="1"/>
              <a:t>doi.org</a:t>
            </a:r>
            <a:r>
              <a:rPr lang="en-GB" sz="1800" dirty="0"/>
              <a:t>/10.1186/s12889-021-12364-6 [Accessed: 5 April 2023]. </a:t>
            </a:r>
            <a:endParaRPr lang="en-US" sz="1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1800" dirty="0"/>
              <a:t>NHS (2018). </a:t>
            </a:r>
            <a:r>
              <a:rPr lang="en-GB" sz="1800" i="1" dirty="0"/>
              <a:t>National Child Measurement Programme - NHS Digital</a:t>
            </a:r>
            <a:r>
              <a:rPr lang="en-GB" sz="1800" dirty="0"/>
              <a:t>. [online]. Available at: https://</a:t>
            </a:r>
            <a:r>
              <a:rPr lang="en-GB" sz="1800" dirty="0" err="1"/>
              <a:t>digital.nhs.uk</a:t>
            </a:r>
            <a:r>
              <a:rPr lang="en-GB" sz="1800" dirty="0"/>
              <a:t>/data-and-information/publications/statistical/national-child-measurement-programme. [Accessed 9 January 2023].</a:t>
            </a:r>
            <a:endParaRPr lang="en-US" sz="1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1800" dirty="0">
                <a:solidFill>
                  <a:schemeClr val="tx1"/>
                </a:solidFill>
              </a:rPr>
              <a:t>NHS (2019). </a:t>
            </a:r>
            <a:r>
              <a:rPr lang="en-GB" sz="1800" i="1" dirty="0">
                <a:solidFill>
                  <a:schemeClr val="tx1"/>
                </a:solidFill>
              </a:rPr>
              <a:t>Obesity</a:t>
            </a:r>
            <a:r>
              <a:rPr lang="en-GB" sz="1800" dirty="0">
                <a:solidFill>
                  <a:schemeClr val="tx1"/>
                </a:solidFill>
              </a:rPr>
              <a:t>. [online]. Available at: https://</a:t>
            </a:r>
            <a:r>
              <a:rPr lang="en-GB" sz="1800" dirty="0" err="1">
                <a:solidFill>
                  <a:schemeClr val="tx1"/>
                </a:solidFill>
              </a:rPr>
              <a:t>www.nhs.uk</a:t>
            </a:r>
            <a:r>
              <a:rPr lang="en-GB" sz="1800" dirty="0">
                <a:solidFill>
                  <a:schemeClr val="tx1"/>
                </a:solidFill>
              </a:rPr>
              <a:t>/conditions/obesity/ [Accessed 8 January 2023].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619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D8629-9E94-27FD-6640-1148BBC74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7D1A65-F3E1-FEEA-DEB7-7BC4DDA8F6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50209"/>
            <a:ext cx="11029615" cy="4459856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2600" dirty="0">
                <a:solidFill>
                  <a:schemeClr val="tx1"/>
                </a:solidFill>
              </a:rPr>
              <a:t>Obesity Action Coalition, 2023.  </a:t>
            </a:r>
            <a:r>
              <a:rPr lang="en-US" sz="2600" i="1" dirty="0">
                <a:solidFill>
                  <a:schemeClr val="tx1"/>
                </a:solidFill>
              </a:rPr>
              <a:t>What is Childhood Obesity?</a:t>
            </a:r>
            <a:r>
              <a:rPr lang="en-US" sz="2600" dirty="0">
                <a:solidFill>
                  <a:schemeClr val="tx1"/>
                </a:solidFill>
              </a:rPr>
              <a:t> [Online]. Available at: https://</a:t>
            </a:r>
            <a:r>
              <a:rPr lang="en-US" sz="2600" dirty="0" err="1">
                <a:solidFill>
                  <a:schemeClr val="tx1"/>
                </a:solidFill>
              </a:rPr>
              <a:t>www.obesityaction.org</a:t>
            </a:r>
            <a:r>
              <a:rPr lang="en-US" sz="2600" dirty="0">
                <a:solidFill>
                  <a:schemeClr val="tx1"/>
                </a:solidFill>
              </a:rPr>
              <a:t>/get-educated/understanding-childhood-obesity/what-is-childhood-obesity/#:~:text=A%20child%20is%20defined%20as,and%20less%20than%2095%20percent [Accessed 9 May2023]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2600" dirty="0">
                <a:latin typeface="Arial" panose="020B0604020202020204" pitchFamily="34" charset="0"/>
                <a:ea typeface="Calibri Light" panose="020F0302020204030204" pitchFamily="34" charset="0"/>
                <a:cs typeface="Arial" panose="020B0604020202020204" pitchFamily="34" charset="0"/>
              </a:rPr>
              <a:t>Office for Health Improvement &amp; Disparities (2022). </a:t>
            </a:r>
            <a:r>
              <a:rPr lang="en-GB" sz="2600" i="1" dirty="0">
                <a:latin typeface="Arial" panose="020B0604020202020204" pitchFamily="34" charset="0"/>
                <a:ea typeface="Calibri Light" panose="020F0302020204030204" pitchFamily="34" charset="0"/>
                <a:cs typeface="Arial" panose="020B0604020202020204" pitchFamily="34" charset="0"/>
              </a:rPr>
              <a:t>Official Statistics Obesity Profile: statistical commentary December 2022.</a:t>
            </a:r>
            <a:r>
              <a:rPr lang="en-GB" sz="2600" dirty="0">
                <a:latin typeface="Arial" panose="020B0604020202020204" pitchFamily="34" charset="0"/>
                <a:ea typeface="Calibri Light" panose="020F0302020204030204" pitchFamily="34" charset="0"/>
                <a:cs typeface="Arial" panose="020B0604020202020204" pitchFamily="34" charset="0"/>
              </a:rPr>
              <a:t> [online]. Available at: https://www.gov.uk/government/statistics/obesity-profile-december-2022-update/obesity-profile-statistical-commentary-december-2022 [Accessed 24 February 2023]. </a:t>
            </a:r>
            <a:endParaRPr lang="en-GB" sz="2600" dirty="0" smtClean="0">
              <a:latin typeface="Arial" panose="020B0604020202020204" pitchFamily="34" charset="0"/>
              <a:ea typeface="Calibri Light" panose="020F03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GB" sz="2600" dirty="0" smtClean="0"/>
              <a:t>Public </a:t>
            </a:r>
            <a:r>
              <a:rPr lang="en-GB" sz="2600" dirty="0"/>
              <a:t>Health England (2019). </a:t>
            </a:r>
            <a:r>
              <a:rPr lang="en-GB" sz="2600" i="1" dirty="0"/>
              <a:t>Childhood Obesity: applying All Our Health</a:t>
            </a:r>
            <a:r>
              <a:rPr lang="en-GB" sz="2600" dirty="0"/>
              <a:t>. [online]. Available at: https://</a:t>
            </a:r>
            <a:r>
              <a:rPr lang="en-GB" sz="2600" dirty="0" err="1"/>
              <a:t>dera.ioe.ac.uk</a:t>
            </a:r>
            <a:r>
              <a:rPr lang="en-GB" sz="2600" dirty="0"/>
              <a:t>/34071/1/applying%20All%20Our%20Health%20child%20obesity-%20GOV.pdf [Accessed 23 March 2023]. </a:t>
            </a:r>
            <a:endParaRPr lang="en-US" sz="26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2600" dirty="0" err="1"/>
              <a:t>Ramster</a:t>
            </a:r>
            <a:r>
              <a:rPr lang="en-GB" sz="2600" dirty="0"/>
              <a:t>, et. al. (2019). </a:t>
            </a:r>
            <a:r>
              <a:rPr lang="en-GB" sz="2600" i="1" dirty="0"/>
              <a:t>Tackling childhood obesity: a case study of hyperlocal inclusive design with the Stockwell Housing Estate in London</a:t>
            </a:r>
            <a:r>
              <a:rPr lang="en-GB" sz="2600" dirty="0"/>
              <a:t>. [Online]. Available at: https://</a:t>
            </a:r>
            <a:r>
              <a:rPr lang="en-GB" sz="2600" dirty="0" err="1"/>
              <a:t>researchonline.rca.ac.uk</a:t>
            </a:r>
            <a:r>
              <a:rPr lang="en-GB" sz="2600" dirty="0"/>
              <a:t>/4181/ [Accessed 6 April 2023].</a:t>
            </a:r>
            <a:endParaRPr lang="en-US" sz="2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660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E8676-2DD7-06EC-B0E8-587BD129D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673A6C-36E3-9556-1F02-666DCEEE5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sz="1800" dirty="0"/>
              <a:t>Rankin, J. et al., 2016. Psychological consequences of childhood obesity: psychiatric comorbidity and prevention. </a:t>
            </a:r>
            <a:r>
              <a:rPr lang="en-GB" sz="1800" i="1" dirty="0"/>
              <a:t>Adolescent Health, Medicine and Therapeutics</a:t>
            </a:r>
            <a:r>
              <a:rPr lang="en-GB" sz="1800" dirty="0"/>
              <a:t>, 1(7), pp. 125-146.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1800" dirty="0"/>
              <a:t>Rogers, N. T., et. al.  (2023). Associations between trajectories of obesity prevalence in English primary school children and the UK soft drinks industry levy: An interrupted time series analysis of surveillance data. </a:t>
            </a:r>
            <a:r>
              <a:rPr lang="en-GB" sz="1800" i="1" dirty="0"/>
              <a:t>PLOS Medicine</a:t>
            </a:r>
            <a:r>
              <a:rPr lang="en-GB" sz="1800" dirty="0"/>
              <a:t>, 20(1), e1004160. [Online]. Available at: https://</a:t>
            </a:r>
            <a:r>
              <a:rPr lang="en-GB" sz="1800" dirty="0" err="1"/>
              <a:t>doi.org</a:t>
            </a:r>
            <a:r>
              <a:rPr lang="en-GB" sz="1800" dirty="0"/>
              <a:t>/10.1371/journal.pmed.1004160 [Accessed 6 April 2023]</a:t>
            </a:r>
            <a:endParaRPr lang="en-US" sz="1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1800" dirty="0" err="1"/>
              <a:t>Solmi</a:t>
            </a:r>
            <a:r>
              <a:rPr lang="en-GB" sz="1800" dirty="0"/>
              <a:t>, F. and Morris, S. (2015). Association between Childhood Obesity and use of regular medications in the UK: longitudinal cohort study of children aged 5-11 years. </a:t>
            </a:r>
            <a:r>
              <a:rPr lang="en-GB" sz="1800" i="1" dirty="0"/>
              <a:t>BMJ Open</a:t>
            </a:r>
            <a:r>
              <a:rPr lang="en-GB" sz="1800" dirty="0"/>
              <a:t> </a:t>
            </a:r>
            <a:r>
              <a:rPr lang="en-GB" sz="1800" i="1" dirty="0"/>
              <a:t>2015</a:t>
            </a:r>
            <a:r>
              <a:rPr lang="en-GB" sz="1800" dirty="0"/>
              <a:t>  [Online]. Available at: https://</a:t>
            </a:r>
            <a:r>
              <a:rPr lang="en-GB" sz="1800" dirty="0" err="1"/>
              <a:t>bmjopen.bmj.com</a:t>
            </a:r>
            <a:r>
              <a:rPr lang="en-GB" sz="1800" dirty="0"/>
              <a:t>/content/</a:t>
            </a:r>
            <a:r>
              <a:rPr lang="en-GB" sz="1800" dirty="0" err="1"/>
              <a:t>bmjopen</a:t>
            </a:r>
            <a:r>
              <a:rPr lang="en-GB" sz="1800" dirty="0"/>
              <a:t>/5/6/e007373.full.pdf [Accessed 12 April 2023]</a:t>
            </a:r>
            <a:endParaRPr lang="en-US" sz="1800" dirty="0"/>
          </a:p>
          <a:p>
            <a:pPr marL="0" indent="0">
              <a:lnSpc>
                <a:spcPct val="170000"/>
              </a:lnSpc>
              <a:buNone/>
            </a:pPr>
            <a:r>
              <a:rPr lang="en-GB" sz="1800" dirty="0"/>
              <a:t>Theis, D. R. Z., &amp; White, M. (2021). Is Obesity Policy in England Fit for Purpose? Analysis of Government Strategies and Policies, 1992–2020. </a:t>
            </a:r>
            <a:r>
              <a:rPr lang="en-GB" sz="1800" i="1" dirty="0" err="1"/>
              <a:t>Milibank</a:t>
            </a:r>
            <a:r>
              <a:rPr lang="en-GB" sz="1800" i="1" dirty="0"/>
              <a:t> Quarterly</a:t>
            </a:r>
            <a:r>
              <a:rPr lang="en-GB" sz="1800" dirty="0"/>
              <a:t>, 9 (1), pp126-170 [Online]. Available at: https://</a:t>
            </a:r>
            <a:r>
              <a:rPr lang="en-GB" sz="1800" dirty="0" err="1"/>
              <a:t>doi.org</a:t>
            </a:r>
            <a:r>
              <a:rPr lang="en-GB" sz="1800" dirty="0"/>
              <a:t>/10.1111/1468-0009.12498 [Accessed 12 April 2023].</a:t>
            </a:r>
            <a:endParaRPr lang="en-US" sz="1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837072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8156</TotalTime>
  <Words>1656</Words>
  <Application>Microsoft Office PowerPoint</Application>
  <PresentationFormat>Widescreen</PresentationFormat>
  <Paragraphs>89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 Light</vt:lpstr>
      <vt:lpstr>Gill Sans MT</vt:lpstr>
      <vt:lpstr>Wingdings 2</vt:lpstr>
      <vt:lpstr>Dividend</vt:lpstr>
      <vt:lpstr>childhood obesity interventions in the UK over the past 10 years</vt:lpstr>
      <vt:lpstr>Chapter 1. Introduction</vt:lpstr>
      <vt:lpstr>Chapter 1. Introduction</vt:lpstr>
      <vt:lpstr>Chapter 1. Introduction (Cont’d)</vt:lpstr>
      <vt:lpstr>Chapter 2.  Background</vt:lpstr>
      <vt:lpstr>Chapter 2.  Background (Cont’d)</vt:lpstr>
      <vt:lpstr>Chapter 3. Methods</vt:lpstr>
      <vt:lpstr>Chapter 3. Methods (Cont’d)</vt:lpstr>
      <vt:lpstr>Chapter 3. Methods (Cont’d)</vt:lpstr>
      <vt:lpstr>Chapter 4. results and discussion</vt:lpstr>
      <vt:lpstr>Chapter 4. results and discussion (cont’d)</vt:lpstr>
      <vt:lpstr>Chapter 4. results and discussion (cont’d)</vt:lpstr>
      <vt:lpstr>Chapter 5. conclusion and recommendations</vt:lpstr>
      <vt:lpstr>references</vt:lpstr>
      <vt:lpstr>reference</vt:lpstr>
      <vt:lpstr>references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Michael (1913894)</dc:creator>
  <cp:lastModifiedBy>Jason</cp:lastModifiedBy>
  <cp:revision>142</cp:revision>
  <dcterms:created xsi:type="dcterms:W3CDTF">2022-10-28T20:05:34Z</dcterms:created>
  <dcterms:modified xsi:type="dcterms:W3CDTF">2023-05-14T16:13:21Z</dcterms:modified>
</cp:coreProperties>
</file>