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sldIdLst>
    <p:sldId id="256" r:id="rId2"/>
    <p:sldId id="257" r:id="rId3"/>
    <p:sldId id="258" r:id="rId4"/>
    <p:sldId id="259" r:id="rId5"/>
    <p:sldId id="302" r:id="rId6"/>
    <p:sldId id="260" r:id="rId7"/>
    <p:sldId id="297" r:id="rId8"/>
    <p:sldId id="296" r:id="rId9"/>
    <p:sldId id="262" r:id="rId10"/>
    <p:sldId id="294" r:id="rId11"/>
    <p:sldId id="263" r:id="rId12"/>
    <p:sldId id="301" r:id="rId13"/>
    <p:sldId id="264" r:id="rId14"/>
    <p:sldId id="265" r:id="rId15"/>
    <p:sldId id="266" r:id="rId16"/>
    <p:sldId id="267" r:id="rId17"/>
    <p:sldId id="268" r:id="rId18"/>
    <p:sldId id="270" r:id="rId19"/>
    <p:sldId id="271" r:id="rId20"/>
    <p:sldId id="272" r:id="rId21"/>
    <p:sldId id="273" r:id="rId22"/>
    <p:sldId id="274" r:id="rId23"/>
    <p:sldId id="275" r:id="rId24"/>
    <p:sldId id="276" r:id="rId25"/>
    <p:sldId id="277" r:id="rId26"/>
    <p:sldId id="278" r:id="rId27"/>
    <p:sldId id="279" r:id="rId28"/>
    <p:sldId id="26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A69396-2801-433F-B142-71096F346668}" v="44" dt="2025-10-21T08:59:45.4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76645" autoAdjust="0"/>
  </p:normalViewPr>
  <p:slideViewPr>
    <p:cSldViewPr snapToGrid="0">
      <p:cViewPr varScale="1">
        <p:scale>
          <a:sx n="85" d="100"/>
          <a:sy n="85" d="100"/>
        </p:scale>
        <p:origin x="1302" y="96"/>
      </p:cViewPr>
      <p:guideLst/>
    </p:cSldViewPr>
  </p:slideViewPr>
  <p:notesTextViewPr>
    <p:cViewPr>
      <p:scale>
        <a:sx n="1" d="1"/>
        <a:sy n="1" d="1"/>
      </p:scale>
      <p:origin x="0" y="-1608"/>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hilippa Fitzgerald (1905945)" userId="86335e86-eb29-4a28-931a-bc1b5db21ca0" providerId="ADAL" clId="{16A69396-2801-433F-B142-71096F346668}"/>
    <pc:docChg chg="undo custSel addSld delSld modSld sldOrd delMainMaster">
      <pc:chgData name="Philippa Fitzgerald (1905945)" userId="86335e86-eb29-4a28-931a-bc1b5db21ca0" providerId="ADAL" clId="{16A69396-2801-433F-B142-71096F346668}" dt="2025-06-09T16:18:33.360" v="1377" actId="20577"/>
      <pc:docMkLst>
        <pc:docMk/>
      </pc:docMkLst>
      <pc:sldChg chg="modSp modAnim modNotesTx">
        <pc:chgData name="Philippa Fitzgerald (1905945)" userId="86335e86-eb29-4a28-931a-bc1b5db21ca0" providerId="ADAL" clId="{16A69396-2801-433F-B142-71096F346668}" dt="2024-09-20T10:29:23.898" v="809"/>
        <pc:sldMkLst>
          <pc:docMk/>
          <pc:sldMk cId="3096093573" sldId="256"/>
        </pc:sldMkLst>
      </pc:sldChg>
      <pc:sldChg chg="addSp modSp mod setBg">
        <pc:chgData name="Philippa Fitzgerald (1905945)" userId="86335e86-eb29-4a28-931a-bc1b5db21ca0" providerId="ADAL" clId="{16A69396-2801-433F-B142-71096F346668}" dt="2024-11-08T11:07:11.295" v="866" actId="27636"/>
        <pc:sldMkLst>
          <pc:docMk/>
          <pc:sldMk cId="782345777" sldId="258"/>
        </pc:sldMkLst>
      </pc:sldChg>
      <pc:sldChg chg="addSp delSp modSp new mod setBg modNotesTx">
        <pc:chgData name="Philippa Fitzgerald (1905945)" userId="86335e86-eb29-4a28-931a-bc1b5db21ca0" providerId="ADAL" clId="{16A69396-2801-433F-B142-71096F346668}" dt="2024-11-08T11:17:49.393" v="928" actId="20577"/>
        <pc:sldMkLst>
          <pc:docMk/>
          <pc:sldMk cId="1929502729" sldId="259"/>
        </pc:sldMkLst>
      </pc:sldChg>
      <pc:sldChg chg="addSp delSp modSp new mod setBg modNotesTx">
        <pc:chgData name="Philippa Fitzgerald (1905945)" userId="86335e86-eb29-4a28-931a-bc1b5db21ca0" providerId="ADAL" clId="{16A69396-2801-433F-B142-71096F346668}" dt="2025-02-06T10:17:12.034" v="1269" actId="20577"/>
        <pc:sldMkLst>
          <pc:docMk/>
          <pc:sldMk cId="4219598361" sldId="260"/>
        </pc:sldMkLst>
      </pc:sldChg>
      <pc:sldChg chg="addSp delSp modSp new del mod setBg modNotesTx">
        <pc:chgData name="Philippa Fitzgerald (1905945)" userId="86335e86-eb29-4a28-931a-bc1b5db21ca0" providerId="ADAL" clId="{16A69396-2801-433F-B142-71096F346668}" dt="2024-11-08T14:18:02.074" v="1194" actId="47"/>
        <pc:sldMkLst>
          <pc:docMk/>
          <pc:sldMk cId="3051304781" sldId="261"/>
        </pc:sldMkLst>
      </pc:sldChg>
      <pc:sldChg chg="addSp delSp modSp new mod setBg modNotesTx">
        <pc:chgData name="Philippa Fitzgerald (1905945)" userId="86335e86-eb29-4a28-931a-bc1b5db21ca0" providerId="ADAL" clId="{16A69396-2801-433F-B142-71096F346668}" dt="2024-11-08T14:19:19.714" v="1200" actId="27636"/>
        <pc:sldMkLst>
          <pc:docMk/>
          <pc:sldMk cId="1363875034" sldId="262"/>
        </pc:sldMkLst>
      </pc:sldChg>
      <pc:sldChg chg="addSp delSp modSp new mod modNotesTx">
        <pc:chgData name="Philippa Fitzgerald (1905945)" userId="86335e86-eb29-4a28-931a-bc1b5db21ca0" providerId="ADAL" clId="{16A69396-2801-433F-B142-71096F346668}" dt="2025-02-17T08:44:40.240" v="1286"/>
        <pc:sldMkLst>
          <pc:docMk/>
          <pc:sldMk cId="2026236857" sldId="263"/>
        </pc:sldMkLst>
      </pc:sldChg>
      <pc:sldChg chg="addSp delSp modSp new mod setBg modNotesTx">
        <pc:chgData name="Philippa Fitzgerald (1905945)" userId="86335e86-eb29-4a28-931a-bc1b5db21ca0" providerId="ADAL" clId="{16A69396-2801-433F-B142-71096F346668}" dt="2024-06-17T11:12:57.727" v="640" actId="26606"/>
        <pc:sldMkLst>
          <pc:docMk/>
          <pc:sldMk cId="1572140294" sldId="264"/>
        </pc:sldMkLst>
      </pc:sldChg>
      <pc:sldChg chg="addSp delSp modSp new mod setBg modNotesTx">
        <pc:chgData name="Philippa Fitzgerald (1905945)" userId="86335e86-eb29-4a28-931a-bc1b5db21ca0" providerId="ADAL" clId="{16A69396-2801-433F-B142-71096F346668}" dt="2024-06-17T11:13:17.083" v="641" actId="26606"/>
        <pc:sldMkLst>
          <pc:docMk/>
          <pc:sldMk cId="2234286828" sldId="265"/>
        </pc:sldMkLst>
      </pc:sldChg>
      <pc:sldChg chg="addSp delSp modSp new mod setBg modNotesTx">
        <pc:chgData name="Philippa Fitzgerald (1905945)" userId="86335e86-eb29-4a28-931a-bc1b5db21ca0" providerId="ADAL" clId="{16A69396-2801-433F-B142-71096F346668}" dt="2024-06-17T11:13:35.270" v="646" actId="26606"/>
        <pc:sldMkLst>
          <pc:docMk/>
          <pc:sldMk cId="1058414602" sldId="266"/>
        </pc:sldMkLst>
      </pc:sldChg>
      <pc:sldChg chg="addSp delSp modSp new mod setBg modNotesTx">
        <pc:chgData name="Philippa Fitzgerald (1905945)" userId="86335e86-eb29-4a28-931a-bc1b5db21ca0" providerId="ADAL" clId="{16A69396-2801-433F-B142-71096F346668}" dt="2024-06-17T11:13:45.938" v="647" actId="26606"/>
        <pc:sldMkLst>
          <pc:docMk/>
          <pc:sldMk cId="783278096" sldId="267"/>
        </pc:sldMkLst>
      </pc:sldChg>
      <pc:sldChg chg="addSp modSp new mod setBg addAnim">
        <pc:chgData name="Philippa Fitzgerald (1905945)" userId="86335e86-eb29-4a28-931a-bc1b5db21ca0" providerId="ADAL" clId="{16A69396-2801-433F-B142-71096F346668}" dt="2025-02-18T14:23:44.346" v="1350" actId="1076"/>
        <pc:sldMkLst>
          <pc:docMk/>
          <pc:sldMk cId="3194850955" sldId="268"/>
        </pc:sldMkLst>
      </pc:sldChg>
      <pc:sldChg chg="modSp new mod ord modNotesTx">
        <pc:chgData name="Philippa Fitzgerald (1905945)" userId="86335e86-eb29-4a28-931a-bc1b5db21ca0" providerId="ADAL" clId="{16A69396-2801-433F-B142-71096F346668}" dt="2024-06-17T10:21:08.936" v="205" actId="14100"/>
        <pc:sldMkLst>
          <pc:docMk/>
          <pc:sldMk cId="1058974034" sldId="269"/>
        </pc:sldMkLst>
      </pc:sldChg>
      <pc:sldChg chg="addSp modSp new mod ord setBg modNotesTx">
        <pc:chgData name="Philippa Fitzgerald (1905945)" userId="86335e86-eb29-4a28-931a-bc1b5db21ca0" providerId="ADAL" clId="{16A69396-2801-433F-B142-71096F346668}" dt="2024-06-17T10:22:53.210" v="214" actId="26606"/>
        <pc:sldMkLst>
          <pc:docMk/>
          <pc:sldMk cId="1577884031" sldId="270"/>
        </pc:sldMkLst>
      </pc:sldChg>
      <pc:sldChg chg="addSp delSp modSp new mod setBg modNotesTx">
        <pc:chgData name="Philippa Fitzgerald (1905945)" userId="86335e86-eb29-4a28-931a-bc1b5db21ca0" providerId="ADAL" clId="{16A69396-2801-433F-B142-71096F346668}" dt="2024-06-17T11:14:05.112" v="648" actId="26606"/>
        <pc:sldMkLst>
          <pc:docMk/>
          <pc:sldMk cId="2292341533" sldId="271"/>
        </pc:sldMkLst>
      </pc:sldChg>
      <pc:sldChg chg="addSp delSp modSp new mod setBg modNotesTx">
        <pc:chgData name="Philippa Fitzgerald (1905945)" userId="86335e86-eb29-4a28-931a-bc1b5db21ca0" providerId="ADAL" clId="{16A69396-2801-433F-B142-71096F346668}" dt="2024-06-17T11:14:16.015" v="649" actId="26606"/>
        <pc:sldMkLst>
          <pc:docMk/>
          <pc:sldMk cId="2959846791" sldId="272"/>
        </pc:sldMkLst>
      </pc:sldChg>
      <pc:sldChg chg="addSp delSp modSp new mod setBg modNotesTx">
        <pc:chgData name="Philippa Fitzgerald (1905945)" userId="86335e86-eb29-4a28-931a-bc1b5db21ca0" providerId="ADAL" clId="{16A69396-2801-433F-B142-71096F346668}" dt="2024-06-17T11:14:21.535" v="650" actId="26606"/>
        <pc:sldMkLst>
          <pc:docMk/>
          <pc:sldMk cId="3138818246" sldId="273"/>
        </pc:sldMkLst>
      </pc:sldChg>
      <pc:sldChg chg="addSp delSp modSp new mod setBg modNotesTx">
        <pc:chgData name="Philippa Fitzgerald (1905945)" userId="86335e86-eb29-4a28-931a-bc1b5db21ca0" providerId="ADAL" clId="{16A69396-2801-433F-B142-71096F346668}" dt="2024-06-17T11:14:28.695" v="651" actId="26606"/>
        <pc:sldMkLst>
          <pc:docMk/>
          <pc:sldMk cId="2204439415" sldId="274"/>
        </pc:sldMkLst>
      </pc:sldChg>
      <pc:sldChg chg="addSp delSp modSp new mod setBg modNotesTx">
        <pc:chgData name="Philippa Fitzgerald (1905945)" userId="86335e86-eb29-4a28-931a-bc1b5db21ca0" providerId="ADAL" clId="{16A69396-2801-433F-B142-71096F346668}" dt="2024-06-17T11:14:44.527" v="652" actId="26606"/>
        <pc:sldMkLst>
          <pc:docMk/>
          <pc:sldMk cId="1839617779" sldId="275"/>
        </pc:sldMkLst>
      </pc:sldChg>
      <pc:sldChg chg="addSp delSp modSp new mod setBg modNotesTx">
        <pc:chgData name="Philippa Fitzgerald (1905945)" userId="86335e86-eb29-4a28-931a-bc1b5db21ca0" providerId="ADAL" clId="{16A69396-2801-433F-B142-71096F346668}" dt="2024-06-17T11:15:17.469" v="653" actId="26606"/>
        <pc:sldMkLst>
          <pc:docMk/>
          <pc:sldMk cId="3234224754" sldId="276"/>
        </pc:sldMkLst>
      </pc:sldChg>
      <pc:sldChg chg="addSp delSp modSp new mod setBg modNotesTx">
        <pc:chgData name="Philippa Fitzgerald (1905945)" userId="86335e86-eb29-4a28-931a-bc1b5db21ca0" providerId="ADAL" clId="{16A69396-2801-433F-B142-71096F346668}" dt="2024-06-17T11:15:23.367" v="654" actId="26606"/>
        <pc:sldMkLst>
          <pc:docMk/>
          <pc:sldMk cId="550913477" sldId="277"/>
        </pc:sldMkLst>
      </pc:sldChg>
      <pc:sldChg chg="addSp delSp modSp new mod setBg modNotesTx">
        <pc:chgData name="Philippa Fitzgerald (1905945)" userId="86335e86-eb29-4a28-931a-bc1b5db21ca0" providerId="ADAL" clId="{16A69396-2801-433F-B142-71096F346668}" dt="2024-06-17T11:15:35.135" v="655" actId="26606"/>
        <pc:sldMkLst>
          <pc:docMk/>
          <pc:sldMk cId="601625726" sldId="278"/>
        </pc:sldMkLst>
      </pc:sldChg>
      <pc:sldChg chg="addSp delSp modSp new mod setBg modNotesTx">
        <pc:chgData name="Philippa Fitzgerald (1905945)" userId="86335e86-eb29-4a28-931a-bc1b5db21ca0" providerId="ADAL" clId="{16A69396-2801-433F-B142-71096F346668}" dt="2024-06-17T11:15:44.442" v="656" actId="26606"/>
        <pc:sldMkLst>
          <pc:docMk/>
          <pc:sldMk cId="4216529596" sldId="279"/>
        </pc:sldMkLst>
      </pc:sldChg>
      <pc:sldChg chg="new del">
        <pc:chgData name="Philippa Fitzgerald (1905945)" userId="86335e86-eb29-4a28-931a-bc1b5db21ca0" providerId="ADAL" clId="{16A69396-2801-433F-B142-71096F346668}" dt="2024-06-17T10:36:40.922" v="252" actId="680"/>
        <pc:sldMkLst>
          <pc:docMk/>
          <pc:sldMk cId="161467304" sldId="280"/>
        </pc:sldMkLst>
      </pc:sldChg>
      <pc:sldChg chg="addSp delSp modSp new mod setBg addAnim delAnim">
        <pc:chgData name="Philippa Fitzgerald (1905945)" userId="86335e86-eb29-4a28-931a-bc1b5db21ca0" providerId="ADAL" clId="{16A69396-2801-433F-B142-71096F346668}" dt="2024-06-17T10:37:17.610" v="261"/>
        <pc:sldMkLst>
          <pc:docMk/>
          <pc:sldMk cId="3328181405" sldId="280"/>
        </pc:sldMkLst>
      </pc:sldChg>
      <pc:sldChg chg="addSp delSp modSp new mod setBg modNotesTx">
        <pc:chgData name="Philippa Fitzgerald (1905945)" userId="86335e86-eb29-4a28-931a-bc1b5db21ca0" providerId="ADAL" clId="{16A69396-2801-433F-B142-71096F346668}" dt="2024-06-17T11:16:04.015" v="657" actId="26606"/>
        <pc:sldMkLst>
          <pc:docMk/>
          <pc:sldMk cId="4288485866" sldId="281"/>
        </pc:sldMkLst>
      </pc:sldChg>
      <pc:sldChg chg="addSp delSp modSp new mod setBg modNotesTx">
        <pc:chgData name="Philippa Fitzgerald (1905945)" userId="86335e86-eb29-4a28-931a-bc1b5db21ca0" providerId="ADAL" clId="{16A69396-2801-433F-B142-71096F346668}" dt="2025-02-17T08:41:10.363" v="1284" actId="1076"/>
        <pc:sldMkLst>
          <pc:docMk/>
          <pc:sldMk cId="3414137716" sldId="282"/>
        </pc:sldMkLst>
      </pc:sldChg>
      <pc:sldChg chg="addSp delSp modSp new mod setBg modNotesTx">
        <pc:chgData name="Philippa Fitzgerald (1905945)" userId="86335e86-eb29-4a28-931a-bc1b5db21ca0" providerId="ADAL" clId="{16A69396-2801-433F-B142-71096F346668}" dt="2024-06-17T11:16:21.007" v="659" actId="26606"/>
        <pc:sldMkLst>
          <pc:docMk/>
          <pc:sldMk cId="3593253699" sldId="283"/>
        </pc:sldMkLst>
      </pc:sldChg>
      <pc:sldChg chg="addSp delSp modSp new mod setBg modNotesTx">
        <pc:chgData name="Philippa Fitzgerald (1905945)" userId="86335e86-eb29-4a28-931a-bc1b5db21ca0" providerId="ADAL" clId="{16A69396-2801-433F-B142-71096F346668}" dt="2024-06-17T11:17:09.225" v="661" actId="26606"/>
        <pc:sldMkLst>
          <pc:docMk/>
          <pc:sldMk cId="3725593298" sldId="284"/>
        </pc:sldMkLst>
      </pc:sldChg>
      <pc:sldChg chg="addSp delSp modSp new mod setBg modNotesTx">
        <pc:chgData name="Philippa Fitzgerald (1905945)" userId="86335e86-eb29-4a28-931a-bc1b5db21ca0" providerId="ADAL" clId="{16A69396-2801-433F-B142-71096F346668}" dt="2024-06-17T11:17:28.792" v="662" actId="26606"/>
        <pc:sldMkLst>
          <pc:docMk/>
          <pc:sldMk cId="1423195235" sldId="285"/>
        </pc:sldMkLst>
      </pc:sldChg>
      <pc:sldChg chg="addSp delSp modSp new mod setBg modNotesTx">
        <pc:chgData name="Philippa Fitzgerald (1905945)" userId="86335e86-eb29-4a28-931a-bc1b5db21ca0" providerId="ADAL" clId="{16A69396-2801-433F-B142-71096F346668}" dt="2024-06-17T11:17:38.784" v="663" actId="26606"/>
        <pc:sldMkLst>
          <pc:docMk/>
          <pc:sldMk cId="3491168370" sldId="286"/>
        </pc:sldMkLst>
      </pc:sldChg>
      <pc:sldChg chg="addSp delSp modSp new mod setBg modNotesTx">
        <pc:chgData name="Philippa Fitzgerald (1905945)" userId="86335e86-eb29-4a28-931a-bc1b5db21ca0" providerId="ADAL" clId="{16A69396-2801-433F-B142-71096F346668}" dt="2024-06-17T11:17:42.832" v="664" actId="26606"/>
        <pc:sldMkLst>
          <pc:docMk/>
          <pc:sldMk cId="2210452028" sldId="287"/>
        </pc:sldMkLst>
      </pc:sldChg>
      <pc:sldChg chg="addSp delSp modSp new mod setBg modNotesTx">
        <pc:chgData name="Philippa Fitzgerald (1905945)" userId="86335e86-eb29-4a28-931a-bc1b5db21ca0" providerId="ADAL" clId="{16A69396-2801-433F-B142-71096F346668}" dt="2024-06-17T11:17:48.041" v="665" actId="26606"/>
        <pc:sldMkLst>
          <pc:docMk/>
          <pc:sldMk cId="4274496229" sldId="288"/>
        </pc:sldMkLst>
      </pc:sldChg>
      <pc:sldChg chg="addSp delSp modSp new mod setBg modNotesTx">
        <pc:chgData name="Philippa Fitzgerald (1905945)" userId="86335e86-eb29-4a28-931a-bc1b5db21ca0" providerId="ADAL" clId="{16A69396-2801-433F-B142-71096F346668}" dt="2024-06-17T11:17:57.008" v="666" actId="26606"/>
        <pc:sldMkLst>
          <pc:docMk/>
          <pc:sldMk cId="996769621" sldId="289"/>
        </pc:sldMkLst>
      </pc:sldChg>
      <pc:sldChg chg="addSp delSp modSp new mod setBg modNotesTx">
        <pc:chgData name="Philippa Fitzgerald (1905945)" userId="86335e86-eb29-4a28-931a-bc1b5db21ca0" providerId="ADAL" clId="{16A69396-2801-433F-B142-71096F346668}" dt="2024-06-17T11:18:04.409" v="667" actId="26606"/>
        <pc:sldMkLst>
          <pc:docMk/>
          <pc:sldMk cId="1329350946" sldId="290"/>
        </pc:sldMkLst>
      </pc:sldChg>
      <pc:sldChg chg="addSp modSp new mod modNotesTx">
        <pc:chgData name="Philippa Fitzgerald (1905945)" userId="86335e86-eb29-4a28-931a-bc1b5db21ca0" providerId="ADAL" clId="{16A69396-2801-433F-B142-71096F346668}" dt="2024-06-17T11:03:47.048" v="557" actId="113"/>
        <pc:sldMkLst>
          <pc:docMk/>
          <pc:sldMk cId="2140966714" sldId="291"/>
        </pc:sldMkLst>
      </pc:sldChg>
      <pc:sldChg chg="new del">
        <pc:chgData name="Philippa Fitzgerald (1905945)" userId="86335e86-eb29-4a28-931a-bc1b5db21ca0" providerId="ADAL" clId="{16A69396-2801-433F-B142-71096F346668}" dt="2024-06-17T11:06:57.780" v="559" actId="680"/>
        <pc:sldMkLst>
          <pc:docMk/>
          <pc:sldMk cId="2478853405" sldId="292"/>
        </pc:sldMkLst>
      </pc:sldChg>
      <pc:sldChg chg="addSp modSp new mod setBg modNotesTx">
        <pc:chgData name="Philippa Fitzgerald (1905945)" userId="86335e86-eb29-4a28-931a-bc1b5db21ca0" providerId="ADAL" clId="{16A69396-2801-433F-B142-71096F346668}" dt="2024-06-17T11:08:14.674" v="574" actId="27614"/>
        <pc:sldMkLst>
          <pc:docMk/>
          <pc:sldMk cId="3726742629" sldId="292"/>
        </pc:sldMkLst>
      </pc:sldChg>
      <pc:sldChg chg="addSp delSp modSp new mod setBg addAnim delAnim modAnim">
        <pc:chgData name="Philippa Fitzgerald (1905945)" userId="86335e86-eb29-4a28-931a-bc1b5db21ca0" providerId="ADAL" clId="{16A69396-2801-433F-B142-71096F346668}" dt="2025-06-09T16:18:33.360" v="1377" actId="20577"/>
        <pc:sldMkLst>
          <pc:docMk/>
          <pc:sldMk cId="1752065235" sldId="293"/>
        </pc:sldMkLst>
      </pc:sldChg>
      <pc:sldChg chg="addSp modSp new del mod setBg modNotesTx">
        <pc:chgData name="Philippa Fitzgerald (1905945)" userId="86335e86-eb29-4a28-931a-bc1b5db21ca0" providerId="ADAL" clId="{16A69396-2801-433F-B142-71096F346668}" dt="2024-09-20T10:30:18.637" v="810" actId="2696"/>
        <pc:sldMkLst>
          <pc:docMk/>
          <pc:sldMk cId="3364133469" sldId="293"/>
        </pc:sldMkLst>
      </pc:sldChg>
      <pc:sldChg chg="modSp add mod">
        <pc:chgData name="Philippa Fitzgerald (1905945)" userId="86335e86-eb29-4a28-931a-bc1b5db21ca0" providerId="ADAL" clId="{16A69396-2801-433F-B142-71096F346668}" dt="2024-11-08T11:33:37.085" v="1076" actId="20577"/>
        <pc:sldMkLst>
          <pc:docMk/>
          <pc:sldMk cId="3131332529" sldId="294"/>
        </pc:sldMkLst>
      </pc:sldChg>
      <pc:sldChg chg="modSp add del mod">
        <pc:chgData name="Philippa Fitzgerald (1905945)" userId="86335e86-eb29-4a28-931a-bc1b5db21ca0" providerId="ADAL" clId="{16A69396-2801-433F-B142-71096F346668}" dt="2024-11-08T14:12:37.845" v="1155" actId="47"/>
        <pc:sldMkLst>
          <pc:docMk/>
          <pc:sldMk cId="1652275218" sldId="295"/>
        </pc:sldMkLst>
      </pc:sldChg>
      <pc:sldChg chg="modSp new mod modNotesTx">
        <pc:chgData name="Philippa Fitzgerald (1905945)" userId="86335e86-eb29-4a28-931a-bc1b5db21ca0" providerId="ADAL" clId="{16A69396-2801-433F-B142-71096F346668}" dt="2024-11-08T14:12:34.513" v="1154"/>
        <pc:sldMkLst>
          <pc:docMk/>
          <pc:sldMk cId="2072132531" sldId="296"/>
        </pc:sldMkLst>
      </pc:sldChg>
      <pc:sldChg chg="new del">
        <pc:chgData name="Philippa Fitzgerald (1905945)" userId="86335e86-eb29-4a28-931a-bc1b5db21ca0" providerId="ADAL" clId="{16A69396-2801-433F-B142-71096F346668}" dt="2024-11-08T14:14:19.655" v="1158" actId="680"/>
        <pc:sldMkLst>
          <pc:docMk/>
          <pc:sldMk cId="2489669172" sldId="297"/>
        </pc:sldMkLst>
      </pc:sldChg>
      <pc:sldChg chg="addSp modSp new mod setBg modNotesTx">
        <pc:chgData name="Philippa Fitzgerald (1905945)" userId="86335e86-eb29-4a28-931a-bc1b5db21ca0" providerId="ADAL" clId="{16A69396-2801-433F-B142-71096F346668}" dt="2025-02-06T10:19:16.324" v="1279"/>
        <pc:sldMkLst>
          <pc:docMk/>
          <pc:sldMk cId="2708050616" sldId="297"/>
        </pc:sldMkLst>
      </pc:sldChg>
      <pc:sldChg chg="new del">
        <pc:chgData name="Philippa Fitzgerald (1905945)" userId="86335e86-eb29-4a28-931a-bc1b5db21ca0" providerId="ADAL" clId="{16A69396-2801-433F-B142-71096F346668}" dt="2025-02-03T11:10:23.757" v="1203" actId="2696"/>
        <pc:sldMkLst>
          <pc:docMk/>
          <pc:sldMk cId="1017526377" sldId="298"/>
        </pc:sldMkLst>
      </pc:sldChg>
      <pc:sldChg chg="add del modNotesTx">
        <pc:chgData name="Philippa Fitzgerald (1905945)" userId="86335e86-eb29-4a28-931a-bc1b5db21ca0" providerId="ADAL" clId="{16A69396-2801-433F-B142-71096F346668}" dt="2025-06-09T16:18:15.632" v="1351" actId="47"/>
        <pc:sldMkLst>
          <pc:docMk/>
          <pc:sldMk cId="930037219" sldId="299"/>
        </pc:sldMkLst>
      </pc:sldChg>
      <pc:sldChg chg="addSp delSp modSp new del mod setBg">
        <pc:chgData name="Philippa Fitzgerald (1905945)" userId="86335e86-eb29-4a28-931a-bc1b5db21ca0" providerId="ADAL" clId="{16A69396-2801-433F-B142-71096F346668}" dt="2025-02-17T08:53:16.560" v="1316" actId="2696"/>
        <pc:sldMkLst>
          <pc:docMk/>
          <pc:sldMk cId="1591976334" sldId="300"/>
        </pc:sldMkLst>
      </pc:sldChg>
      <pc:sldChg chg="modSp new mod">
        <pc:chgData name="Philippa Fitzgerald (1905945)" userId="86335e86-eb29-4a28-931a-bc1b5db21ca0" providerId="ADAL" clId="{16A69396-2801-433F-B142-71096F346668}" dt="2025-02-17T11:51:01.468" v="1330" actId="27636"/>
        <pc:sldMkLst>
          <pc:docMk/>
          <pc:sldMk cId="4171138317" sldId="301"/>
        </pc:sldMkLst>
      </pc:sldChg>
      <pc:sldMasterChg chg="del delSldLayout">
        <pc:chgData name="Philippa Fitzgerald (1905945)" userId="86335e86-eb29-4a28-931a-bc1b5db21ca0" providerId="ADAL" clId="{16A69396-2801-433F-B142-71096F346668}" dt="2025-06-09T16:18:15.632" v="1351" actId="47"/>
        <pc:sldMasterMkLst>
          <pc:docMk/>
          <pc:sldMasterMk cId="400486279" sldId="2147483672"/>
        </pc:sldMasterMkLst>
        <pc:sldLayoutChg chg="del">
          <pc:chgData name="Philippa Fitzgerald (1905945)" userId="86335e86-eb29-4a28-931a-bc1b5db21ca0" providerId="ADAL" clId="{16A69396-2801-433F-B142-71096F346668}" dt="2025-06-09T16:18:15.632" v="1351" actId="47"/>
          <pc:sldLayoutMkLst>
            <pc:docMk/>
            <pc:sldMasterMk cId="400486279" sldId="2147483672"/>
            <pc:sldLayoutMk cId="116606900" sldId="2147483673"/>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388078562" sldId="2147483674"/>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3300485630" sldId="2147483675"/>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3056289544" sldId="2147483676"/>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358857878" sldId="2147483677"/>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3717977450" sldId="2147483678"/>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81456356" sldId="2147483679"/>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2882885054" sldId="2147483680"/>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2984888884" sldId="2147483681"/>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2070577183" sldId="2147483682"/>
          </pc:sldLayoutMkLst>
        </pc:sldLayoutChg>
        <pc:sldLayoutChg chg="del">
          <pc:chgData name="Philippa Fitzgerald (1905945)" userId="86335e86-eb29-4a28-931a-bc1b5db21ca0" providerId="ADAL" clId="{16A69396-2801-433F-B142-71096F346668}" dt="2025-06-09T16:18:15.632" v="1351" actId="47"/>
          <pc:sldLayoutMkLst>
            <pc:docMk/>
            <pc:sldMasterMk cId="400486279" sldId="2147483672"/>
            <pc:sldLayoutMk cId="3213627490" sldId="2147483683"/>
          </pc:sldLayoutMkLst>
        </pc:sldLayoutChg>
      </pc:sldMasterChg>
    </pc:docChg>
  </pc:docChgLst>
  <pc:docChgLst>
    <pc:chgData name="Philippa Fitzgerald" userId="602b836c-9d74-4fb4-9158-56fc59b1a0f4" providerId="ADAL" clId="{BA750E6F-B8B7-4AFD-B5F9-1E5B10AB0A88}"/>
    <pc:docChg chg="undo custSel addSld modSld">
      <pc:chgData name="Philippa Fitzgerald" userId="602b836c-9d74-4fb4-9158-56fc59b1a0f4" providerId="ADAL" clId="{BA750E6F-B8B7-4AFD-B5F9-1E5B10AB0A88}" dt="2025-10-21T08:59:53.917" v="236" actId="20577"/>
      <pc:docMkLst>
        <pc:docMk/>
      </pc:docMkLst>
      <pc:sldChg chg="addSp delSp modSp mod setBg">
        <pc:chgData name="Philippa Fitzgerald" userId="602b836c-9d74-4fb4-9158-56fc59b1a0f4" providerId="ADAL" clId="{BA750E6F-B8B7-4AFD-B5F9-1E5B10AB0A88}" dt="2025-10-21T08:56:34.253" v="92" actId="26606"/>
        <pc:sldMkLst>
          <pc:docMk/>
          <pc:sldMk cId="2026236857" sldId="263"/>
        </pc:sldMkLst>
        <pc:spChg chg="mod">
          <ac:chgData name="Philippa Fitzgerald" userId="602b836c-9d74-4fb4-9158-56fc59b1a0f4" providerId="ADAL" clId="{BA750E6F-B8B7-4AFD-B5F9-1E5B10AB0A88}" dt="2025-10-21T08:56:34.253" v="92" actId="26606"/>
          <ac:spMkLst>
            <pc:docMk/>
            <pc:sldMk cId="2026236857" sldId="263"/>
            <ac:spMk id="2" creationId="{BF58E1D3-5541-8CA9-C0AF-94BB93413D73}"/>
          </ac:spMkLst>
        </pc:spChg>
        <pc:spChg chg="add del">
          <ac:chgData name="Philippa Fitzgerald" userId="602b836c-9d74-4fb4-9158-56fc59b1a0f4" providerId="ADAL" clId="{BA750E6F-B8B7-4AFD-B5F9-1E5B10AB0A88}" dt="2025-10-21T08:56:34.226" v="91" actId="26606"/>
          <ac:spMkLst>
            <pc:docMk/>
            <pc:sldMk cId="2026236857" sldId="263"/>
            <ac:spMk id="11" creationId="{DB66C9CD-6BF4-44CA-8078-0BB819080761}"/>
          </ac:spMkLst>
        </pc:spChg>
        <pc:spChg chg="add">
          <ac:chgData name="Philippa Fitzgerald" userId="602b836c-9d74-4fb4-9158-56fc59b1a0f4" providerId="ADAL" clId="{BA750E6F-B8B7-4AFD-B5F9-1E5B10AB0A88}" dt="2025-10-21T08:56:34.253" v="92" actId="26606"/>
          <ac:spMkLst>
            <pc:docMk/>
            <pc:sldMk cId="2026236857" sldId="263"/>
            <ac:spMk id="15" creationId="{EEE96A74-B62B-4642-AB22-7776A5F48CE7}"/>
          </ac:spMkLst>
        </pc:spChg>
        <pc:graphicFrameChg chg="mod modGraphic">
          <ac:chgData name="Philippa Fitzgerald" userId="602b836c-9d74-4fb4-9158-56fc59b1a0f4" providerId="ADAL" clId="{BA750E6F-B8B7-4AFD-B5F9-1E5B10AB0A88}" dt="2025-10-21T08:56:34.253" v="92" actId="26606"/>
          <ac:graphicFrameMkLst>
            <pc:docMk/>
            <pc:sldMk cId="2026236857" sldId="263"/>
            <ac:graphicFrameMk id="6" creationId="{9ECAB737-4911-704C-4BAE-7CDE601AC321}"/>
          </ac:graphicFrameMkLst>
        </pc:graphicFrameChg>
        <pc:cxnChg chg="add del">
          <ac:chgData name="Philippa Fitzgerald" userId="602b836c-9d74-4fb4-9158-56fc59b1a0f4" providerId="ADAL" clId="{BA750E6F-B8B7-4AFD-B5F9-1E5B10AB0A88}" dt="2025-10-21T08:56:34.226" v="91" actId="26606"/>
          <ac:cxnSpMkLst>
            <pc:docMk/>
            <pc:sldMk cId="2026236857" sldId="263"/>
            <ac:cxnSpMk id="13" creationId="{D9BF9BF3-7E9D-458B-A5D2-E730C5FFD0CD}"/>
          </ac:cxnSpMkLst>
        </pc:cxnChg>
        <pc:cxnChg chg="add">
          <ac:chgData name="Philippa Fitzgerald" userId="602b836c-9d74-4fb4-9158-56fc59b1a0f4" providerId="ADAL" clId="{BA750E6F-B8B7-4AFD-B5F9-1E5B10AB0A88}" dt="2025-10-21T08:56:34.253" v="92" actId="26606"/>
          <ac:cxnSpMkLst>
            <pc:docMk/>
            <pc:sldMk cId="2026236857" sldId="263"/>
            <ac:cxnSpMk id="16" creationId="{9B4757C4-228A-47E5-94C8-058312AB27F8}"/>
          </ac:cxnSpMkLst>
        </pc:cxnChg>
      </pc:sldChg>
      <pc:sldChg chg="modSp mod">
        <pc:chgData name="Philippa Fitzgerald" userId="602b836c-9d74-4fb4-9158-56fc59b1a0f4" providerId="ADAL" clId="{BA750E6F-B8B7-4AFD-B5F9-1E5B10AB0A88}" dt="2025-10-21T08:58:18.204" v="158" actId="313"/>
        <pc:sldMkLst>
          <pc:docMk/>
          <pc:sldMk cId="2234286828" sldId="265"/>
        </pc:sldMkLst>
        <pc:spChg chg="mod">
          <ac:chgData name="Philippa Fitzgerald" userId="602b836c-9d74-4fb4-9158-56fc59b1a0f4" providerId="ADAL" clId="{BA750E6F-B8B7-4AFD-B5F9-1E5B10AB0A88}" dt="2025-10-21T08:58:18.204" v="158" actId="313"/>
          <ac:spMkLst>
            <pc:docMk/>
            <pc:sldMk cId="2234286828" sldId="265"/>
            <ac:spMk id="4" creationId="{63FA375C-EB07-9FF3-0771-5CCE5E192CFF}"/>
          </ac:spMkLst>
        </pc:spChg>
      </pc:sldChg>
      <pc:sldChg chg="modSp mod">
        <pc:chgData name="Philippa Fitzgerald" userId="602b836c-9d74-4fb4-9158-56fc59b1a0f4" providerId="ADAL" clId="{BA750E6F-B8B7-4AFD-B5F9-1E5B10AB0A88}" dt="2025-10-21T08:59:53.917" v="236" actId="20577"/>
        <pc:sldMkLst>
          <pc:docMk/>
          <pc:sldMk cId="1752065235" sldId="293"/>
        </pc:sldMkLst>
        <pc:spChg chg="mod">
          <ac:chgData name="Philippa Fitzgerald" userId="602b836c-9d74-4fb4-9158-56fc59b1a0f4" providerId="ADAL" clId="{BA750E6F-B8B7-4AFD-B5F9-1E5B10AB0A88}" dt="2025-10-21T08:59:45.405" v="218" actId="20577"/>
          <ac:spMkLst>
            <pc:docMk/>
            <pc:sldMk cId="1752065235" sldId="293"/>
            <ac:spMk id="2" creationId="{F4EEBA79-B8C2-C856-4F1B-9805A536F383}"/>
          </ac:spMkLst>
        </pc:spChg>
        <pc:spChg chg="mod">
          <ac:chgData name="Philippa Fitzgerald" userId="602b836c-9d74-4fb4-9158-56fc59b1a0f4" providerId="ADAL" clId="{BA750E6F-B8B7-4AFD-B5F9-1E5B10AB0A88}" dt="2025-10-21T08:59:53.917" v="236" actId="20577"/>
          <ac:spMkLst>
            <pc:docMk/>
            <pc:sldMk cId="1752065235" sldId="293"/>
            <ac:spMk id="3" creationId="{C55F9EA8-5819-4A23-23B2-72DD49329735}"/>
          </ac:spMkLst>
        </pc:spChg>
      </pc:sldChg>
      <pc:sldChg chg="modSp new mod">
        <pc:chgData name="Philippa Fitzgerald" userId="602b836c-9d74-4fb4-9158-56fc59b1a0f4" providerId="ADAL" clId="{BA750E6F-B8B7-4AFD-B5F9-1E5B10AB0A88}" dt="2025-10-21T08:51:15.108" v="84" actId="20577"/>
        <pc:sldMkLst>
          <pc:docMk/>
          <pc:sldMk cId="3393787100" sldId="302"/>
        </pc:sldMkLst>
        <pc:spChg chg="mod">
          <ac:chgData name="Philippa Fitzgerald" userId="602b836c-9d74-4fb4-9158-56fc59b1a0f4" providerId="ADAL" clId="{BA750E6F-B8B7-4AFD-B5F9-1E5B10AB0A88}" dt="2025-10-21T08:48:24.243" v="28" actId="20577"/>
          <ac:spMkLst>
            <pc:docMk/>
            <pc:sldMk cId="3393787100" sldId="302"/>
            <ac:spMk id="2" creationId="{8EE36E8D-9F9C-37FE-83C4-D639DAE6F616}"/>
          </ac:spMkLst>
        </pc:spChg>
        <pc:spChg chg="mod">
          <ac:chgData name="Philippa Fitzgerald" userId="602b836c-9d74-4fb4-9158-56fc59b1a0f4" providerId="ADAL" clId="{BA750E6F-B8B7-4AFD-B5F9-1E5B10AB0A88}" dt="2025-10-21T08:51:15.108" v="84" actId="20577"/>
          <ac:spMkLst>
            <pc:docMk/>
            <pc:sldMk cId="3393787100" sldId="302"/>
            <ac:spMk id="3" creationId="{F25E8233-9563-4614-DD29-14369F1617FA}"/>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7.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ata10.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7.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9F6B52-8A9F-4C50-977B-94F1B234428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CF4ABB7-6042-4817-8F0A-EC4417695E9F}">
      <dgm:prSet/>
      <dgm:spPr/>
      <dgm:t>
        <a:bodyPr/>
        <a:lstStyle/>
        <a:p>
          <a:r>
            <a:rPr lang="en-GB" dirty="0"/>
            <a:t>Objectives</a:t>
          </a:r>
          <a:endParaRPr lang="en-US" dirty="0"/>
        </a:p>
      </dgm:t>
    </dgm:pt>
    <dgm:pt modelId="{0A948BFC-454B-4741-837F-67E7FFCE8A26}" type="parTrans" cxnId="{E5180127-B8C5-40DF-AB93-7FA438139CDC}">
      <dgm:prSet/>
      <dgm:spPr/>
      <dgm:t>
        <a:bodyPr/>
        <a:lstStyle/>
        <a:p>
          <a:endParaRPr lang="en-US"/>
        </a:p>
      </dgm:t>
    </dgm:pt>
    <dgm:pt modelId="{AA067BD6-FEEA-4DD9-B4FF-1FA1D7002FA3}" type="sibTrans" cxnId="{E5180127-B8C5-40DF-AB93-7FA438139CDC}">
      <dgm:prSet/>
      <dgm:spPr/>
      <dgm:t>
        <a:bodyPr/>
        <a:lstStyle/>
        <a:p>
          <a:endParaRPr lang="en-US"/>
        </a:p>
      </dgm:t>
    </dgm:pt>
    <dgm:pt modelId="{2C6FA022-C87A-4BD3-82CC-19D9018A235B}">
      <dgm:prSet/>
      <dgm:spPr/>
      <dgm:t>
        <a:bodyPr/>
        <a:lstStyle/>
        <a:p>
          <a:r>
            <a:rPr lang="en-GB"/>
            <a:t>Have some understanding of the concepts of market segmentation, targeting, and Search Engine Optimization (SEO).</a:t>
          </a:r>
          <a:endParaRPr lang="en-US"/>
        </a:p>
      </dgm:t>
    </dgm:pt>
    <dgm:pt modelId="{47A91DA8-C749-4491-A639-328356A04F65}" type="parTrans" cxnId="{2E774E44-BF26-4E40-9E52-FADF7F7EE739}">
      <dgm:prSet/>
      <dgm:spPr/>
      <dgm:t>
        <a:bodyPr/>
        <a:lstStyle/>
        <a:p>
          <a:endParaRPr lang="en-US"/>
        </a:p>
      </dgm:t>
    </dgm:pt>
    <dgm:pt modelId="{C2FCD2F5-6F99-4940-8078-31E896C5B8BB}" type="sibTrans" cxnId="{2E774E44-BF26-4E40-9E52-FADF7F7EE739}">
      <dgm:prSet/>
      <dgm:spPr/>
      <dgm:t>
        <a:bodyPr/>
        <a:lstStyle/>
        <a:p>
          <a:endParaRPr lang="en-US"/>
        </a:p>
      </dgm:t>
    </dgm:pt>
    <dgm:pt modelId="{72964333-A422-470D-B107-35BFDFC79A28}">
      <dgm:prSet/>
      <dgm:spPr/>
      <dgm:t>
        <a:bodyPr/>
        <a:lstStyle/>
        <a:p>
          <a:r>
            <a:rPr lang="en-GB"/>
            <a:t>Identify the different types of segmentation variables, including demographic, geographic, psychographic, and behavioral variables.</a:t>
          </a:r>
          <a:endParaRPr lang="en-US"/>
        </a:p>
      </dgm:t>
    </dgm:pt>
    <dgm:pt modelId="{ACDFF1D2-8F3A-4B63-8C1F-E56A999ADE3D}" type="parTrans" cxnId="{8B2CF7A2-A20C-4B85-A349-CA63F0A93FF6}">
      <dgm:prSet/>
      <dgm:spPr/>
      <dgm:t>
        <a:bodyPr/>
        <a:lstStyle/>
        <a:p>
          <a:endParaRPr lang="en-US"/>
        </a:p>
      </dgm:t>
    </dgm:pt>
    <dgm:pt modelId="{17578306-2AA2-4939-A310-B26C0F6B7BF6}" type="sibTrans" cxnId="{8B2CF7A2-A20C-4B85-A349-CA63F0A93FF6}">
      <dgm:prSet/>
      <dgm:spPr/>
      <dgm:t>
        <a:bodyPr/>
        <a:lstStyle/>
        <a:p>
          <a:endParaRPr lang="en-US"/>
        </a:p>
      </dgm:t>
    </dgm:pt>
    <dgm:pt modelId="{9B2AD61A-397D-4D0A-8BD4-E2CC045B4FCD}">
      <dgm:prSet/>
      <dgm:spPr/>
      <dgm:t>
        <a:bodyPr/>
        <a:lstStyle/>
        <a:p>
          <a:r>
            <a:rPr lang="en-GB"/>
            <a:t>Develop targeted marketing strategies </a:t>
          </a:r>
          <a:endParaRPr lang="en-US"/>
        </a:p>
      </dgm:t>
    </dgm:pt>
    <dgm:pt modelId="{2CFB5EB2-EC64-469F-90FE-704F8916149B}" type="parTrans" cxnId="{423E7696-01D3-4762-8FA1-BCB8DE38B172}">
      <dgm:prSet/>
      <dgm:spPr/>
      <dgm:t>
        <a:bodyPr/>
        <a:lstStyle/>
        <a:p>
          <a:endParaRPr lang="en-US"/>
        </a:p>
      </dgm:t>
    </dgm:pt>
    <dgm:pt modelId="{8CC4DFFB-0395-499B-9B98-60C5C70BAA0C}" type="sibTrans" cxnId="{423E7696-01D3-4762-8FA1-BCB8DE38B172}">
      <dgm:prSet/>
      <dgm:spPr/>
      <dgm:t>
        <a:bodyPr/>
        <a:lstStyle/>
        <a:p>
          <a:endParaRPr lang="en-US"/>
        </a:p>
      </dgm:t>
    </dgm:pt>
    <dgm:pt modelId="{50D34500-A7E3-413E-BEEF-8FC84EE5369C}">
      <dgm:prSet/>
      <dgm:spPr/>
      <dgm:t>
        <a:bodyPr/>
        <a:lstStyle/>
        <a:p>
          <a:r>
            <a:rPr lang="en-GB"/>
            <a:t>Understand the importance of Search Engine Optimization (SEO) in digital marketing and its role in increasing online visibility and attracting organic traffic.</a:t>
          </a:r>
          <a:endParaRPr lang="en-US"/>
        </a:p>
      </dgm:t>
    </dgm:pt>
    <dgm:pt modelId="{3AE18FCC-272D-4724-9872-B73D65930D83}" type="parTrans" cxnId="{2596D16B-C454-489D-9208-A40F0367DE0C}">
      <dgm:prSet/>
      <dgm:spPr/>
      <dgm:t>
        <a:bodyPr/>
        <a:lstStyle/>
        <a:p>
          <a:endParaRPr lang="en-US"/>
        </a:p>
      </dgm:t>
    </dgm:pt>
    <dgm:pt modelId="{76440F00-6C67-4B93-85B2-12942BC036F4}" type="sibTrans" cxnId="{2596D16B-C454-489D-9208-A40F0367DE0C}">
      <dgm:prSet/>
      <dgm:spPr/>
      <dgm:t>
        <a:bodyPr/>
        <a:lstStyle/>
        <a:p>
          <a:endParaRPr lang="en-US"/>
        </a:p>
      </dgm:t>
    </dgm:pt>
    <dgm:pt modelId="{36541A20-F22F-4D68-8C59-C307AD476FA1}" type="pres">
      <dgm:prSet presAssocID="{9F9F6B52-8A9F-4C50-977B-94F1B234428A}" presName="root" presStyleCnt="0">
        <dgm:presLayoutVars>
          <dgm:dir/>
          <dgm:resizeHandles val="exact"/>
        </dgm:presLayoutVars>
      </dgm:prSet>
      <dgm:spPr/>
    </dgm:pt>
    <dgm:pt modelId="{0858AF7D-9EE5-43C2-B9F9-690CFFA293C8}" type="pres">
      <dgm:prSet presAssocID="{2CF4ABB7-6042-4817-8F0A-EC4417695E9F}" presName="compNode" presStyleCnt="0"/>
      <dgm:spPr/>
    </dgm:pt>
    <dgm:pt modelId="{6A34F7C3-A7CB-4AB2-BA05-11BE472DBAE2}" type="pres">
      <dgm:prSet presAssocID="{2CF4ABB7-6042-4817-8F0A-EC4417695E9F}" presName="bgRect" presStyleLbl="bgShp" presStyleIdx="0" presStyleCnt="5"/>
      <dgm:spPr/>
    </dgm:pt>
    <dgm:pt modelId="{3618F0DE-EAE2-44A8-89A5-63F985D0BF19}" type="pres">
      <dgm:prSet presAssocID="{2CF4ABB7-6042-4817-8F0A-EC4417695E9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esentation with Checklist"/>
        </a:ext>
      </dgm:extLst>
    </dgm:pt>
    <dgm:pt modelId="{9FADA116-62F0-4EC4-81D1-C20505309E7E}" type="pres">
      <dgm:prSet presAssocID="{2CF4ABB7-6042-4817-8F0A-EC4417695E9F}" presName="spaceRect" presStyleCnt="0"/>
      <dgm:spPr/>
    </dgm:pt>
    <dgm:pt modelId="{FDD32B10-D309-48A2-91FB-4E6EE61B31E9}" type="pres">
      <dgm:prSet presAssocID="{2CF4ABB7-6042-4817-8F0A-EC4417695E9F}" presName="parTx" presStyleLbl="revTx" presStyleIdx="0" presStyleCnt="5">
        <dgm:presLayoutVars>
          <dgm:chMax val="0"/>
          <dgm:chPref val="0"/>
        </dgm:presLayoutVars>
      </dgm:prSet>
      <dgm:spPr/>
    </dgm:pt>
    <dgm:pt modelId="{92C04491-D00B-4D83-9516-8C39B940E608}" type="pres">
      <dgm:prSet presAssocID="{AA067BD6-FEEA-4DD9-B4FF-1FA1D7002FA3}" presName="sibTrans" presStyleCnt="0"/>
      <dgm:spPr/>
    </dgm:pt>
    <dgm:pt modelId="{44ADC45D-12D9-4894-8EFB-A11738842658}" type="pres">
      <dgm:prSet presAssocID="{2C6FA022-C87A-4BD3-82CC-19D9018A235B}" presName="compNode" presStyleCnt="0"/>
      <dgm:spPr/>
    </dgm:pt>
    <dgm:pt modelId="{6F16BE55-0AB1-4D6E-B54B-25DFA9872285}" type="pres">
      <dgm:prSet presAssocID="{2C6FA022-C87A-4BD3-82CC-19D9018A235B}" presName="bgRect" presStyleLbl="bgShp" presStyleIdx="1" presStyleCnt="5"/>
      <dgm:spPr/>
    </dgm:pt>
    <dgm:pt modelId="{800FBC91-9C04-4B4D-B241-B5A0F36584D2}" type="pres">
      <dgm:prSet presAssocID="{2C6FA022-C87A-4BD3-82CC-19D9018A235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esearch"/>
        </a:ext>
      </dgm:extLst>
    </dgm:pt>
    <dgm:pt modelId="{5DDF6FBB-A5B3-4C92-B0F7-27210684E6F3}" type="pres">
      <dgm:prSet presAssocID="{2C6FA022-C87A-4BD3-82CC-19D9018A235B}" presName="spaceRect" presStyleCnt="0"/>
      <dgm:spPr/>
    </dgm:pt>
    <dgm:pt modelId="{078E8D5E-CEA9-478E-9155-A4211E13B176}" type="pres">
      <dgm:prSet presAssocID="{2C6FA022-C87A-4BD3-82CC-19D9018A235B}" presName="parTx" presStyleLbl="revTx" presStyleIdx="1" presStyleCnt="5">
        <dgm:presLayoutVars>
          <dgm:chMax val="0"/>
          <dgm:chPref val="0"/>
        </dgm:presLayoutVars>
      </dgm:prSet>
      <dgm:spPr/>
    </dgm:pt>
    <dgm:pt modelId="{9E19F3AB-EA9C-49F0-B0A7-8ECE7517F104}" type="pres">
      <dgm:prSet presAssocID="{C2FCD2F5-6F99-4940-8078-31E896C5B8BB}" presName="sibTrans" presStyleCnt="0"/>
      <dgm:spPr/>
    </dgm:pt>
    <dgm:pt modelId="{4C7F55E9-0CB6-4F8F-9C9B-3913280C1B00}" type="pres">
      <dgm:prSet presAssocID="{72964333-A422-470D-B107-35BFDFC79A28}" presName="compNode" presStyleCnt="0"/>
      <dgm:spPr/>
    </dgm:pt>
    <dgm:pt modelId="{61CF04B6-4E46-41DD-BBEE-6F8DAD813A82}" type="pres">
      <dgm:prSet presAssocID="{72964333-A422-470D-B107-35BFDFC79A28}" presName="bgRect" presStyleLbl="bgShp" presStyleIdx="2" presStyleCnt="5"/>
      <dgm:spPr/>
    </dgm:pt>
    <dgm:pt modelId="{E393E42D-2A90-461D-9A2B-71EAC89FF972}" type="pres">
      <dgm:prSet presAssocID="{72964333-A422-470D-B107-35BFDFC79A2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g under Magnifying Glass"/>
        </a:ext>
      </dgm:extLst>
    </dgm:pt>
    <dgm:pt modelId="{3DAC3D9B-281B-48D9-8E18-A4EF791CFAB0}" type="pres">
      <dgm:prSet presAssocID="{72964333-A422-470D-B107-35BFDFC79A28}" presName="spaceRect" presStyleCnt="0"/>
      <dgm:spPr/>
    </dgm:pt>
    <dgm:pt modelId="{BED1F51C-70D2-4E09-BB42-29D1C8BD9C72}" type="pres">
      <dgm:prSet presAssocID="{72964333-A422-470D-B107-35BFDFC79A28}" presName="parTx" presStyleLbl="revTx" presStyleIdx="2" presStyleCnt="5">
        <dgm:presLayoutVars>
          <dgm:chMax val="0"/>
          <dgm:chPref val="0"/>
        </dgm:presLayoutVars>
      </dgm:prSet>
      <dgm:spPr/>
    </dgm:pt>
    <dgm:pt modelId="{94C81994-FF5E-45D2-A078-B904D93825CC}" type="pres">
      <dgm:prSet presAssocID="{17578306-2AA2-4939-A310-B26C0F6B7BF6}" presName="sibTrans" presStyleCnt="0"/>
      <dgm:spPr/>
    </dgm:pt>
    <dgm:pt modelId="{71AC06C9-9C65-42CA-ADB0-83073E28FB34}" type="pres">
      <dgm:prSet presAssocID="{9B2AD61A-397D-4D0A-8BD4-E2CC045B4FCD}" presName="compNode" presStyleCnt="0"/>
      <dgm:spPr/>
    </dgm:pt>
    <dgm:pt modelId="{E4F71679-1029-48A6-ABE7-05BE80039B48}" type="pres">
      <dgm:prSet presAssocID="{9B2AD61A-397D-4D0A-8BD4-E2CC045B4FCD}" presName="bgRect" presStyleLbl="bgShp" presStyleIdx="3" presStyleCnt="5"/>
      <dgm:spPr/>
    </dgm:pt>
    <dgm:pt modelId="{CC9B5B9A-FFF3-4AC5-88B7-675C434D6B49}" type="pres">
      <dgm:prSet presAssocID="{9B2AD61A-397D-4D0A-8BD4-E2CC045B4FC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llseye"/>
        </a:ext>
      </dgm:extLst>
    </dgm:pt>
    <dgm:pt modelId="{6072A8FF-EDDD-48B2-9CC0-855C6BA088DF}" type="pres">
      <dgm:prSet presAssocID="{9B2AD61A-397D-4D0A-8BD4-E2CC045B4FCD}" presName="spaceRect" presStyleCnt="0"/>
      <dgm:spPr/>
    </dgm:pt>
    <dgm:pt modelId="{A19EFEB5-E0A7-45C8-9895-7EDD13ABA02C}" type="pres">
      <dgm:prSet presAssocID="{9B2AD61A-397D-4D0A-8BD4-E2CC045B4FCD}" presName="parTx" presStyleLbl="revTx" presStyleIdx="3" presStyleCnt="5">
        <dgm:presLayoutVars>
          <dgm:chMax val="0"/>
          <dgm:chPref val="0"/>
        </dgm:presLayoutVars>
      </dgm:prSet>
      <dgm:spPr/>
    </dgm:pt>
    <dgm:pt modelId="{833D0218-BF30-4442-9FDA-9068401B602E}" type="pres">
      <dgm:prSet presAssocID="{8CC4DFFB-0395-499B-9B98-60C5C70BAA0C}" presName="sibTrans" presStyleCnt="0"/>
      <dgm:spPr/>
    </dgm:pt>
    <dgm:pt modelId="{E88F021B-8C4F-4DDF-8D22-3A2CE299BC51}" type="pres">
      <dgm:prSet presAssocID="{50D34500-A7E3-413E-BEEF-8FC84EE5369C}" presName="compNode" presStyleCnt="0"/>
      <dgm:spPr/>
    </dgm:pt>
    <dgm:pt modelId="{92A2155E-5D62-4CE5-BB45-148C95F753ED}" type="pres">
      <dgm:prSet presAssocID="{50D34500-A7E3-413E-BEEF-8FC84EE5369C}" presName="bgRect" presStyleLbl="bgShp" presStyleIdx="4" presStyleCnt="5"/>
      <dgm:spPr/>
    </dgm:pt>
    <dgm:pt modelId="{4F2268B2-B3E6-4457-9F82-1F333B66D915}" type="pres">
      <dgm:prSet presAssocID="{50D34500-A7E3-413E-BEEF-8FC84EE5369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arget Audience"/>
        </a:ext>
      </dgm:extLst>
    </dgm:pt>
    <dgm:pt modelId="{B4B25E7F-E37B-461F-84AA-828975BE26A9}" type="pres">
      <dgm:prSet presAssocID="{50D34500-A7E3-413E-BEEF-8FC84EE5369C}" presName="spaceRect" presStyleCnt="0"/>
      <dgm:spPr/>
    </dgm:pt>
    <dgm:pt modelId="{CB43A90B-4D56-40B2-BA56-CFFFA97FA427}" type="pres">
      <dgm:prSet presAssocID="{50D34500-A7E3-413E-BEEF-8FC84EE5369C}" presName="parTx" presStyleLbl="revTx" presStyleIdx="4" presStyleCnt="5">
        <dgm:presLayoutVars>
          <dgm:chMax val="0"/>
          <dgm:chPref val="0"/>
        </dgm:presLayoutVars>
      </dgm:prSet>
      <dgm:spPr/>
    </dgm:pt>
  </dgm:ptLst>
  <dgm:cxnLst>
    <dgm:cxn modelId="{61B02711-1537-472B-B7C4-A6B24F11C4AF}" type="presOf" srcId="{9B2AD61A-397D-4D0A-8BD4-E2CC045B4FCD}" destId="{A19EFEB5-E0A7-45C8-9895-7EDD13ABA02C}" srcOrd="0" destOrd="0" presId="urn:microsoft.com/office/officeart/2018/2/layout/IconVerticalSolidList"/>
    <dgm:cxn modelId="{E5180127-B8C5-40DF-AB93-7FA438139CDC}" srcId="{9F9F6B52-8A9F-4C50-977B-94F1B234428A}" destId="{2CF4ABB7-6042-4817-8F0A-EC4417695E9F}" srcOrd="0" destOrd="0" parTransId="{0A948BFC-454B-4741-837F-67E7FFCE8A26}" sibTransId="{AA067BD6-FEEA-4DD9-B4FF-1FA1D7002FA3}"/>
    <dgm:cxn modelId="{093B6C5F-0AE5-4BB4-AE6E-AB9C754CD83E}" type="presOf" srcId="{2CF4ABB7-6042-4817-8F0A-EC4417695E9F}" destId="{FDD32B10-D309-48A2-91FB-4E6EE61B31E9}" srcOrd="0" destOrd="0" presId="urn:microsoft.com/office/officeart/2018/2/layout/IconVerticalSolidList"/>
    <dgm:cxn modelId="{2E774E44-BF26-4E40-9E52-FADF7F7EE739}" srcId="{9F9F6B52-8A9F-4C50-977B-94F1B234428A}" destId="{2C6FA022-C87A-4BD3-82CC-19D9018A235B}" srcOrd="1" destOrd="0" parTransId="{47A91DA8-C749-4491-A639-328356A04F65}" sibTransId="{C2FCD2F5-6F99-4940-8078-31E896C5B8BB}"/>
    <dgm:cxn modelId="{2596D16B-C454-489D-9208-A40F0367DE0C}" srcId="{9F9F6B52-8A9F-4C50-977B-94F1B234428A}" destId="{50D34500-A7E3-413E-BEEF-8FC84EE5369C}" srcOrd="4" destOrd="0" parTransId="{3AE18FCC-272D-4724-9872-B73D65930D83}" sibTransId="{76440F00-6C67-4B93-85B2-12942BC036F4}"/>
    <dgm:cxn modelId="{FF4E0B53-574A-47E5-86DE-F57FD4BB62D0}" type="presOf" srcId="{50D34500-A7E3-413E-BEEF-8FC84EE5369C}" destId="{CB43A90B-4D56-40B2-BA56-CFFFA97FA427}" srcOrd="0" destOrd="0" presId="urn:microsoft.com/office/officeart/2018/2/layout/IconVerticalSolidList"/>
    <dgm:cxn modelId="{96ED2B7A-D41C-4576-9866-081941E5DC22}" type="presOf" srcId="{9F9F6B52-8A9F-4C50-977B-94F1B234428A}" destId="{36541A20-F22F-4D68-8C59-C307AD476FA1}" srcOrd="0" destOrd="0" presId="urn:microsoft.com/office/officeart/2018/2/layout/IconVerticalSolidList"/>
    <dgm:cxn modelId="{423E7696-01D3-4762-8FA1-BCB8DE38B172}" srcId="{9F9F6B52-8A9F-4C50-977B-94F1B234428A}" destId="{9B2AD61A-397D-4D0A-8BD4-E2CC045B4FCD}" srcOrd="3" destOrd="0" parTransId="{2CFB5EB2-EC64-469F-90FE-704F8916149B}" sibTransId="{8CC4DFFB-0395-499B-9B98-60C5C70BAA0C}"/>
    <dgm:cxn modelId="{8B2CF7A2-A20C-4B85-A349-CA63F0A93FF6}" srcId="{9F9F6B52-8A9F-4C50-977B-94F1B234428A}" destId="{72964333-A422-470D-B107-35BFDFC79A28}" srcOrd="2" destOrd="0" parTransId="{ACDFF1D2-8F3A-4B63-8C1F-E56A999ADE3D}" sibTransId="{17578306-2AA2-4939-A310-B26C0F6B7BF6}"/>
    <dgm:cxn modelId="{63881CCA-08FD-47B1-86BF-FC75C678A4BD}" type="presOf" srcId="{2C6FA022-C87A-4BD3-82CC-19D9018A235B}" destId="{078E8D5E-CEA9-478E-9155-A4211E13B176}" srcOrd="0" destOrd="0" presId="urn:microsoft.com/office/officeart/2018/2/layout/IconVerticalSolidList"/>
    <dgm:cxn modelId="{58A29BF4-4D96-4116-B437-BD589064E64E}" type="presOf" srcId="{72964333-A422-470D-B107-35BFDFC79A28}" destId="{BED1F51C-70D2-4E09-BB42-29D1C8BD9C72}" srcOrd="0" destOrd="0" presId="urn:microsoft.com/office/officeart/2018/2/layout/IconVerticalSolidList"/>
    <dgm:cxn modelId="{53BF6411-C3B7-4E68-A7AD-8B365D61F4B4}" type="presParOf" srcId="{36541A20-F22F-4D68-8C59-C307AD476FA1}" destId="{0858AF7D-9EE5-43C2-B9F9-690CFFA293C8}" srcOrd="0" destOrd="0" presId="urn:microsoft.com/office/officeart/2018/2/layout/IconVerticalSolidList"/>
    <dgm:cxn modelId="{AE01262D-3D7F-402F-9E02-86401C7F8258}" type="presParOf" srcId="{0858AF7D-9EE5-43C2-B9F9-690CFFA293C8}" destId="{6A34F7C3-A7CB-4AB2-BA05-11BE472DBAE2}" srcOrd="0" destOrd="0" presId="urn:microsoft.com/office/officeart/2018/2/layout/IconVerticalSolidList"/>
    <dgm:cxn modelId="{29C7756D-644E-427C-8640-51B24CA7B102}" type="presParOf" srcId="{0858AF7D-9EE5-43C2-B9F9-690CFFA293C8}" destId="{3618F0DE-EAE2-44A8-89A5-63F985D0BF19}" srcOrd="1" destOrd="0" presId="urn:microsoft.com/office/officeart/2018/2/layout/IconVerticalSolidList"/>
    <dgm:cxn modelId="{735475D3-A341-474C-8D05-53EE7D170D6E}" type="presParOf" srcId="{0858AF7D-9EE5-43C2-B9F9-690CFFA293C8}" destId="{9FADA116-62F0-4EC4-81D1-C20505309E7E}" srcOrd="2" destOrd="0" presId="urn:microsoft.com/office/officeart/2018/2/layout/IconVerticalSolidList"/>
    <dgm:cxn modelId="{6087AB1D-C6F9-425D-B387-502EA075656A}" type="presParOf" srcId="{0858AF7D-9EE5-43C2-B9F9-690CFFA293C8}" destId="{FDD32B10-D309-48A2-91FB-4E6EE61B31E9}" srcOrd="3" destOrd="0" presId="urn:microsoft.com/office/officeart/2018/2/layout/IconVerticalSolidList"/>
    <dgm:cxn modelId="{9C021697-6983-4DB9-BF8C-0CC3D4500F28}" type="presParOf" srcId="{36541A20-F22F-4D68-8C59-C307AD476FA1}" destId="{92C04491-D00B-4D83-9516-8C39B940E608}" srcOrd="1" destOrd="0" presId="urn:microsoft.com/office/officeart/2018/2/layout/IconVerticalSolidList"/>
    <dgm:cxn modelId="{F57860D7-0F23-4CD3-A20F-48BC78CEF312}" type="presParOf" srcId="{36541A20-F22F-4D68-8C59-C307AD476FA1}" destId="{44ADC45D-12D9-4894-8EFB-A11738842658}" srcOrd="2" destOrd="0" presId="urn:microsoft.com/office/officeart/2018/2/layout/IconVerticalSolidList"/>
    <dgm:cxn modelId="{4A9E90B3-D302-4088-B903-6E8099B928E4}" type="presParOf" srcId="{44ADC45D-12D9-4894-8EFB-A11738842658}" destId="{6F16BE55-0AB1-4D6E-B54B-25DFA9872285}" srcOrd="0" destOrd="0" presId="urn:microsoft.com/office/officeart/2018/2/layout/IconVerticalSolidList"/>
    <dgm:cxn modelId="{67CB1822-5EB3-4DFF-B4BA-EF32934E10C5}" type="presParOf" srcId="{44ADC45D-12D9-4894-8EFB-A11738842658}" destId="{800FBC91-9C04-4B4D-B241-B5A0F36584D2}" srcOrd="1" destOrd="0" presId="urn:microsoft.com/office/officeart/2018/2/layout/IconVerticalSolidList"/>
    <dgm:cxn modelId="{77361B6F-AEB7-4A60-946A-1BF14BCD8944}" type="presParOf" srcId="{44ADC45D-12D9-4894-8EFB-A11738842658}" destId="{5DDF6FBB-A5B3-4C92-B0F7-27210684E6F3}" srcOrd="2" destOrd="0" presId="urn:microsoft.com/office/officeart/2018/2/layout/IconVerticalSolidList"/>
    <dgm:cxn modelId="{EC5E7E44-948C-4EB1-AB14-20CDA55BCA83}" type="presParOf" srcId="{44ADC45D-12D9-4894-8EFB-A11738842658}" destId="{078E8D5E-CEA9-478E-9155-A4211E13B176}" srcOrd="3" destOrd="0" presId="urn:microsoft.com/office/officeart/2018/2/layout/IconVerticalSolidList"/>
    <dgm:cxn modelId="{7EF99D31-5C90-4F2A-A816-0CDB3E1C849E}" type="presParOf" srcId="{36541A20-F22F-4D68-8C59-C307AD476FA1}" destId="{9E19F3AB-EA9C-49F0-B0A7-8ECE7517F104}" srcOrd="3" destOrd="0" presId="urn:microsoft.com/office/officeart/2018/2/layout/IconVerticalSolidList"/>
    <dgm:cxn modelId="{15880648-98D6-4483-930F-579D235EC6FE}" type="presParOf" srcId="{36541A20-F22F-4D68-8C59-C307AD476FA1}" destId="{4C7F55E9-0CB6-4F8F-9C9B-3913280C1B00}" srcOrd="4" destOrd="0" presId="urn:microsoft.com/office/officeart/2018/2/layout/IconVerticalSolidList"/>
    <dgm:cxn modelId="{A6F9A0F3-A8B3-4E17-A190-C8FDD105959B}" type="presParOf" srcId="{4C7F55E9-0CB6-4F8F-9C9B-3913280C1B00}" destId="{61CF04B6-4E46-41DD-BBEE-6F8DAD813A82}" srcOrd="0" destOrd="0" presId="urn:microsoft.com/office/officeart/2018/2/layout/IconVerticalSolidList"/>
    <dgm:cxn modelId="{3C711FEF-1F48-457A-A6B8-166D27A541E5}" type="presParOf" srcId="{4C7F55E9-0CB6-4F8F-9C9B-3913280C1B00}" destId="{E393E42D-2A90-461D-9A2B-71EAC89FF972}" srcOrd="1" destOrd="0" presId="urn:microsoft.com/office/officeart/2018/2/layout/IconVerticalSolidList"/>
    <dgm:cxn modelId="{F7764D6A-3F70-474F-8B90-09395FC73812}" type="presParOf" srcId="{4C7F55E9-0CB6-4F8F-9C9B-3913280C1B00}" destId="{3DAC3D9B-281B-48D9-8E18-A4EF791CFAB0}" srcOrd="2" destOrd="0" presId="urn:microsoft.com/office/officeart/2018/2/layout/IconVerticalSolidList"/>
    <dgm:cxn modelId="{048F3D2C-7367-4146-8074-76C04DD51B1D}" type="presParOf" srcId="{4C7F55E9-0CB6-4F8F-9C9B-3913280C1B00}" destId="{BED1F51C-70D2-4E09-BB42-29D1C8BD9C72}" srcOrd="3" destOrd="0" presId="urn:microsoft.com/office/officeart/2018/2/layout/IconVerticalSolidList"/>
    <dgm:cxn modelId="{CF23D9C9-94E1-4975-A519-C71A9BB2DC5F}" type="presParOf" srcId="{36541A20-F22F-4D68-8C59-C307AD476FA1}" destId="{94C81994-FF5E-45D2-A078-B904D93825CC}" srcOrd="5" destOrd="0" presId="urn:microsoft.com/office/officeart/2018/2/layout/IconVerticalSolidList"/>
    <dgm:cxn modelId="{2FD1DA94-AC02-4B26-8695-018C1CE7C6DA}" type="presParOf" srcId="{36541A20-F22F-4D68-8C59-C307AD476FA1}" destId="{71AC06C9-9C65-42CA-ADB0-83073E28FB34}" srcOrd="6" destOrd="0" presId="urn:microsoft.com/office/officeart/2018/2/layout/IconVerticalSolidList"/>
    <dgm:cxn modelId="{D78A4163-9ED8-41E3-809A-3DFDE6958B2D}" type="presParOf" srcId="{71AC06C9-9C65-42CA-ADB0-83073E28FB34}" destId="{E4F71679-1029-48A6-ABE7-05BE80039B48}" srcOrd="0" destOrd="0" presId="urn:microsoft.com/office/officeart/2018/2/layout/IconVerticalSolidList"/>
    <dgm:cxn modelId="{DA1B2260-7EB1-4D5B-AD84-E05E59F87681}" type="presParOf" srcId="{71AC06C9-9C65-42CA-ADB0-83073E28FB34}" destId="{CC9B5B9A-FFF3-4AC5-88B7-675C434D6B49}" srcOrd="1" destOrd="0" presId="urn:microsoft.com/office/officeart/2018/2/layout/IconVerticalSolidList"/>
    <dgm:cxn modelId="{C0906A01-E432-4B1A-AEDD-E89F4F5950E2}" type="presParOf" srcId="{71AC06C9-9C65-42CA-ADB0-83073E28FB34}" destId="{6072A8FF-EDDD-48B2-9CC0-855C6BA088DF}" srcOrd="2" destOrd="0" presId="urn:microsoft.com/office/officeart/2018/2/layout/IconVerticalSolidList"/>
    <dgm:cxn modelId="{AFE249DC-0D93-4F76-9A1E-9099E306B23E}" type="presParOf" srcId="{71AC06C9-9C65-42CA-ADB0-83073E28FB34}" destId="{A19EFEB5-E0A7-45C8-9895-7EDD13ABA02C}" srcOrd="3" destOrd="0" presId="urn:microsoft.com/office/officeart/2018/2/layout/IconVerticalSolidList"/>
    <dgm:cxn modelId="{EB65C882-657C-413B-A0C9-EB0B32BCA72F}" type="presParOf" srcId="{36541A20-F22F-4D68-8C59-C307AD476FA1}" destId="{833D0218-BF30-4442-9FDA-9068401B602E}" srcOrd="7" destOrd="0" presId="urn:microsoft.com/office/officeart/2018/2/layout/IconVerticalSolidList"/>
    <dgm:cxn modelId="{120BE5F9-AC94-44A2-8B43-2A542ECDC09E}" type="presParOf" srcId="{36541A20-F22F-4D68-8C59-C307AD476FA1}" destId="{E88F021B-8C4F-4DDF-8D22-3A2CE299BC51}" srcOrd="8" destOrd="0" presId="urn:microsoft.com/office/officeart/2018/2/layout/IconVerticalSolidList"/>
    <dgm:cxn modelId="{09D81BB8-6A51-4EB8-962C-833265B63AAC}" type="presParOf" srcId="{E88F021B-8C4F-4DDF-8D22-3A2CE299BC51}" destId="{92A2155E-5D62-4CE5-BB45-148C95F753ED}" srcOrd="0" destOrd="0" presId="urn:microsoft.com/office/officeart/2018/2/layout/IconVerticalSolidList"/>
    <dgm:cxn modelId="{E25498BE-8BD3-4797-8FAD-7D9E2EF4ABEB}" type="presParOf" srcId="{E88F021B-8C4F-4DDF-8D22-3A2CE299BC51}" destId="{4F2268B2-B3E6-4457-9F82-1F333B66D915}" srcOrd="1" destOrd="0" presId="urn:microsoft.com/office/officeart/2018/2/layout/IconVerticalSolidList"/>
    <dgm:cxn modelId="{65B27551-6FA4-44E1-84B9-CCE6F843A81E}" type="presParOf" srcId="{E88F021B-8C4F-4DDF-8D22-3A2CE299BC51}" destId="{B4B25E7F-E37B-461F-84AA-828975BE26A9}" srcOrd="2" destOrd="0" presId="urn:microsoft.com/office/officeart/2018/2/layout/IconVerticalSolidList"/>
    <dgm:cxn modelId="{07440E5F-7CDF-40BE-930C-62DF76B1CC35}" type="presParOf" srcId="{E88F021B-8C4F-4DDF-8D22-3A2CE299BC51}" destId="{CB43A90B-4D56-40B2-BA56-CFFFA97FA42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7F0616-7937-4A25-AD4D-3DCF07D73A8A}" type="doc">
      <dgm:prSet loTypeId="urn:microsoft.com/office/officeart/2016/7/layout/BasicProcessNew" loCatId="process" qsTypeId="urn:microsoft.com/office/officeart/2005/8/quickstyle/simple4" qsCatId="simple" csTypeId="urn:microsoft.com/office/officeart/2005/8/colors/accent1_2" csCatId="accent1" phldr="1"/>
      <dgm:spPr/>
      <dgm:t>
        <a:bodyPr/>
        <a:lstStyle/>
        <a:p>
          <a:endParaRPr lang="en-US"/>
        </a:p>
      </dgm:t>
    </dgm:pt>
    <dgm:pt modelId="{77EDCB2F-B4C9-4CB9-88C2-18D6FF58417F}">
      <dgm:prSet/>
      <dgm:spPr/>
      <dgm:t>
        <a:bodyPr/>
        <a:lstStyle/>
        <a:p>
          <a:r>
            <a:rPr lang="en-GB" b="1" u="sng" dirty="0"/>
            <a:t>Identify the total market.</a:t>
          </a:r>
        </a:p>
        <a:p>
          <a:r>
            <a:rPr lang="en-GB" dirty="0"/>
            <a:t> Start by defining the overall market for your product or service. Consider the geographical scope, whether it's local, regional, national, or international, and estimate the potential size and growth of the market. Identify the broad customer needs and preferences that your offering addresses, as this will help you understand the market landscape better. </a:t>
          </a:r>
          <a:endParaRPr lang="en-US" dirty="0"/>
        </a:p>
      </dgm:t>
    </dgm:pt>
    <dgm:pt modelId="{8953511E-C2AB-4927-A045-FF4280180C0F}" type="parTrans" cxnId="{CFA963FB-4017-47FF-B592-7A647ECC1F97}">
      <dgm:prSet/>
      <dgm:spPr/>
      <dgm:t>
        <a:bodyPr/>
        <a:lstStyle/>
        <a:p>
          <a:endParaRPr lang="en-US"/>
        </a:p>
      </dgm:t>
    </dgm:pt>
    <dgm:pt modelId="{D71EB552-4877-40EC-BCE1-15952AEB0318}" type="sibTrans" cxnId="{CFA963FB-4017-47FF-B592-7A647ECC1F97}">
      <dgm:prSet phldrT="1" phldr="0"/>
      <dgm:spPr/>
      <dgm:t>
        <a:bodyPr/>
        <a:lstStyle/>
        <a:p>
          <a:endParaRPr lang="en-US"/>
        </a:p>
      </dgm:t>
    </dgm:pt>
    <dgm:pt modelId="{01FC2A0E-D2C2-4ACA-A237-8BE086E09792}">
      <dgm:prSet/>
      <dgm:spPr/>
      <dgm:t>
        <a:bodyPr/>
        <a:lstStyle/>
        <a:p>
          <a:r>
            <a:rPr lang="en-GB" b="1" u="sng" dirty="0"/>
            <a:t>Determine segmentation variables.</a:t>
          </a:r>
        </a:p>
        <a:p>
          <a:r>
            <a:rPr lang="en-GB" dirty="0"/>
            <a:t> Identify the most relevant factors for dividing the market into distinct groups. Consider demographic variables such as age, gender, income, and education; geographic variables like region, climate, and urban/rural location; psychographic variables including personality, values, and interests; and behavioural variables such as usage patterns, loyalty, and benefits sought. </a:t>
          </a:r>
          <a:endParaRPr lang="en-US" dirty="0"/>
        </a:p>
      </dgm:t>
    </dgm:pt>
    <dgm:pt modelId="{78F7F1FD-C26A-4F09-98B0-C3ECB0E15411}" type="parTrans" cxnId="{7F1B55A4-E4E2-45A7-A934-548DAA20689E}">
      <dgm:prSet/>
      <dgm:spPr/>
      <dgm:t>
        <a:bodyPr/>
        <a:lstStyle/>
        <a:p>
          <a:endParaRPr lang="en-US"/>
        </a:p>
      </dgm:t>
    </dgm:pt>
    <dgm:pt modelId="{7F7CAE8E-F749-48ED-98AF-1A3FB8B8AAC3}" type="sibTrans" cxnId="{7F1B55A4-E4E2-45A7-A934-548DAA20689E}">
      <dgm:prSet phldrT="2" phldr="0"/>
      <dgm:spPr/>
      <dgm:t>
        <a:bodyPr/>
        <a:lstStyle/>
        <a:p>
          <a:endParaRPr lang="en-US"/>
        </a:p>
      </dgm:t>
    </dgm:pt>
    <dgm:pt modelId="{A75E3B5A-8BBB-4C66-9732-B3C606AED450}">
      <dgm:prSet/>
      <dgm:spPr/>
      <dgm:t>
        <a:bodyPr/>
        <a:lstStyle/>
        <a:p>
          <a:r>
            <a:rPr lang="en-GB" b="1" u="sng" dirty="0"/>
            <a:t>Analyse and select target segments.</a:t>
          </a:r>
        </a:p>
        <a:p>
          <a:r>
            <a:rPr lang="en-GB" dirty="0"/>
            <a:t> Use statistical techniques to group customers based on shared characteristics and develop segment profiles that highlight their key traits. Evaluate the attractiveness of each segment by considering factors such as size, growth potential, accessibility, and profitability.  </a:t>
          </a:r>
          <a:endParaRPr lang="en-US" dirty="0"/>
        </a:p>
      </dgm:t>
    </dgm:pt>
    <dgm:pt modelId="{F2BF4E67-7344-43FD-8A85-9AA1FCAFE98D}" type="parTrans" cxnId="{0C06EA89-C1A9-465E-BEA5-6F1F22940BA6}">
      <dgm:prSet/>
      <dgm:spPr/>
      <dgm:t>
        <a:bodyPr/>
        <a:lstStyle/>
        <a:p>
          <a:endParaRPr lang="en-US"/>
        </a:p>
      </dgm:t>
    </dgm:pt>
    <dgm:pt modelId="{A2C32A48-9DC8-44D9-91C9-5181F1663300}" type="sibTrans" cxnId="{0C06EA89-C1A9-465E-BEA5-6F1F22940BA6}">
      <dgm:prSet phldrT="3" phldr="0"/>
      <dgm:spPr/>
      <dgm:t>
        <a:bodyPr/>
        <a:lstStyle/>
        <a:p>
          <a:endParaRPr lang="en-US"/>
        </a:p>
      </dgm:t>
    </dgm:pt>
    <dgm:pt modelId="{5CFF022B-AC6F-4B9A-816B-2A24F36B6AB6}">
      <dgm:prSet/>
      <dgm:spPr/>
      <dgm:t>
        <a:bodyPr/>
        <a:lstStyle/>
        <a:p>
          <a:r>
            <a:rPr lang="en-GB" b="1" u="sng" dirty="0"/>
            <a:t>Develop targeted marketing strategies.</a:t>
          </a:r>
        </a:p>
        <a:p>
          <a:r>
            <a:rPr lang="en-GB" dirty="0"/>
            <a:t> Adapt your product to meet the specific needs and preferences of each segment, determine pricing strategies based on their price sensitivity, select distribution channels and locations that effectively reach each segment, and develop promotional messages that resonate with the unique characteristics of each group. Set SMART objectives for each target segment and allocate resources and budget according to priorities.  </a:t>
          </a:r>
          <a:endParaRPr lang="en-US" dirty="0"/>
        </a:p>
      </dgm:t>
    </dgm:pt>
    <dgm:pt modelId="{A3A05BDF-D67D-404E-94B9-B032799CF5D3}" type="parTrans" cxnId="{D903BC11-3B9C-4ED1-B3C1-4D149252B7B3}">
      <dgm:prSet/>
      <dgm:spPr/>
      <dgm:t>
        <a:bodyPr/>
        <a:lstStyle/>
        <a:p>
          <a:endParaRPr lang="en-US"/>
        </a:p>
      </dgm:t>
    </dgm:pt>
    <dgm:pt modelId="{CCEDDE66-2128-496D-A426-11B6226B7F1F}" type="sibTrans" cxnId="{D903BC11-3B9C-4ED1-B3C1-4D149252B7B3}">
      <dgm:prSet phldrT="4" phldr="0"/>
      <dgm:spPr/>
      <dgm:t>
        <a:bodyPr/>
        <a:lstStyle/>
        <a:p>
          <a:endParaRPr lang="en-US"/>
        </a:p>
      </dgm:t>
    </dgm:pt>
    <dgm:pt modelId="{7FE345F3-3A1F-4D6A-9C72-BF0002C0303F}" type="pres">
      <dgm:prSet presAssocID="{527F0616-7937-4A25-AD4D-3DCF07D73A8A}" presName="Name0" presStyleCnt="0">
        <dgm:presLayoutVars>
          <dgm:dir/>
          <dgm:resizeHandles val="exact"/>
        </dgm:presLayoutVars>
      </dgm:prSet>
      <dgm:spPr/>
    </dgm:pt>
    <dgm:pt modelId="{EAD53156-00A3-4D14-A9F8-4B24872A2EFB}" type="pres">
      <dgm:prSet presAssocID="{77EDCB2F-B4C9-4CB9-88C2-18D6FF58417F}" presName="node" presStyleLbl="node1" presStyleIdx="0" presStyleCnt="7">
        <dgm:presLayoutVars>
          <dgm:bulletEnabled val="1"/>
        </dgm:presLayoutVars>
      </dgm:prSet>
      <dgm:spPr/>
    </dgm:pt>
    <dgm:pt modelId="{5E3D1015-FF8C-46FD-A21A-0115FA39068C}" type="pres">
      <dgm:prSet presAssocID="{D71EB552-4877-40EC-BCE1-15952AEB0318}" presName="sibTransSpacerBeforeConnector" presStyleCnt="0"/>
      <dgm:spPr/>
    </dgm:pt>
    <dgm:pt modelId="{065DE1B0-83D2-42B8-B491-6FB32FEF853A}" type="pres">
      <dgm:prSet presAssocID="{D71EB552-4877-40EC-BCE1-15952AEB0318}" presName="sibTrans" presStyleLbl="node1" presStyleIdx="1" presStyleCnt="7"/>
      <dgm:spPr/>
    </dgm:pt>
    <dgm:pt modelId="{AB1741E0-D575-4692-8E5D-AE4D65E16595}" type="pres">
      <dgm:prSet presAssocID="{D71EB552-4877-40EC-BCE1-15952AEB0318}" presName="sibTransSpacerAfterConnector" presStyleCnt="0"/>
      <dgm:spPr/>
    </dgm:pt>
    <dgm:pt modelId="{1844FD2F-15F7-489D-9EFC-4091FB40A546}" type="pres">
      <dgm:prSet presAssocID="{01FC2A0E-D2C2-4ACA-A237-8BE086E09792}" presName="node" presStyleLbl="node1" presStyleIdx="2" presStyleCnt="7">
        <dgm:presLayoutVars>
          <dgm:bulletEnabled val="1"/>
        </dgm:presLayoutVars>
      </dgm:prSet>
      <dgm:spPr/>
    </dgm:pt>
    <dgm:pt modelId="{BB8BF313-7750-4423-8950-3F7B5A4E926F}" type="pres">
      <dgm:prSet presAssocID="{7F7CAE8E-F749-48ED-98AF-1A3FB8B8AAC3}" presName="sibTransSpacerBeforeConnector" presStyleCnt="0"/>
      <dgm:spPr/>
    </dgm:pt>
    <dgm:pt modelId="{53441577-02B6-4358-9A4B-0A4C1C01B0A3}" type="pres">
      <dgm:prSet presAssocID="{7F7CAE8E-F749-48ED-98AF-1A3FB8B8AAC3}" presName="sibTrans" presStyleLbl="node1" presStyleIdx="3" presStyleCnt="7"/>
      <dgm:spPr/>
    </dgm:pt>
    <dgm:pt modelId="{C9A3776C-BCAB-42E0-AA58-171109D1C357}" type="pres">
      <dgm:prSet presAssocID="{7F7CAE8E-F749-48ED-98AF-1A3FB8B8AAC3}" presName="sibTransSpacerAfterConnector" presStyleCnt="0"/>
      <dgm:spPr/>
    </dgm:pt>
    <dgm:pt modelId="{73DF8C28-26F1-4AC3-AA8C-C54C3C74494A}" type="pres">
      <dgm:prSet presAssocID="{A75E3B5A-8BBB-4C66-9732-B3C606AED450}" presName="node" presStyleLbl="node1" presStyleIdx="4" presStyleCnt="7">
        <dgm:presLayoutVars>
          <dgm:bulletEnabled val="1"/>
        </dgm:presLayoutVars>
      </dgm:prSet>
      <dgm:spPr/>
    </dgm:pt>
    <dgm:pt modelId="{DA787C8F-F75A-486E-8BAC-96FE9888B7F6}" type="pres">
      <dgm:prSet presAssocID="{A2C32A48-9DC8-44D9-91C9-5181F1663300}" presName="sibTransSpacerBeforeConnector" presStyleCnt="0"/>
      <dgm:spPr/>
    </dgm:pt>
    <dgm:pt modelId="{89259D14-0C85-4C40-98E3-16308F49D36E}" type="pres">
      <dgm:prSet presAssocID="{A2C32A48-9DC8-44D9-91C9-5181F1663300}" presName="sibTrans" presStyleLbl="node1" presStyleIdx="5" presStyleCnt="7"/>
      <dgm:spPr/>
    </dgm:pt>
    <dgm:pt modelId="{2819F841-38FA-4D4A-A1D5-2FA7166AF667}" type="pres">
      <dgm:prSet presAssocID="{A2C32A48-9DC8-44D9-91C9-5181F1663300}" presName="sibTransSpacerAfterConnector" presStyleCnt="0"/>
      <dgm:spPr/>
    </dgm:pt>
    <dgm:pt modelId="{F0197A93-1A71-4D0D-85F7-6F2EBE047898}" type="pres">
      <dgm:prSet presAssocID="{5CFF022B-AC6F-4B9A-816B-2A24F36B6AB6}" presName="node" presStyleLbl="node1" presStyleIdx="6" presStyleCnt="7">
        <dgm:presLayoutVars>
          <dgm:bulletEnabled val="1"/>
        </dgm:presLayoutVars>
      </dgm:prSet>
      <dgm:spPr/>
    </dgm:pt>
  </dgm:ptLst>
  <dgm:cxnLst>
    <dgm:cxn modelId="{BA4D080E-2389-4546-82D3-97C0DAB99745}" type="presOf" srcId="{A2C32A48-9DC8-44D9-91C9-5181F1663300}" destId="{89259D14-0C85-4C40-98E3-16308F49D36E}" srcOrd="0" destOrd="0" presId="urn:microsoft.com/office/officeart/2016/7/layout/BasicProcessNew"/>
    <dgm:cxn modelId="{20C1CE10-888D-464E-8B66-6EDC1FB3848C}" type="presOf" srcId="{A75E3B5A-8BBB-4C66-9732-B3C606AED450}" destId="{73DF8C28-26F1-4AC3-AA8C-C54C3C74494A}" srcOrd="0" destOrd="0" presId="urn:microsoft.com/office/officeart/2016/7/layout/BasicProcessNew"/>
    <dgm:cxn modelId="{D903BC11-3B9C-4ED1-B3C1-4D149252B7B3}" srcId="{527F0616-7937-4A25-AD4D-3DCF07D73A8A}" destId="{5CFF022B-AC6F-4B9A-816B-2A24F36B6AB6}" srcOrd="3" destOrd="0" parTransId="{A3A05BDF-D67D-404E-94B9-B032799CF5D3}" sibTransId="{CCEDDE66-2128-496D-A426-11B6226B7F1F}"/>
    <dgm:cxn modelId="{C281F73E-9C4A-40D6-824D-14F02D3D5851}" type="presOf" srcId="{5CFF022B-AC6F-4B9A-816B-2A24F36B6AB6}" destId="{F0197A93-1A71-4D0D-85F7-6F2EBE047898}" srcOrd="0" destOrd="0" presId="urn:microsoft.com/office/officeart/2016/7/layout/BasicProcessNew"/>
    <dgm:cxn modelId="{F8930C70-A650-44D7-AE30-80EA1412DC76}" type="presOf" srcId="{77EDCB2F-B4C9-4CB9-88C2-18D6FF58417F}" destId="{EAD53156-00A3-4D14-A9F8-4B24872A2EFB}" srcOrd="0" destOrd="0" presId="urn:microsoft.com/office/officeart/2016/7/layout/BasicProcessNew"/>
    <dgm:cxn modelId="{25AEA451-C803-44A3-88AC-D2C09FBA32C4}" type="presOf" srcId="{01FC2A0E-D2C2-4ACA-A237-8BE086E09792}" destId="{1844FD2F-15F7-489D-9EFC-4091FB40A546}" srcOrd="0" destOrd="0" presId="urn:microsoft.com/office/officeart/2016/7/layout/BasicProcessNew"/>
    <dgm:cxn modelId="{0C06EA89-C1A9-465E-BEA5-6F1F22940BA6}" srcId="{527F0616-7937-4A25-AD4D-3DCF07D73A8A}" destId="{A75E3B5A-8BBB-4C66-9732-B3C606AED450}" srcOrd="2" destOrd="0" parTransId="{F2BF4E67-7344-43FD-8A85-9AA1FCAFE98D}" sibTransId="{A2C32A48-9DC8-44D9-91C9-5181F1663300}"/>
    <dgm:cxn modelId="{5356FA97-B08E-4940-BD7C-8B315BAAB31D}" type="presOf" srcId="{7F7CAE8E-F749-48ED-98AF-1A3FB8B8AAC3}" destId="{53441577-02B6-4358-9A4B-0A4C1C01B0A3}" srcOrd="0" destOrd="0" presId="urn:microsoft.com/office/officeart/2016/7/layout/BasicProcessNew"/>
    <dgm:cxn modelId="{7F1B55A4-E4E2-45A7-A934-548DAA20689E}" srcId="{527F0616-7937-4A25-AD4D-3DCF07D73A8A}" destId="{01FC2A0E-D2C2-4ACA-A237-8BE086E09792}" srcOrd="1" destOrd="0" parTransId="{78F7F1FD-C26A-4F09-98B0-C3ECB0E15411}" sibTransId="{7F7CAE8E-F749-48ED-98AF-1A3FB8B8AAC3}"/>
    <dgm:cxn modelId="{623593AF-4EBC-40C9-859E-22E7A71CF863}" type="presOf" srcId="{527F0616-7937-4A25-AD4D-3DCF07D73A8A}" destId="{7FE345F3-3A1F-4D6A-9C72-BF0002C0303F}" srcOrd="0" destOrd="0" presId="urn:microsoft.com/office/officeart/2016/7/layout/BasicProcessNew"/>
    <dgm:cxn modelId="{C50E4EF6-AD5F-472F-A1AB-AA0D0767FF91}" type="presOf" srcId="{D71EB552-4877-40EC-BCE1-15952AEB0318}" destId="{065DE1B0-83D2-42B8-B491-6FB32FEF853A}" srcOrd="0" destOrd="0" presId="urn:microsoft.com/office/officeart/2016/7/layout/BasicProcessNew"/>
    <dgm:cxn modelId="{CFA963FB-4017-47FF-B592-7A647ECC1F97}" srcId="{527F0616-7937-4A25-AD4D-3DCF07D73A8A}" destId="{77EDCB2F-B4C9-4CB9-88C2-18D6FF58417F}" srcOrd="0" destOrd="0" parTransId="{8953511E-C2AB-4927-A045-FF4280180C0F}" sibTransId="{D71EB552-4877-40EC-BCE1-15952AEB0318}"/>
    <dgm:cxn modelId="{1CFDC241-55C4-415D-87A4-9F24395C00BF}" type="presParOf" srcId="{7FE345F3-3A1F-4D6A-9C72-BF0002C0303F}" destId="{EAD53156-00A3-4D14-A9F8-4B24872A2EFB}" srcOrd="0" destOrd="0" presId="urn:microsoft.com/office/officeart/2016/7/layout/BasicProcessNew"/>
    <dgm:cxn modelId="{B8D2810E-B9B5-4574-9136-F3D9A57EA380}" type="presParOf" srcId="{7FE345F3-3A1F-4D6A-9C72-BF0002C0303F}" destId="{5E3D1015-FF8C-46FD-A21A-0115FA39068C}" srcOrd="1" destOrd="0" presId="urn:microsoft.com/office/officeart/2016/7/layout/BasicProcessNew"/>
    <dgm:cxn modelId="{D31B5551-6482-4C4B-A656-574191BD2416}" type="presParOf" srcId="{7FE345F3-3A1F-4D6A-9C72-BF0002C0303F}" destId="{065DE1B0-83D2-42B8-B491-6FB32FEF853A}" srcOrd="2" destOrd="0" presId="urn:microsoft.com/office/officeart/2016/7/layout/BasicProcessNew"/>
    <dgm:cxn modelId="{22F6D842-DB4F-407F-99AB-6316F423C32C}" type="presParOf" srcId="{7FE345F3-3A1F-4D6A-9C72-BF0002C0303F}" destId="{AB1741E0-D575-4692-8E5D-AE4D65E16595}" srcOrd="3" destOrd="0" presId="urn:microsoft.com/office/officeart/2016/7/layout/BasicProcessNew"/>
    <dgm:cxn modelId="{BE30ADBB-D7EA-4997-9ECB-897807901979}" type="presParOf" srcId="{7FE345F3-3A1F-4D6A-9C72-BF0002C0303F}" destId="{1844FD2F-15F7-489D-9EFC-4091FB40A546}" srcOrd="4" destOrd="0" presId="urn:microsoft.com/office/officeart/2016/7/layout/BasicProcessNew"/>
    <dgm:cxn modelId="{9A736103-517B-413D-A09B-E90B1F1EFE54}" type="presParOf" srcId="{7FE345F3-3A1F-4D6A-9C72-BF0002C0303F}" destId="{BB8BF313-7750-4423-8950-3F7B5A4E926F}" srcOrd="5" destOrd="0" presId="urn:microsoft.com/office/officeart/2016/7/layout/BasicProcessNew"/>
    <dgm:cxn modelId="{264C955B-6826-4BB5-8249-DE3257BB69CC}" type="presParOf" srcId="{7FE345F3-3A1F-4D6A-9C72-BF0002C0303F}" destId="{53441577-02B6-4358-9A4B-0A4C1C01B0A3}" srcOrd="6" destOrd="0" presId="urn:microsoft.com/office/officeart/2016/7/layout/BasicProcessNew"/>
    <dgm:cxn modelId="{3DEB1568-4853-4C31-A208-AC5E6264CFD6}" type="presParOf" srcId="{7FE345F3-3A1F-4D6A-9C72-BF0002C0303F}" destId="{C9A3776C-BCAB-42E0-AA58-171109D1C357}" srcOrd="7" destOrd="0" presId="urn:microsoft.com/office/officeart/2016/7/layout/BasicProcessNew"/>
    <dgm:cxn modelId="{524ED0C8-EB4F-4C01-900C-7AA041B198F8}" type="presParOf" srcId="{7FE345F3-3A1F-4D6A-9C72-BF0002C0303F}" destId="{73DF8C28-26F1-4AC3-AA8C-C54C3C74494A}" srcOrd="8" destOrd="0" presId="urn:microsoft.com/office/officeart/2016/7/layout/BasicProcessNew"/>
    <dgm:cxn modelId="{F333C8D6-A672-49F3-9FA8-93487F1139DC}" type="presParOf" srcId="{7FE345F3-3A1F-4D6A-9C72-BF0002C0303F}" destId="{DA787C8F-F75A-486E-8BAC-96FE9888B7F6}" srcOrd="9" destOrd="0" presId="urn:microsoft.com/office/officeart/2016/7/layout/BasicProcessNew"/>
    <dgm:cxn modelId="{8775F83C-3F5D-4611-A872-3E2121E42A66}" type="presParOf" srcId="{7FE345F3-3A1F-4D6A-9C72-BF0002C0303F}" destId="{89259D14-0C85-4C40-98E3-16308F49D36E}" srcOrd="10" destOrd="0" presId="urn:microsoft.com/office/officeart/2016/7/layout/BasicProcessNew"/>
    <dgm:cxn modelId="{2F1423DF-A52D-4D8E-B1FB-3CA4C8E43D99}" type="presParOf" srcId="{7FE345F3-3A1F-4D6A-9C72-BF0002C0303F}" destId="{2819F841-38FA-4D4A-A1D5-2FA7166AF667}" srcOrd="11" destOrd="0" presId="urn:microsoft.com/office/officeart/2016/7/layout/BasicProcessNew"/>
    <dgm:cxn modelId="{1B2A8651-A3F0-44B5-BF20-D06380CC6E6E}" type="presParOf" srcId="{7FE345F3-3A1F-4D6A-9C72-BF0002C0303F}" destId="{F0197A93-1A71-4D0D-85F7-6F2EBE047898}" srcOrd="12" destOrd="0" presId="urn:microsoft.com/office/officeart/2016/7/layout/Basic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C2230EC-434B-447E-B817-D4C843DA139E}"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598FF301-2814-494D-96D6-A953516BC159}">
      <dgm:prSet/>
      <dgm:spPr/>
      <dgm:t>
        <a:bodyPr/>
        <a:lstStyle/>
        <a:p>
          <a:r>
            <a:rPr lang="en-GB"/>
            <a:t>Definition and examples of demographic variables</a:t>
          </a:r>
          <a:endParaRPr lang="en-US"/>
        </a:p>
      </dgm:t>
    </dgm:pt>
    <dgm:pt modelId="{1DB43CFC-C907-4248-B276-0C0C292DE1DC}" type="parTrans" cxnId="{8A6DC47E-F31D-4736-A940-E7BE077BD450}">
      <dgm:prSet/>
      <dgm:spPr/>
      <dgm:t>
        <a:bodyPr/>
        <a:lstStyle/>
        <a:p>
          <a:endParaRPr lang="en-US"/>
        </a:p>
      </dgm:t>
    </dgm:pt>
    <dgm:pt modelId="{BE7F3116-65C9-442D-AEA3-A54B79D9409D}" type="sibTrans" cxnId="{8A6DC47E-F31D-4736-A940-E7BE077BD450}">
      <dgm:prSet/>
      <dgm:spPr/>
      <dgm:t>
        <a:bodyPr/>
        <a:lstStyle/>
        <a:p>
          <a:endParaRPr lang="en-US"/>
        </a:p>
      </dgm:t>
    </dgm:pt>
    <dgm:pt modelId="{826B094E-5195-4500-8A9A-4D617974455F}">
      <dgm:prSet/>
      <dgm:spPr/>
      <dgm:t>
        <a:bodyPr/>
        <a:lstStyle/>
        <a:p>
          <a:r>
            <a:rPr lang="en-GB" dirty="0"/>
            <a:t>Age, gender, income, education, occupation, etc.</a:t>
          </a:r>
          <a:endParaRPr lang="en-US" dirty="0"/>
        </a:p>
      </dgm:t>
    </dgm:pt>
    <dgm:pt modelId="{BD2C938F-1623-4F33-80F2-4F83B7FBDA3C}" type="parTrans" cxnId="{115CFC15-3F61-4173-A99E-0A03ECD5E163}">
      <dgm:prSet/>
      <dgm:spPr/>
      <dgm:t>
        <a:bodyPr/>
        <a:lstStyle/>
        <a:p>
          <a:endParaRPr lang="en-US"/>
        </a:p>
      </dgm:t>
    </dgm:pt>
    <dgm:pt modelId="{01255E2B-2DD5-41AD-8A67-B4CA812D8AE5}" type="sibTrans" cxnId="{115CFC15-3F61-4173-A99E-0A03ECD5E163}">
      <dgm:prSet/>
      <dgm:spPr/>
      <dgm:t>
        <a:bodyPr/>
        <a:lstStyle/>
        <a:p>
          <a:endParaRPr lang="en-US"/>
        </a:p>
      </dgm:t>
    </dgm:pt>
    <dgm:pt modelId="{628AC0CF-76D0-4BDF-9799-C1D1501B5985}">
      <dgm:prSet/>
      <dgm:spPr/>
      <dgm:t>
        <a:bodyPr/>
        <a:lstStyle/>
        <a:p>
          <a:r>
            <a:rPr lang="en-GB" dirty="0"/>
            <a:t>Advantages and limitations of demographic segmentation</a:t>
          </a:r>
        </a:p>
        <a:p>
          <a:r>
            <a:rPr lang="en-GB" dirty="0"/>
            <a:t>Easily measurable and identifiable variables</a:t>
          </a:r>
        </a:p>
        <a:p>
          <a:r>
            <a:rPr lang="en-GB" dirty="0"/>
            <a:t>- Data is widely available through secondary sources (e.g., census data)</a:t>
          </a:r>
        </a:p>
        <a:p>
          <a:r>
            <a:rPr lang="en-GB" dirty="0"/>
            <a:t>- Provides a clear understanding of target audience characteristics</a:t>
          </a:r>
        </a:p>
        <a:p>
          <a:r>
            <a:rPr lang="en-GB" dirty="0"/>
            <a:t>- Allows for tailored marketing messages and product offerings</a:t>
          </a:r>
        </a:p>
        <a:p>
          <a:r>
            <a:rPr lang="en-GB" dirty="0"/>
            <a:t>- Facilitates media planning and buying decisions</a:t>
          </a:r>
        </a:p>
        <a:p>
          <a:endParaRPr lang="en-GB" dirty="0"/>
        </a:p>
        <a:p>
          <a:r>
            <a:rPr lang="en-GB" dirty="0"/>
            <a:t>Limitations of demographic segmentation:</a:t>
          </a:r>
        </a:p>
        <a:p>
          <a:r>
            <a:rPr lang="en-GB" dirty="0"/>
            <a:t>- May oversimplify the market and overlook other important factors</a:t>
          </a:r>
        </a:p>
        <a:p>
          <a:r>
            <a:rPr lang="en-GB" dirty="0"/>
            <a:t>- Does not always predict buying behaviour or preferences</a:t>
          </a:r>
        </a:p>
        <a:p>
          <a:r>
            <a:rPr lang="en-GB" dirty="0"/>
            <a:t>- Can lead to stereotyping or missed opportunities</a:t>
          </a:r>
        </a:p>
        <a:p>
          <a:r>
            <a:rPr lang="en-GB" dirty="0"/>
            <a:t>- May not account for changes in demographic trends over time</a:t>
          </a:r>
        </a:p>
        <a:p>
          <a:r>
            <a:rPr lang="en-GB" dirty="0"/>
            <a:t>- Should be used in combination with other segmentation variables for a more comprehensive understanding of the market</a:t>
          </a:r>
        </a:p>
        <a:p>
          <a:endParaRPr lang="en-GB" dirty="0"/>
        </a:p>
        <a:p>
          <a:endParaRPr lang="en-US" dirty="0"/>
        </a:p>
      </dgm:t>
    </dgm:pt>
    <dgm:pt modelId="{F816E105-AC21-4578-91C5-EF504E5AF8FF}" type="parTrans" cxnId="{68939CEA-99F6-46FB-BDEF-FD39A6462CA9}">
      <dgm:prSet/>
      <dgm:spPr/>
      <dgm:t>
        <a:bodyPr/>
        <a:lstStyle/>
        <a:p>
          <a:endParaRPr lang="en-US"/>
        </a:p>
      </dgm:t>
    </dgm:pt>
    <dgm:pt modelId="{9CF9EB42-B426-4305-9B0F-FD90685B14EF}" type="sibTrans" cxnId="{68939CEA-99F6-46FB-BDEF-FD39A6462CA9}">
      <dgm:prSet/>
      <dgm:spPr/>
      <dgm:t>
        <a:bodyPr/>
        <a:lstStyle/>
        <a:p>
          <a:endParaRPr lang="en-US"/>
        </a:p>
      </dgm:t>
    </dgm:pt>
    <dgm:pt modelId="{CA9808F7-BE7E-490E-8EBE-286F1CC9120B}" type="pres">
      <dgm:prSet presAssocID="{6C2230EC-434B-447E-B817-D4C843DA139E}" presName="linear" presStyleCnt="0">
        <dgm:presLayoutVars>
          <dgm:animLvl val="lvl"/>
          <dgm:resizeHandles val="exact"/>
        </dgm:presLayoutVars>
      </dgm:prSet>
      <dgm:spPr/>
    </dgm:pt>
    <dgm:pt modelId="{EFD3CABB-0779-451B-A791-907964C307B5}" type="pres">
      <dgm:prSet presAssocID="{598FF301-2814-494D-96D6-A953516BC159}" presName="parentText" presStyleLbl="node1" presStyleIdx="0" presStyleCnt="3" custScaleY="13932">
        <dgm:presLayoutVars>
          <dgm:chMax val="0"/>
          <dgm:bulletEnabled val="1"/>
        </dgm:presLayoutVars>
      </dgm:prSet>
      <dgm:spPr/>
    </dgm:pt>
    <dgm:pt modelId="{CEA64EA6-D92C-402D-8840-F0ECDD473F78}" type="pres">
      <dgm:prSet presAssocID="{BE7F3116-65C9-442D-AEA3-A54B79D9409D}" presName="spacer" presStyleCnt="0"/>
      <dgm:spPr/>
    </dgm:pt>
    <dgm:pt modelId="{0D046098-F3FD-4B7C-9B25-F5FC65B7D357}" type="pres">
      <dgm:prSet presAssocID="{826B094E-5195-4500-8A9A-4D617974455F}" presName="parentText" presStyleLbl="node1" presStyleIdx="1" presStyleCnt="3" custScaleY="13611" custLinFactNeighborY="1">
        <dgm:presLayoutVars>
          <dgm:chMax val="0"/>
          <dgm:bulletEnabled val="1"/>
        </dgm:presLayoutVars>
      </dgm:prSet>
      <dgm:spPr/>
    </dgm:pt>
    <dgm:pt modelId="{FD86C2FE-C95A-4C8C-AA19-FBF488521E7E}" type="pres">
      <dgm:prSet presAssocID="{01255E2B-2DD5-41AD-8A67-B4CA812D8AE5}" presName="spacer" presStyleCnt="0"/>
      <dgm:spPr/>
    </dgm:pt>
    <dgm:pt modelId="{02D07A31-DD1A-4E90-A1DE-8BA036B2C026}" type="pres">
      <dgm:prSet presAssocID="{628AC0CF-76D0-4BDF-9799-C1D1501B5985}" presName="parentText" presStyleLbl="node1" presStyleIdx="2" presStyleCnt="3" custLinFactY="51530" custLinFactNeighborX="-68037" custLinFactNeighborY="100000">
        <dgm:presLayoutVars>
          <dgm:chMax val="0"/>
          <dgm:bulletEnabled val="1"/>
        </dgm:presLayoutVars>
      </dgm:prSet>
      <dgm:spPr/>
    </dgm:pt>
  </dgm:ptLst>
  <dgm:cxnLst>
    <dgm:cxn modelId="{115CFC15-3F61-4173-A99E-0A03ECD5E163}" srcId="{6C2230EC-434B-447E-B817-D4C843DA139E}" destId="{826B094E-5195-4500-8A9A-4D617974455F}" srcOrd="1" destOrd="0" parTransId="{BD2C938F-1623-4F33-80F2-4F83B7FBDA3C}" sibTransId="{01255E2B-2DD5-41AD-8A67-B4CA812D8AE5}"/>
    <dgm:cxn modelId="{A15DC940-1C98-4F28-BED0-CC65548EECAE}" type="presOf" srcId="{628AC0CF-76D0-4BDF-9799-C1D1501B5985}" destId="{02D07A31-DD1A-4E90-A1DE-8BA036B2C026}" srcOrd="0" destOrd="0" presId="urn:microsoft.com/office/officeart/2005/8/layout/vList2"/>
    <dgm:cxn modelId="{A58D3A6A-658A-4C62-8DA6-32C0C0147CD3}" type="presOf" srcId="{826B094E-5195-4500-8A9A-4D617974455F}" destId="{0D046098-F3FD-4B7C-9B25-F5FC65B7D357}" srcOrd="0" destOrd="0" presId="urn:microsoft.com/office/officeart/2005/8/layout/vList2"/>
    <dgm:cxn modelId="{0378D975-2AC9-423E-AEED-6D64C734400A}" type="presOf" srcId="{598FF301-2814-494D-96D6-A953516BC159}" destId="{EFD3CABB-0779-451B-A791-907964C307B5}" srcOrd="0" destOrd="0" presId="urn:microsoft.com/office/officeart/2005/8/layout/vList2"/>
    <dgm:cxn modelId="{EA2BBF59-829D-4DC7-BAB8-2CAED1537EE0}" type="presOf" srcId="{6C2230EC-434B-447E-B817-D4C843DA139E}" destId="{CA9808F7-BE7E-490E-8EBE-286F1CC9120B}" srcOrd="0" destOrd="0" presId="urn:microsoft.com/office/officeart/2005/8/layout/vList2"/>
    <dgm:cxn modelId="{8A6DC47E-F31D-4736-A940-E7BE077BD450}" srcId="{6C2230EC-434B-447E-B817-D4C843DA139E}" destId="{598FF301-2814-494D-96D6-A953516BC159}" srcOrd="0" destOrd="0" parTransId="{1DB43CFC-C907-4248-B276-0C0C292DE1DC}" sibTransId="{BE7F3116-65C9-442D-AEA3-A54B79D9409D}"/>
    <dgm:cxn modelId="{68939CEA-99F6-46FB-BDEF-FD39A6462CA9}" srcId="{6C2230EC-434B-447E-B817-D4C843DA139E}" destId="{628AC0CF-76D0-4BDF-9799-C1D1501B5985}" srcOrd="2" destOrd="0" parTransId="{F816E105-AC21-4578-91C5-EF504E5AF8FF}" sibTransId="{9CF9EB42-B426-4305-9B0F-FD90685B14EF}"/>
    <dgm:cxn modelId="{B43BB3EB-F111-4B95-94C1-82ED7C12DC1B}" type="presParOf" srcId="{CA9808F7-BE7E-490E-8EBE-286F1CC9120B}" destId="{EFD3CABB-0779-451B-A791-907964C307B5}" srcOrd="0" destOrd="0" presId="urn:microsoft.com/office/officeart/2005/8/layout/vList2"/>
    <dgm:cxn modelId="{53E51BB9-9275-4E77-B1FA-E6F4B2E4B4F1}" type="presParOf" srcId="{CA9808F7-BE7E-490E-8EBE-286F1CC9120B}" destId="{CEA64EA6-D92C-402D-8840-F0ECDD473F78}" srcOrd="1" destOrd="0" presId="urn:microsoft.com/office/officeart/2005/8/layout/vList2"/>
    <dgm:cxn modelId="{E5F28203-656F-438A-AF82-82521E8EBC4F}" type="presParOf" srcId="{CA9808F7-BE7E-490E-8EBE-286F1CC9120B}" destId="{0D046098-F3FD-4B7C-9B25-F5FC65B7D357}" srcOrd="2" destOrd="0" presId="urn:microsoft.com/office/officeart/2005/8/layout/vList2"/>
    <dgm:cxn modelId="{8A48776B-8325-46C5-8A6C-110178039D75}" type="presParOf" srcId="{CA9808F7-BE7E-490E-8EBE-286F1CC9120B}" destId="{FD86C2FE-C95A-4C8C-AA19-FBF488521E7E}" srcOrd="3" destOrd="0" presId="urn:microsoft.com/office/officeart/2005/8/layout/vList2"/>
    <dgm:cxn modelId="{FDC147CD-B7F1-49CD-9EBD-82F4A1EE2B07}" type="presParOf" srcId="{CA9808F7-BE7E-490E-8EBE-286F1CC9120B}" destId="{02D07A31-DD1A-4E90-A1DE-8BA036B2C026}"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A415491-53A8-476F-B144-7073281C18AF}"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470B578E-074D-4C92-A65F-80F299054864}">
      <dgm:prSet/>
      <dgm:spPr/>
      <dgm:t>
        <a:bodyPr/>
        <a:lstStyle/>
        <a:p>
          <a:pPr>
            <a:defRPr cap="all"/>
          </a:pPr>
          <a:r>
            <a:rPr lang="en-US" b="0" i="0" baseline="0"/>
            <a:t>Definition and examples of behavioral variables </a:t>
          </a:r>
          <a:endParaRPr lang="en-US"/>
        </a:p>
      </dgm:t>
    </dgm:pt>
    <dgm:pt modelId="{A9902888-0257-4430-ADD4-C1EE80420B53}" type="parTrans" cxnId="{CC43C0B3-BE8D-43E9-96E3-50D863633724}">
      <dgm:prSet/>
      <dgm:spPr/>
      <dgm:t>
        <a:bodyPr/>
        <a:lstStyle/>
        <a:p>
          <a:endParaRPr lang="en-US"/>
        </a:p>
      </dgm:t>
    </dgm:pt>
    <dgm:pt modelId="{1FBD0FBF-BD26-48D9-8610-6A0176A51CB6}" type="sibTrans" cxnId="{CC43C0B3-BE8D-43E9-96E3-50D863633724}">
      <dgm:prSet/>
      <dgm:spPr/>
      <dgm:t>
        <a:bodyPr/>
        <a:lstStyle/>
        <a:p>
          <a:endParaRPr lang="en-US"/>
        </a:p>
      </dgm:t>
    </dgm:pt>
    <dgm:pt modelId="{FE84A63E-C3C3-4EAD-9B92-D83E90B54477}">
      <dgm:prSet/>
      <dgm:spPr/>
      <dgm:t>
        <a:bodyPr/>
        <a:lstStyle/>
        <a:p>
          <a:pPr>
            <a:defRPr cap="all"/>
          </a:pPr>
          <a:r>
            <a:rPr lang="en-US" b="0" i="0" baseline="0"/>
            <a:t>Usage patterns, brand loyalty, benefits sought, price sensitivity, etc. </a:t>
          </a:r>
          <a:endParaRPr lang="en-US"/>
        </a:p>
      </dgm:t>
    </dgm:pt>
    <dgm:pt modelId="{8D29B03F-9E6B-4697-A70E-55E14AFC1EE3}" type="parTrans" cxnId="{45D4B8C4-2E75-4CF9-B792-7DFF603D06D0}">
      <dgm:prSet/>
      <dgm:spPr/>
      <dgm:t>
        <a:bodyPr/>
        <a:lstStyle/>
        <a:p>
          <a:endParaRPr lang="en-US"/>
        </a:p>
      </dgm:t>
    </dgm:pt>
    <dgm:pt modelId="{531A4E96-283C-47B6-A261-8D5ED4943062}" type="sibTrans" cxnId="{45D4B8C4-2E75-4CF9-B792-7DFF603D06D0}">
      <dgm:prSet/>
      <dgm:spPr/>
      <dgm:t>
        <a:bodyPr/>
        <a:lstStyle/>
        <a:p>
          <a:endParaRPr lang="en-US"/>
        </a:p>
      </dgm:t>
    </dgm:pt>
    <dgm:pt modelId="{DBCC1E43-2ED1-42E0-994C-6786D1D568FA}">
      <dgm:prSet/>
      <dgm:spPr/>
      <dgm:t>
        <a:bodyPr/>
        <a:lstStyle/>
        <a:p>
          <a:pPr>
            <a:defRPr cap="all"/>
          </a:pPr>
          <a:endParaRPr lang="en-US"/>
        </a:p>
      </dgm:t>
    </dgm:pt>
    <dgm:pt modelId="{279E277F-9226-4E7D-8E9A-0BAA0861C5FD}" type="parTrans" cxnId="{02AA46F0-8CB8-4FED-9D39-5AE47B538F84}">
      <dgm:prSet/>
      <dgm:spPr/>
      <dgm:t>
        <a:bodyPr/>
        <a:lstStyle/>
        <a:p>
          <a:endParaRPr lang="en-US"/>
        </a:p>
      </dgm:t>
    </dgm:pt>
    <dgm:pt modelId="{357A4C82-BB74-4B5F-9822-396C883D7D25}" type="sibTrans" cxnId="{02AA46F0-8CB8-4FED-9D39-5AE47B538F84}">
      <dgm:prSet/>
      <dgm:spPr/>
      <dgm:t>
        <a:bodyPr/>
        <a:lstStyle/>
        <a:p>
          <a:endParaRPr lang="en-US"/>
        </a:p>
      </dgm:t>
    </dgm:pt>
    <dgm:pt modelId="{3821A245-B2C4-4405-A7B4-6F7A63EB4081}" type="pres">
      <dgm:prSet presAssocID="{AA415491-53A8-476F-B144-7073281C18AF}" presName="vert0" presStyleCnt="0">
        <dgm:presLayoutVars>
          <dgm:dir/>
          <dgm:animOne val="branch"/>
          <dgm:animLvl val="lvl"/>
        </dgm:presLayoutVars>
      </dgm:prSet>
      <dgm:spPr/>
    </dgm:pt>
    <dgm:pt modelId="{19AB567B-F713-4E9B-AB14-F72179571E16}" type="pres">
      <dgm:prSet presAssocID="{470B578E-074D-4C92-A65F-80F299054864}" presName="thickLine" presStyleLbl="alignNode1" presStyleIdx="0" presStyleCnt="3"/>
      <dgm:spPr/>
    </dgm:pt>
    <dgm:pt modelId="{2971C3D5-449A-4C1B-A6BD-71445EAAF760}" type="pres">
      <dgm:prSet presAssocID="{470B578E-074D-4C92-A65F-80F299054864}" presName="horz1" presStyleCnt="0"/>
      <dgm:spPr/>
    </dgm:pt>
    <dgm:pt modelId="{C4F5515A-AEEC-4F63-8DD1-D5CA81048C79}" type="pres">
      <dgm:prSet presAssocID="{470B578E-074D-4C92-A65F-80F299054864}" presName="tx1" presStyleLbl="revTx" presStyleIdx="0" presStyleCnt="3"/>
      <dgm:spPr/>
    </dgm:pt>
    <dgm:pt modelId="{358A2063-2692-4796-BD61-A32BEEC3A4B8}" type="pres">
      <dgm:prSet presAssocID="{470B578E-074D-4C92-A65F-80F299054864}" presName="vert1" presStyleCnt="0"/>
      <dgm:spPr/>
    </dgm:pt>
    <dgm:pt modelId="{A26D9240-9D0B-4978-A5EE-02250E7E8505}" type="pres">
      <dgm:prSet presAssocID="{FE84A63E-C3C3-4EAD-9B92-D83E90B54477}" presName="thickLine" presStyleLbl="alignNode1" presStyleIdx="1" presStyleCnt="3"/>
      <dgm:spPr/>
    </dgm:pt>
    <dgm:pt modelId="{4D182754-87DE-41BA-B4BC-91771B669502}" type="pres">
      <dgm:prSet presAssocID="{FE84A63E-C3C3-4EAD-9B92-D83E90B54477}" presName="horz1" presStyleCnt="0"/>
      <dgm:spPr/>
    </dgm:pt>
    <dgm:pt modelId="{52007525-2915-415A-99CF-5CD188524843}" type="pres">
      <dgm:prSet presAssocID="{FE84A63E-C3C3-4EAD-9B92-D83E90B54477}" presName="tx1" presStyleLbl="revTx" presStyleIdx="1" presStyleCnt="3"/>
      <dgm:spPr/>
    </dgm:pt>
    <dgm:pt modelId="{E32F526C-7C00-422A-9507-C3F0078B7B58}" type="pres">
      <dgm:prSet presAssocID="{FE84A63E-C3C3-4EAD-9B92-D83E90B54477}" presName="vert1" presStyleCnt="0"/>
      <dgm:spPr/>
    </dgm:pt>
    <dgm:pt modelId="{E0B5BF43-3AB5-4F69-AB08-6D255CB423E3}" type="pres">
      <dgm:prSet presAssocID="{DBCC1E43-2ED1-42E0-994C-6786D1D568FA}" presName="thickLine" presStyleLbl="alignNode1" presStyleIdx="2" presStyleCnt="3"/>
      <dgm:spPr/>
    </dgm:pt>
    <dgm:pt modelId="{2DEA0455-AD68-4CE2-859E-6345BAB77BCD}" type="pres">
      <dgm:prSet presAssocID="{DBCC1E43-2ED1-42E0-994C-6786D1D568FA}" presName="horz1" presStyleCnt="0"/>
      <dgm:spPr/>
    </dgm:pt>
    <dgm:pt modelId="{7B3996C8-6E1B-4D76-A04A-B2D36AEBD60D}" type="pres">
      <dgm:prSet presAssocID="{DBCC1E43-2ED1-42E0-994C-6786D1D568FA}" presName="tx1" presStyleLbl="revTx" presStyleIdx="2" presStyleCnt="3"/>
      <dgm:spPr/>
    </dgm:pt>
    <dgm:pt modelId="{466D3DF1-85DA-4F2B-9517-94D266224278}" type="pres">
      <dgm:prSet presAssocID="{DBCC1E43-2ED1-42E0-994C-6786D1D568FA}" presName="vert1" presStyleCnt="0"/>
      <dgm:spPr/>
    </dgm:pt>
  </dgm:ptLst>
  <dgm:cxnLst>
    <dgm:cxn modelId="{96B37402-42DA-4457-AE70-60ECF8D297A0}" type="presOf" srcId="{AA415491-53A8-476F-B144-7073281C18AF}" destId="{3821A245-B2C4-4405-A7B4-6F7A63EB4081}" srcOrd="0" destOrd="0" presId="urn:microsoft.com/office/officeart/2008/layout/LinedList"/>
    <dgm:cxn modelId="{C0F6F55B-775B-4E99-B9F2-D80FE905761A}" type="presOf" srcId="{DBCC1E43-2ED1-42E0-994C-6786D1D568FA}" destId="{7B3996C8-6E1B-4D76-A04A-B2D36AEBD60D}" srcOrd="0" destOrd="0" presId="urn:microsoft.com/office/officeart/2008/layout/LinedList"/>
    <dgm:cxn modelId="{AD1BE257-8DFD-4A2E-9679-73FFB9C0596C}" type="presOf" srcId="{FE84A63E-C3C3-4EAD-9B92-D83E90B54477}" destId="{52007525-2915-415A-99CF-5CD188524843}" srcOrd="0" destOrd="0" presId="urn:microsoft.com/office/officeart/2008/layout/LinedList"/>
    <dgm:cxn modelId="{CC43C0B3-BE8D-43E9-96E3-50D863633724}" srcId="{AA415491-53A8-476F-B144-7073281C18AF}" destId="{470B578E-074D-4C92-A65F-80F299054864}" srcOrd="0" destOrd="0" parTransId="{A9902888-0257-4430-ADD4-C1EE80420B53}" sibTransId="{1FBD0FBF-BD26-48D9-8610-6A0176A51CB6}"/>
    <dgm:cxn modelId="{45D4B8C4-2E75-4CF9-B792-7DFF603D06D0}" srcId="{AA415491-53A8-476F-B144-7073281C18AF}" destId="{FE84A63E-C3C3-4EAD-9B92-D83E90B54477}" srcOrd="1" destOrd="0" parTransId="{8D29B03F-9E6B-4697-A70E-55E14AFC1EE3}" sibTransId="{531A4E96-283C-47B6-A261-8D5ED4943062}"/>
    <dgm:cxn modelId="{02AA46F0-8CB8-4FED-9D39-5AE47B538F84}" srcId="{AA415491-53A8-476F-B144-7073281C18AF}" destId="{DBCC1E43-2ED1-42E0-994C-6786D1D568FA}" srcOrd="2" destOrd="0" parTransId="{279E277F-9226-4E7D-8E9A-0BAA0861C5FD}" sibTransId="{357A4C82-BB74-4B5F-9822-396C883D7D25}"/>
    <dgm:cxn modelId="{4481D5F0-F48B-49C5-B286-6E99EB1DF7AB}" type="presOf" srcId="{470B578E-074D-4C92-A65F-80F299054864}" destId="{C4F5515A-AEEC-4F63-8DD1-D5CA81048C79}" srcOrd="0" destOrd="0" presId="urn:microsoft.com/office/officeart/2008/layout/LinedList"/>
    <dgm:cxn modelId="{AD352F56-0C10-4023-82E1-C0044F6A890D}" type="presParOf" srcId="{3821A245-B2C4-4405-A7B4-6F7A63EB4081}" destId="{19AB567B-F713-4E9B-AB14-F72179571E16}" srcOrd="0" destOrd="0" presId="urn:microsoft.com/office/officeart/2008/layout/LinedList"/>
    <dgm:cxn modelId="{5CE08C20-4E0E-42AA-9480-C5460B993F6B}" type="presParOf" srcId="{3821A245-B2C4-4405-A7B4-6F7A63EB4081}" destId="{2971C3D5-449A-4C1B-A6BD-71445EAAF760}" srcOrd="1" destOrd="0" presId="urn:microsoft.com/office/officeart/2008/layout/LinedList"/>
    <dgm:cxn modelId="{CA0DC940-30B0-47EC-8475-DD46358DA63D}" type="presParOf" srcId="{2971C3D5-449A-4C1B-A6BD-71445EAAF760}" destId="{C4F5515A-AEEC-4F63-8DD1-D5CA81048C79}" srcOrd="0" destOrd="0" presId="urn:microsoft.com/office/officeart/2008/layout/LinedList"/>
    <dgm:cxn modelId="{7FA968E1-4A63-4E90-B98D-480AF69CEE80}" type="presParOf" srcId="{2971C3D5-449A-4C1B-A6BD-71445EAAF760}" destId="{358A2063-2692-4796-BD61-A32BEEC3A4B8}" srcOrd="1" destOrd="0" presId="urn:microsoft.com/office/officeart/2008/layout/LinedList"/>
    <dgm:cxn modelId="{24092A28-B78C-4E8A-A9D0-F39286EA920D}" type="presParOf" srcId="{3821A245-B2C4-4405-A7B4-6F7A63EB4081}" destId="{A26D9240-9D0B-4978-A5EE-02250E7E8505}" srcOrd="2" destOrd="0" presId="urn:microsoft.com/office/officeart/2008/layout/LinedList"/>
    <dgm:cxn modelId="{5C1480E2-2C79-49D5-AA65-4CFBFBB65132}" type="presParOf" srcId="{3821A245-B2C4-4405-A7B4-6F7A63EB4081}" destId="{4D182754-87DE-41BA-B4BC-91771B669502}" srcOrd="3" destOrd="0" presId="urn:microsoft.com/office/officeart/2008/layout/LinedList"/>
    <dgm:cxn modelId="{5BEEA296-33AB-4FCA-ADF9-B5446632C0EA}" type="presParOf" srcId="{4D182754-87DE-41BA-B4BC-91771B669502}" destId="{52007525-2915-415A-99CF-5CD188524843}" srcOrd="0" destOrd="0" presId="urn:microsoft.com/office/officeart/2008/layout/LinedList"/>
    <dgm:cxn modelId="{F6FBB39C-B3E8-4A97-9D19-88A132216824}" type="presParOf" srcId="{4D182754-87DE-41BA-B4BC-91771B669502}" destId="{E32F526C-7C00-422A-9507-C3F0078B7B58}" srcOrd="1" destOrd="0" presId="urn:microsoft.com/office/officeart/2008/layout/LinedList"/>
    <dgm:cxn modelId="{A5413830-5044-4770-92CC-EEB56CEC5F7E}" type="presParOf" srcId="{3821A245-B2C4-4405-A7B4-6F7A63EB4081}" destId="{E0B5BF43-3AB5-4F69-AB08-6D255CB423E3}" srcOrd="4" destOrd="0" presId="urn:microsoft.com/office/officeart/2008/layout/LinedList"/>
    <dgm:cxn modelId="{629D155D-0526-4A65-A7A1-AECE39DEFBF8}" type="presParOf" srcId="{3821A245-B2C4-4405-A7B4-6F7A63EB4081}" destId="{2DEA0455-AD68-4CE2-859E-6345BAB77BCD}" srcOrd="5" destOrd="0" presId="urn:microsoft.com/office/officeart/2008/layout/LinedList"/>
    <dgm:cxn modelId="{9F900E95-64C0-41CD-9D2B-BFD641F14F4B}" type="presParOf" srcId="{2DEA0455-AD68-4CE2-859E-6345BAB77BCD}" destId="{7B3996C8-6E1B-4D76-A04A-B2D36AEBD60D}" srcOrd="0" destOrd="0" presId="urn:microsoft.com/office/officeart/2008/layout/LinedList"/>
    <dgm:cxn modelId="{F2C9E131-BA6F-49EC-A606-82873EA5E386}" type="presParOf" srcId="{2DEA0455-AD68-4CE2-859E-6345BAB77BCD}" destId="{466D3DF1-85DA-4F2B-9517-94D26622427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BCCAFBC-0A3C-421A-88D7-7359BB5898A4}"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0AB49DFA-59DF-4627-A999-F5C9B22F5FE5}">
      <dgm:prSet/>
      <dgm:spPr/>
      <dgm:t>
        <a:bodyPr/>
        <a:lstStyle/>
        <a:p>
          <a:r>
            <a:rPr lang="en-US" b="0" i="0" baseline="0"/>
            <a:t>Better understanding of customer needs and preferences </a:t>
          </a:r>
          <a:endParaRPr lang="en-US"/>
        </a:p>
      </dgm:t>
    </dgm:pt>
    <dgm:pt modelId="{8B4297F2-66DE-4F2C-8C39-79A1985B4BC8}" type="parTrans" cxnId="{C94BD7F3-19B5-4A30-AC96-7716B5ACC459}">
      <dgm:prSet/>
      <dgm:spPr/>
      <dgm:t>
        <a:bodyPr/>
        <a:lstStyle/>
        <a:p>
          <a:endParaRPr lang="en-US"/>
        </a:p>
      </dgm:t>
    </dgm:pt>
    <dgm:pt modelId="{3F35717F-5E23-414D-BB9B-F21CD24EE81C}" type="sibTrans" cxnId="{C94BD7F3-19B5-4A30-AC96-7716B5ACC459}">
      <dgm:prSet/>
      <dgm:spPr/>
      <dgm:t>
        <a:bodyPr/>
        <a:lstStyle/>
        <a:p>
          <a:endParaRPr lang="en-US"/>
        </a:p>
      </dgm:t>
    </dgm:pt>
    <dgm:pt modelId="{1B179303-AC5E-4BD9-81BF-F658EB915B7F}">
      <dgm:prSet/>
      <dgm:spPr/>
      <dgm:t>
        <a:bodyPr/>
        <a:lstStyle/>
        <a:p>
          <a:r>
            <a:rPr lang="en-US" b="0" i="0" baseline="0"/>
            <a:t>Improved product development and positioning </a:t>
          </a:r>
          <a:endParaRPr lang="en-US"/>
        </a:p>
      </dgm:t>
    </dgm:pt>
    <dgm:pt modelId="{A723C622-BF5B-4694-B4F8-09DD3563F1AF}" type="parTrans" cxnId="{BCB8347D-9C30-4D45-AF8B-AD5A5BEBBDC3}">
      <dgm:prSet/>
      <dgm:spPr/>
      <dgm:t>
        <a:bodyPr/>
        <a:lstStyle/>
        <a:p>
          <a:endParaRPr lang="en-US"/>
        </a:p>
      </dgm:t>
    </dgm:pt>
    <dgm:pt modelId="{68A466C9-756A-424A-A5CA-D3F6E3015E7A}" type="sibTrans" cxnId="{BCB8347D-9C30-4D45-AF8B-AD5A5BEBBDC3}">
      <dgm:prSet/>
      <dgm:spPr/>
      <dgm:t>
        <a:bodyPr/>
        <a:lstStyle/>
        <a:p>
          <a:endParaRPr lang="en-US"/>
        </a:p>
      </dgm:t>
    </dgm:pt>
    <dgm:pt modelId="{001A885A-E92C-4661-A150-9D1FD4502530}">
      <dgm:prSet/>
      <dgm:spPr/>
      <dgm:t>
        <a:bodyPr/>
        <a:lstStyle/>
        <a:p>
          <a:r>
            <a:rPr lang="en-US" b="0" i="0" baseline="0"/>
            <a:t>Enhanced customer satisfaction and loyalty </a:t>
          </a:r>
          <a:endParaRPr lang="en-US"/>
        </a:p>
      </dgm:t>
    </dgm:pt>
    <dgm:pt modelId="{6FAB94CD-4A45-4C96-80AB-CF0DEB940DD1}" type="parTrans" cxnId="{7F4AE582-995B-48DA-AD5C-84E337598882}">
      <dgm:prSet/>
      <dgm:spPr/>
      <dgm:t>
        <a:bodyPr/>
        <a:lstStyle/>
        <a:p>
          <a:endParaRPr lang="en-US"/>
        </a:p>
      </dgm:t>
    </dgm:pt>
    <dgm:pt modelId="{02D6DE78-126B-4BEE-9C69-A24016538577}" type="sibTrans" cxnId="{7F4AE582-995B-48DA-AD5C-84E337598882}">
      <dgm:prSet/>
      <dgm:spPr/>
      <dgm:t>
        <a:bodyPr/>
        <a:lstStyle/>
        <a:p>
          <a:endParaRPr lang="en-US"/>
        </a:p>
      </dgm:t>
    </dgm:pt>
    <dgm:pt modelId="{8E429A01-9718-4192-8D78-53D76D089901}">
      <dgm:prSet/>
      <dgm:spPr/>
      <dgm:t>
        <a:bodyPr/>
        <a:lstStyle/>
        <a:p>
          <a:r>
            <a:rPr lang="en-US" b="0" i="0" baseline="0"/>
            <a:t>Increased marketing efficiency and return on investment </a:t>
          </a:r>
          <a:endParaRPr lang="en-US"/>
        </a:p>
      </dgm:t>
    </dgm:pt>
    <dgm:pt modelId="{7F16A436-A9A6-43A4-8BF8-C6599B70733E}" type="parTrans" cxnId="{3FAD4AB7-2F9D-46E3-8BBD-62DDE142F9A1}">
      <dgm:prSet/>
      <dgm:spPr/>
      <dgm:t>
        <a:bodyPr/>
        <a:lstStyle/>
        <a:p>
          <a:endParaRPr lang="en-US"/>
        </a:p>
      </dgm:t>
    </dgm:pt>
    <dgm:pt modelId="{462B5C1B-02C1-44BE-84EC-834B877C7BCE}" type="sibTrans" cxnId="{3FAD4AB7-2F9D-46E3-8BBD-62DDE142F9A1}">
      <dgm:prSet/>
      <dgm:spPr/>
      <dgm:t>
        <a:bodyPr/>
        <a:lstStyle/>
        <a:p>
          <a:endParaRPr lang="en-US"/>
        </a:p>
      </dgm:t>
    </dgm:pt>
    <dgm:pt modelId="{1D1964F6-782B-49A8-B5AA-6950E2431239}" type="pres">
      <dgm:prSet presAssocID="{EBCCAFBC-0A3C-421A-88D7-7359BB5898A4}" presName="linear" presStyleCnt="0">
        <dgm:presLayoutVars>
          <dgm:animLvl val="lvl"/>
          <dgm:resizeHandles val="exact"/>
        </dgm:presLayoutVars>
      </dgm:prSet>
      <dgm:spPr/>
    </dgm:pt>
    <dgm:pt modelId="{CA91303E-CE03-40D0-B95C-6AC2FC8DABEB}" type="pres">
      <dgm:prSet presAssocID="{0AB49DFA-59DF-4627-A999-F5C9B22F5FE5}" presName="parentText" presStyleLbl="node1" presStyleIdx="0" presStyleCnt="4">
        <dgm:presLayoutVars>
          <dgm:chMax val="0"/>
          <dgm:bulletEnabled val="1"/>
        </dgm:presLayoutVars>
      </dgm:prSet>
      <dgm:spPr/>
    </dgm:pt>
    <dgm:pt modelId="{79315184-B287-4681-AABE-611C0BE70518}" type="pres">
      <dgm:prSet presAssocID="{3F35717F-5E23-414D-BB9B-F21CD24EE81C}" presName="spacer" presStyleCnt="0"/>
      <dgm:spPr/>
    </dgm:pt>
    <dgm:pt modelId="{8358724C-A091-4190-A0F8-36C41A6226FF}" type="pres">
      <dgm:prSet presAssocID="{1B179303-AC5E-4BD9-81BF-F658EB915B7F}" presName="parentText" presStyleLbl="node1" presStyleIdx="1" presStyleCnt="4">
        <dgm:presLayoutVars>
          <dgm:chMax val="0"/>
          <dgm:bulletEnabled val="1"/>
        </dgm:presLayoutVars>
      </dgm:prSet>
      <dgm:spPr/>
    </dgm:pt>
    <dgm:pt modelId="{3D031717-1F31-4184-8572-64A45DB51777}" type="pres">
      <dgm:prSet presAssocID="{68A466C9-756A-424A-A5CA-D3F6E3015E7A}" presName="spacer" presStyleCnt="0"/>
      <dgm:spPr/>
    </dgm:pt>
    <dgm:pt modelId="{D7F824D0-50ED-495C-8E67-A42A2BB23EF0}" type="pres">
      <dgm:prSet presAssocID="{001A885A-E92C-4661-A150-9D1FD4502530}" presName="parentText" presStyleLbl="node1" presStyleIdx="2" presStyleCnt="4">
        <dgm:presLayoutVars>
          <dgm:chMax val="0"/>
          <dgm:bulletEnabled val="1"/>
        </dgm:presLayoutVars>
      </dgm:prSet>
      <dgm:spPr/>
    </dgm:pt>
    <dgm:pt modelId="{F375D90F-0E52-4B09-99E0-C1B923FA9E16}" type="pres">
      <dgm:prSet presAssocID="{02D6DE78-126B-4BEE-9C69-A24016538577}" presName="spacer" presStyleCnt="0"/>
      <dgm:spPr/>
    </dgm:pt>
    <dgm:pt modelId="{F23480AB-F9A2-4D78-82B2-B14A75B9F140}" type="pres">
      <dgm:prSet presAssocID="{8E429A01-9718-4192-8D78-53D76D089901}" presName="parentText" presStyleLbl="node1" presStyleIdx="3" presStyleCnt="4">
        <dgm:presLayoutVars>
          <dgm:chMax val="0"/>
          <dgm:bulletEnabled val="1"/>
        </dgm:presLayoutVars>
      </dgm:prSet>
      <dgm:spPr/>
    </dgm:pt>
  </dgm:ptLst>
  <dgm:cxnLst>
    <dgm:cxn modelId="{C3A1DD67-E321-4496-920A-9D4AD15E5316}" type="presOf" srcId="{0AB49DFA-59DF-4627-A999-F5C9B22F5FE5}" destId="{CA91303E-CE03-40D0-B95C-6AC2FC8DABEB}" srcOrd="0" destOrd="0" presId="urn:microsoft.com/office/officeart/2005/8/layout/vList2"/>
    <dgm:cxn modelId="{3097E247-2DA2-4340-9652-85E4E2509751}" type="presOf" srcId="{EBCCAFBC-0A3C-421A-88D7-7359BB5898A4}" destId="{1D1964F6-782B-49A8-B5AA-6950E2431239}" srcOrd="0" destOrd="0" presId="urn:microsoft.com/office/officeart/2005/8/layout/vList2"/>
    <dgm:cxn modelId="{BCB8347D-9C30-4D45-AF8B-AD5A5BEBBDC3}" srcId="{EBCCAFBC-0A3C-421A-88D7-7359BB5898A4}" destId="{1B179303-AC5E-4BD9-81BF-F658EB915B7F}" srcOrd="1" destOrd="0" parTransId="{A723C622-BF5B-4694-B4F8-09DD3563F1AF}" sibTransId="{68A466C9-756A-424A-A5CA-D3F6E3015E7A}"/>
    <dgm:cxn modelId="{7F4AE582-995B-48DA-AD5C-84E337598882}" srcId="{EBCCAFBC-0A3C-421A-88D7-7359BB5898A4}" destId="{001A885A-E92C-4661-A150-9D1FD4502530}" srcOrd="2" destOrd="0" parTransId="{6FAB94CD-4A45-4C96-80AB-CF0DEB940DD1}" sibTransId="{02D6DE78-126B-4BEE-9C69-A24016538577}"/>
    <dgm:cxn modelId="{3F960EB7-F603-4E9C-925B-8D0FEE6819BC}" type="presOf" srcId="{1B179303-AC5E-4BD9-81BF-F658EB915B7F}" destId="{8358724C-A091-4190-A0F8-36C41A6226FF}" srcOrd="0" destOrd="0" presId="urn:microsoft.com/office/officeart/2005/8/layout/vList2"/>
    <dgm:cxn modelId="{3FAD4AB7-2F9D-46E3-8BBD-62DDE142F9A1}" srcId="{EBCCAFBC-0A3C-421A-88D7-7359BB5898A4}" destId="{8E429A01-9718-4192-8D78-53D76D089901}" srcOrd="3" destOrd="0" parTransId="{7F16A436-A9A6-43A4-8BF8-C6599B70733E}" sibTransId="{462B5C1B-02C1-44BE-84EC-834B877C7BCE}"/>
    <dgm:cxn modelId="{6045D0CF-26F4-4764-BE82-EC75307F6438}" type="presOf" srcId="{8E429A01-9718-4192-8D78-53D76D089901}" destId="{F23480AB-F9A2-4D78-82B2-B14A75B9F140}" srcOrd="0" destOrd="0" presId="urn:microsoft.com/office/officeart/2005/8/layout/vList2"/>
    <dgm:cxn modelId="{C94BD7F3-19B5-4A30-AC96-7716B5ACC459}" srcId="{EBCCAFBC-0A3C-421A-88D7-7359BB5898A4}" destId="{0AB49DFA-59DF-4627-A999-F5C9B22F5FE5}" srcOrd="0" destOrd="0" parTransId="{8B4297F2-66DE-4F2C-8C39-79A1985B4BC8}" sibTransId="{3F35717F-5E23-414D-BB9B-F21CD24EE81C}"/>
    <dgm:cxn modelId="{AF3D79F4-C716-47E4-9353-5F5EBCCDB656}" type="presOf" srcId="{001A885A-E92C-4661-A150-9D1FD4502530}" destId="{D7F824D0-50ED-495C-8E67-A42A2BB23EF0}" srcOrd="0" destOrd="0" presId="urn:microsoft.com/office/officeart/2005/8/layout/vList2"/>
    <dgm:cxn modelId="{DC21FB35-5F05-4392-9879-F211F867837A}" type="presParOf" srcId="{1D1964F6-782B-49A8-B5AA-6950E2431239}" destId="{CA91303E-CE03-40D0-B95C-6AC2FC8DABEB}" srcOrd="0" destOrd="0" presId="urn:microsoft.com/office/officeart/2005/8/layout/vList2"/>
    <dgm:cxn modelId="{DA309B32-AFE8-400A-A01D-9EB7781C9523}" type="presParOf" srcId="{1D1964F6-782B-49A8-B5AA-6950E2431239}" destId="{79315184-B287-4681-AABE-611C0BE70518}" srcOrd="1" destOrd="0" presId="urn:microsoft.com/office/officeart/2005/8/layout/vList2"/>
    <dgm:cxn modelId="{44D03536-BD0F-4354-B191-B4D3399511FB}" type="presParOf" srcId="{1D1964F6-782B-49A8-B5AA-6950E2431239}" destId="{8358724C-A091-4190-A0F8-36C41A6226FF}" srcOrd="2" destOrd="0" presId="urn:microsoft.com/office/officeart/2005/8/layout/vList2"/>
    <dgm:cxn modelId="{449B1B59-DDCD-434F-98D7-C0C96AAA3B6C}" type="presParOf" srcId="{1D1964F6-782B-49A8-B5AA-6950E2431239}" destId="{3D031717-1F31-4184-8572-64A45DB51777}" srcOrd="3" destOrd="0" presId="urn:microsoft.com/office/officeart/2005/8/layout/vList2"/>
    <dgm:cxn modelId="{181673C2-FCBC-496E-A873-FC0279E85E17}" type="presParOf" srcId="{1D1964F6-782B-49A8-B5AA-6950E2431239}" destId="{D7F824D0-50ED-495C-8E67-A42A2BB23EF0}" srcOrd="4" destOrd="0" presId="urn:microsoft.com/office/officeart/2005/8/layout/vList2"/>
    <dgm:cxn modelId="{EED3DAFA-7078-42BF-95AC-35E3983CDD2A}" type="presParOf" srcId="{1D1964F6-782B-49A8-B5AA-6950E2431239}" destId="{F375D90F-0E52-4B09-99E0-C1B923FA9E16}" srcOrd="5" destOrd="0" presId="urn:microsoft.com/office/officeart/2005/8/layout/vList2"/>
    <dgm:cxn modelId="{ED0F8559-635E-4D20-B28B-FF83E72A05D6}" type="presParOf" srcId="{1D1964F6-782B-49A8-B5AA-6950E2431239}" destId="{F23480AB-F9A2-4D78-82B2-B14A75B9F14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45F1D55-169E-4558-AD4E-2F992E63BB95}" type="doc">
      <dgm:prSet loTypeId="urn:microsoft.com/office/officeart/2005/8/layout/hierarchy1" loCatId="hierarchy" qsTypeId="urn:microsoft.com/office/officeart/2005/8/quickstyle/simple4" qsCatId="simple" csTypeId="urn:microsoft.com/office/officeart/2005/8/colors/accent3_2" csCatId="accent3"/>
      <dgm:spPr/>
      <dgm:t>
        <a:bodyPr/>
        <a:lstStyle/>
        <a:p>
          <a:endParaRPr lang="en-US"/>
        </a:p>
      </dgm:t>
    </dgm:pt>
    <dgm:pt modelId="{9540A61F-8550-434E-9B60-2A487DDBFDBF}">
      <dgm:prSet/>
      <dgm:spPr/>
      <dgm:t>
        <a:bodyPr/>
        <a:lstStyle/>
        <a:p>
          <a:r>
            <a:rPr lang="en-US" b="0" i="0" baseline="0"/>
            <a:t>Efficient allocation of marketing resources </a:t>
          </a:r>
          <a:endParaRPr lang="en-US"/>
        </a:p>
      </dgm:t>
    </dgm:pt>
    <dgm:pt modelId="{B8E81EFA-983B-471C-A18F-48C67017E83B}" type="parTrans" cxnId="{9AEED7E5-79B4-4D9C-A5E7-A3481D8E57BC}">
      <dgm:prSet/>
      <dgm:spPr/>
      <dgm:t>
        <a:bodyPr/>
        <a:lstStyle/>
        <a:p>
          <a:endParaRPr lang="en-US"/>
        </a:p>
      </dgm:t>
    </dgm:pt>
    <dgm:pt modelId="{EE410297-5B8B-4E0C-8F18-4746166EA2DF}" type="sibTrans" cxnId="{9AEED7E5-79B4-4D9C-A5E7-A3481D8E57BC}">
      <dgm:prSet/>
      <dgm:spPr/>
      <dgm:t>
        <a:bodyPr/>
        <a:lstStyle/>
        <a:p>
          <a:endParaRPr lang="en-US"/>
        </a:p>
      </dgm:t>
    </dgm:pt>
    <dgm:pt modelId="{ACFF25D0-D947-41C7-B486-EAA44EF27938}">
      <dgm:prSet/>
      <dgm:spPr/>
      <dgm:t>
        <a:bodyPr/>
        <a:lstStyle/>
        <a:p>
          <a:r>
            <a:rPr lang="en-US" b="0" i="0" baseline="0"/>
            <a:t>Improved chances of conversion and sales </a:t>
          </a:r>
          <a:endParaRPr lang="en-US"/>
        </a:p>
      </dgm:t>
    </dgm:pt>
    <dgm:pt modelId="{148DE878-DFD2-4908-AA40-3C2546CB5292}" type="parTrans" cxnId="{53D9B612-C56E-42EA-AA57-514B0D78296C}">
      <dgm:prSet/>
      <dgm:spPr/>
      <dgm:t>
        <a:bodyPr/>
        <a:lstStyle/>
        <a:p>
          <a:endParaRPr lang="en-US"/>
        </a:p>
      </dgm:t>
    </dgm:pt>
    <dgm:pt modelId="{034446DB-9F53-4013-86B2-EB175D92B464}" type="sibTrans" cxnId="{53D9B612-C56E-42EA-AA57-514B0D78296C}">
      <dgm:prSet/>
      <dgm:spPr/>
      <dgm:t>
        <a:bodyPr/>
        <a:lstStyle/>
        <a:p>
          <a:endParaRPr lang="en-US"/>
        </a:p>
      </dgm:t>
    </dgm:pt>
    <dgm:pt modelId="{8BBD274A-F607-4E79-9D44-88347423277B}">
      <dgm:prSet/>
      <dgm:spPr/>
      <dgm:t>
        <a:bodyPr/>
        <a:lstStyle/>
        <a:p>
          <a:r>
            <a:rPr lang="en-US" b="0" i="0" baseline="0"/>
            <a:t>Higher return on investment (ROI) </a:t>
          </a:r>
          <a:endParaRPr lang="en-US"/>
        </a:p>
      </dgm:t>
    </dgm:pt>
    <dgm:pt modelId="{3C802EB4-06EF-4A52-AD47-E3AD32C0780C}" type="parTrans" cxnId="{D72B99FC-F54E-4663-9C0D-93CC068899D0}">
      <dgm:prSet/>
      <dgm:spPr/>
      <dgm:t>
        <a:bodyPr/>
        <a:lstStyle/>
        <a:p>
          <a:endParaRPr lang="en-US"/>
        </a:p>
      </dgm:t>
    </dgm:pt>
    <dgm:pt modelId="{596CD90E-F20F-4330-B3EB-1DF20C175AD2}" type="sibTrans" cxnId="{D72B99FC-F54E-4663-9C0D-93CC068899D0}">
      <dgm:prSet/>
      <dgm:spPr/>
      <dgm:t>
        <a:bodyPr/>
        <a:lstStyle/>
        <a:p>
          <a:endParaRPr lang="en-US"/>
        </a:p>
      </dgm:t>
    </dgm:pt>
    <dgm:pt modelId="{FF5DEF82-A716-4BBF-831B-8B61836A44B9}">
      <dgm:prSet/>
      <dgm:spPr/>
      <dgm:t>
        <a:bodyPr/>
        <a:lstStyle/>
        <a:p>
          <a:r>
            <a:rPr lang="en-US" b="0" i="0" baseline="0"/>
            <a:t>Enhanced customer satisfaction and loyalty </a:t>
          </a:r>
          <a:endParaRPr lang="en-US"/>
        </a:p>
      </dgm:t>
    </dgm:pt>
    <dgm:pt modelId="{71CD92FB-2281-4663-993A-5C926D32EDA8}" type="parTrans" cxnId="{599E4758-3578-4283-8AA8-08BEDFE9E2B3}">
      <dgm:prSet/>
      <dgm:spPr/>
      <dgm:t>
        <a:bodyPr/>
        <a:lstStyle/>
        <a:p>
          <a:endParaRPr lang="en-US"/>
        </a:p>
      </dgm:t>
    </dgm:pt>
    <dgm:pt modelId="{5CF5BAAC-EFC0-4D88-AA0F-D46DAAEFF616}" type="sibTrans" cxnId="{599E4758-3578-4283-8AA8-08BEDFE9E2B3}">
      <dgm:prSet/>
      <dgm:spPr/>
      <dgm:t>
        <a:bodyPr/>
        <a:lstStyle/>
        <a:p>
          <a:endParaRPr lang="en-US"/>
        </a:p>
      </dgm:t>
    </dgm:pt>
    <dgm:pt modelId="{6114415F-75C1-4802-91DB-8C435D47F9B0}" type="pres">
      <dgm:prSet presAssocID="{945F1D55-169E-4558-AD4E-2F992E63BB95}" presName="hierChild1" presStyleCnt="0">
        <dgm:presLayoutVars>
          <dgm:chPref val="1"/>
          <dgm:dir/>
          <dgm:animOne val="branch"/>
          <dgm:animLvl val="lvl"/>
          <dgm:resizeHandles/>
        </dgm:presLayoutVars>
      </dgm:prSet>
      <dgm:spPr/>
    </dgm:pt>
    <dgm:pt modelId="{466D99D6-A35B-4594-8D74-EF8130748311}" type="pres">
      <dgm:prSet presAssocID="{9540A61F-8550-434E-9B60-2A487DDBFDBF}" presName="hierRoot1" presStyleCnt="0"/>
      <dgm:spPr/>
    </dgm:pt>
    <dgm:pt modelId="{69501A38-1A14-488E-BD60-F07BB0FDC1E9}" type="pres">
      <dgm:prSet presAssocID="{9540A61F-8550-434E-9B60-2A487DDBFDBF}" presName="composite" presStyleCnt="0"/>
      <dgm:spPr/>
    </dgm:pt>
    <dgm:pt modelId="{E1C1480F-9A6A-4ABD-9D86-9CA9DE5CC657}" type="pres">
      <dgm:prSet presAssocID="{9540A61F-8550-434E-9B60-2A487DDBFDBF}" presName="background" presStyleLbl="node0" presStyleIdx="0" presStyleCnt="4"/>
      <dgm:spPr/>
    </dgm:pt>
    <dgm:pt modelId="{4D95AE38-79F3-489D-AEEC-34B95C2D6631}" type="pres">
      <dgm:prSet presAssocID="{9540A61F-8550-434E-9B60-2A487DDBFDBF}" presName="text" presStyleLbl="fgAcc0" presStyleIdx="0" presStyleCnt="4">
        <dgm:presLayoutVars>
          <dgm:chPref val="3"/>
        </dgm:presLayoutVars>
      </dgm:prSet>
      <dgm:spPr/>
    </dgm:pt>
    <dgm:pt modelId="{C3B5A068-D934-4BAF-A200-AA03BC25B586}" type="pres">
      <dgm:prSet presAssocID="{9540A61F-8550-434E-9B60-2A487DDBFDBF}" presName="hierChild2" presStyleCnt="0"/>
      <dgm:spPr/>
    </dgm:pt>
    <dgm:pt modelId="{D1FC58B7-C2CC-4668-861F-294D696A974C}" type="pres">
      <dgm:prSet presAssocID="{ACFF25D0-D947-41C7-B486-EAA44EF27938}" presName="hierRoot1" presStyleCnt="0"/>
      <dgm:spPr/>
    </dgm:pt>
    <dgm:pt modelId="{7F115381-4D2F-4A26-B0F4-1F9118D0E3AC}" type="pres">
      <dgm:prSet presAssocID="{ACFF25D0-D947-41C7-B486-EAA44EF27938}" presName="composite" presStyleCnt="0"/>
      <dgm:spPr/>
    </dgm:pt>
    <dgm:pt modelId="{600AB825-03CC-42A9-9785-BB2BC5118947}" type="pres">
      <dgm:prSet presAssocID="{ACFF25D0-D947-41C7-B486-EAA44EF27938}" presName="background" presStyleLbl="node0" presStyleIdx="1" presStyleCnt="4"/>
      <dgm:spPr/>
    </dgm:pt>
    <dgm:pt modelId="{C2AA84B3-F66A-4A66-A269-EE0B237A1829}" type="pres">
      <dgm:prSet presAssocID="{ACFF25D0-D947-41C7-B486-EAA44EF27938}" presName="text" presStyleLbl="fgAcc0" presStyleIdx="1" presStyleCnt="4">
        <dgm:presLayoutVars>
          <dgm:chPref val="3"/>
        </dgm:presLayoutVars>
      </dgm:prSet>
      <dgm:spPr/>
    </dgm:pt>
    <dgm:pt modelId="{3A2C7B01-27D5-4A0F-8130-EAB171C1381E}" type="pres">
      <dgm:prSet presAssocID="{ACFF25D0-D947-41C7-B486-EAA44EF27938}" presName="hierChild2" presStyleCnt="0"/>
      <dgm:spPr/>
    </dgm:pt>
    <dgm:pt modelId="{14F31626-6A81-4917-9C7C-78C3C206BDEA}" type="pres">
      <dgm:prSet presAssocID="{8BBD274A-F607-4E79-9D44-88347423277B}" presName="hierRoot1" presStyleCnt="0"/>
      <dgm:spPr/>
    </dgm:pt>
    <dgm:pt modelId="{911DBAD1-7B83-4E5E-AA9A-AD892BE756AF}" type="pres">
      <dgm:prSet presAssocID="{8BBD274A-F607-4E79-9D44-88347423277B}" presName="composite" presStyleCnt="0"/>
      <dgm:spPr/>
    </dgm:pt>
    <dgm:pt modelId="{3D4814C4-194B-439D-BE4E-43EAD74C7F00}" type="pres">
      <dgm:prSet presAssocID="{8BBD274A-F607-4E79-9D44-88347423277B}" presName="background" presStyleLbl="node0" presStyleIdx="2" presStyleCnt="4"/>
      <dgm:spPr/>
    </dgm:pt>
    <dgm:pt modelId="{17D62A97-8480-49FF-9F92-1BE056A3C24E}" type="pres">
      <dgm:prSet presAssocID="{8BBD274A-F607-4E79-9D44-88347423277B}" presName="text" presStyleLbl="fgAcc0" presStyleIdx="2" presStyleCnt="4">
        <dgm:presLayoutVars>
          <dgm:chPref val="3"/>
        </dgm:presLayoutVars>
      </dgm:prSet>
      <dgm:spPr/>
    </dgm:pt>
    <dgm:pt modelId="{ED265B99-3F95-421E-B429-72D92181CDE3}" type="pres">
      <dgm:prSet presAssocID="{8BBD274A-F607-4E79-9D44-88347423277B}" presName="hierChild2" presStyleCnt="0"/>
      <dgm:spPr/>
    </dgm:pt>
    <dgm:pt modelId="{55E81F2E-EEB1-471A-8000-82CCFE5D6BFB}" type="pres">
      <dgm:prSet presAssocID="{FF5DEF82-A716-4BBF-831B-8B61836A44B9}" presName="hierRoot1" presStyleCnt="0"/>
      <dgm:spPr/>
    </dgm:pt>
    <dgm:pt modelId="{8F70E751-5929-4B76-BD86-38C3B5025A66}" type="pres">
      <dgm:prSet presAssocID="{FF5DEF82-A716-4BBF-831B-8B61836A44B9}" presName="composite" presStyleCnt="0"/>
      <dgm:spPr/>
    </dgm:pt>
    <dgm:pt modelId="{0E048AD2-5DBB-45C4-94A4-E0A1251DCEA0}" type="pres">
      <dgm:prSet presAssocID="{FF5DEF82-A716-4BBF-831B-8B61836A44B9}" presName="background" presStyleLbl="node0" presStyleIdx="3" presStyleCnt="4"/>
      <dgm:spPr/>
    </dgm:pt>
    <dgm:pt modelId="{89EFA8FC-19B2-4F3E-B864-600B8B5E6E5B}" type="pres">
      <dgm:prSet presAssocID="{FF5DEF82-A716-4BBF-831B-8B61836A44B9}" presName="text" presStyleLbl="fgAcc0" presStyleIdx="3" presStyleCnt="4">
        <dgm:presLayoutVars>
          <dgm:chPref val="3"/>
        </dgm:presLayoutVars>
      </dgm:prSet>
      <dgm:spPr/>
    </dgm:pt>
    <dgm:pt modelId="{E57E8787-57C1-48E9-8777-FF52EAD7E7E2}" type="pres">
      <dgm:prSet presAssocID="{FF5DEF82-A716-4BBF-831B-8B61836A44B9}" presName="hierChild2" presStyleCnt="0"/>
      <dgm:spPr/>
    </dgm:pt>
  </dgm:ptLst>
  <dgm:cxnLst>
    <dgm:cxn modelId="{66F22711-C076-40EA-AC2D-F626509BD3CD}" type="presOf" srcId="{9540A61F-8550-434E-9B60-2A487DDBFDBF}" destId="{4D95AE38-79F3-489D-AEEC-34B95C2D6631}" srcOrd="0" destOrd="0" presId="urn:microsoft.com/office/officeart/2005/8/layout/hierarchy1"/>
    <dgm:cxn modelId="{53D9B612-C56E-42EA-AA57-514B0D78296C}" srcId="{945F1D55-169E-4558-AD4E-2F992E63BB95}" destId="{ACFF25D0-D947-41C7-B486-EAA44EF27938}" srcOrd="1" destOrd="0" parTransId="{148DE878-DFD2-4908-AA40-3C2546CB5292}" sibTransId="{034446DB-9F53-4013-86B2-EB175D92B464}"/>
    <dgm:cxn modelId="{FB749E1C-A83D-4283-A448-69198B1E90C7}" type="presOf" srcId="{FF5DEF82-A716-4BBF-831B-8B61836A44B9}" destId="{89EFA8FC-19B2-4F3E-B864-600B8B5E6E5B}" srcOrd="0" destOrd="0" presId="urn:microsoft.com/office/officeart/2005/8/layout/hierarchy1"/>
    <dgm:cxn modelId="{599E4758-3578-4283-8AA8-08BEDFE9E2B3}" srcId="{945F1D55-169E-4558-AD4E-2F992E63BB95}" destId="{FF5DEF82-A716-4BBF-831B-8B61836A44B9}" srcOrd="3" destOrd="0" parTransId="{71CD92FB-2281-4663-993A-5C926D32EDA8}" sibTransId="{5CF5BAAC-EFC0-4D88-AA0F-D46DAAEFF616}"/>
    <dgm:cxn modelId="{4195E7B9-57E5-4885-AB1E-24BCA3D462C6}" type="presOf" srcId="{8BBD274A-F607-4E79-9D44-88347423277B}" destId="{17D62A97-8480-49FF-9F92-1BE056A3C24E}" srcOrd="0" destOrd="0" presId="urn:microsoft.com/office/officeart/2005/8/layout/hierarchy1"/>
    <dgm:cxn modelId="{5DA2FDBB-4E21-4524-ACD5-404753BE68AA}" type="presOf" srcId="{ACFF25D0-D947-41C7-B486-EAA44EF27938}" destId="{C2AA84B3-F66A-4A66-A269-EE0B237A1829}" srcOrd="0" destOrd="0" presId="urn:microsoft.com/office/officeart/2005/8/layout/hierarchy1"/>
    <dgm:cxn modelId="{9AEED7E5-79B4-4D9C-A5E7-A3481D8E57BC}" srcId="{945F1D55-169E-4558-AD4E-2F992E63BB95}" destId="{9540A61F-8550-434E-9B60-2A487DDBFDBF}" srcOrd="0" destOrd="0" parTransId="{B8E81EFA-983B-471C-A18F-48C67017E83B}" sibTransId="{EE410297-5B8B-4E0C-8F18-4746166EA2DF}"/>
    <dgm:cxn modelId="{D6101EED-48CD-456F-9657-E201F82E4962}" type="presOf" srcId="{945F1D55-169E-4558-AD4E-2F992E63BB95}" destId="{6114415F-75C1-4802-91DB-8C435D47F9B0}" srcOrd="0" destOrd="0" presId="urn:microsoft.com/office/officeart/2005/8/layout/hierarchy1"/>
    <dgm:cxn modelId="{D72B99FC-F54E-4663-9C0D-93CC068899D0}" srcId="{945F1D55-169E-4558-AD4E-2F992E63BB95}" destId="{8BBD274A-F607-4E79-9D44-88347423277B}" srcOrd="2" destOrd="0" parTransId="{3C802EB4-06EF-4A52-AD47-E3AD32C0780C}" sibTransId="{596CD90E-F20F-4330-B3EB-1DF20C175AD2}"/>
    <dgm:cxn modelId="{B52628C1-0061-4321-9B25-2067497DD902}" type="presParOf" srcId="{6114415F-75C1-4802-91DB-8C435D47F9B0}" destId="{466D99D6-A35B-4594-8D74-EF8130748311}" srcOrd="0" destOrd="0" presId="urn:microsoft.com/office/officeart/2005/8/layout/hierarchy1"/>
    <dgm:cxn modelId="{D8165538-B0D7-4AB6-BBB8-E6036F993A16}" type="presParOf" srcId="{466D99D6-A35B-4594-8D74-EF8130748311}" destId="{69501A38-1A14-488E-BD60-F07BB0FDC1E9}" srcOrd="0" destOrd="0" presId="urn:microsoft.com/office/officeart/2005/8/layout/hierarchy1"/>
    <dgm:cxn modelId="{E3A556F9-D124-4795-AA89-ED5B28C1EC8A}" type="presParOf" srcId="{69501A38-1A14-488E-BD60-F07BB0FDC1E9}" destId="{E1C1480F-9A6A-4ABD-9D86-9CA9DE5CC657}" srcOrd="0" destOrd="0" presId="urn:microsoft.com/office/officeart/2005/8/layout/hierarchy1"/>
    <dgm:cxn modelId="{BC94039E-B442-479B-A641-18E363FB83E2}" type="presParOf" srcId="{69501A38-1A14-488E-BD60-F07BB0FDC1E9}" destId="{4D95AE38-79F3-489D-AEEC-34B95C2D6631}" srcOrd="1" destOrd="0" presId="urn:microsoft.com/office/officeart/2005/8/layout/hierarchy1"/>
    <dgm:cxn modelId="{DBEEE9E1-759C-487C-BC1B-08B47102DC3C}" type="presParOf" srcId="{466D99D6-A35B-4594-8D74-EF8130748311}" destId="{C3B5A068-D934-4BAF-A200-AA03BC25B586}" srcOrd="1" destOrd="0" presId="urn:microsoft.com/office/officeart/2005/8/layout/hierarchy1"/>
    <dgm:cxn modelId="{396D7FD8-E88C-4115-AE24-6A13C0A43BCE}" type="presParOf" srcId="{6114415F-75C1-4802-91DB-8C435D47F9B0}" destId="{D1FC58B7-C2CC-4668-861F-294D696A974C}" srcOrd="1" destOrd="0" presId="urn:microsoft.com/office/officeart/2005/8/layout/hierarchy1"/>
    <dgm:cxn modelId="{A8D32536-4B0E-4359-BBD4-310BE082572A}" type="presParOf" srcId="{D1FC58B7-C2CC-4668-861F-294D696A974C}" destId="{7F115381-4D2F-4A26-B0F4-1F9118D0E3AC}" srcOrd="0" destOrd="0" presId="urn:microsoft.com/office/officeart/2005/8/layout/hierarchy1"/>
    <dgm:cxn modelId="{D6495835-C79A-43ED-A4B7-65EB8B202C84}" type="presParOf" srcId="{7F115381-4D2F-4A26-B0F4-1F9118D0E3AC}" destId="{600AB825-03CC-42A9-9785-BB2BC5118947}" srcOrd="0" destOrd="0" presId="urn:microsoft.com/office/officeart/2005/8/layout/hierarchy1"/>
    <dgm:cxn modelId="{9DCE11D5-96A0-4F99-9944-62A79B63AD40}" type="presParOf" srcId="{7F115381-4D2F-4A26-B0F4-1F9118D0E3AC}" destId="{C2AA84B3-F66A-4A66-A269-EE0B237A1829}" srcOrd="1" destOrd="0" presId="urn:microsoft.com/office/officeart/2005/8/layout/hierarchy1"/>
    <dgm:cxn modelId="{C6BEB57D-C46A-4F37-A85E-0A07322845BA}" type="presParOf" srcId="{D1FC58B7-C2CC-4668-861F-294D696A974C}" destId="{3A2C7B01-27D5-4A0F-8130-EAB171C1381E}" srcOrd="1" destOrd="0" presId="urn:microsoft.com/office/officeart/2005/8/layout/hierarchy1"/>
    <dgm:cxn modelId="{7B722F3B-6501-4DA1-A67E-930F69C3273D}" type="presParOf" srcId="{6114415F-75C1-4802-91DB-8C435D47F9B0}" destId="{14F31626-6A81-4917-9C7C-78C3C206BDEA}" srcOrd="2" destOrd="0" presId="urn:microsoft.com/office/officeart/2005/8/layout/hierarchy1"/>
    <dgm:cxn modelId="{66414E97-F55E-4018-942C-1C8C128A2B8D}" type="presParOf" srcId="{14F31626-6A81-4917-9C7C-78C3C206BDEA}" destId="{911DBAD1-7B83-4E5E-AA9A-AD892BE756AF}" srcOrd="0" destOrd="0" presId="urn:microsoft.com/office/officeart/2005/8/layout/hierarchy1"/>
    <dgm:cxn modelId="{4F094775-CA4D-412D-A464-61871A780A39}" type="presParOf" srcId="{911DBAD1-7B83-4E5E-AA9A-AD892BE756AF}" destId="{3D4814C4-194B-439D-BE4E-43EAD74C7F00}" srcOrd="0" destOrd="0" presId="urn:microsoft.com/office/officeart/2005/8/layout/hierarchy1"/>
    <dgm:cxn modelId="{E38E35AE-B005-4B45-A63D-4D0240E1A9D7}" type="presParOf" srcId="{911DBAD1-7B83-4E5E-AA9A-AD892BE756AF}" destId="{17D62A97-8480-49FF-9F92-1BE056A3C24E}" srcOrd="1" destOrd="0" presId="urn:microsoft.com/office/officeart/2005/8/layout/hierarchy1"/>
    <dgm:cxn modelId="{84F6969C-0956-49A8-99FF-5D19B86542FB}" type="presParOf" srcId="{14F31626-6A81-4917-9C7C-78C3C206BDEA}" destId="{ED265B99-3F95-421E-B429-72D92181CDE3}" srcOrd="1" destOrd="0" presId="urn:microsoft.com/office/officeart/2005/8/layout/hierarchy1"/>
    <dgm:cxn modelId="{64FBC626-DDA6-442A-8793-9CE1FB02C076}" type="presParOf" srcId="{6114415F-75C1-4802-91DB-8C435D47F9B0}" destId="{55E81F2E-EEB1-471A-8000-82CCFE5D6BFB}" srcOrd="3" destOrd="0" presId="urn:microsoft.com/office/officeart/2005/8/layout/hierarchy1"/>
    <dgm:cxn modelId="{BFCDC68B-B4A0-4988-BDB8-B013DB661598}" type="presParOf" srcId="{55E81F2E-EEB1-471A-8000-82CCFE5D6BFB}" destId="{8F70E751-5929-4B76-BD86-38C3B5025A66}" srcOrd="0" destOrd="0" presId="urn:microsoft.com/office/officeart/2005/8/layout/hierarchy1"/>
    <dgm:cxn modelId="{D49B5AD9-EDA0-41CC-9B8A-0BF1EF220E83}" type="presParOf" srcId="{8F70E751-5929-4B76-BD86-38C3B5025A66}" destId="{0E048AD2-5DBB-45C4-94A4-E0A1251DCEA0}" srcOrd="0" destOrd="0" presId="urn:microsoft.com/office/officeart/2005/8/layout/hierarchy1"/>
    <dgm:cxn modelId="{0A08D265-D5D4-4753-B7E5-31CE09F13DA0}" type="presParOf" srcId="{8F70E751-5929-4B76-BD86-38C3B5025A66}" destId="{89EFA8FC-19B2-4F3E-B864-600B8B5E6E5B}" srcOrd="1" destOrd="0" presId="urn:microsoft.com/office/officeart/2005/8/layout/hierarchy1"/>
    <dgm:cxn modelId="{96FBD971-F21D-4B24-A442-1F757EE3B65B}" type="presParOf" srcId="{55E81F2E-EEB1-471A-8000-82CCFE5D6BFB}" destId="{E57E8787-57C1-48E9-8777-FF52EAD7E7E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A48A32E-FF6E-4723-8E2D-DC50D88C169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31092E8-C462-46F1-B450-DBB8634725F6}">
      <dgm:prSet/>
      <dgm:spPr/>
      <dgm:t>
        <a:bodyPr/>
        <a:lstStyle/>
        <a:p>
          <a:r>
            <a:rPr lang="en-US" b="0" i="0" baseline="0"/>
            <a:t>Regularly reviewing and updating target segments </a:t>
          </a:r>
          <a:endParaRPr lang="en-US"/>
        </a:p>
      </dgm:t>
    </dgm:pt>
    <dgm:pt modelId="{404986FA-DDAC-4522-AE68-FD02B9A70199}" type="parTrans" cxnId="{39176D60-1DA6-4909-8093-E78CFF4DA76A}">
      <dgm:prSet/>
      <dgm:spPr/>
      <dgm:t>
        <a:bodyPr/>
        <a:lstStyle/>
        <a:p>
          <a:endParaRPr lang="en-US"/>
        </a:p>
      </dgm:t>
    </dgm:pt>
    <dgm:pt modelId="{0AFBF76D-2942-4B5B-99C2-CFA8037E5E1E}" type="sibTrans" cxnId="{39176D60-1DA6-4909-8093-E78CFF4DA76A}">
      <dgm:prSet/>
      <dgm:spPr/>
      <dgm:t>
        <a:bodyPr/>
        <a:lstStyle/>
        <a:p>
          <a:endParaRPr lang="en-US"/>
        </a:p>
      </dgm:t>
    </dgm:pt>
    <dgm:pt modelId="{EFED62F4-7225-4180-9E5F-994BF3D2879C}">
      <dgm:prSet/>
      <dgm:spPr/>
      <dgm:t>
        <a:bodyPr/>
        <a:lstStyle/>
        <a:p>
          <a:r>
            <a:rPr lang="en-US" b="0" i="0" baseline="0"/>
            <a:t>Integrating targeting with overall marketing strategy </a:t>
          </a:r>
          <a:endParaRPr lang="en-US"/>
        </a:p>
      </dgm:t>
    </dgm:pt>
    <dgm:pt modelId="{DE85C70B-0E95-412D-9426-DE5EA1FE3796}" type="parTrans" cxnId="{A3086C0A-043F-488D-A255-37C8719F4855}">
      <dgm:prSet/>
      <dgm:spPr/>
      <dgm:t>
        <a:bodyPr/>
        <a:lstStyle/>
        <a:p>
          <a:endParaRPr lang="en-US"/>
        </a:p>
      </dgm:t>
    </dgm:pt>
    <dgm:pt modelId="{5806E292-9DB2-4676-9927-B1B02A52111D}" type="sibTrans" cxnId="{A3086C0A-043F-488D-A255-37C8719F4855}">
      <dgm:prSet/>
      <dgm:spPr/>
      <dgm:t>
        <a:bodyPr/>
        <a:lstStyle/>
        <a:p>
          <a:endParaRPr lang="en-US"/>
        </a:p>
      </dgm:t>
    </dgm:pt>
    <dgm:pt modelId="{1CFD304D-111C-4140-809E-42781452B553}">
      <dgm:prSet/>
      <dgm:spPr/>
      <dgm:t>
        <a:bodyPr/>
        <a:lstStyle/>
        <a:p>
          <a:r>
            <a:rPr lang="en-US" b="0" i="0" baseline="0"/>
            <a:t>Ensuring organizational alignment and support </a:t>
          </a:r>
          <a:endParaRPr lang="en-US"/>
        </a:p>
      </dgm:t>
    </dgm:pt>
    <dgm:pt modelId="{24AA21D3-BC72-4862-BFF7-93B84BD7E972}" type="parTrans" cxnId="{D4EBBB9C-7611-41BD-9224-4F287DEE1F28}">
      <dgm:prSet/>
      <dgm:spPr/>
      <dgm:t>
        <a:bodyPr/>
        <a:lstStyle/>
        <a:p>
          <a:endParaRPr lang="en-US"/>
        </a:p>
      </dgm:t>
    </dgm:pt>
    <dgm:pt modelId="{C1E13747-DB20-434C-B60D-36A162A2CD42}" type="sibTrans" cxnId="{D4EBBB9C-7611-41BD-9224-4F287DEE1F28}">
      <dgm:prSet/>
      <dgm:spPr/>
      <dgm:t>
        <a:bodyPr/>
        <a:lstStyle/>
        <a:p>
          <a:endParaRPr lang="en-US"/>
        </a:p>
      </dgm:t>
    </dgm:pt>
    <dgm:pt modelId="{11C1E834-38F7-4009-9AE8-BD27CFBA978C}">
      <dgm:prSet/>
      <dgm:spPr/>
      <dgm:t>
        <a:bodyPr/>
        <a:lstStyle/>
        <a:p>
          <a:r>
            <a:rPr lang="en-US" b="0" i="0" baseline="0"/>
            <a:t>Balancing segment focus with adaptability to market changes </a:t>
          </a:r>
          <a:endParaRPr lang="en-US"/>
        </a:p>
      </dgm:t>
    </dgm:pt>
    <dgm:pt modelId="{D91F0F86-366F-4839-8361-ECB9F2951EE6}" type="parTrans" cxnId="{2A3378F5-5786-4B13-8353-6F68599CBB0D}">
      <dgm:prSet/>
      <dgm:spPr/>
      <dgm:t>
        <a:bodyPr/>
        <a:lstStyle/>
        <a:p>
          <a:endParaRPr lang="en-US"/>
        </a:p>
      </dgm:t>
    </dgm:pt>
    <dgm:pt modelId="{CFE71101-4309-4FAD-8C36-145F7819DEF3}" type="sibTrans" cxnId="{2A3378F5-5786-4B13-8353-6F68599CBB0D}">
      <dgm:prSet/>
      <dgm:spPr/>
      <dgm:t>
        <a:bodyPr/>
        <a:lstStyle/>
        <a:p>
          <a:endParaRPr lang="en-US"/>
        </a:p>
      </dgm:t>
    </dgm:pt>
    <dgm:pt modelId="{B3E9741B-BCF5-46F0-89E6-48251E7DE1F3}" type="pres">
      <dgm:prSet presAssocID="{8A48A32E-FF6E-4723-8E2D-DC50D88C1693}" presName="root" presStyleCnt="0">
        <dgm:presLayoutVars>
          <dgm:dir/>
          <dgm:resizeHandles val="exact"/>
        </dgm:presLayoutVars>
      </dgm:prSet>
      <dgm:spPr/>
    </dgm:pt>
    <dgm:pt modelId="{27EB8C66-93B9-4D02-B0E9-E3021F9C8E25}" type="pres">
      <dgm:prSet presAssocID="{A31092E8-C462-46F1-B450-DBB8634725F6}" presName="compNode" presStyleCnt="0"/>
      <dgm:spPr/>
    </dgm:pt>
    <dgm:pt modelId="{B82F3996-F777-4E79-998C-6641048175AF}" type="pres">
      <dgm:prSet presAssocID="{A31092E8-C462-46F1-B450-DBB8634725F6}" presName="bgRect" presStyleLbl="bgShp" presStyleIdx="0" presStyleCnt="4"/>
      <dgm:spPr/>
    </dgm:pt>
    <dgm:pt modelId="{ED6E6ABC-9556-4E39-85B7-5D3B68EFB8EA}" type="pres">
      <dgm:prSet presAssocID="{A31092E8-C462-46F1-B450-DBB8634725F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D493DC15-1EAF-488B-B22C-E3EB2A657E9F}" type="pres">
      <dgm:prSet presAssocID="{A31092E8-C462-46F1-B450-DBB8634725F6}" presName="spaceRect" presStyleCnt="0"/>
      <dgm:spPr/>
    </dgm:pt>
    <dgm:pt modelId="{DF3D94D4-DCD9-4F41-855A-D2FB796ADDDD}" type="pres">
      <dgm:prSet presAssocID="{A31092E8-C462-46F1-B450-DBB8634725F6}" presName="parTx" presStyleLbl="revTx" presStyleIdx="0" presStyleCnt="4">
        <dgm:presLayoutVars>
          <dgm:chMax val="0"/>
          <dgm:chPref val="0"/>
        </dgm:presLayoutVars>
      </dgm:prSet>
      <dgm:spPr/>
    </dgm:pt>
    <dgm:pt modelId="{B993D644-0EFB-4511-97EA-69ADFC76F5A3}" type="pres">
      <dgm:prSet presAssocID="{0AFBF76D-2942-4B5B-99C2-CFA8037E5E1E}" presName="sibTrans" presStyleCnt="0"/>
      <dgm:spPr/>
    </dgm:pt>
    <dgm:pt modelId="{4B67F228-55C9-48AB-A3B7-56BD56C43793}" type="pres">
      <dgm:prSet presAssocID="{EFED62F4-7225-4180-9E5F-994BF3D2879C}" presName="compNode" presStyleCnt="0"/>
      <dgm:spPr/>
    </dgm:pt>
    <dgm:pt modelId="{F27E6535-5A71-45F3-BB33-4084824CA944}" type="pres">
      <dgm:prSet presAssocID="{EFED62F4-7225-4180-9E5F-994BF3D2879C}" presName="bgRect" presStyleLbl="bgShp" presStyleIdx="1" presStyleCnt="4"/>
      <dgm:spPr/>
    </dgm:pt>
    <dgm:pt modelId="{AC379045-20AF-4855-A3E4-4D34BA27E5C0}" type="pres">
      <dgm:prSet presAssocID="{EFED62F4-7225-4180-9E5F-994BF3D2879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gaphone"/>
        </a:ext>
      </dgm:extLst>
    </dgm:pt>
    <dgm:pt modelId="{23D1EE3B-0CA0-41E4-AC7B-39B83A0F03D4}" type="pres">
      <dgm:prSet presAssocID="{EFED62F4-7225-4180-9E5F-994BF3D2879C}" presName="spaceRect" presStyleCnt="0"/>
      <dgm:spPr/>
    </dgm:pt>
    <dgm:pt modelId="{CDEE7B03-37AF-4B3E-854B-DE2A77D343D3}" type="pres">
      <dgm:prSet presAssocID="{EFED62F4-7225-4180-9E5F-994BF3D2879C}" presName="parTx" presStyleLbl="revTx" presStyleIdx="1" presStyleCnt="4">
        <dgm:presLayoutVars>
          <dgm:chMax val="0"/>
          <dgm:chPref val="0"/>
        </dgm:presLayoutVars>
      </dgm:prSet>
      <dgm:spPr/>
    </dgm:pt>
    <dgm:pt modelId="{5E4EAD4D-ABF4-4992-8A1B-607A51070014}" type="pres">
      <dgm:prSet presAssocID="{5806E292-9DB2-4676-9927-B1B02A52111D}" presName="sibTrans" presStyleCnt="0"/>
      <dgm:spPr/>
    </dgm:pt>
    <dgm:pt modelId="{09E06476-3E68-40A1-8FF7-E34E30A26D66}" type="pres">
      <dgm:prSet presAssocID="{1CFD304D-111C-4140-809E-42781452B553}" presName="compNode" presStyleCnt="0"/>
      <dgm:spPr/>
    </dgm:pt>
    <dgm:pt modelId="{7E9D687C-5B89-4988-B7DA-BD8855BC7379}" type="pres">
      <dgm:prSet presAssocID="{1CFD304D-111C-4140-809E-42781452B553}" presName="bgRect" presStyleLbl="bgShp" presStyleIdx="2" presStyleCnt="4"/>
      <dgm:spPr/>
    </dgm:pt>
    <dgm:pt modelId="{9176EEC1-E389-443A-9AD9-E277976CCA5A}" type="pres">
      <dgm:prSet presAssocID="{1CFD304D-111C-4140-809E-42781452B55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84A864FE-987B-48AF-8809-5481403695FF}" type="pres">
      <dgm:prSet presAssocID="{1CFD304D-111C-4140-809E-42781452B553}" presName="spaceRect" presStyleCnt="0"/>
      <dgm:spPr/>
    </dgm:pt>
    <dgm:pt modelId="{772F1C2A-EB46-4B75-A21A-401D42E6F6F9}" type="pres">
      <dgm:prSet presAssocID="{1CFD304D-111C-4140-809E-42781452B553}" presName="parTx" presStyleLbl="revTx" presStyleIdx="2" presStyleCnt="4">
        <dgm:presLayoutVars>
          <dgm:chMax val="0"/>
          <dgm:chPref val="0"/>
        </dgm:presLayoutVars>
      </dgm:prSet>
      <dgm:spPr/>
    </dgm:pt>
    <dgm:pt modelId="{3CB548B0-336B-4821-98C4-B76AB1E30781}" type="pres">
      <dgm:prSet presAssocID="{C1E13747-DB20-434C-B60D-36A162A2CD42}" presName="sibTrans" presStyleCnt="0"/>
      <dgm:spPr/>
    </dgm:pt>
    <dgm:pt modelId="{656AD32A-71C8-4A22-A4C6-8C7B3930FD1F}" type="pres">
      <dgm:prSet presAssocID="{11C1E834-38F7-4009-9AE8-BD27CFBA978C}" presName="compNode" presStyleCnt="0"/>
      <dgm:spPr/>
    </dgm:pt>
    <dgm:pt modelId="{81A5692F-4BFA-49F0-B62C-4A7B2BD5338E}" type="pres">
      <dgm:prSet presAssocID="{11C1E834-38F7-4009-9AE8-BD27CFBA978C}" presName="bgRect" presStyleLbl="bgShp" presStyleIdx="3" presStyleCnt="4"/>
      <dgm:spPr/>
    </dgm:pt>
    <dgm:pt modelId="{2C67CF23-B0BE-4A14-A55B-E081E1879367}" type="pres">
      <dgm:prSet presAssocID="{11C1E834-38F7-4009-9AE8-BD27CFBA978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pward trend"/>
        </a:ext>
      </dgm:extLst>
    </dgm:pt>
    <dgm:pt modelId="{34D540C7-D22C-4326-897B-F43C26A8548A}" type="pres">
      <dgm:prSet presAssocID="{11C1E834-38F7-4009-9AE8-BD27CFBA978C}" presName="spaceRect" presStyleCnt="0"/>
      <dgm:spPr/>
    </dgm:pt>
    <dgm:pt modelId="{29BFB7FC-C9F1-4A8A-8A40-9330FF4C48DD}" type="pres">
      <dgm:prSet presAssocID="{11C1E834-38F7-4009-9AE8-BD27CFBA978C}" presName="parTx" presStyleLbl="revTx" presStyleIdx="3" presStyleCnt="4">
        <dgm:presLayoutVars>
          <dgm:chMax val="0"/>
          <dgm:chPref val="0"/>
        </dgm:presLayoutVars>
      </dgm:prSet>
      <dgm:spPr/>
    </dgm:pt>
  </dgm:ptLst>
  <dgm:cxnLst>
    <dgm:cxn modelId="{A3086C0A-043F-488D-A255-37C8719F4855}" srcId="{8A48A32E-FF6E-4723-8E2D-DC50D88C1693}" destId="{EFED62F4-7225-4180-9E5F-994BF3D2879C}" srcOrd="1" destOrd="0" parTransId="{DE85C70B-0E95-412D-9426-DE5EA1FE3796}" sibTransId="{5806E292-9DB2-4676-9927-B1B02A52111D}"/>
    <dgm:cxn modelId="{27EDF337-9103-4EA5-9693-2ED31F4887F4}" type="presOf" srcId="{1CFD304D-111C-4140-809E-42781452B553}" destId="{772F1C2A-EB46-4B75-A21A-401D42E6F6F9}" srcOrd="0" destOrd="0" presId="urn:microsoft.com/office/officeart/2018/2/layout/IconVerticalSolidList"/>
    <dgm:cxn modelId="{39176D60-1DA6-4909-8093-E78CFF4DA76A}" srcId="{8A48A32E-FF6E-4723-8E2D-DC50D88C1693}" destId="{A31092E8-C462-46F1-B450-DBB8634725F6}" srcOrd="0" destOrd="0" parTransId="{404986FA-DDAC-4522-AE68-FD02B9A70199}" sibTransId="{0AFBF76D-2942-4B5B-99C2-CFA8037E5E1E}"/>
    <dgm:cxn modelId="{987BDA57-C335-458A-AAC4-0BF88D1736F0}" type="presOf" srcId="{11C1E834-38F7-4009-9AE8-BD27CFBA978C}" destId="{29BFB7FC-C9F1-4A8A-8A40-9330FF4C48DD}" srcOrd="0" destOrd="0" presId="urn:microsoft.com/office/officeart/2018/2/layout/IconVerticalSolidList"/>
    <dgm:cxn modelId="{C8A5028A-1B19-4631-965F-B58250F47896}" type="presOf" srcId="{A31092E8-C462-46F1-B450-DBB8634725F6}" destId="{DF3D94D4-DCD9-4F41-855A-D2FB796ADDDD}" srcOrd="0" destOrd="0" presId="urn:microsoft.com/office/officeart/2018/2/layout/IconVerticalSolidList"/>
    <dgm:cxn modelId="{D4EBBB9C-7611-41BD-9224-4F287DEE1F28}" srcId="{8A48A32E-FF6E-4723-8E2D-DC50D88C1693}" destId="{1CFD304D-111C-4140-809E-42781452B553}" srcOrd="2" destOrd="0" parTransId="{24AA21D3-BC72-4862-BFF7-93B84BD7E972}" sibTransId="{C1E13747-DB20-434C-B60D-36A162A2CD42}"/>
    <dgm:cxn modelId="{B812C2CC-29D0-4AD4-B96A-70248FC598F6}" type="presOf" srcId="{EFED62F4-7225-4180-9E5F-994BF3D2879C}" destId="{CDEE7B03-37AF-4B3E-854B-DE2A77D343D3}" srcOrd="0" destOrd="0" presId="urn:microsoft.com/office/officeart/2018/2/layout/IconVerticalSolidList"/>
    <dgm:cxn modelId="{361BCEDF-5FCA-45F3-9D9A-C5138D45B80B}" type="presOf" srcId="{8A48A32E-FF6E-4723-8E2D-DC50D88C1693}" destId="{B3E9741B-BCF5-46F0-89E6-48251E7DE1F3}" srcOrd="0" destOrd="0" presId="urn:microsoft.com/office/officeart/2018/2/layout/IconVerticalSolidList"/>
    <dgm:cxn modelId="{2A3378F5-5786-4B13-8353-6F68599CBB0D}" srcId="{8A48A32E-FF6E-4723-8E2D-DC50D88C1693}" destId="{11C1E834-38F7-4009-9AE8-BD27CFBA978C}" srcOrd="3" destOrd="0" parTransId="{D91F0F86-366F-4839-8361-ECB9F2951EE6}" sibTransId="{CFE71101-4309-4FAD-8C36-145F7819DEF3}"/>
    <dgm:cxn modelId="{8B8B4D81-6DBA-41B7-B1C3-FE89EB6F1ECB}" type="presParOf" srcId="{B3E9741B-BCF5-46F0-89E6-48251E7DE1F3}" destId="{27EB8C66-93B9-4D02-B0E9-E3021F9C8E25}" srcOrd="0" destOrd="0" presId="urn:microsoft.com/office/officeart/2018/2/layout/IconVerticalSolidList"/>
    <dgm:cxn modelId="{A321F382-F7D1-479D-94C0-71C754E19E43}" type="presParOf" srcId="{27EB8C66-93B9-4D02-B0E9-E3021F9C8E25}" destId="{B82F3996-F777-4E79-998C-6641048175AF}" srcOrd="0" destOrd="0" presId="urn:microsoft.com/office/officeart/2018/2/layout/IconVerticalSolidList"/>
    <dgm:cxn modelId="{87343F9A-BCC1-4DF6-857F-963AEBD0677C}" type="presParOf" srcId="{27EB8C66-93B9-4D02-B0E9-E3021F9C8E25}" destId="{ED6E6ABC-9556-4E39-85B7-5D3B68EFB8EA}" srcOrd="1" destOrd="0" presId="urn:microsoft.com/office/officeart/2018/2/layout/IconVerticalSolidList"/>
    <dgm:cxn modelId="{9630F9D9-A77C-4025-BC47-AE0C7AAC786A}" type="presParOf" srcId="{27EB8C66-93B9-4D02-B0E9-E3021F9C8E25}" destId="{D493DC15-1EAF-488B-B22C-E3EB2A657E9F}" srcOrd="2" destOrd="0" presId="urn:microsoft.com/office/officeart/2018/2/layout/IconVerticalSolidList"/>
    <dgm:cxn modelId="{015BE89F-757E-4A0B-95CA-A37BDDECDB33}" type="presParOf" srcId="{27EB8C66-93B9-4D02-B0E9-E3021F9C8E25}" destId="{DF3D94D4-DCD9-4F41-855A-D2FB796ADDDD}" srcOrd="3" destOrd="0" presId="urn:microsoft.com/office/officeart/2018/2/layout/IconVerticalSolidList"/>
    <dgm:cxn modelId="{9E6F7D7B-8282-4EA7-B981-FDF8C7AFA188}" type="presParOf" srcId="{B3E9741B-BCF5-46F0-89E6-48251E7DE1F3}" destId="{B993D644-0EFB-4511-97EA-69ADFC76F5A3}" srcOrd="1" destOrd="0" presId="urn:microsoft.com/office/officeart/2018/2/layout/IconVerticalSolidList"/>
    <dgm:cxn modelId="{36856443-C74E-479C-BFFC-7CDD41B9693C}" type="presParOf" srcId="{B3E9741B-BCF5-46F0-89E6-48251E7DE1F3}" destId="{4B67F228-55C9-48AB-A3B7-56BD56C43793}" srcOrd="2" destOrd="0" presId="urn:microsoft.com/office/officeart/2018/2/layout/IconVerticalSolidList"/>
    <dgm:cxn modelId="{581CE571-9F21-43D6-939A-11EB12CB2BB7}" type="presParOf" srcId="{4B67F228-55C9-48AB-A3B7-56BD56C43793}" destId="{F27E6535-5A71-45F3-BB33-4084824CA944}" srcOrd="0" destOrd="0" presId="urn:microsoft.com/office/officeart/2018/2/layout/IconVerticalSolidList"/>
    <dgm:cxn modelId="{E42830E5-9039-4D5F-A3E7-EAB47EB0F8AE}" type="presParOf" srcId="{4B67F228-55C9-48AB-A3B7-56BD56C43793}" destId="{AC379045-20AF-4855-A3E4-4D34BA27E5C0}" srcOrd="1" destOrd="0" presId="urn:microsoft.com/office/officeart/2018/2/layout/IconVerticalSolidList"/>
    <dgm:cxn modelId="{1F11A2BF-8B64-4F18-BC2F-2C419C3ED075}" type="presParOf" srcId="{4B67F228-55C9-48AB-A3B7-56BD56C43793}" destId="{23D1EE3B-0CA0-41E4-AC7B-39B83A0F03D4}" srcOrd="2" destOrd="0" presId="urn:microsoft.com/office/officeart/2018/2/layout/IconVerticalSolidList"/>
    <dgm:cxn modelId="{3D81F5CE-8DFB-4FE3-AF33-B4333FA72D8C}" type="presParOf" srcId="{4B67F228-55C9-48AB-A3B7-56BD56C43793}" destId="{CDEE7B03-37AF-4B3E-854B-DE2A77D343D3}" srcOrd="3" destOrd="0" presId="urn:microsoft.com/office/officeart/2018/2/layout/IconVerticalSolidList"/>
    <dgm:cxn modelId="{24A35F26-02BB-4B4C-ABD8-AB49A152C77F}" type="presParOf" srcId="{B3E9741B-BCF5-46F0-89E6-48251E7DE1F3}" destId="{5E4EAD4D-ABF4-4992-8A1B-607A51070014}" srcOrd="3" destOrd="0" presId="urn:microsoft.com/office/officeart/2018/2/layout/IconVerticalSolidList"/>
    <dgm:cxn modelId="{ACDE8B7A-B1BC-4C25-9048-F84CE2A704BF}" type="presParOf" srcId="{B3E9741B-BCF5-46F0-89E6-48251E7DE1F3}" destId="{09E06476-3E68-40A1-8FF7-E34E30A26D66}" srcOrd="4" destOrd="0" presId="urn:microsoft.com/office/officeart/2018/2/layout/IconVerticalSolidList"/>
    <dgm:cxn modelId="{DB09F427-D35B-46FC-A86D-0D4277B6C956}" type="presParOf" srcId="{09E06476-3E68-40A1-8FF7-E34E30A26D66}" destId="{7E9D687C-5B89-4988-B7DA-BD8855BC7379}" srcOrd="0" destOrd="0" presId="urn:microsoft.com/office/officeart/2018/2/layout/IconVerticalSolidList"/>
    <dgm:cxn modelId="{2944C9C5-D4A3-443E-9C0F-F5A683DADE55}" type="presParOf" srcId="{09E06476-3E68-40A1-8FF7-E34E30A26D66}" destId="{9176EEC1-E389-443A-9AD9-E277976CCA5A}" srcOrd="1" destOrd="0" presId="urn:microsoft.com/office/officeart/2018/2/layout/IconVerticalSolidList"/>
    <dgm:cxn modelId="{75131190-7661-40B2-A00C-F7C4B7EE16EB}" type="presParOf" srcId="{09E06476-3E68-40A1-8FF7-E34E30A26D66}" destId="{84A864FE-987B-48AF-8809-5481403695FF}" srcOrd="2" destOrd="0" presId="urn:microsoft.com/office/officeart/2018/2/layout/IconVerticalSolidList"/>
    <dgm:cxn modelId="{138C2880-7C01-4CC3-A0E0-17854BE8FC7A}" type="presParOf" srcId="{09E06476-3E68-40A1-8FF7-E34E30A26D66}" destId="{772F1C2A-EB46-4B75-A21A-401D42E6F6F9}" srcOrd="3" destOrd="0" presId="urn:microsoft.com/office/officeart/2018/2/layout/IconVerticalSolidList"/>
    <dgm:cxn modelId="{3F45B7EE-875A-444D-B44E-8A66C1F4A637}" type="presParOf" srcId="{B3E9741B-BCF5-46F0-89E6-48251E7DE1F3}" destId="{3CB548B0-336B-4821-98C4-B76AB1E30781}" srcOrd="5" destOrd="0" presId="urn:microsoft.com/office/officeart/2018/2/layout/IconVerticalSolidList"/>
    <dgm:cxn modelId="{6D819C4D-145B-4EA2-B485-7BFD4A02443D}" type="presParOf" srcId="{B3E9741B-BCF5-46F0-89E6-48251E7DE1F3}" destId="{656AD32A-71C8-4A22-A4C6-8C7B3930FD1F}" srcOrd="6" destOrd="0" presId="urn:microsoft.com/office/officeart/2018/2/layout/IconVerticalSolidList"/>
    <dgm:cxn modelId="{558AC526-2B6D-4F6E-80A8-9F9735DCA6BC}" type="presParOf" srcId="{656AD32A-71C8-4A22-A4C6-8C7B3930FD1F}" destId="{81A5692F-4BFA-49F0-B62C-4A7B2BD5338E}" srcOrd="0" destOrd="0" presId="urn:microsoft.com/office/officeart/2018/2/layout/IconVerticalSolidList"/>
    <dgm:cxn modelId="{A8F1A359-1C4F-4B5E-AE52-0A85D7B9C7DA}" type="presParOf" srcId="{656AD32A-71C8-4A22-A4C6-8C7B3930FD1F}" destId="{2C67CF23-B0BE-4A14-A55B-E081E1879367}" srcOrd="1" destOrd="0" presId="urn:microsoft.com/office/officeart/2018/2/layout/IconVerticalSolidList"/>
    <dgm:cxn modelId="{5BB5112B-4192-4F8A-92A0-B8464B5D7C36}" type="presParOf" srcId="{656AD32A-71C8-4A22-A4C6-8C7B3930FD1F}" destId="{34D540C7-D22C-4326-897B-F43C26A8548A}" srcOrd="2" destOrd="0" presId="urn:microsoft.com/office/officeart/2018/2/layout/IconVerticalSolidList"/>
    <dgm:cxn modelId="{A939E9EC-D231-49F0-ABCD-F6E90300E243}" type="presParOf" srcId="{656AD32A-71C8-4A22-A4C6-8C7B3930FD1F}" destId="{29BFB7FC-C9F1-4A8A-8A40-9330FF4C48D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43598FB-26D5-4474-ADF0-65A958C161EF}"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F865FB67-5B81-4532-85C2-F5A7E6980C65}">
      <dgm:prSet/>
      <dgm:spPr/>
      <dgm:t>
        <a:bodyPr/>
        <a:lstStyle/>
        <a:p>
          <a:r>
            <a:rPr lang="en-US" b="0" i="0" baseline="0"/>
            <a:t>Definition of SEO </a:t>
          </a:r>
          <a:endParaRPr lang="en-US"/>
        </a:p>
      </dgm:t>
    </dgm:pt>
    <dgm:pt modelId="{B6E55666-626B-4568-88D9-D5A269001536}" type="parTrans" cxnId="{B6491074-4688-4752-92A2-35CB5D8AD194}">
      <dgm:prSet/>
      <dgm:spPr/>
      <dgm:t>
        <a:bodyPr/>
        <a:lstStyle/>
        <a:p>
          <a:endParaRPr lang="en-US"/>
        </a:p>
      </dgm:t>
    </dgm:pt>
    <dgm:pt modelId="{D94C15A7-7366-4711-A77A-B5A1BEB4CED2}" type="sibTrans" cxnId="{B6491074-4688-4752-92A2-35CB5D8AD194}">
      <dgm:prSet/>
      <dgm:spPr/>
      <dgm:t>
        <a:bodyPr/>
        <a:lstStyle/>
        <a:p>
          <a:endParaRPr lang="en-US"/>
        </a:p>
      </dgm:t>
    </dgm:pt>
    <dgm:pt modelId="{23B4023D-3621-4470-A1E0-C606A4CD32C0}">
      <dgm:prSet/>
      <dgm:spPr/>
      <dgm:t>
        <a:bodyPr/>
        <a:lstStyle/>
        <a:p>
          <a:r>
            <a:rPr lang="en-US" b="0" i="0" baseline="0"/>
            <a:t>Importance of SEO in digital marketing </a:t>
          </a:r>
          <a:endParaRPr lang="en-US"/>
        </a:p>
      </dgm:t>
    </dgm:pt>
    <dgm:pt modelId="{7C50664B-338B-45F6-BAB1-0610343C4923}" type="parTrans" cxnId="{2B2CFECA-8C65-42C5-B2C5-730DB2C84995}">
      <dgm:prSet/>
      <dgm:spPr/>
      <dgm:t>
        <a:bodyPr/>
        <a:lstStyle/>
        <a:p>
          <a:endParaRPr lang="en-US"/>
        </a:p>
      </dgm:t>
    </dgm:pt>
    <dgm:pt modelId="{DA6D6C4C-C58A-45A1-B5B0-85852B4E9442}" type="sibTrans" cxnId="{2B2CFECA-8C65-42C5-B2C5-730DB2C84995}">
      <dgm:prSet/>
      <dgm:spPr/>
      <dgm:t>
        <a:bodyPr/>
        <a:lstStyle/>
        <a:p>
          <a:endParaRPr lang="en-US"/>
        </a:p>
      </dgm:t>
    </dgm:pt>
    <dgm:pt modelId="{D6D2D8F7-76C3-4757-B10B-E13C863075F5}">
      <dgm:prSet/>
      <dgm:spPr/>
      <dgm:t>
        <a:bodyPr/>
        <a:lstStyle/>
        <a:p>
          <a:r>
            <a:rPr lang="en-US" b="0" i="0" baseline="0"/>
            <a:t>Goals of SEO: improving visibility, rankings, and organic traffic </a:t>
          </a:r>
          <a:endParaRPr lang="en-US"/>
        </a:p>
      </dgm:t>
    </dgm:pt>
    <dgm:pt modelId="{75CE929E-989A-4F6B-AD73-61821F9B4FD6}" type="parTrans" cxnId="{261B3DE6-24EB-44AB-AEEA-8A2CA3A9908B}">
      <dgm:prSet/>
      <dgm:spPr/>
      <dgm:t>
        <a:bodyPr/>
        <a:lstStyle/>
        <a:p>
          <a:endParaRPr lang="en-US"/>
        </a:p>
      </dgm:t>
    </dgm:pt>
    <dgm:pt modelId="{BE664FAA-DB1C-4AE3-8A7D-6EDAB6AFC75A}" type="sibTrans" cxnId="{261B3DE6-24EB-44AB-AEEA-8A2CA3A9908B}">
      <dgm:prSet/>
      <dgm:spPr/>
      <dgm:t>
        <a:bodyPr/>
        <a:lstStyle/>
        <a:p>
          <a:endParaRPr lang="en-US"/>
        </a:p>
      </dgm:t>
    </dgm:pt>
    <dgm:pt modelId="{69CE44F4-29C2-4E87-951A-5FD9A23ECF6E}" type="pres">
      <dgm:prSet presAssocID="{143598FB-26D5-4474-ADF0-65A958C161EF}" presName="linear" presStyleCnt="0">
        <dgm:presLayoutVars>
          <dgm:animLvl val="lvl"/>
          <dgm:resizeHandles val="exact"/>
        </dgm:presLayoutVars>
      </dgm:prSet>
      <dgm:spPr/>
    </dgm:pt>
    <dgm:pt modelId="{9E9FB135-DD34-4BB8-A50C-697FFA811AE9}" type="pres">
      <dgm:prSet presAssocID="{F865FB67-5B81-4532-85C2-F5A7E6980C65}" presName="parentText" presStyleLbl="node1" presStyleIdx="0" presStyleCnt="3">
        <dgm:presLayoutVars>
          <dgm:chMax val="0"/>
          <dgm:bulletEnabled val="1"/>
        </dgm:presLayoutVars>
      </dgm:prSet>
      <dgm:spPr/>
    </dgm:pt>
    <dgm:pt modelId="{36F92C41-0578-432F-8819-A831C73338B0}" type="pres">
      <dgm:prSet presAssocID="{D94C15A7-7366-4711-A77A-B5A1BEB4CED2}" presName="spacer" presStyleCnt="0"/>
      <dgm:spPr/>
    </dgm:pt>
    <dgm:pt modelId="{64385716-38AB-43EC-85D6-F66F65F3ACBF}" type="pres">
      <dgm:prSet presAssocID="{23B4023D-3621-4470-A1E0-C606A4CD32C0}" presName="parentText" presStyleLbl="node1" presStyleIdx="1" presStyleCnt="3">
        <dgm:presLayoutVars>
          <dgm:chMax val="0"/>
          <dgm:bulletEnabled val="1"/>
        </dgm:presLayoutVars>
      </dgm:prSet>
      <dgm:spPr/>
    </dgm:pt>
    <dgm:pt modelId="{97165320-4BF1-4F26-8470-A4EF34B53DB1}" type="pres">
      <dgm:prSet presAssocID="{DA6D6C4C-C58A-45A1-B5B0-85852B4E9442}" presName="spacer" presStyleCnt="0"/>
      <dgm:spPr/>
    </dgm:pt>
    <dgm:pt modelId="{8C3417B7-9F5C-41A3-B464-A0AD8D1874E5}" type="pres">
      <dgm:prSet presAssocID="{D6D2D8F7-76C3-4757-B10B-E13C863075F5}" presName="parentText" presStyleLbl="node1" presStyleIdx="2" presStyleCnt="3">
        <dgm:presLayoutVars>
          <dgm:chMax val="0"/>
          <dgm:bulletEnabled val="1"/>
        </dgm:presLayoutVars>
      </dgm:prSet>
      <dgm:spPr/>
    </dgm:pt>
  </dgm:ptLst>
  <dgm:cxnLst>
    <dgm:cxn modelId="{E779753E-852A-4759-9DF1-7E8E83309B4E}" type="presOf" srcId="{23B4023D-3621-4470-A1E0-C606A4CD32C0}" destId="{64385716-38AB-43EC-85D6-F66F65F3ACBF}" srcOrd="0" destOrd="0" presId="urn:microsoft.com/office/officeart/2005/8/layout/vList2"/>
    <dgm:cxn modelId="{B6491074-4688-4752-92A2-35CB5D8AD194}" srcId="{143598FB-26D5-4474-ADF0-65A958C161EF}" destId="{F865FB67-5B81-4532-85C2-F5A7E6980C65}" srcOrd="0" destOrd="0" parTransId="{B6E55666-626B-4568-88D9-D5A269001536}" sibTransId="{D94C15A7-7366-4711-A77A-B5A1BEB4CED2}"/>
    <dgm:cxn modelId="{E4D62F82-D634-494D-AA20-F32586647D25}" type="presOf" srcId="{F865FB67-5B81-4532-85C2-F5A7E6980C65}" destId="{9E9FB135-DD34-4BB8-A50C-697FFA811AE9}" srcOrd="0" destOrd="0" presId="urn:microsoft.com/office/officeart/2005/8/layout/vList2"/>
    <dgm:cxn modelId="{D5C32CC7-79FC-4D22-935D-1E7EFA5C1803}" type="presOf" srcId="{D6D2D8F7-76C3-4757-B10B-E13C863075F5}" destId="{8C3417B7-9F5C-41A3-B464-A0AD8D1874E5}" srcOrd="0" destOrd="0" presId="urn:microsoft.com/office/officeart/2005/8/layout/vList2"/>
    <dgm:cxn modelId="{2B2CFECA-8C65-42C5-B2C5-730DB2C84995}" srcId="{143598FB-26D5-4474-ADF0-65A958C161EF}" destId="{23B4023D-3621-4470-A1E0-C606A4CD32C0}" srcOrd="1" destOrd="0" parTransId="{7C50664B-338B-45F6-BAB1-0610343C4923}" sibTransId="{DA6D6C4C-C58A-45A1-B5B0-85852B4E9442}"/>
    <dgm:cxn modelId="{4E18ABDF-2575-4B3A-BA5E-F8E66895DBB9}" type="presOf" srcId="{143598FB-26D5-4474-ADF0-65A958C161EF}" destId="{69CE44F4-29C2-4E87-951A-5FD9A23ECF6E}" srcOrd="0" destOrd="0" presId="urn:microsoft.com/office/officeart/2005/8/layout/vList2"/>
    <dgm:cxn modelId="{261B3DE6-24EB-44AB-AEEA-8A2CA3A9908B}" srcId="{143598FB-26D5-4474-ADF0-65A958C161EF}" destId="{D6D2D8F7-76C3-4757-B10B-E13C863075F5}" srcOrd="2" destOrd="0" parTransId="{75CE929E-989A-4F6B-AD73-61821F9B4FD6}" sibTransId="{BE664FAA-DB1C-4AE3-8A7D-6EDAB6AFC75A}"/>
    <dgm:cxn modelId="{6F4CB8BD-15E2-4C61-9BDC-138DD8213D5E}" type="presParOf" srcId="{69CE44F4-29C2-4E87-951A-5FD9A23ECF6E}" destId="{9E9FB135-DD34-4BB8-A50C-697FFA811AE9}" srcOrd="0" destOrd="0" presId="urn:microsoft.com/office/officeart/2005/8/layout/vList2"/>
    <dgm:cxn modelId="{A7CE894D-823D-4E2C-B7C6-926B0BDE608B}" type="presParOf" srcId="{69CE44F4-29C2-4E87-951A-5FD9A23ECF6E}" destId="{36F92C41-0578-432F-8819-A831C73338B0}" srcOrd="1" destOrd="0" presId="urn:microsoft.com/office/officeart/2005/8/layout/vList2"/>
    <dgm:cxn modelId="{8EB052E0-7446-45C7-9FF7-B6BBA49D7FCB}" type="presParOf" srcId="{69CE44F4-29C2-4E87-951A-5FD9A23ECF6E}" destId="{64385716-38AB-43EC-85D6-F66F65F3ACBF}" srcOrd="2" destOrd="0" presId="urn:microsoft.com/office/officeart/2005/8/layout/vList2"/>
    <dgm:cxn modelId="{E930AA87-654D-4857-B34A-D778E5CA6B44}" type="presParOf" srcId="{69CE44F4-29C2-4E87-951A-5FD9A23ECF6E}" destId="{97165320-4BF1-4F26-8470-A4EF34B53DB1}" srcOrd="3" destOrd="0" presId="urn:microsoft.com/office/officeart/2005/8/layout/vList2"/>
    <dgm:cxn modelId="{D27C31BA-0AB1-4791-B605-275D8B94DD5C}" type="presParOf" srcId="{69CE44F4-29C2-4E87-951A-5FD9A23ECF6E}" destId="{8C3417B7-9F5C-41A3-B464-A0AD8D1874E5}"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1FB88D1-9AB2-4DD3-8B56-AF28B3E5C754}" type="doc">
      <dgm:prSet loTypeId="urn:microsoft.com/office/officeart/2005/8/layout/vProcess5" loCatId="process" qsTypeId="urn:microsoft.com/office/officeart/2005/8/quickstyle/simple4" qsCatId="simple" csTypeId="urn:microsoft.com/office/officeart/2005/8/colors/colorful1" csCatId="colorful"/>
      <dgm:spPr/>
      <dgm:t>
        <a:bodyPr/>
        <a:lstStyle/>
        <a:p>
          <a:endParaRPr lang="en-US"/>
        </a:p>
      </dgm:t>
    </dgm:pt>
    <dgm:pt modelId="{6C3C0817-8FED-4C26-B3B1-7853FFD22C74}">
      <dgm:prSet/>
      <dgm:spPr/>
      <dgm:t>
        <a:bodyPr/>
        <a:lstStyle/>
        <a:p>
          <a:r>
            <a:rPr lang="en-US" b="0" i="0" baseline="0"/>
            <a:t>Crawling, indexing, and ranking websites </a:t>
          </a:r>
          <a:endParaRPr lang="en-US"/>
        </a:p>
      </dgm:t>
    </dgm:pt>
    <dgm:pt modelId="{C91D51E3-5E02-4298-AE08-38BDFB11AF6F}" type="parTrans" cxnId="{379A0EA1-DD10-4316-B62C-1D634931D719}">
      <dgm:prSet/>
      <dgm:spPr/>
      <dgm:t>
        <a:bodyPr/>
        <a:lstStyle/>
        <a:p>
          <a:endParaRPr lang="en-US"/>
        </a:p>
      </dgm:t>
    </dgm:pt>
    <dgm:pt modelId="{538AAE9F-003D-4881-A777-9AE8B21B2E6A}" type="sibTrans" cxnId="{379A0EA1-DD10-4316-B62C-1D634931D719}">
      <dgm:prSet/>
      <dgm:spPr/>
      <dgm:t>
        <a:bodyPr/>
        <a:lstStyle/>
        <a:p>
          <a:endParaRPr lang="en-US"/>
        </a:p>
      </dgm:t>
    </dgm:pt>
    <dgm:pt modelId="{6B433E7F-711F-40AC-8774-97C3C56F2DB3}">
      <dgm:prSet/>
      <dgm:spPr/>
      <dgm:t>
        <a:bodyPr/>
        <a:lstStyle/>
        <a:p>
          <a:r>
            <a:rPr lang="en-US" b="0" i="0" baseline="0"/>
            <a:t>Factors influencing search engine rankings </a:t>
          </a:r>
          <a:endParaRPr lang="en-US"/>
        </a:p>
      </dgm:t>
    </dgm:pt>
    <dgm:pt modelId="{65B0EE85-60CF-436A-993C-79BEF55EBFC9}" type="parTrans" cxnId="{90BEC481-1ACB-446B-B603-FA1589BD912E}">
      <dgm:prSet/>
      <dgm:spPr/>
      <dgm:t>
        <a:bodyPr/>
        <a:lstStyle/>
        <a:p>
          <a:endParaRPr lang="en-US"/>
        </a:p>
      </dgm:t>
    </dgm:pt>
    <dgm:pt modelId="{1B7C179D-A90E-48D9-AAA3-6A1FCDDFD442}" type="sibTrans" cxnId="{90BEC481-1ACB-446B-B603-FA1589BD912E}">
      <dgm:prSet/>
      <dgm:spPr/>
      <dgm:t>
        <a:bodyPr/>
        <a:lstStyle/>
        <a:p>
          <a:endParaRPr lang="en-US"/>
        </a:p>
      </dgm:t>
    </dgm:pt>
    <dgm:pt modelId="{8E265D40-5970-439E-8673-8E311CFCFCAA}">
      <dgm:prSet/>
      <dgm:spPr/>
      <dgm:t>
        <a:bodyPr/>
        <a:lstStyle/>
        <a:p>
          <a:r>
            <a:rPr lang="en-US" b="0" i="0" baseline="0"/>
            <a:t>The importance of relevance and authority </a:t>
          </a:r>
          <a:endParaRPr lang="en-US"/>
        </a:p>
      </dgm:t>
    </dgm:pt>
    <dgm:pt modelId="{FD18E20F-B7BC-4D69-A64F-21C01D82CE0E}" type="parTrans" cxnId="{5C063338-9C6C-452D-9578-B76018903AC7}">
      <dgm:prSet/>
      <dgm:spPr/>
      <dgm:t>
        <a:bodyPr/>
        <a:lstStyle/>
        <a:p>
          <a:endParaRPr lang="en-US"/>
        </a:p>
      </dgm:t>
    </dgm:pt>
    <dgm:pt modelId="{11D34C4B-044F-483C-8983-DCE802AF6E30}" type="sibTrans" cxnId="{5C063338-9C6C-452D-9578-B76018903AC7}">
      <dgm:prSet/>
      <dgm:spPr/>
      <dgm:t>
        <a:bodyPr/>
        <a:lstStyle/>
        <a:p>
          <a:endParaRPr lang="en-US"/>
        </a:p>
      </dgm:t>
    </dgm:pt>
    <dgm:pt modelId="{CF69A575-70A7-445A-8D14-16D615F6825A}" type="pres">
      <dgm:prSet presAssocID="{61FB88D1-9AB2-4DD3-8B56-AF28B3E5C754}" presName="outerComposite" presStyleCnt="0">
        <dgm:presLayoutVars>
          <dgm:chMax val="5"/>
          <dgm:dir/>
          <dgm:resizeHandles val="exact"/>
        </dgm:presLayoutVars>
      </dgm:prSet>
      <dgm:spPr/>
    </dgm:pt>
    <dgm:pt modelId="{E87BCD89-347B-479C-8C50-D5EE5E47154F}" type="pres">
      <dgm:prSet presAssocID="{61FB88D1-9AB2-4DD3-8B56-AF28B3E5C754}" presName="dummyMaxCanvas" presStyleCnt="0">
        <dgm:presLayoutVars/>
      </dgm:prSet>
      <dgm:spPr/>
    </dgm:pt>
    <dgm:pt modelId="{34BB88C1-8238-40C2-8697-3BFF42B9C9AA}" type="pres">
      <dgm:prSet presAssocID="{61FB88D1-9AB2-4DD3-8B56-AF28B3E5C754}" presName="ThreeNodes_1" presStyleLbl="node1" presStyleIdx="0" presStyleCnt="3">
        <dgm:presLayoutVars>
          <dgm:bulletEnabled val="1"/>
        </dgm:presLayoutVars>
      </dgm:prSet>
      <dgm:spPr/>
    </dgm:pt>
    <dgm:pt modelId="{F5FC2A2B-9438-4F7E-8E20-36D1E2A258F6}" type="pres">
      <dgm:prSet presAssocID="{61FB88D1-9AB2-4DD3-8B56-AF28B3E5C754}" presName="ThreeNodes_2" presStyleLbl="node1" presStyleIdx="1" presStyleCnt="3">
        <dgm:presLayoutVars>
          <dgm:bulletEnabled val="1"/>
        </dgm:presLayoutVars>
      </dgm:prSet>
      <dgm:spPr/>
    </dgm:pt>
    <dgm:pt modelId="{56EF323E-DF32-495A-8A76-7615C5D08594}" type="pres">
      <dgm:prSet presAssocID="{61FB88D1-9AB2-4DD3-8B56-AF28B3E5C754}" presName="ThreeNodes_3" presStyleLbl="node1" presStyleIdx="2" presStyleCnt="3">
        <dgm:presLayoutVars>
          <dgm:bulletEnabled val="1"/>
        </dgm:presLayoutVars>
      </dgm:prSet>
      <dgm:spPr/>
    </dgm:pt>
    <dgm:pt modelId="{2D34EFD7-D40F-4FE1-BBA6-E012B8ADF786}" type="pres">
      <dgm:prSet presAssocID="{61FB88D1-9AB2-4DD3-8B56-AF28B3E5C754}" presName="ThreeConn_1-2" presStyleLbl="fgAccFollowNode1" presStyleIdx="0" presStyleCnt="2">
        <dgm:presLayoutVars>
          <dgm:bulletEnabled val="1"/>
        </dgm:presLayoutVars>
      </dgm:prSet>
      <dgm:spPr/>
    </dgm:pt>
    <dgm:pt modelId="{E00F10CA-EE14-404D-8207-5326F249FF07}" type="pres">
      <dgm:prSet presAssocID="{61FB88D1-9AB2-4DD3-8B56-AF28B3E5C754}" presName="ThreeConn_2-3" presStyleLbl="fgAccFollowNode1" presStyleIdx="1" presStyleCnt="2">
        <dgm:presLayoutVars>
          <dgm:bulletEnabled val="1"/>
        </dgm:presLayoutVars>
      </dgm:prSet>
      <dgm:spPr/>
    </dgm:pt>
    <dgm:pt modelId="{D92A8FF8-0D9C-49D5-9781-8066108C5DAF}" type="pres">
      <dgm:prSet presAssocID="{61FB88D1-9AB2-4DD3-8B56-AF28B3E5C754}" presName="ThreeNodes_1_text" presStyleLbl="node1" presStyleIdx="2" presStyleCnt="3">
        <dgm:presLayoutVars>
          <dgm:bulletEnabled val="1"/>
        </dgm:presLayoutVars>
      </dgm:prSet>
      <dgm:spPr/>
    </dgm:pt>
    <dgm:pt modelId="{C591974C-6139-4189-A466-AFC0D7CE165A}" type="pres">
      <dgm:prSet presAssocID="{61FB88D1-9AB2-4DD3-8B56-AF28B3E5C754}" presName="ThreeNodes_2_text" presStyleLbl="node1" presStyleIdx="2" presStyleCnt="3">
        <dgm:presLayoutVars>
          <dgm:bulletEnabled val="1"/>
        </dgm:presLayoutVars>
      </dgm:prSet>
      <dgm:spPr/>
    </dgm:pt>
    <dgm:pt modelId="{811684DA-5CD0-488A-9098-5C38F44425A4}" type="pres">
      <dgm:prSet presAssocID="{61FB88D1-9AB2-4DD3-8B56-AF28B3E5C754}" presName="ThreeNodes_3_text" presStyleLbl="node1" presStyleIdx="2" presStyleCnt="3">
        <dgm:presLayoutVars>
          <dgm:bulletEnabled val="1"/>
        </dgm:presLayoutVars>
      </dgm:prSet>
      <dgm:spPr/>
    </dgm:pt>
  </dgm:ptLst>
  <dgm:cxnLst>
    <dgm:cxn modelId="{21A7F503-C0D3-4D2C-AA9C-A84D21D639FC}" type="presOf" srcId="{538AAE9F-003D-4881-A777-9AE8B21B2E6A}" destId="{2D34EFD7-D40F-4FE1-BBA6-E012B8ADF786}" srcOrd="0" destOrd="0" presId="urn:microsoft.com/office/officeart/2005/8/layout/vProcess5"/>
    <dgm:cxn modelId="{0C04A135-EDB6-4313-84A3-A4CAF8278DA4}" type="presOf" srcId="{6C3C0817-8FED-4C26-B3B1-7853FFD22C74}" destId="{34BB88C1-8238-40C2-8697-3BFF42B9C9AA}" srcOrd="0" destOrd="0" presId="urn:microsoft.com/office/officeart/2005/8/layout/vProcess5"/>
    <dgm:cxn modelId="{5C063338-9C6C-452D-9578-B76018903AC7}" srcId="{61FB88D1-9AB2-4DD3-8B56-AF28B3E5C754}" destId="{8E265D40-5970-439E-8673-8E311CFCFCAA}" srcOrd="2" destOrd="0" parTransId="{FD18E20F-B7BC-4D69-A64F-21C01D82CE0E}" sibTransId="{11D34C4B-044F-483C-8983-DCE802AF6E30}"/>
    <dgm:cxn modelId="{B8D2E241-B7AE-4EE2-A7DE-6A017439E9AB}" type="presOf" srcId="{8E265D40-5970-439E-8673-8E311CFCFCAA}" destId="{56EF323E-DF32-495A-8A76-7615C5D08594}" srcOrd="0" destOrd="0" presId="urn:microsoft.com/office/officeart/2005/8/layout/vProcess5"/>
    <dgm:cxn modelId="{29EE1B69-DCF1-45DC-BE63-F4A4B012F154}" type="presOf" srcId="{61FB88D1-9AB2-4DD3-8B56-AF28B3E5C754}" destId="{CF69A575-70A7-445A-8D14-16D615F6825A}" srcOrd="0" destOrd="0" presId="urn:microsoft.com/office/officeart/2005/8/layout/vProcess5"/>
    <dgm:cxn modelId="{5E66A759-CD21-4289-907B-B237F11DFBC7}" type="presOf" srcId="{6B433E7F-711F-40AC-8774-97C3C56F2DB3}" destId="{C591974C-6139-4189-A466-AFC0D7CE165A}" srcOrd="1" destOrd="0" presId="urn:microsoft.com/office/officeart/2005/8/layout/vProcess5"/>
    <dgm:cxn modelId="{839C1280-88F1-49AD-AFB7-2D1ECA172C8F}" type="presOf" srcId="{6B433E7F-711F-40AC-8774-97C3C56F2DB3}" destId="{F5FC2A2B-9438-4F7E-8E20-36D1E2A258F6}" srcOrd="0" destOrd="0" presId="urn:microsoft.com/office/officeart/2005/8/layout/vProcess5"/>
    <dgm:cxn modelId="{90BEC481-1ACB-446B-B603-FA1589BD912E}" srcId="{61FB88D1-9AB2-4DD3-8B56-AF28B3E5C754}" destId="{6B433E7F-711F-40AC-8774-97C3C56F2DB3}" srcOrd="1" destOrd="0" parTransId="{65B0EE85-60CF-436A-993C-79BEF55EBFC9}" sibTransId="{1B7C179D-A90E-48D9-AAA3-6A1FCDDFD442}"/>
    <dgm:cxn modelId="{6D831296-C197-452B-B579-DFD8B6807895}" type="presOf" srcId="{8E265D40-5970-439E-8673-8E311CFCFCAA}" destId="{811684DA-5CD0-488A-9098-5C38F44425A4}" srcOrd="1" destOrd="0" presId="urn:microsoft.com/office/officeart/2005/8/layout/vProcess5"/>
    <dgm:cxn modelId="{379A0EA1-DD10-4316-B62C-1D634931D719}" srcId="{61FB88D1-9AB2-4DD3-8B56-AF28B3E5C754}" destId="{6C3C0817-8FED-4C26-B3B1-7853FFD22C74}" srcOrd="0" destOrd="0" parTransId="{C91D51E3-5E02-4298-AE08-38BDFB11AF6F}" sibTransId="{538AAE9F-003D-4881-A777-9AE8B21B2E6A}"/>
    <dgm:cxn modelId="{F061F8D3-656A-43F0-9245-5E2AE3439EBD}" type="presOf" srcId="{6C3C0817-8FED-4C26-B3B1-7853FFD22C74}" destId="{D92A8FF8-0D9C-49D5-9781-8066108C5DAF}" srcOrd="1" destOrd="0" presId="urn:microsoft.com/office/officeart/2005/8/layout/vProcess5"/>
    <dgm:cxn modelId="{8F2370FE-B68B-487A-B9E0-49384E6F3628}" type="presOf" srcId="{1B7C179D-A90E-48D9-AAA3-6A1FCDDFD442}" destId="{E00F10CA-EE14-404D-8207-5326F249FF07}" srcOrd="0" destOrd="0" presId="urn:microsoft.com/office/officeart/2005/8/layout/vProcess5"/>
    <dgm:cxn modelId="{E5A119FC-6A4A-4AEB-A781-20888B8A9FEB}" type="presParOf" srcId="{CF69A575-70A7-445A-8D14-16D615F6825A}" destId="{E87BCD89-347B-479C-8C50-D5EE5E47154F}" srcOrd="0" destOrd="0" presId="urn:microsoft.com/office/officeart/2005/8/layout/vProcess5"/>
    <dgm:cxn modelId="{AE37B005-8B77-4B1A-8F48-DCAAB05049F6}" type="presParOf" srcId="{CF69A575-70A7-445A-8D14-16D615F6825A}" destId="{34BB88C1-8238-40C2-8697-3BFF42B9C9AA}" srcOrd="1" destOrd="0" presId="urn:microsoft.com/office/officeart/2005/8/layout/vProcess5"/>
    <dgm:cxn modelId="{732F30FB-F751-4B40-90FF-56E5A3DD25A4}" type="presParOf" srcId="{CF69A575-70A7-445A-8D14-16D615F6825A}" destId="{F5FC2A2B-9438-4F7E-8E20-36D1E2A258F6}" srcOrd="2" destOrd="0" presId="urn:microsoft.com/office/officeart/2005/8/layout/vProcess5"/>
    <dgm:cxn modelId="{408C9AED-99D0-4959-831A-00C3986806CF}" type="presParOf" srcId="{CF69A575-70A7-445A-8D14-16D615F6825A}" destId="{56EF323E-DF32-495A-8A76-7615C5D08594}" srcOrd="3" destOrd="0" presId="urn:microsoft.com/office/officeart/2005/8/layout/vProcess5"/>
    <dgm:cxn modelId="{2C352AED-1CC8-43EB-80AA-4AA4EDD5EFD8}" type="presParOf" srcId="{CF69A575-70A7-445A-8D14-16D615F6825A}" destId="{2D34EFD7-D40F-4FE1-BBA6-E012B8ADF786}" srcOrd="4" destOrd="0" presId="urn:microsoft.com/office/officeart/2005/8/layout/vProcess5"/>
    <dgm:cxn modelId="{5838D9E5-92FC-4BB4-96C6-BE982510A81A}" type="presParOf" srcId="{CF69A575-70A7-445A-8D14-16D615F6825A}" destId="{E00F10CA-EE14-404D-8207-5326F249FF07}" srcOrd="5" destOrd="0" presId="urn:microsoft.com/office/officeart/2005/8/layout/vProcess5"/>
    <dgm:cxn modelId="{AA6DFAAF-0656-4EC1-8AD3-E343DD757231}" type="presParOf" srcId="{CF69A575-70A7-445A-8D14-16D615F6825A}" destId="{D92A8FF8-0D9C-49D5-9781-8066108C5DAF}" srcOrd="6" destOrd="0" presId="urn:microsoft.com/office/officeart/2005/8/layout/vProcess5"/>
    <dgm:cxn modelId="{830EFE5D-36EB-494C-A64E-FBCB6E7BAFD2}" type="presParOf" srcId="{CF69A575-70A7-445A-8D14-16D615F6825A}" destId="{C591974C-6139-4189-A466-AFC0D7CE165A}" srcOrd="7" destOrd="0" presId="urn:microsoft.com/office/officeart/2005/8/layout/vProcess5"/>
    <dgm:cxn modelId="{5C10BA7D-5DA4-4C7A-83FC-80775BF4E755}" type="presParOf" srcId="{CF69A575-70A7-445A-8D14-16D615F6825A}" destId="{811684DA-5CD0-488A-9098-5C38F44425A4}"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209201C-9A79-41CB-81E7-525800CFB375}"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F17C4021-753C-490A-861D-6A0658182F26}">
      <dgm:prSet/>
      <dgm:spPr/>
      <dgm:t>
        <a:bodyPr/>
        <a:lstStyle/>
        <a:p>
          <a:r>
            <a:rPr lang="en-US" b="0" i="0" baseline="0"/>
            <a:t>Identifying relevant keywords for your business </a:t>
          </a:r>
          <a:endParaRPr lang="en-US"/>
        </a:p>
      </dgm:t>
    </dgm:pt>
    <dgm:pt modelId="{F7E12627-EFC3-4C75-B6E2-C5BE21409782}" type="parTrans" cxnId="{C5FEFB55-75D1-4941-867D-3E48E7DB3EDF}">
      <dgm:prSet/>
      <dgm:spPr/>
      <dgm:t>
        <a:bodyPr/>
        <a:lstStyle/>
        <a:p>
          <a:endParaRPr lang="en-US"/>
        </a:p>
      </dgm:t>
    </dgm:pt>
    <dgm:pt modelId="{CF1A6AE9-4155-4903-B71E-BCD14E5C5283}" type="sibTrans" cxnId="{C5FEFB55-75D1-4941-867D-3E48E7DB3EDF}">
      <dgm:prSet/>
      <dgm:spPr/>
      <dgm:t>
        <a:bodyPr/>
        <a:lstStyle/>
        <a:p>
          <a:endParaRPr lang="en-US"/>
        </a:p>
      </dgm:t>
    </dgm:pt>
    <dgm:pt modelId="{1A1994CF-C462-4BA6-B4EE-DA122DA90CD6}">
      <dgm:prSet/>
      <dgm:spPr/>
      <dgm:t>
        <a:bodyPr/>
        <a:lstStyle/>
        <a:p>
          <a:r>
            <a:rPr lang="en-US" b="0" i="0" baseline="0"/>
            <a:t>Conducting keyword research using tools and techniques </a:t>
          </a:r>
          <a:endParaRPr lang="en-US"/>
        </a:p>
      </dgm:t>
    </dgm:pt>
    <dgm:pt modelId="{FD0222A2-185D-4CD5-AD25-A6C2262F63E6}" type="parTrans" cxnId="{94B33851-8BBB-4F51-BFE2-51354A11BA26}">
      <dgm:prSet/>
      <dgm:spPr/>
      <dgm:t>
        <a:bodyPr/>
        <a:lstStyle/>
        <a:p>
          <a:endParaRPr lang="en-US"/>
        </a:p>
      </dgm:t>
    </dgm:pt>
    <dgm:pt modelId="{240E719A-4C33-4833-A0FD-8FFFAE38AEBF}" type="sibTrans" cxnId="{94B33851-8BBB-4F51-BFE2-51354A11BA26}">
      <dgm:prSet/>
      <dgm:spPr/>
      <dgm:t>
        <a:bodyPr/>
        <a:lstStyle/>
        <a:p>
          <a:endParaRPr lang="en-US"/>
        </a:p>
      </dgm:t>
    </dgm:pt>
    <dgm:pt modelId="{3640EC58-A880-4B2A-8517-79C8340D8E7B}">
      <dgm:prSet/>
      <dgm:spPr/>
      <dgm:t>
        <a:bodyPr/>
        <a:lstStyle/>
        <a:p>
          <a:r>
            <a:rPr lang="en-US" b="0" i="0" baseline="0"/>
            <a:t>Optimizing website content for target keywords </a:t>
          </a:r>
          <a:endParaRPr lang="en-US"/>
        </a:p>
      </dgm:t>
    </dgm:pt>
    <dgm:pt modelId="{D94A945A-1176-45E4-B430-99E55E560C27}" type="parTrans" cxnId="{04029AE1-5BE2-4B64-9FCA-150D25E6D66E}">
      <dgm:prSet/>
      <dgm:spPr/>
      <dgm:t>
        <a:bodyPr/>
        <a:lstStyle/>
        <a:p>
          <a:endParaRPr lang="en-US"/>
        </a:p>
      </dgm:t>
    </dgm:pt>
    <dgm:pt modelId="{E77CDBE0-39BA-41AB-AD9E-E1292C757359}" type="sibTrans" cxnId="{04029AE1-5BE2-4B64-9FCA-150D25E6D66E}">
      <dgm:prSet/>
      <dgm:spPr/>
      <dgm:t>
        <a:bodyPr/>
        <a:lstStyle/>
        <a:p>
          <a:endParaRPr lang="en-US"/>
        </a:p>
      </dgm:t>
    </dgm:pt>
    <dgm:pt modelId="{E21C03A9-7042-4385-8970-01AD589674BF}">
      <dgm:prSet/>
      <dgm:spPr/>
      <dgm:t>
        <a:bodyPr/>
        <a:lstStyle/>
        <a:p>
          <a:r>
            <a:rPr lang="en-US" b="0" i="0" baseline="0"/>
            <a:t>Best practices for keyword placement and density </a:t>
          </a:r>
          <a:endParaRPr lang="en-US"/>
        </a:p>
      </dgm:t>
    </dgm:pt>
    <dgm:pt modelId="{C739C3A5-C73B-41A5-8C11-F4D3DD47BB0F}" type="parTrans" cxnId="{0C61676E-7520-4F8E-B011-B9E484A707C0}">
      <dgm:prSet/>
      <dgm:spPr/>
      <dgm:t>
        <a:bodyPr/>
        <a:lstStyle/>
        <a:p>
          <a:endParaRPr lang="en-US"/>
        </a:p>
      </dgm:t>
    </dgm:pt>
    <dgm:pt modelId="{95DC56AE-476E-4161-93C1-79B718DE6211}" type="sibTrans" cxnId="{0C61676E-7520-4F8E-B011-B9E484A707C0}">
      <dgm:prSet/>
      <dgm:spPr/>
      <dgm:t>
        <a:bodyPr/>
        <a:lstStyle/>
        <a:p>
          <a:endParaRPr lang="en-US"/>
        </a:p>
      </dgm:t>
    </dgm:pt>
    <dgm:pt modelId="{280A4E23-2392-4C75-ADCA-02CAEE60D0B8}" type="pres">
      <dgm:prSet presAssocID="{C209201C-9A79-41CB-81E7-525800CFB375}" presName="root" presStyleCnt="0">
        <dgm:presLayoutVars>
          <dgm:dir/>
          <dgm:resizeHandles val="exact"/>
        </dgm:presLayoutVars>
      </dgm:prSet>
      <dgm:spPr/>
    </dgm:pt>
    <dgm:pt modelId="{D3A3D369-4B90-4609-BE95-E1D2863D5407}" type="pres">
      <dgm:prSet presAssocID="{F17C4021-753C-490A-861D-6A0658182F26}" presName="compNode" presStyleCnt="0"/>
      <dgm:spPr/>
    </dgm:pt>
    <dgm:pt modelId="{6F6F0EBA-3BA8-41EB-B608-5ED2CADC4C88}" type="pres">
      <dgm:prSet presAssocID="{F17C4021-753C-490A-861D-6A0658182F2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EF624472-D0E5-49C1-9C92-831932724511}" type="pres">
      <dgm:prSet presAssocID="{F17C4021-753C-490A-861D-6A0658182F26}" presName="spaceRect" presStyleCnt="0"/>
      <dgm:spPr/>
    </dgm:pt>
    <dgm:pt modelId="{524D155A-3302-4431-96D1-B8AD99428DAE}" type="pres">
      <dgm:prSet presAssocID="{F17C4021-753C-490A-861D-6A0658182F26}" presName="textRect" presStyleLbl="revTx" presStyleIdx="0" presStyleCnt="4">
        <dgm:presLayoutVars>
          <dgm:chMax val="1"/>
          <dgm:chPref val="1"/>
        </dgm:presLayoutVars>
      </dgm:prSet>
      <dgm:spPr/>
    </dgm:pt>
    <dgm:pt modelId="{D5D00516-BBC8-4101-A538-5DDDE2A2ECCF}" type="pres">
      <dgm:prSet presAssocID="{CF1A6AE9-4155-4903-B71E-BCD14E5C5283}" presName="sibTrans" presStyleCnt="0"/>
      <dgm:spPr/>
    </dgm:pt>
    <dgm:pt modelId="{9DADE7A3-BC70-4DD0-B2E5-C42E878097CD}" type="pres">
      <dgm:prSet presAssocID="{1A1994CF-C462-4BA6-B4EE-DA122DA90CD6}" presName="compNode" presStyleCnt="0"/>
      <dgm:spPr/>
    </dgm:pt>
    <dgm:pt modelId="{27B4520A-F6F0-4ED4-9532-12DC9E25E95F}" type="pres">
      <dgm:prSet presAssocID="{1A1994CF-C462-4BA6-B4EE-DA122DA90CD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C4BEB4B4-B380-4830-A5B2-F051F7A702FD}" type="pres">
      <dgm:prSet presAssocID="{1A1994CF-C462-4BA6-B4EE-DA122DA90CD6}" presName="spaceRect" presStyleCnt="0"/>
      <dgm:spPr/>
    </dgm:pt>
    <dgm:pt modelId="{69839692-51B4-42D5-9DB6-68D6CCAD7C78}" type="pres">
      <dgm:prSet presAssocID="{1A1994CF-C462-4BA6-B4EE-DA122DA90CD6}" presName="textRect" presStyleLbl="revTx" presStyleIdx="1" presStyleCnt="4">
        <dgm:presLayoutVars>
          <dgm:chMax val="1"/>
          <dgm:chPref val="1"/>
        </dgm:presLayoutVars>
      </dgm:prSet>
      <dgm:spPr/>
    </dgm:pt>
    <dgm:pt modelId="{413DF9CB-6132-4A7C-AE39-3806A1B586BD}" type="pres">
      <dgm:prSet presAssocID="{240E719A-4C33-4833-A0FD-8FFFAE38AEBF}" presName="sibTrans" presStyleCnt="0"/>
      <dgm:spPr/>
    </dgm:pt>
    <dgm:pt modelId="{44FCE7FF-0DE6-439B-9FAE-B39A47012179}" type="pres">
      <dgm:prSet presAssocID="{3640EC58-A880-4B2A-8517-79C8340D8E7B}" presName="compNode" presStyleCnt="0"/>
      <dgm:spPr/>
    </dgm:pt>
    <dgm:pt modelId="{2434E3FA-A470-4A05-9A1E-DF066A6D760A}" type="pres">
      <dgm:prSet presAssocID="{3640EC58-A880-4B2A-8517-79C8340D8E7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llseye"/>
        </a:ext>
      </dgm:extLst>
    </dgm:pt>
    <dgm:pt modelId="{EEFD0E86-63AB-42E7-88AF-522472D846D5}" type="pres">
      <dgm:prSet presAssocID="{3640EC58-A880-4B2A-8517-79C8340D8E7B}" presName="spaceRect" presStyleCnt="0"/>
      <dgm:spPr/>
    </dgm:pt>
    <dgm:pt modelId="{41228E0C-C2D7-439C-A001-AE8FABC9FFCB}" type="pres">
      <dgm:prSet presAssocID="{3640EC58-A880-4B2A-8517-79C8340D8E7B}" presName="textRect" presStyleLbl="revTx" presStyleIdx="2" presStyleCnt="4">
        <dgm:presLayoutVars>
          <dgm:chMax val="1"/>
          <dgm:chPref val="1"/>
        </dgm:presLayoutVars>
      </dgm:prSet>
      <dgm:spPr/>
    </dgm:pt>
    <dgm:pt modelId="{15432D37-C9ED-4015-AFCD-8B1F018C776E}" type="pres">
      <dgm:prSet presAssocID="{E77CDBE0-39BA-41AB-AD9E-E1292C757359}" presName="sibTrans" presStyleCnt="0"/>
      <dgm:spPr/>
    </dgm:pt>
    <dgm:pt modelId="{B2A582A2-9F45-4D05-9266-BC6270F5F9B7}" type="pres">
      <dgm:prSet presAssocID="{E21C03A9-7042-4385-8970-01AD589674BF}" presName="compNode" presStyleCnt="0"/>
      <dgm:spPr/>
    </dgm:pt>
    <dgm:pt modelId="{B29E5385-16DC-40EB-9B14-9ED1BE0CE5F2}" type="pres">
      <dgm:prSet presAssocID="{E21C03A9-7042-4385-8970-01AD589674B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796DF8C9-B951-4F35-B9D9-E927D1BA2332}" type="pres">
      <dgm:prSet presAssocID="{E21C03A9-7042-4385-8970-01AD589674BF}" presName="spaceRect" presStyleCnt="0"/>
      <dgm:spPr/>
    </dgm:pt>
    <dgm:pt modelId="{F985F6B3-B5A1-422C-BF14-E5FE9ACC37BE}" type="pres">
      <dgm:prSet presAssocID="{E21C03A9-7042-4385-8970-01AD589674BF}" presName="textRect" presStyleLbl="revTx" presStyleIdx="3" presStyleCnt="4">
        <dgm:presLayoutVars>
          <dgm:chMax val="1"/>
          <dgm:chPref val="1"/>
        </dgm:presLayoutVars>
      </dgm:prSet>
      <dgm:spPr/>
    </dgm:pt>
  </dgm:ptLst>
  <dgm:cxnLst>
    <dgm:cxn modelId="{1BFA0427-C983-4DA6-AB28-5D7BB7339FBC}" type="presOf" srcId="{1A1994CF-C462-4BA6-B4EE-DA122DA90CD6}" destId="{69839692-51B4-42D5-9DB6-68D6CCAD7C78}" srcOrd="0" destOrd="0" presId="urn:microsoft.com/office/officeart/2018/2/layout/IconLabelList"/>
    <dgm:cxn modelId="{4088E54A-94E7-4052-A9FA-718F535C664E}" type="presOf" srcId="{E21C03A9-7042-4385-8970-01AD589674BF}" destId="{F985F6B3-B5A1-422C-BF14-E5FE9ACC37BE}" srcOrd="0" destOrd="0" presId="urn:microsoft.com/office/officeart/2018/2/layout/IconLabelList"/>
    <dgm:cxn modelId="{0C61676E-7520-4F8E-B011-B9E484A707C0}" srcId="{C209201C-9A79-41CB-81E7-525800CFB375}" destId="{E21C03A9-7042-4385-8970-01AD589674BF}" srcOrd="3" destOrd="0" parTransId="{C739C3A5-C73B-41A5-8C11-F4D3DD47BB0F}" sibTransId="{95DC56AE-476E-4161-93C1-79B718DE6211}"/>
    <dgm:cxn modelId="{94B33851-8BBB-4F51-BFE2-51354A11BA26}" srcId="{C209201C-9A79-41CB-81E7-525800CFB375}" destId="{1A1994CF-C462-4BA6-B4EE-DA122DA90CD6}" srcOrd="1" destOrd="0" parTransId="{FD0222A2-185D-4CD5-AD25-A6C2262F63E6}" sibTransId="{240E719A-4C33-4833-A0FD-8FFFAE38AEBF}"/>
    <dgm:cxn modelId="{C5FEFB55-75D1-4941-867D-3E48E7DB3EDF}" srcId="{C209201C-9A79-41CB-81E7-525800CFB375}" destId="{F17C4021-753C-490A-861D-6A0658182F26}" srcOrd="0" destOrd="0" parTransId="{F7E12627-EFC3-4C75-B6E2-C5BE21409782}" sibTransId="{CF1A6AE9-4155-4903-B71E-BCD14E5C5283}"/>
    <dgm:cxn modelId="{00EB9D8B-81B0-4FC1-9888-20236323740B}" type="presOf" srcId="{F17C4021-753C-490A-861D-6A0658182F26}" destId="{524D155A-3302-4431-96D1-B8AD99428DAE}" srcOrd="0" destOrd="0" presId="urn:microsoft.com/office/officeart/2018/2/layout/IconLabelList"/>
    <dgm:cxn modelId="{BBDA079B-8A4C-41F6-9C5A-D7D7F07C80AE}" type="presOf" srcId="{3640EC58-A880-4B2A-8517-79C8340D8E7B}" destId="{41228E0C-C2D7-439C-A001-AE8FABC9FFCB}" srcOrd="0" destOrd="0" presId="urn:microsoft.com/office/officeart/2018/2/layout/IconLabelList"/>
    <dgm:cxn modelId="{E873D4AF-859D-4A1E-A883-D6B5421CF0FA}" type="presOf" srcId="{C209201C-9A79-41CB-81E7-525800CFB375}" destId="{280A4E23-2392-4C75-ADCA-02CAEE60D0B8}" srcOrd="0" destOrd="0" presId="urn:microsoft.com/office/officeart/2018/2/layout/IconLabelList"/>
    <dgm:cxn modelId="{04029AE1-5BE2-4B64-9FCA-150D25E6D66E}" srcId="{C209201C-9A79-41CB-81E7-525800CFB375}" destId="{3640EC58-A880-4B2A-8517-79C8340D8E7B}" srcOrd="2" destOrd="0" parTransId="{D94A945A-1176-45E4-B430-99E55E560C27}" sibTransId="{E77CDBE0-39BA-41AB-AD9E-E1292C757359}"/>
    <dgm:cxn modelId="{A23491E5-8D25-46FB-B17A-53706C8D8F19}" type="presParOf" srcId="{280A4E23-2392-4C75-ADCA-02CAEE60D0B8}" destId="{D3A3D369-4B90-4609-BE95-E1D2863D5407}" srcOrd="0" destOrd="0" presId="urn:microsoft.com/office/officeart/2018/2/layout/IconLabelList"/>
    <dgm:cxn modelId="{F22EA41C-EF8D-488F-ACF2-A756379C7D35}" type="presParOf" srcId="{D3A3D369-4B90-4609-BE95-E1D2863D5407}" destId="{6F6F0EBA-3BA8-41EB-B608-5ED2CADC4C88}" srcOrd="0" destOrd="0" presId="urn:microsoft.com/office/officeart/2018/2/layout/IconLabelList"/>
    <dgm:cxn modelId="{2EC72F6E-07D6-40C7-981F-F084E597E13A}" type="presParOf" srcId="{D3A3D369-4B90-4609-BE95-E1D2863D5407}" destId="{EF624472-D0E5-49C1-9C92-831932724511}" srcOrd="1" destOrd="0" presId="urn:microsoft.com/office/officeart/2018/2/layout/IconLabelList"/>
    <dgm:cxn modelId="{800236AA-AA81-4CAC-94AE-4F2F134E54B0}" type="presParOf" srcId="{D3A3D369-4B90-4609-BE95-E1D2863D5407}" destId="{524D155A-3302-4431-96D1-B8AD99428DAE}" srcOrd="2" destOrd="0" presId="urn:microsoft.com/office/officeart/2018/2/layout/IconLabelList"/>
    <dgm:cxn modelId="{AB6BB792-ECFF-4918-9ABB-FAAF8D937E36}" type="presParOf" srcId="{280A4E23-2392-4C75-ADCA-02CAEE60D0B8}" destId="{D5D00516-BBC8-4101-A538-5DDDE2A2ECCF}" srcOrd="1" destOrd="0" presId="urn:microsoft.com/office/officeart/2018/2/layout/IconLabelList"/>
    <dgm:cxn modelId="{00834C27-A769-47A6-AA40-EADF7435F954}" type="presParOf" srcId="{280A4E23-2392-4C75-ADCA-02CAEE60D0B8}" destId="{9DADE7A3-BC70-4DD0-B2E5-C42E878097CD}" srcOrd="2" destOrd="0" presId="urn:microsoft.com/office/officeart/2018/2/layout/IconLabelList"/>
    <dgm:cxn modelId="{F4A5E718-80B8-4A42-9F38-8370B16940C8}" type="presParOf" srcId="{9DADE7A3-BC70-4DD0-B2E5-C42E878097CD}" destId="{27B4520A-F6F0-4ED4-9532-12DC9E25E95F}" srcOrd="0" destOrd="0" presId="urn:microsoft.com/office/officeart/2018/2/layout/IconLabelList"/>
    <dgm:cxn modelId="{C9366C46-DE8B-4E5B-809D-999ED2D5E8F9}" type="presParOf" srcId="{9DADE7A3-BC70-4DD0-B2E5-C42E878097CD}" destId="{C4BEB4B4-B380-4830-A5B2-F051F7A702FD}" srcOrd="1" destOrd="0" presId="urn:microsoft.com/office/officeart/2018/2/layout/IconLabelList"/>
    <dgm:cxn modelId="{C1C1E722-15DE-45BB-A073-C601E1D02071}" type="presParOf" srcId="{9DADE7A3-BC70-4DD0-B2E5-C42E878097CD}" destId="{69839692-51B4-42D5-9DB6-68D6CCAD7C78}" srcOrd="2" destOrd="0" presId="urn:microsoft.com/office/officeart/2018/2/layout/IconLabelList"/>
    <dgm:cxn modelId="{2DFDB6F1-9478-43A5-94D8-E4AF1F7A13B9}" type="presParOf" srcId="{280A4E23-2392-4C75-ADCA-02CAEE60D0B8}" destId="{413DF9CB-6132-4A7C-AE39-3806A1B586BD}" srcOrd="3" destOrd="0" presId="urn:microsoft.com/office/officeart/2018/2/layout/IconLabelList"/>
    <dgm:cxn modelId="{AEB0DC72-DFFE-4C6C-9911-2C6D7A5C4023}" type="presParOf" srcId="{280A4E23-2392-4C75-ADCA-02CAEE60D0B8}" destId="{44FCE7FF-0DE6-439B-9FAE-B39A47012179}" srcOrd="4" destOrd="0" presId="urn:microsoft.com/office/officeart/2018/2/layout/IconLabelList"/>
    <dgm:cxn modelId="{D8979C57-E9AF-45E9-83F0-FA9380B3E3AE}" type="presParOf" srcId="{44FCE7FF-0DE6-439B-9FAE-B39A47012179}" destId="{2434E3FA-A470-4A05-9A1E-DF066A6D760A}" srcOrd="0" destOrd="0" presId="urn:microsoft.com/office/officeart/2018/2/layout/IconLabelList"/>
    <dgm:cxn modelId="{06CA8AF9-8955-4AEA-97AD-1182570FE82E}" type="presParOf" srcId="{44FCE7FF-0DE6-439B-9FAE-B39A47012179}" destId="{EEFD0E86-63AB-42E7-88AF-522472D846D5}" srcOrd="1" destOrd="0" presId="urn:microsoft.com/office/officeart/2018/2/layout/IconLabelList"/>
    <dgm:cxn modelId="{A759B125-F4AF-4333-820B-FB3EEE33B145}" type="presParOf" srcId="{44FCE7FF-0DE6-439B-9FAE-B39A47012179}" destId="{41228E0C-C2D7-439C-A001-AE8FABC9FFCB}" srcOrd="2" destOrd="0" presId="urn:microsoft.com/office/officeart/2018/2/layout/IconLabelList"/>
    <dgm:cxn modelId="{66493139-67E4-4430-AD71-558F824A0769}" type="presParOf" srcId="{280A4E23-2392-4C75-ADCA-02CAEE60D0B8}" destId="{15432D37-C9ED-4015-AFCD-8B1F018C776E}" srcOrd="5" destOrd="0" presId="urn:microsoft.com/office/officeart/2018/2/layout/IconLabelList"/>
    <dgm:cxn modelId="{9C8079B0-094D-4ECB-B71B-CE6FE8D3D5CD}" type="presParOf" srcId="{280A4E23-2392-4C75-ADCA-02CAEE60D0B8}" destId="{B2A582A2-9F45-4D05-9266-BC6270F5F9B7}" srcOrd="6" destOrd="0" presId="urn:microsoft.com/office/officeart/2018/2/layout/IconLabelList"/>
    <dgm:cxn modelId="{B98F4AA8-82EE-47F2-AAF4-1354818C343B}" type="presParOf" srcId="{B2A582A2-9F45-4D05-9266-BC6270F5F9B7}" destId="{B29E5385-16DC-40EB-9B14-9ED1BE0CE5F2}" srcOrd="0" destOrd="0" presId="urn:microsoft.com/office/officeart/2018/2/layout/IconLabelList"/>
    <dgm:cxn modelId="{D6A2828D-BEC4-4A7B-8604-D47A4C42ECB6}" type="presParOf" srcId="{B2A582A2-9F45-4D05-9266-BC6270F5F9B7}" destId="{796DF8C9-B951-4F35-B9D9-E927D1BA2332}" srcOrd="1" destOrd="0" presId="urn:microsoft.com/office/officeart/2018/2/layout/IconLabelList"/>
    <dgm:cxn modelId="{16A51686-31A1-4FBF-BED7-E1419167A380}" type="presParOf" srcId="{B2A582A2-9F45-4D05-9266-BC6270F5F9B7}" destId="{F985F6B3-B5A1-422C-BF14-E5FE9ACC37BE}"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17563A1-96D1-4486-9E54-99560DB12F14}"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F4896F1-B2D8-4B11-B3DA-60C5AA249F7B}">
      <dgm:prSet/>
      <dgm:spPr/>
      <dgm:t>
        <a:bodyPr/>
        <a:lstStyle/>
        <a:p>
          <a:r>
            <a:rPr lang="en-US" b="0" i="0" baseline="0"/>
            <a:t>Staying up-to-date with SEO trends and algorithm updates </a:t>
          </a:r>
          <a:endParaRPr lang="en-US"/>
        </a:p>
      </dgm:t>
    </dgm:pt>
    <dgm:pt modelId="{215DF783-91AE-4877-B08F-F4DE30BAD7C3}" type="parTrans" cxnId="{E3171727-C14E-47C1-9911-E4C08AFEB6B4}">
      <dgm:prSet/>
      <dgm:spPr/>
      <dgm:t>
        <a:bodyPr/>
        <a:lstStyle/>
        <a:p>
          <a:endParaRPr lang="en-US"/>
        </a:p>
      </dgm:t>
    </dgm:pt>
    <dgm:pt modelId="{80ADC59A-3DA0-4C71-93AA-3B6ADC0AB0C1}" type="sibTrans" cxnId="{E3171727-C14E-47C1-9911-E4C08AFEB6B4}">
      <dgm:prSet/>
      <dgm:spPr/>
      <dgm:t>
        <a:bodyPr/>
        <a:lstStyle/>
        <a:p>
          <a:endParaRPr lang="en-US"/>
        </a:p>
      </dgm:t>
    </dgm:pt>
    <dgm:pt modelId="{8FD4BF98-7CA6-46BD-97AC-D8FF3C08B824}">
      <dgm:prSet/>
      <dgm:spPr/>
      <dgm:t>
        <a:bodyPr/>
        <a:lstStyle/>
        <a:p>
          <a:r>
            <a:rPr lang="en-US" b="0" i="0" baseline="0"/>
            <a:t>Focusing on user experience and engagement </a:t>
          </a:r>
          <a:endParaRPr lang="en-US"/>
        </a:p>
      </dgm:t>
    </dgm:pt>
    <dgm:pt modelId="{14582DE0-4522-4EB4-A5C5-F8CF05DD9C60}" type="parTrans" cxnId="{3A0EC510-DB5A-4D99-9630-098DF923E820}">
      <dgm:prSet/>
      <dgm:spPr/>
      <dgm:t>
        <a:bodyPr/>
        <a:lstStyle/>
        <a:p>
          <a:endParaRPr lang="en-US"/>
        </a:p>
      </dgm:t>
    </dgm:pt>
    <dgm:pt modelId="{DC5B6D4E-F9E1-41C4-AA13-90FF77BA27D9}" type="sibTrans" cxnId="{3A0EC510-DB5A-4D99-9630-098DF923E820}">
      <dgm:prSet/>
      <dgm:spPr/>
      <dgm:t>
        <a:bodyPr/>
        <a:lstStyle/>
        <a:p>
          <a:endParaRPr lang="en-US"/>
        </a:p>
      </dgm:t>
    </dgm:pt>
    <dgm:pt modelId="{1886DE93-1CB7-4C1B-994C-5EA477EDBF35}">
      <dgm:prSet/>
      <dgm:spPr/>
      <dgm:t>
        <a:bodyPr/>
        <a:lstStyle/>
        <a:p>
          <a:r>
            <a:rPr lang="en-US" b="0" i="0" baseline="0"/>
            <a:t>Integrating SEO with content marketing and social media </a:t>
          </a:r>
          <a:endParaRPr lang="en-US"/>
        </a:p>
      </dgm:t>
    </dgm:pt>
    <dgm:pt modelId="{15446B74-B124-4B0A-9D32-A154CDEA76BC}" type="parTrans" cxnId="{40C1AD61-CEDD-4057-93B5-39810E1BDD30}">
      <dgm:prSet/>
      <dgm:spPr/>
      <dgm:t>
        <a:bodyPr/>
        <a:lstStyle/>
        <a:p>
          <a:endParaRPr lang="en-US"/>
        </a:p>
      </dgm:t>
    </dgm:pt>
    <dgm:pt modelId="{0CC70A59-0358-441C-BC88-96693A2A66CA}" type="sibTrans" cxnId="{40C1AD61-CEDD-4057-93B5-39810E1BDD30}">
      <dgm:prSet/>
      <dgm:spPr/>
      <dgm:t>
        <a:bodyPr/>
        <a:lstStyle/>
        <a:p>
          <a:endParaRPr lang="en-US"/>
        </a:p>
      </dgm:t>
    </dgm:pt>
    <dgm:pt modelId="{FA9FAD1B-3374-4F88-8F91-A45E7662DB1F}">
      <dgm:prSet/>
      <dgm:spPr/>
      <dgm:t>
        <a:bodyPr/>
        <a:lstStyle/>
        <a:p>
          <a:r>
            <a:rPr lang="en-US" b="0" i="0" baseline="0"/>
            <a:t>Conducting regular SEO audits and competitor analysis </a:t>
          </a:r>
          <a:endParaRPr lang="en-US"/>
        </a:p>
      </dgm:t>
    </dgm:pt>
    <dgm:pt modelId="{1D5B75A7-C014-4BF6-AB37-95ADC0440629}" type="parTrans" cxnId="{873B2D00-3661-483C-88C7-3DC093CA2FFF}">
      <dgm:prSet/>
      <dgm:spPr/>
      <dgm:t>
        <a:bodyPr/>
        <a:lstStyle/>
        <a:p>
          <a:endParaRPr lang="en-US"/>
        </a:p>
      </dgm:t>
    </dgm:pt>
    <dgm:pt modelId="{E6D51B35-6B1A-4CEA-8BF7-CBAC48D1407F}" type="sibTrans" cxnId="{873B2D00-3661-483C-88C7-3DC093CA2FFF}">
      <dgm:prSet/>
      <dgm:spPr/>
      <dgm:t>
        <a:bodyPr/>
        <a:lstStyle/>
        <a:p>
          <a:endParaRPr lang="en-US"/>
        </a:p>
      </dgm:t>
    </dgm:pt>
    <dgm:pt modelId="{A6583D6C-6386-4232-9DEB-F77D7FD4532A}" type="pres">
      <dgm:prSet presAssocID="{917563A1-96D1-4486-9E54-99560DB12F14}" presName="linear" presStyleCnt="0">
        <dgm:presLayoutVars>
          <dgm:animLvl val="lvl"/>
          <dgm:resizeHandles val="exact"/>
        </dgm:presLayoutVars>
      </dgm:prSet>
      <dgm:spPr/>
    </dgm:pt>
    <dgm:pt modelId="{13219FD1-7DE6-4C4C-8C0D-C4DA4DF52B95}" type="pres">
      <dgm:prSet presAssocID="{1F4896F1-B2D8-4B11-B3DA-60C5AA249F7B}" presName="parentText" presStyleLbl="node1" presStyleIdx="0" presStyleCnt="4">
        <dgm:presLayoutVars>
          <dgm:chMax val="0"/>
          <dgm:bulletEnabled val="1"/>
        </dgm:presLayoutVars>
      </dgm:prSet>
      <dgm:spPr/>
    </dgm:pt>
    <dgm:pt modelId="{25DB0962-FA53-4DA8-870F-6E09CC320CA4}" type="pres">
      <dgm:prSet presAssocID="{80ADC59A-3DA0-4C71-93AA-3B6ADC0AB0C1}" presName="spacer" presStyleCnt="0"/>
      <dgm:spPr/>
    </dgm:pt>
    <dgm:pt modelId="{3CCCB1BD-7F21-4107-8F87-DB1F89766DFB}" type="pres">
      <dgm:prSet presAssocID="{8FD4BF98-7CA6-46BD-97AC-D8FF3C08B824}" presName="parentText" presStyleLbl="node1" presStyleIdx="1" presStyleCnt="4">
        <dgm:presLayoutVars>
          <dgm:chMax val="0"/>
          <dgm:bulletEnabled val="1"/>
        </dgm:presLayoutVars>
      </dgm:prSet>
      <dgm:spPr/>
    </dgm:pt>
    <dgm:pt modelId="{E7334F1B-8110-48F0-AE14-236A38250BB5}" type="pres">
      <dgm:prSet presAssocID="{DC5B6D4E-F9E1-41C4-AA13-90FF77BA27D9}" presName="spacer" presStyleCnt="0"/>
      <dgm:spPr/>
    </dgm:pt>
    <dgm:pt modelId="{8B55C8C0-3D08-4AEF-A726-8D0FBB09C07E}" type="pres">
      <dgm:prSet presAssocID="{1886DE93-1CB7-4C1B-994C-5EA477EDBF35}" presName="parentText" presStyleLbl="node1" presStyleIdx="2" presStyleCnt="4">
        <dgm:presLayoutVars>
          <dgm:chMax val="0"/>
          <dgm:bulletEnabled val="1"/>
        </dgm:presLayoutVars>
      </dgm:prSet>
      <dgm:spPr/>
    </dgm:pt>
    <dgm:pt modelId="{D83E97AF-89C1-488D-87C6-40871120F313}" type="pres">
      <dgm:prSet presAssocID="{0CC70A59-0358-441C-BC88-96693A2A66CA}" presName="spacer" presStyleCnt="0"/>
      <dgm:spPr/>
    </dgm:pt>
    <dgm:pt modelId="{4B75F495-EBAA-4170-849C-EAB8D7999EFF}" type="pres">
      <dgm:prSet presAssocID="{FA9FAD1B-3374-4F88-8F91-A45E7662DB1F}" presName="parentText" presStyleLbl="node1" presStyleIdx="3" presStyleCnt="4">
        <dgm:presLayoutVars>
          <dgm:chMax val="0"/>
          <dgm:bulletEnabled val="1"/>
        </dgm:presLayoutVars>
      </dgm:prSet>
      <dgm:spPr/>
    </dgm:pt>
  </dgm:ptLst>
  <dgm:cxnLst>
    <dgm:cxn modelId="{873B2D00-3661-483C-88C7-3DC093CA2FFF}" srcId="{917563A1-96D1-4486-9E54-99560DB12F14}" destId="{FA9FAD1B-3374-4F88-8F91-A45E7662DB1F}" srcOrd="3" destOrd="0" parTransId="{1D5B75A7-C014-4BF6-AB37-95ADC0440629}" sibTransId="{E6D51B35-6B1A-4CEA-8BF7-CBAC48D1407F}"/>
    <dgm:cxn modelId="{3A0EC510-DB5A-4D99-9630-098DF923E820}" srcId="{917563A1-96D1-4486-9E54-99560DB12F14}" destId="{8FD4BF98-7CA6-46BD-97AC-D8FF3C08B824}" srcOrd="1" destOrd="0" parTransId="{14582DE0-4522-4EB4-A5C5-F8CF05DD9C60}" sibTransId="{DC5B6D4E-F9E1-41C4-AA13-90FF77BA27D9}"/>
    <dgm:cxn modelId="{E3171727-C14E-47C1-9911-E4C08AFEB6B4}" srcId="{917563A1-96D1-4486-9E54-99560DB12F14}" destId="{1F4896F1-B2D8-4B11-B3DA-60C5AA249F7B}" srcOrd="0" destOrd="0" parTransId="{215DF783-91AE-4877-B08F-F4DE30BAD7C3}" sibTransId="{80ADC59A-3DA0-4C71-93AA-3B6ADC0AB0C1}"/>
    <dgm:cxn modelId="{1D9EE63C-1D6A-42D7-8DAD-E447757C417B}" type="presOf" srcId="{917563A1-96D1-4486-9E54-99560DB12F14}" destId="{A6583D6C-6386-4232-9DEB-F77D7FD4532A}" srcOrd="0" destOrd="0" presId="urn:microsoft.com/office/officeart/2005/8/layout/vList2"/>
    <dgm:cxn modelId="{40C1AD61-CEDD-4057-93B5-39810E1BDD30}" srcId="{917563A1-96D1-4486-9E54-99560DB12F14}" destId="{1886DE93-1CB7-4C1B-994C-5EA477EDBF35}" srcOrd="2" destOrd="0" parTransId="{15446B74-B124-4B0A-9D32-A154CDEA76BC}" sibTransId="{0CC70A59-0358-441C-BC88-96693A2A66CA}"/>
    <dgm:cxn modelId="{F690F564-F04A-4689-9D03-C7FD4A5FB169}" type="presOf" srcId="{1886DE93-1CB7-4C1B-994C-5EA477EDBF35}" destId="{8B55C8C0-3D08-4AEF-A726-8D0FBB09C07E}" srcOrd="0" destOrd="0" presId="urn:microsoft.com/office/officeart/2005/8/layout/vList2"/>
    <dgm:cxn modelId="{675EBD7E-92FB-4838-B2AA-8064C7ADC2F7}" type="presOf" srcId="{1F4896F1-B2D8-4B11-B3DA-60C5AA249F7B}" destId="{13219FD1-7DE6-4C4C-8C0D-C4DA4DF52B95}" srcOrd="0" destOrd="0" presId="urn:microsoft.com/office/officeart/2005/8/layout/vList2"/>
    <dgm:cxn modelId="{4796DDB1-E334-46BA-9E89-17223AC563FF}" type="presOf" srcId="{8FD4BF98-7CA6-46BD-97AC-D8FF3C08B824}" destId="{3CCCB1BD-7F21-4107-8F87-DB1F89766DFB}" srcOrd="0" destOrd="0" presId="urn:microsoft.com/office/officeart/2005/8/layout/vList2"/>
    <dgm:cxn modelId="{B76457E7-F716-468D-AFCD-7B34846456E6}" type="presOf" srcId="{FA9FAD1B-3374-4F88-8F91-A45E7662DB1F}" destId="{4B75F495-EBAA-4170-849C-EAB8D7999EFF}" srcOrd="0" destOrd="0" presId="urn:microsoft.com/office/officeart/2005/8/layout/vList2"/>
    <dgm:cxn modelId="{A7F62DA2-B62B-4353-8676-1A3F28F5C9EE}" type="presParOf" srcId="{A6583D6C-6386-4232-9DEB-F77D7FD4532A}" destId="{13219FD1-7DE6-4C4C-8C0D-C4DA4DF52B95}" srcOrd="0" destOrd="0" presId="urn:microsoft.com/office/officeart/2005/8/layout/vList2"/>
    <dgm:cxn modelId="{5E15414B-F714-47E1-A7E3-C4094A8DEDD7}" type="presParOf" srcId="{A6583D6C-6386-4232-9DEB-F77D7FD4532A}" destId="{25DB0962-FA53-4DA8-870F-6E09CC320CA4}" srcOrd="1" destOrd="0" presId="urn:microsoft.com/office/officeart/2005/8/layout/vList2"/>
    <dgm:cxn modelId="{9709AE5E-757C-492A-8719-13686A191A42}" type="presParOf" srcId="{A6583D6C-6386-4232-9DEB-F77D7FD4532A}" destId="{3CCCB1BD-7F21-4107-8F87-DB1F89766DFB}" srcOrd="2" destOrd="0" presId="urn:microsoft.com/office/officeart/2005/8/layout/vList2"/>
    <dgm:cxn modelId="{CF35FEFF-A94E-4731-BD40-F3FA9884E3C7}" type="presParOf" srcId="{A6583D6C-6386-4232-9DEB-F77D7FD4532A}" destId="{E7334F1B-8110-48F0-AE14-236A38250BB5}" srcOrd="3" destOrd="0" presId="urn:microsoft.com/office/officeart/2005/8/layout/vList2"/>
    <dgm:cxn modelId="{E6733AB5-3466-411A-8C7D-44313C260342}" type="presParOf" srcId="{A6583D6C-6386-4232-9DEB-F77D7FD4532A}" destId="{8B55C8C0-3D08-4AEF-A726-8D0FBB09C07E}" srcOrd="4" destOrd="0" presId="urn:microsoft.com/office/officeart/2005/8/layout/vList2"/>
    <dgm:cxn modelId="{37C91C08-808B-4445-B01A-EF4B2869170B}" type="presParOf" srcId="{A6583D6C-6386-4232-9DEB-F77D7FD4532A}" destId="{D83E97AF-89C1-488D-87C6-40871120F313}" srcOrd="5" destOrd="0" presId="urn:microsoft.com/office/officeart/2005/8/layout/vList2"/>
    <dgm:cxn modelId="{53E13AEA-AE0E-4F7E-BB9B-0263BE12BEB0}" type="presParOf" srcId="{A6583D6C-6386-4232-9DEB-F77D7FD4532A}" destId="{4B75F495-EBAA-4170-849C-EAB8D7999EF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34F7C3-A7CB-4AB2-BA05-11BE472DBAE2}">
      <dsp:nvSpPr>
        <dsp:cNvPr id="0" name=""/>
        <dsp:cNvSpPr/>
      </dsp:nvSpPr>
      <dsp:spPr>
        <a:xfrm>
          <a:off x="0" y="4514"/>
          <a:ext cx="6668792" cy="9614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18F0DE-EAE2-44A8-89A5-63F985D0BF19}">
      <dsp:nvSpPr>
        <dsp:cNvPr id="0" name=""/>
        <dsp:cNvSpPr/>
      </dsp:nvSpPr>
      <dsp:spPr>
        <a:xfrm>
          <a:off x="290852" y="220850"/>
          <a:ext cx="528822" cy="52882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DD32B10-D309-48A2-91FB-4E6EE61B31E9}">
      <dsp:nvSpPr>
        <dsp:cNvPr id="0" name=""/>
        <dsp:cNvSpPr/>
      </dsp:nvSpPr>
      <dsp:spPr>
        <a:xfrm>
          <a:off x="1110527" y="4514"/>
          <a:ext cx="5558264" cy="961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58" tIns="101758" rIns="101758" bIns="101758" numCol="1" spcCol="1270" anchor="ctr" anchorCtr="0">
          <a:noAutofit/>
        </a:bodyPr>
        <a:lstStyle/>
        <a:p>
          <a:pPr marL="0" lvl="0" indent="0" algn="l" defTabSz="711200">
            <a:lnSpc>
              <a:spcPct val="90000"/>
            </a:lnSpc>
            <a:spcBef>
              <a:spcPct val="0"/>
            </a:spcBef>
            <a:spcAft>
              <a:spcPct val="35000"/>
            </a:spcAft>
            <a:buNone/>
          </a:pPr>
          <a:r>
            <a:rPr lang="en-GB" sz="1600" kern="1200" dirty="0"/>
            <a:t>Objectives</a:t>
          </a:r>
          <a:endParaRPr lang="en-US" sz="1600" kern="1200" dirty="0"/>
        </a:p>
      </dsp:txBody>
      <dsp:txXfrm>
        <a:off x="1110527" y="4514"/>
        <a:ext cx="5558264" cy="961495"/>
      </dsp:txXfrm>
    </dsp:sp>
    <dsp:sp modelId="{6F16BE55-0AB1-4D6E-B54B-25DFA9872285}">
      <dsp:nvSpPr>
        <dsp:cNvPr id="0" name=""/>
        <dsp:cNvSpPr/>
      </dsp:nvSpPr>
      <dsp:spPr>
        <a:xfrm>
          <a:off x="0" y="1206383"/>
          <a:ext cx="6668792" cy="9614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0FBC91-9C04-4B4D-B241-B5A0F36584D2}">
      <dsp:nvSpPr>
        <dsp:cNvPr id="0" name=""/>
        <dsp:cNvSpPr/>
      </dsp:nvSpPr>
      <dsp:spPr>
        <a:xfrm>
          <a:off x="290852" y="1422719"/>
          <a:ext cx="528822" cy="52882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78E8D5E-CEA9-478E-9155-A4211E13B176}">
      <dsp:nvSpPr>
        <dsp:cNvPr id="0" name=""/>
        <dsp:cNvSpPr/>
      </dsp:nvSpPr>
      <dsp:spPr>
        <a:xfrm>
          <a:off x="1110527" y="1206383"/>
          <a:ext cx="5558264" cy="961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58" tIns="101758" rIns="101758" bIns="101758" numCol="1" spcCol="1270" anchor="ctr" anchorCtr="0">
          <a:noAutofit/>
        </a:bodyPr>
        <a:lstStyle/>
        <a:p>
          <a:pPr marL="0" lvl="0" indent="0" algn="l" defTabSz="711200">
            <a:lnSpc>
              <a:spcPct val="90000"/>
            </a:lnSpc>
            <a:spcBef>
              <a:spcPct val="0"/>
            </a:spcBef>
            <a:spcAft>
              <a:spcPct val="35000"/>
            </a:spcAft>
            <a:buNone/>
          </a:pPr>
          <a:r>
            <a:rPr lang="en-GB" sz="1600" kern="1200"/>
            <a:t>Have some understanding of the concepts of market segmentation, targeting, and Search Engine Optimization (SEO).</a:t>
          </a:r>
          <a:endParaRPr lang="en-US" sz="1600" kern="1200"/>
        </a:p>
      </dsp:txBody>
      <dsp:txXfrm>
        <a:off x="1110527" y="1206383"/>
        <a:ext cx="5558264" cy="961495"/>
      </dsp:txXfrm>
    </dsp:sp>
    <dsp:sp modelId="{61CF04B6-4E46-41DD-BBEE-6F8DAD813A82}">
      <dsp:nvSpPr>
        <dsp:cNvPr id="0" name=""/>
        <dsp:cNvSpPr/>
      </dsp:nvSpPr>
      <dsp:spPr>
        <a:xfrm>
          <a:off x="0" y="2408252"/>
          <a:ext cx="6668792" cy="9614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93E42D-2A90-461D-9A2B-71EAC89FF972}">
      <dsp:nvSpPr>
        <dsp:cNvPr id="0" name=""/>
        <dsp:cNvSpPr/>
      </dsp:nvSpPr>
      <dsp:spPr>
        <a:xfrm>
          <a:off x="290852" y="2624588"/>
          <a:ext cx="528822" cy="52882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ED1F51C-70D2-4E09-BB42-29D1C8BD9C72}">
      <dsp:nvSpPr>
        <dsp:cNvPr id="0" name=""/>
        <dsp:cNvSpPr/>
      </dsp:nvSpPr>
      <dsp:spPr>
        <a:xfrm>
          <a:off x="1110527" y="2408252"/>
          <a:ext cx="5558264" cy="961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58" tIns="101758" rIns="101758" bIns="101758" numCol="1" spcCol="1270" anchor="ctr" anchorCtr="0">
          <a:noAutofit/>
        </a:bodyPr>
        <a:lstStyle/>
        <a:p>
          <a:pPr marL="0" lvl="0" indent="0" algn="l" defTabSz="711200">
            <a:lnSpc>
              <a:spcPct val="90000"/>
            </a:lnSpc>
            <a:spcBef>
              <a:spcPct val="0"/>
            </a:spcBef>
            <a:spcAft>
              <a:spcPct val="35000"/>
            </a:spcAft>
            <a:buNone/>
          </a:pPr>
          <a:r>
            <a:rPr lang="en-GB" sz="1600" kern="1200"/>
            <a:t>Identify the different types of segmentation variables, including demographic, geographic, psychographic, and behavioral variables.</a:t>
          </a:r>
          <a:endParaRPr lang="en-US" sz="1600" kern="1200"/>
        </a:p>
      </dsp:txBody>
      <dsp:txXfrm>
        <a:off x="1110527" y="2408252"/>
        <a:ext cx="5558264" cy="961495"/>
      </dsp:txXfrm>
    </dsp:sp>
    <dsp:sp modelId="{E4F71679-1029-48A6-ABE7-05BE80039B48}">
      <dsp:nvSpPr>
        <dsp:cNvPr id="0" name=""/>
        <dsp:cNvSpPr/>
      </dsp:nvSpPr>
      <dsp:spPr>
        <a:xfrm>
          <a:off x="0" y="3610121"/>
          <a:ext cx="6668792" cy="9614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9B5B9A-FFF3-4AC5-88B7-675C434D6B49}">
      <dsp:nvSpPr>
        <dsp:cNvPr id="0" name=""/>
        <dsp:cNvSpPr/>
      </dsp:nvSpPr>
      <dsp:spPr>
        <a:xfrm>
          <a:off x="290852" y="3826457"/>
          <a:ext cx="528822" cy="52882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9EFEB5-E0A7-45C8-9895-7EDD13ABA02C}">
      <dsp:nvSpPr>
        <dsp:cNvPr id="0" name=""/>
        <dsp:cNvSpPr/>
      </dsp:nvSpPr>
      <dsp:spPr>
        <a:xfrm>
          <a:off x="1110527" y="3610121"/>
          <a:ext cx="5558264" cy="961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58" tIns="101758" rIns="101758" bIns="101758" numCol="1" spcCol="1270" anchor="ctr" anchorCtr="0">
          <a:noAutofit/>
        </a:bodyPr>
        <a:lstStyle/>
        <a:p>
          <a:pPr marL="0" lvl="0" indent="0" algn="l" defTabSz="711200">
            <a:lnSpc>
              <a:spcPct val="90000"/>
            </a:lnSpc>
            <a:spcBef>
              <a:spcPct val="0"/>
            </a:spcBef>
            <a:spcAft>
              <a:spcPct val="35000"/>
            </a:spcAft>
            <a:buNone/>
          </a:pPr>
          <a:r>
            <a:rPr lang="en-GB" sz="1600" kern="1200"/>
            <a:t>Develop targeted marketing strategies </a:t>
          </a:r>
          <a:endParaRPr lang="en-US" sz="1600" kern="1200"/>
        </a:p>
      </dsp:txBody>
      <dsp:txXfrm>
        <a:off x="1110527" y="3610121"/>
        <a:ext cx="5558264" cy="961495"/>
      </dsp:txXfrm>
    </dsp:sp>
    <dsp:sp modelId="{92A2155E-5D62-4CE5-BB45-148C95F753ED}">
      <dsp:nvSpPr>
        <dsp:cNvPr id="0" name=""/>
        <dsp:cNvSpPr/>
      </dsp:nvSpPr>
      <dsp:spPr>
        <a:xfrm>
          <a:off x="0" y="4811990"/>
          <a:ext cx="6668792" cy="96149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2268B2-B3E6-4457-9F82-1F333B66D915}">
      <dsp:nvSpPr>
        <dsp:cNvPr id="0" name=""/>
        <dsp:cNvSpPr/>
      </dsp:nvSpPr>
      <dsp:spPr>
        <a:xfrm>
          <a:off x="290852" y="5028327"/>
          <a:ext cx="528822" cy="52882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B43A90B-4D56-40B2-BA56-CFFFA97FA427}">
      <dsp:nvSpPr>
        <dsp:cNvPr id="0" name=""/>
        <dsp:cNvSpPr/>
      </dsp:nvSpPr>
      <dsp:spPr>
        <a:xfrm>
          <a:off x="1110527" y="4811990"/>
          <a:ext cx="5558264" cy="961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58" tIns="101758" rIns="101758" bIns="101758" numCol="1" spcCol="1270" anchor="ctr" anchorCtr="0">
          <a:noAutofit/>
        </a:bodyPr>
        <a:lstStyle/>
        <a:p>
          <a:pPr marL="0" lvl="0" indent="0" algn="l" defTabSz="711200">
            <a:lnSpc>
              <a:spcPct val="90000"/>
            </a:lnSpc>
            <a:spcBef>
              <a:spcPct val="0"/>
            </a:spcBef>
            <a:spcAft>
              <a:spcPct val="35000"/>
            </a:spcAft>
            <a:buNone/>
          </a:pPr>
          <a:r>
            <a:rPr lang="en-GB" sz="1600" kern="1200"/>
            <a:t>Understand the importance of Search Engine Optimization (SEO) in digital marketing and its role in increasing online visibility and attracting organic traffic.</a:t>
          </a:r>
          <a:endParaRPr lang="en-US" sz="1600" kern="1200"/>
        </a:p>
      </dsp:txBody>
      <dsp:txXfrm>
        <a:off x="1110527" y="4811990"/>
        <a:ext cx="5558264" cy="9614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D53156-00A3-4D14-A9F8-4B24872A2EFB}">
      <dsp:nvSpPr>
        <dsp:cNvPr id="0" name=""/>
        <dsp:cNvSpPr/>
      </dsp:nvSpPr>
      <dsp:spPr>
        <a:xfrm>
          <a:off x="4316" y="253546"/>
          <a:ext cx="2446515" cy="2965025"/>
        </a:xfrm>
        <a:prstGeom prst="rect">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488950">
            <a:lnSpc>
              <a:spcPct val="90000"/>
            </a:lnSpc>
            <a:spcBef>
              <a:spcPct val="0"/>
            </a:spcBef>
            <a:spcAft>
              <a:spcPct val="35000"/>
            </a:spcAft>
            <a:buNone/>
          </a:pPr>
          <a:r>
            <a:rPr lang="en-GB" sz="1100" b="1" u="sng" kern="1200" dirty="0"/>
            <a:t>Identify the total market.</a:t>
          </a:r>
        </a:p>
        <a:p>
          <a:pPr marL="0" lvl="0" indent="0" algn="ctr" defTabSz="488950">
            <a:lnSpc>
              <a:spcPct val="90000"/>
            </a:lnSpc>
            <a:spcBef>
              <a:spcPct val="0"/>
            </a:spcBef>
            <a:spcAft>
              <a:spcPct val="35000"/>
            </a:spcAft>
            <a:buNone/>
          </a:pPr>
          <a:r>
            <a:rPr lang="en-GB" sz="1100" kern="1200" dirty="0"/>
            <a:t> Start by defining the overall market for your product or service. Consider the geographical scope, whether it's local, regional, national, or international, and estimate the potential size and growth of the market. Identify the broad customer needs and preferences that your offering addresses, as this will help you understand the market landscape better. </a:t>
          </a:r>
          <a:endParaRPr lang="en-US" sz="1100" kern="1200" dirty="0"/>
        </a:p>
      </dsp:txBody>
      <dsp:txXfrm>
        <a:off x="4316" y="253546"/>
        <a:ext cx="2446515" cy="2965025"/>
      </dsp:txXfrm>
    </dsp:sp>
    <dsp:sp modelId="{065DE1B0-83D2-42B8-B491-6FB32FEF853A}">
      <dsp:nvSpPr>
        <dsp:cNvPr id="0" name=""/>
        <dsp:cNvSpPr/>
      </dsp:nvSpPr>
      <dsp:spPr>
        <a:xfrm>
          <a:off x="2486506" y="1614559"/>
          <a:ext cx="366977" cy="243000"/>
        </a:xfrm>
        <a:prstGeom prst="rightArrow">
          <a:avLst>
            <a:gd name="adj1" fmla="val 50000"/>
            <a:gd name="adj2" fmla="val 50000"/>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sp>
    <dsp:sp modelId="{1844FD2F-15F7-489D-9EFC-4091FB40A546}">
      <dsp:nvSpPr>
        <dsp:cNvPr id="0" name=""/>
        <dsp:cNvSpPr/>
      </dsp:nvSpPr>
      <dsp:spPr>
        <a:xfrm>
          <a:off x="2889158" y="253546"/>
          <a:ext cx="2446515" cy="2965025"/>
        </a:xfrm>
        <a:prstGeom prst="rect">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488950">
            <a:lnSpc>
              <a:spcPct val="90000"/>
            </a:lnSpc>
            <a:spcBef>
              <a:spcPct val="0"/>
            </a:spcBef>
            <a:spcAft>
              <a:spcPct val="35000"/>
            </a:spcAft>
            <a:buNone/>
          </a:pPr>
          <a:r>
            <a:rPr lang="en-GB" sz="1100" b="1" u="sng" kern="1200" dirty="0"/>
            <a:t>Determine segmentation variables.</a:t>
          </a:r>
        </a:p>
        <a:p>
          <a:pPr marL="0" lvl="0" indent="0" algn="ctr" defTabSz="488950">
            <a:lnSpc>
              <a:spcPct val="90000"/>
            </a:lnSpc>
            <a:spcBef>
              <a:spcPct val="0"/>
            </a:spcBef>
            <a:spcAft>
              <a:spcPct val="35000"/>
            </a:spcAft>
            <a:buNone/>
          </a:pPr>
          <a:r>
            <a:rPr lang="en-GB" sz="1100" kern="1200" dirty="0"/>
            <a:t> Identify the most relevant factors for dividing the market into distinct groups. Consider demographic variables such as age, gender, income, and education; geographic variables like region, climate, and urban/rural location; psychographic variables including personality, values, and interests; and behavioural variables such as usage patterns, loyalty, and benefits sought. </a:t>
          </a:r>
          <a:endParaRPr lang="en-US" sz="1100" kern="1200" dirty="0"/>
        </a:p>
      </dsp:txBody>
      <dsp:txXfrm>
        <a:off x="2889158" y="253546"/>
        <a:ext cx="2446515" cy="2965025"/>
      </dsp:txXfrm>
    </dsp:sp>
    <dsp:sp modelId="{53441577-02B6-4358-9A4B-0A4C1C01B0A3}">
      <dsp:nvSpPr>
        <dsp:cNvPr id="0" name=""/>
        <dsp:cNvSpPr/>
      </dsp:nvSpPr>
      <dsp:spPr>
        <a:xfrm>
          <a:off x="5371348" y="1614559"/>
          <a:ext cx="366977" cy="243000"/>
        </a:xfrm>
        <a:prstGeom prst="rightArrow">
          <a:avLst>
            <a:gd name="adj1" fmla="val 50000"/>
            <a:gd name="adj2" fmla="val 50000"/>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sp>
    <dsp:sp modelId="{73DF8C28-26F1-4AC3-AA8C-C54C3C74494A}">
      <dsp:nvSpPr>
        <dsp:cNvPr id="0" name=""/>
        <dsp:cNvSpPr/>
      </dsp:nvSpPr>
      <dsp:spPr>
        <a:xfrm>
          <a:off x="5774000" y="253546"/>
          <a:ext cx="2446515" cy="2965025"/>
        </a:xfrm>
        <a:prstGeom prst="rect">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488950">
            <a:lnSpc>
              <a:spcPct val="90000"/>
            </a:lnSpc>
            <a:spcBef>
              <a:spcPct val="0"/>
            </a:spcBef>
            <a:spcAft>
              <a:spcPct val="35000"/>
            </a:spcAft>
            <a:buNone/>
          </a:pPr>
          <a:r>
            <a:rPr lang="en-GB" sz="1100" b="1" u="sng" kern="1200" dirty="0"/>
            <a:t>Analyse and select target segments.</a:t>
          </a:r>
        </a:p>
        <a:p>
          <a:pPr marL="0" lvl="0" indent="0" algn="ctr" defTabSz="488950">
            <a:lnSpc>
              <a:spcPct val="90000"/>
            </a:lnSpc>
            <a:spcBef>
              <a:spcPct val="0"/>
            </a:spcBef>
            <a:spcAft>
              <a:spcPct val="35000"/>
            </a:spcAft>
            <a:buNone/>
          </a:pPr>
          <a:r>
            <a:rPr lang="en-GB" sz="1100" kern="1200" dirty="0"/>
            <a:t> Use statistical techniques to group customers based on shared characteristics and develop segment profiles that highlight their key traits. Evaluate the attractiveness of each segment by considering factors such as size, growth potential, accessibility, and profitability.  </a:t>
          </a:r>
          <a:endParaRPr lang="en-US" sz="1100" kern="1200" dirty="0"/>
        </a:p>
      </dsp:txBody>
      <dsp:txXfrm>
        <a:off x="5774000" y="253546"/>
        <a:ext cx="2446515" cy="2965025"/>
      </dsp:txXfrm>
    </dsp:sp>
    <dsp:sp modelId="{89259D14-0C85-4C40-98E3-16308F49D36E}">
      <dsp:nvSpPr>
        <dsp:cNvPr id="0" name=""/>
        <dsp:cNvSpPr/>
      </dsp:nvSpPr>
      <dsp:spPr>
        <a:xfrm>
          <a:off x="8256190" y="1614559"/>
          <a:ext cx="366977" cy="243000"/>
        </a:xfrm>
        <a:prstGeom prst="rightArrow">
          <a:avLst>
            <a:gd name="adj1" fmla="val 50000"/>
            <a:gd name="adj2" fmla="val 50000"/>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sp>
    <dsp:sp modelId="{F0197A93-1A71-4D0D-85F7-6F2EBE047898}">
      <dsp:nvSpPr>
        <dsp:cNvPr id="0" name=""/>
        <dsp:cNvSpPr/>
      </dsp:nvSpPr>
      <dsp:spPr>
        <a:xfrm>
          <a:off x="8658842" y="253546"/>
          <a:ext cx="2446515" cy="2965025"/>
        </a:xfrm>
        <a:prstGeom prst="rect">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488950">
            <a:lnSpc>
              <a:spcPct val="90000"/>
            </a:lnSpc>
            <a:spcBef>
              <a:spcPct val="0"/>
            </a:spcBef>
            <a:spcAft>
              <a:spcPct val="35000"/>
            </a:spcAft>
            <a:buNone/>
          </a:pPr>
          <a:r>
            <a:rPr lang="en-GB" sz="1100" b="1" u="sng" kern="1200" dirty="0"/>
            <a:t>Develop targeted marketing strategies.</a:t>
          </a:r>
        </a:p>
        <a:p>
          <a:pPr marL="0" lvl="0" indent="0" algn="ctr" defTabSz="488950">
            <a:lnSpc>
              <a:spcPct val="90000"/>
            </a:lnSpc>
            <a:spcBef>
              <a:spcPct val="0"/>
            </a:spcBef>
            <a:spcAft>
              <a:spcPct val="35000"/>
            </a:spcAft>
            <a:buNone/>
          </a:pPr>
          <a:r>
            <a:rPr lang="en-GB" sz="1100" kern="1200" dirty="0"/>
            <a:t> Adapt your product to meet the specific needs and preferences of each segment, determine pricing strategies based on their price sensitivity, select distribution channels and locations that effectively reach each segment, and develop promotional messages that resonate with the unique characteristics of each group. Set SMART objectives for each target segment and allocate resources and budget according to priorities.  </a:t>
          </a:r>
          <a:endParaRPr lang="en-US" sz="1100" kern="1200" dirty="0"/>
        </a:p>
      </dsp:txBody>
      <dsp:txXfrm>
        <a:off x="8658842" y="253546"/>
        <a:ext cx="2446515" cy="29650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D3CABB-0779-451B-A791-907964C307B5}">
      <dsp:nvSpPr>
        <dsp:cNvPr id="0" name=""/>
        <dsp:cNvSpPr/>
      </dsp:nvSpPr>
      <dsp:spPr>
        <a:xfrm>
          <a:off x="0" y="18051"/>
          <a:ext cx="6668792" cy="619029"/>
        </a:xfrm>
        <a:prstGeom prst="round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Definition and examples of demographic variables</a:t>
          </a:r>
          <a:endParaRPr lang="en-US" sz="1300" kern="1200"/>
        </a:p>
      </dsp:txBody>
      <dsp:txXfrm>
        <a:off x="30219" y="48270"/>
        <a:ext cx="6608354" cy="558591"/>
      </dsp:txXfrm>
    </dsp:sp>
    <dsp:sp modelId="{0D046098-F3FD-4B7C-9B25-F5FC65B7D357}">
      <dsp:nvSpPr>
        <dsp:cNvPr id="0" name=""/>
        <dsp:cNvSpPr/>
      </dsp:nvSpPr>
      <dsp:spPr>
        <a:xfrm>
          <a:off x="0" y="674521"/>
          <a:ext cx="6668792" cy="604766"/>
        </a:xfrm>
        <a:prstGeom prst="roundRect">
          <a:avLst/>
        </a:prstGeom>
        <a:solidFill>
          <a:schemeClr val="accent2">
            <a:hueOff val="-751837"/>
            <a:satOff val="795"/>
            <a:lumOff val="3235"/>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Age, gender, income, education, occupation, etc.</a:t>
          </a:r>
          <a:endParaRPr lang="en-US" sz="1300" kern="1200" dirty="0"/>
        </a:p>
      </dsp:txBody>
      <dsp:txXfrm>
        <a:off x="29522" y="704043"/>
        <a:ext cx="6609748" cy="545722"/>
      </dsp:txXfrm>
    </dsp:sp>
    <dsp:sp modelId="{02D07A31-DD1A-4E90-A1DE-8BA036B2C026}">
      <dsp:nvSpPr>
        <dsp:cNvPr id="0" name=""/>
        <dsp:cNvSpPr/>
      </dsp:nvSpPr>
      <dsp:spPr>
        <a:xfrm>
          <a:off x="0" y="1334778"/>
          <a:ext cx="6668792" cy="4443221"/>
        </a:xfrm>
        <a:prstGeom prst="roundRect">
          <a:avLst/>
        </a:prstGeom>
        <a:solidFill>
          <a:schemeClr val="accent2">
            <a:hueOff val="-1503673"/>
            <a:satOff val="1590"/>
            <a:lumOff val="6469"/>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Advantages and limitations of demographic segmentation</a:t>
          </a:r>
        </a:p>
        <a:p>
          <a:pPr marL="0" lvl="0" indent="0" algn="l" defTabSz="577850">
            <a:lnSpc>
              <a:spcPct val="90000"/>
            </a:lnSpc>
            <a:spcBef>
              <a:spcPct val="0"/>
            </a:spcBef>
            <a:spcAft>
              <a:spcPct val="35000"/>
            </a:spcAft>
            <a:buNone/>
          </a:pPr>
          <a:r>
            <a:rPr lang="en-GB" sz="1300" kern="1200" dirty="0"/>
            <a:t>Easily measurable and identifiable variables</a:t>
          </a:r>
        </a:p>
        <a:p>
          <a:pPr marL="0" lvl="0" indent="0" algn="l" defTabSz="577850">
            <a:lnSpc>
              <a:spcPct val="90000"/>
            </a:lnSpc>
            <a:spcBef>
              <a:spcPct val="0"/>
            </a:spcBef>
            <a:spcAft>
              <a:spcPct val="35000"/>
            </a:spcAft>
            <a:buNone/>
          </a:pPr>
          <a:r>
            <a:rPr lang="en-GB" sz="1300" kern="1200" dirty="0"/>
            <a:t>- Data is widely available through secondary sources (e.g., census data)</a:t>
          </a:r>
        </a:p>
        <a:p>
          <a:pPr marL="0" lvl="0" indent="0" algn="l" defTabSz="577850">
            <a:lnSpc>
              <a:spcPct val="90000"/>
            </a:lnSpc>
            <a:spcBef>
              <a:spcPct val="0"/>
            </a:spcBef>
            <a:spcAft>
              <a:spcPct val="35000"/>
            </a:spcAft>
            <a:buNone/>
          </a:pPr>
          <a:r>
            <a:rPr lang="en-GB" sz="1300" kern="1200" dirty="0"/>
            <a:t>- Provides a clear understanding of target audience characteristics</a:t>
          </a:r>
        </a:p>
        <a:p>
          <a:pPr marL="0" lvl="0" indent="0" algn="l" defTabSz="577850">
            <a:lnSpc>
              <a:spcPct val="90000"/>
            </a:lnSpc>
            <a:spcBef>
              <a:spcPct val="0"/>
            </a:spcBef>
            <a:spcAft>
              <a:spcPct val="35000"/>
            </a:spcAft>
            <a:buNone/>
          </a:pPr>
          <a:r>
            <a:rPr lang="en-GB" sz="1300" kern="1200" dirty="0"/>
            <a:t>- Allows for tailored marketing messages and product offerings</a:t>
          </a:r>
        </a:p>
        <a:p>
          <a:pPr marL="0" lvl="0" indent="0" algn="l" defTabSz="577850">
            <a:lnSpc>
              <a:spcPct val="90000"/>
            </a:lnSpc>
            <a:spcBef>
              <a:spcPct val="0"/>
            </a:spcBef>
            <a:spcAft>
              <a:spcPct val="35000"/>
            </a:spcAft>
            <a:buNone/>
          </a:pPr>
          <a:r>
            <a:rPr lang="en-GB" sz="1300" kern="1200" dirty="0"/>
            <a:t>- Facilitates media planning and buying decisions</a:t>
          </a:r>
        </a:p>
        <a:p>
          <a:pPr marL="0" lvl="0" indent="0" algn="l" defTabSz="577850">
            <a:lnSpc>
              <a:spcPct val="90000"/>
            </a:lnSpc>
            <a:spcBef>
              <a:spcPct val="0"/>
            </a:spcBef>
            <a:spcAft>
              <a:spcPct val="35000"/>
            </a:spcAft>
            <a:buNone/>
          </a:pPr>
          <a:endParaRPr lang="en-GB" sz="1300" kern="1200" dirty="0"/>
        </a:p>
        <a:p>
          <a:pPr marL="0" lvl="0" indent="0" algn="l" defTabSz="577850">
            <a:lnSpc>
              <a:spcPct val="90000"/>
            </a:lnSpc>
            <a:spcBef>
              <a:spcPct val="0"/>
            </a:spcBef>
            <a:spcAft>
              <a:spcPct val="35000"/>
            </a:spcAft>
            <a:buNone/>
          </a:pPr>
          <a:r>
            <a:rPr lang="en-GB" sz="1300" kern="1200" dirty="0"/>
            <a:t>Limitations of demographic segmentation:</a:t>
          </a:r>
        </a:p>
        <a:p>
          <a:pPr marL="0" lvl="0" indent="0" algn="l" defTabSz="577850">
            <a:lnSpc>
              <a:spcPct val="90000"/>
            </a:lnSpc>
            <a:spcBef>
              <a:spcPct val="0"/>
            </a:spcBef>
            <a:spcAft>
              <a:spcPct val="35000"/>
            </a:spcAft>
            <a:buNone/>
          </a:pPr>
          <a:r>
            <a:rPr lang="en-GB" sz="1300" kern="1200" dirty="0"/>
            <a:t>- May oversimplify the market and overlook other important factors</a:t>
          </a:r>
        </a:p>
        <a:p>
          <a:pPr marL="0" lvl="0" indent="0" algn="l" defTabSz="577850">
            <a:lnSpc>
              <a:spcPct val="90000"/>
            </a:lnSpc>
            <a:spcBef>
              <a:spcPct val="0"/>
            </a:spcBef>
            <a:spcAft>
              <a:spcPct val="35000"/>
            </a:spcAft>
            <a:buNone/>
          </a:pPr>
          <a:r>
            <a:rPr lang="en-GB" sz="1300" kern="1200" dirty="0"/>
            <a:t>- Does not always predict buying behaviour or preferences</a:t>
          </a:r>
        </a:p>
        <a:p>
          <a:pPr marL="0" lvl="0" indent="0" algn="l" defTabSz="577850">
            <a:lnSpc>
              <a:spcPct val="90000"/>
            </a:lnSpc>
            <a:spcBef>
              <a:spcPct val="0"/>
            </a:spcBef>
            <a:spcAft>
              <a:spcPct val="35000"/>
            </a:spcAft>
            <a:buNone/>
          </a:pPr>
          <a:r>
            <a:rPr lang="en-GB" sz="1300" kern="1200" dirty="0"/>
            <a:t>- Can lead to stereotyping or missed opportunities</a:t>
          </a:r>
        </a:p>
        <a:p>
          <a:pPr marL="0" lvl="0" indent="0" algn="l" defTabSz="577850">
            <a:lnSpc>
              <a:spcPct val="90000"/>
            </a:lnSpc>
            <a:spcBef>
              <a:spcPct val="0"/>
            </a:spcBef>
            <a:spcAft>
              <a:spcPct val="35000"/>
            </a:spcAft>
            <a:buNone/>
          </a:pPr>
          <a:r>
            <a:rPr lang="en-GB" sz="1300" kern="1200" dirty="0"/>
            <a:t>- May not account for changes in demographic trends over time</a:t>
          </a:r>
        </a:p>
        <a:p>
          <a:pPr marL="0" lvl="0" indent="0" algn="l" defTabSz="577850">
            <a:lnSpc>
              <a:spcPct val="90000"/>
            </a:lnSpc>
            <a:spcBef>
              <a:spcPct val="0"/>
            </a:spcBef>
            <a:spcAft>
              <a:spcPct val="35000"/>
            </a:spcAft>
            <a:buNone/>
          </a:pPr>
          <a:r>
            <a:rPr lang="en-GB" sz="1300" kern="1200" dirty="0"/>
            <a:t>- Should be used in combination with other segmentation variables for a more comprehensive understanding of the market</a:t>
          </a:r>
        </a:p>
        <a:p>
          <a:pPr marL="0" lvl="0" indent="0" algn="l" defTabSz="577850">
            <a:lnSpc>
              <a:spcPct val="90000"/>
            </a:lnSpc>
            <a:spcBef>
              <a:spcPct val="0"/>
            </a:spcBef>
            <a:spcAft>
              <a:spcPct val="35000"/>
            </a:spcAft>
            <a:buNone/>
          </a:pPr>
          <a:endParaRPr lang="en-GB" sz="1300" kern="1200" dirty="0"/>
        </a:p>
        <a:p>
          <a:pPr marL="0" lvl="0" indent="0" algn="l" defTabSz="577850">
            <a:lnSpc>
              <a:spcPct val="90000"/>
            </a:lnSpc>
            <a:spcBef>
              <a:spcPct val="0"/>
            </a:spcBef>
            <a:spcAft>
              <a:spcPct val="35000"/>
            </a:spcAft>
            <a:buNone/>
          </a:pPr>
          <a:endParaRPr lang="en-US" sz="1300" kern="1200" dirty="0"/>
        </a:p>
      </dsp:txBody>
      <dsp:txXfrm>
        <a:off x="216900" y="1551678"/>
        <a:ext cx="6234992" cy="40094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AB567B-F713-4E9B-AB14-F72179571E16}">
      <dsp:nvSpPr>
        <dsp:cNvPr id="0" name=""/>
        <dsp:cNvSpPr/>
      </dsp:nvSpPr>
      <dsp:spPr>
        <a:xfrm>
          <a:off x="0" y="2821"/>
          <a:ext cx="6668792" cy="0"/>
        </a:xfrm>
        <a:prstGeom prst="line">
          <a:avLst/>
        </a:prstGeom>
        <a:solidFill>
          <a:schemeClr val="accent2">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C4F5515A-AEEC-4F63-8DD1-D5CA81048C79}">
      <dsp:nvSpPr>
        <dsp:cNvPr id="0" name=""/>
        <dsp:cNvSpPr/>
      </dsp:nvSpPr>
      <dsp:spPr>
        <a:xfrm>
          <a:off x="0" y="2821"/>
          <a:ext cx="6668792" cy="1924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defRPr cap="all"/>
          </a:pPr>
          <a:r>
            <a:rPr lang="en-US" sz="3600" b="0" i="0" kern="1200" baseline="0"/>
            <a:t>Definition and examples of behavioral variables </a:t>
          </a:r>
          <a:endParaRPr lang="en-US" sz="3600" kern="1200"/>
        </a:p>
      </dsp:txBody>
      <dsp:txXfrm>
        <a:off x="0" y="2821"/>
        <a:ext cx="6668792" cy="1924119"/>
      </dsp:txXfrm>
    </dsp:sp>
    <dsp:sp modelId="{A26D9240-9D0B-4978-A5EE-02250E7E8505}">
      <dsp:nvSpPr>
        <dsp:cNvPr id="0" name=""/>
        <dsp:cNvSpPr/>
      </dsp:nvSpPr>
      <dsp:spPr>
        <a:xfrm>
          <a:off x="0" y="1926940"/>
          <a:ext cx="6668792" cy="0"/>
        </a:xfrm>
        <a:prstGeom prst="line">
          <a:avLst/>
        </a:prstGeom>
        <a:solidFill>
          <a:schemeClr val="accent2">
            <a:hueOff val="-751837"/>
            <a:satOff val="795"/>
            <a:lumOff val="3235"/>
            <a:alphaOff val="0"/>
          </a:schemeClr>
        </a:solidFill>
        <a:ln w="9525" cap="flat" cmpd="sng" algn="ctr">
          <a:solidFill>
            <a:schemeClr val="accent2">
              <a:hueOff val="-751837"/>
              <a:satOff val="795"/>
              <a:lumOff val="3235"/>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52007525-2915-415A-99CF-5CD188524843}">
      <dsp:nvSpPr>
        <dsp:cNvPr id="0" name=""/>
        <dsp:cNvSpPr/>
      </dsp:nvSpPr>
      <dsp:spPr>
        <a:xfrm>
          <a:off x="0" y="1926940"/>
          <a:ext cx="6668792" cy="1924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defRPr cap="all"/>
          </a:pPr>
          <a:r>
            <a:rPr lang="en-US" sz="3600" b="0" i="0" kern="1200" baseline="0"/>
            <a:t>Usage patterns, brand loyalty, benefits sought, price sensitivity, etc. </a:t>
          </a:r>
          <a:endParaRPr lang="en-US" sz="3600" kern="1200"/>
        </a:p>
      </dsp:txBody>
      <dsp:txXfrm>
        <a:off x="0" y="1926940"/>
        <a:ext cx="6668792" cy="1924119"/>
      </dsp:txXfrm>
    </dsp:sp>
    <dsp:sp modelId="{E0B5BF43-3AB5-4F69-AB08-6D255CB423E3}">
      <dsp:nvSpPr>
        <dsp:cNvPr id="0" name=""/>
        <dsp:cNvSpPr/>
      </dsp:nvSpPr>
      <dsp:spPr>
        <a:xfrm>
          <a:off x="0" y="3851059"/>
          <a:ext cx="6668792" cy="0"/>
        </a:xfrm>
        <a:prstGeom prst="line">
          <a:avLst/>
        </a:prstGeom>
        <a:solidFill>
          <a:schemeClr val="accent2">
            <a:hueOff val="-1503673"/>
            <a:satOff val="1590"/>
            <a:lumOff val="6469"/>
            <a:alphaOff val="0"/>
          </a:schemeClr>
        </a:solidFill>
        <a:ln w="9525" cap="flat" cmpd="sng" algn="ctr">
          <a:solidFill>
            <a:schemeClr val="accent2">
              <a:hueOff val="-1503673"/>
              <a:satOff val="1590"/>
              <a:lumOff val="6469"/>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7B3996C8-6E1B-4D76-A04A-B2D36AEBD60D}">
      <dsp:nvSpPr>
        <dsp:cNvPr id="0" name=""/>
        <dsp:cNvSpPr/>
      </dsp:nvSpPr>
      <dsp:spPr>
        <a:xfrm>
          <a:off x="0" y="3851059"/>
          <a:ext cx="6668792" cy="1924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defRPr cap="all"/>
          </a:pPr>
          <a:endParaRPr lang="en-US" sz="3600" kern="1200"/>
        </a:p>
      </dsp:txBody>
      <dsp:txXfrm>
        <a:off x="0" y="3851059"/>
        <a:ext cx="6668792" cy="19241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91303E-CE03-40D0-B95C-6AC2FC8DABEB}">
      <dsp:nvSpPr>
        <dsp:cNvPr id="0" name=""/>
        <dsp:cNvSpPr/>
      </dsp:nvSpPr>
      <dsp:spPr>
        <a:xfrm>
          <a:off x="0" y="204839"/>
          <a:ext cx="6668792" cy="1272960"/>
        </a:xfrm>
        <a:prstGeom prst="round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0" i="0" kern="1200" baseline="0"/>
            <a:t>Better understanding of customer needs and preferences </a:t>
          </a:r>
          <a:endParaRPr lang="en-US" sz="3200" kern="1200"/>
        </a:p>
      </dsp:txBody>
      <dsp:txXfrm>
        <a:off x="62141" y="266980"/>
        <a:ext cx="6544510" cy="1148678"/>
      </dsp:txXfrm>
    </dsp:sp>
    <dsp:sp modelId="{8358724C-A091-4190-A0F8-36C41A6226FF}">
      <dsp:nvSpPr>
        <dsp:cNvPr id="0" name=""/>
        <dsp:cNvSpPr/>
      </dsp:nvSpPr>
      <dsp:spPr>
        <a:xfrm>
          <a:off x="0" y="1569960"/>
          <a:ext cx="6668792" cy="1272960"/>
        </a:xfrm>
        <a:prstGeom prst="roundRect">
          <a:avLst/>
        </a:prstGeom>
        <a:solidFill>
          <a:schemeClr val="accent2">
            <a:hueOff val="-501224"/>
            <a:satOff val="530"/>
            <a:lumOff val="2156"/>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0" i="0" kern="1200" baseline="0"/>
            <a:t>Improved product development and positioning </a:t>
          </a:r>
          <a:endParaRPr lang="en-US" sz="3200" kern="1200"/>
        </a:p>
      </dsp:txBody>
      <dsp:txXfrm>
        <a:off x="62141" y="1632101"/>
        <a:ext cx="6544510" cy="1148678"/>
      </dsp:txXfrm>
    </dsp:sp>
    <dsp:sp modelId="{D7F824D0-50ED-495C-8E67-A42A2BB23EF0}">
      <dsp:nvSpPr>
        <dsp:cNvPr id="0" name=""/>
        <dsp:cNvSpPr/>
      </dsp:nvSpPr>
      <dsp:spPr>
        <a:xfrm>
          <a:off x="0" y="2935080"/>
          <a:ext cx="6668792" cy="1272960"/>
        </a:xfrm>
        <a:prstGeom prst="roundRect">
          <a:avLst/>
        </a:prstGeom>
        <a:solidFill>
          <a:schemeClr val="accent2">
            <a:hueOff val="-1002449"/>
            <a:satOff val="1060"/>
            <a:lumOff val="4313"/>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0" i="0" kern="1200" baseline="0"/>
            <a:t>Enhanced customer satisfaction and loyalty </a:t>
          </a:r>
          <a:endParaRPr lang="en-US" sz="3200" kern="1200"/>
        </a:p>
      </dsp:txBody>
      <dsp:txXfrm>
        <a:off x="62141" y="2997221"/>
        <a:ext cx="6544510" cy="1148678"/>
      </dsp:txXfrm>
    </dsp:sp>
    <dsp:sp modelId="{F23480AB-F9A2-4D78-82B2-B14A75B9F140}">
      <dsp:nvSpPr>
        <dsp:cNvPr id="0" name=""/>
        <dsp:cNvSpPr/>
      </dsp:nvSpPr>
      <dsp:spPr>
        <a:xfrm>
          <a:off x="0" y="4300200"/>
          <a:ext cx="6668792" cy="1272960"/>
        </a:xfrm>
        <a:prstGeom prst="roundRect">
          <a:avLst/>
        </a:prstGeom>
        <a:solidFill>
          <a:schemeClr val="accent2">
            <a:hueOff val="-1503673"/>
            <a:satOff val="1590"/>
            <a:lumOff val="6469"/>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0" i="0" kern="1200" baseline="0"/>
            <a:t>Increased marketing efficiency and return on investment </a:t>
          </a:r>
          <a:endParaRPr lang="en-US" sz="3200" kern="1200"/>
        </a:p>
      </dsp:txBody>
      <dsp:txXfrm>
        <a:off x="62141" y="4362341"/>
        <a:ext cx="6544510" cy="114867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C1480F-9A6A-4ABD-9D86-9CA9DE5CC657}">
      <dsp:nvSpPr>
        <dsp:cNvPr id="0" name=""/>
        <dsp:cNvSpPr/>
      </dsp:nvSpPr>
      <dsp:spPr>
        <a:xfrm>
          <a:off x="2939" y="685763"/>
          <a:ext cx="2098741" cy="133270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sp>
    <dsp:sp modelId="{4D95AE38-79F3-489D-AEEC-34B95C2D6631}">
      <dsp:nvSpPr>
        <dsp:cNvPr id="0" name=""/>
        <dsp:cNvSpPr/>
      </dsp:nvSpPr>
      <dsp:spPr>
        <a:xfrm>
          <a:off x="236132" y="907297"/>
          <a:ext cx="2098741" cy="133270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baseline="0"/>
            <a:t>Efficient allocation of marketing resources </a:t>
          </a:r>
          <a:endParaRPr lang="en-US" sz="1900" kern="1200"/>
        </a:p>
      </dsp:txBody>
      <dsp:txXfrm>
        <a:off x="275165" y="946330"/>
        <a:ext cx="2020675" cy="1254634"/>
      </dsp:txXfrm>
    </dsp:sp>
    <dsp:sp modelId="{600AB825-03CC-42A9-9785-BB2BC5118947}">
      <dsp:nvSpPr>
        <dsp:cNvPr id="0" name=""/>
        <dsp:cNvSpPr/>
      </dsp:nvSpPr>
      <dsp:spPr>
        <a:xfrm>
          <a:off x="2568068" y="685763"/>
          <a:ext cx="2098741" cy="133270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sp>
    <dsp:sp modelId="{C2AA84B3-F66A-4A66-A269-EE0B237A1829}">
      <dsp:nvSpPr>
        <dsp:cNvPr id="0" name=""/>
        <dsp:cNvSpPr/>
      </dsp:nvSpPr>
      <dsp:spPr>
        <a:xfrm>
          <a:off x="2801261" y="907297"/>
          <a:ext cx="2098741" cy="133270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baseline="0"/>
            <a:t>Improved chances of conversion and sales </a:t>
          </a:r>
          <a:endParaRPr lang="en-US" sz="1900" kern="1200"/>
        </a:p>
      </dsp:txBody>
      <dsp:txXfrm>
        <a:off x="2840294" y="946330"/>
        <a:ext cx="2020675" cy="1254634"/>
      </dsp:txXfrm>
    </dsp:sp>
    <dsp:sp modelId="{3D4814C4-194B-439D-BE4E-43EAD74C7F00}">
      <dsp:nvSpPr>
        <dsp:cNvPr id="0" name=""/>
        <dsp:cNvSpPr/>
      </dsp:nvSpPr>
      <dsp:spPr>
        <a:xfrm>
          <a:off x="5133196" y="685763"/>
          <a:ext cx="2098741" cy="133270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sp>
    <dsp:sp modelId="{17D62A97-8480-49FF-9F92-1BE056A3C24E}">
      <dsp:nvSpPr>
        <dsp:cNvPr id="0" name=""/>
        <dsp:cNvSpPr/>
      </dsp:nvSpPr>
      <dsp:spPr>
        <a:xfrm>
          <a:off x="5366390" y="907297"/>
          <a:ext cx="2098741" cy="133270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baseline="0"/>
            <a:t>Higher return on investment (ROI) </a:t>
          </a:r>
          <a:endParaRPr lang="en-US" sz="1900" kern="1200"/>
        </a:p>
      </dsp:txBody>
      <dsp:txXfrm>
        <a:off x="5405423" y="946330"/>
        <a:ext cx="2020675" cy="1254634"/>
      </dsp:txXfrm>
    </dsp:sp>
    <dsp:sp modelId="{0E048AD2-5DBB-45C4-94A4-E0A1251DCEA0}">
      <dsp:nvSpPr>
        <dsp:cNvPr id="0" name=""/>
        <dsp:cNvSpPr/>
      </dsp:nvSpPr>
      <dsp:spPr>
        <a:xfrm>
          <a:off x="7698325" y="685763"/>
          <a:ext cx="2098741" cy="133270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sp>
    <dsp:sp modelId="{89EFA8FC-19B2-4F3E-B864-600B8B5E6E5B}">
      <dsp:nvSpPr>
        <dsp:cNvPr id="0" name=""/>
        <dsp:cNvSpPr/>
      </dsp:nvSpPr>
      <dsp:spPr>
        <a:xfrm>
          <a:off x="7931518" y="907297"/>
          <a:ext cx="2098741" cy="133270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baseline="0"/>
            <a:t>Enhanced customer satisfaction and loyalty </a:t>
          </a:r>
          <a:endParaRPr lang="en-US" sz="1900" kern="1200"/>
        </a:p>
      </dsp:txBody>
      <dsp:txXfrm>
        <a:off x="7970551" y="946330"/>
        <a:ext cx="2020675" cy="125463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2F3996-F777-4E79-998C-6641048175AF}">
      <dsp:nvSpPr>
        <dsp:cNvPr id="0" name=""/>
        <dsp:cNvSpPr/>
      </dsp:nvSpPr>
      <dsp:spPr>
        <a:xfrm>
          <a:off x="0" y="2398"/>
          <a:ext cx="6668792" cy="12154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6E6ABC-9556-4E39-85B7-5D3B68EFB8EA}">
      <dsp:nvSpPr>
        <dsp:cNvPr id="0" name=""/>
        <dsp:cNvSpPr/>
      </dsp:nvSpPr>
      <dsp:spPr>
        <a:xfrm>
          <a:off x="367661" y="275865"/>
          <a:ext cx="668476" cy="6684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F3D94D4-DCD9-4F41-855A-D2FB796ADDDD}">
      <dsp:nvSpPr>
        <dsp:cNvPr id="0" name=""/>
        <dsp:cNvSpPr/>
      </dsp:nvSpPr>
      <dsp:spPr>
        <a:xfrm>
          <a:off x="1403800" y="2398"/>
          <a:ext cx="5264991" cy="12154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631" tIns="128631" rIns="128631" bIns="128631" numCol="1" spcCol="1270" anchor="ctr" anchorCtr="0">
          <a:noAutofit/>
        </a:bodyPr>
        <a:lstStyle/>
        <a:p>
          <a:pPr marL="0" lvl="0" indent="0" algn="l" defTabSz="977900">
            <a:lnSpc>
              <a:spcPct val="90000"/>
            </a:lnSpc>
            <a:spcBef>
              <a:spcPct val="0"/>
            </a:spcBef>
            <a:spcAft>
              <a:spcPct val="35000"/>
            </a:spcAft>
            <a:buNone/>
          </a:pPr>
          <a:r>
            <a:rPr lang="en-US" sz="2200" b="0" i="0" kern="1200" baseline="0"/>
            <a:t>Regularly reviewing and updating target segments </a:t>
          </a:r>
          <a:endParaRPr lang="en-US" sz="2200" kern="1200"/>
        </a:p>
      </dsp:txBody>
      <dsp:txXfrm>
        <a:off x="1403800" y="2398"/>
        <a:ext cx="5264991" cy="1215411"/>
      </dsp:txXfrm>
    </dsp:sp>
    <dsp:sp modelId="{F27E6535-5A71-45F3-BB33-4084824CA944}">
      <dsp:nvSpPr>
        <dsp:cNvPr id="0" name=""/>
        <dsp:cNvSpPr/>
      </dsp:nvSpPr>
      <dsp:spPr>
        <a:xfrm>
          <a:off x="0" y="1521662"/>
          <a:ext cx="6668792" cy="12154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379045-20AF-4855-A3E4-4D34BA27E5C0}">
      <dsp:nvSpPr>
        <dsp:cNvPr id="0" name=""/>
        <dsp:cNvSpPr/>
      </dsp:nvSpPr>
      <dsp:spPr>
        <a:xfrm>
          <a:off x="367661" y="1795129"/>
          <a:ext cx="668476" cy="6684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DEE7B03-37AF-4B3E-854B-DE2A77D343D3}">
      <dsp:nvSpPr>
        <dsp:cNvPr id="0" name=""/>
        <dsp:cNvSpPr/>
      </dsp:nvSpPr>
      <dsp:spPr>
        <a:xfrm>
          <a:off x="1403800" y="1521662"/>
          <a:ext cx="5264991" cy="12154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631" tIns="128631" rIns="128631" bIns="128631" numCol="1" spcCol="1270" anchor="ctr" anchorCtr="0">
          <a:noAutofit/>
        </a:bodyPr>
        <a:lstStyle/>
        <a:p>
          <a:pPr marL="0" lvl="0" indent="0" algn="l" defTabSz="977900">
            <a:lnSpc>
              <a:spcPct val="90000"/>
            </a:lnSpc>
            <a:spcBef>
              <a:spcPct val="0"/>
            </a:spcBef>
            <a:spcAft>
              <a:spcPct val="35000"/>
            </a:spcAft>
            <a:buNone/>
          </a:pPr>
          <a:r>
            <a:rPr lang="en-US" sz="2200" b="0" i="0" kern="1200" baseline="0"/>
            <a:t>Integrating targeting with overall marketing strategy </a:t>
          </a:r>
          <a:endParaRPr lang="en-US" sz="2200" kern="1200"/>
        </a:p>
      </dsp:txBody>
      <dsp:txXfrm>
        <a:off x="1403800" y="1521662"/>
        <a:ext cx="5264991" cy="1215411"/>
      </dsp:txXfrm>
    </dsp:sp>
    <dsp:sp modelId="{7E9D687C-5B89-4988-B7DA-BD8855BC7379}">
      <dsp:nvSpPr>
        <dsp:cNvPr id="0" name=""/>
        <dsp:cNvSpPr/>
      </dsp:nvSpPr>
      <dsp:spPr>
        <a:xfrm>
          <a:off x="0" y="3040926"/>
          <a:ext cx="6668792" cy="12154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76EEC1-E389-443A-9AD9-E277976CCA5A}">
      <dsp:nvSpPr>
        <dsp:cNvPr id="0" name=""/>
        <dsp:cNvSpPr/>
      </dsp:nvSpPr>
      <dsp:spPr>
        <a:xfrm>
          <a:off x="367661" y="3314393"/>
          <a:ext cx="668476" cy="66847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72F1C2A-EB46-4B75-A21A-401D42E6F6F9}">
      <dsp:nvSpPr>
        <dsp:cNvPr id="0" name=""/>
        <dsp:cNvSpPr/>
      </dsp:nvSpPr>
      <dsp:spPr>
        <a:xfrm>
          <a:off x="1403800" y="3040926"/>
          <a:ext cx="5264991" cy="12154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631" tIns="128631" rIns="128631" bIns="128631" numCol="1" spcCol="1270" anchor="ctr" anchorCtr="0">
          <a:noAutofit/>
        </a:bodyPr>
        <a:lstStyle/>
        <a:p>
          <a:pPr marL="0" lvl="0" indent="0" algn="l" defTabSz="977900">
            <a:lnSpc>
              <a:spcPct val="90000"/>
            </a:lnSpc>
            <a:spcBef>
              <a:spcPct val="0"/>
            </a:spcBef>
            <a:spcAft>
              <a:spcPct val="35000"/>
            </a:spcAft>
            <a:buNone/>
          </a:pPr>
          <a:r>
            <a:rPr lang="en-US" sz="2200" b="0" i="0" kern="1200" baseline="0"/>
            <a:t>Ensuring organizational alignment and support </a:t>
          </a:r>
          <a:endParaRPr lang="en-US" sz="2200" kern="1200"/>
        </a:p>
      </dsp:txBody>
      <dsp:txXfrm>
        <a:off x="1403800" y="3040926"/>
        <a:ext cx="5264991" cy="1215411"/>
      </dsp:txXfrm>
    </dsp:sp>
    <dsp:sp modelId="{81A5692F-4BFA-49F0-B62C-4A7B2BD5338E}">
      <dsp:nvSpPr>
        <dsp:cNvPr id="0" name=""/>
        <dsp:cNvSpPr/>
      </dsp:nvSpPr>
      <dsp:spPr>
        <a:xfrm>
          <a:off x="0" y="4560190"/>
          <a:ext cx="6668792" cy="12154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67CF23-B0BE-4A14-A55B-E081E1879367}">
      <dsp:nvSpPr>
        <dsp:cNvPr id="0" name=""/>
        <dsp:cNvSpPr/>
      </dsp:nvSpPr>
      <dsp:spPr>
        <a:xfrm>
          <a:off x="367661" y="4833658"/>
          <a:ext cx="668476" cy="66847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9BFB7FC-C9F1-4A8A-8A40-9330FF4C48DD}">
      <dsp:nvSpPr>
        <dsp:cNvPr id="0" name=""/>
        <dsp:cNvSpPr/>
      </dsp:nvSpPr>
      <dsp:spPr>
        <a:xfrm>
          <a:off x="1403800" y="4560190"/>
          <a:ext cx="5264991" cy="12154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631" tIns="128631" rIns="128631" bIns="128631" numCol="1" spcCol="1270" anchor="ctr" anchorCtr="0">
          <a:noAutofit/>
        </a:bodyPr>
        <a:lstStyle/>
        <a:p>
          <a:pPr marL="0" lvl="0" indent="0" algn="l" defTabSz="977900">
            <a:lnSpc>
              <a:spcPct val="90000"/>
            </a:lnSpc>
            <a:spcBef>
              <a:spcPct val="0"/>
            </a:spcBef>
            <a:spcAft>
              <a:spcPct val="35000"/>
            </a:spcAft>
            <a:buNone/>
          </a:pPr>
          <a:r>
            <a:rPr lang="en-US" sz="2200" b="0" i="0" kern="1200" baseline="0"/>
            <a:t>Balancing segment focus with adaptability to market changes </a:t>
          </a:r>
          <a:endParaRPr lang="en-US" sz="2200" kern="1200"/>
        </a:p>
      </dsp:txBody>
      <dsp:txXfrm>
        <a:off x="1403800" y="4560190"/>
        <a:ext cx="5264991" cy="121541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9FB135-DD34-4BB8-A50C-697FFA811AE9}">
      <dsp:nvSpPr>
        <dsp:cNvPr id="0" name=""/>
        <dsp:cNvSpPr/>
      </dsp:nvSpPr>
      <dsp:spPr>
        <a:xfrm>
          <a:off x="0" y="5353"/>
          <a:ext cx="6668792" cy="1857151"/>
        </a:xfrm>
        <a:prstGeom prst="round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0" i="0" kern="1200" baseline="0"/>
            <a:t>Definition of SEO </a:t>
          </a:r>
          <a:endParaRPr lang="en-US" sz="3400" kern="1200"/>
        </a:p>
      </dsp:txBody>
      <dsp:txXfrm>
        <a:off x="90659" y="96012"/>
        <a:ext cx="6487474" cy="1675833"/>
      </dsp:txXfrm>
    </dsp:sp>
    <dsp:sp modelId="{64385716-38AB-43EC-85D6-F66F65F3ACBF}">
      <dsp:nvSpPr>
        <dsp:cNvPr id="0" name=""/>
        <dsp:cNvSpPr/>
      </dsp:nvSpPr>
      <dsp:spPr>
        <a:xfrm>
          <a:off x="0" y="1960424"/>
          <a:ext cx="6668792" cy="1857151"/>
        </a:xfrm>
        <a:prstGeom prst="roundRect">
          <a:avLst/>
        </a:prstGeom>
        <a:solidFill>
          <a:schemeClr val="accent2">
            <a:hueOff val="-751837"/>
            <a:satOff val="795"/>
            <a:lumOff val="3235"/>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0" i="0" kern="1200" baseline="0"/>
            <a:t>Importance of SEO in digital marketing </a:t>
          </a:r>
          <a:endParaRPr lang="en-US" sz="3400" kern="1200"/>
        </a:p>
      </dsp:txBody>
      <dsp:txXfrm>
        <a:off x="90659" y="2051083"/>
        <a:ext cx="6487474" cy="1675833"/>
      </dsp:txXfrm>
    </dsp:sp>
    <dsp:sp modelId="{8C3417B7-9F5C-41A3-B464-A0AD8D1874E5}">
      <dsp:nvSpPr>
        <dsp:cNvPr id="0" name=""/>
        <dsp:cNvSpPr/>
      </dsp:nvSpPr>
      <dsp:spPr>
        <a:xfrm>
          <a:off x="0" y="3915495"/>
          <a:ext cx="6668792" cy="1857151"/>
        </a:xfrm>
        <a:prstGeom prst="roundRect">
          <a:avLst/>
        </a:prstGeom>
        <a:solidFill>
          <a:schemeClr val="accent2">
            <a:hueOff val="-1503673"/>
            <a:satOff val="1590"/>
            <a:lumOff val="6469"/>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0" i="0" kern="1200" baseline="0"/>
            <a:t>Goals of SEO: improving visibility, rankings, and organic traffic </a:t>
          </a:r>
          <a:endParaRPr lang="en-US" sz="3400" kern="1200"/>
        </a:p>
      </dsp:txBody>
      <dsp:txXfrm>
        <a:off x="90659" y="4006154"/>
        <a:ext cx="6487474" cy="167583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BB88C1-8238-40C2-8697-3BFF42B9C9AA}">
      <dsp:nvSpPr>
        <dsp:cNvPr id="0" name=""/>
        <dsp:cNvSpPr/>
      </dsp:nvSpPr>
      <dsp:spPr>
        <a:xfrm>
          <a:off x="0" y="0"/>
          <a:ext cx="4246775" cy="173505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0" i="0" kern="1200" baseline="0"/>
            <a:t>Crawling, indexing, and ranking websites </a:t>
          </a:r>
          <a:endParaRPr lang="en-US" sz="2500" kern="1200"/>
        </a:p>
      </dsp:txBody>
      <dsp:txXfrm>
        <a:off x="50818" y="50818"/>
        <a:ext cx="2374516" cy="1633418"/>
      </dsp:txXfrm>
    </dsp:sp>
    <dsp:sp modelId="{F5FC2A2B-9438-4F7E-8E20-36D1E2A258F6}">
      <dsp:nvSpPr>
        <dsp:cNvPr id="0" name=""/>
        <dsp:cNvSpPr/>
      </dsp:nvSpPr>
      <dsp:spPr>
        <a:xfrm>
          <a:off x="374715" y="2024230"/>
          <a:ext cx="4246775" cy="173505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0" i="0" kern="1200" baseline="0"/>
            <a:t>Factors influencing search engine rankings </a:t>
          </a:r>
          <a:endParaRPr lang="en-US" sz="2500" kern="1200"/>
        </a:p>
      </dsp:txBody>
      <dsp:txXfrm>
        <a:off x="425533" y="2075048"/>
        <a:ext cx="2642638" cy="1633418"/>
      </dsp:txXfrm>
    </dsp:sp>
    <dsp:sp modelId="{56EF323E-DF32-495A-8A76-7615C5D08594}">
      <dsp:nvSpPr>
        <dsp:cNvPr id="0" name=""/>
        <dsp:cNvSpPr/>
      </dsp:nvSpPr>
      <dsp:spPr>
        <a:xfrm>
          <a:off x="749431" y="4048461"/>
          <a:ext cx="4246775" cy="173505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0" i="0" kern="1200" baseline="0"/>
            <a:t>The importance of relevance and authority </a:t>
          </a:r>
          <a:endParaRPr lang="en-US" sz="2500" kern="1200"/>
        </a:p>
      </dsp:txBody>
      <dsp:txXfrm>
        <a:off x="800249" y="4099279"/>
        <a:ext cx="2642638" cy="1633418"/>
      </dsp:txXfrm>
    </dsp:sp>
    <dsp:sp modelId="{2D34EFD7-D40F-4FE1-BBA6-E012B8ADF786}">
      <dsp:nvSpPr>
        <dsp:cNvPr id="0" name=""/>
        <dsp:cNvSpPr/>
      </dsp:nvSpPr>
      <dsp:spPr>
        <a:xfrm>
          <a:off x="3118990" y="1315749"/>
          <a:ext cx="1127785" cy="1127785"/>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3372742" y="1315749"/>
        <a:ext cx="620281" cy="848658"/>
      </dsp:txXfrm>
    </dsp:sp>
    <dsp:sp modelId="{E00F10CA-EE14-404D-8207-5326F249FF07}">
      <dsp:nvSpPr>
        <dsp:cNvPr id="0" name=""/>
        <dsp:cNvSpPr/>
      </dsp:nvSpPr>
      <dsp:spPr>
        <a:xfrm>
          <a:off x="3493705" y="3328413"/>
          <a:ext cx="1127785" cy="1127785"/>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3747457" y="3328413"/>
        <a:ext cx="620281" cy="84865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6F0EBA-3BA8-41EB-B608-5ED2CADC4C88}">
      <dsp:nvSpPr>
        <dsp:cNvPr id="0" name=""/>
        <dsp:cNvSpPr/>
      </dsp:nvSpPr>
      <dsp:spPr>
        <a:xfrm>
          <a:off x="710988" y="560019"/>
          <a:ext cx="989786" cy="9897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24D155A-3302-4431-96D1-B8AD99428DAE}">
      <dsp:nvSpPr>
        <dsp:cNvPr id="0" name=""/>
        <dsp:cNvSpPr/>
      </dsp:nvSpPr>
      <dsp:spPr>
        <a:xfrm>
          <a:off x="106119" y="1896817"/>
          <a:ext cx="219952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b="0" i="0" kern="1200" baseline="0"/>
            <a:t>Identifying relevant keywords for your business </a:t>
          </a:r>
          <a:endParaRPr lang="en-US" sz="1700" kern="1200"/>
        </a:p>
      </dsp:txBody>
      <dsp:txXfrm>
        <a:off x="106119" y="1896817"/>
        <a:ext cx="2199525" cy="720000"/>
      </dsp:txXfrm>
    </dsp:sp>
    <dsp:sp modelId="{27B4520A-F6F0-4ED4-9532-12DC9E25E95F}">
      <dsp:nvSpPr>
        <dsp:cNvPr id="0" name=""/>
        <dsp:cNvSpPr/>
      </dsp:nvSpPr>
      <dsp:spPr>
        <a:xfrm>
          <a:off x="3295431" y="560019"/>
          <a:ext cx="989786" cy="9897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9839692-51B4-42D5-9DB6-68D6CCAD7C78}">
      <dsp:nvSpPr>
        <dsp:cNvPr id="0" name=""/>
        <dsp:cNvSpPr/>
      </dsp:nvSpPr>
      <dsp:spPr>
        <a:xfrm>
          <a:off x="2690562" y="1896817"/>
          <a:ext cx="219952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b="0" i="0" kern="1200" baseline="0"/>
            <a:t>Conducting keyword research using tools and techniques </a:t>
          </a:r>
          <a:endParaRPr lang="en-US" sz="1700" kern="1200"/>
        </a:p>
      </dsp:txBody>
      <dsp:txXfrm>
        <a:off x="2690562" y="1896817"/>
        <a:ext cx="2199525" cy="720000"/>
      </dsp:txXfrm>
    </dsp:sp>
    <dsp:sp modelId="{2434E3FA-A470-4A05-9A1E-DF066A6D760A}">
      <dsp:nvSpPr>
        <dsp:cNvPr id="0" name=""/>
        <dsp:cNvSpPr/>
      </dsp:nvSpPr>
      <dsp:spPr>
        <a:xfrm>
          <a:off x="710988" y="3166698"/>
          <a:ext cx="989786" cy="9897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228E0C-C2D7-439C-A001-AE8FABC9FFCB}">
      <dsp:nvSpPr>
        <dsp:cNvPr id="0" name=""/>
        <dsp:cNvSpPr/>
      </dsp:nvSpPr>
      <dsp:spPr>
        <a:xfrm>
          <a:off x="106119" y="4503496"/>
          <a:ext cx="219952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b="0" i="0" kern="1200" baseline="0"/>
            <a:t>Optimizing website content for target keywords </a:t>
          </a:r>
          <a:endParaRPr lang="en-US" sz="1700" kern="1200"/>
        </a:p>
      </dsp:txBody>
      <dsp:txXfrm>
        <a:off x="106119" y="4503496"/>
        <a:ext cx="2199525" cy="720000"/>
      </dsp:txXfrm>
    </dsp:sp>
    <dsp:sp modelId="{B29E5385-16DC-40EB-9B14-9ED1BE0CE5F2}">
      <dsp:nvSpPr>
        <dsp:cNvPr id="0" name=""/>
        <dsp:cNvSpPr/>
      </dsp:nvSpPr>
      <dsp:spPr>
        <a:xfrm>
          <a:off x="3295431" y="3166698"/>
          <a:ext cx="989786" cy="98978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85F6B3-B5A1-422C-BF14-E5FE9ACC37BE}">
      <dsp:nvSpPr>
        <dsp:cNvPr id="0" name=""/>
        <dsp:cNvSpPr/>
      </dsp:nvSpPr>
      <dsp:spPr>
        <a:xfrm>
          <a:off x="2690562" y="4503496"/>
          <a:ext cx="219952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b="0" i="0" kern="1200" baseline="0"/>
            <a:t>Best practices for keyword placement and density </a:t>
          </a:r>
          <a:endParaRPr lang="en-US" sz="1700" kern="1200"/>
        </a:p>
      </dsp:txBody>
      <dsp:txXfrm>
        <a:off x="2690562" y="4503496"/>
        <a:ext cx="2199525" cy="7200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219FD1-7DE6-4C4C-8C0D-C4DA4DF52B95}">
      <dsp:nvSpPr>
        <dsp:cNvPr id="0" name=""/>
        <dsp:cNvSpPr/>
      </dsp:nvSpPr>
      <dsp:spPr>
        <a:xfrm>
          <a:off x="0" y="37080"/>
          <a:ext cx="6668792" cy="1352520"/>
        </a:xfrm>
        <a:prstGeom prst="round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0" i="0" kern="1200" baseline="0"/>
            <a:t>Staying up-to-date with SEO trends and algorithm updates </a:t>
          </a:r>
          <a:endParaRPr lang="en-US" sz="3400" kern="1200"/>
        </a:p>
      </dsp:txBody>
      <dsp:txXfrm>
        <a:off x="66025" y="103105"/>
        <a:ext cx="6536742" cy="1220470"/>
      </dsp:txXfrm>
    </dsp:sp>
    <dsp:sp modelId="{3CCCB1BD-7F21-4107-8F87-DB1F89766DFB}">
      <dsp:nvSpPr>
        <dsp:cNvPr id="0" name=""/>
        <dsp:cNvSpPr/>
      </dsp:nvSpPr>
      <dsp:spPr>
        <a:xfrm>
          <a:off x="0" y="1487520"/>
          <a:ext cx="6668792" cy="1352520"/>
        </a:xfrm>
        <a:prstGeom prst="roundRect">
          <a:avLst/>
        </a:prstGeom>
        <a:solidFill>
          <a:schemeClr val="accent2">
            <a:hueOff val="-501224"/>
            <a:satOff val="530"/>
            <a:lumOff val="2156"/>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0" i="0" kern="1200" baseline="0"/>
            <a:t>Focusing on user experience and engagement </a:t>
          </a:r>
          <a:endParaRPr lang="en-US" sz="3400" kern="1200"/>
        </a:p>
      </dsp:txBody>
      <dsp:txXfrm>
        <a:off x="66025" y="1553545"/>
        <a:ext cx="6536742" cy="1220470"/>
      </dsp:txXfrm>
    </dsp:sp>
    <dsp:sp modelId="{8B55C8C0-3D08-4AEF-A726-8D0FBB09C07E}">
      <dsp:nvSpPr>
        <dsp:cNvPr id="0" name=""/>
        <dsp:cNvSpPr/>
      </dsp:nvSpPr>
      <dsp:spPr>
        <a:xfrm>
          <a:off x="0" y="2937960"/>
          <a:ext cx="6668792" cy="1352520"/>
        </a:xfrm>
        <a:prstGeom prst="roundRect">
          <a:avLst/>
        </a:prstGeom>
        <a:solidFill>
          <a:schemeClr val="accent2">
            <a:hueOff val="-1002449"/>
            <a:satOff val="1060"/>
            <a:lumOff val="4313"/>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0" i="0" kern="1200" baseline="0"/>
            <a:t>Integrating SEO with content marketing and social media </a:t>
          </a:r>
          <a:endParaRPr lang="en-US" sz="3400" kern="1200"/>
        </a:p>
      </dsp:txBody>
      <dsp:txXfrm>
        <a:off x="66025" y="3003985"/>
        <a:ext cx="6536742" cy="1220470"/>
      </dsp:txXfrm>
    </dsp:sp>
    <dsp:sp modelId="{4B75F495-EBAA-4170-849C-EAB8D7999EFF}">
      <dsp:nvSpPr>
        <dsp:cNvPr id="0" name=""/>
        <dsp:cNvSpPr/>
      </dsp:nvSpPr>
      <dsp:spPr>
        <a:xfrm>
          <a:off x="0" y="4388400"/>
          <a:ext cx="6668792" cy="1352520"/>
        </a:xfrm>
        <a:prstGeom prst="roundRect">
          <a:avLst/>
        </a:prstGeom>
        <a:solidFill>
          <a:schemeClr val="accent2">
            <a:hueOff val="-1503673"/>
            <a:satOff val="1590"/>
            <a:lumOff val="6469"/>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0" i="0" kern="1200" baseline="0"/>
            <a:t>Conducting regular SEO audits and competitor analysis </a:t>
          </a:r>
          <a:endParaRPr lang="en-US" sz="3400" kern="1200"/>
        </a:p>
      </dsp:txBody>
      <dsp:txXfrm>
        <a:off x="66025" y="4454425"/>
        <a:ext cx="6536742" cy="122047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BasicProcessNew">
  <dgm:title val="Basic Process New"/>
  <dgm:desc val=""/>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fact="0.15"/>
      <dgm:constr type="h" for="ch" forName="sibTrans" op="equ"/>
    </dgm:constrLst>
    <dgm:ruleLst>
      <dgm:rule type="h" for="ch" forName="sibTrans" val="6.75" fact="NaN" max="NaN"/>
      <dgm:rule type="w" for="ch" forName="sibTrans" val="8.75" fact="NaN" max="NaN"/>
    </dgm:ruleLst>
    <dgm:forEach name="nodesForEach" axis="ch" ptType="node">
      <dgm:layoutNode name="node">
        <dgm:varLst>
          <dgm:bulletEnabled val="1"/>
        </dgm:varLst>
        <dgm:alg type="tx"/>
        <dgm:shape xmlns:r="http://schemas.openxmlformats.org/officeDocument/2006/relationships" type="rect" r:blip="">
          <dgm:adjLst>
            <dgm:adj idx="1" val="0.1"/>
          </dgm:adjLst>
        </dgm:shape>
        <dgm:presOf axis="desOrSelf" ptType="node"/>
        <dgm:constrLst>
          <dgm:constr type="h" refType="w" fact="0.6"/>
          <dgm:constr type="lMarg" val="12"/>
          <dgm:constr type="rMarg" val="12"/>
          <dgm:constr type="tMarg" val="12"/>
          <dgm:constr type="bMarg" val="12"/>
        </dgm:constrLst>
        <dgm:ruleLst>
          <dgm:rule type="primFontSz" val="11" fact="NaN" max="NaN"/>
          <dgm:rule type="primFontSz" val="18" fact="NaN" max="NaN"/>
          <dgm:rule type="h" val="NaN" fact="1.5" max="NaN"/>
          <dgm:rule type="primFontSz" val="11" fact="NaN" max="NaN"/>
          <dgm:rule type="h" val="INF" fact="NaN" max="NaN"/>
        </dgm:ruleLst>
      </dgm:layoutNode>
      <dgm:forEach name="sibTransForEach" axis="followSib" ptType="sibTrans" cnt="1">
        <dgm:layoutNode name="sibTransSpacerBeforeConnector" styleLbl="node1">
          <dgm:alg type="sp"/>
          <dgm:shape xmlns:r="http://schemas.openxmlformats.org/officeDocument/2006/relationships" r:blip="">
            <dgm:adjLst/>
          </dgm:shape>
          <dgm:constrLst>
            <dgm:constr type="w" val="4.5"/>
          </dgm:constrLst>
          <dgm:presOf/>
          <dgm:ruleLst>
            <dgm:rule type="w" val="4.5" fact="NaN" max="NaN"/>
          </dgm:ruleLst>
        </dgm:layoutNode>
        <dgm:layoutNode name="sibTrans" styleLbl="node1">
          <dgm:alg type="sp"/>
          <dgm:shape xmlns:r="http://schemas.openxmlformats.org/officeDocument/2006/relationships" type="rightArrow" r:blip="">
            <dgm:adjLst>
              <dgm:adj idx="1" val="0.5"/>
            </dgm:adjLst>
          </dgm:shape>
          <dgm:presOf axis="self"/>
          <dgm:constrLst>
            <dgm:constr type="h" val="6.75"/>
          </dgm:constrLst>
          <dgm:ruleLst>
            <dgm:rule type="h" val="6.75" fact="NaN" max="NaN"/>
            <dgm:rule type="w" val="8.75" fact="NaN" max="NaN"/>
          </dgm:ruleLst>
        </dgm:layoutNode>
        <dgm:layoutNode name="sibTransSpacerAfterConnector">
          <dgm:alg type="sp"/>
          <dgm:shape xmlns:r="http://schemas.openxmlformats.org/officeDocument/2006/relationships" r:blip="">
            <dgm:adjLst/>
          </dgm:shape>
          <dgm:constrLst>
            <dgm:constr type="w" val="4.5"/>
          </dgm:constrLst>
          <dgm:presOf/>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C4FDE5-3DEB-4594-92E6-3A06A0B094FC}" type="datetimeFigureOut">
              <a:rPr lang="en-GB" smtClean="0"/>
              <a:t>03/02/2026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0EF1EE-ECEB-4F05-A61F-6290C035D8E5}" type="slidenum">
              <a:rPr lang="en-GB" smtClean="0"/>
              <a:t>‹#›</a:t>
            </a:fld>
            <a:endParaRPr lang="en-GB"/>
          </a:p>
        </p:txBody>
      </p:sp>
    </p:spTree>
    <p:extLst>
      <p:ext uri="{BB962C8B-B14F-4D97-AF65-F5344CB8AC3E}">
        <p14:creationId xmlns:p14="http://schemas.microsoft.com/office/powerpoint/2010/main" val="13168989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What are digital ethics and integrity, how do they effects us, what can we do to enhance them?</a:t>
            </a:r>
          </a:p>
          <a:p>
            <a:pPr>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What is AI and ChatGPT? (large Language Models LLM) are they ethical does it have an impact on you integrity? (cheating)</a:t>
            </a:r>
          </a:p>
          <a:p>
            <a:endParaRPr lang="en-GB" dirty="0"/>
          </a:p>
        </p:txBody>
      </p:sp>
      <p:sp>
        <p:nvSpPr>
          <p:cNvPr id="4" name="Slide Number Placeholder 3"/>
          <p:cNvSpPr>
            <a:spLocks noGrp="1"/>
          </p:cNvSpPr>
          <p:nvPr>
            <p:ph type="sldNum" sz="quarter" idx="5"/>
          </p:nvPr>
        </p:nvSpPr>
        <p:spPr/>
        <p:txBody>
          <a:bodyPr/>
          <a:lstStyle/>
          <a:p>
            <a:fld id="{A00EF1EE-ECEB-4F05-A61F-6290C035D8E5}" type="slidenum">
              <a:rPr lang="en-GB" smtClean="0"/>
              <a:t>1</a:t>
            </a:fld>
            <a:endParaRPr lang="en-GB"/>
          </a:p>
        </p:txBody>
      </p:sp>
    </p:spTree>
    <p:extLst>
      <p:ext uri="{BB962C8B-B14F-4D97-AF65-F5344CB8AC3E}">
        <p14:creationId xmlns:p14="http://schemas.microsoft.com/office/powerpoint/2010/main" val="245138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Market segmentation is the process of dividing a larger market into smaller subgroups called segments. These segments consist of consumers who share similar characteristics, needs, preferences, or behaviors. The goal of market segmentation is to identify and profile distinct groups of buyers who might require separate products or services.</a:t>
            </a:r>
          </a:p>
          <a:p>
            <a:endParaRPr lang="en-GB" dirty="0"/>
          </a:p>
          <a:p>
            <a:r>
              <a:rPr lang="en-GB" dirty="0"/>
              <a:t>Market segmentation is a critical component of effective marketing strategies. By understanding and targeting specific customer segments, businesses can improve customer satisfaction, create more efficient marketing campaigns, gain a competitive advantage, and ultimately drive business growth and profitability.</a:t>
            </a:r>
          </a:p>
        </p:txBody>
      </p:sp>
      <p:sp>
        <p:nvSpPr>
          <p:cNvPr id="4" name="Slide Number Placeholder 3"/>
          <p:cNvSpPr>
            <a:spLocks noGrp="1"/>
          </p:cNvSpPr>
          <p:nvPr>
            <p:ph type="sldNum" sz="quarter" idx="5"/>
          </p:nvPr>
        </p:nvSpPr>
        <p:spPr/>
        <p:txBody>
          <a:bodyPr/>
          <a:lstStyle/>
          <a:p>
            <a:fld id="{A00EF1EE-ECEB-4F05-A61F-6290C035D8E5}" type="slidenum">
              <a:rPr lang="en-GB" smtClean="0"/>
              <a:t>3</a:t>
            </a:fld>
            <a:endParaRPr lang="en-GB"/>
          </a:p>
        </p:txBody>
      </p:sp>
    </p:spTree>
    <p:extLst>
      <p:ext uri="{BB962C8B-B14F-4D97-AF65-F5344CB8AC3E}">
        <p14:creationId xmlns:p14="http://schemas.microsoft.com/office/powerpoint/2010/main" val="2845714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To identify the total market, start by defining the overall market for your product or service. Consider the geographical scope, whether it's local, regional, national, or international, and estimate the potential size and growth of the market. Identify the broad customer needs and preferences that your offering addresses, as this will help you understand the market landscape better. Finally, determine your main competitors and their market share to gauge your position within the market. By </a:t>
            </a:r>
            <a:r>
              <a:rPr lang="en-GB" dirty="0" err="1"/>
              <a:t>analyzing</a:t>
            </a:r>
            <a:r>
              <a:rPr lang="en-GB" dirty="0"/>
              <a:t> these factors, you'll gain a clearer picture of the total market and be better equipped to make informed segmentation decisions. </a:t>
            </a:r>
          </a:p>
          <a:p>
            <a:endParaRPr lang="en-GB" dirty="0"/>
          </a:p>
          <a:p>
            <a:r>
              <a:rPr lang="en-GB" dirty="0"/>
              <a:t>To determine segmentation variables, identify the most relevant factors for dividing the market into distinct groups. Consider demographic variables such as age, gender, income, and education; geographic variables like region, climate, and urban/rural location; psychographic variables including personality, values, and interests; and </a:t>
            </a:r>
            <a:r>
              <a:rPr lang="en-GB" dirty="0" err="1"/>
              <a:t>behavioral</a:t>
            </a:r>
            <a:r>
              <a:rPr lang="en-GB" dirty="0"/>
              <a:t> variables such as usage patterns, loyalty, and benefits sought. Each type of variable offers a unique perspective on the market, and the goal is to select a combination of variables that will provide the most meaningful and actionable segmentation. By carefully choosing the right mix of variables, you can create segments that are distinct, measurable, and responsive to targeted marketing efforts. </a:t>
            </a:r>
          </a:p>
          <a:p>
            <a:endParaRPr lang="en-GB" dirty="0"/>
          </a:p>
          <a:p>
            <a:r>
              <a:rPr lang="en-GB" dirty="0"/>
              <a:t>To </a:t>
            </a:r>
            <a:r>
              <a:rPr lang="en-GB" dirty="0" err="1"/>
              <a:t>analyze</a:t>
            </a:r>
            <a:r>
              <a:rPr lang="en-GB" dirty="0"/>
              <a:t> and select target segments, collect and </a:t>
            </a:r>
            <a:r>
              <a:rPr lang="en-GB" dirty="0" err="1"/>
              <a:t>analyze</a:t>
            </a:r>
            <a:r>
              <a:rPr lang="en-GB" dirty="0"/>
              <a:t> data on the chosen segmentation variables. Use statistical techniques to group customers based on shared characteristics and develop segment profiles that highlight their key traits. Evaluate the attractiveness of each segment by considering factors such as size, growth potential, accessibility, and profitability. Also, assess the alignment of each segment with your business objectives and capabilities. Based on this analysis, select the most attractive and viable segments to target, keeping in mind your company's resources and competitive advantages. This process ensures that you focus your efforts on the segments that offer the greatest potential for success. </a:t>
            </a:r>
          </a:p>
          <a:p>
            <a:endParaRPr lang="en-GB" dirty="0"/>
          </a:p>
          <a:p>
            <a:r>
              <a:rPr lang="en-GB" dirty="0"/>
              <a:t>To develop targeted marketing strategies, create a tailored marketing mix (4 Ps) for each selected segment. Adapt your product to meet the specific needs and preferences of each segment, determine pricing strategies based on their price sensitivity, select distribution channels and locations that effectively reach each segment, and develop promotional messages that resonate with the unique characteristics of each group. Set SMART objectives for each target segment and allocate resources and budget according to priorities. Develop an implementation plan that outlines tactics and timelines, and continuously monitor and evaluate performance using relevant metrics. Gather feedback regularly to refine your approach and ensure ongoing success.</a:t>
            </a:r>
          </a:p>
          <a:p>
            <a:endParaRPr lang="en-GB" dirty="0"/>
          </a:p>
        </p:txBody>
      </p:sp>
      <p:sp>
        <p:nvSpPr>
          <p:cNvPr id="4" name="Slide Number Placeholder 3"/>
          <p:cNvSpPr>
            <a:spLocks noGrp="1"/>
          </p:cNvSpPr>
          <p:nvPr>
            <p:ph type="sldNum" sz="quarter" idx="5"/>
          </p:nvPr>
        </p:nvSpPr>
        <p:spPr/>
        <p:txBody>
          <a:bodyPr/>
          <a:lstStyle/>
          <a:p>
            <a:fld id="{A00EF1EE-ECEB-4F05-A61F-6290C035D8E5}" type="slidenum">
              <a:rPr lang="en-GB" smtClean="0"/>
              <a:t>4</a:t>
            </a:fld>
            <a:endParaRPr lang="en-GB"/>
          </a:p>
        </p:txBody>
      </p:sp>
    </p:spTree>
    <p:extLst>
      <p:ext uri="{BB962C8B-B14F-4D97-AF65-F5344CB8AC3E}">
        <p14:creationId xmlns:p14="http://schemas.microsoft.com/office/powerpoint/2010/main" val="2083390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Notes:</a:t>
            </a:r>
          </a:p>
          <a:p>
            <a:endParaRPr lang="en-GB" dirty="0"/>
          </a:p>
          <a:p>
            <a:r>
              <a:rPr lang="en-GB" dirty="0"/>
              <a:t>Definition and examples of demographic variables:</a:t>
            </a:r>
          </a:p>
          <a:p>
            <a:r>
              <a:rPr lang="en-GB" dirty="0"/>
              <a:t>- Demographic segmentation divides the market based on population characteristics</a:t>
            </a:r>
          </a:p>
          <a:p>
            <a:r>
              <a:rPr lang="en-GB" dirty="0"/>
              <a:t>- Examples include:</a:t>
            </a:r>
          </a:p>
          <a:p>
            <a:r>
              <a:rPr lang="en-GB" dirty="0"/>
              <a:t>  - Age: children, teenagers, young adults, middle-aged, seniors</a:t>
            </a:r>
          </a:p>
          <a:p>
            <a:r>
              <a:rPr lang="en-GB" dirty="0"/>
              <a:t>  - Gender: male, female, non-binary</a:t>
            </a:r>
          </a:p>
          <a:p>
            <a:r>
              <a:rPr lang="en-GB" dirty="0"/>
              <a:t>  - Income: low, medium, high, or specific income ranges</a:t>
            </a:r>
          </a:p>
          <a:p>
            <a:r>
              <a:rPr lang="en-GB" dirty="0"/>
              <a:t>  - Education: primary, secondary, Further or higher education or specific levels of attainment</a:t>
            </a:r>
          </a:p>
          <a:p>
            <a:r>
              <a:rPr lang="en-GB" dirty="0"/>
              <a:t>  - Occupation: professional, managerial, clerical, blue-collar, student, homemaker</a:t>
            </a:r>
          </a:p>
          <a:p>
            <a:r>
              <a:rPr lang="en-GB" dirty="0"/>
              <a:t>  - Other variables: family size, religion, race, nationality</a:t>
            </a:r>
          </a:p>
          <a:p>
            <a:endParaRPr lang="en-GB" dirty="0"/>
          </a:p>
          <a:p>
            <a:r>
              <a:rPr lang="en-GB" dirty="0"/>
              <a:t>Advantages of demographic segmentation:</a:t>
            </a:r>
          </a:p>
          <a:p>
            <a:r>
              <a:rPr lang="en-GB" dirty="0"/>
              <a:t>- Easily measurable and identifiable variables</a:t>
            </a:r>
          </a:p>
          <a:p>
            <a:r>
              <a:rPr lang="en-GB" dirty="0"/>
              <a:t>- Data is widely available through secondary sources (e.g., census data)</a:t>
            </a:r>
          </a:p>
          <a:p>
            <a:r>
              <a:rPr lang="en-GB" dirty="0"/>
              <a:t>- Provides a clear understanding of target audience characteristics</a:t>
            </a:r>
          </a:p>
          <a:p>
            <a:r>
              <a:rPr lang="en-GB" dirty="0"/>
              <a:t>- Allows for tailored marketing messages and product offerings</a:t>
            </a:r>
          </a:p>
          <a:p>
            <a:r>
              <a:rPr lang="en-GB" dirty="0"/>
              <a:t>- Facilitates media planning and buying decisions</a:t>
            </a:r>
          </a:p>
          <a:p>
            <a:endParaRPr lang="en-GB" dirty="0"/>
          </a:p>
          <a:p>
            <a:r>
              <a:rPr lang="en-GB" dirty="0"/>
              <a:t>Limitations of demographic segmentation:</a:t>
            </a:r>
          </a:p>
          <a:p>
            <a:r>
              <a:rPr lang="en-GB" dirty="0"/>
              <a:t>- May oversimplify the market and overlook other important factors</a:t>
            </a:r>
          </a:p>
          <a:p>
            <a:r>
              <a:rPr lang="en-GB" dirty="0"/>
              <a:t>- Does not always predict buying </a:t>
            </a:r>
            <a:r>
              <a:rPr lang="en-GB" dirty="0" err="1"/>
              <a:t>behavior</a:t>
            </a:r>
            <a:r>
              <a:rPr lang="en-GB" dirty="0"/>
              <a:t> or preferences</a:t>
            </a:r>
          </a:p>
          <a:p>
            <a:r>
              <a:rPr lang="en-GB" dirty="0"/>
              <a:t>- Can lead to stereotyping or missed opportunities</a:t>
            </a:r>
          </a:p>
          <a:p>
            <a:r>
              <a:rPr lang="en-GB" dirty="0"/>
              <a:t>- May not account for changes in demographic trends over time</a:t>
            </a:r>
          </a:p>
          <a:p>
            <a:r>
              <a:rPr lang="en-GB" dirty="0"/>
              <a:t>- Should be used in combination with other segmentation variables for a more comprehensive understanding of the market</a:t>
            </a:r>
          </a:p>
          <a:p>
            <a:endParaRPr lang="en-GB" dirty="0"/>
          </a:p>
          <a:p>
            <a:r>
              <a:rPr lang="en-GB" dirty="0"/>
              <a:t>Remember:</a:t>
            </a:r>
          </a:p>
          <a:p>
            <a:r>
              <a:rPr lang="en-GB" dirty="0"/>
              <a:t>- Demographic segmentation is a useful starting point but should not be the sole basis for market segmentation</a:t>
            </a:r>
          </a:p>
          <a:p>
            <a:r>
              <a:rPr lang="en-GB" dirty="0"/>
              <a:t>- Combine demographic variables with geographic, psychographic, and </a:t>
            </a:r>
            <a:r>
              <a:rPr lang="en-GB" dirty="0" err="1"/>
              <a:t>behavioral</a:t>
            </a:r>
            <a:r>
              <a:rPr lang="en-GB" dirty="0"/>
              <a:t> factors for a more holistic approach</a:t>
            </a:r>
          </a:p>
        </p:txBody>
      </p:sp>
      <p:sp>
        <p:nvSpPr>
          <p:cNvPr id="4" name="Slide Number Placeholder 3"/>
          <p:cNvSpPr>
            <a:spLocks noGrp="1"/>
          </p:cNvSpPr>
          <p:nvPr>
            <p:ph type="sldNum" sz="quarter" idx="5"/>
          </p:nvPr>
        </p:nvSpPr>
        <p:spPr/>
        <p:txBody>
          <a:bodyPr/>
          <a:lstStyle/>
          <a:p>
            <a:fld id="{A00EF1EE-ECEB-4F05-A61F-6290C035D8E5}" type="slidenum">
              <a:rPr lang="en-GB" smtClean="0"/>
              <a:t>6</a:t>
            </a:fld>
            <a:endParaRPr lang="en-GB"/>
          </a:p>
        </p:txBody>
      </p:sp>
    </p:spTree>
    <p:extLst>
      <p:ext uri="{BB962C8B-B14F-4D97-AF65-F5344CB8AC3E}">
        <p14:creationId xmlns:p14="http://schemas.microsoft.com/office/powerpoint/2010/main" val="3565137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Examples include:</a:t>
            </a:r>
          </a:p>
          <a:p>
            <a:r>
              <a:rPr lang="en-GB" dirty="0"/>
              <a:t>  - Region: continent, country, state, province, city, neighbourhood</a:t>
            </a:r>
          </a:p>
          <a:p>
            <a:r>
              <a:rPr lang="en-GB" dirty="0"/>
              <a:t>  - Climate: tropical, temperate, arctic, arid, etc.</a:t>
            </a:r>
          </a:p>
          <a:p>
            <a:r>
              <a:rPr lang="en-GB" dirty="0"/>
              <a:t>  - Urban/rural: metropolitan areas, suburbs, small towns, rural areas</a:t>
            </a:r>
          </a:p>
          <a:p>
            <a:r>
              <a:rPr lang="en-GB" dirty="0"/>
              <a:t>  - Population density: high, medium, low</a:t>
            </a:r>
          </a:p>
          <a:p>
            <a:r>
              <a:rPr lang="en-GB" dirty="0"/>
              <a:t>  - Other variables: language, cultural influences, time zones</a:t>
            </a:r>
          </a:p>
          <a:p>
            <a:endParaRPr lang="en-GB" dirty="0"/>
          </a:p>
        </p:txBody>
      </p:sp>
      <p:sp>
        <p:nvSpPr>
          <p:cNvPr id="4" name="Slide Number Placeholder 3"/>
          <p:cNvSpPr>
            <a:spLocks noGrp="1"/>
          </p:cNvSpPr>
          <p:nvPr>
            <p:ph type="sldNum" sz="quarter" idx="5"/>
          </p:nvPr>
        </p:nvSpPr>
        <p:spPr/>
        <p:txBody>
          <a:bodyPr/>
          <a:lstStyle/>
          <a:p>
            <a:fld id="{A00EF1EE-ECEB-4F05-A61F-6290C035D8E5}" type="slidenum">
              <a:rPr lang="en-GB" smtClean="0"/>
              <a:t>7</a:t>
            </a:fld>
            <a:endParaRPr lang="en-GB"/>
          </a:p>
        </p:txBody>
      </p:sp>
    </p:spTree>
    <p:extLst>
      <p:ext uri="{BB962C8B-B14F-4D97-AF65-F5344CB8AC3E}">
        <p14:creationId xmlns:p14="http://schemas.microsoft.com/office/powerpoint/2010/main" val="4208684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Advantages of geographic segmentation:</a:t>
            </a:r>
          </a:p>
          <a:p>
            <a:r>
              <a:rPr lang="en-GB" dirty="0"/>
              <a:t>- Allows for tailored marketing strategies based on regional preferences and needs</a:t>
            </a:r>
          </a:p>
          <a:p>
            <a:r>
              <a:rPr lang="en-GB" dirty="0"/>
              <a:t>- Helps in identifying areas with higher demand or potential for growth</a:t>
            </a:r>
          </a:p>
          <a:p>
            <a:r>
              <a:rPr lang="en-GB" dirty="0"/>
              <a:t>- Enables localized advertising and promotions</a:t>
            </a:r>
          </a:p>
          <a:p>
            <a:r>
              <a:rPr lang="en-GB" dirty="0"/>
              <a:t>- Facilitates logistics and distribution planning</a:t>
            </a:r>
          </a:p>
          <a:p>
            <a:r>
              <a:rPr lang="en-GB" dirty="0"/>
              <a:t>- Provides insights into cultural differences and regional trends</a:t>
            </a:r>
          </a:p>
          <a:p>
            <a:endParaRPr lang="en-GB" dirty="0"/>
          </a:p>
          <a:p>
            <a:r>
              <a:rPr lang="en-GB" dirty="0"/>
              <a:t>Limitations of geographic segmentation:</a:t>
            </a:r>
          </a:p>
          <a:p>
            <a:r>
              <a:rPr lang="en-GB" dirty="0"/>
              <a:t>- May not account for individual differences within a geographic area</a:t>
            </a:r>
          </a:p>
          <a:p>
            <a:r>
              <a:rPr lang="en-GB" dirty="0"/>
              <a:t>- Can overlook similarities between consumers across different regions</a:t>
            </a:r>
          </a:p>
          <a:p>
            <a:r>
              <a:rPr lang="en-GB" dirty="0"/>
              <a:t>- May not be as effective for products or services with universal appeal</a:t>
            </a:r>
          </a:p>
          <a:p>
            <a:r>
              <a:rPr lang="en-GB" dirty="0"/>
              <a:t>- Requires additional segmentation variables for a more comprehensive understanding of the market</a:t>
            </a:r>
          </a:p>
          <a:p>
            <a:r>
              <a:rPr lang="en-GB" dirty="0"/>
              <a:t>- Can be limiting for businesses with a narrow geographic focus</a:t>
            </a:r>
          </a:p>
          <a:p>
            <a:endParaRPr lang="en-GB" dirty="0"/>
          </a:p>
          <a:p>
            <a:r>
              <a:rPr lang="en-GB" dirty="0"/>
              <a:t>Remember:</a:t>
            </a:r>
          </a:p>
          <a:p>
            <a:r>
              <a:rPr lang="en-GB" dirty="0"/>
              <a:t>- Geographic segmentation is most effective when combined with other segmentation variables</a:t>
            </a:r>
          </a:p>
          <a:p>
            <a:r>
              <a:rPr lang="en-GB" dirty="0"/>
              <a:t>- Consider the potential for geographic expansion and the implications for marketing strategies</a:t>
            </a:r>
          </a:p>
          <a:p>
            <a:r>
              <a:rPr lang="en-GB" dirty="0"/>
              <a:t>- Use geographic segmentation to tailor marketing efforts and optimize resource allocation</a:t>
            </a:r>
          </a:p>
          <a:p>
            <a:endParaRPr lang="en-GB" dirty="0"/>
          </a:p>
        </p:txBody>
      </p:sp>
      <p:sp>
        <p:nvSpPr>
          <p:cNvPr id="4" name="Slide Number Placeholder 3"/>
          <p:cNvSpPr>
            <a:spLocks noGrp="1"/>
          </p:cNvSpPr>
          <p:nvPr>
            <p:ph type="sldNum" sz="quarter" idx="5"/>
          </p:nvPr>
        </p:nvSpPr>
        <p:spPr/>
        <p:txBody>
          <a:bodyPr/>
          <a:lstStyle/>
          <a:p>
            <a:fld id="{A00EF1EE-ECEB-4F05-A61F-6290C035D8E5}" type="slidenum">
              <a:rPr lang="en-GB" smtClean="0"/>
              <a:t>8</a:t>
            </a:fld>
            <a:endParaRPr lang="en-GB"/>
          </a:p>
        </p:txBody>
      </p:sp>
    </p:spTree>
    <p:extLst>
      <p:ext uri="{BB962C8B-B14F-4D97-AF65-F5344CB8AC3E}">
        <p14:creationId xmlns:p14="http://schemas.microsoft.com/office/powerpoint/2010/main" val="12947236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Notes:</a:t>
            </a:r>
          </a:p>
          <a:p>
            <a:endParaRPr lang="en-GB" dirty="0"/>
          </a:p>
          <a:p>
            <a:r>
              <a:rPr lang="en-GB" dirty="0"/>
              <a:t>Definition and examples of psychographic variables:</a:t>
            </a:r>
          </a:p>
          <a:p>
            <a:r>
              <a:rPr lang="en-GB" dirty="0"/>
              <a:t>- Psychographic segmentation divides the market based on psychological and lifestyle characteristics</a:t>
            </a:r>
          </a:p>
          <a:p>
            <a:r>
              <a:rPr lang="en-GB" dirty="0"/>
              <a:t>- Examples include:</a:t>
            </a:r>
          </a:p>
          <a:p>
            <a:r>
              <a:rPr lang="en-GB" dirty="0"/>
              <a:t>  - Personality traits: extroverted, introverted, ambitious, laid-back, etc.</a:t>
            </a:r>
          </a:p>
          <a:p>
            <a:r>
              <a:rPr lang="en-GB" dirty="0"/>
              <a:t>  - Values: environmentally conscious, socially responsible, traditional, progressive</a:t>
            </a:r>
          </a:p>
          <a:p>
            <a:r>
              <a:rPr lang="en-GB" dirty="0"/>
              <a:t>  - Attitudes: positive, negative, optimistic, pessimistic, risk-averse</a:t>
            </a:r>
          </a:p>
          <a:p>
            <a:r>
              <a:rPr lang="en-GB" dirty="0"/>
              <a:t>  - Interests: hobbies, entertainment preferences, sports, travel, etc.</a:t>
            </a:r>
          </a:p>
          <a:p>
            <a:r>
              <a:rPr lang="en-GB" dirty="0"/>
              <a:t>  - Lifestyle: active, sedentary, health-conscious, luxury-oriented, etc.</a:t>
            </a:r>
          </a:p>
          <a:p>
            <a:endParaRPr lang="en-GB" dirty="0"/>
          </a:p>
          <a:p>
            <a:r>
              <a:rPr lang="en-GB" dirty="0"/>
              <a:t>Advantages of psychographic segmentation:</a:t>
            </a:r>
          </a:p>
          <a:p>
            <a:r>
              <a:rPr lang="en-GB" dirty="0"/>
              <a:t>- Provides deeper insights into consumer motivations and decision-making processes</a:t>
            </a:r>
          </a:p>
          <a:p>
            <a:r>
              <a:rPr lang="en-GB" dirty="0"/>
              <a:t>- Allows for more personalized and emotionally resonant marketing messages</a:t>
            </a:r>
          </a:p>
          <a:p>
            <a:r>
              <a:rPr lang="en-GB" dirty="0"/>
              <a:t>- Helps in developing products and services that align with consumer preferences and values</a:t>
            </a:r>
          </a:p>
          <a:p>
            <a:r>
              <a:rPr lang="en-GB" dirty="0"/>
              <a:t>- Facilitates brand positioning and differentiation based on lifestyle and personality</a:t>
            </a:r>
          </a:p>
          <a:p>
            <a:r>
              <a:rPr lang="en-GB" dirty="0"/>
              <a:t>- Enables targeted content creation and media selection</a:t>
            </a:r>
          </a:p>
          <a:p>
            <a:endParaRPr lang="en-GB" dirty="0"/>
          </a:p>
          <a:p>
            <a:r>
              <a:rPr lang="en-GB" dirty="0"/>
              <a:t>Limitations of psychographic segmentation:</a:t>
            </a:r>
          </a:p>
          <a:p>
            <a:r>
              <a:rPr lang="en-GB" dirty="0"/>
              <a:t>- Data collection can be more complex and time-consuming compared to demographic or geographic segmentation</a:t>
            </a:r>
          </a:p>
          <a:p>
            <a:r>
              <a:rPr lang="en-GB" dirty="0"/>
              <a:t>- Psychographic traits may be less stable and more difficult to measure than other variables</a:t>
            </a:r>
          </a:p>
          <a:p>
            <a:r>
              <a:rPr lang="en-GB" dirty="0"/>
              <a:t>- Requires careful interpretation and analysis to avoid stereotyping or oversimplification</a:t>
            </a:r>
          </a:p>
          <a:p>
            <a:r>
              <a:rPr lang="en-GB" dirty="0"/>
              <a:t>- May not be as actionable as other segmentation variables for certain products or industries</a:t>
            </a:r>
          </a:p>
          <a:p>
            <a:r>
              <a:rPr lang="en-GB" dirty="0"/>
              <a:t>- Should be used in combination with other segmentation variables for a more comprehensive understanding of the market</a:t>
            </a:r>
          </a:p>
          <a:p>
            <a:endParaRPr lang="en-GB" dirty="0"/>
          </a:p>
          <a:p>
            <a:r>
              <a:rPr lang="en-GB" dirty="0"/>
              <a:t>Remember:</a:t>
            </a:r>
          </a:p>
          <a:p>
            <a:r>
              <a:rPr lang="en-GB" dirty="0"/>
              <a:t>- Psychographic segmentation offers valuable insights into consumer preferences and decision-making</a:t>
            </a:r>
          </a:p>
          <a:p>
            <a:r>
              <a:rPr lang="en-GB" dirty="0"/>
              <a:t>- Use psychographic variables to create more targeted and emotionally resonant marketing campaigns</a:t>
            </a:r>
          </a:p>
          <a:p>
            <a:r>
              <a:rPr lang="en-GB" dirty="0"/>
              <a:t>- Combine psychographic segmentation with demographic, geographic, and </a:t>
            </a:r>
            <a:r>
              <a:rPr lang="en-GB" dirty="0" err="1"/>
              <a:t>behavioral</a:t>
            </a:r>
            <a:r>
              <a:rPr lang="en-GB" dirty="0"/>
              <a:t> variables for a holistic approach</a:t>
            </a:r>
          </a:p>
        </p:txBody>
      </p:sp>
      <p:sp>
        <p:nvSpPr>
          <p:cNvPr id="4" name="Slide Number Placeholder 3"/>
          <p:cNvSpPr>
            <a:spLocks noGrp="1"/>
          </p:cNvSpPr>
          <p:nvPr>
            <p:ph type="sldNum" sz="quarter" idx="5"/>
          </p:nvPr>
        </p:nvSpPr>
        <p:spPr/>
        <p:txBody>
          <a:bodyPr/>
          <a:lstStyle/>
          <a:p>
            <a:fld id="{A00EF1EE-ECEB-4F05-A61F-6290C035D8E5}" type="slidenum">
              <a:rPr lang="en-GB" smtClean="0"/>
              <a:t>9</a:t>
            </a:fld>
            <a:endParaRPr lang="en-GB"/>
          </a:p>
        </p:txBody>
      </p:sp>
    </p:spTree>
    <p:extLst>
      <p:ext uri="{BB962C8B-B14F-4D97-AF65-F5344CB8AC3E}">
        <p14:creationId xmlns:p14="http://schemas.microsoft.com/office/powerpoint/2010/main" val="17835722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4C3CD-7AB7-FB2E-5D6C-476F5CFB68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4C765B-D02B-92F4-F47C-09C979AD370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37660E4-E17C-4352-AD48-56DC1029B957}"/>
              </a:ext>
            </a:extLst>
          </p:cNvPr>
          <p:cNvSpPr>
            <a:spLocks noGrp="1"/>
          </p:cNvSpPr>
          <p:nvPr>
            <p:ph type="body" idx="1"/>
          </p:nvPr>
        </p:nvSpPr>
        <p:spPr/>
        <p:txBody>
          <a:bodyPr/>
          <a:lstStyle/>
          <a:p>
            <a:r>
              <a:rPr lang="en-GB" dirty="0"/>
              <a:t>Notes:</a:t>
            </a:r>
          </a:p>
          <a:p>
            <a:endParaRPr lang="en-GB" dirty="0"/>
          </a:p>
          <a:p>
            <a:r>
              <a:rPr lang="en-GB" dirty="0"/>
              <a:t>Definition and examples of psychographic variables:</a:t>
            </a:r>
          </a:p>
          <a:p>
            <a:r>
              <a:rPr lang="en-GB" dirty="0"/>
              <a:t>- Psychographic segmentation divides the market based on psychological and lifestyle characteristics</a:t>
            </a:r>
          </a:p>
          <a:p>
            <a:r>
              <a:rPr lang="en-GB" dirty="0"/>
              <a:t>- Examples include:</a:t>
            </a:r>
          </a:p>
          <a:p>
            <a:r>
              <a:rPr lang="en-GB" dirty="0"/>
              <a:t>  - Personality traits: extroverted, introverted, ambitious, laid-back, etc.</a:t>
            </a:r>
          </a:p>
          <a:p>
            <a:r>
              <a:rPr lang="en-GB" dirty="0"/>
              <a:t>  - Values: environmentally conscious, socially responsible, traditional, progressive</a:t>
            </a:r>
          </a:p>
          <a:p>
            <a:r>
              <a:rPr lang="en-GB" dirty="0"/>
              <a:t>  - Attitudes: positive, negative, optimistic, pessimistic, risk-averse</a:t>
            </a:r>
          </a:p>
          <a:p>
            <a:r>
              <a:rPr lang="en-GB" dirty="0"/>
              <a:t>  - Interests: hobbies, entertainment preferences, sports, travel, etc.</a:t>
            </a:r>
          </a:p>
          <a:p>
            <a:r>
              <a:rPr lang="en-GB" dirty="0"/>
              <a:t>  - Lifestyle: active, sedentary, health-conscious, luxury-oriented, etc.</a:t>
            </a:r>
          </a:p>
          <a:p>
            <a:endParaRPr lang="en-GB" dirty="0"/>
          </a:p>
          <a:p>
            <a:r>
              <a:rPr lang="en-GB" dirty="0"/>
              <a:t>Advantages of psychographic segmentation:</a:t>
            </a:r>
          </a:p>
          <a:p>
            <a:r>
              <a:rPr lang="en-GB" dirty="0"/>
              <a:t>- Provides deeper insights into consumer motivations and decision-making processes</a:t>
            </a:r>
          </a:p>
          <a:p>
            <a:r>
              <a:rPr lang="en-GB" dirty="0"/>
              <a:t>- Allows for more personalized and emotionally resonant marketing messages</a:t>
            </a:r>
          </a:p>
          <a:p>
            <a:r>
              <a:rPr lang="en-GB" dirty="0"/>
              <a:t>- Helps in developing products and services that align with consumer preferences and values</a:t>
            </a:r>
          </a:p>
          <a:p>
            <a:r>
              <a:rPr lang="en-GB" dirty="0"/>
              <a:t>- Facilitates brand positioning and differentiation based on lifestyle and personality</a:t>
            </a:r>
          </a:p>
          <a:p>
            <a:r>
              <a:rPr lang="en-GB" dirty="0"/>
              <a:t>- Enables targeted content creation and media selection</a:t>
            </a:r>
          </a:p>
          <a:p>
            <a:endParaRPr lang="en-GB" dirty="0"/>
          </a:p>
          <a:p>
            <a:r>
              <a:rPr lang="en-GB" dirty="0"/>
              <a:t>Limitations of psychographic segmentation:</a:t>
            </a:r>
          </a:p>
          <a:p>
            <a:r>
              <a:rPr lang="en-GB" dirty="0"/>
              <a:t>- Data collection can be more complex and time-consuming compared to demographic or geographic segmentation</a:t>
            </a:r>
          </a:p>
          <a:p>
            <a:r>
              <a:rPr lang="en-GB" dirty="0"/>
              <a:t>- Psychographic traits may be less stable and more difficult to measure than other variables</a:t>
            </a:r>
          </a:p>
          <a:p>
            <a:r>
              <a:rPr lang="en-GB" dirty="0"/>
              <a:t>- Requires careful interpretation and analysis to avoid stereotyping or oversimplification</a:t>
            </a:r>
          </a:p>
          <a:p>
            <a:r>
              <a:rPr lang="en-GB" dirty="0"/>
              <a:t>- May not be as actionable as other segmentation variables for certain products or industries</a:t>
            </a:r>
          </a:p>
          <a:p>
            <a:r>
              <a:rPr lang="en-GB" dirty="0"/>
              <a:t>- Should be used in combination with other segmentation variables for a more comprehensive understanding of the market</a:t>
            </a:r>
          </a:p>
          <a:p>
            <a:endParaRPr lang="en-GB" dirty="0"/>
          </a:p>
          <a:p>
            <a:r>
              <a:rPr lang="en-GB" dirty="0"/>
              <a:t>Remember:</a:t>
            </a:r>
          </a:p>
          <a:p>
            <a:r>
              <a:rPr lang="en-GB" dirty="0"/>
              <a:t>- Psychographic segmentation offers valuable insights into consumer preferences and decision-making</a:t>
            </a:r>
          </a:p>
          <a:p>
            <a:r>
              <a:rPr lang="en-GB" dirty="0"/>
              <a:t>- Use psychographic variables to create more targeted and emotionally resonant marketing campaigns</a:t>
            </a:r>
          </a:p>
          <a:p>
            <a:r>
              <a:rPr lang="en-GB" dirty="0"/>
              <a:t>- Combine psychographic segmentation with demographic, geographic, and </a:t>
            </a:r>
            <a:r>
              <a:rPr lang="en-GB" dirty="0" err="1"/>
              <a:t>behavioral</a:t>
            </a:r>
            <a:r>
              <a:rPr lang="en-GB" dirty="0"/>
              <a:t> variables for a holistic approach</a:t>
            </a:r>
          </a:p>
        </p:txBody>
      </p:sp>
      <p:sp>
        <p:nvSpPr>
          <p:cNvPr id="4" name="Slide Number Placeholder 3">
            <a:extLst>
              <a:ext uri="{FF2B5EF4-FFF2-40B4-BE49-F238E27FC236}">
                <a16:creationId xmlns:a16="http://schemas.microsoft.com/office/drawing/2014/main" id="{592509F1-6290-1123-C530-2668D171097E}"/>
              </a:ext>
            </a:extLst>
          </p:cNvPr>
          <p:cNvSpPr>
            <a:spLocks noGrp="1"/>
          </p:cNvSpPr>
          <p:nvPr>
            <p:ph type="sldNum" sz="quarter" idx="5"/>
          </p:nvPr>
        </p:nvSpPr>
        <p:spPr/>
        <p:txBody>
          <a:bodyPr/>
          <a:lstStyle/>
          <a:p>
            <a:fld id="{A00EF1EE-ECEB-4F05-A61F-6290C035D8E5}" type="slidenum">
              <a:rPr lang="en-GB" smtClean="0"/>
              <a:t>10</a:t>
            </a:fld>
            <a:endParaRPr lang="en-GB"/>
          </a:p>
        </p:txBody>
      </p:sp>
    </p:spTree>
    <p:extLst>
      <p:ext uri="{BB962C8B-B14F-4D97-AF65-F5344CB8AC3E}">
        <p14:creationId xmlns:p14="http://schemas.microsoft.com/office/powerpoint/2010/main" val="4053606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Notes:</a:t>
            </a:r>
          </a:p>
          <a:p>
            <a:endParaRPr lang="en-GB" dirty="0"/>
          </a:p>
          <a:p>
            <a:r>
              <a:rPr lang="en-GB" dirty="0"/>
              <a:t>Definition and examples of </a:t>
            </a:r>
            <a:r>
              <a:rPr lang="en-GB" dirty="0" err="1"/>
              <a:t>behavioral</a:t>
            </a:r>
            <a:r>
              <a:rPr lang="en-GB" dirty="0"/>
              <a:t> variables:</a:t>
            </a:r>
          </a:p>
          <a:p>
            <a:r>
              <a:rPr lang="en-GB" dirty="0"/>
              <a:t>- Behavioral segmentation divides the market based on consumer actions and decision-making patterns</a:t>
            </a:r>
          </a:p>
          <a:p>
            <a:r>
              <a:rPr lang="en-GB" dirty="0"/>
              <a:t>- Examples include:</a:t>
            </a:r>
          </a:p>
          <a:p>
            <a:r>
              <a:rPr lang="en-GB" dirty="0"/>
              <a:t>  - Usage patterns: frequency of use, occasion of use, volume consumed</a:t>
            </a:r>
          </a:p>
          <a:p>
            <a:r>
              <a:rPr lang="en-GB" dirty="0"/>
              <a:t>  - Brand loyalty: loyal to a single brand, switches between brands, no brand preference</a:t>
            </a:r>
          </a:p>
          <a:p>
            <a:r>
              <a:rPr lang="en-GB" dirty="0"/>
              <a:t>  - Benefits sought: price, quality, convenience, prestige, performance</a:t>
            </a:r>
          </a:p>
          <a:p>
            <a:r>
              <a:rPr lang="en-GB" dirty="0"/>
              <a:t>  - Price sensitivity: highly sensitive, moderately sensitive, insensitive to price</a:t>
            </a:r>
          </a:p>
          <a:p>
            <a:r>
              <a:rPr lang="en-GB" dirty="0"/>
              <a:t>  - Other variables: purchasing habits, channel preferences, response to promotions</a:t>
            </a:r>
          </a:p>
          <a:p>
            <a:endParaRPr lang="en-GB" dirty="0"/>
          </a:p>
          <a:p>
            <a:endParaRPr lang="en-GB" dirty="0"/>
          </a:p>
          <a:p>
            <a:r>
              <a:rPr lang="en-GB" dirty="0"/>
              <a:t>Remember:</a:t>
            </a:r>
          </a:p>
          <a:p>
            <a:r>
              <a:rPr lang="en-GB" dirty="0"/>
              <a:t>- Behavioral segmentation offers valuable insights into how consumers make purchasing decisions</a:t>
            </a:r>
          </a:p>
          <a:p>
            <a:r>
              <a:rPr lang="en-GB" dirty="0"/>
              <a:t>- Use </a:t>
            </a:r>
            <a:r>
              <a:rPr lang="en-GB" dirty="0" err="1"/>
              <a:t>behavioral</a:t>
            </a:r>
            <a:r>
              <a:rPr lang="en-GB" dirty="0"/>
              <a:t> variables to create targeted marketing strategies that address specific consumer needs and preferences</a:t>
            </a:r>
          </a:p>
          <a:p>
            <a:r>
              <a:rPr lang="en-GB" dirty="0"/>
              <a:t>- Combine </a:t>
            </a:r>
            <a:r>
              <a:rPr lang="en-GB" dirty="0" err="1"/>
              <a:t>behavioral</a:t>
            </a:r>
            <a:r>
              <a:rPr lang="en-GB" dirty="0"/>
              <a:t> segmentation with other segmentation approaches for a holistic view of the market</a:t>
            </a:r>
          </a:p>
        </p:txBody>
      </p:sp>
      <p:sp>
        <p:nvSpPr>
          <p:cNvPr id="4" name="Slide Number Placeholder 3"/>
          <p:cNvSpPr>
            <a:spLocks noGrp="1"/>
          </p:cNvSpPr>
          <p:nvPr>
            <p:ph type="sldNum" sz="quarter" idx="5"/>
          </p:nvPr>
        </p:nvSpPr>
        <p:spPr/>
        <p:txBody>
          <a:bodyPr/>
          <a:lstStyle/>
          <a:p>
            <a:fld id="{A00EF1EE-ECEB-4F05-A61F-6290C035D8E5}" type="slidenum">
              <a:rPr lang="en-GB" smtClean="0"/>
              <a:t>11</a:t>
            </a:fld>
            <a:endParaRPr lang="en-GB"/>
          </a:p>
        </p:txBody>
      </p:sp>
    </p:spTree>
    <p:extLst>
      <p:ext uri="{BB962C8B-B14F-4D97-AF65-F5344CB8AC3E}">
        <p14:creationId xmlns:p14="http://schemas.microsoft.com/office/powerpoint/2010/main" val="32329684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Notes:</a:t>
            </a:r>
          </a:p>
          <a:p>
            <a:endParaRPr lang="en-GB" dirty="0"/>
          </a:p>
          <a:p>
            <a:r>
              <a:rPr lang="en-GB" dirty="0"/>
              <a:t>Evaluating segment attractiveness:</a:t>
            </a:r>
          </a:p>
          <a:p>
            <a:r>
              <a:rPr lang="en-GB" dirty="0"/>
              <a:t>- Size: Assess the current and potential size of each segment in terms of number of customers, revenue, or market share</a:t>
            </a:r>
          </a:p>
          <a:p>
            <a:r>
              <a:rPr lang="en-GB" dirty="0"/>
              <a:t>- Growth: </a:t>
            </a:r>
            <a:r>
              <a:rPr lang="en-GB" dirty="0" err="1"/>
              <a:t>Analyze</a:t>
            </a:r>
            <a:r>
              <a:rPr lang="en-GB" dirty="0"/>
              <a:t> the expected growth rate of each segment and identify segments with high growth potential</a:t>
            </a:r>
          </a:p>
          <a:p>
            <a:r>
              <a:rPr lang="en-GB" dirty="0"/>
              <a:t>- Accessibility: Determine the ease and cost of reaching and serving each segment through available distribution channels and marketing efforts</a:t>
            </a:r>
          </a:p>
          <a:p>
            <a:r>
              <a:rPr lang="en-GB" dirty="0"/>
              <a:t>- Profitability: Estimate the potential profitability of each segment based on factors such as pricing, cost of serving, and customer lifetime value</a:t>
            </a:r>
          </a:p>
          <a:p>
            <a:endParaRPr lang="en-GB" dirty="0"/>
          </a:p>
          <a:p>
            <a:r>
              <a:rPr lang="en-GB" dirty="0"/>
              <a:t>Assessing company resources and capabilities:</a:t>
            </a:r>
          </a:p>
          <a:p>
            <a:r>
              <a:rPr lang="en-GB" dirty="0"/>
              <a:t>- Evaluate the company's current resources, including financial, human, and technological resources</a:t>
            </a:r>
          </a:p>
          <a:p>
            <a:r>
              <a:rPr lang="en-GB" dirty="0"/>
              <a:t>- Determine if the company has the necessary capabilities to effectively serve each segment, such as expertise, production capacity, and marketing skills</a:t>
            </a:r>
          </a:p>
          <a:p>
            <a:r>
              <a:rPr lang="en-GB" dirty="0"/>
              <a:t>- Identify any gaps in resources or capabilities that need to be addressed to pursue specific segments</a:t>
            </a:r>
          </a:p>
          <a:p>
            <a:endParaRPr lang="en-GB" dirty="0"/>
          </a:p>
          <a:p>
            <a:r>
              <a:rPr lang="en-GB" dirty="0"/>
              <a:t>Align target segments with overall business strategy:</a:t>
            </a:r>
          </a:p>
          <a:p>
            <a:r>
              <a:rPr lang="en-GB" dirty="0"/>
              <a:t>- Ensure that the selected target segments align with the company's overall mission, vision, and business objectives</a:t>
            </a:r>
          </a:p>
          <a:p>
            <a:r>
              <a:rPr lang="en-GB" dirty="0"/>
              <a:t>- Consider how targeting specific segments fits into the company's long-term growth and competitive strategies</a:t>
            </a:r>
          </a:p>
          <a:p>
            <a:r>
              <a:rPr lang="en-GB" dirty="0"/>
              <a:t>- Evaluate the potential synergies or conflicts between target segments and the company's existing products, services, or markets</a:t>
            </a:r>
          </a:p>
          <a:p>
            <a:endParaRPr lang="en-GB" dirty="0"/>
          </a:p>
          <a:p>
            <a:r>
              <a:rPr lang="en-GB" dirty="0"/>
              <a:t>Remember:</a:t>
            </a:r>
          </a:p>
          <a:p>
            <a:r>
              <a:rPr lang="en-GB" dirty="0"/>
              <a:t>- Selecting target segments is a critical decision that requires careful evaluation of segment attractiveness, company capabilities, and strategic alignment</a:t>
            </a:r>
          </a:p>
          <a:p>
            <a:r>
              <a:rPr lang="en-GB" dirty="0"/>
              <a:t>- Attractive segments should be large, growing, accessible, and profitable</a:t>
            </a:r>
          </a:p>
          <a:p>
            <a:r>
              <a:rPr lang="en-GB" dirty="0"/>
              <a:t>- The company must have or acquire the necessary resources and capabilities to effectively serve the selected segments</a:t>
            </a:r>
          </a:p>
          <a:p>
            <a:r>
              <a:rPr lang="en-GB" dirty="0"/>
              <a:t>- Target segments should align with and support the company's overall business strategy for long-term success</a:t>
            </a:r>
          </a:p>
        </p:txBody>
      </p:sp>
      <p:sp>
        <p:nvSpPr>
          <p:cNvPr id="4" name="Slide Number Placeholder 3"/>
          <p:cNvSpPr>
            <a:spLocks noGrp="1"/>
          </p:cNvSpPr>
          <p:nvPr>
            <p:ph type="sldNum" sz="quarter" idx="5"/>
          </p:nvPr>
        </p:nvSpPr>
        <p:spPr/>
        <p:txBody>
          <a:bodyPr/>
          <a:lstStyle/>
          <a:p>
            <a:fld id="{A00EF1EE-ECEB-4F05-A61F-6290C035D8E5}" type="slidenum">
              <a:rPr lang="en-GB" smtClean="0"/>
              <a:t>13</a:t>
            </a:fld>
            <a:endParaRPr lang="en-GB"/>
          </a:p>
        </p:txBody>
      </p:sp>
    </p:spTree>
    <p:extLst>
      <p:ext uri="{BB962C8B-B14F-4D97-AF65-F5344CB8AC3E}">
        <p14:creationId xmlns:p14="http://schemas.microsoft.com/office/powerpoint/2010/main" val="26904107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Notes:</a:t>
            </a:r>
          </a:p>
          <a:p>
            <a:endParaRPr lang="en-GB" dirty="0"/>
          </a:p>
          <a:p>
            <a:r>
              <a:rPr lang="en-GB" dirty="0"/>
              <a:t>Tailoring the marketing mix (4 Ps) for each target segment:</a:t>
            </a:r>
          </a:p>
          <a:p>
            <a:r>
              <a:rPr lang="en-GB" dirty="0"/>
              <a:t>- Develop a customized marketing mix for each selected target segment</a:t>
            </a:r>
          </a:p>
          <a:p>
            <a:r>
              <a:rPr lang="en-GB" dirty="0"/>
              <a:t>- Adapt the product, price, place, and promotion strategies to meet the specific needs, preferences, and behaviors of each segment</a:t>
            </a:r>
          </a:p>
          <a:p>
            <a:endParaRPr lang="en-GB" dirty="0"/>
          </a:p>
          <a:p>
            <a:r>
              <a:rPr lang="en-GB" dirty="0"/>
              <a:t>Product: features, packaging, branding</a:t>
            </a:r>
          </a:p>
          <a:p>
            <a:r>
              <a:rPr lang="en-GB" dirty="0"/>
              <a:t>- Adjust product features, design, and packaging to appeal to the specific needs and preferences of each target segment</a:t>
            </a:r>
          </a:p>
          <a:p>
            <a:r>
              <a:rPr lang="en-GB" dirty="0"/>
              <a:t>- Consider developing new products or modifying existing ones to better serve the targeted segments</a:t>
            </a:r>
          </a:p>
          <a:p>
            <a:r>
              <a:rPr lang="en-GB" dirty="0"/>
              <a:t>- Ensure that branding and packaging align with the segment's values, lifestyles, and aspirations</a:t>
            </a:r>
          </a:p>
          <a:p>
            <a:endParaRPr lang="en-GB" dirty="0"/>
          </a:p>
          <a:p>
            <a:r>
              <a:rPr lang="en-GB" dirty="0"/>
              <a:t>Price: pricing strategy, discounts, payment options</a:t>
            </a:r>
          </a:p>
          <a:p>
            <a:r>
              <a:rPr lang="en-GB" dirty="0"/>
              <a:t>- Determine the optimal pricing strategy for each target segment based on their price sensitivity, perceived value, and competitive landscape</a:t>
            </a:r>
          </a:p>
          <a:p>
            <a:r>
              <a:rPr lang="en-GB" dirty="0"/>
              <a:t>- Consider offering segment-specific discounts, promotions, or loyalty programs to incentivize purchase and build customer loyalty</a:t>
            </a:r>
          </a:p>
          <a:p>
            <a:r>
              <a:rPr lang="en-GB" dirty="0"/>
              <a:t>- Evaluate the preferred payment options for each segment and offer flexibility where appropriate</a:t>
            </a:r>
          </a:p>
          <a:p>
            <a:endParaRPr lang="en-GB" dirty="0"/>
          </a:p>
          <a:p>
            <a:r>
              <a:rPr lang="en-GB" dirty="0"/>
              <a:t>Place: distribution channels, locations, convenience</a:t>
            </a:r>
          </a:p>
          <a:p>
            <a:r>
              <a:rPr lang="en-GB" dirty="0"/>
              <a:t>- Select the most effective distribution channels to reach each target segment, considering their shopping habits and preferences</a:t>
            </a:r>
          </a:p>
          <a:p>
            <a:r>
              <a:rPr lang="en-GB" dirty="0"/>
              <a:t>- Determine the optimal locations for retail outlets, service </a:t>
            </a:r>
            <a:r>
              <a:rPr lang="en-GB" dirty="0" err="1"/>
              <a:t>centers</a:t>
            </a:r>
            <a:r>
              <a:rPr lang="en-GB" dirty="0"/>
              <a:t>, or delivery hubs to ensure convenience and accessibility for targeted segments</a:t>
            </a:r>
          </a:p>
          <a:p>
            <a:r>
              <a:rPr lang="en-GB" dirty="0"/>
              <a:t>- Evaluate the potential for online or mobile distribution channels to reach tech-savvy or time-pressed segments</a:t>
            </a:r>
          </a:p>
          <a:p>
            <a:endParaRPr lang="en-GB" dirty="0"/>
          </a:p>
          <a:p>
            <a:r>
              <a:rPr lang="en-GB" dirty="0"/>
              <a:t>Promotion: advertising, PR, sales promotions, personal selling</a:t>
            </a:r>
          </a:p>
          <a:p>
            <a:r>
              <a:rPr lang="en-GB" dirty="0"/>
              <a:t>- Develop segment-specific advertising campaigns that resonate with the unique needs, values, and lifestyles of each target audience</a:t>
            </a:r>
          </a:p>
          <a:p>
            <a:r>
              <a:rPr lang="en-GB" dirty="0"/>
              <a:t>- Utilize public relations efforts to build brand credibility and awareness among targeted segments</a:t>
            </a:r>
          </a:p>
          <a:p>
            <a:r>
              <a:rPr lang="en-GB" dirty="0"/>
              <a:t>- Implement sales promotions and personal selling strategies that effectively communicate the value proposition to each segment and drive conversions</a:t>
            </a:r>
          </a:p>
          <a:p>
            <a:endParaRPr lang="en-GB" dirty="0"/>
          </a:p>
          <a:p>
            <a:r>
              <a:rPr lang="en-GB" dirty="0"/>
              <a:t>Remember:</a:t>
            </a:r>
          </a:p>
          <a:p>
            <a:r>
              <a:rPr lang="en-GB" dirty="0"/>
              <a:t>- Targeted marketing strategies should be tailored to the unique characteristics and preferences of each selected segment</a:t>
            </a:r>
          </a:p>
          <a:p>
            <a:r>
              <a:rPr lang="en-GB" dirty="0"/>
              <a:t>- The marketing mix (4 Ps) should be adapted to create a compelling and differentiated value proposition for each segment</a:t>
            </a:r>
          </a:p>
          <a:p>
            <a:r>
              <a:rPr lang="en-GB" dirty="0"/>
              <a:t>- Continuously monitor and adjust the marketing strategies based on segment response, market dynamics, and business performance</a:t>
            </a:r>
          </a:p>
        </p:txBody>
      </p:sp>
      <p:sp>
        <p:nvSpPr>
          <p:cNvPr id="4" name="Slide Number Placeholder 3"/>
          <p:cNvSpPr>
            <a:spLocks noGrp="1"/>
          </p:cNvSpPr>
          <p:nvPr>
            <p:ph type="sldNum" sz="quarter" idx="5"/>
          </p:nvPr>
        </p:nvSpPr>
        <p:spPr/>
        <p:txBody>
          <a:bodyPr/>
          <a:lstStyle/>
          <a:p>
            <a:fld id="{A00EF1EE-ECEB-4F05-A61F-6290C035D8E5}" type="slidenum">
              <a:rPr lang="en-GB" smtClean="0"/>
              <a:t>14</a:t>
            </a:fld>
            <a:endParaRPr lang="en-GB"/>
          </a:p>
        </p:txBody>
      </p:sp>
    </p:spTree>
    <p:extLst>
      <p:ext uri="{BB962C8B-B14F-4D97-AF65-F5344CB8AC3E}">
        <p14:creationId xmlns:p14="http://schemas.microsoft.com/office/powerpoint/2010/main" val="34979063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Notes:</a:t>
            </a:r>
          </a:p>
          <a:p>
            <a:endParaRPr lang="en-GB" dirty="0"/>
          </a:p>
          <a:p>
            <a:r>
              <a:rPr lang="en-GB" dirty="0"/>
              <a:t>Better understanding of customer needs and preferences:</a:t>
            </a:r>
          </a:p>
          <a:p>
            <a:r>
              <a:rPr lang="en-GB" dirty="0"/>
              <a:t>- Segmentation allows businesses to gain deeper insights into the specific needs, wants, and pain points of different customer groups</a:t>
            </a:r>
          </a:p>
          <a:p>
            <a:r>
              <a:rPr lang="en-GB" dirty="0"/>
              <a:t>- By understanding what each segment values most, companies can tailor their offerings and marketing messages accordingly</a:t>
            </a:r>
          </a:p>
          <a:p>
            <a:r>
              <a:rPr lang="en-GB" dirty="0"/>
              <a:t>- This targeted approach leads to more relevant and personalized customer experiences</a:t>
            </a:r>
          </a:p>
          <a:p>
            <a:endParaRPr lang="en-GB" dirty="0"/>
          </a:p>
          <a:p>
            <a:r>
              <a:rPr lang="en-GB" dirty="0"/>
              <a:t>Improved product development and positioning:</a:t>
            </a:r>
          </a:p>
          <a:p>
            <a:r>
              <a:rPr lang="en-GB" dirty="0"/>
              <a:t>- Insights from segmentation can guide product development efforts, ensuring that new products or features address the specific needs of target segments</a:t>
            </a:r>
          </a:p>
          <a:p>
            <a:r>
              <a:rPr lang="en-GB" dirty="0"/>
              <a:t>- Segmentation also helps in positioning products effectively by highlighting the unique benefits and attributes that resonate with each segment</a:t>
            </a:r>
          </a:p>
          <a:p>
            <a:r>
              <a:rPr lang="en-GB" dirty="0"/>
              <a:t>- This targeted approach increases the likelihood of product success, market acceptance, and competitive differentiation</a:t>
            </a:r>
          </a:p>
          <a:p>
            <a:endParaRPr lang="en-GB" dirty="0"/>
          </a:p>
          <a:p>
            <a:r>
              <a:rPr lang="en-GB" dirty="0"/>
              <a:t>Enhanced customer satisfaction and loyalty:</a:t>
            </a:r>
          </a:p>
          <a:p>
            <a:r>
              <a:rPr lang="en-GB" dirty="0"/>
              <a:t>- By delivering products, services, and experiences that align closely with the needs and preferences of each segment, businesses can drive higher levels of customer satisfaction</a:t>
            </a:r>
          </a:p>
          <a:p>
            <a:r>
              <a:rPr lang="en-GB" dirty="0"/>
              <a:t>- Satisfied customers are more likely to become loyal, repeat buyers and brand advocates</a:t>
            </a:r>
          </a:p>
          <a:p>
            <a:r>
              <a:rPr lang="en-GB" dirty="0"/>
              <a:t>- Segmentation helps in building lasting customer relationships, increasing retention rates, and maximizing customer lifetime value</a:t>
            </a:r>
          </a:p>
          <a:p>
            <a:endParaRPr lang="en-GB" dirty="0"/>
          </a:p>
          <a:p>
            <a:r>
              <a:rPr lang="en-GB" dirty="0"/>
              <a:t>Increased marketing efficiency and return on investment (ROI):</a:t>
            </a:r>
          </a:p>
          <a:p>
            <a:r>
              <a:rPr lang="en-GB" dirty="0"/>
              <a:t>- Segmentation enables more precise targeting of marketing efforts, minimizing waste and improving the effectiveness of campaigns</a:t>
            </a:r>
          </a:p>
          <a:p>
            <a:r>
              <a:rPr lang="en-GB" dirty="0"/>
              <a:t>- By focusing resources on the most promising segments, businesses can optimize their marketing spend and achieve better returns on investment</a:t>
            </a:r>
          </a:p>
          <a:p>
            <a:r>
              <a:rPr lang="en-GB" dirty="0"/>
              <a:t>- Targeted marketing campaigns typically generate higher response rates, conversion rates, and revenue compared to generic, one-size-fits-all approaches</a:t>
            </a:r>
          </a:p>
          <a:p>
            <a:endParaRPr lang="en-GB" dirty="0"/>
          </a:p>
          <a:p>
            <a:r>
              <a:rPr lang="en-GB" dirty="0"/>
              <a:t>Remember:</a:t>
            </a:r>
          </a:p>
          <a:p>
            <a:r>
              <a:rPr lang="en-GB" dirty="0"/>
              <a:t>- Effective segmentation is key to understanding and meeting the diverse needs of customers in a heterogeneous market</a:t>
            </a:r>
          </a:p>
          <a:p>
            <a:r>
              <a:rPr lang="en-GB" dirty="0"/>
              <a:t>- By leveraging segmentation insights, businesses can enhance their product development, positioning, and overall customer experience</a:t>
            </a:r>
          </a:p>
          <a:p>
            <a:r>
              <a:rPr lang="en-GB" dirty="0"/>
              <a:t>- Ultimately, successful segmentation leads to increased customer satisfaction, loyalty, and profitability for the organization</a:t>
            </a:r>
          </a:p>
        </p:txBody>
      </p:sp>
      <p:sp>
        <p:nvSpPr>
          <p:cNvPr id="4" name="Slide Number Placeholder 3"/>
          <p:cNvSpPr>
            <a:spLocks noGrp="1"/>
          </p:cNvSpPr>
          <p:nvPr>
            <p:ph type="sldNum" sz="quarter" idx="5"/>
          </p:nvPr>
        </p:nvSpPr>
        <p:spPr/>
        <p:txBody>
          <a:bodyPr/>
          <a:lstStyle/>
          <a:p>
            <a:fld id="{A00EF1EE-ECEB-4F05-A61F-6290C035D8E5}" type="slidenum">
              <a:rPr lang="en-GB" smtClean="0"/>
              <a:t>15</a:t>
            </a:fld>
            <a:endParaRPr lang="en-GB"/>
          </a:p>
        </p:txBody>
      </p:sp>
    </p:spTree>
    <p:extLst>
      <p:ext uri="{BB962C8B-B14F-4D97-AF65-F5344CB8AC3E}">
        <p14:creationId xmlns:p14="http://schemas.microsoft.com/office/powerpoint/2010/main" val="358533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Notes:</a:t>
            </a:r>
          </a:p>
          <a:p>
            <a:endParaRPr lang="en-GB" dirty="0"/>
          </a:p>
          <a:p>
            <a:r>
              <a:rPr lang="en-GB" dirty="0"/>
              <a:t>Segmentation is essential for effective marketing strategies:</a:t>
            </a:r>
          </a:p>
          <a:p>
            <a:r>
              <a:rPr lang="en-GB" dirty="0"/>
              <a:t>- Segmentation allows businesses to divide a diverse market into smaller, more homogeneous groups with similar needs, preferences, and behaviors</a:t>
            </a:r>
          </a:p>
          <a:p>
            <a:r>
              <a:rPr lang="en-GB" dirty="0"/>
              <a:t>- By understanding and targeting specific segments, companies can create more relevant, personalized, and effective marketing strategies</a:t>
            </a:r>
          </a:p>
          <a:p>
            <a:r>
              <a:rPr lang="en-GB" dirty="0"/>
              <a:t>- Segmentation helps businesses allocate resources efficiently, improve customer satisfaction, and gain a competitive advantage</a:t>
            </a:r>
          </a:p>
          <a:p>
            <a:endParaRPr lang="en-GB" dirty="0"/>
          </a:p>
          <a:p>
            <a:r>
              <a:rPr lang="en-GB" dirty="0"/>
              <a:t>Use a combination of segmentation variables for a comprehensive approach:</a:t>
            </a:r>
          </a:p>
          <a:p>
            <a:r>
              <a:rPr lang="en-GB" dirty="0"/>
              <a:t>- Employ a mix of demographic, geographic, psychographic, and </a:t>
            </a:r>
            <a:r>
              <a:rPr lang="en-GB" dirty="0" err="1"/>
              <a:t>behavioral</a:t>
            </a:r>
            <a:r>
              <a:rPr lang="en-GB" dirty="0"/>
              <a:t> variables to gain a holistic understanding of the market</a:t>
            </a:r>
          </a:p>
          <a:p>
            <a:r>
              <a:rPr lang="en-GB" dirty="0"/>
              <a:t>- Different types of segmentation variables provide unique insights into customer characteristics, needs, and decision-making processes</a:t>
            </a:r>
          </a:p>
          <a:p>
            <a:r>
              <a:rPr lang="en-GB" dirty="0"/>
              <a:t>- By using multiple segmentation bases, businesses can create rich, multi-dimensional customer profiles and identify more targeted opportunities</a:t>
            </a:r>
          </a:p>
          <a:p>
            <a:endParaRPr lang="en-GB" dirty="0"/>
          </a:p>
          <a:p>
            <a:r>
              <a:rPr lang="en-GB" dirty="0"/>
              <a:t>Prioritize target segments based on attractiveness and company capabilities:</a:t>
            </a:r>
          </a:p>
          <a:p>
            <a:r>
              <a:rPr lang="en-GB" dirty="0"/>
              <a:t>- Evaluate each segment's attractiveness based on factors such as size, growth potential, accessibility, and profitability</a:t>
            </a:r>
          </a:p>
          <a:p>
            <a:r>
              <a:rPr lang="en-GB" dirty="0"/>
              <a:t>- Assess the company's resources, capabilities, and competitive advantages to determine which segments it can effectively serve</a:t>
            </a:r>
          </a:p>
          <a:p>
            <a:r>
              <a:rPr lang="en-GB" dirty="0"/>
              <a:t>- Prioritize segments that offer the best balance of market potential and company fit, and align with the overall business strategy</a:t>
            </a:r>
          </a:p>
          <a:p>
            <a:endParaRPr lang="en-GB" dirty="0"/>
          </a:p>
          <a:p>
            <a:r>
              <a:rPr lang="en-GB" dirty="0"/>
              <a:t>Develop customized marketing strategies for each target segment:</a:t>
            </a:r>
          </a:p>
          <a:p>
            <a:r>
              <a:rPr lang="en-GB" dirty="0"/>
              <a:t>- Tailor the marketing mix (product, price, place, and promotion) to meet the specific needs and preferences of each target segment</a:t>
            </a:r>
          </a:p>
          <a:p>
            <a:r>
              <a:rPr lang="en-GB" dirty="0"/>
              <a:t>- Create differentiated value propositions, messaging, and customer experiences that resonate with each segment</a:t>
            </a:r>
          </a:p>
          <a:p>
            <a:r>
              <a:rPr lang="en-GB" dirty="0"/>
              <a:t>- Continuously monitor and adapt marketing strategies based on segment response, market dynamics, and business performance</a:t>
            </a:r>
          </a:p>
          <a:p>
            <a:endParaRPr lang="en-GB" dirty="0"/>
          </a:p>
          <a:p>
            <a:r>
              <a:rPr lang="en-GB" dirty="0"/>
              <a:t>Regularly review and adjust segmentation approach as market conditions change:</a:t>
            </a:r>
          </a:p>
          <a:p>
            <a:r>
              <a:rPr lang="en-GB" dirty="0"/>
              <a:t>- Markets, customer needs, and competitive landscapes are constantly evolving, so segmentation should be an ongoing process</a:t>
            </a:r>
          </a:p>
          <a:p>
            <a:r>
              <a:rPr lang="en-GB" dirty="0"/>
              <a:t>- Regularly reassess the validity and relevance of segmentation variables, segment profiles, and target priorities</a:t>
            </a:r>
          </a:p>
          <a:p>
            <a:r>
              <a:rPr lang="en-GB" dirty="0"/>
              <a:t>- Be prepared to adapt or redefine segments as needed to stay aligned with changing market conditions and emerging opportunities</a:t>
            </a:r>
          </a:p>
          <a:p>
            <a:endParaRPr lang="en-GB" dirty="0"/>
          </a:p>
          <a:p>
            <a:r>
              <a:rPr lang="en-GB" dirty="0"/>
              <a:t>Remember:</a:t>
            </a:r>
          </a:p>
          <a:p>
            <a:r>
              <a:rPr lang="en-GB" dirty="0"/>
              <a:t>- Segmentation is a powerful tool for creating focused, effective marketing strategies that drive business growth and success</a:t>
            </a:r>
          </a:p>
          <a:p>
            <a:r>
              <a:rPr lang="en-GB" dirty="0"/>
              <a:t>- A well-designed segmentation approach, combined with targeted marketing efforts, can help businesses build strong, lasting customer relationships and competitive advantage</a:t>
            </a:r>
          </a:p>
        </p:txBody>
      </p:sp>
      <p:sp>
        <p:nvSpPr>
          <p:cNvPr id="4" name="Slide Number Placeholder 3"/>
          <p:cNvSpPr>
            <a:spLocks noGrp="1"/>
          </p:cNvSpPr>
          <p:nvPr>
            <p:ph type="sldNum" sz="quarter" idx="5"/>
          </p:nvPr>
        </p:nvSpPr>
        <p:spPr/>
        <p:txBody>
          <a:bodyPr/>
          <a:lstStyle/>
          <a:p>
            <a:fld id="{A00EF1EE-ECEB-4F05-A61F-6290C035D8E5}" type="slidenum">
              <a:rPr lang="en-GB" smtClean="0"/>
              <a:t>16</a:t>
            </a:fld>
            <a:endParaRPr lang="en-GB"/>
          </a:p>
        </p:txBody>
      </p:sp>
    </p:spTree>
    <p:extLst>
      <p:ext uri="{BB962C8B-B14F-4D97-AF65-F5344CB8AC3E}">
        <p14:creationId xmlns:p14="http://schemas.microsoft.com/office/powerpoint/2010/main" val="367364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Introduction to Targeting </a:t>
            </a:r>
            <a:r>
              <a:rPr lang="en-GB" dirty="0" err="1"/>
              <a:t>Targeting</a:t>
            </a:r>
            <a:r>
              <a:rPr lang="en-GB" dirty="0"/>
              <a:t> is a crucial step in the marketing segmentation process, involving the selection of specific segments to focus on. It allows businesses to direct their marketing efforts and resources towards the most promising segments that align with their products, services, and goals. By targeting the right segments, companies can create tailored marketing messages and strategies that resonate with their chosen audience. This focused approach helps businesses allocate their resources more efficiently, improve conversion rates, and ultimately achieve better business results. Effective targeting is essential for maximizing the impact of marketing initiatives and building strong, lasting customer relationships.</a:t>
            </a:r>
          </a:p>
        </p:txBody>
      </p:sp>
      <p:sp>
        <p:nvSpPr>
          <p:cNvPr id="4" name="Slide Number Placeholder 3"/>
          <p:cNvSpPr>
            <a:spLocks noGrp="1"/>
          </p:cNvSpPr>
          <p:nvPr>
            <p:ph type="sldNum" sz="quarter" idx="5"/>
          </p:nvPr>
        </p:nvSpPr>
        <p:spPr/>
        <p:txBody>
          <a:bodyPr/>
          <a:lstStyle/>
          <a:p>
            <a:fld id="{A00EF1EE-ECEB-4F05-A61F-6290C035D8E5}" type="slidenum">
              <a:rPr lang="en-GB" smtClean="0"/>
              <a:t>18</a:t>
            </a:fld>
            <a:endParaRPr lang="en-GB"/>
          </a:p>
        </p:txBody>
      </p:sp>
    </p:spTree>
    <p:extLst>
      <p:ext uri="{BB962C8B-B14F-4D97-AF65-F5344CB8AC3E}">
        <p14:creationId xmlns:p14="http://schemas.microsoft.com/office/powerpoint/2010/main" val="1144163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The Role of Targeting </a:t>
            </a:r>
            <a:r>
              <a:rPr lang="en-GB" dirty="0" err="1"/>
              <a:t>Targeting</a:t>
            </a:r>
            <a:r>
              <a:rPr lang="en-GB" dirty="0"/>
              <a:t> plays a vital role in the marketing segmentation process. After identifying various segments within a market, businesses must select the most promising ones to focus their marketing efforts on. This selection process involves evaluating each segment's alignment with the company's products, services, and overall goals. Once target segments are chosen, marketers create tailored messages and strategies that resonate with the specific needs, preferences, and characteristics of each segment. By directing resources towards these targeted segments, businesses can improve the efficiency and effectiveness of their marketing initiatives, ultimately increasing the likelihood of conversion and success.</a:t>
            </a:r>
          </a:p>
        </p:txBody>
      </p:sp>
      <p:sp>
        <p:nvSpPr>
          <p:cNvPr id="4" name="Slide Number Placeholder 3"/>
          <p:cNvSpPr>
            <a:spLocks noGrp="1"/>
          </p:cNvSpPr>
          <p:nvPr>
            <p:ph type="sldNum" sz="quarter" idx="5"/>
          </p:nvPr>
        </p:nvSpPr>
        <p:spPr/>
        <p:txBody>
          <a:bodyPr/>
          <a:lstStyle/>
          <a:p>
            <a:fld id="{A00EF1EE-ECEB-4F05-A61F-6290C035D8E5}" type="slidenum">
              <a:rPr lang="en-GB" smtClean="0"/>
              <a:t>19</a:t>
            </a:fld>
            <a:endParaRPr lang="en-GB"/>
          </a:p>
        </p:txBody>
      </p:sp>
    </p:spTree>
    <p:extLst>
      <p:ext uri="{BB962C8B-B14F-4D97-AF65-F5344CB8AC3E}">
        <p14:creationId xmlns:p14="http://schemas.microsoft.com/office/powerpoint/2010/main" val="469997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Benefits of Effective Targeting Effective targeting offers numerous benefits to businesses. By focusing marketing resources on the most promising segments, companies can allocate their budget and efforts more efficiently, avoiding waste on less relevant or responsive audiences. Targeted marketing messages and strategies have a higher likelihood of resonating with the intended audience, leading to improved conversion rates and sales. This, in turn, results in a higher return on investment (ROI) for marketing initiatives. Moreover, by delivering tailored, relevant content and experiences to targeted segments, businesses can enhance customer satisfaction and foster long-term loyalty, ultimately driving sustainable growth and profitability.</a:t>
            </a:r>
          </a:p>
        </p:txBody>
      </p:sp>
      <p:sp>
        <p:nvSpPr>
          <p:cNvPr id="4" name="Slide Number Placeholder 3"/>
          <p:cNvSpPr>
            <a:spLocks noGrp="1"/>
          </p:cNvSpPr>
          <p:nvPr>
            <p:ph type="sldNum" sz="quarter" idx="5"/>
          </p:nvPr>
        </p:nvSpPr>
        <p:spPr/>
        <p:txBody>
          <a:bodyPr/>
          <a:lstStyle/>
          <a:p>
            <a:fld id="{A00EF1EE-ECEB-4F05-A61F-6290C035D8E5}" type="slidenum">
              <a:rPr lang="en-GB" smtClean="0"/>
              <a:t>20</a:t>
            </a:fld>
            <a:endParaRPr lang="en-GB"/>
          </a:p>
        </p:txBody>
      </p:sp>
    </p:spTree>
    <p:extLst>
      <p:ext uri="{BB962C8B-B14F-4D97-AF65-F5344CB8AC3E}">
        <p14:creationId xmlns:p14="http://schemas.microsoft.com/office/powerpoint/2010/main" val="15395822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Evaluating Segment Attractiveness To select the most promising target segments, businesses must evaluate each segment's attractiveness. This involves assessing the size and growth potential of each segment, considering factors such as market trends, consumer </a:t>
            </a:r>
            <a:r>
              <a:rPr lang="en-GB" dirty="0" err="1"/>
              <a:t>behavior</a:t>
            </a:r>
            <a:r>
              <a:rPr lang="en-GB" dirty="0"/>
              <a:t>, and competitive landscape. Additionally, businesses should </a:t>
            </a:r>
            <a:r>
              <a:rPr lang="en-GB" dirty="0" err="1"/>
              <a:t>analyze</a:t>
            </a:r>
            <a:r>
              <a:rPr lang="en-GB" dirty="0"/>
              <a:t> the profitability and lifetime value of each segment, taking into account the expected revenue, margins, and customer retention rates. Evaluating segment accessibility and reachability is also crucial, ensuring that the chosen segments can be effectively reached and engaged through available marketing channels and touchpoints. By thoroughly evaluating segment attractiveness, businesses can make informed decisions and prioritize their targeting efforts.</a:t>
            </a:r>
          </a:p>
        </p:txBody>
      </p:sp>
      <p:sp>
        <p:nvSpPr>
          <p:cNvPr id="4" name="Slide Number Placeholder 3"/>
          <p:cNvSpPr>
            <a:spLocks noGrp="1"/>
          </p:cNvSpPr>
          <p:nvPr>
            <p:ph type="sldNum" sz="quarter" idx="5"/>
          </p:nvPr>
        </p:nvSpPr>
        <p:spPr/>
        <p:txBody>
          <a:bodyPr/>
          <a:lstStyle/>
          <a:p>
            <a:fld id="{A00EF1EE-ECEB-4F05-A61F-6290C035D8E5}" type="slidenum">
              <a:rPr lang="en-GB" smtClean="0"/>
              <a:t>21</a:t>
            </a:fld>
            <a:endParaRPr lang="en-GB"/>
          </a:p>
        </p:txBody>
      </p:sp>
    </p:spTree>
    <p:extLst>
      <p:ext uri="{BB962C8B-B14F-4D97-AF65-F5344CB8AC3E}">
        <p14:creationId xmlns:p14="http://schemas.microsoft.com/office/powerpoint/2010/main" val="20418720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Assessing Company Fit In addition to evaluating segment attractiveness, businesses must assess the fit between their company and each potential target segment. This involves evaluating the alignment between the segment and the company's mission, values, and brand identity. Businesses should also determine the resource and capability requirements needed to effectively serve each segment, considering factors such as product development, distribution, and customer support. Analyzing the competitive landscape and understanding the company's positioning within each segment is also essential for identifying opportunities and challenges. By assessing company fit, businesses can ensure that their targeting decisions are feasible, sustainable, and aligned with their overall strategy.</a:t>
            </a:r>
          </a:p>
        </p:txBody>
      </p:sp>
      <p:sp>
        <p:nvSpPr>
          <p:cNvPr id="4" name="Slide Number Placeholder 3"/>
          <p:cNvSpPr>
            <a:spLocks noGrp="1"/>
          </p:cNvSpPr>
          <p:nvPr>
            <p:ph type="sldNum" sz="quarter" idx="5"/>
          </p:nvPr>
        </p:nvSpPr>
        <p:spPr/>
        <p:txBody>
          <a:bodyPr/>
          <a:lstStyle/>
          <a:p>
            <a:fld id="{A00EF1EE-ECEB-4F05-A61F-6290C035D8E5}" type="slidenum">
              <a:rPr lang="en-GB" smtClean="0"/>
              <a:t>22</a:t>
            </a:fld>
            <a:endParaRPr lang="en-GB"/>
          </a:p>
        </p:txBody>
      </p:sp>
    </p:spTree>
    <p:extLst>
      <p:ext uri="{BB962C8B-B14F-4D97-AF65-F5344CB8AC3E}">
        <p14:creationId xmlns:p14="http://schemas.microsoft.com/office/powerpoint/2010/main" val="1774978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Selecting Target Segments Once segment attractiveness and company fit have been evaluated, businesses can proceed with selecting their target segments. This process involves prioritizing segments based on their overall attractiveness and fit, considering factors such as market potential, profitability, and alignment with business goals. Defining clear target segment profiles and personas is essential for guiding marketing strategies and ensuring a deep understanding of each segment's needs, preferences, and behaviors. Setting specific, measurable targeting objectives for each segment is also crucial for tracking progress and evaluating the success of targeting efforts over time. By carefully selecting target segments, businesses can focus their resources on the most valuable opportunities.</a:t>
            </a:r>
          </a:p>
        </p:txBody>
      </p:sp>
      <p:sp>
        <p:nvSpPr>
          <p:cNvPr id="4" name="Slide Number Placeholder 3"/>
          <p:cNvSpPr>
            <a:spLocks noGrp="1"/>
          </p:cNvSpPr>
          <p:nvPr>
            <p:ph type="sldNum" sz="quarter" idx="5"/>
          </p:nvPr>
        </p:nvSpPr>
        <p:spPr/>
        <p:txBody>
          <a:bodyPr/>
          <a:lstStyle/>
          <a:p>
            <a:fld id="{A00EF1EE-ECEB-4F05-A61F-6290C035D8E5}" type="slidenum">
              <a:rPr lang="en-GB" smtClean="0"/>
              <a:t>23</a:t>
            </a:fld>
            <a:endParaRPr lang="en-GB"/>
          </a:p>
        </p:txBody>
      </p:sp>
    </p:spTree>
    <p:extLst>
      <p:ext uri="{BB962C8B-B14F-4D97-AF65-F5344CB8AC3E}">
        <p14:creationId xmlns:p14="http://schemas.microsoft.com/office/powerpoint/2010/main" val="37890228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Developing Targeted Marketing Strategies After selecting target segments, businesses must develop targeted marketing strategies tailored to each segment's unique characteristics and needs. This involves adapting the marketing mix, including product offerings, pricing strategies, promotional tactics, and distribution channels, to align with the preferences and behaviors of each target segment. Tailoring value propositions and messaging to resonate with each segment is essential for capturing their attention and interest. Optimizing marketing touchpoints and channels to effectively reach and engage each segment is also critical for maximizing the impact of targeting efforts. By developing targeted, segment-specific marketing strategies, businesses can create more relevant, compelling, and effective customer experiences.</a:t>
            </a:r>
          </a:p>
        </p:txBody>
      </p:sp>
      <p:sp>
        <p:nvSpPr>
          <p:cNvPr id="4" name="Slide Number Placeholder 3"/>
          <p:cNvSpPr>
            <a:spLocks noGrp="1"/>
          </p:cNvSpPr>
          <p:nvPr>
            <p:ph type="sldNum" sz="quarter" idx="5"/>
          </p:nvPr>
        </p:nvSpPr>
        <p:spPr/>
        <p:txBody>
          <a:bodyPr/>
          <a:lstStyle/>
          <a:p>
            <a:fld id="{A00EF1EE-ECEB-4F05-A61F-6290C035D8E5}" type="slidenum">
              <a:rPr lang="en-GB" smtClean="0"/>
              <a:t>24</a:t>
            </a:fld>
            <a:endParaRPr lang="en-GB"/>
          </a:p>
        </p:txBody>
      </p:sp>
    </p:spTree>
    <p:extLst>
      <p:ext uri="{BB962C8B-B14F-4D97-AF65-F5344CB8AC3E}">
        <p14:creationId xmlns:p14="http://schemas.microsoft.com/office/powerpoint/2010/main" val="6032155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Creating Resonant Marketing Messages Effective targeting relies on creating marketing messages that resonate deeply with each target segment. To achieve this, businesses must first gain a thorough understanding of each segment's needs, preferences, pain points, and aspirations. This insight forms the foundation for crafting compelling, segment-specific messaging that addresses their unique challenges and desires. Marketing messages should be tailored to the language, tone, and style that appeals to each segment, ensuring relevance and engagement. Maintaining consistency in messaging across all marketing channels is crucial for building brand trust and recognition. By creating resonant marketing messages, businesses can forge stronger emotional connections with their target audiences.</a:t>
            </a:r>
          </a:p>
        </p:txBody>
      </p:sp>
      <p:sp>
        <p:nvSpPr>
          <p:cNvPr id="4" name="Slide Number Placeholder 3"/>
          <p:cNvSpPr>
            <a:spLocks noGrp="1"/>
          </p:cNvSpPr>
          <p:nvPr>
            <p:ph type="sldNum" sz="quarter" idx="5"/>
          </p:nvPr>
        </p:nvSpPr>
        <p:spPr/>
        <p:txBody>
          <a:bodyPr/>
          <a:lstStyle/>
          <a:p>
            <a:fld id="{A00EF1EE-ECEB-4F05-A61F-6290C035D8E5}" type="slidenum">
              <a:rPr lang="en-GB" smtClean="0"/>
              <a:t>25</a:t>
            </a:fld>
            <a:endParaRPr lang="en-GB"/>
          </a:p>
        </p:txBody>
      </p:sp>
    </p:spTree>
    <p:extLst>
      <p:ext uri="{BB962C8B-B14F-4D97-AF65-F5344CB8AC3E}">
        <p14:creationId xmlns:p14="http://schemas.microsoft.com/office/powerpoint/2010/main" val="39901809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Measuring and Optimizing Targeting Effectiveness To ensure the ongoing success of targeting efforts, businesses must continuously measure and optimize their targeting effectiveness. This involves defining key performance indicators (KPIs) specific to targeting, such as conversion rates, customer acquisition costs, and customer lifetime value, among others. Regularly tracking and </a:t>
            </a:r>
            <a:r>
              <a:rPr lang="en-GB" dirty="0" err="1"/>
              <a:t>analyzing</a:t>
            </a:r>
            <a:r>
              <a:rPr lang="en-GB" dirty="0"/>
              <a:t> these segment-level metrics provides valuable insights into the performance of targeting strategies. Based on these insights, businesses can identify areas for improvement and make data-driven decisions to refine their targeting approach. Continuously testing and optimizing targeting strategies ensures that businesses stay agile and responsive to evolving market conditions and customer needs.</a:t>
            </a:r>
          </a:p>
        </p:txBody>
      </p:sp>
      <p:sp>
        <p:nvSpPr>
          <p:cNvPr id="4" name="Slide Number Placeholder 3"/>
          <p:cNvSpPr>
            <a:spLocks noGrp="1"/>
          </p:cNvSpPr>
          <p:nvPr>
            <p:ph type="sldNum" sz="quarter" idx="5"/>
          </p:nvPr>
        </p:nvSpPr>
        <p:spPr/>
        <p:txBody>
          <a:bodyPr/>
          <a:lstStyle/>
          <a:p>
            <a:fld id="{A00EF1EE-ECEB-4F05-A61F-6290C035D8E5}" type="slidenum">
              <a:rPr lang="en-GB" smtClean="0"/>
              <a:t>26</a:t>
            </a:fld>
            <a:endParaRPr lang="en-GB"/>
          </a:p>
        </p:txBody>
      </p:sp>
    </p:spTree>
    <p:extLst>
      <p:ext uri="{BB962C8B-B14F-4D97-AF65-F5344CB8AC3E}">
        <p14:creationId xmlns:p14="http://schemas.microsoft.com/office/powerpoint/2010/main" val="2346783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Best Practices for Successful Targeting To maximize the impact of targeting efforts, businesses should adhere to several best practices. Regularly reviewing and updating target segments is essential to ensure that targeting strategies remain relevant and effective over time. Integrating targeting into the overall marketing strategy ensures a cohesive and consistent approach across all marketing initiatives. Ensuring organizational alignment and support for targeting efforts is critical for successful implementation and execution. Balancing a focus on target segments with the flexibility to adapt to market changes is also important for long-term success. By following these best practices, businesses can create a strong foundation for effective targeting and drive sustainable growth.</a:t>
            </a:r>
          </a:p>
        </p:txBody>
      </p:sp>
      <p:sp>
        <p:nvSpPr>
          <p:cNvPr id="4" name="Slide Number Placeholder 3"/>
          <p:cNvSpPr>
            <a:spLocks noGrp="1"/>
          </p:cNvSpPr>
          <p:nvPr>
            <p:ph type="sldNum" sz="quarter" idx="5"/>
          </p:nvPr>
        </p:nvSpPr>
        <p:spPr/>
        <p:txBody>
          <a:bodyPr/>
          <a:lstStyle/>
          <a:p>
            <a:fld id="{A00EF1EE-ECEB-4F05-A61F-6290C035D8E5}" type="slidenum">
              <a:rPr lang="en-GB" smtClean="0"/>
              <a:t>27</a:t>
            </a:fld>
            <a:endParaRPr lang="en-GB"/>
          </a:p>
        </p:txBody>
      </p:sp>
    </p:spTree>
    <p:extLst>
      <p:ext uri="{BB962C8B-B14F-4D97-AF65-F5344CB8AC3E}">
        <p14:creationId xmlns:p14="http://schemas.microsoft.com/office/powerpoint/2010/main" val="34300434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Here's a detailed activity related to segmentation that students can engage in:</a:t>
            </a:r>
          </a:p>
          <a:p>
            <a:endParaRPr lang="en-GB" dirty="0"/>
          </a:p>
          <a:p>
            <a:r>
              <a:rPr lang="en-GB" dirty="0"/>
              <a:t>Activity: Creating a Segmentation Strategy</a:t>
            </a:r>
          </a:p>
          <a:p>
            <a:endParaRPr lang="en-GB" dirty="0"/>
          </a:p>
          <a:p>
            <a:r>
              <a:rPr lang="en-GB" dirty="0"/>
              <a:t>Objective:</a:t>
            </a:r>
          </a:p>
          <a:p>
            <a:r>
              <a:rPr lang="en-GB" dirty="0"/>
              <a:t>The objective of this activity is for students to understand the process of market segmentation and develop a segmentation strategy for a given product or service.</a:t>
            </a:r>
          </a:p>
          <a:p>
            <a:endParaRPr lang="en-GB" dirty="0"/>
          </a:p>
          <a:p>
            <a:r>
              <a:rPr lang="en-GB" dirty="0"/>
              <a:t>Instructions:</a:t>
            </a:r>
          </a:p>
          <a:p>
            <a:r>
              <a:rPr lang="en-GB" dirty="0"/>
              <a:t>1. Divide the class into small groups of 3-4 students.</a:t>
            </a:r>
          </a:p>
          <a:p>
            <a:endParaRPr lang="en-GB" dirty="0"/>
          </a:p>
          <a:p>
            <a:r>
              <a:rPr lang="en-GB" dirty="0"/>
              <a:t>2. Assign each group a product or service to focus on. This can be a real-world example or a fictional one.</a:t>
            </a:r>
          </a:p>
          <a:p>
            <a:endParaRPr lang="en-GB" dirty="0"/>
          </a:p>
          <a:p>
            <a:r>
              <a:rPr lang="en-GB" dirty="0"/>
              <a:t>3. Ask the groups to research and brainstorm various ways to segment the market for their assigned product or service. They should consider different segmentation variables, such as:</a:t>
            </a:r>
          </a:p>
          <a:p>
            <a:r>
              <a:rPr lang="en-GB" dirty="0"/>
              <a:t>   - Demographic (age, gender, income, education, etc.)</a:t>
            </a:r>
          </a:p>
          <a:p>
            <a:r>
              <a:rPr lang="en-GB" dirty="0"/>
              <a:t>   - Geographic (location, climate, urban/rural, etc.)</a:t>
            </a:r>
          </a:p>
          <a:p>
            <a:r>
              <a:rPr lang="en-GB" dirty="0"/>
              <a:t>   - Psychographic (personality, values, attitudes, interests, etc.)</a:t>
            </a:r>
          </a:p>
          <a:p>
            <a:r>
              <a:rPr lang="en-GB" dirty="0"/>
              <a:t>   - Behavioral (usage patterns, brand loyalty, benefits sought, etc.)</a:t>
            </a:r>
          </a:p>
          <a:p>
            <a:endParaRPr lang="en-GB" dirty="0"/>
          </a:p>
          <a:p>
            <a:r>
              <a:rPr lang="en-GB" dirty="0"/>
              <a:t>4. Have each group select the most relevant segmentation variables for their product or service and create 3-4 distinct customer segments.</a:t>
            </a:r>
          </a:p>
          <a:p>
            <a:endParaRPr lang="en-GB" dirty="0"/>
          </a:p>
          <a:p>
            <a:r>
              <a:rPr lang="en-GB" dirty="0"/>
              <a:t>5. For each segment, the groups should:</a:t>
            </a:r>
          </a:p>
          <a:p>
            <a:r>
              <a:rPr lang="en-GB" dirty="0"/>
              <a:t>   - Give the segment a descriptive name</a:t>
            </a:r>
          </a:p>
          <a:p>
            <a:r>
              <a:rPr lang="en-GB" dirty="0"/>
              <a:t>   - Create a detailed profile of the typical customer in that segment</a:t>
            </a:r>
          </a:p>
          <a:p>
            <a:r>
              <a:rPr lang="en-GB" dirty="0"/>
              <a:t>   - Identify the specific needs, preferences, and behaviors of the segment</a:t>
            </a:r>
          </a:p>
          <a:p>
            <a:r>
              <a:rPr lang="en-GB" dirty="0"/>
              <a:t>   - Explain why this segment is attractive and relevant for the product or service</a:t>
            </a:r>
          </a:p>
          <a:p>
            <a:endParaRPr lang="en-GB" dirty="0"/>
          </a:p>
          <a:p>
            <a:r>
              <a:rPr lang="en-GB" dirty="0"/>
              <a:t>6. Ask the groups to prioritize their segments based on factors such as market size, growth potential, accessibility, and alignment with the product or service's value proposition.</a:t>
            </a:r>
          </a:p>
          <a:p>
            <a:endParaRPr lang="en-GB" dirty="0"/>
          </a:p>
          <a:p>
            <a:r>
              <a:rPr lang="en-GB" dirty="0"/>
              <a:t>7. Have each group develop a targeted marketing mix (4 Ps: Product, Price, Place, Promotion) for their top 1-2 priority segments, explaining how they would tailor their strategies to meet the specific needs and preferences of each segment.</a:t>
            </a:r>
          </a:p>
          <a:p>
            <a:endParaRPr lang="en-GB" dirty="0"/>
          </a:p>
          <a:p>
            <a:r>
              <a:rPr lang="en-GB" dirty="0"/>
              <a:t>8. Finally, have each group present their segmentation strategy to the class, including their identified segments, customer profiles, prioritization, and targeted marketing mix.</a:t>
            </a:r>
          </a:p>
          <a:p>
            <a:endParaRPr lang="en-GB" dirty="0"/>
          </a:p>
          <a:p>
            <a:r>
              <a:rPr lang="en-GB" dirty="0"/>
              <a:t>9. Encourage discussion and feedback from the rest of the class on each group's segmentation approach, considering the effectiveness and practicality of their strategies.</a:t>
            </a:r>
          </a:p>
          <a:p>
            <a:endParaRPr lang="en-GB" dirty="0"/>
          </a:p>
          <a:p>
            <a:r>
              <a:rPr lang="en-GB" dirty="0"/>
              <a:t>Conclusion:</a:t>
            </a:r>
          </a:p>
          <a:p>
            <a:r>
              <a:rPr lang="en-GB" dirty="0"/>
              <a:t>Through this activity, students will gain hands-on experience in applying segmentation concepts to real-world scenarios. They will learn how to identify relevant segmentation variables, create distinct customer segments, prioritize segments based on attractiveness and feasibility, and develop targeted marketing strategies for each segment. This activity will help students appreciate the importance of segmentation in creating effective marketing campaigns and understanding the diverse needs of different customer groups.</a:t>
            </a:r>
          </a:p>
        </p:txBody>
      </p:sp>
      <p:sp>
        <p:nvSpPr>
          <p:cNvPr id="4" name="Slide Number Placeholder 3"/>
          <p:cNvSpPr>
            <a:spLocks noGrp="1"/>
          </p:cNvSpPr>
          <p:nvPr>
            <p:ph type="sldNum" sz="quarter" idx="5"/>
          </p:nvPr>
        </p:nvSpPr>
        <p:spPr/>
        <p:txBody>
          <a:bodyPr/>
          <a:lstStyle/>
          <a:p>
            <a:fld id="{A00EF1EE-ECEB-4F05-A61F-6290C035D8E5}" type="slidenum">
              <a:rPr lang="en-GB" smtClean="0"/>
              <a:t>28</a:t>
            </a:fld>
            <a:endParaRPr lang="en-GB"/>
          </a:p>
        </p:txBody>
      </p:sp>
    </p:spTree>
    <p:extLst>
      <p:ext uri="{BB962C8B-B14F-4D97-AF65-F5344CB8AC3E}">
        <p14:creationId xmlns:p14="http://schemas.microsoft.com/office/powerpoint/2010/main" val="20230458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Introduction to Search Engine Optimization (SEO) Search Engine Optimization (SEO) is a crucial aspect of digital marketing that focuses on improving a website's visibility and ranking in search engine results pages (SERPs). By optimizing various on-page, off-page, and technical elements, businesses can increase their chances of appearing higher in organic search results for relevant keywords. The primary goals of SEO are to drive more qualified traffic to a website, enhance online visibility, and ultimately improve the website's authority and credibility in the eyes of search engines and users alike. Effective SEO strategies can help businesses attract more potential customers and achieve long-term success in the digital landscape.</a:t>
            </a:r>
          </a:p>
        </p:txBody>
      </p:sp>
      <p:sp>
        <p:nvSpPr>
          <p:cNvPr id="4" name="Slide Number Placeholder 3"/>
          <p:cNvSpPr>
            <a:spLocks noGrp="1"/>
          </p:cNvSpPr>
          <p:nvPr>
            <p:ph type="sldNum" sz="quarter" idx="5"/>
          </p:nvPr>
        </p:nvSpPr>
        <p:spPr/>
        <p:txBody>
          <a:bodyPr/>
          <a:lstStyle/>
          <a:p>
            <a:fld id="{A00EF1EE-ECEB-4F05-A61F-6290C035D8E5}" type="slidenum">
              <a:rPr lang="en-GB" smtClean="0"/>
              <a:t>30</a:t>
            </a:fld>
            <a:endParaRPr lang="en-GB"/>
          </a:p>
        </p:txBody>
      </p:sp>
    </p:spTree>
    <p:extLst>
      <p:ext uri="{BB962C8B-B14F-4D97-AF65-F5344CB8AC3E}">
        <p14:creationId xmlns:p14="http://schemas.microsoft.com/office/powerpoint/2010/main" val="16946555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How Search Engines Work To understand the importance of SEO, it's essential to know how search engines function. Search engines like Google use complex algorithms to crawl, index, and rank websites based on various factors. These algorithms assess a website's relevance and authority in relation to specific search queries. Relevance is determined by </a:t>
            </a:r>
            <a:r>
              <a:rPr lang="en-GB" dirty="0" err="1"/>
              <a:t>analyzing</a:t>
            </a:r>
            <a:r>
              <a:rPr lang="en-GB" dirty="0"/>
              <a:t> the content, keywords, and overall structure of a website, while authority is gauged by evaluating the quality and quantity of backlinks pointing to the site. By understanding how search engines work, businesses can optimize their websites to align with these ranking factors and improve their chances of appearing higher in search results.</a:t>
            </a:r>
          </a:p>
        </p:txBody>
      </p:sp>
      <p:sp>
        <p:nvSpPr>
          <p:cNvPr id="4" name="Slide Number Placeholder 3"/>
          <p:cNvSpPr>
            <a:spLocks noGrp="1"/>
          </p:cNvSpPr>
          <p:nvPr>
            <p:ph type="sldNum" sz="quarter" idx="5"/>
          </p:nvPr>
        </p:nvSpPr>
        <p:spPr/>
        <p:txBody>
          <a:bodyPr/>
          <a:lstStyle/>
          <a:p>
            <a:fld id="{A00EF1EE-ECEB-4F05-A61F-6290C035D8E5}" type="slidenum">
              <a:rPr lang="en-GB" smtClean="0"/>
              <a:t>31</a:t>
            </a:fld>
            <a:endParaRPr lang="en-GB"/>
          </a:p>
        </p:txBody>
      </p:sp>
    </p:spTree>
    <p:extLst>
      <p:ext uri="{BB962C8B-B14F-4D97-AF65-F5344CB8AC3E}">
        <p14:creationId xmlns:p14="http://schemas.microsoft.com/office/powerpoint/2010/main" val="24030537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Keyword Research and Optimization Keyword research and optimization form the foundation of a successful SEO strategy. It involves identifying the most relevant and valuable keywords that potential customers use when searching for products, services, or information related to a business. By conducting thorough keyword research using tools like Google Keyword Planner or SEMrush, businesses can uncover high-traffic, low-competition keywords to target. Once target keywords are identified, the next step is to optimize website content by strategically incorporating these keywords into page titles, headings, meta descriptions, and body content. However, it's crucial to avoid keyword stuffing and prioritize creating high-quality, informative, and engaging content that naturally integrates keywords.</a:t>
            </a:r>
          </a:p>
        </p:txBody>
      </p:sp>
      <p:sp>
        <p:nvSpPr>
          <p:cNvPr id="4" name="Slide Number Placeholder 3"/>
          <p:cNvSpPr>
            <a:spLocks noGrp="1"/>
          </p:cNvSpPr>
          <p:nvPr>
            <p:ph type="sldNum" sz="quarter" idx="5"/>
          </p:nvPr>
        </p:nvSpPr>
        <p:spPr/>
        <p:txBody>
          <a:bodyPr/>
          <a:lstStyle/>
          <a:p>
            <a:fld id="{A00EF1EE-ECEB-4F05-A61F-6290C035D8E5}" type="slidenum">
              <a:rPr lang="en-GB" smtClean="0"/>
              <a:t>32</a:t>
            </a:fld>
            <a:endParaRPr lang="en-GB"/>
          </a:p>
        </p:txBody>
      </p:sp>
    </p:spTree>
    <p:extLst>
      <p:ext uri="{BB962C8B-B14F-4D97-AF65-F5344CB8AC3E}">
        <p14:creationId xmlns:p14="http://schemas.microsoft.com/office/powerpoint/2010/main" val="18471607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On-page optimization refers to the process of optimizing individual web pages to improve their relevance and visibility for specific keywords. It involves various elements such as meta tags, header tags, and content optimization. Meta tags, including title tags and meta descriptions, provide concise summaries of a page's content and help search engines understand the page's topic. Header tags (H1, H2, etc.) structure the content and emphasize important keywords. Creating high-quality, relevant content that comprehensively covers the target keyword is essential for on-page optimization. By properly optimizing these on-page elements, businesses can send clear signals to search engines about the relevance and value of their web pages.</a:t>
            </a:r>
          </a:p>
        </p:txBody>
      </p:sp>
      <p:sp>
        <p:nvSpPr>
          <p:cNvPr id="4" name="Slide Number Placeholder 3"/>
          <p:cNvSpPr>
            <a:spLocks noGrp="1"/>
          </p:cNvSpPr>
          <p:nvPr>
            <p:ph type="sldNum" sz="quarter" idx="5"/>
          </p:nvPr>
        </p:nvSpPr>
        <p:spPr/>
        <p:txBody>
          <a:bodyPr/>
          <a:lstStyle/>
          <a:p>
            <a:fld id="{A00EF1EE-ECEB-4F05-A61F-6290C035D8E5}" type="slidenum">
              <a:rPr lang="en-GB" smtClean="0"/>
              <a:t>33</a:t>
            </a:fld>
            <a:endParaRPr lang="en-GB"/>
          </a:p>
        </p:txBody>
      </p:sp>
    </p:spTree>
    <p:extLst>
      <p:ext uri="{BB962C8B-B14F-4D97-AF65-F5344CB8AC3E}">
        <p14:creationId xmlns:p14="http://schemas.microsoft.com/office/powerpoint/2010/main" val="7308495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Off-Page Optimization Off-page optimization focuses on activities outside of a website that impact its search engine rankings. The most significant off-page factor is link building, which involves acquiring high-quality backlinks from other reputable websites. Backlinks act as votes of confidence, </a:t>
            </a:r>
            <a:r>
              <a:rPr lang="en-GB" dirty="0" err="1"/>
              <a:t>signaling</a:t>
            </a:r>
            <a:r>
              <a:rPr lang="en-GB" dirty="0"/>
              <a:t> to search engines that other websites consider your content valuable and authoritative. Effective link building strategies include creating valuable, shareable content, guest posting on relevant websites, and leveraging social media to promote content and engage with audiences. However, it's crucial to prioritize quality over quantity and avoid engaging in spammy or manipulative link building tactics that can result in search engine penalties.</a:t>
            </a:r>
          </a:p>
        </p:txBody>
      </p:sp>
      <p:sp>
        <p:nvSpPr>
          <p:cNvPr id="4" name="Slide Number Placeholder 3"/>
          <p:cNvSpPr>
            <a:spLocks noGrp="1"/>
          </p:cNvSpPr>
          <p:nvPr>
            <p:ph type="sldNum" sz="quarter" idx="5"/>
          </p:nvPr>
        </p:nvSpPr>
        <p:spPr/>
        <p:txBody>
          <a:bodyPr/>
          <a:lstStyle/>
          <a:p>
            <a:fld id="{A00EF1EE-ECEB-4F05-A61F-6290C035D8E5}" type="slidenum">
              <a:rPr lang="en-GB" smtClean="0"/>
              <a:t>34</a:t>
            </a:fld>
            <a:endParaRPr lang="en-GB"/>
          </a:p>
        </p:txBody>
      </p:sp>
    </p:spTree>
    <p:extLst>
      <p:ext uri="{BB962C8B-B14F-4D97-AF65-F5344CB8AC3E}">
        <p14:creationId xmlns:p14="http://schemas.microsoft.com/office/powerpoint/2010/main" val="13551382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Technical Optimization Technical optimization addresses the behind-the-scenes aspects of a website that impact its search engine visibility and user experience. One critical factor is site speed, as faster-loading websites tend to rank higher and provide a better user experience. Ensuring mobile-friendliness and responsive design is also crucial, as more users access websites through mobile devices. Implementing structured data and schema markup helps search engines better understand and display a website's content in rich snippets and featured results. Additionally, optimizing site architecture and navigation makes it easier for search engines to crawl and index a website's pages while providing a seamless user experience.</a:t>
            </a:r>
          </a:p>
        </p:txBody>
      </p:sp>
      <p:sp>
        <p:nvSpPr>
          <p:cNvPr id="4" name="Slide Number Placeholder 3"/>
          <p:cNvSpPr>
            <a:spLocks noGrp="1"/>
          </p:cNvSpPr>
          <p:nvPr>
            <p:ph type="sldNum" sz="quarter" idx="5"/>
          </p:nvPr>
        </p:nvSpPr>
        <p:spPr/>
        <p:txBody>
          <a:bodyPr/>
          <a:lstStyle/>
          <a:p>
            <a:fld id="{A00EF1EE-ECEB-4F05-A61F-6290C035D8E5}" type="slidenum">
              <a:rPr lang="en-GB" smtClean="0"/>
              <a:t>35</a:t>
            </a:fld>
            <a:endParaRPr lang="en-GB"/>
          </a:p>
        </p:txBody>
      </p:sp>
    </p:spTree>
    <p:extLst>
      <p:ext uri="{BB962C8B-B14F-4D97-AF65-F5344CB8AC3E}">
        <p14:creationId xmlns:p14="http://schemas.microsoft.com/office/powerpoint/2010/main" val="37890090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Local SEO Local SEO is particularly important for businesses that serve specific geographic areas or have physical storefronts. It involves optimizing a website to rank higher in local search results and attract nearby customers. Claiming and optimizing a Google My Business listing is essential for local SEO, as it provides valuable information about a business, such as its address, phone number, hours of operation, and customer reviews. Building local citations by listing a business on relevant online directories and websites also helps improve local search visibility. Encouraging satisfied customers to leave positive reviews and ratings further enhances a business's local SEO presence and credibility.</a:t>
            </a:r>
          </a:p>
        </p:txBody>
      </p:sp>
      <p:sp>
        <p:nvSpPr>
          <p:cNvPr id="4" name="Slide Number Placeholder 3"/>
          <p:cNvSpPr>
            <a:spLocks noGrp="1"/>
          </p:cNvSpPr>
          <p:nvPr>
            <p:ph type="sldNum" sz="quarter" idx="5"/>
          </p:nvPr>
        </p:nvSpPr>
        <p:spPr/>
        <p:txBody>
          <a:bodyPr/>
          <a:lstStyle/>
          <a:p>
            <a:fld id="{A00EF1EE-ECEB-4F05-A61F-6290C035D8E5}" type="slidenum">
              <a:rPr lang="en-GB" smtClean="0"/>
              <a:t>36</a:t>
            </a:fld>
            <a:endParaRPr lang="en-GB"/>
          </a:p>
        </p:txBody>
      </p:sp>
    </p:spTree>
    <p:extLst>
      <p:ext uri="{BB962C8B-B14F-4D97-AF65-F5344CB8AC3E}">
        <p14:creationId xmlns:p14="http://schemas.microsoft.com/office/powerpoint/2010/main" val="36781599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Measuring and Tracking SEO Performance Measuring and tracking SEO performance is essential for understanding the effectiveness of SEO efforts and making data-driven decisions. Key metrics to monitor include organic traffic, keyword rankings, click-through rates, and conversion rates. Tools like Google Analytics and Google Search Console provide valuable insights into a website's SEO performance, allowing businesses to track progress, identify areas for improvement, and measure the impact of SEO strategies over time. By regularly </a:t>
            </a:r>
            <a:r>
              <a:rPr lang="en-GB" dirty="0" err="1"/>
              <a:t>analyzing</a:t>
            </a:r>
            <a:r>
              <a:rPr lang="en-GB" dirty="0"/>
              <a:t> SEO metrics and making informed adjustments, businesses can continually optimize their SEO efforts and achieve better results.</a:t>
            </a:r>
          </a:p>
        </p:txBody>
      </p:sp>
      <p:sp>
        <p:nvSpPr>
          <p:cNvPr id="4" name="Slide Number Placeholder 3"/>
          <p:cNvSpPr>
            <a:spLocks noGrp="1"/>
          </p:cNvSpPr>
          <p:nvPr>
            <p:ph type="sldNum" sz="quarter" idx="5"/>
          </p:nvPr>
        </p:nvSpPr>
        <p:spPr/>
        <p:txBody>
          <a:bodyPr/>
          <a:lstStyle/>
          <a:p>
            <a:fld id="{A00EF1EE-ECEB-4F05-A61F-6290C035D8E5}" type="slidenum">
              <a:rPr lang="en-GB" smtClean="0"/>
              <a:t>37</a:t>
            </a:fld>
            <a:endParaRPr lang="en-GB"/>
          </a:p>
        </p:txBody>
      </p:sp>
    </p:spTree>
    <p:extLst>
      <p:ext uri="{BB962C8B-B14F-4D97-AF65-F5344CB8AC3E}">
        <p14:creationId xmlns:p14="http://schemas.microsoft.com/office/powerpoint/2010/main" val="15391736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SEO Best Practices and Strategies To succeed in the ever-evolving world of SEO, businesses must stay up-to-date with the latest trends, algorithm updates, and best practices. Focusing on providing a exceptional user experience and engaging content is essential, as search engines prioritize websites that satisfy user intent and keep visitors engaged. Integrating SEO with content marketing and social media efforts can amplify the impact of SEO and drive more targeted traffic. Conducting regular SEO audits helps identify technical issues, content gaps, and opportunities for improvement, while competitor analysis provides insights into successful strategies and areas for differentiation. By adhering to SEO best practices and implementing holistic strategies, businesses can achieve long-term SEO success.</a:t>
            </a:r>
          </a:p>
        </p:txBody>
      </p:sp>
      <p:sp>
        <p:nvSpPr>
          <p:cNvPr id="4" name="Slide Number Placeholder 3"/>
          <p:cNvSpPr>
            <a:spLocks noGrp="1"/>
          </p:cNvSpPr>
          <p:nvPr>
            <p:ph type="sldNum" sz="quarter" idx="5"/>
          </p:nvPr>
        </p:nvSpPr>
        <p:spPr/>
        <p:txBody>
          <a:bodyPr/>
          <a:lstStyle/>
          <a:p>
            <a:fld id="{A00EF1EE-ECEB-4F05-A61F-6290C035D8E5}" type="slidenum">
              <a:rPr lang="en-GB" smtClean="0"/>
              <a:t>38</a:t>
            </a:fld>
            <a:endParaRPr lang="en-GB"/>
          </a:p>
        </p:txBody>
      </p:sp>
    </p:spTree>
    <p:extLst>
      <p:ext uri="{BB962C8B-B14F-4D97-AF65-F5344CB8AC3E}">
        <p14:creationId xmlns:p14="http://schemas.microsoft.com/office/powerpoint/2010/main" val="35099908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The Benefits of Effective SEO Effective SEO offers numerous benefits for businesses in the digital age. By improving search engine rankings and visibility, SEO can drive a steady stream of organic traffic to a website, attracting potential customers who are actively searching for relevant products, services, or information. Higher search engine rankings also enhance brand awareness and credibility, as users tend to perceive top-ranking websites as more trustworthy and authoritative. Over time, effective SEO can deliver long-term, sustainable results and a positive return on investment, as organic traffic continues to flow to a website without the ongoing costs associated with paid advertising. In the competitive digital marketplace, a strong SEO strategy can give businesses a significant advantage over their rivals.</a:t>
            </a:r>
          </a:p>
        </p:txBody>
      </p:sp>
      <p:sp>
        <p:nvSpPr>
          <p:cNvPr id="4" name="Slide Number Placeholder 3"/>
          <p:cNvSpPr>
            <a:spLocks noGrp="1"/>
          </p:cNvSpPr>
          <p:nvPr>
            <p:ph type="sldNum" sz="quarter" idx="5"/>
          </p:nvPr>
        </p:nvSpPr>
        <p:spPr/>
        <p:txBody>
          <a:bodyPr/>
          <a:lstStyle/>
          <a:p>
            <a:fld id="{A00EF1EE-ECEB-4F05-A61F-6290C035D8E5}" type="slidenum">
              <a:rPr lang="en-GB" smtClean="0"/>
              <a:t>39</a:t>
            </a:fld>
            <a:endParaRPr lang="en-GB"/>
          </a:p>
        </p:txBody>
      </p:sp>
    </p:spTree>
    <p:extLst>
      <p:ext uri="{BB962C8B-B14F-4D97-AF65-F5344CB8AC3E}">
        <p14:creationId xmlns:p14="http://schemas.microsoft.com/office/powerpoint/2010/main" val="21283361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Activity: SEO Treasure Hunt</a:t>
            </a:r>
          </a:p>
          <a:p>
            <a:endParaRPr lang="en-GB" dirty="0"/>
          </a:p>
          <a:p>
            <a:r>
              <a:rPr lang="en-GB" dirty="0"/>
              <a:t>Objective:</a:t>
            </a:r>
          </a:p>
          <a:p>
            <a:r>
              <a:rPr lang="en-GB" dirty="0"/>
              <a:t>The objective of this activity is to demonstrate how search engine optimization (SEO) works by having participants search for specific information online and </a:t>
            </a:r>
            <a:r>
              <a:rPr lang="en-GB" dirty="0" err="1"/>
              <a:t>analyze</a:t>
            </a:r>
            <a:r>
              <a:rPr lang="en-GB" dirty="0"/>
              <a:t> the top-ranking websites.</a:t>
            </a:r>
          </a:p>
          <a:p>
            <a:endParaRPr lang="en-GB" dirty="0"/>
          </a:p>
          <a:p>
            <a:r>
              <a:rPr lang="en-GB" dirty="0"/>
              <a:t>Materials:</a:t>
            </a:r>
          </a:p>
          <a:p>
            <a:r>
              <a:rPr lang="en-GB" dirty="0"/>
              <a:t>- Computers or devices with internet access</a:t>
            </a:r>
          </a:p>
          <a:p>
            <a:r>
              <a:rPr lang="en-GB" dirty="0"/>
              <a:t>- List of search queries related to a specific topic or industry</a:t>
            </a:r>
          </a:p>
          <a:p>
            <a:r>
              <a:rPr lang="en-GB" dirty="0"/>
              <a:t>- Worksheet for </a:t>
            </a:r>
            <a:r>
              <a:rPr lang="en-GB" dirty="0" err="1"/>
              <a:t>analyzing</a:t>
            </a:r>
            <a:r>
              <a:rPr lang="en-GB" dirty="0"/>
              <a:t> website SEO elements</a:t>
            </a:r>
          </a:p>
          <a:p>
            <a:endParaRPr lang="en-GB" dirty="0"/>
          </a:p>
          <a:p>
            <a:r>
              <a:rPr lang="en-GB" dirty="0"/>
              <a:t>Instructions:</a:t>
            </a:r>
          </a:p>
          <a:p>
            <a:r>
              <a:rPr lang="en-GB" dirty="0"/>
              <a:t>1. Divide the participants into small groups of 3-4 people.</a:t>
            </a:r>
          </a:p>
          <a:p>
            <a:endParaRPr lang="en-GB" dirty="0"/>
          </a:p>
          <a:p>
            <a:r>
              <a:rPr lang="en-GB" dirty="0"/>
              <a:t>2. Provide each group with a list of search queries related to a specific topic or industry. For example, if the topic is "gardening," the search queries could include:</a:t>
            </a:r>
          </a:p>
          <a:p>
            <a:r>
              <a:rPr lang="en-GB" dirty="0"/>
              <a:t>   - "how to start a vegetable garden"</a:t>
            </a:r>
          </a:p>
          <a:p>
            <a:r>
              <a:rPr lang="en-GB" dirty="0"/>
              <a:t>   - "best plants for indoor gardening"</a:t>
            </a:r>
          </a:p>
          <a:p>
            <a:r>
              <a:rPr lang="en-GB" dirty="0"/>
              <a:t>   - "organic pest control methods"</a:t>
            </a:r>
          </a:p>
          <a:p>
            <a:r>
              <a:rPr lang="en-GB" dirty="0"/>
              <a:t>   - "top gardening tools for beginners"</a:t>
            </a:r>
          </a:p>
          <a:p>
            <a:endParaRPr lang="en-GB" dirty="0"/>
          </a:p>
          <a:p>
            <a:r>
              <a:rPr lang="en-GB" dirty="0"/>
              <a:t>3. Ask each group to perform the searches using a search engine (e.g., Google) and open the top 3 organic (non-paid) results for each query in separate tabs.</a:t>
            </a:r>
          </a:p>
          <a:p>
            <a:endParaRPr lang="en-GB" dirty="0"/>
          </a:p>
          <a:p>
            <a:r>
              <a:rPr lang="en-GB" dirty="0"/>
              <a:t>4. Provide the groups with a worksheet to fill out for each website they </a:t>
            </a:r>
            <a:r>
              <a:rPr lang="en-GB" dirty="0" err="1"/>
              <a:t>analyze</a:t>
            </a:r>
            <a:r>
              <a:rPr lang="en-GB" dirty="0"/>
              <a:t>. The worksheet should include questions about various SEO elements, such as:</a:t>
            </a:r>
          </a:p>
          <a:p>
            <a:r>
              <a:rPr lang="en-GB" dirty="0"/>
              <a:t>   - Page title and meta description</a:t>
            </a:r>
          </a:p>
          <a:p>
            <a:r>
              <a:rPr lang="en-GB" dirty="0"/>
              <a:t>   - Header tags (H1, H2, etc.)</a:t>
            </a:r>
          </a:p>
          <a:p>
            <a:r>
              <a:rPr lang="en-GB" dirty="0"/>
              <a:t>   - Keyword usage in content</a:t>
            </a:r>
          </a:p>
          <a:p>
            <a:r>
              <a:rPr lang="en-GB" dirty="0"/>
              <a:t>   - Content quality and relevance</a:t>
            </a:r>
          </a:p>
          <a:p>
            <a:r>
              <a:rPr lang="en-GB" dirty="0"/>
              <a:t>   - Internal and external linking</a:t>
            </a:r>
          </a:p>
          <a:p>
            <a:r>
              <a:rPr lang="en-GB" dirty="0"/>
              <a:t>   - Page load speed</a:t>
            </a:r>
          </a:p>
          <a:p>
            <a:r>
              <a:rPr lang="en-GB" dirty="0"/>
              <a:t>   - Mobile-friendliness</a:t>
            </a:r>
          </a:p>
          <a:p>
            <a:endParaRPr lang="en-GB" dirty="0"/>
          </a:p>
          <a:p>
            <a:r>
              <a:rPr lang="en-GB" dirty="0"/>
              <a:t>5. Have the groups </a:t>
            </a:r>
            <a:r>
              <a:rPr lang="en-GB" dirty="0" err="1"/>
              <a:t>analyze</a:t>
            </a:r>
            <a:r>
              <a:rPr lang="en-GB" dirty="0"/>
              <a:t> each website using the worksheet and discuss their findings within their group.</a:t>
            </a:r>
          </a:p>
          <a:p>
            <a:endParaRPr lang="en-GB" dirty="0"/>
          </a:p>
          <a:p>
            <a:r>
              <a:rPr lang="en-GB" dirty="0"/>
              <a:t>6. After the analysis is complete, bring all the groups together and discuss the common SEO elements found in the top-ranking websites. Encourage participants to share their observations and insights.</a:t>
            </a:r>
          </a:p>
          <a:p>
            <a:endParaRPr lang="en-GB" dirty="0"/>
          </a:p>
          <a:p>
            <a:r>
              <a:rPr lang="en-GB" dirty="0"/>
              <a:t>7. Explain how the SEO elements they identified contribute to a website's search engine rankings and visibility. Discuss the importance of keyword relevance, content quality, user experience, and other factors in SEO.</a:t>
            </a:r>
          </a:p>
          <a:p>
            <a:endParaRPr lang="en-GB" dirty="0"/>
          </a:p>
          <a:p>
            <a:r>
              <a:rPr lang="en-GB" dirty="0"/>
              <a:t>8. Conclude the activity by emphasizing the significance of SEO in digital marketing and how it helps businesses attract organic traffic and improve online visibility.</a:t>
            </a:r>
          </a:p>
          <a:p>
            <a:endParaRPr lang="en-GB" dirty="0"/>
          </a:p>
          <a:p>
            <a:r>
              <a:rPr lang="en-GB" dirty="0"/>
              <a:t>Debrief:</a:t>
            </a:r>
          </a:p>
          <a:p>
            <a:r>
              <a:rPr lang="en-GB" dirty="0"/>
              <a:t>After the activity, reinforce the key lessons learned, such as:</a:t>
            </a:r>
          </a:p>
          <a:p>
            <a:r>
              <a:rPr lang="en-GB" dirty="0"/>
              <a:t>- The importance of targeting relevant keywords in website content and meta tags</a:t>
            </a:r>
          </a:p>
          <a:p>
            <a:r>
              <a:rPr lang="en-GB" dirty="0"/>
              <a:t>- The role of high-quality, informative content in attracting and engaging visitors</a:t>
            </a:r>
          </a:p>
          <a:p>
            <a:r>
              <a:rPr lang="en-GB" dirty="0"/>
              <a:t>- The impact of technical factors like page speed and mobile-friendliness on search engine rankings</a:t>
            </a:r>
          </a:p>
          <a:p>
            <a:r>
              <a:rPr lang="en-GB" dirty="0"/>
              <a:t>- The value of linking strategies in building website authority and credibility</a:t>
            </a:r>
          </a:p>
          <a:p>
            <a:endParaRPr lang="en-GB" dirty="0"/>
          </a:p>
          <a:p>
            <a:r>
              <a:rPr lang="en-GB" dirty="0"/>
              <a:t>This hands-on activity allows participants to experience the process of searching for information online and gain insights into how SEO works in practice. By </a:t>
            </a:r>
            <a:r>
              <a:rPr lang="en-GB" dirty="0" err="1"/>
              <a:t>analyzing</a:t>
            </a:r>
            <a:r>
              <a:rPr lang="en-GB" dirty="0"/>
              <a:t> real-world examples, they can better understand the critical elements that contribute to a website's search engine success and apply these lessons to their own digital marketing efforts.</a:t>
            </a:r>
          </a:p>
        </p:txBody>
      </p:sp>
      <p:sp>
        <p:nvSpPr>
          <p:cNvPr id="4" name="Slide Number Placeholder 3"/>
          <p:cNvSpPr>
            <a:spLocks noGrp="1"/>
          </p:cNvSpPr>
          <p:nvPr>
            <p:ph type="sldNum" sz="quarter" idx="5"/>
          </p:nvPr>
        </p:nvSpPr>
        <p:spPr/>
        <p:txBody>
          <a:bodyPr/>
          <a:lstStyle/>
          <a:p>
            <a:fld id="{A00EF1EE-ECEB-4F05-A61F-6290C035D8E5}" type="slidenum">
              <a:rPr lang="en-GB" smtClean="0"/>
              <a:t>40</a:t>
            </a:fld>
            <a:endParaRPr lang="en-GB"/>
          </a:p>
        </p:txBody>
      </p:sp>
    </p:spTree>
    <p:extLst>
      <p:ext uri="{BB962C8B-B14F-4D97-AF65-F5344CB8AC3E}">
        <p14:creationId xmlns:p14="http://schemas.microsoft.com/office/powerpoint/2010/main" val="21292440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Segmentation, Targeting, and Search Engine Optimization (SEO) are three essential aspects of digital marketing that work together to help businesses effectively reach and engage their target audience online.</a:t>
            </a:r>
          </a:p>
          <a:p>
            <a:endParaRPr lang="en-GB" dirty="0"/>
          </a:p>
          <a:p>
            <a:r>
              <a:rPr lang="en-GB" dirty="0"/>
              <a:t>Segmentation involves dividing a market into smaller, more homogeneous groups based on shared characteristics, needs, or behaviors. By segmenting the market, businesses can better understand their target audience and tailor their marketing strategies accordingly. Common segmentation variables include demographic, geographic, psychographic, and </a:t>
            </a:r>
            <a:r>
              <a:rPr lang="en-GB" dirty="0" err="1"/>
              <a:t>behavioral</a:t>
            </a:r>
            <a:r>
              <a:rPr lang="en-GB" dirty="0"/>
              <a:t> factors.</a:t>
            </a:r>
          </a:p>
          <a:p>
            <a:endParaRPr lang="en-GB" dirty="0"/>
          </a:p>
          <a:p>
            <a:r>
              <a:rPr lang="en-GB" dirty="0"/>
              <a:t>Targeting is the process of selecting specific segments to focus marketing efforts on. After identifying the various segments, businesses choose the most promising ones that align with their products, services, and goals. They then create marketing messages and strategies that resonate with the selected target segments, allowing them to allocate resources more efficiently and improve the chances of conversion.</a:t>
            </a:r>
          </a:p>
          <a:p>
            <a:endParaRPr lang="en-GB" dirty="0"/>
          </a:p>
          <a:p>
            <a:r>
              <a:rPr lang="en-GB" dirty="0"/>
              <a:t>Search Engine Optimization (SEO) is the practice of optimizing a website to improve its visibility and ranking in search engine results pages (SERPs). The goal of SEO is to increase organic (non-paid) traffic to a website by making it more relevant and authoritative for specific keywords. SEO involves various techniques, such as keyword research and optimization, on-page optimization (e.g., meta tags, header tags, content), off-page optimization (e.g., link building, social media engagement), and technical optimization (e.g., site speed, mobile-friendliness, structured data).</a:t>
            </a:r>
          </a:p>
          <a:p>
            <a:endParaRPr lang="en-GB" dirty="0"/>
          </a:p>
          <a:p>
            <a:r>
              <a:rPr lang="en-GB" dirty="0"/>
              <a:t>By leveraging segmentation and targeting, businesses can identify and focus on the most valuable and receptive audiences for their products or services. SEO complements these efforts by helping businesses improve their online visibility and attract relevant, organic traffic to their websites. When used together, these three strategies form a powerful foundation for effective digital marketing, enabling businesses to reach the right people with the right messages and maximize their online success.</a:t>
            </a:r>
          </a:p>
        </p:txBody>
      </p:sp>
      <p:sp>
        <p:nvSpPr>
          <p:cNvPr id="4" name="Slide Number Placeholder 3"/>
          <p:cNvSpPr>
            <a:spLocks noGrp="1"/>
          </p:cNvSpPr>
          <p:nvPr>
            <p:ph type="sldNum" sz="quarter" idx="5"/>
          </p:nvPr>
        </p:nvSpPr>
        <p:spPr/>
        <p:txBody>
          <a:bodyPr/>
          <a:lstStyle/>
          <a:p>
            <a:fld id="{A00EF1EE-ECEB-4F05-A61F-6290C035D8E5}" type="slidenum">
              <a:rPr lang="en-GB" smtClean="0"/>
              <a:t>41</a:t>
            </a:fld>
            <a:endParaRPr lang="en-GB"/>
          </a:p>
        </p:txBody>
      </p:sp>
    </p:spTree>
    <p:extLst>
      <p:ext uri="{BB962C8B-B14F-4D97-AF65-F5344CB8AC3E}">
        <p14:creationId xmlns:p14="http://schemas.microsoft.com/office/powerpoint/2010/main" val="2550171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446453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30796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4EC743F4-8769-40B4-85DF-6CB8DE9F66AA}" type="datetimeFigureOut">
              <a:rPr lang="en-US" smtClean="0"/>
              <a:t>2/3/2026</a:t>
            </a:fld>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8767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064894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116272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519394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210330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9851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1135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4171714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4EC743F4-8769-40B4-85DF-6CB8DE9F66AA}" type="datetimeFigureOut">
              <a:rPr lang="en-US" smtClean="0"/>
              <a:t>2/3/2026</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440482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EC743F4-8769-40B4-85DF-6CB8DE9F66AA}" type="datetimeFigureOut">
              <a:rPr lang="en-US" smtClean="0"/>
              <a:pPr/>
              <a:t>2/3/2026</a:t>
            </a:fld>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2518098179"/>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0.sv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4CA2EAD-E7C7-4F64-924A-52D34FD759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206D49-765C-4C6D-0F12-F50D02E9EC24}"/>
              </a:ext>
            </a:extLst>
          </p:cNvPr>
          <p:cNvSpPr>
            <a:spLocks noGrp="1"/>
          </p:cNvSpPr>
          <p:nvPr>
            <p:ph type="ctrTitle"/>
          </p:nvPr>
        </p:nvSpPr>
        <p:spPr>
          <a:xfrm>
            <a:off x="4875975" y="1080000"/>
            <a:ext cx="6307200" cy="2185200"/>
          </a:xfrm>
        </p:spPr>
        <p:txBody>
          <a:bodyPr>
            <a:normAutofit/>
          </a:bodyPr>
          <a:lstStyle/>
          <a:p>
            <a:r>
              <a:rPr lang="en-GB" dirty="0"/>
              <a:t>Recap </a:t>
            </a:r>
          </a:p>
        </p:txBody>
      </p:sp>
      <p:sp>
        <p:nvSpPr>
          <p:cNvPr id="3" name="Subtitle 2">
            <a:extLst>
              <a:ext uri="{FF2B5EF4-FFF2-40B4-BE49-F238E27FC236}">
                <a16:creationId xmlns:a16="http://schemas.microsoft.com/office/drawing/2014/main" id="{22EBE663-94E3-0CD6-34E7-BADA72769362}"/>
              </a:ext>
            </a:extLst>
          </p:cNvPr>
          <p:cNvSpPr>
            <a:spLocks noGrp="1"/>
          </p:cNvSpPr>
          <p:nvPr>
            <p:ph type="subTitle" idx="1"/>
          </p:nvPr>
        </p:nvSpPr>
        <p:spPr>
          <a:xfrm>
            <a:off x="4875975" y="4068000"/>
            <a:ext cx="6307200" cy="1710500"/>
          </a:xfrm>
        </p:spPr>
        <p:txBody>
          <a:bodyPr>
            <a:normAutofit/>
          </a:bodyPr>
          <a:lstStyle/>
          <a:p>
            <a:r>
              <a:rPr lang="en-GB" dirty="0"/>
              <a:t>Digital Ethics and Integrity</a:t>
            </a:r>
          </a:p>
        </p:txBody>
      </p:sp>
      <p:pic>
        <p:nvPicPr>
          <p:cNvPr id="4" name="Picture 3">
            <a:extLst>
              <a:ext uri="{FF2B5EF4-FFF2-40B4-BE49-F238E27FC236}">
                <a16:creationId xmlns:a16="http://schemas.microsoft.com/office/drawing/2014/main" id="{8D750110-F8AC-4C93-8735-A6EC607F1B5D}"/>
              </a:ext>
            </a:extLst>
          </p:cNvPr>
          <p:cNvPicPr>
            <a:picLocks noChangeAspect="1"/>
          </p:cNvPicPr>
          <p:nvPr/>
        </p:nvPicPr>
        <p:blipFill rotWithShape="1">
          <a:blip r:embed="rId3"/>
          <a:srcRect l="12499" r="49892" b="-1"/>
          <a:stretch/>
        </p:blipFill>
        <p:spPr>
          <a:xfrm>
            <a:off x="20" y="10"/>
            <a:ext cx="3863955" cy="6857989"/>
          </a:xfrm>
          <a:prstGeom prst="rect">
            <a:avLst/>
          </a:prstGeom>
        </p:spPr>
      </p:pic>
      <p:cxnSp>
        <p:nvCxnSpPr>
          <p:cNvPr id="11" name="Straight Connector 10">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59575"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6093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D2315B-135D-19DF-D0D3-01FB6CBD4531}"/>
              </a:ext>
            </a:extLst>
          </p:cNvPr>
          <p:cNvSpPr>
            <a:spLocks noGrp="1"/>
          </p:cNvSpPr>
          <p:nvPr>
            <p:ph type="title"/>
          </p:nvPr>
        </p:nvSpPr>
        <p:spPr>
          <a:xfrm>
            <a:off x="990000" y="946800"/>
            <a:ext cx="2802386" cy="4689475"/>
          </a:xfrm>
        </p:spPr>
        <p:txBody>
          <a:bodyPr anchor="t">
            <a:normAutofit/>
          </a:bodyPr>
          <a:lstStyle/>
          <a:p>
            <a:r>
              <a:rPr lang="en-GB" sz="2700" b="1" dirty="0">
                <a:effectLst/>
                <a:latin typeface="Arial" panose="020B0604020202020204" pitchFamily="34" charset="0"/>
                <a:ea typeface="Times New Roman" panose="02020603050405020304" pitchFamily="18" charset="0"/>
              </a:rPr>
              <a:t>Segmentation, Targeting &amp; Search Engine Optimization</a:t>
            </a:r>
            <a:r>
              <a:rPr lang="en-GB" sz="2700" dirty="0">
                <a:effectLst/>
                <a:latin typeface="Arial" panose="020B0604020202020204" pitchFamily="34" charset="0"/>
                <a:ea typeface="Times New Roman" panose="02020603050405020304" pitchFamily="18" charset="0"/>
              </a:rPr>
              <a:t>.</a:t>
            </a:r>
            <a:br>
              <a:rPr lang="en-GB" sz="2700" dirty="0">
                <a:effectLst/>
                <a:latin typeface="Times New Roman" panose="02020603050405020304" pitchFamily="18" charset="0"/>
                <a:ea typeface="Times New Roman" panose="02020603050405020304" pitchFamily="18" charset="0"/>
              </a:rPr>
            </a:br>
            <a:endParaRPr lang="en-GB" sz="2700" dirty="0"/>
          </a:p>
        </p:txBody>
      </p:sp>
      <p:cxnSp>
        <p:nvCxnSpPr>
          <p:cNvPr id="11" name="Straight Connector 10">
            <a:extLst>
              <a:ext uri="{FF2B5EF4-FFF2-40B4-BE49-F238E27FC236}">
                <a16:creationId xmlns:a16="http://schemas.microsoft.com/office/drawing/2014/main" id="{9B4757C4-228A-47E5-94C8-058312AB27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323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241A809C-783F-1741-4B4D-2FAB03E0151E}"/>
              </a:ext>
            </a:extLst>
          </p:cNvPr>
          <p:cNvGraphicFramePr>
            <a:graphicFrameLocks noGrp="1"/>
          </p:cNvGraphicFramePr>
          <p:nvPr>
            <p:ph idx="1"/>
            <p:extLst>
              <p:ext uri="{D42A27DB-BD31-4B8C-83A1-F6EECF244321}">
                <p14:modId xmlns:p14="http://schemas.microsoft.com/office/powerpoint/2010/main" val="4224663003"/>
              </p:ext>
            </p:extLst>
          </p:nvPr>
        </p:nvGraphicFramePr>
        <p:xfrm>
          <a:off x="4982215" y="537330"/>
          <a:ext cx="6668792" cy="577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9058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279C8A1-C4E4-4DE9-934E-91221AC99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8CB6B6-C814-0EDA-9F7C-00A0D61C03BB}"/>
              </a:ext>
            </a:extLst>
          </p:cNvPr>
          <p:cNvSpPr>
            <a:spLocks noGrp="1"/>
          </p:cNvSpPr>
          <p:nvPr>
            <p:ph type="title"/>
          </p:nvPr>
        </p:nvSpPr>
        <p:spPr>
          <a:xfrm>
            <a:off x="4868987" y="395288"/>
            <a:ext cx="6317998" cy="1120439"/>
          </a:xfrm>
        </p:spPr>
        <p:txBody>
          <a:bodyPr wrap="square" anchor="b">
            <a:normAutofit/>
          </a:bodyPr>
          <a:lstStyle/>
          <a:p>
            <a:pPr algn="ctr"/>
            <a:r>
              <a:rPr lang="en-GB" dirty="0"/>
              <a:t>Introduction to Market Segmentation</a:t>
            </a:r>
            <a:endParaRPr lang="en-GB"/>
          </a:p>
        </p:txBody>
      </p:sp>
      <p:pic>
        <p:nvPicPr>
          <p:cNvPr id="6" name="Picture 5" descr="Graph">
            <a:extLst>
              <a:ext uri="{FF2B5EF4-FFF2-40B4-BE49-F238E27FC236}">
                <a16:creationId xmlns:a16="http://schemas.microsoft.com/office/drawing/2014/main" id="{4A7DFBB0-A2A3-76D1-A3D9-0DE0A952FEBD}"/>
              </a:ext>
            </a:extLst>
          </p:cNvPr>
          <p:cNvPicPr>
            <a:picLocks noChangeAspect="1"/>
          </p:cNvPicPr>
          <p:nvPr/>
        </p:nvPicPr>
        <p:blipFill rotWithShape="1">
          <a:blip r:embed="rId3"/>
          <a:srcRect l="26760" r="38026"/>
          <a:stretch/>
        </p:blipFill>
        <p:spPr>
          <a:xfrm>
            <a:off x="20" y="10"/>
            <a:ext cx="3863955" cy="6857989"/>
          </a:xfrm>
          <a:prstGeom prst="rect">
            <a:avLst/>
          </a:prstGeom>
        </p:spPr>
      </p:pic>
      <p:cxnSp>
        <p:nvCxnSpPr>
          <p:cNvPr id="12" name="Straight Connector 11">
            <a:extLst>
              <a:ext uri="{FF2B5EF4-FFF2-40B4-BE49-F238E27FC236}">
                <a16:creationId xmlns:a16="http://schemas.microsoft.com/office/drawing/2014/main" id="{26C7ED5D-77C4-4564-8B1A-E55609CF44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57986" y="19645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DBA8B082-D601-9679-2DA5-8CEABD306CB7}"/>
              </a:ext>
            </a:extLst>
          </p:cNvPr>
          <p:cNvSpPr>
            <a:spLocks noGrp="1" noChangeArrowheads="1"/>
          </p:cNvSpPr>
          <p:nvPr>
            <p:ph idx="1"/>
          </p:nvPr>
        </p:nvSpPr>
        <p:spPr bwMode="auto">
          <a:xfrm>
            <a:off x="4868986" y="1785257"/>
            <a:ext cx="6318000" cy="399324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fontScale="92500"/>
          </a:bodyPr>
          <a:lstStyle/>
          <a:p>
            <a:pPr marL="0" marR="0" lvl="0" indent="0" defTabSz="914400" rtl="0" eaLnBrk="0" fontAlgn="base" latinLnBrk="0" hangingPunct="0">
              <a:spcBef>
                <a:spcPct val="0"/>
              </a:spcBef>
              <a:spcAft>
                <a:spcPts val="600"/>
              </a:spcAft>
              <a:buClrTx/>
              <a:buSzTx/>
              <a:buFontTx/>
              <a:buNone/>
              <a:tabLst/>
            </a:pPr>
            <a:endParaRPr kumimoji="0" lang="en-US" altLang="en-US" b="0" i="0" u="none" strike="noStrike" cap="none" normalizeH="0" baseline="0" dirty="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dirty="0">
                <a:ln>
                  <a:noFill/>
                </a:ln>
                <a:effectLst/>
                <a:latin typeface="Arial" panose="020B0604020202020204" pitchFamily="34" charset="0"/>
              </a:rPr>
              <a:t>Definition of market segmentation </a:t>
            </a:r>
          </a:p>
          <a:p>
            <a:pPr marL="0" marR="0" lvl="0" indent="0" defTabSz="914400" rtl="0" eaLnBrk="0" fontAlgn="base" latinLnBrk="0" hangingPunct="0">
              <a:spcBef>
                <a:spcPct val="0"/>
              </a:spcBef>
              <a:spcAft>
                <a:spcPts val="600"/>
              </a:spcAft>
              <a:buClrTx/>
              <a:buSzTx/>
              <a:buNone/>
              <a:tabLst/>
            </a:pPr>
            <a:r>
              <a:rPr lang="en-GB" sz="1300" dirty="0"/>
              <a:t>Market segmentation is the process of dividing a larger market into smaller subgroups called segments. These segments consist of consumers who share similar characteristics, needs, preferences, or behaviors.</a:t>
            </a:r>
            <a:endParaRPr kumimoji="0" lang="en-US" altLang="en-US" sz="1300" b="0" i="0" u="none" strike="noStrike" cap="none" normalizeH="0" baseline="0" dirty="0">
              <a:ln>
                <a:noFill/>
              </a:ln>
              <a:effectLst/>
              <a:latin typeface="Arial" panose="020B0604020202020204" pitchFamily="34" charset="0"/>
            </a:endParaRPr>
          </a:p>
          <a:p>
            <a:pPr marL="0" indent="0" eaLnBrk="0" fontAlgn="base" hangingPunct="0">
              <a:spcBef>
                <a:spcPct val="0"/>
              </a:spcBef>
              <a:spcAft>
                <a:spcPts val="600"/>
              </a:spcAft>
              <a:buClrTx/>
              <a:buFontTx/>
              <a:buChar char="•"/>
            </a:pPr>
            <a:r>
              <a:rPr kumimoji="0" lang="en-US" altLang="en-US" b="0" i="0" u="none" strike="noStrike" cap="none" normalizeH="0" baseline="0" dirty="0">
                <a:ln>
                  <a:noFill/>
                </a:ln>
                <a:effectLst/>
                <a:latin typeface="Arial" panose="020B0604020202020204" pitchFamily="34" charset="0"/>
              </a:rPr>
              <a:t>Importance of segmentation in marketing strategies </a:t>
            </a:r>
            <a:r>
              <a:rPr lang="en-GB" sz="1300" dirty="0"/>
              <a:t>Market segmentation is a critical component of effective marketing strategies. By understanding and targeting specific customer segments, businesses can improve customer satisfaction, create more efficient marketing campaigns, gain a competitive advantage, and ultimately drive business growth and profitability.</a:t>
            </a:r>
          </a:p>
          <a:p>
            <a:pPr marL="0" marR="0" lvl="0" indent="0" defTabSz="914400" rtl="0" eaLnBrk="0" fontAlgn="base" latinLnBrk="0" hangingPunct="0">
              <a:spcBef>
                <a:spcPct val="0"/>
              </a:spcBef>
              <a:spcAft>
                <a:spcPts val="600"/>
              </a:spcAft>
              <a:buClrTx/>
              <a:buSzTx/>
              <a:buFontTx/>
              <a:buChar char="•"/>
              <a:tabLst/>
            </a:pPr>
            <a:endParaRPr kumimoji="0" lang="en-US" altLang="en-US" b="0"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782345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 name="Title 1">
            <a:extLst>
              <a:ext uri="{FF2B5EF4-FFF2-40B4-BE49-F238E27FC236}">
                <a16:creationId xmlns:a16="http://schemas.microsoft.com/office/drawing/2014/main" id="{5C2965CD-72FC-6333-1B4C-2773563E8CCB}"/>
              </a:ext>
            </a:extLst>
          </p:cNvPr>
          <p:cNvSpPr>
            <a:spLocks noGrp="1"/>
          </p:cNvSpPr>
          <p:nvPr>
            <p:ph type="title"/>
          </p:nvPr>
        </p:nvSpPr>
        <p:spPr>
          <a:xfrm>
            <a:off x="1078100" y="542671"/>
            <a:ext cx="10026650" cy="1124202"/>
          </a:xfrm>
        </p:spPr>
        <p:txBody>
          <a:bodyPr wrap="square" anchor="ctr">
            <a:normAutofit/>
          </a:bodyPr>
          <a:lstStyle/>
          <a:p>
            <a:pPr algn="ctr"/>
            <a:r>
              <a:rPr lang="en-GB"/>
              <a:t>The Process of Market Segmentation</a:t>
            </a:r>
          </a:p>
        </p:txBody>
      </p:sp>
      <p:sp>
        <p:nvSpPr>
          <p:cNvPr id="18" name="Rectangle 17">
            <a:extLst>
              <a:ext uri="{FF2B5EF4-FFF2-40B4-BE49-F238E27FC236}">
                <a16:creationId xmlns:a16="http://schemas.microsoft.com/office/drawing/2014/main" id="{F883A8D1-ED1B-47A1-AA44-289C080EDD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52664"/>
            <a:ext cx="12192000" cy="4605336"/>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5" name="Content Placeholder 2">
            <a:extLst>
              <a:ext uri="{FF2B5EF4-FFF2-40B4-BE49-F238E27FC236}">
                <a16:creationId xmlns:a16="http://schemas.microsoft.com/office/drawing/2014/main" id="{4B0B14C9-2922-3AA5-6E46-6A345FD005E1}"/>
              </a:ext>
            </a:extLst>
          </p:cNvPr>
          <p:cNvGraphicFramePr>
            <a:graphicFrameLocks noGrp="1"/>
          </p:cNvGraphicFramePr>
          <p:nvPr>
            <p:ph idx="1"/>
            <p:extLst>
              <p:ext uri="{D42A27DB-BD31-4B8C-83A1-F6EECF244321}">
                <p14:modId xmlns:p14="http://schemas.microsoft.com/office/powerpoint/2010/main" val="2078240094"/>
              </p:ext>
            </p:extLst>
          </p:nvPr>
        </p:nvGraphicFramePr>
        <p:xfrm>
          <a:off x="541338" y="2843212"/>
          <a:ext cx="11109674" cy="34721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9502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36E8D-9F9C-37FE-83C4-D639DAE6F616}"/>
              </a:ext>
            </a:extLst>
          </p:cNvPr>
          <p:cNvSpPr>
            <a:spLocks noGrp="1"/>
          </p:cNvSpPr>
          <p:nvPr>
            <p:ph type="ctrTitle"/>
          </p:nvPr>
        </p:nvSpPr>
        <p:spPr/>
        <p:txBody>
          <a:bodyPr/>
          <a:lstStyle/>
          <a:p>
            <a:r>
              <a:rPr lang="en-GB" dirty="0"/>
              <a:t>The 4 Types of Segmentation</a:t>
            </a:r>
          </a:p>
        </p:txBody>
      </p:sp>
      <p:sp>
        <p:nvSpPr>
          <p:cNvPr id="3" name="Subtitle 2">
            <a:extLst>
              <a:ext uri="{FF2B5EF4-FFF2-40B4-BE49-F238E27FC236}">
                <a16:creationId xmlns:a16="http://schemas.microsoft.com/office/drawing/2014/main" id="{F25E8233-9563-4614-DD29-14369F1617FA}"/>
              </a:ext>
            </a:extLst>
          </p:cNvPr>
          <p:cNvSpPr>
            <a:spLocks noGrp="1"/>
          </p:cNvSpPr>
          <p:nvPr>
            <p:ph type="subTitle" idx="1"/>
          </p:nvPr>
        </p:nvSpPr>
        <p:spPr/>
        <p:txBody>
          <a:bodyPr>
            <a:normAutofit fontScale="85000" lnSpcReduction="20000"/>
          </a:bodyPr>
          <a:lstStyle/>
          <a:p>
            <a:r>
              <a:rPr lang="en-GB" dirty="0"/>
              <a:t>Demographic</a:t>
            </a:r>
          </a:p>
          <a:p>
            <a:r>
              <a:rPr lang="en-GB" dirty="0"/>
              <a:t>Geographic</a:t>
            </a:r>
          </a:p>
          <a:p>
            <a:r>
              <a:rPr lang="en-GB" dirty="0"/>
              <a:t>Psychographic</a:t>
            </a:r>
          </a:p>
          <a:p>
            <a:r>
              <a:rPr lang="en-GB" dirty="0"/>
              <a:t>Behavioural  </a:t>
            </a:r>
          </a:p>
          <a:p>
            <a:endParaRPr lang="en-GB" dirty="0"/>
          </a:p>
        </p:txBody>
      </p:sp>
    </p:spTree>
    <p:extLst>
      <p:ext uri="{BB962C8B-B14F-4D97-AF65-F5344CB8AC3E}">
        <p14:creationId xmlns:p14="http://schemas.microsoft.com/office/powerpoint/2010/main" val="3393787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35F1B7-7FE7-5E2D-F7AA-8C47560ED11A}"/>
              </a:ext>
            </a:extLst>
          </p:cNvPr>
          <p:cNvSpPr>
            <a:spLocks noGrp="1"/>
          </p:cNvSpPr>
          <p:nvPr>
            <p:ph type="title"/>
          </p:nvPr>
        </p:nvSpPr>
        <p:spPr>
          <a:xfrm>
            <a:off x="990000" y="946800"/>
            <a:ext cx="2802386" cy="4689475"/>
          </a:xfrm>
        </p:spPr>
        <p:txBody>
          <a:bodyPr anchor="t">
            <a:normAutofit/>
          </a:bodyPr>
          <a:lstStyle/>
          <a:p>
            <a:r>
              <a:rPr lang="en-GB" dirty="0"/>
              <a:t>Demographic Segmentation</a:t>
            </a:r>
            <a:br>
              <a:rPr lang="en-GB" dirty="0"/>
            </a:br>
            <a:r>
              <a:rPr lang="en-GB" sz="1600" dirty="0"/>
              <a:t>Remember:</a:t>
            </a:r>
            <a:br>
              <a:rPr lang="en-GB" sz="1600" dirty="0"/>
            </a:br>
            <a:r>
              <a:rPr lang="en-GB" sz="1600" dirty="0"/>
              <a:t>Demographic segmentation is a useful starting point but should not be the sole basis for market segmentation</a:t>
            </a:r>
            <a:br>
              <a:rPr lang="en-GB" sz="1600" dirty="0"/>
            </a:br>
            <a:r>
              <a:rPr lang="en-GB" sz="1600" dirty="0"/>
              <a:t>- Combine demographic variables with geographic, psychographic, and behavioural factors for a more holistic approach</a:t>
            </a:r>
            <a:br>
              <a:rPr lang="en-GB" sz="1600" dirty="0"/>
            </a:br>
            <a:endParaRPr lang="en-GB" sz="1600" dirty="0"/>
          </a:p>
        </p:txBody>
      </p:sp>
      <p:cxnSp>
        <p:nvCxnSpPr>
          <p:cNvPr id="11" name="Straight Connector 10">
            <a:extLst>
              <a:ext uri="{FF2B5EF4-FFF2-40B4-BE49-F238E27FC236}">
                <a16:creationId xmlns:a16="http://schemas.microsoft.com/office/drawing/2014/main" id="{9B4757C4-228A-47E5-94C8-058312AB27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323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29043BC9-5089-00E2-2787-9E73EB78D105}"/>
              </a:ext>
            </a:extLst>
          </p:cNvPr>
          <p:cNvGraphicFramePr>
            <a:graphicFrameLocks noGrp="1"/>
          </p:cNvGraphicFramePr>
          <p:nvPr>
            <p:ph idx="1"/>
            <p:extLst>
              <p:ext uri="{D42A27DB-BD31-4B8C-83A1-F6EECF244321}">
                <p14:modId xmlns:p14="http://schemas.microsoft.com/office/powerpoint/2010/main" val="2079498271"/>
              </p:ext>
            </p:extLst>
          </p:nvPr>
        </p:nvGraphicFramePr>
        <p:xfrm>
          <a:off x="4890290" y="402537"/>
          <a:ext cx="6668792" cy="577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9598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279C8A1-C4E4-4DE9-934E-91221AC99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8F15E0-BC00-221F-8AEF-FB6A64616ADE}"/>
              </a:ext>
            </a:extLst>
          </p:cNvPr>
          <p:cNvSpPr>
            <a:spLocks noGrp="1"/>
          </p:cNvSpPr>
          <p:nvPr>
            <p:ph type="title"/>
          </p:nvPr>
        </p:nvSpPr>
        <p:spPr>
          <a:xfrm>
            <a:off x="4868987" y="395288"/>
            <a:ext cx="6317998" cy="1120439"/>
          </a:xfrm>
        </p:spPr>
        <p:txBody>
          <a:bodyPr wrap="square" anchor="b">
            <a:normAutofit/>
          </a:bodyPr>
          <a:lstStyle/>
          <a:p>
            <a:pPr algn="ctr"/>
            <a:r>
              <a:rPr lang="en-GB" dirty="0"/>
              <a:t>Geographic Segmentation</a:t>
            </a:r>
            <a:endParaRPr lang="en-GB"/>
          </a:p>
        </p:txBody>
      </p:sp>
      <p:pic>
        <p:nvPicPr>
          <p:cNvPr id="5" name="Picture 4">
            <a:extLst>
              <a:ext uri="{FF2B5EF4-FFF2-40B4-BE49-F238E27FC236}">
                <a16:creationId xmlns:a16="http://schemas.microsoft.com/office/drawing/2014/main" id="{8BE3317A-6E23-8E1F-B43F-46FFCCE7F797}"/>
              </a:ext>
            </a:extLst>
          </p:cNvPr>
          <p:cNvPicPr>
            <a:picLocks noChangeAspect="1"/>
          </p:cNvPicPr>
          <p:nvPr/>
        </p:nvPicPr>
        <p:blipFill>
          <a:blip r:embed="rId3"/>
          <a:srcRect l="28533" r="34000"/>
          <a:stretch/>
        </p:blipFill>
        <p:spPr>
          <a:xfrm>
            <a:off x="20" y="10"/>
            <a:ext cx="3863955" cy="6857989"/>
          </a:xfrm>
          <a:prstGeom prst="rect">
            <a:avLst/>
          </a:prstGeom>
        </p:spPr>
      </p:pic>
      <p:cxnSp>
        <p:nvCxnSpPr>
          <p:cNvPr id="11" name="Straight Connector 10">
            <a:extLst>
              <a:ext uri="{FF2B5EF4-FFF2-40B4-BE49-F238E27FC236}">
                <a16:creationId xmlns:a16="http://schemas.microsoft.com/office/drawing/2014/main" id="{26C7ED5D-77C4-4564-8B1A-E55609CF44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57986" y="19645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7E1523-5459-59F8-B4D8-6B01F9078456}"/>
              </a:ext>
            </a:extLst>
          </p:cNvPr>
          <p:cNvSpPr>
            <a:spLocks noGrp="1"/>
          </p:cNvSpPr>
          <p:nvPr>
            <p:ph idx="1"/>
          </p:nvPr>
        </p:nvSpPr>
        <p:spPr>
          <a:xfrm>
            <a:off x="4868986" y="2413468"/>
            <a:ext cx="6318000" cy="3365032"/>
          </a:xfrm>
        </p:spPr>
        <p:txBody>
          <a:bodyPr>
            <a:normAutofit/>
          </a:bodyPr>
          <a:lstStyle/>
          <a:p>
            <a:pPr marL="0" indent="0">
              <a:lnSpc>
                <a:spcPct val="140000"/>
              </a:lnSpc>
              <a:buNone/>
            </a:pPr>
            <a:r>
              <a:rPr lang="en-US" sz="1100" b="0" i="0" baseline="0" dirty="0"/>
              <a:t>Definition and examples of geographic variables: </a:t>
            </a:r>
            <a:r>
              <a:rPr lang="en-GB" sz="1100" dirty="0"/>
              <a:t>Geographic segmentation divides the market based on location-related factors</a:t>
            </a:r>
            <a:endParaRPr lang="en-US" sz="1100" b="0" i="0" baseline="0" dirty="0"/>
          </a:p>
          <a:p>
            <a:pPr marL="0" lvl="0" indent="0">
              <a:lnSpc>
                <a:spcPct val="140000"/>
              </a:lnSpc>
              <a:buNone/>
            </a:pPr>
            <a:r>
              <a:rPr lang="en-GB" sz="1100" dirty="0"/>
              <a:t>Examples include:</a:t>
            </a:r>
            <a:endParaRPr lang="en-US" sz="1100" b="0" i="0" baseline="0" dirty="0"/>
          </a:p>
          <a:p>
            <a:pPr>
              <a:lnSpc>
                <a:spcPct val="140000"/>
              </a:lnSpc>
            </a:pPr>
            <a:r>
              <a:rPr lang="en-US" sz="1100" b="0" i="0" baseline="0" dirty="0"/>
              <a:t>Region, </a:t>
            </a:r>
            <a:r>
              <a:rPr lang="en-GB" sz="800" dirty="0"/>
              <a:t>continent, country, state, province, city, neighbourhood</a:t>
            </a:r>
            <a:endParaRPr lang="en-US" sz="1100" b="0" i="0" baseline="0" dirty="0"/>
          </a:p>
          <a:p>
            <a:pPr>
              <a:lnSpc>
                <a:spcPct val="140000"/>
              </a:lnSpc>
            </a:pPr>
            <a:r>
              <a:rPr lang="en-US" sz="1100" b="0" i="0" baseline="0" dirty="0"/>
              <a:t>climate, </a:t>
            </a:r>
            <a:r>
              <a:rPr lang="en-GB" sz="800" dirty="0"/>
              <a:t>tropical, temperate, arctic, arid, etc.</a:t>
            </a:r>
            <a:endParaRPr lang="en-US" sz="1100" b="0" i="0" baseline="0" dirty="0"/>
          </a:p>
          <a:p>
            <a:pPr>
              <a:lnSpc>
                <a:spcPct val="140000"/>
              </a:lnSpc>
            </a:pPr>
            <a:r>
              <a:rPr lang="en-US" sz="1100" b="0" i="0" baseline="0" dirty="0"/>
              <a:t>urban/rural, </a:t>
            </a:r>
            <a:r>
              <a:rPr lang="en-GB" sz="800" dirty="0"/>
              <a:t>metropolitan areas, suburbs, small towns, rural areas</a:t>
            </a:r>
            <a:endParaRPr lang="en-US" sz="1100" b="0" i="0" baseline="0" dirty="0"/>
          </a:p>
          <a:p>
            <a:pPr>
              <a:lnSpc>
                <a:spcPct val="140000"/>
              </a:lnSpc>
            </a:pPr>
            <a:r>
              <a:rPr lang="en-US" sz="1100" b="0" i="0" baseline="0" dirty="0"/>
              <a:t>population density, </a:t>
            </a:r>
            <a:r>
              <a:rPr lang="en-GB" sz="800" dirty="0"/>
              <a:t>high, medium, low</a:t>
            </a:r>
            <a:endParaRPr lang="en-US" sz="1100" b="0" i="0" baseline="0" dirty="0"/>
          </a:p>
          <a:p>
            <a:pPr>
              <a:lnSpc>
                <a:spcPct val="140000"/>
              </a:lnSpc>
            </a:pPr>
            <a:r>
              <a:rPr lang="en-GB" sz="1100" dirty="0"/>
              <a:t>Other variables </a:t>
            </a:r>
            <a:r>
              <a:rPr lang="en-GB" sz="800" dirty="0"/>
              <a:t>language, cultural influences, time zones</a:t>
            </a:r>
            <a:endParaRPr lang="en-US" sz="1100" dirty="0"/>
          </a:p>
          <a:p>
            <a:pPr marL="0" indent="0">
              <a:lnSpc>
                <a:spcPct val="140000"/>
              </a:lnSpc>
              <a:buNone/>
            </a:pPr>
            <a:r>
              <a:rPr lang="en-US" sz="1100" b="0" i="0" baseline="0" dirty="0"/>
              <a:t> </a:t>
            </a:r>
            <a:endParaRPr lang="en-US" sz="1100" dirty="0"/>
          </a:p>
          <a:p>
            <a:pPr>
              <a:lnSpc>
                <a:spcPct val="140000"/>
              </a:lnSpc>
            </a:pPr>
            <a:endParaRPr lang="en-GB" sz="1100" dirty="0"/>
          </a:p>
        </p:txBody>
      </p:sp>
    </p:spTree>
    <p:extLst>
      <p:ext uri="{BB962C8B-B14F-4D97-AF65-F5344CB8AC3E}">
        <p14:creationId xmlns:p14="http://schemas.microsoft.com/office/powerpoint/2010/main" val="2708050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F6B4E-A572-933C-2A9B-49A595EDA57D}"/>
              </a:ext>
            </a:extLst>
          </p:cNvPr>
          <p:cNvSpPr>
            <a:spLocks noGrp="1"/>
          </p:cNvSpPr>
          <p:nvPr>
            <p:ph type="title"/>
          </p:nvPr>
        </p:nvSpPr>
        <p:spPr/>
        <p:txBody>
          <a:bodyPr/>
          <a:lstStyle/>
          <a:p>
            <a:r>
              <a:rPr lang="en-US" b="0" i="0" baseline="0" dirty="0"/>
              <a:t>Advantages and limitations of geographic segmentation </a:t>
            </a:r>
            <a:br>
              <a:rPr lang="en-US" dirty="0"/>
            </a:br>
            <a:endParaRPr lang="en-GB" dirty="0"/>
          </a:p>
        </p:txBody>
      </p:sp>
      <p:sp>
        <p:nvSpPr>
          <p:cNvPr id="3" name="Text Placeholder 2">
            <a:extLst>
              <a:ext uri="{FF2B5EF4-FFF2-40B4-BE49-F238E27FC236}">
                <a16:creationId xmlns:a16="http://schemas.microsoft.com/office/drawing/2014/main" id="{714D3145-8EF7-CCBB-7DFE-E5717A740155}"/>
              </a:ext>
            </a:extLst>
          </p:cNvPr>
          <p:cNvSpPr>
            <a:spLocks noGrp="1"/>
          </p:cNvSpPr>
          <p:nvPr>
            <p:ph type="body" idx="1"/>
          </p:nvPr>
        </p:nvSpPr>
        <p:spPr>
          <a:xfrm>
            <a:off x="989399" y="1393371"/>
            <a:ext cx="4928400" cy="1112836"/>
          </a:xfrm>
        </p:spPr>
        <p:txBody>
          <a:bodyPr>
            <a:normAutofit fontScale="92500"/>
          </a:bodyPr>
          <a:lstStyle/>
          <a:p>
            <a:endParaRPr lang="en-GB" sz="1400" dirty="0"/>
          </a:p>
          <a:p>
            <a:r>
              <a:rPr lang="en-GB" sz="1400" dirty="0"/>
              <a:t>Advantages of geographic segmentation:</a:t>
            </a:r>
          </a:p>
          <a:p>
            <a:endParaRPr lang="en-GB" dirty="0"/>
          </a:p>
        </p:txBody>
      </p:sp>
      <p:sp>
        <p:nvSpPr>
          <p:cNvPr id="4" name="Content Placeholder 3">
            <a:extLst>
              <a:ext uri="{FF2B5EF4-FFF2-40B4-BE49-F238E27FC236}">
                <a16:creationId xmlns:a16="http://schemas.microsoft.com/office/drawing/2014/main" id="{2AE2B002-1B02-37D6-76A1-F623E700D937}"/>
              </a:ext>
            </a:extLst>
          </p:cNvPr>
          <p:cNvSpPr>
            <a:spLocks noGrp="1"/>
          </p:cNvSpPr>
          <p:nvPr>
            <p:ph sz="half" idx="2"/>
          </p:nvPr>
        </p:nvSpPr>
        <p:spPr/>
        <p:txBody>
          <a:bodyPr>
            <a:normAutofit fontScale="70000" lnSpcReduction="20000"/>
          </a:bodyPr>
          <a:lstStyle/>
          <a:p>
            <a:r>
              <a:rPr lang="en-GB" dirty="0"/>
              <a:t>Allows for tailored marketing strategies based on regional preferences and needs</a:t>
            </a:r>
          </a:p>
          <a:p>
            <a:r>
              <a:rPr lang="en-GB" dirty="0"/>
              <a:t>Helps in identifying areas with higher demand or potential for growth</a:t>
            </a:r>
          </a:p>
          <a:p>
            <a:r>
              <a:rPr lang="en-GB" dirty="0"/>
              <a:t>Enables localized advertising and promotions</a:t>
            </a:r>
          </a:p>
          <a:p>
            <a:r>
              <a:rPr lang="en-GB" dirty="0"/>
              <a:t>Facilitates logistics and distribution planning</a:t>
            </a:r>
          </a:p>
          <a:p>
            <a:r>
              <a:rPr lang="en-GB" dirty="0"/>
              <a:t>Provides insights into cultural differences and regional trends</a:t>
            </a:r>
          </a:p>
          <a:p>
            <a:endParaRPr lang="en-GB" dirty="0"/>
          </a:p>
        </p:txBody>
      </p:sp>
      <p:sp>
        <p:nvSpPr>
          <p:cNvPr id="5" name="Text Placeholder 4">
            <a:extLst>
              <a:ext uri="{FF2B5EF4-FFF2-40B4-BE49-F238E27FC236}">
                <a16:creationId xmlns:a16="http://schemas.microsoft.com/office/drawing/2014/main" id="{5491FA5B-766D-AA43-FFF6-09FB1FAF7108}"/>
              </a:ext>
            </a:extLst>
          </p:cNvPr>
          <p:cNvSpPr>
            <a:spLocks noGrp="1"/>
          </p:cNvSpPr>
          <p:nvPr>
            <p:ph type="body" sz="quarter" idx="3"/>
          </p:nvPr>
        </p:nvSpPr>
        <p:spPr>
          <a:xfrm>
            <a:off x="6274200" y="1393371"/>
            <a:ext cx="4928400" cy="1005761"/>
          </a:xfrm>
        </p:spPr>
        <p:txBody>
          <a:bodyPr>
            <a:normAutofit fontScale="70000" lnSpcReduction="20000"/>
          </a:bodyPr>
          <a:lstStyle/>
          <a:p>
            <a:endParaRPr lang="en-GB" dirty="0"/>
          </a:p>
          <a:p>
            <a:r>
              <a:rPr lang="en-GB" sz="1800" dirty="0"/>
              <a:t>Limitations of geographic segmentation:</a:t>
            </a:r>
          </a:p>
          <a:p>
            <a:endParaRPr lang="en-GB" dirty="0"/>
          </a:p>
        </p:txBody>
      </p:sp>
      <p:sp>
        <p:nvSpPr>
          <p:cNvPr id="6" name="Content Placeholder 5">
            <a:extLst>
              <a:ext uri="{FF2B5EF4-FFF2-40B4-BE49-F238E27FC236}">
                <a16:creationId xmlns:a16="http://schemas.microsoft.com/office/drawing/2014/main" id="{2D78FC31-6634-92DF-DD31-3A4F09F781CA}"/>
              </a:ext>
            </a:extLst>
          </p:cNvPr>
          <p:cNvSpPr>
            <a:spLocks noGrp="1"/>
          </p:cNvSpPr>
          <p:nvPr>
            <p:ph sz="quarter" idx="4"/>
          </p:nvPr>
        </p:nvSpPr>
        <p:spPr>
          <a:xfrm>
            <a:off x="6274200" y="2074489"/>
            <a:ext cx="4928400" cy="3708286"/>
          </a:xfrm>
        </p:spPr>
        <p:txBody>
          <a:bodyPr>
            <a:normAutofit fontScale="47500" lnSpcReduction="20000"/>
          </a:bodyPr>
          <a:lstStyle/>
          <a:p>
            <a:endParaRPr lang="en-GB" dirty="0"/>
          </a:p>
          <a:p>
            <a:r>
              <a:rPr lang="en-GB" sz="2900" dirty="0"/>
              <a:t>May not account for individual differences within a geographic area</a:t>
            </a:r>
          </a:p>
          <a:p>
            <a:r>
              <a:rPr lang="en-GB" sz="2900" dirty="0"/>
              <a:t>Can overlook similarities between consumers across different regions</a:t>
            </a:r>
          </a:p>
          <a:p>
            <a:r>
              <a:rPr lang="en-GB" sz="2900" dirty="0"/>
              <a:t>May not be as effective for products or services with universal appeal</a:t>
            </a:r>
          </a:p>
          <a:p>
            <a:r>
              <a:rPr lang="en-GB" sz="2900" dirty="0"/>
              <a:t>Requires additional segmentation variables for a more comprehensive understanding of the market</a:t>
            </a:r>
          </a:p>
          <a:p>
            <a:r>
              <a:rPr lang="en-GB" sz="2900" dirty="0"/>
              <a:t>Can be limiting for businesses with a narrow geographic focus</a:t>
            </a:r>
          </a:p>
          <a:p>
            <a:endParaRPr lang="en-GB" dirty="0"/>
          </a:p>
        </p:txBody>
      </p:sp>
    </p:spTree>
    <p:extLst>
      <p:ext uri="{BB962C8B-B14F-4D97-AF65-F5344CB8AC3E}">
        <p14:creationId xmlns:p14="http://schemas.microsoft.com/office/powerpoint/2010/main" val="2072132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79FD75-8E5D-2150-6D0E-360BD0EBD2DD}"/>
              </a:ext>
            </a:extLst>
          </p:cNvPr>
          <p:cNvSpPr>
            <a:spLocks noGrp="1"/>
          </p:cNvSpPr>
          <p:nvPr>
            <p:ph type="title"/>
          </p:nvPr>
        </p:nvSpPr>
        <p:spPr>
          <a:xfrm>
            <a:off x="989999" y="395288"/>
            <a:ext cx="6317998" cy="1120439"/>
          </a:xfrm>
        </p:spPr>
        <p:txBody>
          <a:bodyPr wrap="square" anchor="b">
            <a:normAutofit/>
          </a:bodyPr>
          <a:lstStyle/>
          <a:p>
            <a:pPr algn="ctr"/>
            <a:r>
              <a:rPr lang="en-GB"/>
              <a:t>Psychographic Segmentation</a:t>
            </a:r>
            <a:endParaRPr lang="en-GB" dirty="0"/>
          </a:p>
        </p:txBody>
      </p:sp>
      <p:cxnSp>
        <p:nvCxnSpPr>
          <p:cNvPr id="30" name="Straight Connector 29">
            <a:extLst>
              <a:ext uri="{FF2B5EF4-FFF2-40B4-BE49-F238E27FC236}">
                <a16:creationId xmlns:a16="http://schemas.microsoft.com/office/drawing/2014/main" id="{16C132CB-661F-4A80-B2A5-D78FF18C0C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8998" y="19645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6" name="Rectangle 1">
            <a:extLst>
              <a:ext uri="{FF2B5EF4-FFF2-40B4-BE49-F238E27FC236}">
                <a16:creationId xmlns:a16="http://schemas.microsoft.com/office/drawing/2014/main" id="{71906059-2F52-1FF5-6913-CDDB7B4892B8}"/>
              </a:ext>
            </a:extLst>
          </p:cNvPr>
          <p:cNvSpPr>
            <a:spLocks noGrp="1" noChangeArrowheads="1"/>
          </p:cNvSpPr>
          <p:nvPr>
            <p:ph idx="1"/>
          </p:nvPr>
        </p:nvSpPr>
        <p:spPr bwMode="auto">
          <a:xfrm>
            <a:off x="989998" y="1730829"/>
            <a:ext cx="6318000" cy="404767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lnSpcReduction="10000"/>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800" b="0" i="0" u="none" strike="noStrike" cap="none" normalizeH="0" baseline="0" dirty="0">
              <a:ln>
                <a:noFill/>
              </a:ln>
              <a:effectLst/>
              <a:latin typeface="Arial" panose="020B0604020202020204" pitchFamily="34" charset="0"/>
            </a:endParaRPr>
          </a:p>
          <a:p>
            <a:pPr marL="0" indent="0">
              <a:lnSpc>
                <a:spcPct val="140000"/>
              </a:lnSpc>
              <a:buNone/>
            </a:pPr>
            <a:r>
              <a:rPr kumimoji="0" lang="en-US" altLang="en-US" sz="1200" b="1" i="0" u="none" strike="noStrike" cap="none" normalizeH="0" baseline="0" dirty="0">
                <a:ln>
                  <a:noFill/>
                </a:ln>
                <a:effectLst/>
                <a:latin typeface="Arial" panose="020B0604020202020204" pitchFamily="34" charset="0"/>
              </a:rPr>
              <a:t>Definition and examples of psychographic variables. </a:t>
            </a:r>
          </a:p>
          <a:p>
            <a:pPr marL="0" indent="0">
              <a:lnSpc>
                <a:spcPct val="140000"/>
              </a:lnSpc>
              <a:buNone/>
            </a:pPr>
            <a:r>
              <a:rPr lang="en-GB" sz="1200" dirty="0"/>
              <a:t>Psychographic segmentation divides the market based on psychological and lifestyle characteristics</a:t>
            </a:r>
          </a:p>
          <a:p>
            <a:pPr marL="0" indent="0">
              <a:lnSpc>
                <a:spcPct val="140000"/>
              </a:lnSpc>
              <a:buNone/>
            </a:pPr>
            <a:r>
              <a:rPr lang="en-GB" sz="1200" dirty="0"/>
              <a:t>Examples include:</a:t>
            </a:r>
          </a:p>
          <a:p>
            <a:pPr>
              <a:lnSpc>
                <a:spcPct val="140000"/>
              </a:lnSpc>
            </a:pPr>
            <a:r>
              <a:rPr lang="en-GB" sz="1200" dirty="0"/>
              <a:t>  Personality traits: extroverted, introverted, ambitious, laid-back, etc.</a:t>
            </a:r>
          </a:p>
          <a:p>
            <a:pPr>
              <a:lnSpc>
                <a:spcPct val="140000"/>
              </a:lnSpc>
            </a:pPr>
            <a:r>
              <a:rPr lang="en-GB" sz="1200" dirty="0"/>
              <a:t>  Values: environmentally conscious, socially responsible, traditional, progressive</a:t>
            </a:r>
          </a:p>
          <a:p>
            <a:pPr>
              <a:lnSpc>
                <a:spcPct val="140000"/>
              </a:lnSpc>
            </a:pPr>
            <a:r>
              <a:rPr lang="en-GB" sz="1200" dirty="0"/>
              <a:t>  Attitudes: positive, negative, optimistic, pessimistic, risk-averse</a:t>
            </a:r>
          </a:p>
          <a:p>
            <a:pPr>
              <a:lnSpc>
                <a:spcPct val="140000"/>
              </a:lnSpc>
            </a:pPr>
            <a:r>
              <a:rPr lang="en-GB" sz="1200" dirty="0"/>
              <a:t>  Interests: hobbies, entertainment preferences, sports, travel, etc.</a:t>
            </a:r>
          </a:p>
          <a:p>
            <a:pPr>
              <a:lnSpc>
                <a:spcPct val="140000"/>
              </a:lnSpc>
            </a:pPr>
            <a:r>
              <a:rPr lang="en-GB" sz="1200" dirty="0"/>
              <a:t>  Lifestyle: active, sedentary, health-conscious, luxury-oriented, etc.</a:t>
            </a:r>
          </a:p>
          <a:p>
            <a:pPr marL="0" marR="0" lvl="0" indent="0" defTabSz="914400" rtl="0" eaLnBrk="0" fontAlgn="base" latinLnBrk="0" hangingPunct="0">
              <a:lnSpc>
                <a:spcPct val="140000"/>
              </a:lnSpc>
              <a:spcBef>
                <a:spcPct val="0"/>
              </a:spcBef>
              <a:spcAft>
                <a:spcPts val="600"/>
              </a:spcAft>
              <a:buClrTx/>
              <a:buSzTx/>
              <a:buNone/>
              <a:tabLst/>
            </a:pPr>
            <a:r>
              <a:rPr kumimoji="0" lang="en-US" altLang="en-US" sz="800" b="0" i="0" u="none" strike="noStrike" cap="none" normalizeH="0" baseline="0" dirty="0">
                <a:ln>
                  <a:noFill/>
                </a:ln>
                <a:effectLst/>
                <a:latin typeface="Arial" panose="020B0604020202020204" pitchFamily="34" charset="0"/>
              </a:rPr>
              <a:t> </a:t>
            </a:r>
          </a:p>
          <a:p>
            <a:pPr>
              <a:lnSpc>
                <a:spcPct val="140000"/>
              </a:lnSpc>
            </a:pPr>
            <a:endParaRPr lang="en-GB" sz="800" dirty="0"/>
          </a:p>
        </p:txBody>
      </p:sp>
      <p:pic>
        <p:nvPicPr>
          <p:cNvPr id="35" name="Picture 34" descr="Complex math formulas on a blackboard">
            <a:extLst>
              <a:ext uri="{FF2B5EF4-FFF2-40B4-BE49-F238E27FC236}">
                <a16:creationId xmlns:a16="http://schemas.microsoft.com/office/drawing/2014/main" id="{8D8F029A-CBBF-1150-8E65-C2ED0DE85E66}"/>
              </a:ext>
            </a:extLst>
          </p:cNvPr>
          <p:cNvPicPr>
            <a:picLocks noChangeAspect="1"/>
          </p:cNvPicPr>
          <p:nvPr/>
        </p:nvPicPr>
        <p:blipFill>
          <a:blip r:embed="rId3"/>
          <a:srcRect l="36359" r="22436" b="-1"/>
          <a:stretch/>
        </p:blipFill>
        <p:spPr>
          <a:xfrm>
            <a:off x="8321011" y="10"/>
            <a:ext cx="3870989" cy="6857990"/>
          </a:xfrm>
          <a:prstGeom prst="rect">
            <a:avLst/>
          </a:prstGeom>
        </p:spPr>
      </p:pic>
    </p:spTree>
    <p:extLst>
      <p:ext uri="{BB962C8B-B14F-4D97-AF65-F5344CB8AC3E}">
        <p14:creationId xmlns:p14="http://schemas.microsoft.com/office/powerpoint/2010/main" val="1363875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9F5A2E04-FA6C-D517-7724-F1B37E2909FB}"/>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55AE457-D0A5-6349-0038-BFBAF2396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DE5770-D347-C0D4-AC92-4DC02922B428}"/>
              </a:ext>
            </a:extLst>
          </p:cNvPr>
          <p:cNvSpPr>
            <a:spLocks noGrp="1"/>
          </p:cNvSpPr>
          <p:nvPr>
            <p:ph type="title"/>
          </p:nvPr>
        </p:nvSpPr>
        <p:spPr>
          <a:xfrm>
            <a:off x="989400" y="395289"/>
            <a:ext cx="6328800" cy="684210"/>
          </a:xfrm>
        </p:spPr>
        <p:txBody>
          <a:bodyPr>
            <a:normAutofit/>
          </a:bodyPr>
          <a:lstStyle/>
          <a:p>
            <a:pPr algn="ctr"/>
            <a:r>
              <a:rPr lang="en-GB" dirty="0"/>
              <a:t>Psychographic Segmentation</a:t>
            </a:r>
          </a:p>
        </p:txBody>
      </p:sp>
      <p:sp>
        <p:nvSpPr>
          <p:cNvPr id="26" name="Rectangle 1">
            <a:extLst>
              <a:ext uri="{FF2B5EF4-FFF2-40B4-BE49-F238E27FC236}">
                <a16:creationId xmlns:a16="http://schemas.microsoft.com/office/drawing/2014/main" id="{2954C0BA-52E0-A175-CC8C-D1D2FE712C08}"/>
              </a:ext>
            </a:extLst>
          </p:cNvPr>
          <p:cNvSpPr>
            <a:spLocks noGrp="1" noChangeArrowheads="1"/>
          </p:cNvSpPr>
          <p:nvPr>
            <p:ph idx="1"/>
          </p:nvPr>
        </p:nvSpPr>
        <p:spPr bwMode="auto">
          <a:xfrm>
            <a:off x="989400" y="1374943"/>
            <a:ext cx="8785971" cy="485168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fontScale="25000" lnSpcReduction="20000"/>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800" b="0" i="0" u="none" strike="noStrike" cap="none" normalizeH="0" baseline="0" dirty="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None/>
              <a:tabLst/>
            </a:pPr>
            <a:r>
              <a:rPr kumimoji="0" lang="en-US" altLang="en-US" sz="4400" b="1" i="0" u="none" strike="noStrike" cap="none" normalizeH="0" baseline="0" dirty="0">
                <a:ln>
                  <a:noFill/>
                </a:ln>
                <a:effectLst/>
                <a:latin typeface="Arial" panose="020B0604020202020204" pitchFamily="34" charset="0"/>
              </a:rPr>
              <a:t> Advantages and limitations of psychographic segmentation.</a:t>
            </a:r>
            <a:r>
              <a:rPr lang="en-GB" sz="4400" b="1" dirty="0"/>
              <a:t> </a:t>
            </a:r>
          </a:p>
          <a:p>
            <a:r>
              <a:rPr lang="en-GB" sz="4400" dirty="0"/>
              <a:t>Provides deeper insights into consumer motivations and decision-making processes</a:t>
            </a:r>
          </a:p>
          <a:p>
            <a:r>
              <a:rPr lang="en-GB" sz="4400" dirty="0"/>
              <a:t>Allows for more personalized and emotionally resonant marketing messages</a:t>
            </a:r>
          </a:p>
          <a:p>
            <a:r>
              <a:rPr lang="en-GB" sz="4400" dirty="0"/>
              <a:t>Helps in developing products and services that align with consumer preferences and values</a:t>
            </a:r>
          </a:p>
          <a:p>
            <a:r>
              <a:rPr lang="en-GB" sz="4400" dirty="0"/>
              <a:t>Facilitates brand positioning and differentiation based on lifestyle and personality</a:t>
            </a:r>
          </a:p>
          <a:p>
            <a:r>
              <a:rPr lang="en-GB" sz="4400" dirty="0"/>
              <a:t>Enables targeted content creation and media selection</a:t>
            </a:r>
          </a:p>
          <a:p>
            <a:pPr marL="0" indent="0">
              <a:buNone/>
            </a:pPr>
            <a:r>
              <a:rPr lang="en-GB" sz="4400" b="1" dirty="0">
                <a:latin typeface="Arial" panose="020B0604020202020204" pitchFamily="34" charset="0"/>
                <a:cs typeface="Arial" panose="020B0604020202020204" pitchFamily="34" charset="0"/>
              </a:rPr>
              <a:t>Limitations of psychographic segmentation.</a:t>
            </a:r>
          </a:p>
          <a:p>
            <a:r>
              <a:rPr lang="en-GB" sz="4400" dirty="0"/>
              <a:t>Data collection can be more complex and time-consuming compared to demographic or geographic segmentation</a:t>
            </a:r>
          </a:p>
          <a:p>
            <a:r>
              <a:rPr lang="en-GB" sz="4400" dirty="0"/>
              <a:t>Psychographic traits may be less stable and more difficult to measure than other variables</a:t>
            </a:r>
          </a:p>
          <a:p>
            <a:r>
              <a:rPr lang="en-GB" sz="4400" dirty="0"/>
              <a:t>Requires careful interpretation and analysis to avoid stereotyping or oversimplification</a:t>
            </a:r>
          </a:p>
          <a:p>
            <a:r>
              <a:rPr lang="en-GB" sz="4400" dirty="0"/>
              <a:t>May not be as actionable as other segmentation variables for certain products or industries</a:t>
            </a:r>
          </a:p>
          <a:p>
            <a:r>
              <a:rPr lang="en-GB" sz="4400" dirty="0"/>
              <a:t>Should be used in combination with other segmentation variables for a more comprehensive understanding of the market</a:t>
            </a:r>
            <a:r>
              <a:rPr lang="en-US" sz="4400" dirty="0">
                <a:latin typeface="Arial" panose="020B0604020202020204" pitchFamily="34" charset="0"/>
              </a:rPr>
              <a:t>.</a:t>
            </a:r>
            <a:endParaRPr lang="en-GB" sz="4400" dirty="0"/>
          </a:p>
        </p:txBody>
      </p:sp>
      <p:cxnSp>
        <p:nvCxnSpPr>
          <p:cNvPr id="21" name="Straight Connector 20">
            <a:extLst>
              <a:ext uri="{FF2B5EF4-FFF2-40B4-BE49-F238E27FC236}">
                <a16:creationId xmlns:a16="http://schemas.microsoft.com/office/drawing/2014/main" id="{CAF8CA22-1272-BE3C-EAAF-2FB925B027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2485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1332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58E1D3-5541-8CA9-C0AF-94BB93413D73}"/>
              </a:ext>
            </a:extLst>
          </p:cNvPr>
          <p:cNvSpPr>
            <a:spLocks noGrp="1"/>
          </p:cNvSpPr>
          <p:nvPr>
            <p:ph type="title"/>
          </p:nvPr>
        </p:nvSpPr>
        <p:spPr>
          <a:xfrm>
            <a:off x="990000" y="946800"/>
            <a:ext cx="2802386" cy="4689475"/>
          </a:xfrm>
        </p:spPr>
        <p:txBody>
          <a:bodyPr anchor="t">
            <a:normAutofit/>
          </a:bodyPr>
          <a:lstStyle/>
          <a:p>
            <a:r>
              <a:rPr lang="en-GB"/>
              <a:t>Behavioral Segmentation</a:t>
            </a:r>
            <a:endParaRPr lang="en-GB" dirty="0"/>
          </a:p>
        </p:txBody>
      </p:sp>
      <p:cxnSp>
        <p:nvCxnSpPr>
          <p:cNvPr id="16" name="Straight Connector 15">
            <a:extLst>
              <a:ext uri="{FF2B5EF4-FFF2-40B4-BE49-F238E27FC236}">
                <a16:creationId xmlns:a16="http://schemas.microsoft.com/office/drawing/2014/main" id="{9B4757C4-228A-47E5-94C8-058312AB27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323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6" name="Rectangle 1">
            <a:extLst>
              <a:ext uri="{FF2B5EF4-FFF2-40B4-BE49-F238E27FC236}">
                <a16:creationId xmlns:a16="http://schemas.microsoft.com/office/drawing/2014/main" id="{9ECAB737-4911-704C-4BAE-7CDE601AC321}"/>
              </a:ext>
            </a:extLst>
          </p:cNvPr>
          <p:cNvGraphicFramePr>
            <a:graphicFrameLocks noGrp="1"/>
          </p:cNvGraphicFramePr>
          <p:nvPr>
            <p:ph idx="1"/>
            <p:extLst>
              <p:ext uri="{D42A27DB-BD31-4B8C-83A1-F6EECF244321}">
                <p14:modId xmlns:p14="http://schemas.microsoft.com/office/powerpoint/2010/main" val="1749905749"/>
              </p:ext>
            </p:extLst>
          </p:nvPr>
        </p:nvGraphicFramePr>
        <p:xfrm>
          <a:off x="4982215" y="537330"/>
          <a:ext cx="6668792" cy="577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26236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0BA4F-DCFC-4EC3-8F54-4FB4F3CC3E6A}"/>
              </a:ext>
            </a:extLst>
          </p:cNvPr>
          <p:cNvSpPr>
            <a:spLocks noGrp="1"/>
          </p:cNvSpPr>
          <p:nvPr>
            <p:ph type="title"/>
          </p:nvPr>
        </p:nvSpPr>
        <p:spPr/>
        <p:txBody>
          <a:bodyPr/>
          <a:lstStyle/>
          <a:p>
            <a:pPr algn="ctr"/>
            <a:r>
              <a:rPr lang="en-US" b="0" i="0" baseline="0" dirty="0"/>
              <a:t>Advantages and limitations of behavioral segmentation </a:t>
            </a:r>
            <a:br>
              <a:rPr lang="en-US" dirty="0"/>
            </a:br>
            <a:endParaRPr lang="en-GB" dirty="0"/>
          </a:p>
        </p:txBody>
      </p:sp>
      <p:sp>
        <p:nvSpPr>
          <p:cNvPr id="3" name="Content Placeholder 2">
            <a:extLst>
              <a:ext uri="{FF2B5EF4-FFF2-40B4-BE49-F238E27FC236}">
                <a16:creationId xmlns:a16="http://schemas.microsoft.com/office/drawing/2014/main" id="{13E9047E-EBAC-37CE-9506-53A09C9DA0E4}"/>
              </a:ext>
            </a:extLst>
          </p:cNvPr>
          <p:cNvSpPr>
            <a:spLocks noGrp="1"/>
          </p:cNvSpPr>
          <p:nvPr>
            <p:ph sz="half" idx="1"/>
          </p:nvPr>
        </p:nvSpPr>
        <p:spPr/>
        <p:txBody>
          <a:bodyPr>
            <a:normAutofit fontScale="9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Aptos" panose="02110004020202020204"/>
                <a:ea typeface="+mn-ea"/>
                <a:cs typeface="+mn-cs"/>
              </a:rPr>
              <a:t>Advantages of behavioural segmentation: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Directly relates to consumer actions and decision-making processes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Provides insights into how consumers interact with and respond to products, services, and marketing efforts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Allows for targeted marketing strategies based on specific behaviors and preferences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Helps in identifying opportunities for cross-selling, upselling, and customer retention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Facilitates the development of loyalty programs and personalized marketing campaigns</a:t>
            </a:r>
            <a:endParaRPr lang="en-GB" sz="1800" dirty="0"/>
          </a:p>
        </p:txBody>
      </p:sp>
      <p:sp>
        <p:nvSpPr>
          <p:cNvPr id="4" name="Content Placeholder 3">
            <a:extLst>
              <a:ext uri="{FF2B5EF4-FFF2-40B4-BE49-F238E27FC236}">
                <a16:creationId xmlns:a16="http://schemas.microsoft.com/office/drawing/2014/main" id="{2239924C-A863-6491-B5AF-76A372E228B2}"/>
              </a:ext>
            </a:extLst>
          </p:cNvPr>
          <p:cNvSpPr>
            <a:spLocks noGrp="1"/>
          </p:cNvSpPr>
          <p:nvPr>
            <p:ph sz="half" idx="2"/>
          </p:nvPr>
        </p:nvSpPr>
        <p:spPr/>
        <p:txBody>
          <a:bodyPr>
            <a:normAutofit fontScale="9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Aptos" panose="02110004020202020204"/>
                <a:ea typeface="+mn-ea"/>
                <a:cs typeface="+mn-cs"/>
              </a:rPr>
              <a:t>Limitations of behavioural segmentation: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indent="0">
              <a:lnSpc>
                <a:spcPct val="100000"/>
              </a:lnSpc>
              <a:spcBef>
                <a:spcPts val="0"/>
              </a:spcBef>
              <a:buClrTx/>
              <a:buNone/>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Requires extensive data collection and analysis, which can be time-consuming and resource-intensive</a:t>
            </a:r>
          </a:p>
          <a:p>
            <a:pPr marL="0" indent="0">
              <a:lnSpc>
                <a:spcPct val="100000"/>
              </a:lnSpc>
              <a:spcBef>
                <a:spcPts val="0"/>
              </a:spcBef>
              <a:buClrTx/>
              <a:buNone/>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Consumer behaviors may change over time, requiring frequent updates to segmentation strategies</a:t>
            </a:r>
          </a:p>
          <a:p>
            <a:pPr marL="0" indent="0">
              <a:lnSpc>
                <a:spcPct val="100000"/>
              </a:lnSpc>
              <a:spcBef>
                <a:spcPts val="0"/>
              </a:spcBef>
              <a:buClrTx/>
              <a:buNone/>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May not provide a complete picture of the consumer without considering other segmentation variables</a:t>
            </a:r>
          </a:p>
          <a:p>
            <a:pPr marL="0" indent="0">
              <a:lnSpc>
                <a:spcPct val="100000"/>
              </a:lnSpc>
              <a:spcBef>
                <a:spcPts val="0"/>
              </a:spcBef>
              <a:buClrTx/>
              <a:buNone/>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Can lead to missed opportunities if focusing too narrowly on specific behaviors</a:t>
            </a:r>
          </a:p>
          <a:p>
            <a:pPr marL="0" indent="0">
              <a:lnSpc>
                <a:spcPct val="100000"/>
              </a:lnSpc>
              <a:spcBef>
                <a:spcPts val="0"/>
              </a:spcBef>
              <a:buClrTx/>
              <a:buNone/>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 Should be used in combination with demographic, geographic, and psychographic variables for a more comprehensive understanding of the market</a:t>
            </a:r>
          </a:p>
          <a:p>
            <a:endParaRPr lang="en-GB" dirty="0"/>
          </a:p>
        </p:txBody>
      </p:sp>
    </p:spTree>
    <p:extLst>
      <p:ext uri="{BB962C8B-B14F-4D97-AF65-F5344CB8AC3E}">
        <p14:creationId xmlns:p14="http://schemas.microsoft.com/office/powerpoint/2010/main" val="4171138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DDD18A-7E07-D68D-99F4-AEBEDF685FF4}"/>
              </a:ext>
            </a:extLst>
          </p:cNvPr>
          <p:cNvSpPr>
            <a:spLocks noGrp="1"/>
          </p:cNvSpPr>
          <p:nvPr>
            <p:ph type="title"/>
          </p:nvPr>
        </p:nvSpPr>
        <p:spPr>
          <a:xfrm>
            <a:off x="990000" y="536575"/>
            <a:ext cx="4078800" cy="1453003"/>
          </a:xfrm>
        </p:spPr>
        <p:txBody>
          <a:bodyPr wrap="square" anchor="b">
            <a:normAutofit/>
          </a:bodyPr>
          <a:lstStyle/>
          <a:p>
            <a:pPr algn="ctr"/>
            <a:r>
              <a:rPr lang="en-GB" dirty="0"/>
              <a:t>Selecting Target Segments</a:t>
            </a:r>
            <a:endParaRPr lang="en-GB"/>
          </a:p>
        </p:txBody>
      </p:sp>
      <p:cxnSp>
        <p:nvCxnSpPr>
          <p:cNvPr id="12" name="Straight Connector 11">
            <a:extLst>
              <a:ext uri="{FF2B5EF4-FFF2-40B4-BE49-F238E27FC236}">
                <a16:creationId xmlns:a16="http://schemas.microsoft.com/office/drawing/2014/main" id="{76D745DA-D03E-47A2-9936-01C39D51A4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7594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A52D9AD2-1A24-7F42-4BE5-EC1AFE4F8E9D}"/>
              </a:ext>
            </a:extLst>
          </p:cNvPr>
          <p:cNvSpPr>
            <a:spLocks noGrp="1" noChangeArrowheads="1"/>
          </p:cNvSpPr>
          <p:nvPr>
            <p:ph idx="1"/>
          </p:nvPr>
        </p:nvSpPr>
        <p:spPr bwMode="auto">
          <a:xfrm>
            <a:off x="990000" y="2877018"/>
            <a:ext cx="40788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7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Evaluating segment attractiveness: size, growth, accessibility, profitability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Assessing company resources and capabilities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Align target segments with overall business strategy </a:t>
            </a:r>
          </a:p>
        </p:txBody>
      </p:sp>
      <p:pic>
        <p:nvPicPr>
          <p:cNvPr id="6" name="Picture 5" descr="Arrows pointing right while one points left">
            <a:extLst>
              <a:ext uri="{FF2B5EF4-FFF2-40B4-BE49-F238E27FC236}">
                <a16:creationId xmlns:a16="http://schemas.microsoft.com/office/drawing/2014/main" id="{681C9E37-C792-934F-A33A-1E15A78E5297}"/>
              </a:ext>
            </a:extLst>
          </p:cNvPr>
          <p:cNvPicPr>
            <a:picLocks noChangeAspect="1"/>
          </p:cNvPicPr>
          <p:nvPr/>
        </p:nvPicPr>
        <p:blipFill rotWithShape="1">
          <a:blip r:embed="rId3"/>
          <a:srcRect l="27991" r="12524" b="-1"/>
          <a:stretch/>
        </p:blipFill>
        <p:spPr>
          <a:xfrm>
            <a:off x="6080462" y="10"/>
            <a:ext cx="6111538" cy="6857990"/>
          </a:xfrm>
          <a:prstGeom prst="rect">
            <a:avLst/>
          </a:prstGeom>
        </p:spPr>
      </p:pic>
    </p:spTree>
    <p:extLst>
      <p:ext uri="{BB962C8B-B14F-4D97-AF65-F5344CB8AC3E}">
        <p14:creationId xmlns:p14="http://schemas.microsoft.com/office/powerpoint/2010/main" val="15721402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1239E3-336B-CAD9-4947-BD7A34A0A75D}"/>
              </a:ext>
            </a:extLst>
          </p:cNvPr>
          <p:cNvSpPr>
            <a:spLocks noGrp="1"/>
          </p:cNvSpPr>
          <p:nvPr>
            <p:ph type="title"/>
          </p:nvPr>
        </p:nvSpPr>
        <p:spPr>
          <a:xfrm>
            <a:off x="989999" y="395288"/>
            <a:ext cx="6317998" cy="1120439"/>
          </a:xfrm>
        </p:spPr>
        <p:txBody>
          <a:bodyPr wrap="square" anchor="b">
            <a:normAutofit/>
          </a:bodyPr>
          <a:lstStyle/>
          <a:p>
            <a:pPr algn="ctr"/>
            <a:r>
              <a:rPr lang="en-GB" dirty="0"/>
              <a:t>Developing Targeted Marketing Strategies</a:t>
            </a:r>
            <a:endParaRPr lang="en-GB"/>
          </a:p>
        </p:txBody>
      </p:sp>
      <p:cxnSp>
        <p:nvCxnSpPr>
          <p:cNvPr id="12" name="Straight Connector 11">
            <a:extLst>
              <a:ext uri="{FF2B5EF4-FFF2-40B4-BE49-F238E27FC236}">
                <a16:creationId xmlns:a16="http://schemas.microsoft.com/office/drawing/2014/main" id="{16C132CB-661F-4A80-B2A5-D78FF18C0C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8998" y="19645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63FA375C-EB07-9FF3-0771-5CCE5E192CFF}"/>
              </a:ext>
            </a:extLst>
          </p:cNvPr>
          <p:cNvSpPr>
            <a:spLocks noGrp="1" noChangeArrowheads="1"/>
          </p:cNvSpPr>
          <p:nvPr>
            <p:ph idx="1"/>
          </p:nvPr>
        </p:nvSpPr>
        <p:spPr bwMode="auto">
          <a:xfrm>
            <a:off x="989998" y="2413468"/>
            <a:ext cx="6318000" cy="33650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lnSpcReduction="10000"/>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700" b="0" i="0" u="none" strike="noStrike" cap="none" normalizeH="0" baseline="0" dirty="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dirty="0">
                <a:ln>
                  <a:noFill/>
                </a:ln>
                <a:effectLst/>
                <a:latin typeface="Arial" panose="020B0604020202020204" pitchFamily="34" charset="0"/>
              </a:rPr>
              <a:t>Tailoring the marketing mix (4 Ps) for each target segment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dirty="0">
                <a:ln>
                  <a:noFill/>
                </a:ln>
                <a:effectLst/>
                <a:latin typeface="Arial" panose="020B0604020202020204" pitchFamily="34" charset="0"/>
              </a:rPr>
              <a:t>Product: features, packaging, branding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dirty="0">
                <a:ln>
                  <a:noFill/>
                </a:ln>
                <a:effectLst/>
                <a:latin typeface="Arial" panose="020B0604020202020204" pitchFamily="34" charset="0"/>
              </a:rPr>
              <a:t>Price: pricing strategy, discounts, payment options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dirty="0">
                <a:ln>
                  <a:noFill/>
                </a:ln>
                <a:effectLst/>
                <a:latin typeface="Arial" panose="020B0604020202020204" pitchFamily="34" charset="0"/>
              </a:rPr>
              <a:t>Place: distribution channels, locations, convenience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dirty="0">
                <a:ln>
                  <a:noFill/>
                </a:ln>
                <a:effectLst/>
                <a:latin typeface="Arial" panose="020B0604020202020204" pitchFamily="34" charset="0"/>
              </a:rPr>
              <a:t>Promotion: advertising, PR, sales promotions, personal selling </a:t>
            </a:r>
          </a:p>
          <a:p>
            <a:pPr marL="0" marR="0" lvl="0" indent="0" algn="ctr" defTabSz="914400" rtl="0" eaLnBrk="0" fontAlgn="base" latinLnBrk="0" hangingPunct="0">
              <a:lnSpc>
                <a:spcPct val="140000"/>
              </a:lnSpc>
              <a:spcBef>
                <a:spcPct val="0"/>
              </a:spcBef>
              <a:spcAft>
                <a:spcPts val="600"/>
              </a:spcAft>
              <a:buClrTx/>
              <a:buSzTx/>
              <a:buNone/>
              <a:tabLst/>
            </a:pPr>
            <a:r>
              <a:rPr lang="en-US" altLang="en-US" sz="1700" dirty="0">
                <a:latin typeface="Arial" panose="020B0604020202020204" pitchFamily="34" charset="0"/>
              </a:rPr>
              <a:t>There are now 7P’s but concentrate on the original 4.</a:t>
            </a:r>
            <a:endParaRPr kumimoji="0" lang="en-US" altLang="en-US" sz="1700" b="0" i="0" u="none" strike="noStrike" cap="none" normalizeH="0" baseline="0" dirty="0">
              <a:ln>
                <a:noFill/>
              </a:ln>
              <a:effectLst/>
              <a:latin typeface="Arial" panose="020B0604020202020204" pitchFamily="34" charset="0"/>
            </a:endParaRPr>
          </a:p>
        </p:txBody>
      </p:sp>
      <p:pic>
        <p:nvPicPr>
          <p:cNvPr id="6" name="Picture 5" descr="People at the meeting desk">
            <a:extLst>
              <a:ext uri="{FF2B5EF4-FFF2-40B4-BE49-F238E27FC236}">
                <a16:creationId xmlns:a16="http://schemas.microsoft.com/office/drawing/2014/main" id="{8083ECB3-04ED-4B13-3A43-7029E207DF1F}"/>
              </a:ext>
            </a:extLst>
          </p:cNvPr>
          <p:cNvPicPr>
            <a:picLocks noChangeAspect="1"/>
          </p:cNvPicPr>
          <p:nvPr/>
        </p:nvPicPr>
        <p:blipFill rotWithShape="1">
          <a:blip r:embed="rId3"/>
          <a:srcRect l="29424" r="38826"/>
          <a:stretch/>
        </p:blipFill>
        <p:spPr>
          <a:xfrm>
            <a:off x="8321011" y="10"/>
            <a:ext cx="3870989" cy="6857990"/>
          </a:xfrm>
          <a:prstGeom prst="rect">
            <a:avLst/>
          </a:prstGeom>
        </p:spPr>
      </p:pic>
    </p:spTree>
    <p:extLst>
      <p:ext uri="{BB962C8B-B14F-4D97-AF65-F5344CB8AC3E}">
        <p14:creationId xmlns:p14="http://schemas.microsoft.com/office/powerpoint/2010/main" val="2234286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F72A52-F9C0-3078-CEF9-09A5F3077DF7}"/>
              </a:ext>
            </a:extLst>
          </p:cNvPr>
          <p:cNvSpPr>
            <a:spLocks noGrp="1"/>
          </p:cNvSpPr>
          <p:nvPr>
            <p:ph type="title"/>
          </p:nvPr>
        </p:nvSpPr>
        <p:spPr>
          <a:xfrm>
            <a:off x="990000" y="946800"/>
            <a:ext cx="2802386" cy="4689475"/>
          </a:xfrm>
        </p:spPr>
        <p:txBody>
          <a:bodyPr anchor="t">
            <a:normAutofit/>
          </a:bodyPr>
          <a:lstStyle/>
          <a:p>
            <a:r>
              <a:rPr lang="en-GB"/>
              <a:t>Benefits of Effective Segmentation</a:t>
            </a:r>
            <a:endParaRPr lang="en-GB" dirty="0"/>
          </a:p>
        </p:txBody>
      </p:sp>
      <p:cxnSp>
        <p:nvCxnSpPr>
          <p:cNvPr id="19" name="Straight Connector 18">
            <a:extLst>
              <a:ext uri="{FF2B5EF4-FFF2-40B4-BE49-F238E27FC236}">
                <a16:creationId xmlns:a16="http://schemas.microsoft.com/office/drawing/2014/main" id="{9B4757C4-228A-47E5-94C8-058312AB27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323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20" name="Rectangle 1">
            <a:extLst>
              <a:ext uri="{FF2B5EF4-FFF2-40B4-BE49-F238E27FC236}">
                <a16:creationId xmlns:a16="http://schemas.microsoft.com/office/drawing/2014/main" id="{65102659-06D7-0157-7015-4FFB77BFFE86}"/>
              </a:ext>
            </a:extLst>
          </p:cNvPr>
          <p:cNvGraphicFramePr>
            <a:graphicFrameLocks noGrp="1"/>
          </p:cNvGraphicFramePr>
          <p:nvPr>
            <p:ph idx="1"/>
            <p:extLst>
              <p:ext uri="{D42A27DB-BD31-4B8C-83A1-F6EECF244321}">
                <p14:modId xmlns:p14="http://schemas.microsoft.com/office/powerpoint/2010/main" val="2881841243"/>
              </p:ext>
            </p:extLst>
          </p:nvPr>
        </p:nvGraphicFramePr>
        <p:xfrm>
          <a:off x="4982215" y="537330"/>
          <a:ext cx="6668792" cy="577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84146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50A6F6-C66F-BCD9-57E1-F9672D6DFBFC}"/>
              </a:ext>
            </a:extLst>
          </p:cNvPr>
          <p:cNvSpPr>
            <a:spLocks noGrp="1"/>
          </p:cNvSpPr>
          <p:nvPr>
            <p:ph type="title"/>
          </p:nvPr>
        </p:nvSpPr>
        <p:spPr>
          <a:xfrm>
            <a:off x="539750" y="536575"/>
            <a:ext cx="3892550" cy="1453003"/>
          </a:xfrm>
        </p:spPr>
        <p:txBody>
          <a:bodyPr wrap="square" anchor="b">
            <a:normAutofit/>
          </a:bodyPr>
          <a:lstStyle/>
          <a:p>
            <a:pPr algn="ctr"/>
            <a:r>
              <a:rPr lang="en-GB" dirty="0"/>
              <a:t>Key Takeaways</a:t>
            </a:r>
            <a:endParaRPr lang="en-GB"/>
          </a:p>
        </p:txBody>
      </p:sp>
      <p:cxnSp>
        <p:nvCxnSpPr>
          <p:cNvPr id="12" name="Straight Connector 11">
            <a:extLst>
              <a:ext uri="{FF2B5EF4-FFF2-40B4-BE49-F238E27FC236}">
                <a16:creationId xmlns:a16="http://schemas.microsoft.com/office/drawing/2014/main" id="{79A23555-9837-466D-9123-97B89F6CA1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60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331A6F92-8322-478A-CFE8-E67B1A9B29F4}"/>
              </a:ext>
            </a:extLst>
          </p:cNvPr>
          <p:cNvSpPr>
            <a:spLocks noGrp="1" noChangeArrowheads="1"/>
          </p:cNvSpPr>
          <p:nvPr>
            <p:ph idx="1"/>
          </p:nvPr>
        </p:nvSpPr>
        <p:spPr bwMode="auto">
          <a:xfrm>
            <a:off x="990000" y="2877018"/>
            <a:ext cx="29700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0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000" b="0" i="0" u="none" strike="noStrike" cap="none" normalizeH="0" baseline="0">
                <a:ln>
                  <a:noFill/>
                </a:ln>
                <a:effectLst/>
                <a:latin typeface="Arial" panose="020B0604020202020204" pitchFamily="34" charset="0"/>
              </a:rPr>
              <a:t>Segmentation is essential for effective marketing strategies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000" b="0" i="0" u="none" strike="noStrike" cap="none" normalizeH="0" baseline="0">
                <a:ln>
                  <a:noFill/>
                </a:ln>
                <a:effectLst/>
                <a:latin typeface="Arial" panose="020B0604020202020204" pitchFamily="34" charset="0"/>
              </a:rPr>
              <a:t>Use a combination of segmentation variables for a comprehensive approach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000" b="0" i="0" u="none" strike="noStrike" cap="none" normalizeH="0" baseline="0">
                <a:ln>
                  <a:noFill/>
                </a:ln>
                <a:effectLst/>
                <a:latin typeface="Arial" panose="020B0604020202020204" pitchFamily="34" charset="0"/>
              </a:rPr>
              <a:t>Prioritize target segments based on attractiveness and company capabilities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000" b="0" i="0" u="none" strike="noStrike" cap="none" normalizeH="0" baseline="0">
                <a:ln>
                  <a:noFill/>
                </a:ln>
                <a:effectLst/>
                <a:latin typeface="Arial" panose="020B0604020202020204" pitchFamily="34" charset="0"/>
              </a:rPr>
              <a:t>Develop customized marketing strategies for each target segment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000" b="0" i="0" u="none" strike="noStrike" cap="none" normalizeH="0" baseline="0">
                <a:ln>
                  <a:noFill/>
                </a:ln>
                <a:effectLst/>
                <a:latin typeface="Arial" panose="020B0604020202020204" pitchFamily="34" charset="0"/>
              </a:rPr>
              <a:t>Regularly review and adjust segmentation approach as market conditions change </a:t>
            </a:r>
          </a:p>
        </p:txBody>
      </p:sp>
      <p:pic>
        <p:nvPicPr>
          <p:cNvPr id="6" name="Picture 5" descr="Desk with productivity items">
            <a:extLst>
              <a:ext uri="{FF2B5EF4-FFF2-40B4-BE49-F238E27FC236}">
                <a16:creationId xmlns:a16="http://schemas.microsoft.com/office/drawing/2014/main" id="{1A127B66-6DC2-7B47-BDEA-00B0C6BD402D}"/>
              </a:ext>
            </a:extLst>
          </p:cNvPr>
          <p:cNvPicPr>
            <a:picLocks noChangeAspect="1"/>
          </p:cNvPicPr>
          <p:nvPr/>
        </p:nvPicPr>
        <p:blipFill rotWithShape="1">
          <a:blip r:embed="rId3"/>
          <a:srcRect l="22527" r="7277" b="-1"/>
          <a:stretch/>
        </p:blipFill>
        <p:spPr>
          <a:xfrm>
            <a:off x="4979987" y="10"/>
            <a:ext cx="7212013" cy="6857990"/>
          </a:xfrm>
          <a:prstGeom prst="rect">
            <a:avLst/>
          </a:prstGeom>
        </p:spPr>
      </p:pic>
    </p:spTree>
    <p:extLst>
      <p:ext uri="{BB962C8B-B14F-4D97-AF65-F5344CB8AC3E}">
        <p14:creationId xmlns:p14="http://schemas.microsoft.com/office/powerpoint/2010/main" val="783278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4CD6D0-88B6-45F4-AC60-54587D3C9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 arrow hitting a bull's eye target">
            <a:extLst>
              <a:ext uri="{FF2B5EF4-FFF2-40B4-BE49-F238E27FC236}">
                <a16:creationId xmlns:a16="http://schemas.microsoft.com/office/drawing/2014/main" id="{EEDD31F1-8294-EEDC-929D-0B6CDE391999}"/>
              </a:ext>
            </a:extLst>
          </p:cNvPr>
          <p:cNvPicPr>
            <a:picLocks noChangeAspect="1"/>
          </p:cNvPicPr>
          <p:nvPr/>
        </p:nvPicPr>
        <p:blipFill rotWithShape="1">
          <a:blip r:embed="rId2"/>
          <a:srcRect t="21771" b="21979"/>
          <a:stretch/>
        </p:blipFill>
        <p:spPr>
          <a:xfrm>
            <a:off x="20" y="10"/>
            <a:ext cx="12191980" cy="685799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11" name="Rectangle 10">
            <a:extLst>
              <a:ext uri="{FF2B5EF4-FFF2-40B4-BE49-F238E27FC236}">
                <a16:creationId xmlns:a16="http://schemas.microsoft.com/office/drawing/2014/main" id="{3092D32E-B1E6-4335-BD86-8461882A7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20600" y="-1013389"/>
            <a:ext cx="6857999" cy="8884800"/>
          </a:xfrm>
          <a:prstGeom prst="rect">
            <a:avLst/>
          </a:prstGeom>
          <a:gradFill flip="none" rotWithShape="1">
            <a:gsLst>
              <a:gs pos="0">
                <a:srgbClr val="000000">
                  <a:alpha val="35000"/>
                </a:srgbClr>
              </a:gs>
              <a:gs pos="100000">
                <a:srgbClr val="000000">
                  <a:alpha val="0"/>
                </a:srgbClr>
              </a:gs>
              <a:gs pos="60000">
                <a:srgbClr val="000000">
                  <a:alpha val="20000"/>
                </a:srgb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2B623A81-0BD7-258C-683F-C340A7918598}"/>
              </a:ext>
            </a:extLst>
          </p:cNvPr>
          <p:cNvSpPr>
            <a:spLocks noGrp="1"/>
          </p:cNvSpPr>
          <p:nvPr>
            <p:ph type="ctrTitle"/>
          </p:nvPr>
        </p:nvSpPr>
        <p:spPr>
          <a:xfrm>
            <a:off x="7106396" y="395289"/>
            <a:ext cx="4075200" cy="2226688"/>
          </a:xfrm>
        </p:spPr>
        <p:txBody>
          <a:bodyPr>
            <a:normAutofit/>
          </a:bodyPr>
          <a:lstStyle/>
          <a:p>
            <a:r>
              <a:rPr lang="en-GB">
                <a:solidFill>
                  <a:srgbClr val="FFFFFF"/>
                </a:solidFill>
              </a:rPr>
              <a:t>Targeting</a:t>
            </a:r>
          </a:p>
        </p:txBody>
      </p:sp>
      <p:sp>
        <p:nvSpPr>
          <p:cNvPr id="3" name="Subtitle 2">
            <a:extLst>
              <a:ext uri="{FF2B5EF4-FFF2-40B4-BE49-F238E27FC236}">
                <a16:creationId xmlns:a16="http://schemas.microsoft.com/office/drawing/2014/main" id="{D8E5E704-F16C-6D01-D4EB-0A193FC82A80}"/>
              </a:ext>
            </a:extLst>
          </p:cNvPr>
          <p:cNvSpPr>
            <a:spLocks noGrp="1"/>
          </p:cNvSpPr>
          <p:nvPr>
            <p:ph type="subTitle" idx="1"/>
          </p:nvPr>
        </p:nvSpPr>
        <p:spPr>
          <a:xfrm>
            <a:off x="13282864" y="4716378"/>
            <a:ext cx="866273" cy="433137"/>
          </a:xfrm>
        </p:spPr>
        <p:txBody>
          <a:bodyPr>
            <a:normAutofit fontScale="92500" lnSpcReduction="20000"/>
          </a:bodyPr>
          <a:lstStyle/>
          <a:p>
            <a:endParaRPr lang="en-GB" dirty="0">
              <a:solidFill>
                <a:srgbClr val="FFFFFF">
                  <a:alpha val="90000"/>
                </a:srgbClr>
              </a:solidFill>
            </a:endParaRPr>
          </a:p>
        </p:txBody>
      </p:sp>
      <p:grpSp>
        <p:nvGrpSpPr>
          <p:cNvPr id="13" name="Group 12">
            <a:extLst>
              <a:ext uri="{FF2B5EF4-FFF2-40B4-BE49-F238E27FC236}">
                <a16:creationId xmlns:a16="http://schemas.microsoft.com/office/drawing/2014/main" id="{DF3051BA-EC19-4D8D-B5E3-10AF20026F0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35921" y="2840038"/>
            <a:ext cx="2216150" cy="1177924"/>
            <a:chOff x="4987925" y="2840038"/>
            <a:chExt cx="2216150" cy="1177924"/>
          </a:xfrm>
        </p:grpSpPr>
        <p:sp>
          <p:nvSpPr>
            <p:cNvPr id="14" name="Rectangle 13">
              <a:extLst>
                <a:ext uri="{FF2B5EF4-FFF2-40B4-BE49-F238E27FC236}">
                  <a16:creationId xmlns:a16="http://schemas.microsoft.com/office/drawing/2014/main" id="{FD78C318-2188-4C14-8EEF-F9F6C8CC3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64B20085-9D92-406D-8A76-E698EA9189A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6" name="Group 15">
                <a:extLst>
                  <a:ext uri="{FF2B5EF4-FFF2-40B4-BE49-F238E27FC236}">
                    <a16:creationId xmlns:a16="http://schemas.microsoft.com/office/drawing/2014/main" id="{9C553453-D3A3-4D6C-AB29-56E1D615F6E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1" name="Freeform 68">
                  <a:extLst>
                    <a:ext uri="{FF2B5EF4-FFF2-40B4-BE49-F238E27FC236}">
                      <a16:creationId xmlns:a16="http://schemas.microsoft.com/office/drawing/2014/main" id="{7AAE47F8-C3A8-4034-9064-8C3241A964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69">
                  <a:extLst>
                    <a:ext uri="{FF2B5EF4-FFF2-40B4-BE49-F238E27FC236}">
                      <a16:creationId xmlns:a16="http://schemas.microsoft.com/office/drawing/2014/main" id="{A1BD09C1-6EAB-4FD0-8E3E-5395370F4CA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3" name="Line 70">
                  <a:extLst>
                    <a:ext uri="{FF2B5EF4-FFF2-40B4-BE49-F238E27FC236}">
                      <a16:creationId xmlns:a16="http://schemas.microsoft.com/office/drawing/2014/main" id="{3A35D392-3E6C-44DF-8AE9-9623BC0EB248}"/>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7" name="Group 16">
                <a:extLst>
                  <a:ext uri="{FF2B5EF4-FFF2-40B4-BE49-F238E27FC236}">
                    <a16:creationId xmlns:a16="http://schemas.microsoft.com/office/drawing/2014/main" id="{B3DA3B67-52C7-4832-9866-8D5A5235974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8" name="Freeform 68">
                  <a:extLst>
                    <a:ext uri="{FF2B5EF4-FFF2-40B4-BE49-F238E27FC236}">
                      <a16:creationId xmlns:a16="http://schemas.microsoft.com/office/drawing/2014/main" id="{996787C3-F164-4304-9FBF-2445183468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69">
                  <a:extLst>
                    <a:ext uri="{FF2B5EF4-FFF2-40B4-BE49-F238E27FC236}">
                      <a16:creationId xmlns:a16="http://schemas.microsoft.com/office/drawing/2014/main" id="{8E004CCF-6644-4C43-B8CA-1BCC5C46A2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Line 70">
                  <a:extLst>
                    <a:ext uri="{FF2B5EF4-FFF2-40B4-BE49-F238E27FC236}">
                      <a16:creationId xmlns:a16="http://schemas.microsoft.com/office/drawing/2014/main" id="{3824467A-05FD-4A66-8B5A-A544E9304568}"/>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Tree>
    <p:extLst>
      <p:ext uri="{BB962C8B-B14F-4D97-AF65-F5344CB8AC3E}">
        <p14:creationId xmlns:p14="http://schemas.microsoft.com/office/powerpoint/2010/main" val="319485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F04F87-AD92-019B-9418-D8D75875AC58}"/>
              </a:ext>
            </a:extLst>
          </p:cNvPr>
          <p:cNvSpPr>
            <a:spLocks noGrp="1"/>
          </p:cNvSpPr>
          <p:nvPr>
            <p:ph type="title"/>
          </p:nvPr>
        </p:nvSpPr>
        <p:spPr>
          <a:xfrm>
            <a:off x="990000" y="395288"/>
            <a:ext cx="4078800" cy="1597753"/>
          </a:xfrm>
        </p:spPr>
        <p:txBody>
          <a:bodyPr wrap="square" anchor="b">
            <a:normAutofit/>
          </a:bodyPr>
          <a:lstStyle/>
          <a:p>
            <a:pPr algn="ctr"/>
            <a:r>
              <a:rPr lang="en-GB" dirty="0"/>
              <a:t>Introduction to Targeting</a:t>
            </a:r>
            <a:br>
              <a:rPr lang="en-GB" dirty="0"/>
            </a:br>
            <a:endParaRPr lang="en-GB"/>
          </a:p>
        </p:txBody>
      </p:sp>
      <p:sp>
        <p:nvSpPr>
          <p:cNvPr id="3" name="Content Placeholder 2">
            <a:extLst>
              <a:ext uri="{FF2B5EF4-FFF2-40B4-BE49-F238E27FC236}">
                <a16:creationId xmlns:a16="http://schemas.microsoft.com/office/drawing/2014/main" id="{4891F1EF-8233-F06E-72C5-557A82180803}"/>
              </a:ext>
            </a:extLst>
          </p:cNvPr>
          <p:cNvSpPr>
            <a:spLocks noGrp="1"/>
          </p:cNvSpPr>
          <p:nvPr>
            <p:ph idx="1"/>
          </p:nvPr>
        </p:nvSpPr>
        <p:spPr>
          <a:xfrm>
            <a:off x="990000" y="2361601"/>
            <a:ext cx="4078800" cy="3416900"/>
          </a:xfrm>
        </p:spPr>
        <p:txBody>
          <a:bodyPr>
            <a:normAutofit/>
          </a:bodyPr>
          <a:lstStyle/>
          <a:p>
            <a:pPr>
              <a:buFont typeface="Arial" panose="020B0604020202020204" pitchFamily="34" charset="0"/>
              <a:buChar char="•"/>
            </a:pPr>
            <a:r>
              <a:rPr lang="en-GB" dirty="0"/>
              <a:t>Definition of targeting in marketing</a:t>
            </a:r>
          </a:p>
          <a:p>
            <a:pPr>
              <a:buFont typeface="Arial" panose="020B0604020202020204" pitchFamily="34" charset="0"/>
              <a:buChar char="•"/>
            </a:pPr>
            <a:r>
              <a:rPr lang="en-GB" dirty="0"/>
              <a:t>Importance of targeting in the segmentation process</a:t>
            </a:r>
          </a:p>
          <a:p>
            <a:endParaRPr lang="en-GB" dirty="0"/>
          </a:p>
        </p:txBody>
      </p:sp>
      <p:cxnSp>
        <p:nvCxnSpPr>
          <p:cNvPr id="12" name="Straight Connector 11">
            <a:extLst>
              <a:ext uri="{FF2B5EF4-FFF2-40B4-BE49-F238E27FC236}">
                <a16:creationId xmlns:a16="http://schemas.microsoft.com/office/drawing/2014/main" id="{CC9CF63D-A2A3-4ECF-BC53-4B0D56918FB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540033"/>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pic>
        <p:nvPicPr>
          <p:cNvPr id="7" name="Graphic 6" descr="Bullseye">
            <a:extLst>
              <a:ext uri="{FF2B5EF4-FFF2-40B4-BE49-F238E27FC236}">
                <a16:creationId xmlns:a16="http://schemas.microsoft.com/office/drawing/2014/main" id="{245D17DB-DE87-B321-ABD2-68D21E9544F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51127" y="927730"/>
            <a:ext cx="4999885" cy="4999885"/>
          </a:xfrm>
          <a:prstGeom prst="rect">
            <a:avLst/>
          </a:prstGeom>
        </p:spPr>
      </p:pic>
    </p:spTree>
    <p:extLst>
      <p:ext uri="{BB962C8B-B14F-4D97-AF65-F5344CB8AC3E}">
        <p14:creationId xmlns:p14="http://schemas.microsoft.com/office/powerpoint/2010/main" val="1577884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4418B4-26DF-26C6-9980-6A98EAD58B85}"/>
              </a:ext>
            </a:extLst>
          </p:cNvPr>
          <p:cNvSpPr>
            <a:spLocks noGrp="1"/>
          </p:cNvSpPr>
          <p:nvPr>
            <p:ph type="title"/>
          </p:nvPr>
        </p:nvSpPr>
        <p:spPr>
          <a:xfrm>
            <a:off x="539750" y="536575"/>
            <a:ext cx="3892550" cy="1453003"/>
          </a:xfrm>
        </p:spPr>
        <p:txBody>
          <a:bodyPr wrap="square" anchor="b">
            <a:normAutofit/>
          </a:bodyPr>
          <a:lstStyle/>
          <a:p>
            <a:pPr algn="ctr"/>
            <a:r>
              <a:rPr lang="en-GB" dirty="0"/>
              <a:t>The Role of Targeting</a:t>
            </a:r>
            <a:endParaRPr lang="en-GB"/>
          </a:p>
        </p:txBody>
      </p:sp>
      <p:cxnSp>
        <p:nvCxnSpPr>
          <p:cNvPr id="12" name="Straight Connector 11">
            <a:extLst>
              <a:ext uri="{FF2B5EF4-FFF2-40B4-BE49-F238E27FC236}">
                <a16:creationId xmlns:a16="http://schemas.microsoft.com/office/drawing/2014/main" id="{79A23555-9837-466D-9123-97B89F6CA1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60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7E3C2A3F-B0F0-4AF1-8FBB-5FF56F89BEB0}"/>
              </a:ext>
            </a:extLst>
          </p:cNvPr>
          <p:cNvSpPr>
            <a:spLocks noGrp="1" noChangeArrowheads="1"/>
          </p:cNvSpPr>
          <p:nvPr>
            <p:ph idx="1"/>
          </p:nvPr>
        </p:nvSpPr>
        <p:spPr bwMode="auto">
          <a:xfrm>
            <a:off x="990000" y="2877018"/>
            <a:ext cx="29700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4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Selecting specific segments to focus marketing efforts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Aligning target segments with products, services, and goals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Creating tailored marketing messages and strategies </a:t>
            </a:r>
          </a:p>
        </p:txBody>
      </p:sp>
      <p:pic>
        <p:nvPicPr>
          <p:cNvPr id="6" name="Picture 5" descr="A person reaching for a paper on a table full of paper and sticky notes">
            <a:extLst>
              <a:ext uri="{FF2B5EF4-FFF2-40B4-BE49-F238E27FC236}">
                <a16:creationId xmlns:a16="http://schemas.microsoft.com/office/drawing/2014/main" id="{D593A3A8-1674-1F69-1639-DBAE24311E67}"/>
              </a:ext>
            </a:extLst>
          </p:cNvPr>
          <p:cNvPicPr>
            <a:picLocks noChangeAspect="1"/>
          </p:cNvPicPr>
          <p:nvPr/>
        </p:nvPicPr>
        <p:blipFill rotWithShape="1">
          <a:blip r:embed="rId3"/>
          <a:srcRect l="14405" r="15398" b="-1"/>
          <a:stretch/>
        </p:blipFill>
        <p:spPr>
          <a:xfrm>
            <a:off x="4979987" y="10"/>
            <a:ext cx="7212013" cy="6857990"/>
          </a:xfrm>
          <a:prstGeom prst="rect">
            <a:avLst/>
          </a:prstGeom>
        </p:spPr>
      </p:pic>
    </p:spTree>
    <p:extLst>
      <p:ext uri="{BB962C8B-B14F-4D97-AF65-F5344CB8AC3E}">
        <p14:creationId xmlns:p14="http://schemas.microsoft.com/office/powerpoint/2010/main" val="2292341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9DF10C-EC0D-E33F-421B-E3954724D3F2}"/>
              </a:ext>
            </a:extLst>
          </p:cNvPr>
          <p:cNvSpPr>
            <a:spLocks noGrp="1"/>
          </p:cNvSpPr>
          <p:nvPr>
            <p:ph type="title"/>
          </p:nvPr>
        </p:nvSpPr>
        <p:spPr>
          <a:xfrm>
            <a:off x="989400" y="251461"/>
            <a:ext cx="10213200" cy="1390902"/>
          </a:xfrm>
        </p:spPr>
        <p:txBody>
          <a:bodyPr anchor="ctr">
            <a:normAutofit/>
          </a:bodyPr>
          <a:lstStyle/>
          <a:p>
            <a:pPr algn="ctr"/>
            <a:r>
              <a:rPr lang="en-GB" sz="4800"/>
              <a:t>Benefits of Effective Targeting</a:t>
            </a:r>
          </a:p>
        </p:txBody>
      </p:sp>
      <p:cxnSp>
        <p:nvCxnSpPr>
          <p:cNvPr id="12" name="Straight Connector 11">
            <a:extLst>
              <a:ext uri="{FF2B5EF4-FFF2-40B4-BE49-F238E27FC236}">
                <a16:creationId xmlns:a16="http://schemas.microsoft.com/office/drawing/2014/main" id="{D9BF9BF3-7E9D-458B-A5D2-E730C5FFD0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19649" y="1893832"/>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6" name="Rectangle 1">
            <a:extLst>
              <a:ext uri="{FF2B5EF4-FFF2-40B4-BE49-F238E27FC236}">
                <a16:creationId xmlns:a16="http://schemas.microsoft.com/office/drawing/2014/main" id="{94694161-25D4-F608-D236-6441B492F3EC}"/>
              </a:ext>
            </a:extLst>
          </p:cNvPr>
          <p:cNvGraphicFramePr>
            <a:graphicFrameLocks noGrp="1"/>
          </p:cNvGraphicFramePr>
          <p:nvPr>
            <p:ph idx="1"/>
            <p:extLst>
              <p:ext uri="{D42A27DB-BD31-4B8C-83A1-F6EECF244321}">
                <p14:modId xmlns:p14="http://schemas.microsoft.com/office/powerpoint/2010/main" val="3688568835"/>
              </p:ext>
            </p:extLst>
          </p:nvPr>
        </p:nvGraphicFramePr>
        <p:xfrm>
          <a:off x="1079400" y="2843213"/>
          <a:ext cx="10033200" cy="29257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9846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F933A7-C05C-321A-15E3-EA95F9C20D6C}"/>
              </a:ext>
            </a:extLst>
          </p:cNvPr>
          <p:cNvSpPr>
            <a:spLocks noGrp="1"/>
          </p:cNvSpPr>
          <p:nvPr>
            <p:ph type="title"/>
          </p:nvPr>
        </p:nvSpPr>
        <p:spPr>
          <a:xfrm>
            <a:off x="990000" y="536575"/>
            <a:ext cx="4078800" cy="1453003"/>
          </a:xfrm>
        </p:spPr>
        <p:txBody>
          <a:bodyPr wrap="square" anchor="b">
            <a:normAutofit/>
          </a:bodyPr>
          <a:lstStyle/>
          <a:p>
            <a:pPr algn="ctr"/>
            <a:r>
              <a:rPr lang="en-GB" dirty="0"/>
              <a:t>Evaluating Segment Attractiveness</a:t>
            </a:r>
            <a:endParaRPr lang="en-GB"/>
          </a:p>
        </p:txBody>
      </p:sp>
      <p:cxnSp>
        <p:nvCxnSpPr>
          <p:cNvPr id="12" name="Straight Connector 11">
            <a:extLst>
              <a:ext uri="{FF2B5EF4-FFF2-40B4-BE49-F238E27FC236}">
                <a16:creationId xmlns:a16="http://schemas.microsoft.com/office/drawing/2014/main" id="{76D745DA-D03E-47A2-9936-01C39D51A4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7594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1D853F69-ABC8-38B0-DD25-BA54A4EB3A78}"/>
              </a:ext>
            </a:extLst>
          </p:cNvPr>
          <p:cNvSpPr>
            <a:spLocks noGrp="1" noChangeArrowheads="1"/>
          </p:cNvSpPr>
          <p:nvPr>
            <p:ph idx="1"/>
          </p:nvPr>
        </p:nvSpPr>
        <p:spPr bwMode="auto">
          <a:xfrm>
            <a:off x="990000" y="2877018"/>
            <a:ext cx="40788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7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Assessing segment size and growth potential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Analyzing segment profitability and lifetime value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Considering segment accessibility and reachability </a:t>
            </a:r>
          </a:p>
        </p:txBody>
      </p:sp>
      <p:pic>
        <p:nvPicPr>
          <p:cNvPr id="6" name="Picture 5" descr="3D Hologram from iPad">
            <a:extLst>
              <a:ext uri="{FF2B5EF4-FFF2-40B4-BE49-F238E27FC236}">
                <a16:creationId xmlns:a16="http://schemas.microsoft.com/office/drawing/2014/main" id="{FE0D7219-AB90-8C38-92AF-BFDAC12E0294}"/>
              </a:ext>
            </a:extLst>
          </p:cNvPr>
          <p:cNvPicPr>
            <a:picLocks noChangeAspect="1"/>
          </p:cNvPicPr>
          <p:nvPr/>
        </p:nvPicPr>
        <p:blipFill rotWithShape="1">
          <a:blip r:embed="rId3"/>
          <a:srcRect l="11605" r="28910" b="-1"/>
          <a:stretch/>
        </p:blipFill>
        <p:spPr>
          <a:xfrm>
            <a:off x="6080462" y="10"/>
            <a:ext cx="6111538" cy="6857990"/>
          </a:xfrm>
          <a:prstGeom prst="rect">
            <a:avLst/>
          </a:prstGeom>
        </p:spPr>
      </p:pic>
    </p:spTree>
    <p:extLst>
      <p:ext uri="{BB962C8B-B14F-4D97-AF65-F5344CB8AC3E}">
        <p14:creationId xmlns:p14="http://schemas.microsoft.com/office/powerpoint/2010/main" val="31388182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9570FE-6886-BFA3-A5C0-629DE0F6CAB5}"/>
              </a:ext>
            </a:extLst>
          </p:cNvPr>
          <p:cNvSpPr>
            <a:spLocks noGrp="1"/>
          </p:cNvSpPr>
          <p:nvPr>
            <p:ph type="title"/>
          </p:nvPr>
        </p:nvSpPr>
        <p:spPr>
          <a:xfrm>
            <a:off x="990000" y="536575"/>
            <a:ext cx="4078800" cy="1453003"/>
          </a:xfrm>
        </p:spPr>
        <p:txBody>
          <a:bodyPr wrap="square" anchor="b">
            <a:normAutofit/>
          </a:bodyPr>
          <a:lstStyle/>
          <a:p>
            <a:pPr algn="ctr"/>
            <a:r>
              <a:rPr lang="en-GB" dirty="0"/>
              <a:t>Assessing Company Fit</a:t>
            </a:r>
            <a:endParaRPr lang="en-GB"/>
          </a:p>
        </p:txBody>
      </p:sp>
      <p:cxnSp>
        <p:nvCxnSpPr>
          <p:cNvPr id="12" name="Straight Connector 11">
            <a:extLst>
              <a:ext uri="{FF2B5EF4-FFF2-40B4-BE49-F238E27FC236}">
                <a16:creationId xmlns:a16="http://schemas.microsoft.com/office/drawing/2014/main" id="{76D745DA-D03E-47A2-9936-01C39D51A4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7594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D46BE41E-361E-9345-30B5-5DA06D71E7F0}"/>
              </a:ext>
            </a:extLst>
          </p:cNvPr>
          <p:cNvSpPr>
            <a:spLocks noGrp="1" noChangeArrowheads="1"/>
          </p:cNvSpPr>
          <p:nvPr>
            <p:ph idx="1"/>
          </p:nvPr>
        </p:nvSpPr>
        <p:spPr bwMode="auto">
          <a:xfrm>
            <a:off x="990000" y="2877018"/>
            <a:ext cx="40788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7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Evaluating alignment with company mission and values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Determining resource and capability requirements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Analyzing competitive landscape and positioning </a:t>
            </a:r>
          </a:p>
        </p:txBody>
      </p:sp>
      <p:pic>
        <p:nvPicPr>
          <p:cNvPr id="6" name="Picture 5" descr="White bulbs with a yellow one standing out">
            <a:extLst>
              <a:ext uri="{FF2B5EF4-FFF2-40B4-BE49-F238E27FC236}">
                <a16:creationId xmlns:a16="http://schemas.microsoft.com/office/drawing/2014/main" id="{4603B4B3-5533-B21D-850C-4B17476A299D}"/>
              </a:ext>
            </a:extLst>
          </p:cNvPr>
          <p:cNvPicPr>
            <a:picLocks noChangeAspect="1"/>
          </p:cNvPicPr>
          <p:nvPr/>
        </p:nvPicPr>
        <p:blipFill rotWithShape="1">
          <a:blip r:embed="rId3"/>
          <a:srcRect l="12322" r="28192" b="-1"/>
          <a:stretch/>
        </p:blipFill>
        <p:spPr>
          <a:xfrm>
            <a:off x="6080462" y="10"/>
            <a:ext cx="6111538" cy="6857990"/>
          </a:xfrm>
          <a:prstGeom prst="rect">
            <a:avLst/>
          </a:prstGeom>
        </p:spPr>
      </p:pic>
    </p:spTree>
    <p:extLst>
      <p:ext uri="{BB962C8B-B14F-4D97-AF65-F5344CB8AC3E}">
        <p14:creationId xmlns:p14="http://schemas.microsoft.com/office/powerpoint/2010/main" val="2204439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54EB48-55C6-7C14-C863-D33C57A98BF3}"/>
              </a:ext>
            </a:extLst>
          </p:cNvPr>
          <p:cNvSpPr>
            <a:spLocks noGrp="1"/>
          </p:cNvSpPr>
          <p:nvPr>
            <p:ph type="title"/>
          </p:nvPr>
        </p:nvSpPr>
        <p:spPr>
          <a:xfrm>
            <a:off x="539750" y="536575"/>
            <a:ext cx="3892550" cy="1453003"/>
          </a:xfrm>
        </p:spPr>
        <p:txBody>
          <a:bodyPr wrap="square" anchor="b">
            <a:normAutofit/>
          </a:bodyPr>
          <a:lstStyle/>
          <a:p>
            <a:pPr algn="ctr"/>
            <a:r>
              <a:rPr lang="en-GB" dirty="0"/>
              <a:t>Selecting Target Segments</a:t>
            </a:r>
            <a:endParaRPr lang="en-GB"/>
          </a:p>
        </p:txBody>
      </p:sp>
      <p:cxnSp>
        <p:nvCxnSpPr>
          <p:cNvPr id="12" name="Straight Connector 11">
            <a:extLst>
              <a:ext uri="{FF2B5EF4-FFF2-40B4-BE49-F238E27FC236}">
                <a16:creationId xmlns:a16="http://schemas.microsoft.com/office/drawing/2014/main" id="{79A23555-9837-466D-9123-97B89F6CA1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60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2193A3C5-B4BE-BDA3-E439-130F4AF09EEF}"/>
              </a:ext>
            </a:extLst>
          </p:cNvPr>
          <p:cNvSpPr>
            <a:spLocks noGrp="1" noChangeArrowheads="1"/>
          </p:cNvSpPr>
          <p:nvPr>
            <p:ph idx="1"/>
          </p:nvPr>
        </p:nvSpPr>
        <p:spPr bwMode="auto">
          <a:xfrm>
            <a:off x="990000" y="2877018"/>
            <a:ext cx="29700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4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Prioritizing segments based on attractiveness and fit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Defining target segment profiles and personas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Setting specific, measurable targeting objectives </a:t>
            </a:r>
          </a:p>
        </p:txBody>
      </p:sp>
      <p:pic>
        <p:nvPicPr>
          <p:cNvPr id="6" name="Picture 5" descr="3D rendering of game pieces tied together with a rope">
            <a:extLst>
              <a:ext uri="{FF2B5EF4-FFF2-40B4-BE49-F238E27FC236}">
                <a16:creationId xmlns:a16="http://schemas.microsoft.com/office/drawing/2014/main" id="{801EF0EF-2D87-18D2-87C3-9F8CD82C3F58}"/>
              </a:ext>
            </a:extLst>
          </p:cNvPr>
          <p:cNvPicPr>
            <a:picLocks noChangeAspect="1"/>
          </p:cNvPicPr>
          <p:nvPr/>
        </p:nvPicPr>
        <p:blipFill rotWithShape="1">
          <a:blip r:embed="rId3"/>
          <a:srcRect r="21128"/>
          <a:stretch/>
        </p:blipFill>
        <p:spPr>
          <a:xfrm>
            <a:off x="4979987" y="10"/>
            <a:ext cx="7212013" cy="6857990"/>
          </a:xfrm>
          <a:prstGeom prst="rect">
            <a:avLst/>
          </a:prstGeom>
        </p:spPr>
      </p:pic>
    </p:spTree>
    <p:extLst>
      <p:ext uri="{BB962C8B-B14F-4D97-AF65-F5344CB8AC3E}">
        <p14:creationId xmlns:p14="http://schemas.microsoft.com/office/powerpoint/2010/main" val="18396177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279C8A1-C4E4-4DE9-934E-91221AC99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1272C0-96DA-396F-2208-C27A71598880}"/>
              </a:ext>
            </a:extLst>
          </p:cNvPr>
          <p:cNvSpPr>
            <a:spLocks noGrp="1"/>
          </p:cNvSpPr>
          <p:nvPr>
            <p:ph type="title"/>
          </p:nvPr>
        </p:nvSpPr>
        <p:spPr>
          <a:xfrm>
            <a:off x="4868987" y="395288"/>
            <a:ext cx="6317998" cy="1120439"/>
          </a:xfrm>
        </p:spPr>
        <p:txBody>
          <a:bodyPr wrap="square" anchor="b">
            <a:normAutofit/>
          </a:bodyPr>
          <a:lstStyle/>
          <a:p>
            <a:pPr algn="ctr"/>
            <a:r>
              <a:rPr lang="en-GB" dirty="0"/>
              <a:t>Developing Targeted Marketing Strategies</a:t>
            </a:r>
            <a:endParaRPr lang="en-GB"/>
          </a:p>
        </p:txBody>
      </p:sp>
      <p:pic>
        <p:nvPicPr>
          <p:cNvPr id="6" name="Picture 5" descr="Data concept">
            <a:extLst>
              <a:ext uri="{FF2B5EF4-FFF2-40B4-BE49-F238E27FC236}">
                <a16:creationId xmlns:a16="http://schemas.microsoft.com/office/drawing/2014/main" id="{3B297D58-704E-6DF4-DF69-F49E9E7EE3F2}"/>
              </a:ext>
            </a:extLst>
          </p:cNvPr>
          <p:cNvPicPr>
            <a:picLocks noChangeAspect="1"/>
          </p:cNvPicPr>
          <p:nvPr/>
        </p:nvPicPr>
        <p:blipFill rotWithShape="1">
          <a:blip r:embed="rId3"/>
          <a:srcRect l="15422" r="42321"/>
          <a:stretch/>
        </p:blipFill>
        <p:spPr>
          <a:xfrm>
            <a:off x="20" y="10"/>
            <a:ext cx="3863955" cy="6857989"/>
          </a:xfrm>
          <a:prstGeom prst="rect">
            <a:avLst/>
          </a:prstGeom>
        </p:spPr>
      </p:pic>
      <p:cxnSp>
        <p:nvCxnSpPr>
          <p:cNvPr id="12" name="Straight Connector 11">
            <a:extLst>
              <a:ext uri="{FF2B5EF4-FFF2-40B4-BE49-F238E27FC236}">
                <a16:creationId xmlns:a16="http://schemas.microsoft.com/office/drawing/2014/main" id="{26C7ED5D-77C4-4564-8B1A-E55609CF44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57986" y="19645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006DB749-1C45-246C-732E-CD87AE33CD2F}"/>
              </a:ext>
            </a:extLst>
          </p:cNvPr>
          <p:cNvSpPr>
            <a:spLocks noGrp="1" noChangeArrowheads="1"/>
          </p:cNvSpPr>
          <p:nvPr>
            <p:ph idx="1"/>
          </p:nvPr>
        </p:nvSpPr>
        <p:spPr bwMode="auto">
          <a:xfrm>
            <a:off x="4868986" y="2413468"/>
            <a:ext cx="6318000" cy="33650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a:ln>
                  <a:noFill/>
                </a:ln>
                <a:effectLst/>
                <a:latin typeface="Arial" panose="020B0604020202020204" pitchFamily="34" charset="0"/>
              </a:rPr>
              <a:t>Tailoring product offerings and value propositions </a:t>
            </a: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a:ln>
                  <a:noFill/>
                </a:ln>
                <a:effectLst/>
                <a:latin typeface="Arial" panose="020B0604020202020204" pitchFamily="34" charset="0"/>
              </a:rPr>
              <a:t>Adapting pricing and promotional strategies </a:t>
            </a: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a:ln>
                  <a:noFill/>
                </a:ln>
                <a:effectLst/>
                <a:latin typeface="Arial" panose="020B0604020202020204" pitchFamily="34" charset="0"/>
              </a:rPr>
              <a:t>Optimizing distribution channels and touchpoints </a:t>
            </a:r>
          </a:p>
        </p:txBody>
      </p:sp>
    </p:spTree>
    <p:extLst>
      <p:ext uri="{BB962C8B-B14F-4D97-AF65-F5344CB8AC3E}">
        <p14:creationId xmlns:p14="http://schemas.microsoft.com/office/powerpoint/2010/main" val="3234224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233615-AC47-FE78-7CE6-6F09EC1DD4C4}"/>
              </a:ext>
            </a:extLst>
          </p:cNvPr>
          <p:cNvSpPr>
            <a:spLocks noGrp="1"/>
          </p:cNvSpPr>
          <p:nvPr>
            <p:ph type="title"/>
          </p:nvPr>
        </p:nvSpPr>
        <p:spPr>
          <a:xfrm>
            <a:off x="990000" y="536575"/>
            <a:ext cx="4078800" cy="1453003"/>
          </a:xfrm>
        </p:spPr>
        <p:txBody>
          <a:bodyPr wrap="square" anchor="b">
            <a:normAutofit/>
          </a:bodyPr>
          <a:lstStyle/>
          <a:p>
            <a:pPr algn="ctr"/>
            <a:r>
              <a:rPr lang="en-GB" dirty="0"/>
              <a:t>Creating Resonant Marketing Messages</a:t>
            </a:r>
            <a:endParaRPr lang="en-GB"/>
          </a:p>
        </p:txBody>
      </p:sp>
      <p:cxnSp>
        <p:nvCxnSpPr>
          <p:cNvPr id="12" name="Straight Connector 11">
            <a:extLst>
              <a:ext uri="{FF2B5EF4-FFF2-40B4-BE49-F238E27FC236}">
                <a16:creationId xmlns:a16="http://schemas.microsoft.com/office/drawing/2014/main" id="{76D745DA-D03E-47A2-9936-01C39D51A4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7594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74A3B1AF-6EFE-4B1A-6209-8FD77C617B28}"/>
              </a:ext>
            </a:extLst>
          </p:cNvPr>
          <p:cNvSpPr>
            <a:spLocks noGrp="1" noChangeArrowheads="1"/>
          </p:cNvSpPr>
          <p:nvPr>
            <p:ph idx="1"/>
          </p:nvPr>
        </p:nvSpPr>
        <p:spPr bwMode="auto">
          <a:xfrm>
            <a:off x="990000" y="2877018"/>
            <a:ext cx="40788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7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Understanding target segment needs, preferences, and pain points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Crafting compelling, segment-specific messaging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700" b="0" i="0" u="none" strike="noStrike" cap="none" normalizeH="0" baseline="0">
                <a:ln>
                  <a:noFill/>
                </a:ln>
                <a:effectLst/>
                <a:latin typeface="Arial" panose="020B0604020202020204" pitchFamily="34" charset="0"/>
              </a:rPr>
              <a:t>Ensuring consistency across marketing channels </a:t>
            </a:r>
          </a:p>
        </p:txBody>
      </p:sp>
      <p:pic>
        <p:nvPicPr>
          <p:cNvPr id="6" name="Picture 5" descr="Pins pinned on a white surface and connecting a black thread">
            <a:extLst>
              <a:ext uri="{FF2B5EF4-FFF2-40B4-BE49-F238E27FC236}">
                <a16:creationId xmlns:a16="http://schemas.microsoft.com/office/drawing/2014/main" id="{21C731D5-7CF3-671D-4E24-8290C618EB96}"/>
              </a:ext>
            </a:extLst>
          </p:cNvPr>
          <p:cNvPicPr>
            <a:picLocks noChangeAspect="1"/>
          </p:cNvPicPr>
          <p:nvPr/>
        </p:nvPicPr>
        <p:blipFill rotWithShape="1">
          <a:blip r:embed="rId3"/>
          <a:srcRect l="5299" r="35216" b="-1"/>
          <a:stretch/>
        </p:blipFill>
        <p:spPr>
          <a:xfrm>
            <a:off x="6080462" y="10"/>
            <a:ext cx="6111538" cy="6857990"/>
          </a:xfrm>
          <a:prstGeom prst="rect">
            <a:avLst/>
          </a:prstGeom>
        </p:spPr>
      </p:pic>
    </p:spTree>
    <p:extLst>
      <p:ext uri="{BB962C8B-B14F-4D97-AF65-F5344CB8AC3E}">
        <p14:creationId xmlns:p14="http://schemas.microsoft.com/office/powerpoint/2010/main" val="5509134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279C8A1-C4E4-4DE9-934E-91221AC99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C84ED2-5B86-5DDC-C123-D25D17FDAE03}"/>
              </a:ext>
            </a:extLst>
          </p:cNvPr>
          <p:cNvSpPr>
            <a:spLocks noGrp="1"/>
          </p:cNvSpPr>
          <p:nvPr>
            <p:ph type="title"/>
          </p:nvPr>
        </p:nvSpPr>
        <p:spPr>
          <a:xfrm>
            <a:off x="4868987" y="395288"/>
            <a:ext cx="6317998" cy="1120439"/>
          </a:xfrm>
        </p:spPr>
        <p:txBody>
          <a:bodyPr wrap="square" anchor="b">
            <a:normAutofit/>
          </a:bodyPr>
          <a:lstStyle/>
          <a:p>
            <a:pPr algn="ctr"/>
            <a:r>
              <a:rPr lang="en-GB" dirty="0"/>
              <a:t>Measuring and Optimizing Targeting Effectiveness</a:t>
            </a:r>
            <a:endParaRPr lang="en-GB"/>
          </a:p>
        </p:txBody>
      </p:sp>
      <p:pic>
        <p:nvPicPr>
          <p:cNvPr id="6" name="Picture 5" descr="Magnifying glass showing decling performance">
            <a:extLst>
              <a:ext uri="{FF2B5EF4-FFF2-40B4-BE49-F238E27FC236}">
                <a16:creationId xmlns:a16="http://schemas.microsoft.com/office/drawing/2014/main" id="{D2EA64EB-A1E1-5DD0-4E6E-F27FF3378D7C}"/>
              </a:ext>
            </a:extLst>
          </p:cNvPr>
          <p:cNvPicPr>
            <a:picLocks noChangeAspect="1"/>
          </p:cNvPicPr>
          <p:nvPr/>
        </p:nvPicPr>
        <p:blipFill rotWithShape="1">
          <a:blip r:embed="rId3"/>
          <a:srcRect l="15914" r="46477" b="-1"/>
          <a:stretch/>
        </p:blipFill>
        <p:spPr>
          <a:xfrm>
            <a:off x="20" y="10"/>
            <a:ext cx="3863955" cy="6857989"/>
          </a:xfrm>
          <a:prstGeom prst="rect">
            <a:avLst/>
          </a:prstGeom>
        </p:spPr>
      </p:pic>
      <p:cxnSp>
        <p:nvCxnSpPr>
          <p:cNvPr id="12" name="Straight Connector 11">
            <a:extLst>
              <a:ext uri="{FF2B5EF4-FFF2-40B4-BE49-F238E27FC236}">
                <a16:creationId xmlns:a16="http://schemas.microsoft.com/office/drawing/2014/main" id="{26C7ED5D-77C4-4564-8B1A-E55609CF44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57986" y="19645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8F71AAD4-57C5-085C-6A8F-0ABE44661093}"/>
              </a:ext>
            </a:extLst>
          </p:cNvPr>
          <p:cNvSpPr>
            <a:spLocks noGrp="1" noChangeArrowheads="1"/>
          </p:cNvSpPr>
          <p:nvPr>
            <p:ph idx="1"/>
          </p:nvPr>
        </p:nvSpPr>
        <p:spPr bwMode="auto">
          <a:xfrm>
            <a:off x="4868986" y="2413468"/>
            <a:ext cx="6318000" cy="33650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a:ln>
                  <a:noFill/>
                </a:ln>
                <a:effectLst/>
                <a:latin typeface="Arial" panose="020B0604020202020204" pitchFamily="34" charset="0"/>
              </a:rPr>
              <a:t>Defining key performance indicators (KPIs) for targeting </a:t>
            </a: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a:ln>
                  <a:noFill/>
                </a:ln>
                <a:effectLst/>
                <a:latin typeface="Arial" panose="020B0604020202020204" pitchFamily="34" charset="0"/>
              </a:rPr>
              <a:t>Tracking and analyzing segment-level metrics </a:t>
            </a: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a:ln>
                  <a:noFill/>
                </a:ln>
                <a:effectLst/>
                <a:latin typeface="Arial" panose="020B0604020202020204" pitchFamily="34" charset="0"/>
              </a:rPr>
              <a:t>Continuously refining targeting strategies based on insights </a:t>
            </a:r>
          </a:p>
        </p:txBody>
      </p:sp>
    </p:spTree>
    <p:extLst>
      <p:ext uri="{BB962C8B-B14F-4D97-AF65-F5344CB8AC3E}">
        <p14:creationId xmlns:p14="http://schemas.microsoft.com/office/powerpoint/2010/main" val="6016257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EB4F41-2C05-5530-635E-F516D5587286}"/>
              </a:ext>
            </a:extLst>
          </p:cNvPr>
          <p:cNvSpPr>
            <a:spLocks noGrp="1"/>
          </p:cNvSpPr>
          <p:nvPr>
            <p:ph type="title"/>
          </p:nvPr>
        </p:nvSpPr>
        <p:spPr>
          <a:xfrm>
            <a:off x="990000" y="946800"/>
            <a:ext cx="2802386" cy="4689475"/>
          </a:xfrm>
        </p:spPr>
        <p:txBody>
          <a:bodyPr anchor="t">
            <a:normAutofit/>
          </a:bodyPr>
          <a:lstStyle/>
          <a:p>
            <a:r>
              <a:rPr lang="en-GB" dirty="0"/>
              <a:t>Best Practices for Successful Targeting</a:t>
            </a:r>
          </a:p>
        </p:txBody>
      </p:sp>
      <p:cxnSp>
        <p:nvCxnSpPr>
          <p:cNvPr id="12" name="Straight Connector 11">
            <a:extLst>
              <a:ext uri="{FF2B5EF4-FFF2-40B4-BE49-F238E27FC236}">
                <a16:creationId xmlns:a16="http://schemas.microsoft.com/office/drawing/2014/main" id="{9B4757C4-228A-47E5-94C8-058312AB27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323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6" name="Rectangle 1">
            <a:extLst>
              <a:ext uri="{FF2B5EF4-FFF2-40B4-BE49-F238E27FC236}">
                <a16:creationId xmlns:a16="http://schemas.microsoft.com/office/drawing/2014/main" id="{7E917221-D912-74DD-55EB-5754B34E3ABC}"/>
              </a:ext>
            </a:extLst>
          </p:cNvPr>
          <p:cNvGraphicFramePr>
            <a:graphicFrameLocks noGrp="1"/>
          </p:cNvGraphicFramePr>
          <p:nvPr>
            <p:ph idx="1"/>
            <p:extLst>
              <p:ext uri="{D42A27DB-BD31-4B8C-83A1-F6EECF244321}">
                <p14:modId xmlns:p14="http://schemas.microsoft.com/office/powerpoint/2010/main" val="1372806787"/>
              </p:ext>
            </p:extLst>
          </p:nvPr>
        </p:nvGraphicFramePr>
        <p:xfrm>
          <a:off x="4982215" y="537330"/>
          <a:ext cx="6668792" cy="577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65295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E3EE9-BBA9-3B0F-6CCD-270A9895A40D}"/>
              </a:ext>
            </a:extLst>
          </p:cNvPr>
          <p:cNvSpPr>
            <a:spLocks noGrp="1"/>
          </p:cNvSpPr>
          <p:nvPr>
            <p:ph type="title"/>
          </p:nvPr>
        </p:nvSpPr>
        <p:spPr>
          <a:xfrm>
            <a:off x="989400" y="395288"/>
            <a:ext cx="10213200" cy="1375759"/>
          </a:xfrm>
        </p:spPr>
        <p:txBody>
          <a:bodyPr>
            <a:normAutofit fontScale="90000"/>
          </a:bodyPr>
          <a:lstStyle/>
          <a:p>
            <a:r>
              <a:rPr lang="en-GB" b="1" dirty="0">
                <a:latin typeface="Arial" panose="020B0604020202020204" pitchFamily="34" charset="0"/>
                <a:cs typeface="Arial" panose="020B0604020202020204" pitchFamily="34" charset="0"/>
              </a:rPr>
              <a:t>30 Minutes</a:t>
            </a:r>
            <a:br>
              <a:rPr lang="en-GB" b="1" dirty="0">
                <a:latin typeface="Arial" panose="020B0604020202020204" pitchFamily="34" charset="0"/>
                <a:cs typeface="Arial" panose="020B0604020202020204" pitchFamily="34" charset="0"/>
              </a:rPr>
            </a:br>
            <a:r>
              <a:rPr lang="en-GB" dirty="0"/>
              <a:t>Activity: Creating a Segmentation Strategy</a:t>
            </a:r>
            <a:br>
              <a:rPr lang="en-GB" dirty="0"/>
            </a:br>
            <a:endParaRPr lang="en-GB" dirty="0"/>
          </a:p>
        </p:txBody>
      </p:sp>
      <p:sp>
        <p:nvSpPr>
          <p:cNvPr id="3" name="Content Placeholder 2">
            <a:extLst>
              <a:ext uri="{FF2B5EF4-FFF2-40B4-BE49-F238E27FC236}">
                <a16:creationId xmlns:a16="http://schemas.microsoft.com/office/drawing/2014/main" id="{4394315B-E33B-6702-FBDD-384254BCCCA3}"/>
              </a:ext>
            </a:extLst>
          </p:cNvPr>
          <p:cNvSpPr>
            <a:spLocks noGrp="1"/>
          </p:cNvSpPr>
          <p:nvPr>
            <p:ph idx="1"/>
          </p:nvPr>
        </p:nvSpPr>
        <p:spPr>
          <a:xfrm>
            <a:off x="989400" y="1219621"/>
            <a:ext cx="9791489" cy="4040191"/>
          </a:xfrm>
        </p:spPr>
        <p:txBody>
          <a:bodyPr>
            <a:normAutofit fontScale="62500" lnSpcReduction="20000"/>
          </a:bodyPr>
          <a:lstStyle/>
          <a:p>
            <a:pPr marL="0" indent="0">
              <a:buNone/>
            </a:pPr>
            <a:r>
              <a:rPr lang="en-GB" dirty="0"/>
              <a:t>Step 1: Think about different customers. Brainstorm the different types of people who might buy or use your product or service. Think about things like: Age, Lifestyle, BudgetNeeds, How often they use it</a:t>
            </a:r>
          </a:p>
          <a:p>
            <a:pPr marL="0" indent="0">
              <a:buNone/>
            </a:pPr>
            <a:r>
              <a:rPr lang="en-GB" dirty="0"/>
              <a:t>Step 2: Choose your main customer groups, Pick 3–4 customer groups that make the most sense for your product or service.</a:t>
            </a:r>
          </a:p>
          <a:p>
            <a:pPr marL="0" indent="0">
              <a:buNone/>
            </a:pPr>
            <a:r>
              <a:rPr lang="en-GB" dirty="0"/>
              <a:t>Step 3: Describe each customer group, For each group, you should: Give the group a name (e.g. “Busy Students” or “Fitness Beginners”)Describe the typical customer Explain their needs, preferences, and behaviour Say why this group is a good fit for the product or service</a:t>
            </a:r>
          </a:p>
          <a:p>
            <a:pPr marL="0" indent="0">
              <a:buNone/>
            </a:pPr>
            <a:r>
              <a:rPr lang="en-GB" dirty="0"/>
              <a:t>Step 4: Decide which groups are most important Put your customer groups in order of importance. Think about: How big the group is Whether it is growing How easy it is to reach them How well the product meets their needs</a:t>
            </a:r>
          </a:p>
          <a:p>
            <a:pPr marL="0" indent="0">
              <a:buNone/>
            </a:pPr>
            <a:r>
              <a:rPr lang="en-GB" dirty="0"/>
              <a:t>Step 5: Focus on your top groups Choose your top 1–2 customer groups and explain how you would market to them using the 4 Ps: Product – what you would offer them Price – how much it would cost and why Place – where or how they would buy it Promotion – how you would advertise or promote it</a:t>
            </a:r>
          </a:p>
          <a:p>
            <a:endParaRPr lang="en-GB" dirty="0"/>
          </a:p>
          <a:p>
            <a:endParaRPr lang="en-GB" dirty="0"/>
          </a:p>
          <a:p>
            <a:endParaRPr lang="en-GB" dirty="0"/>
          </a:p>
          <a:p>
            <a:endParaRPr lang="en-GB" dirty="0"/>
          </a:p>
        </p:txBody>
      </p:sp>
      <p:sp>
        <p:nvSpPr>
          <p:cNvPr id="4" name="Rectangle 1">
            <a:extLst>
              <a:ext uri="{FF2B5EF4-FFF2-40B4-BE49-F238E27FC236}">
                <a16:creationId xmlns:a16="http://schemas.microsoft.com/office/drawing/2014/main" id="{3EEE910D-1553-C732-791E-857B9B3D29B6}"/>
              </a:ext>
            </a:extLst>
          </p:cNvPr>
          <p:cNvSpPr>
            <a:spLocks noChangeArrowheads="1"/>
          </p:cNvSpPr>
          <p:nvPr/>
        </p:nvSpPr>
        <p:spPr bwMode="auto">
          <a:xfrm rot="10800000" flipV="1">
            <a:off x="508001" y="3745837"/>
            <a:ext cx="8128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Box 4">
            <a:extLst>
              <a:ext uri="{FF2B5EF4-FFF2-40B4-BE49-F238E27FC236}">
                <a16:creationId xmlns:a16="http://schemas.microsoft.com/office/drawing/2014/main" id="{4DDD6676-FB58-2E16-C4BE-525097AC772E}"/>
              </a:ext>
            </a:extLst>
          </p:cNvPr>
          <p:cNvSpPr txBox="1"/>
          <p:nvPr/>
        </p:nvSpPr>
        <p:spPr>
          <a:xfrm>
            <a:off x="7057493" y="4708386"/>
            <a:ext cx="4828758" cy="1754326"/>
          </a:xfrm>
          <a:prstGeom prst="rect">
            <a:avLst/>
          </a:prstGeom>
          <a:noFill/>
        </p:spPr>
        <p:txBody>
          <a:bodyPr wrap="none" rtlCol="0">
            <a:spAutoFit/>
          </a:bodyPr>
          <a:lstStyle/>
          <a:p>
            <a:r>
              <a:rPr lang="en-GB" b="1" dirty="0"/>
              <a:t>Product/Service to choose from:</a:t>
            </a:r>
          </a:p>
          <a:p>
            <a:pPr marL="285750" indent="-285750">
              <a:buFont typeface="Arial" panose="020B0604020202020204" pitchFamily="34" charset="0"/>
              <a:buChar char="•"/>
            </a:pPr>
            <a:r>
              <a:rPr lang="en-GB" dirty="0"/>
              <a:t>Smartphone</a:t>
            </a:r>
          </a:p>
          <a:p>
            <a:pPr marL="285750" indent="-285750">
              <a:buFont typeface="Arial" panose="020B0604020202020204" pitchFamily="34" charset="0"/>
              <a:buChar char="•"/>
            </a:pPr>
            <a:r>
              <a:rPr lang="en-GB" dirty="0"/>
              <a:t>Gym Membership / Fitness App</a:t>
            </a:r>
          </a:p>
          <a:p>
            <a:pPr marL="285750" indent="-285750">
              <a:buFont typeface="Arial" panose="020B0604020202020204" pitchFamily="34" charset="0"/>
              <a:buChar char="•"/>
            </a:pPr>
            <a:r>
              <a:rPr lang="en-GB" dirty="0"/>
              <a:t>Coffee Shop</a:t>
            </a:r>
          </a:p>
          <a:p>
            <a:pPr marL="285750" indent="-285750">
              <a:buFont typeface="Arial" panose="020B0604020202020204" pitchFamily="34" charset="0"/>
              <a:buChar char="•"/>
            </a:pPr>
            <a:r>
              <a:rPr lang="en-GB" dirty="0"/>
              <a:t>Holiday Package (e.g. All-Inclusive Resort)</a:t>
            </a:r>
          </a:p>
          <a:p>
            <a:pPr marL="285750" indent="-285750">
              <a:buFont typeface="Arial" panose="020B0604020202020204" pitchFamily="34" charset="0"/>
              <a:buChar char="•"/>
            </a:pPr>
            <a:r>
              <a:rPr lang="en-GB" dirty="0"/>
              <a:t>Streaming Service (e.g. TV or Music)</a:t>
            </a:r>
          </a:p>
        </p:txBody>
      </p:sp>
    </p:spTree>
    <p:extLst>
      <p:ext uri="{BB962C8B-B14F-4D97-AF65-F5344CB8AC3E}">
        <p14:creationId xmlns:p14="http://schemas.microsoft.com/office/powerpoint/2010/main" val="10589740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descr="Scribbles on a notebook">
            <a:extLst>
              <a:ext uri="{FF2B5EF4-FFF2-40B4-BE49-F238E27FC236}">
                <a16:creationId xmlns:a16="http://schemas.microsoft.com/office/drawing/2014/main" id="{C19E61A6-2ED4-86DC-2E3B-077CC9F52CA9}"/>
              </a:ext>
            </a:extLst>
          </p:cNvPr>
          <p:cNvPicPr>
            <a:picLocks noChangeAspect="1"/>
          </p:cNvPicPr>
          <p:nvPr/>
        </p:nvPicPr>
        <p:blipFill rotWithShape="1">
          <a:blip r:embed="rId2"/>
          <a:srcRect t="3246" b="14637"/>
          <a:stretch/>
        </p:blipFill>
        <p:spPr>
          <a:xfrm>
            <a:off x="20" y="10"/>
            <a:ext cx="12191980" cy="685799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34" name="Rectangle 33">
            <a:extLst>
              <a:ext uri="{FF2B5EF4-FFF2-40B4-BE49-F238E27FC236}">
                <a16:creationId xmlns:a16="http://schemas.microsoft.com/office/drawing/2014/main" id="{767E5D14-5396-4D7B-996A-7BFD00576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500" y="466659"/>
            <a:ext cx="10033000" cy="5890509"/>
          </a:xfrm>
          <a:prstGeom prst="rect">
            <a:avLst/>
          </a:prstGeom>
          <a:gradFill flip="none" rotWithShape="1">
            <a:gsLst>
              <a:gs pos="40000">
                <a:srgbClr val="000000">
                  <a:alpha val="35000"/>
                </a:srgbClr>
              </a:gs>
              <a:gs pos="60000">
                <a:srgbClr val="000000">
                  <a:alpha val="35000"/>
                </a:srgbClr>
              </a:gs>
              <a:gs pos="20000">
                <a:srgbClr val="000000">
                  <a:alpha val="20000"/>
                </a:srgbClr>
              </a:gs>
              <a:gs pos="0">
                <a:srgbClr val="000000">
                  <a:alpha val="0"/>
                </a:srgbClr>
              </a:gs>
              <a:gs pos="100000">
                <a:srgbClr val="000000">
                  <a:alpha val="0"/>
                </a:srgbClr>
              </a:gs>
              <a:gs pos="80000">
                <a:srgbClr val="000000">
                  <a:alpha val="2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nvGrpSpPr>
          <p:cNvPr id="35" name="Group 34">
            <a:extLst>
              <a:ext uri="{FF2B5EF4-FFF2-40B4-BE49-F238E27FC236}">
                <a16:creationId xmlns:a16="http://schemas.microsoft.com/office/drawing/2014/main" id="{E14350AE-EC1C-4F25-89C0-954A46AD813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87925" y="2840038"/>
            <a:ext cx="2216150" cy="1177924"/>
            <a:chOff x="4987925" y="2840038"/>
            <a:chExt cx="2216150" cy="1177924"/>
          </a:xfrm>
        </p:grpSpPr>
        <p:sp>
          <p:nvSpPr>
            <p:cNvPr id="14" name="Rectangle 13">
              <a:extLst>
                <a:ext uri="{FF2B5EF4-FFF2-40B4-BE49-F238E27FC236}">
                  <a16:creationId xmlns:a16="http://schemas.microsoft.com/office/drawing/2014/main" id="{AE4B8450-1C95-4531-850D-7F686ACF70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769F795D-66E2-4432-87F1-7E13EA568E8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6" name="Group 15">
                <a:extLst>
                  <a:ext uri="{FF2B5EF4-FFF2-40B4-BE49-F238E27FC236}">
                    <a16:creationId xmlns:a16="http://schemas.microsoft.com/office/drawing/2014/main" id="{E870852C-150C-4471-870D-11A27F4654A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1" name="Freeform 68">
                  <a:extLst>
                    <a:ext uri="{FF2B5EF4-FFF2-40B4-BE49-F238E27FC236}">
                      <a16:creationId xmlns:a16="http://schemas.microsoft.com/office/drawing/2014/main" id="{81089950-4556-4EE5-B23C-9FA83C28F1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69">
                  <a:extLst>
                    <a:ext uri="{FF2B5EF4-FFF2-40B4-BE49-F238E27FC236}">
                      <a16:creationId xmlns:a16="http://schemas.microsoft.com/office/drawing/2014/main" id="{12CF34BC-E280-4CBF-AF4A-7F778162E8D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3" name="Line 70">
                  <a:extLst>
                    <a:ext uri="{FF2B5EF4-FFF2-40B4-BE49-F238E27FC236}">
                      <a16:creationId xmlns:a16="http://schemas.microsoft.com/office/drawing/2014/main" id="{22B8AF45-EA47-4AF8-B61A-9803450AE8D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7" name="Group 16">
                <a:extLst>
                  <a:ext uri="{FF2B5EF4-FFF2-40B4-BE49-F238E27FC236}">
                    <a16:creationId xmlns:a16="http://schemas.microsoft.com/office/drawing/2014/main" id="{443807CF-0501-40E7-BFD0-D82647E71EA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8" name="Freeform 68">
                  <a:extLst>
                    <a:ext uri="{FF2B5EF4-FFF2-40B4-BE49-F238E27FC236}">
                      <a16:creationId xmlns:a16="http://schemas.microsoft.com/office/drawing/2014/main" id="{776C808B-231E-40AC-849E-C32F2B8E2F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69">
                  <a:extLst>
                    <a:ext uri="{FF2B5EF4-FFF2-40B4-BE49-F238E27FC236}">
                      <a16:creationId xmlns:a16="http://schemas.microsoft.com/office/drawing/2014/main" id="{2363355C-504A-42FE-8E50-40CA0B20AF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Line 70">
                  <a:extLst>
                    <a:ext uri="{FF2B5EF4-FFF2-40B4-BE49-F238E27FC236}">
                      <a16:creationId xmlns:a16="http://schemas.microsoft.com/office/drawing/2014/main" id="{938C58D4-333C-44D7-B4AB-5550D5C88066}"/>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36" name="Freeform: Shape 35">
            <a:extLst>
              <a:ext uri="{FF2B5EF4-FFF2-40B4-BE49-F238E27FC236}">
                <a16:creationId xmlns:a16="http://schemas.microsoft.com/office/drawing/2014/main" id="{7D545465-6708-4A06-B237-742C91A8A6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539400 w 12192000"/>
              <a:gd name="connsiteY0" fmla="*/ 540000 h 6858000"/>
              <a:gd name="connsiteX1" fmla="*/ 539400 w 12192000"/>
              <a:gd name="connsiteY1" fmla="*/ 6318000 h 6858000"/>
              <a:gd name="connsiteX2" fmla="*/ 11652600 w 12192000"/>
              <a:gd name="connsiteY2" fmla="*/ 6318000 h 6858000"/>
              <a:gd name="connsiteX3" fmla="*/ 11652600 w 12192000"/>
              <a:gd name="connsiteY3" fmla="*/ 540000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539400" y="540000"/>
                </a:moveTo>
                <a:lnTo>
                  <a:pt x="539400" y="6318000"/>
                </a:lnTo>
                <a:lnTo>
                  <a:pt x="11652600" y="6318000"/>
                </a:lnTo>
                <a:lnTo>
                  <a:pt x="11652600" y="540000"/>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185BCA8-C1C1-B2B7-C61F-E3D48DC8DE19}"/>
              </a:ext>
            </a:extLst>
          </p:cNvPr>
          <p:cNvSpPr>
            <a:spLocks noGrp="1"/>
          </p:cNvSpPr>
          <p:nvPr>
            <p:ph type="ctrTitle"/>
          </p:nvPr>
        </p:nvSpPr>
        <p:spPr>
          <a:xfrm>
            <a:off x="2197100" y="1089025"/>
            <a:ext cx="7797800" cy="1532951"/>
          </a:xfrm>
        </p:spPr>
        <p:txBody>
          <a:bodyPr>
            <a:normAutofit/>
          </a:bodyPr>
          <a:lstStyle/>
          <a:p>
            <a:pPr>
              <a:lnSpc>
                <a:spcPct val="90000"/>
              </a:lnSpc>
            </a:pPr>
            <a:r>
              <a:rPr lang="en-GB" dirty="0">
                <a:solidFill>
                  <a:srgbClr val="FFFFFF"/>
                </a:solidFill>
              </a:rPr>
              <a:t>Search Engine Optimization (SEO)</a:t>
            </a:r>
          </a:p>
        </p:txBody>
      </p:sp>
    </p:spTree>
    <p:extLst>
      <p:ext uri="{BB962C8B-B14F-4D97-AF65-F5344CB8AC3E}">
        <p14:creationId xmlns:p14="http://schemas.microsoft.com/office/powerpoint/2010/main" val="3328181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F7CE8C-9E98-687D-4F35-76674CDCE09E}"/>
              </a:ext>
            </a:extLst>
          </p:cNvPr>
          <p:cNvSpPr>
            <a:spLocks noGrp="1"/>
          </p:cNvSpPr>
          <p:nvPr>
            <p:ph type="title"/>
          </p:nvPr>
        </p:nvSpPr>
        <p:spPr>
          <a:xfrm>
            <a:off x="990000" y="946800"/>
            <a:ext cx="2802386" cy="4689475"/>
          </a:xfrm>
        </p:spPr>
        <p:txBody>
          <a:bodyPr anchor="t">
            <a:normAutofit/>
          </a:bodyPr>
          <a:lstStyle/>
          <a:p>
            <a:r>
              <a:rPr lang="en-GB" dirty="0"/>
              <a:t>Introduction to Search Engine Optimization (SEO)</a:t>
            </a:r>
          </a:p>
        </p:txBody>
      </p:sp>
      <p:cxnSp>
        <p:nvCxnSpPr>
          <p:cNvPr id="12" name="Straight Connector 11">
            <a:extLst>
              <a:ext uri="{FF2B5EF4-FFF2-40B4-BE49-F238E27FC236}">
                <a16:creationId xmlns:a16="http://schemas.microsoft.com/office/drawing/2014/main" id="{9B4757C4-228A-47E5-94C8-058312AB27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323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6" name="Rectangle 1">
            <a:extLst>
              <a:ext uri="{FF2B5EF4-FFF2-40B4-BE49-F238E27FC236}">
                <a16:creationId xmlns:a16="http://schemas.microsoft.com/office/drawing/2014/main" id="{1D850E21-830F-5ABE-9798-937F5BFFC8A0}"/>
              </a:ext>
            </a:extLst>
          </p:cNvPr>
          <p:cNvGraphicFramePr>
            <a:graphicFrameLocks noGrp="1"/>
          </p:cNvGraphicFramePr>
          <p:nvPr>
            <p:ph idx="1"/>
            <p:extLst>
              <p:ext uri="{D42A27DB-BD31-4B8C-83A1-F6EECF244321}">
                <p14:modId xmlns:p14="http://schemas.microsoft.com/office/powerpoint/2010/main" val="2756512071"/>
              </p:ext>
            </p:extLst>
          </p:nvPr>
        </p:nvGraphicFramePr>
        <p:xfrm>
          <a:off x="4982215" y="537330"/>
          <a:ext cx="6668792" cy="577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84858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73B450-DF24-659B-8E22-9567D2C48A65}"/>
              </a:ext>
            </a:extLst>
          </p:cNvPr>
          <p:cNvSpPr>
            <a:spLocks noGrp="1"/>
          </p:cNvSpPr>
          <p:nvPr>
            <p:ph type="title"/>
          </p:nvPr>
        </p:nvSpPr>
        <p:spPr>
          <a:xfrm>
            <a:off x="694990" y="531814"/>
            <a:ext cx="3904750" cy="2079500"/>
          </a:xfrm>
        </p:spPr>
        <p:txBody>
          <a:bodyPr anchor="ctr">
            <a:normAutofit/>
          </a:bodyPr>
          <a:lstStyle/>
          <a:p>
            <a:pPr algn="ctr"/>
            <a:r>
              <a:rPr lang="en-GB" sz="4800" dirty="0"/>
              <a:t>How Search Engines Work</a:t>
            </a:r>
          </a:p>
        </p:txBody>
      </p:sp>
      <p:cxnSp>
        <p:nvCxnSpPr>
          <p:cNvPr id="12" name="Straight Connector 11">
            <a:extLst>
              <a:ext uri="{FF2B5EF4-FFF2-40B4-BE49-F238E27FC236}">
                <a16:creationId xmlns:a16="http://schemas.microsoft.com/office/drawing/2014/main" id="{3A513CAD-9784-4D35-BAF9-1F7DDD697B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5400000">
            <a:off x="5826000" y="3429000"/>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6" name="Rectangle 1">
            <a:extLst>
              <a:ext uri="{FF2B5EF4-FFF2-40B4-BE49-F238E27FC236}">
                <a16:creationId xmlns:a16="http://schemas.microsoft.com/office/drawing/2014/main" id="{7DA2DCB1-437E-242C-F676-3DC3AE3CEF9C}"/>
              </a:ext>
            </a:extLst>
          </p:cNvPr>
          <p:cNvGraphicFramePr>
            <a:graphicFrameLocks noGrp="1"/>
          </p:cNvGraphicFramePr>
          <p:nvPr>
            <p:ph idx="1"/>
            <p:extLst>
              <p:ext uri="{D42A27DB-BD31-4B8C-83A1-F6EECF244321}">
                <p14:modId xmlns:p14="http://schemas.microsoft.com/office/powerpoint/2010/main" val="2815525299"/>
              </p:ext>
            </p:extLst>
          </p:nvPr>
        </p:nvGraphicFramePr>
        <p:xfrm>
          <a:off x="6654799" y="531814"/>
          <a:ext cx="4996207" cy="57835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40968F6-91CE-6078-C202-0916E1FB9844}"/>
              </a:ext>
            </a:extLst>
          </p:cNvPr>
          <p:cNvSpPr txBox="1"/>
          <p:nvPr/>
        </p:nvSpPr>
        <p:spPr>
          <a:xfrm>
            <a:off x="540994" y="2538527"/>
            <a:ext cx="5704299" cy="3416320"/>
          </a:xfrm>
          <a:prstGeom prst="rect">
            <a:avLst/>
          </a:prstGeom>
          <a:noFill/>
        </p:spPr>
        <p:txBody>
          <a:bodyPr wrap="square" rtlCol="0">
            <a:spAutoFit/>
          </a:bodyPr>
          <a:lstStyle/>
          <a:p>
            <a:r>
              <a:rPr lang="en-GB" dirty="0"/>
              <a:t>Search engines like Google use complex algorithms to crawl, index, and rank websites based on various factors. These algorithms assess a website's relevance and authority in relation to specific search queries. Relevance is determined by </a:t>
            </a:r>
            <a:r>
              <a:rPr lang="en-GB" dirty="0" err="1"/>
              <a:t>analyzing</a:t>
            </a:r>
            <a:r>
              <a:rPr lang="en-GB" dirty="0"/>
              <a:t> the content, keywords, and overall structure of a website, while authority is gauged by evaluating the quality and quantity of backlinks pointing to the site. By understanding how search engines work, businesses can optimize their websites to align with these ranking factors and improve their chances of appearing higher in search results.</a:t>
            </a:r>
          </a:p>
        </p:txBody>
      </p:sp>
    </p:spTree>
    <p:extLst>
      <p:ext uri="{BB962C8B-B14F-4D97-AF65-F5344CB8AC3E}">
        <p14:creationId xmlns:p14="http://schemas.microsoft.com/office/powerpoint/2010/main" val="34141377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0F5882-1BF8-850B-37A9-327C4A18FB41}"/>
              </a:ext>
            </a:extLst>
          </p:cNvPr>
          <p:cNvSpPr>
            <a:spLocks noGrp="1"/>
          </p:cNvSpPr>
          <p:nvPr>
            <p:ph type="title"/>
          </p:nvPr>
        </p:nvSpPr>
        <p:spPr>
          <a:xfrm>
            <a:off x="1080001" y="1079500"/>
            <a:ext cx="3904750" cy="4689475"/>
          </a:xfrm>
        </p:spPr>
        <p:txBody>
          <a:bodyPr anchor="ctr">
            <a:normAutofit/>
          </a:bodyPr>
          <a:lstStyle/>
          <a:p>
            <a:pPr algn="ctr"/>
            <a:r>
              <a:rPr lang="en-GB" sz="4800"/>
              <a:t>Keyword Research and Optimization</a:t>
            </a:r>
          </a:p>
        </p:txBody>
      </p:sp>
      <p:cxnSp>
        <p:nvCxnSpPr>
          <p:cNvPr id="12" name="Straight Connector 11">
            <a:extLst>
              <a:ext uri="{FF2B5EF4-FFF2-40B4-BE49-F238E27FC236}">
                <a16:creationId xmlns:a16="http://schemas.microsoft.com/office/drawing/2014/main" id="{3A513CAD-9784-4D35-BAF9-1F7DDD697B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5400000">
            <a:off x="5826000" y="3429000"/>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6" name="Rectangle 1">
            <a:extLst>
              <a:ext uri="{FF2B5EF4-FFF2-40B4-BE49-F238E27FC236}">
                <a16:creationId xmlns:a16="http://schemas.microsoft.com/office/drawing/2014/main" id="{4A43163D-3B8A-AAB1-CC0A-9B860546089A}"/>
              </a:ext>
            </a:extLst>
          </p:cNvPr>
          <p:cNvGraphicFramePr>
            <a:graphicFrameLocks noGrp="1"/>
          </p:cNvGraphicFramePr>
          <p:nvPr>
            <p:ph idx="1"/>
            <p:extLst>
              <p:ext uri="{D42A27DB-BD31-4B8C-83A1-F6EECF244321}">
                <p14:modId xmlns:p14="http://schemas.microsoft.com/office/powerpoint/2010/main" val="3854395110"/>
              </p:ext>
            </p:extLst>
          </p:nvPr>
        </p:nvGraphicFramePr>
        <p:xfrm>
          <a:off x="6654799" y="531814"/>
          <a:ext cx="4996207" cy="57835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93253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ADFD33-090A-A1D4-1A55-1AF7A4058592}"/>
              </a:ext>
            </a:extLst>
          </p:cNvPr>
          <p:cNvSpPr>
            <a:spLocks noGrp="1"/>
          </p:cNvSpPr>
          <p:nvPr>
            <p:ph type="title"/>
          </p:nvPr>
        </p:nvSpPr>
        <p:spPr>
          <a:xfrm>
            <a:off x="539750" y="536575"/>
            <a:ext cx="3892550" cy="1453003"/>
          </a:xfrm>
        </p:spPr>
        <p:txBody>
          <a:bodyPr wrap="square" anchor="b">
            <a:normAutofit/>
          </a:bodyPr>
          <a:lstStyle/>
          <a:p>
            <a:pPr algn="ctr"/>
            <a:r>
              <a:rPr lang="en-GB" dirty="0"/>
              <a:t>On-Page Optimization</a:t>
            </a:r>
            <a:endParaRPr lang="en-GB"/>
          </a:p>
        </p:txBody>
      </p:sp>
      <p:cxnSp>
        <p:nvCxnSpPr>
          <p:cNvPr id="12" name="Straight Connector 11">
            <a:extLst>
              <a:ext uri="{FF2B5EF4-FFF2-40B4-BE49-F238E27FC236}">
                <a16:creationId xmlns:a16="http://schemas.microsoft.com/office/drawing/2014/main" id="{79A23555-9837-466D-9123-97B89F6CA1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60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181428A5-AE7F-BBE4-9A53-FE5B7CA65EA6}"/>
              </a:ext>
            </a:extLst>
          </p:cNvPr>
          <p:cNvSpPr>
            <a:spLocks noGrp="1" noChangeArrowheads="1"/>
          </p:cNvSpPr>
          <p:nvPr>
            <p:ph idx="1"/>
          </p:nvPr>
        </p:nvSpPr>
        <p:spPr bwMode="auto">
          <a:xfrm>
            <a:off x="990000" y="2877018"/>
            <a:ext cx="29700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3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300" b="0" i="0" u="none" strike="noStrike" cap="none" normalizeH="0" baseline="0">
                <a:ln>
                  <a:noFill/>
                </a:ln>
                <a:effectLst/>
                <a:latin typeface="Arial" panose="020B0604020202020204" pitchFamily="34" charset="0"/>
              </a:rPr>
              <a:t>Elements of on-page optimization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300" b="0" i="0" u="none" strike="noStrike" cap="none" normalizeH="0" baseline="0">
                <a:ln>
                  <a:noFill/>
                </a:ln>
                <a:effectLst/>
                <a:latin typeface="Arial" panose="020B0604020202020204" pitchFamily="34" charset="0"/>
              </a:rPr>
              <a:t>Optimizing meta tags (title tags, meta descriptions, header tags)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300" b="0" i="0" u="none" strike="noStrike" cap="none" normalizeH="0" baseline="0">
                <a:ln>
                  <a:noFill/>
                </a:ln>
                <a:effectLst/>
                <a:latin typeface="Arial" panose="020B0604020202020204" pitchFamily="34" charset="0"/>
              </a:rPr>
              <a:t>Creating high-quality, relevant content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300" b="0" i="0" u="none" strike="noStrike" cap="none" normalizeH="0" baseline="0">
                <a:ln>
                  <a:noFill/>
                </a:ln>
                <a:effectLst/>
                <a:latin typeface="Arial" panose="020B0604020202020204" pitchFamily="34" charset="0"/>
              </a:rPr>
              <a:t>Structuring content with proper heading hierarchy </a:t>
            </a:r>
          </a:p>
        </p:txBody>
      </p:sp>
      <p:pic>
        <p:nvPicPr>
          <p:cNvPr id="6" name="Picture 5" descr="Question mark on green pastel background">
            <a:extLst>
              <a:ext uri="{FF2B5EF4-FFF2-40B4-BE49-F238E27FC236}">
                <a16:creationId xmlns:a16="http://schemas.microsoft.com/office/drawing/2014/main" id="{BA974672-3C60-07E4-6EF9-C4D7F67FD371}"/>
              </a:ext>
            </a:extLst>
          </p:cNvPr>
          <p:cNvPicPr>
            <a:picLocks noChangeAspect="1"/>
          </p:cNvPicPr>
          <p:nvPr/>
        </p:nvPicPr>
        <p:blipFill rotWithShape="1">
          <a:blip r:embed="rId3"/>
          <a:srcRect l="21128"/>
          <a:stretch/>
        </p:blipFill>
        <p:spPr>
          <a:xfrm>
            <a:off x="4979987" y="10"/>
            <a:ext cx="7212013" cy="6857990"/>
          </a:xfrm>
          <a:prstGeom prst="rect">
            <a:avLst/>
          </a:prstGeom>
        </p:spPr>
      </p:pic>
    </p:spTree>
    <p:extLst>
      <p:ext uri="{BB962C8B-B14F-4D97-AF65-F5344CB8AC3E}">
        <p14:creationId xmlns:p14="http://schemas.microsoft.com/office/powerpoint/2010/main" val="37255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68346D-5E77-4906-AC8D-57FB88F11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107970-431A-5D4A-F941-0B612B6F68B5}"/>
              </a:ext>
            </a:extLst>
          </p:cNvPr>
          <p:cNvSpPr>
            <a:spLocks noGrp="1"/>
          </p:cNvSpPr>
          <p:nvPr>
            <p:ph type="title"/>
          </p:nvPr>
        </p:nvSpPr>
        <p:spPr>
          <a:xfrm>
            <a:off x="7112369" y="395297"/>
            <a:ext cx="4078800" cy="1594282"/>
          </a:xfrm>
        </p:spPr>
        <p:txBody>
          <a:bodyPr wrap="square" anchor="b">
            <a:normAutofit/>
          </a:bodyPr>
          <a:lstStyle/>
          <a:p>
            <a:pPr algn="ctr"/>
            <a:r>
              <a:rPr lang="en-GB" dirty="0"/>
              <a:t>Off-Page Optimization</a:t>
            </a:r>
            <a:endParaRPr lang="en-GB"/>
          </a:p>
        </p:txBody>
      </p:sp>
      <p:pic>
        <p:nvPicPr>
          <p:cNvPr id="6" name="Picture 5" descr="Three blank billboard frames">
            <a:extLst>
              <a:ext uri="{FF2B5EF4-FFF2-40B4-BE49-F238E27FC236}">
                <a16:creationId xmlns:a16="http://schemas.microsoft.com/office/drawing/2014/main" id="{85308DF1-09A3-6F2E-6832-ED43EEC43D16}"/>
              </a:ext>
            </a:extLst>
          </p:cNvPr>
          <p:cNvPicPr>
            <a:picLocks noChangeAspect="1"/>
          </p:cNvPicPr>
          <p:nvPr/>
        </p:nvPicPr>
        <p:blipFill rotWithShape="1">
          <a:blip r:embed="rId3"/>
          <a:srcRect l="20027" r="20712"/>
          <a:stretch/>
        </p:blipFill>
        <p:spPr>
          <a:xfrm>
            <a:off x="20" y="10"/>
            <a:ext cx="6111518" cy="6857990"/>
          </a:xfrm>
          <a:prstGeom prst="rect">
            <a:avLst/>
          </a:prstGeom>
        </p:spPr>
      </p:pic>
      <p:cxnSp>
        <p:nvCxnSpPr>
          <p:cNvPr id="12" name="Straight Connector 11">
            <a:extLst>
              <a:ext uri="{FF2B5EF4-FFF2-40B4-BE49-F238E27FC236}">
                <a16:creationId xmlns:a16="http://schemas.microsoft.com/office/drawing/2014/main" id="{4CBC1FDF-AE13-4731-B38F-2761BDFDBB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B5808571-F6B6-4207-FF45-CF3A8F099541}"/>
              </a:ext>
            </a:extLst>
          </p:cNvPr>
          <p:cNvSpPr>
            <a:spLocks noGrp="1" noChangeArrowheads="1"/>
          </p:cNvSpPr>
          <p:nvPr>
            <p:ph idx="1"/>
          </p:nvPr>
        </p:nvSpPr>
        <p:spPr bwMode="auto">
          <a:xfrm>
            <a:off x="7112369" y="2877018"/>
            <a:ext cx="40788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4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The role of off-page optimization in SEO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Link building strategies and best practices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Social media engagement and its impact on SEO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Influencer outreach and guest posting opportunities </a:t>
            </a:r>
          </a:p>
        </p:txBody>
      </p:sp>
    </p:spTree>
    <p:extLst>
      <p:ext uri="{BB962C8B-B14F-4D97-AF65-F5344CB8AC3E}">
        <p14:creationId xmlns:p14="http://schemas.microsoft.com/office/powerpoint/2010/main" val="14231952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BB4FB9-F29B-9175-5A84-65A7E17C1FEB}"/>
              </a:ext>
            </a:extLst>
          </p:cNvPr>
          <p:cNvSpPr>
            <a:spLocks noGrp="1"/>
          </p:cNvSpPr>
          <p:nvPr>
            <p:ph type="title"/>
          </p:nvPr>
        </p:nvSpPr>
        <p:spPr>
          <a:xfrm>
            <a:off x="539750" y="536575"/>
            <a:ext cx="3892550" cy="1453003"/>
          </a:xfrm>
        </p:spPr>
        <p:txBody>
          <a:bodyPr wrap="square" anchor="b">
            <a:normAutofit/>
          </a:bodyPr>
          <a:lstStyle/>
          <a:p>
            <a:pPr algn="ctr"/>
            <a:r>
              <a:rPr lang="en-GB" dirty="0"/>
              <a:t>Technical Optimization</a:t>
            </a:r>
            <a:endParaRPr lang="en-GB"/>
          </a:p>
        </p:txBody>
      </p:sp>
      <p:cxnSp>
        <p:nvCxnSpPr>
          <p:cNvPr id="12" name="Straight Connector 11">
            <a:extLst>
              <a:ext uri="{FF2B5EF4-FFF2-40B4-BE49-F238E27FC236}">
                <a16:creationId xmlns:a16="http://schemas.microsoft.com/office/drawing/2014/main" id="{79A23555-9837-466D-9123-97B89F6CA1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60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98D15B02-7836-7475-9176-8B5D9E103667}"/>
              </a:ext>
            </a:extLst>
          </p:cNvPr>
          <p:cNvSpPr>
            <a:spLocks noGrp="1" noChangeArrowheads="1"/>
          </p:cNvSpPr>
          <p:nvPr>
            <p:ph idx="1"/>
          </p:nvPr>
        </p:nvSpPr>
        <p:spPr bwMode="auto">
          <a:xfrm>
            <a:off x="990000" y="2877018"/>
            <a:ext cx="29700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1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Importance of technical SEO factors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Improving site speed and performance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Ensuring mobile-friendliness and responsive design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Implementing structured data and schema markup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Optimizing site architecture and navigation </a:t>
            </a:r>
          </a:p>
        </p:txBody>
      </p:sp>
      <p:pic>
        <p:nvPicPr>
          <p:cNvPr id="6" name="Picture 5" descr="Blue blocks and networks technology background">
            <a:extLst>
              <a:ext uri="{FF2B5EF4-FFF2-40B4-BE49-F238E27FC236}">
                <a16:creationId xmlns:a16="http://schemas.microsoft.com/office/drawing/2014/main" id="{D7CB52BA-F90C-6888-909E-7094784A5502}"/>
              </a:ext>
            </a:extLst>
          </p:cNvPr>
          <p:cNvPicPr>
            <a:picLocks noChangeAspect="1"/>
          </p:cNvPicPr>
          <p:nvPr/>
        </p:nvPicPr>
        <p:blipFill rotWithShape="1">
          <a:blip r:embed="rId3"/>
          <a:srcRect l="4968" r="35879" b="-446"/>
          <a:stretch/>
        </p:blipFill>
        <p:spPr>
          <a:xfrm>
            <a:off x="4979987" y="10"/>
            <a:ext cx="7212013" cy="6857990"/>
          </a:xfrm>
          <a:prstGeom prst="rect">
            <a:avLst/>
          </a:prstGeom>
        </p:spPr>
      </p:pic>
    </p:spTree>
    <p:extLst>
      <p:ext uri="{BB962C8B-B14F-4D97-AF65-F5344CB8AC3E}">
        <p14:creationId xmlns:p14="http://schemas.microsoft.com/office/powerpoint/2010/main" val="34911683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0EE074-C34F-43A3-718C-AD326B47A817}"/>
              </a:ext>
            </a:extLst>
          </p:cNvPr>
          <p:cNvSpPr>
            <a:spLocks noGrp="1"/>
          </p:cNvSpPr>
          <p:nvPr>
            <p:ph type="title"/>
          </p:nvPr>
        </p:nvSpPr>
        <p:spPr>
          <a:xfrm>
            <a:off x="539750" y="536575"/>
            <a:ext cx="3892550" cy="1453003"/>
          </a:xfrm>
        </p:spPr>
        <p:txBody>
          <a:bodyPr wrap="square" anchor="b">
            <a:normAutofit/>
          </a:bodyPr>
          <a:lstStyle/>
          <a:p>
            <a:pPr algn="ctr"/>
            <a:r>
              <a:rPr lang="en-GB" dirty="0"/>
              <a:t>Local SEO</a:t>
            </a:r>
            <a:endParaRPr lang="en-GB"/>
          </a:p>
        </p:txBody>
      </p:sp>
      <p:cxnSp>
        <p:nvCxnSpPr>
          <p:cNvPr id="12" name="Straight Connector 11">
            <a:extLst>
              <a:ext uri="{FF2B5EF4-FFF2-40B4-BE49-F238E27FC236}">
                <a16:creationId xmlns:a16="http://schemas.microsoft.com/office/drawing/2014/main" id="{79A23555-9837-466D-9123-97B89F6CA1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60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EDFF28E2-59E4-1BAF-FB63-7E227348B737}"/>
              </a:ext>
            </a:extLst>
          </p:cNvPr>
          <p:cNvSpPr>
            <a:spLocks noGrp="1" noChangeArrowheads="1"/>
          </p:cNvSpPr>
          <p:nvPr>
            <p:ph idx="1"/>
          </p:nvPr>
        </p:nvSpPr>
        <p:spPr bwMode="auto">
          <a:xfrm>
            <a:off x="990000" y="2877018"/>
            <a:ext cx="29700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1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The significance of local SEO for businesses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Optimizing for local search rankings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Claiming and optimizing Google My Business listing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Building local citations and backlinks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Encouraging customer reviews and ratings </a:t>
            </a:r>
          </a:p>
        </p:txBody>
      </p:sp>
      <p:pic>
        <p:nvPicPr>
          <p:cNvPr id="6" name="Picture 5" descr="Low angle view of modern skyscrapers rising straight up against a dramatic sky">
            <a:extLst>
              <a:ext uri="{FF2B5EF4-FFF2-40B4-BE49-F238E27FC236}">
                <a16:creationId xmlns:a16="http://schemas.microsoft.com/office/drawing/2014/main" id="{AD56F87F-9345-E754-9027-CF173035A49C}"/>
              </a:ext>
            </a:extLst>
          </p:cNvPr>
          <p:cNvPicPr>
            <a:picLocks noChangeAspect="1"/>
          </p:cNvPicPr>
          <p:nvPr/>
        </p:nvPicPr>
        <p:blipFill rotWithShape="1">
          <a:blip r:embed="rId3"/>
          <a:srcRect l="6545" r="23258" b="-1"/>
          <a:stretch/>
        </p:blipFill>
        <p:spPr>
          <a:xfrm>
            <a:off x="4979987" y="10"/>
            <a:ext cx="7212013" cy="6857990"/>
          </a:xfrm>
          <a:prstGeom prst="rect">
            <a:avLst/>
          </a:prstGeom>
        </p:spPr>
      </p:pic>
    </p:spTree>
    <p:extLst>
      <p:ext uri="{BB962C8B-B14F-4D97-AF65-F5344CB8AC3E}">
        <p14:creationId xmlns:p14="http://schemas.microsoft.com/office/powerpoint/2010/main" val="22104520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EF4D3D-F5BF-D895-4982-36740ECCE7F2}"/>
              </a:ext>
            </a:extLst>
          </p:cNvPr>
          <p:cNvSpPr>
            <a:spLocks noGrp="1"/>
          </p:cNvSpPr>
          <p:nvPr>
            <p:ph type="title"/>
          </p:nvPr>
        </p:nvSpPr>
        <p:spPr>
          <a:xfrm>
            <a:off x="990000" y="536575"/>
            <a:ext cx="4078800" cy="1453003"/>
          </a:xfrm>
        </p:spPr>
        <p:txBody>
          <a:bodyPr wrap="square" anchor="b">
            <a:normAutofit/>
          </a:bodyPr>
          <a:lstStyle/>
          <a:p>
            <a:pPr algn="ctr"/>
            <a:r>
              <a:rPr lang="en-GB" dirty="0"/>
              <a:t>Measuring and Tracking SEO Performance</a:t>
            </a:r>
            <a:endParaRPr lang="en-GB"/>
          </a:p>
        </p:txBody>
      </p:sp>
      <p:cxnSp>
        <p:nvCxnSpPr>
          <p:cNvPr id="12" name="Straight Connector 11">
            <a:extLst>
              <a:ext uri="{FF2B5EF4-FFF2-40B4-BE49-F238E27FC236}">
                <a16:creationId xmlns:a16="http://schemas.microsoft.com/office/drawing/2014/main" id="{76D745DA-D03E-47A2-9936-01C39D51A4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7594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A4F75036-FD3B-9AEF-A7DB-9D0F1E9A8AD8}"/>
              </a:ext>
            </a:extLst>
          </p:cNvPr>
          <p:cNvSpPr>
            <a:spLocks noGrp="1" noChangeArrowheads="1"/>
          </p:cNvSpPr>
          <p:nvPr>
            <p:ph idx="1"/>
          </p:nvPr>
        </p:nvSpPr>
        <p:spPr bwMode="auto">
          <a:xfrm>
            <a:off x="990000" y="2877018"/>
            <a:ext cx="40788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4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Key SEO metrics and KPIs to monitor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Using tools like Google Analytics and Search Console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Tracking keyword rankings and organic traffic growth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400" b="0" i="0" u="none" strike="noStrike" cap="none" normalizeH="0" baseline="0">
                <a:ln>
                  <a:noFill/>
                </a:ln>
                <a:effectLst/>
                <a:latin typeface="Arial" panose="020B0604020202020204" pitchFamily="34" charset="0"/>
              </a:rPr>
              <a:t>Analyzing user engagement and conversion metrics </a:t>
            </a:r>
          </a:p>
        </p:txBody>
      </p:sp>
      <p:pic>
        <p:nvPicPr>
          <p:cNvPr id="6" name="Picture 5" descr="Graph on document with pen">
            <a:extLst>
              <a:ext uri="{FF2B5EF4-FFF2-40B4-BE49-F238E27FC236}">
                <a16:creationId xmlns:a16="http://schemas.microsoft.com/office/drawing/2014/main" id="{E356307D-D843-FB56-07F8-04425CD17AFC}"/>
              </a:ext>
            </a:extLst>
          </p:cNvPr>
          <p:cNvPicPr>
            <a:picLocks noChangeAspect="1"/>
          </p:cNvPicPr>
          <p:nvPr/>
        </p:nvPicPr>
        <p:blipFill rotWithShape="1">
          <a:blip r:embed="rId3"/>
          <a:srcRect l="27119" r="13396" b="-1"/>
          <a:stretch/>
        </p:blipFill>
        <p:spPr>
          <a:xfrm>
            <a:off x="6080462" y="10"/>
            <a:ext cx="6111538" cy="6857990"/>
          </a:xfrm>
          <a:prstGeom prst="rect">
            <a:avLst/>
          </a:prstGeom>
        </p:spPr>
      </p:pic>
    </p:spTree>
    <p:extLst>
      <p:ext uri="{BB962C8B-B14F-4D97-AF65-F5344CB8AC3E}">
        <p14:creationId xmlns:p14="http://schemas.microsoft.com/office/powerpoint/2010/main" val="42744962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24537D-2CD4-5AA4-5971-4B2CEB2D9C43}"/>
              </a:ext>
            </a:extLst>
          </p:cNvPr>
          <p:cNvSpPr>
            <a:spLocks noGrp="1"/>
          </p:cNvSpPr>
          <p:nvPr>
            <p:ph type="title"/>
          </p:nvPr>
        </p:nvSpPr>
        <p:spPr>
          <a:xfrm>
            <a:off x="990000" y="946800"/>
            <a:ext cx="2802386" cy="4689475"/>
          </a:xfrm>
        </p:spPr>
        <p:txBody>
          <a:bodyPr anchor="t">
            <a:normAutofit/>
          </a:bodyPr>
          <a:lstStyle/>
          <a:p>
            <a:r>
              <a:rPr lang="en-GB" dirty="0"/>
              <a:t>SEO Best Practices and Strategies</a:t>
            </a:r>
          </a:p>
        </p:txBody>
      </p:sp>
      <p:cxnSp>
        <p:nvCxnSpPr>
          <p:cNvPr id="12" name="Straight Connector 11">
            <a:extLst>
              <a:ext uri="{FF2B5EF4-FFF2-40B4-BE49-F238E27FC236}">
                <a16:creationId xmlns:a16="http://schemas.microsoft.com/office/drawing/2014/main" id="{9B4757C4-228A-47E5-94C8-058312AB27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323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6" name="Rectangle 1">
            <a:extLst>
              <a:ext uri="{FF2B5EF4-FFF2-40B4-BE49-F238E27FC236}">
                <a16:creationId xmlns:a16="http://schemas.microsoft.com/office/drawing/2014/main" id="{D58537C1-6104-C626-2A38-4FF8BBA254F1}"/>
              </a:ext>
            </a:extLst>
          </p:cNvPr>
          <p:cNvGraphicFramePr>
            <a:graphicFrameLocks noGrp="1"/>
          </p:cNvGraphicFramePr>
          <p:nvPr>
            <p:ph idx="1"/>
            <p:extLst>
              <p:ext uri="{D42A27DB-BD31-4B8C-83A1-F6EECF244321}">
                <p14:modId xmlns:p14="http://schemas.microsoft.com/office/powerpoint/2010/main" val="1902014942"/>
              </p:ext>
            </p:extLst>
          </p:nvPr>
        </p:nvGraphicFramePr>
        <p:xfrm>
          <a:off x="4982215" y="537330"/>
          <a:ext cx="6668792" cy="577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67696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53516A-476D-6E1E-7758-7C7A9F9912D8}"/>
              </a:ext>
            </a:extLst>
          </p:cNvPr>
          <p:cNvSpPr>
            <a:spLocks noGrp="1"/>
          </p:cNvSpPr>
          <p:nvPr>
            <p:ph type="title"/>
          </p:nvPr>
        </p:nvSpPr>
        <p:spPr>
          <a:xfrm>
            <a:off x="539750" y="536575"/>
            <a:ext cx="3892550" cy="1453003"/>
          </a:xfrm>
        </p:spPr>
        <p:txBody>
          <a:bodyPr wrap="square" anchor="b">
            <a:normAutofit/>
          </a:bodyPr>
          <a:lstStyle/>
          <a:p>
            <a:pPr algn="ctr"/>
            <a:r>
              <a:rPr lang="en-GB" dirty="0"/>
              <a:t>The Benefits of Effective SEO</a:t>
            </a:r>
            <a:endParaRPr lang="en-GB"/>
          </a:p>
        </p:txBody>
      </p:sp>
      <p:cxnSp>
        <p:nvCxnSpPr>
          <p:cNvPr id="12" name="Straight Connector 11">
            <a:extLst>
              <a:ext uri="{FF2B5EF4-FFF2-40B4-BE49-F238E27FC236}">
                <a16:creationId xmlns:a16="http://schemas.microsoft.com/office/drawing/2014/main" id="{79A23555-9837-466D-9123-97B89F6CA1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60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Rectangle 1">
            <a:extLst>
              <a:ext uri="{FF2B5EF4-FFF2-40B4-BE49-F238E27FC236}">
                <a16:creationId xmlns:a16="http://schemas.microsoft.com/office/drawing/2014/main" id="{2FA74105-336D-FFB6-30D8-E0E18BC0E338}"/>
              </a:ext>
            </a:extLst>
          </p:cNvPr>
          <p:cNvSpPr>
            <a:spLocks noGrp="1" noChangeArrowheads="1"/>
          </p:cNvSpPr>
          <p:nvPr>
            <p:ph idx="1"/>
          </p:nvPr>
        </p:nvSpPr>
        <p:spPr bwMode="auto">
          <a:xfrm>
            <a:off x="990000" y="2877018"/>
            <a:ext cx="2970000" cy="290148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lnSpc>
                <a:spcPct val="140000"/>
              </a:lnSpc>
              <a:spcBef>
                <a:spcPct val="0"/>
              </a:spcBef>
              <a:spcAft>
                <a:spcPts val="600"/>
              </a:spcAft>
              <a:buClrTx/>
              <a:buSzTx/>
              <a:buFontTx/>
              <a:buNone/>
              <a:tabLst/>
            </a:pPr>
            <a:endParaRPr kumimoji="0" lang="en-US" altLang="en-US" sz="1100" b="0" i="0" u="none" strike="noStrike" cap="none" normalizeH="0" baseline="0">
              <a:ln>
                <a:noFill/>
              </a:ln>
              <a:effectLst/>
              <a:latin typeface="Arial" panose="020B0604020202020204" pitchFamily="34" charset="0"/>
            </a:endParaRP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Increased organic traffic and qualified leads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Improved online visibility and brand awareness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Higher search engine rankings and credibility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Long-term, sustainable results and ROI </a:t>
            </a:r>
          </a:p>
          <a:p>
            <a:pPr marL="0" marR="0" lvl="0" indent="0" defTabSz="914400" rtl="0" eaLnBrk="0" fontAlgn="base" latinLnBrk="0" hangingPunct="0">
              <a:lnSpc>
                <a:spcPct val="140000"/>
              </a:lnSpc>
              <a:spcBef>
                <a:spcPct val="0"/>
              </a:spcBef>
              <a:spcAft>
                <a:spcPts val="600"/>
              </a:spcAft>
              <a:buClrTx/>
              <a:buSzTx/>
              <a:buFontTx/>
              <a:buChar char="•"/>
              <a:tabLst/>
            </a:pPr>
            <a:r>
              <a:rPr kumimoji="0" lang="en-US" altLang="en-US" sz="1100" b="0" i="0" u="none" strike="noStrike" cap="none" normalizeH="0" baseline="0">
                <a:ln>
                  <a:noFill/>
                </a:ln>
                <a:effectLst/>
                <a:latin typeface="Arial" panose="020B0604020202020204" pitchFamily="34" charset="0"/>
              </a:rPr>
              <a:t>Competitive advantage in the digital marketplace </a:t>
            </a:r>
          </a:p>
        </p:txBody>
      </p:sp>
      <p:pic>
        <p:nvPicPr>
          <p:cNvPr id="6" name="Picture 5" descr="Blurred micro image of a street traffic">
            <a:extLst>
              <a:ext uri="{FF2B5EF4-FFF2-40B4-BE49-F238E27FC236}">
                <a16:creationId xmlns:a16="http://schemas.microsoft.com/office/drawing/2014/main" id="{DDC66C5E-C12F-2C35-CE2A-48E12B59C725}"/>
              </a:ext>
            </a:extLst>
          </p:cNvPr>
          <p:cNvPicPr>
            <a:picLocks noChangeAspect="1"/>
          </p:cNvPicPr>
          <p:nvPr/>
        </p:nvPicPr>
        <p:blipFill rotWithShape="1">
          <a:blip r:embed="rId3"/>
          <a:srcRect l="7898" r="21906" b="-1"/>
          <a:stretch/>
        </p:blipFill>
        <p:spPr>
          <a:xfrm>
            <a:off x="4979987" y="10"/>
            <a:ext cx="7212013" cy="6857990"/>
          </a:xfrm>
          <a:prstGeom prst="rect">
            <a:avLst/>
          </a:prstGeom>
        </p:spPr>
      </p:pic>
    </p:spTree>
    <p:extLst>
      <p:ext uri="{BB962C8B-B14F-4D97-AF65-F5344CB8AC3E}">
        <p14:creationId xmlns:p14="http://schemas.microsoft.com/office/powerpoint/2010/main" val="13293509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F0002-9D00-C6DB-718D-BF271A8B29AE}"/>
              </a:ext>
            </a:extLst>
          </p:cNvPr>
          <p:cNvSpPr>
            <a:spLocks noGrp="1"/>
          </p:cNvSpPr>
          <p:nvPr>
            <p:ph type="title"/>
          </p:nvPr>
        </p:nvSpPr>
        <p:spPr>
          <a:xfrm>
            <a:off x="989400" y="282400"/>
            <a:ext cx="10213200" cy="564267"/>
          </a:xfrm>
        </p:spPr>
        <p:txBody>
          <a:bodyPr>
            <a:normAutofit fontScale="90000"/>
          </a:bodyPr>
          <a:lstStyle/>
          <a:p>
            <a:r>
              <a:rPr lang="en-GB" dirty="0"/>
              <a:t>30 Minute Activity Gardening</a:t>
            </a:r>
          </a:p>
        </p:txBody>
      </p:sp>
      <p:sp>
        <p:nvSpPr>
          <p:cNvPr id="3" name="Content Placeholder 2">
            <a:extLst>
              <a:ext uri="{FF2B5EF4-FFF2-40B4-BE49-F238E27FC236}">
                <a16:creationId xmlns:a16="http://schemas.microsoft.com/office/drawing/2014/main" id="{DCB8901E-B937-118D-55BF-955DF6BD7812}"/>
              </a:ext>
            </a:extLst>
          </p:cNvPr>
          <p:cNvSpPr>
            <a:spLocks noGrp="1"/>
          </p:cNvSpPr>
          <p:nvPr>
            <p:ph idx="1"/>
          </p:nvPr>
        </p:nvSpPr>
        <p:spPr>
          <a:xfrm>
            <a:off x="741145" y="846667"/>
            <a:ext cx="10461455" cy="5728933"/>
          </a:xfrm>
        </p:spPr>
        <p:txBody>
          <a:bodyPr>
            <a:normAutofit fontScale="62500" lnSpcReduction="20000"/>
          </a:bodyPr>
          <a:lstStyle/>
          <a:p>
            <a:pPr marL="0" indent="0">
              <a:lnSpc>
                <a:spcPct val="120000"/>
              </a:lnSpc>
              <a:buNone/>
            </a:pPr>
            <a:r>
              <a:rPr lang="en-GB" dirty="0"/>
              <a:t>You are going to explore how real websites appear on Google and compare how effective they are.</a:t>
            </a:r>
          </a:p>
          <a:p>
            <a:pPr marL="0" indent="0">
              <a:lnSpc>
                <a:spcPct val="120000"/>
              </a:lnSpc>
              <a:buNone/>
            </a:pPr>
            <a:r>
              <a:rPr lang="en-GB" dirty="0"/>
              <a:t>You will work with four gardening search topics:</a:t>
            </a:r>
          </a:p>
          <a:p>
            <a:pPr>
              <a:lnSpc>
                <a:spcPct val="120000"/>
              </a:lnSpc>
            </a:pPr>
            <a:r>
              <a:rPr lang="en-GB" dirty="0"/>
              <a:t>How to start a vegetable garden</a:t>
            </a:r>
          </a:p>
          <a:p>
            <a:pPr>
              <a:lnSpc>
                <a:spcPct val="120000"/>
              </a:lnSpc>
            </a:pPr>
            <a:r>
              <a:rPr lang="en-GB" dirty="0"/>
              <a:t>Best plants for indoor gardening</a:t>
            </a:r>
          </a:p>
          <a:p>
            <a:pPr>
              <a:lnSpc>
                <a:spcPct val="120000"/>
              </a:lnSpc>
            </a:pPr>
            <a:r>
              <a:rPr lang="en-GB" dirty="0"/>
              <a:t>Organic pest control methods</a:t>
            </a:r>
          </a:p>
          <a:p>
            <a:pPr>
              <a:lnSpc>
                <a:spcPct val="120000"/>
              </a:lnSpc>
            </a:pPr>
            <a:r>
              <a:rPr lang="en-GB" dirty="0"/>
              <a:t>Top gardening tools for beginners</a:t>
            </a:r>
          </a:p>
          <a:p>
            <a:pPr marL="0" indent="0">
              <a:buNone/>
            </a:pPr>
            <a:r>
              <a:rPr lang="en-GB" dirty="0"/>
              <a:t>Step 1: Search like a real user. For each search topic:</a:t>
            </a:r>
          </a:p>
          <a:p>
            <a:pPr marL="0" indent="0">
              <a:buNone/>
            </a:pPr>
            <a:r>
              <a:rPr lang="en-GB" dirty="0"/>
              <a:t>Open Google Type the search exactly as written Ignore adverts (paid results)Open the top 3 organic (non-paid) results Open each result in a separate tab </a:t>
            </a:r>
          </a:p>
          <a:p>
            <a:pPr marL="0" indent="0">
              <a:buNone/>
            </a:pPr>
            <a:r>
              <a:rPr lang="en-GB" dirty="0"/>
              <a:t>Step 2: Create a written record. For each website you open, create a written record (Sheets provided). For each webpage, record: Website name, Page title, Meta description. Keep this clear and organised (tables or bullet points are fine).</a:t>
            </a:r>
          </a:p>
          <a:p>
            <a:pPr marL="0" indent="0">
              <a:buNone/>
            </a:pPr>
            <a:r>
              <a:rPr lang="en-GB" dirty="0"/>
              <a:t>Step 3: Analyse each webpage. For each webpage, write short notes on: Keyword use, Is the search term clearly used in headings or text? Content quality and relevance, Is the content clear, accurate, and helpful? Does it answer the search question? Internal and external links Are there links to other pages on the same site? Are there links to trusted external websites? Page load speed Does the page load quickly? Mobile-friendliness Is the page easy to read and use on a phone? Step 4: Compare and decide After reviewing all pages: Which website performed best overall for each search? Which pages were most useful for users? What do the strongest pages have in common?</a:t>
            </a:r>
          </a:p>
        </p:txBody>
      </p:sp>
    </p:spTree>
    <p:extLst>
      <p:ext uri="{BB962C8B-B14F-4D97-AF65-F5344CB8AC3E}">
        <p14:creationId xmlns:p14="http://schemas.microsoft.com/office/powerpoint/2010/main" val="21409667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4CA2EAD-E7C7-4F64-924A-52D34FD759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41F57D-DFEA-D512-192C-E124FFC4CD73}"/>
              </a:ext>
            </a:extLst>
          </p:cNvPr>
          <p:cNvSpPr>
            <a:spLocks noGrp="1"/>
          </p:cNvSpPr>
          <p:nvPr>
            <p:ph type="ctrTitle"/>
          </p:nvPr>
        </p:nvSpPr>
        <p:spPr>
          <a:xfrm>
            <a:off x="4875975" y="1080000"/>
            <a:ext cx="6307200" cy="2185200"/>
          </a:xfrm>
        </p:spPr>
        <p:txBody>
          <a:bodyPr>
            <a:normAutofit/>
          </a:bodyPr>
          <a:lstStyle/>
          <a:p>
            <a:r>
              <a:rPr lang="en-GB" dirty="0"/>
              <a:t>Recap</a:t>
            </a:r>
          </a:p>
        </p:txBody>
      </p:sp>
      <p:sp>
        <p:nvSpPr>
          <p:cNvPr id="3" name="Subtitle 2">
            <a:extLst>
              <a:ext uri="{FF2B5EF4-FFF2-40B4-BE49-F238E27FC236}">
                <a16:creationId xmlns:a16="http://schemas.microsoft.com/office/drawing/2014/main" id="{D0F892D8-C660-56D1-A068-5AED9CA74B1F}"/>
              </a:ext>
            </a:extLst>
          </p:cNvPr>
          <p:cNvSpPr>
            <a:spLocks noGrp="1"/>
          </p:cNvSpPr>
          <p:nvPr>
            <p:ph type="subTitle" idx="1"/>
          </p:nvPr>
        </p:nvSpPr>
        <p:spPr>
          <a:xfrm>
            <a:off x="4875975" y="4068000"/>
            <a:ext cx="6307200" cy="1710500"/>
          </a:xfrm>
        </p:spPr>
        <p:txBody>
          <a:bodyPr>
            <a:normAutofit/>
          </a:bodyPr>
          <a:lstStyle/>
          <a:p>
            <a:r>
              <a:rPr lang="en-GB" b="1">
                <a:effectLst/>
                <a:latin typeface="Arial" panose="020B0604020202020204" pitchFamily="34" charset="0"/>
                <a:ea typeface="Times New Roman" panose="02020603050405020304" pitchFamily="18" charset="0"/>
              </a:rPr>
              <a:t>Segmentation, Targeting &amp; Search Engine Optimization</a:t>
            </a:r>
            <a:r>
              <a:rPr lang="en-GB">
                <a:effectLst/>
                <a:latin typeface="Arial" panose="020B0604020202020204" pitchFamily="34" charset="0"/>
                <a:ea typeface="Times New Roman" panose="02020603050405020304" pitchFamily="18" charset="0"/>
              </a:rPr>
              <a:t>.</a:t>
            </a:r>
            <a:br>
              <a:rPr lang="en-GB">
                <a:effectLst/>
                <a:latin typeface="Times New Roman" panose="02020603050405020304" pitchFamily="18" charset="0"/>
                <a:ea typeface="Times New Roman" panose="02020603050405020304" pitchFamily="18" charset="0"/>
              </a:rPr>
            </a:br>
            <a:endParaRPr lang="en-GB" dirty="0"/>
          </a:p>
        </p:txBody>
      </p:sp>
      <p:pic>
        <p:nvPicPr>
          <p:cNvPr id="5" name="Picture 4" descr="A close-up of a network&#10;&#10;Description automatically generated">
            <a:extLst>
              <a:ext uri="{FF2B5EF4-FFF2-40B4-BE49-F238E27FC236}">
                <a16:creationId xmlns:a16="http://schemas.microsoft.com/office/drawing/2014/main" id="{23DCD3A5-0922-7BB7-5258-72D0F7FB58FA}"/>
              </a:ext>
            </a:extLst>
          </p:cNvPr>
          <p:cNvPicPr>
            <a:picLocks noChangeAspect="1"/>
          </p:cNvPicPr>
          <p:nvPr/>
        </p:nvPicPr>
        <p:blipFill rotWithShape="1">
          <a:blip r:embed="rId3"/>
          <a:srcRect l="41708" r="13218" b="-1"/>
          <a:stretch/>
        </p:blipFill>
        <p:spPr>
          <a:xfrm>
            <a:off x="20" y="10"/>
            <a:ext cx="3863955" cy="6857989"/>
          </a:xfrm>
          <a:prstGeom prst="rect">
            <a:avLst/>
          </a:prstGeom>
        </p:spPr>
      </p:pic>
      <p:cxnSp>
        <p:nvCxnSpPr>
          <p:cNvPr id="11" name="Straight Connector 10">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59575"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67426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1031" name="Straight Connector 1030">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1033" name="Group 1032">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1034" name="Group 1033">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036"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37"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35"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1039" name="Rectangle 1038">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06"/>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EEBA79-B8C2-C856-4F1B-9805A536F383}"/>
              </a:ext>
            </a:extLst>
          </p:cNvPr>
          <p:cNvSpPr>
            <a:spLocks noGrp="1"/>
          </p:cNvSpPr>
          <p:nvPr>
            <p:ph type="title"/>
          </p:nvPr>
        </p:nvSpPr>
        <p:spPr>
          <a:xfrm>
            <a:off x="990000" y="395289"/>
            <a:ext cx="4075200" cy="2226688"/>
          </a:xfrm>
        </p:spPr>
        <p:txBody>
          <a:bodyPr vert="horz" lIns="91440" tIns="45720" rIns="91440" bIns="45720" rtlCol="0" anchor="b" anchorCtr="0">
            <a:normAutofit/>
          </a:bodyPr>
          <a:lstStyle/>
          <a:p>
            <a:pPr algn="ctr"/>
            <a:r>
              <a:rPr lang="en-US" sz="4800" dirty="0"/>
              <a:t>Next Week</a:t>
            </a:r>
            <a:br>
              <a:rPr lang="en-US" sz="4800" dirty="0"/>
            </a:br>
            <a:r>
              <a:rPr lang="en-US" sz="4800" dirty="0"/>
              <a:t>Reading Week  </a:t>
            </a:r>
          </a:p>
        </p:txBody>
      </p:sp>
      <p:sp>
        <p:nvSpPr>
          <p:cNvPr id="3" name="Content Placeholder 2">
            <a:extLst>
              <a:ext uri="{FF2B5EF4-FFF2-40B4-BE49-F238E27FC236}">
                <a16:creationId xmlns:a16="http://schemas.microsoft.com/office/drawing/2014/main" id="{C55F9EA8-5819-4A23-23B2-72DD49329735}"/>
              </a:ext>
            </a:extLst>
          </p:cNvPr>
          <p:cNvSpPr>
            <a:spLocks noGrp="1"/>
          </p:cNvSpPr>
          <p:nvPr>
            <p:ph idx="1"/>
          </p:nvPr>
        </p:nvSpPr>
        <p:spPr>
          <a:xfrm>
            <a:off x="990000" y="4248000"/>
            <a:ext cx="4075200" cy="2070001"/>
          </a:xfrm>
        </p:spPr>
        <p:txBody>
          <a:bodyPr vert="horz" lIns="91440" tIns="45720" rIns="91440" bIns="45720" rtlCol="0">
            <a:normAutofit/>
          </a:bodyPr>
          <a:lstStyle/>
          <a:p>
            <a:pPr marL="0" indent="0" algn="ctr">
              <a:lnSpc>
                <a:spcPct val="125000"/>
              </a:lnSpc>
              <a:buNone/>
            </a:pPr>
            <a:r>
              <a:rPr lang="en-US" sz="2400" dirty="0"/>
              <a:t> You then come back to What is Brand?</a:t>
            </a:r>
          </a:p>
        </p:txBody>
      </p:sp>
      <p:grpSp>
        <p:nvGrpSpPr>
          <p:cNvPr id="1041" name="Group 1040">
            <a:extLst>
              <a:ext uri="{FF2B5EF4-FFF2-40B4-BE49-F238E27FC236}">
                <a16:creationId xmlns:a16="http://schemas.microsoft.com/office/drawing/2014/main" id="{50F37AA1-A09B-4E28-987B-38E5060E1B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19525" y="2840038"/>
            <a:ext cx="2216150" cy="1177924"/>
            <a:chOff x="4987925" y="2840038"/>
            <a:chExt cx="2216150" cy="1177924"/>
          </a:xfrm>
        </p:grpSpPr>
        <p:sp>
          <p:nvSpPr>
            <p:cNvPr id="1042" name="Rectangle 1041">
              <a:extLst>
                <a:ext uri="{FF2B5EF4-FFF2-40B4-BE49-F238E27FC236}">
                  <a16:creationId xmlns:a16="http://schemas.microsoft.com/office/drawing/2014/main" id="{9874D018-FDBA-4AD4-8C74-17D41F4FB6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43" name="Group 1042">
              <a:extLst>
                <a:ext uri="{FF2B5EF4-FFF2-40B4-BE49-F238E27FC236}">
                  <a16:creationId xmlns:a16="http://schemas.microsoft.com/office/drawing/2014/main" id="{DB43F5C4-EF74-49F4-97CB-97938DDC2FF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044" name="Group 1043">
                <a:extLst>
                  <a:ext uri="{FF2B5EF4-FFF2-40B4-BE49-F238E27FC236}">
                    <a16:creationId xmlns:a16="http://schemas.microsoft.com/office/drawing/2014/main" id="{B74E0761-A6EC-4896-A2D4-97A0AF0AA00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049" name="Freeform 68">
                  <a:extLst>
                    <a:ext uri="{FF2B5EF4-FFF2-40B4-BE49-F238E27FC236}">
                      <a16:creationId xmlns:a16="http://schemas.microsoft.com/office/drawing/2014/main" id="{E02DDA0C-BC2F-4EA7-B34E-E0A38B82BA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50" name="Freeform 69">
                  <a:extLst>
                    <a:ext uri="{FF2B5EF4-FFF2-40B4-BE49-F238E27FC236}">
                      <a16:creationId xmlns:a16="http://schemas.microsoft.com/office/drawing/2014/main" id="{CF13B05D-4163-4B4E-A2D2-FA7ED94682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51" name="Line 70">
                  <a:extLst>
                    <a:ext uri="{FF2B5EF4-FFF2-40B4-BE49-F238E27FC236}">
                      <a16:creationId xmlns:a16="http://schemas.microsoft.com/office/drawing/2014/main" id="{6D222543-B140-45C1-A731-C56E6B3A17C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45" name="Group 1044">
                <a:extLst>
                  <a:ext uri="{FF2B5EF4-FFF2-40B4-BE49-F238E27FC236}">
                    <a16:creationId xmlns:a16="http://schemas.microsoft.com/office/drawing/2014/main" id="{21D25868-4B38-41A5-8DA7-BB01E853424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046" name="Freeform 68">
                  <a:extLst>
                    <a:ext uri="{FF2B5EF4-FFF2-40B4-BE49-F238E27FC236}">
                      <a16:creationId xmlns:a16="http://schemas.microsoft.com/office/drawing/2014/main" id="{9BA6FA89-CCD8-4CC0-954F-FBBFA59737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47" name="Freeform 69">
                  <a:extLst>
                    <a:ext uri="{FF2B5EF4-FFF2-40B4-BE49-F238E27FC236}">
                      <a16:creationId xmlns:a16="http://schemas.microsoft.com/office/drawing/2014/main" id="{73005E59-2B44-4A62-A8F1-504FB17060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48" name="Line 70">
                  <a:extLst>
                    <a:ext uri="{FF2B5EF4-FFF2-40B4-BE49-F238E27FC236}">
                      <a16:creationId xmlns:a16="http://schemas.microsoft.com/office/drawing/2014/main" id="{C9AB3E16-8B92-47B2-BA2E-02935767A808}"/>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pic>
        <p:nvPicPr>
          <p:cNvPr id="1026" name="Picture 2" descr="What's the difference between a personal brand vs a business brand?">
            <a:extLst>
              <a:ext uri="{FF2B5EF4-FFF2-40B4-BE49-F238E27FC236}">
                <a16:creationId xmlns:a16="http://schemas.microsoft.com/office/drawing/2014/main" id="{0B605BC4-B46A-0E44-9BAD-B30F1A254B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829" r="2" b="18782"/>
          <a:stretch/>
        </p:blipFill>
        <p:spPr bwMode="auto">
          <a:xfrm>
            <a:off x="6080462" y="6306"/>
            <a:ext cx="61115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065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rostyVTI">
  <a:themeElements>
    <a:clrScheme name="AnalogousFromDarkSeedLeftStep">
      <a:dk1>
        <a:srgbClr val="000000"/>
      </a:dk1>
      <a:lt1>
        <a:srgbClr val="FFFFFF"/>
      </a:lt1>
      <a:dk2>
        <a:srgbClr val="1B252F"/>
      </a:dk2>
      <a:lt2>
        <a:srgbClr val="F3F3F0"/>
      </a:lt2>
      <a:accent1>
        <a:srgbClr val="4F29E7"/>
      </a:accent1>
      <a:accent2>
        <a:srgbClr val="1A42D5"/>
      </a:accent2>
      <a:accent3>
        <a:srgbClr val="29A1E7"/>
      </a:accent3>
      <a:accent4>
        <a:srgbClr val="15C0B7"/>
      </a:accent4>
      <a:accent5>
        <a:srgbClr val="23C67A"/>
      </a:accent5>
      <a:accent6>
        <a:srgbClr val="16C72A"/>
      </a:accent6>
      <a:hlink>
        <a:srgbClr val="349D7D"/>
      </a:hlink>
      <a:folHlink>
        <a:srgbClr val="7F7F7F"/>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2378</TotalTime>
  <Words>9434</Words>
  <Application>Microsoft Office PowerPoint</Application>
  <PresentationFormat>Widescreen</PresentationFormat>
  <Paragraphs>668</Paragraphs>
  <Slides>42</Slides>
  <Notes>36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Aptos</vt:lpstr>
      <vt:lpstr>Arial</vt:lpstr>
      <vt:lpstr>Avenir Next LT Pro</vt:lpstr>
      <vt:lpstr>Goudy Old Style</vt:lpstr>
      <vt:lpstr>Times New Roman</vt:lpstr>
      <vt:lpstr>Wingdings</vt:lpstr>
      <vt:lpstr>FrostyVTI</vt:lpstr>
      <vt:lpstr>Recap </vt:lpstr>
      <vt:lpstr>Segmentation, Targeting &amp; Search Engine Optimization. </vt:lpstr>
      <vt:lpstr>Introduction to Market Segmentation</vt:lpstr>
      <vt:lpstr>The Process of Market Segmentation</vt:lpstr>
      <vt:lpstr>The 4 Types of Segmentation</vt:lpstr>
      <vt:lpstr>Demographic Segmentation Remember: Demographic segmentation is a useful starting point but should not be the sole basis for market segmentation - Combine demographic variables with geographic, psychographic, and behavioural factors for a more holistic approach </vt:lpstr>
      <vt:lpstr>Geographic Segmentation</vt:lpstr>
      <vt:lpstr>Advantages and limitations of geographic segmentation  </vt:lpstr>
      <vt:lpstr>Psychographic Segmentation</vt:lpstr>
      <vt:lpstr>Psychographic Segmentation</vt:lpstr>
      <vt:lpstr>Behavioral Segmentation</vt:lpstr>
      <vt:lpstr>Advantages and limitations of behavioral segmentation  </vt:lpstr>
      <vt:lpstr>Selecting Target Segments</vt:lpstr>
      <vt:lpstr>Developing Targeted Marketing Strategies</vt:lpstr>
      <vt:lpstr>Benefits of Effective Segmentation</vt:lpstr>
      <vt:lpstr>Key Takeaways</vt:lpstr>
      <vt:lpstr>Targeting</vt:lpstr>
      <vt:lpstr>Introduction to Targeting </vt:lpstr>
      <vt:lpstr>The Role of Targeting</vt:lpstr>
      <vt:lpstr>Benefits of Effective Targeting</vt:lpstr>
      <vt:lpstr>Evaluating Segment Attractiveness</vt:lpstr>
      <vt:lpstr>Assessing Company Fit</vt:lpstr>
      <vt:lpstr>Selecting Target Segments</vt:lpstr>
      <vt:lpstr>Developing Targeted Marketing Strategies</vt:lpstr>
      <vt:lpstr>Creating Resonant Marketing Messages</vt:lpstr>
      <vt:lpstr>Measuring and Optimizing Targeting Effectiveness</vt:lpstr>
      <vt:lpstr>Best Practices for Successful Targeting</vt:lpstr>
      <vt:lpstr>30 Minutes Activity: Creating a Segmentation Strategy </vt:lpstr>
      <vt:lpstr>Search Engine Optimization (SEO)</vt:lpstr>
      <vt:lpstr>Introduction to Search Engine Optimization (SEO)</vt:lpstr>
      <vt:lpstr>How Search Engines Work</vt:lpstr>
      <vt:lpstr>Keyword Research and Optimization</vt:lpstr>
      <vt:lpstr>On-Page Optimization</vt:lpstr>
      <vt:lpstr>Off-Page Optimization</vt:lpstr>
      <vt:lpstr>Technical Optimization</vt:lpstr>
      <vt:lpstr>Local SEO</vt:lpstr>
      <vt:lpstr>Measuring and Tracking SEO Performance</vt:lpstr>
      <vt:lpstr>SEO Best Practices and Strategies</vt:lpstr>
      <vt:lpstr>The Benefits of Effective SEO</vt:lpstr>
      <vt:lpstr>30 Minute Activity Gardening</vt:lpstr>
      <vt:lpstr>Recap</vt:lpstr>
      <vt:lpstr>Next Week Reading Week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Philippa Fitzgerald (1905945)</dc:creator>
  <cp:lastModifiedBy>Philippa Fitzgerald</cp:lastModifiedBy>
  <cp:revision>2</cp:revision>
  <dcterms:created xsi:type="dcterms:W3CDTF">2024-06-13T07:35:16Z</dcterms:created>
  <dcterms:modified xsi:type="dcterms:W3CDTF">2026-02-03T12:19:58Z</dcterms:modified>
</cp:coreProperties>
</file>