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66" r:id="rId3"/>
    <p:sldId id="273" r:id="rId4"/>
    <p:sldId id="268" r:id="rId5"/>
    <p:sldId id="270" r:id="rId6"/>
    <p:sldId id="277" r:id="rId7"/>
    <p:sldId id="280" r:id="rId8"/>
    <p:sldId id="276" r:id="rId9"/>
    <p:sldId id="267" r:id="rId10"/>
    <p:sldId id="269" r:id="rId11"/>
    <p:sldId id="278" r:id="rId12"/>
    <p:sldId id="271" r:id="rId13"/>
    <p:sldId id="275" r:id="rId14"/>
    <p:sldId id="274" r:id="rId15"/>
    <p:sldId id="281" r:id="rId16"/>
    <p:sldId id="279" r:id="rId17"/>
    <p:sldId id="282"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0000"/>
    <a:srgbClr val="4C0000"/>
    <a:srgbClr val="1D091A"/>
    <a:srgbClr val="000D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0" d="100"/>
          <a:sy n="110"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445368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1540771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98558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2169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1722264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580486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07686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687465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4241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604435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541605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D2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235CC6-DA46-4711-9978-03B65468F9BF}" type="datetimeFigureOut">
              <a:rPr lang="en-GB" smtClean="0"/>
              <a:t>22/10/2020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21035C-1604-4FBA-9511-FC2AB61F2945}" type="slidenum">
              <a:rPr lang="en-GB" smtClean="0"/>
              <a:t>‹#›</a:t>
            </a:fld>
            <a:endParaRPr lang="en-GB" dirty="0"/>
          </a:p>
        </p:txBody>
      </p:sp>
    </p:spTree>
    <p:extLst>
      <p:ext uri="{BB962C8B-B14F-4D97-AF65-F5344CB8AC3E}">
        <p14:creationId xmlns:p14="http://schemas.microsoft.com/office/powerpoint/2010/main" val="54736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cademia.edu/40444461/THE_SEVEN_BASIC_PLOTS_Why_we_tell_stori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2446" y="365126"/>
            <a:ext cx="10291353" cy="954108"/>
          </a:xfrm>
        </p:spPr>
        <p:txBody>
          <a:bodyPr>
            <a:normAutofit/>
          </a:bodyPr>
          <a:lstStyle/>
          <a:p>
            <a:pPr algn="ctr"/>
            <a:r>
              <a:rPr lang="en-GB" dirty="0">
                <a:solidFill>
                  <a:schemeClr val="bg1"/>
                </a:solidFill>
                <a:latin typeface="Felix Titling" panose="04060505060202020A04" pitchFamily="82" charset="0"/>
              </a:rPr>
              <a:t>The journey</a:t>
            </a:r>
          </a:p>
        </p:txBody>
      </p:sp>
      <p:sp>
        <p:nvSpPr>
          <p:cNvPr id="6" name="TextBox 5">
            <a:extLst>
              <a:ext uri="{FF2B5EF4-FFF2-40B4-BE49-F238E27FC236}">
                <a16:creationId xmlns:a16="http://schemas.microsoft.com/office/drawing/2014/main" id="{252444A5-47B0-4E5B-B984-366A6539A278}"/>
              </a:ext>
            </a:extLst>
          </p:cNvPr>
          <p:cNvSpPr txBox="1"/>
          <p:nvPr/>
        </p:nvSpPr>
        <p:spPr>
          <a:xfrm>
            <a:off x="2281645" y="5674026"/>
            <a:ext cx="7262949" cy="954107"/>
          </a:xfrm>
          <a:prstGeom prst="rect">
            <a:avLst/>
          </a:prstGeom>
          <a:noFill/>
        </p:spPr>
        <p:txBody>
          <a:bodyPr wrap="square">
            <a:spAutoFit/>
          </a:bodyPr>
          <a:lstStyle/>
          <a:p>
            <a:pPr algn="ctr"/>
            <a:r>
              <a:rPr lang="en-GB" sz="2800" dirty="0">
                <a:solidFill>
                  <a:srgbClr val="FFC000"/>
                </a:solidFill>
                <a:latin typeface="Perpetua" panose="02020502060401020303" pitchFamily="18" charset="0"/>
              </a:rPr>
              <a:t>The quest, voyage out and return, the exploration,</a:t>
            </a:r>
          </a:p>
          <a:p>
            <a:pPr algn="ctr"/>
            <a:r>
              <a:rPr lang="en-GB" sz="2800" dirty="0">
                <a:solidFill>
                  <a:srgbClr val="FFC000"/>
                </a:solidFill>
                <a:latin typeface="Perpetua" panose="02020502060401020303" pitchFamily="18" charset="0"/>
              </a:rPr>
              <a:t>The pilgrimage, the life journey, travel writing</a:t>
            </a:r>
          </a:p>
        </p:txBody>
      </p:sp>
      <p:pic>
        <p:nvPicPr>
          <p:cNvPr id="1026" name="Picture 2" descr="silk road map - Google Search | Ruta de la seda, Seda, Edad antigua">
            <a:extLst>
              <a:ext uri="{FF2B5EF4-FFF2-40B4-BE49-F238E27FC236}">
                <a16:creationId xmlns:a16="http://schemas.microsoft.com/office/drawing/2014/main" id="{408DD4EA-112C-4C15-8341-94D004305BC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colorTemperature colorTemp="112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386013" y="1609725"/>
            <a:ext cx="7419975" cy="3638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150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52131-4B9A-4C08-8FA3-A2B86DAC2877}"/>
              </a:ext>
            </a:extLst>
          </p:cNvPr>
          <p:cNvSpPr>
            <a:spLocks noGrp="1"/>
          </p:cNvSpPr>
          <p:nvPr>
            <p:ph type="title"/>
          </p:nvPr>
        </p:nvSpPr>
        <p:spPr/>
        <p:txBody>
          <a:bodyPr/>
          <a:lstStyle/>
          <a:p>
            <a:r>
              <a:rPr lang="en-GB" dirty="0">
                <a:solidFill>
                  <a:schemeClr val="bg1"/>
                </a:solidFill>
                <a:latin typeface="Felix Titling" panose="04060505060202020A04" pitchFamily="82" charset="0"/>
              </a:rPr>
              <a:t>LEARNING OUTCOMES </a:t>
            </a:r>
            <a:endParaRPr lang="en-GB" dirty="0">
              <a:latin typeface="Felix Titling" panose="04060505060202020A04" pitchFamily="82" charset="0"/>
            </a:endParaRPr>
          </a:p>
        </p:txBody>
      </p:sp>
      <p:sp>
        <p:nvSpPr>
          <p:cNvPr id="3" name="Content Placeholder 2">
            <a:extLst>
              <a:ext uri="{FF2B5EF4-FFF2-40B4-BE49-F238E27FC236}">
                <a16:creationId xmlns:a16="http://schemas.microsoft.com/office/drawing/2014/main" id="{479AE990-7BC8-4CBD-B79A-25F3E3E7FB7E}"/>
              </a:ext>
            </a:extLst>
          </p:cNvPr>
          <p:cNvSpPr>
            <a:spLocks noGrp="1"/>
          </p:cNvSpPr>
          <p:nvPr>
            <p:ph idx="1"/>
          </p:nvPr>
        </p:nvSpPr>
        <p:spPr>
          <a:xfrm>
            <a:off x="707572" y="2195149"/>
            <a:ext cx="10515600" cy="2467701"/>
          </a:xfrm>
        </p:spPr>
        <p:txBody>
          <a:bodyPr>
            <a:normAutofit lnSpcReduction="10000"/>
          </a:bodyPr>
          <a:lstStyle/>
          <a:p>
            <a:pPr marL="0" indent="0">
              <a:buNone/>
            </a:pPr>
            <a:r>
              <a:rPr lang="en-GB" sz="2400" i="1" dirty="0">
                <a:solidFill>
                  <a:schemeClr val="bg1"/>
                </a:solidFill>
                <a:latin typeface="Palatino Linotype" panose="02040502050505030304" pitchFamily="18" charset="0"/>
              </a:rPr>
              <a:t>Upon the successful completion of this module, the student should be able to: </a:t>
            </a:r>
          </a:p>
          <a:p>
            <a:pPr marL="0" indent="0">
              <a:buNone/>
            </a:pPr>
            <a:endParaRPr lang="en-GB" sz="2400" i="1" dirty="0">
              <a:solidFill>
                <a:schemeClr val="bg1"/>
              </a:solidFill>
              <a:latin typeface="Palatino Linotype" panose="02040502050505030304" pitchFamily="18" charset="0"/>
            </a:endParaRPr>
          </a:p>
          <a:p>
            <a:r>
              <a:rPr lang="en-GB" sz="2400" dirty="0">
                <a:solidFill>
                  <a:schemeClr val="bg1"/>
                </a:solidFill>
                <a:latin typeface="Palatino Linotype" panose="02040502050505030304" pitchFamily="18" charset="0"/>
              </a:rPr>
              <a:t>Deploy on the writing of place to enhance the core elements of character, conflict, theme, plot and resolution. </a:t>
            </a:r>
          </a:p>
          <a:p>
            <a:endParaRPr lang="en-GB" sz="2400" dirty="0">
              <a:solidFill>
                <a:schemeClr val="bg1"/>
              </a:solidFill>
              <a:latin typeface="Palatino Linotype" panose="02040502050505030304" pitchFamily="18" charset="0"/>
            </a:endParaRPr>
          </a:p>
          <a:p>
            <a:r>
              <a:rPr lang="en-GB" sz="2400" dirty="0">
                <a:solidFill>
                  <a:schemeClr val="bg1"/>
                </a:solidFill>
                <a:latin typeface="Palatino Linotype" panose="02040502050505030304" pitchFamily="18" charset="0"/>
              </a:rPr>
              <a:t>Explore the writing of place and reflect on its relation to genre and tone</a:t>
            </a:r>
          </a:p>
        </p:txBody>
      </p:sp>
    </p:spTree>
    <p:extLst>
      <p:ext uri="{BB962C8B-B14F-4D97-AF65-F5344CB8AC3E}">
        <p14:creationId xmlns:p14="http://schemas.microsoft.com/office/powerpoint/2010/main" val="1240256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E7363-BF51-4ADD-B27E-8747C41B9220}"/>
              </a:ext>
            </a:extLst>
          </p:cNvPr>
          <p:cNvSpPr>
            <a:spLocks noGrp="1"/>
          </p:cNvSpPr>
          <p:nvPr>
            <p:ph type="title"/>
          </p:nvPr>
        </p:nvSpPr>
        <p:spPr>
          <a:xfrm>
            <a:off x="838200" y="365125"/>
            <a:ext cx="10515600" cy="610235"/>
          </a:xfrm>
        </p:spPr>
        <p:txBody>
          <a:bodyPr>
            <a:normAutofit/>
          </a:bodyPr>
          <a:lstStyle/>
          <a:p>
            <a:r>
              <a:rPr lang="en-GB" sz="3200" b="1" dirty="0">
                <a:solidFill>
                  <a:srgbClr val="FFC000"/>
                </a:solidFill>
                <a:latin typeface="Felix Titling" panose="04060505060202020A04" pitchFamily="82" charset="0"/>
              </a:rPr>
              <a:t>Christopher Booker, </a:t>
            </a:r>
            <a:r>
              <a:rPr lang="en-GB" sz="3200" b="1" i="1" dirty="0">
                <a:solidFill>
                  <a:srgbClr val="FFC000"/>
                </a:solidFill>
                <a:latin typeface="Felix Titling" panose="04060505060202020A04" pitchFamily="82" charset="0"/>
              </a:rPr>
              <a:t>THE SEVEN PLOTS   </a:t>
            </a:r>
            <a:endParaRPr lang="en-GB" sz="4000" i="1" dirty="0">
              <a:solidFill>
                <a:srgbClr val="FFC00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B6AEFC75-B37B-4CC1-BC19-3976389A7AF3}"/>
              </a:ext>
            </a:extLst>
          </p:cNvPr>
          <p:cNvSpPr>
            <a:spLocks noGrp="1"/>
          </p:cNvSpPr>
          <p:nvPr>
            <p:ph idx="1"/>
          </p:nvPr>
        </p:nvSpPr>
        <p:spPr>
          <a:xfrm>
            <a:off x="522514" y="975360"/>
            <a:ext cx="11086012" cy="5882640"/>
          </a:xfrm>
        </p:spPr>
        <p:txBody>
          <a:bodyPr>
            <a:normAutofit fontScale="70000" lnSpcReduction="20000"/>
          </a:bodyPr>
          <a:lstStyle/>
          <a:p>
            <a:pPr algn="l">
              <a:lnSpc>
                <a:spcPct val="120000"/>
              </a:lnSpc>
              <a:buFont typeface="+mj-lt"/>
              <a:buAutoNum type="arabicPeriod"/>
            </a:pPr>
            <a:r>
              <a:rPr lang="en-GB" b="1" i="0" dirty="0">
                <a:solidFill>
                  <a:schemeClr val="bg1"/>
                </a:solidFill>
                <a:effectLst/>
                <a:latin typeface="Palatino Linotype" panose="02040502050505030304" pitchFamily="18" charset="0"/>
              </a:rPr>
              <a:t>Overcoming the Monster </a:t>
            </a:r>
          </a:p>
          <a:p>
            <a:pPr algn="l">
              <a:lnSpc>
                <a:spcPct val="120000"/>
              </a:lnSpc>
              <a:buFont typeface="+mj-lt"/>
              <a:buAutoNum type="arabicPeriod"/>
            </a:pPr>
            <a:r>
              <a:rPr lang="en-GB" b="1" i="0" dirty="0">
                <a:solidFill>
                  <a:schemeClr val="bg1"/>
                </a:solidFill>
                <a:effectLst/>
                <a:latin typeface="Palatino Linotype" panose="02040502050505030304" pitchFamily="18" charset="0"/>
              </a:rPr>
              <a:t>Rags to Riches  </a:t>
            </a:r>
            <a:endParaRPr lang="en-GB" b="0" i="0" dirty="0">
              <a:solidFill>
                <a:schemeClr val="bg1"/>
              </a:solidFill>
              <a:effectLst/>
              <a:latin typeface="Palatino Linotype" panose="02040502050505030304" pitchFamily="18" charset="0"/>
            </a:endParaRPr>
          </a:p>
          <a:p>
            <a:pPr algn="l">
              <a:lnSpc>
                <a:spcPct val="120000"/>
              </a:lnSpc>
              <a:buFont typeface="+mj-lt"/>
              <a:buAutoNum type="arabicPeriod"/>
            </a:pPr>
            <a:r>
              <a:rPr lang="en-GB" b="1" i="0" dirty="0">
                <a:solidFill>
                  <a:srgbClr val="FFC000"/>
                </a:solidFill>
                <a:effectLst/>
                <a:latin typeface="Palatino Linotype" panose="02040502050505030304" pitchFamily="18" charset="0"/>
              </a:rPr>
              <a:t>The Quest  </a:t>
            </a:r>
            <a:r>
              <a:rPr lang="en-GB" b="0" i="0" dirty="0">
                <a:solidFill>
                  <a:schemeClr val="bg1"/>
                </a:solidFill>
                <a:effectLst/>
                <a:latin typeface="Palatino Linotype" panose="02040502050505030304" pitchFamily="18" charset="0"/>
              </a:rPr>
              <a:t>Definition: The protagonist and companions set out to acquire an important object or to get to a location. They face temptations and other obstacles along the way.</a:t>
            </a:r>
            <a:br>
              <a:rPr lang="en-GB" b="0" i="0" dirty="0">
                <a:solidFill>
                  <a:schemeClr val="bg1"/>
                </a:solidFill>
                <a:effectLst/>
                <a:latin typeface="Palatino Linotype" panose="02040502050505030304" pitchFamily="18" charset="0"/>
              </a:rPr>
            </a:br>
            <a:r>
              <a:rPr lang="en-GB" b="0" i="1" dirty="0">
                <a:solidFill>
                  <a:schemeClr val="bg1"/>
                </a:solidFill>
                <a:effectLst/>
                <a:latin typeface="Palatino Linotype" panose="02040502050505030304" pitchFamily="18" charset="0"/>
              </a:rPr>
              <a:t>Examples: The Iliad, The Pilgrim's Progress, The Lord Of The Rings, King Solomon's Mines, Six of Crows, </a:t>
            </a:r>
            <a:r>
              <a:rPr lang="en-GB" b="0" i="1" dirty="0" err="1">
                <a:solidFill>
                  <a:schemeClr val="bg1"/>
                </a:solidFill>
                <a:effectLst/>
                <a:latin typeface="Palatino Linotype" panose="02040502050505030304" pitchFamily="18" charset="0"/>
              </a:rPr>
              <a:t>Watership</a:t>
            </a:r>
            <a:r>
              <a:rPr lang="en-GB" b="0" i="1" dirty="0">
                <a:solidFill>
                  <a:schemeClr val="bg1"/>
                </a:solidFill>
                <a:effectLst/>
                <a:latin typeface="Palatino Linotype" panose="02040502050505030304" pitchFamily="18" charset="0"/>
              </a:rPr>
              <a:t> Down, Lightning Thief, Raiders of the Lost Ark, Monty Python and the Holy Grail.</a:t>
            </a:r>
            <a:endParaRPr lang="en-GB" b="0" i="0" dirty="0">
              <a:solidFill>
                <a:schemeClr val="bg1"/>
              </a:solidFill>
              <a:effectLst/>
              <a:latin typeface="Palatino Linotype" panose="02040502050505030304" pitchFamily="18" charset="0"/>
            </a:endParaRPr>
          </a:p>
          <a:p>
            <a:pPr algn="l">
              <a:lnSpc>
                <a:spcPct val="120000"/>
              </a:lnSpc>
              <a:buFont typeface="+mj-lt"/>
              <a:buAutoNum type="arabicPeriod"/>
            </a:pPr>
            <a:r>
              <a:rPr lang="en-GB" b="1" i="0" dirty="0">
                <a:solidFill>
                  <a:srgbClr val="FFC000"/>
                </a:solidFill>
                <a:effectLst/>
                <a:latin typeface="Palatino Linotype" panose="02040502050505030304" pitchFamily="18" charset="0"/>
              </a:rPr>
              <a:t>Voyage and Return  </a:t>
            </a:r>
            <a:r>
              <a:rPr lang="en-GB" b="0" i="0" dirty="0">
                <a:solidFill>
                  <a:schemeClr val="bg1"/>
                </a:solidFill>
                <a:effectLst/>
                <a:latin typeface="Palatino Linotype" panose="02040502050505030304" pitchFamily="18" charset="0"/>
              </a:rPr>
              <a:t>Definition: The protagonist goes to a strange land and, after overcoming the threats it poses or learning important lessons unique to that location, they return with experience.</a:t>
            </a:r>
            <a:br>
              <a:rPr lang="en-GB" b="0" i="0" dirty="0">
                <a:solidFill>
                  <a:schemeClr val="bg1"/>
                </a:solidFill>
                <a:effectLst/>
                <a:latin typeface="Palatino Linotype" panose="02040502050505030304" pitchFamily="18" charset="0"/>
              </a:rPr>
            </a:br>
            <a:r>
              <a:rPr lang="en-GB" b="0" i="1" dirty="0">
                <a:solidFill>
                  <a:schemeClr val="bg1"/>
                </a:solidFill>
                <a:effectLst/>
                <a:latin typeface="Palatino Linotype" panose="02040502050505030304" pitchFamily="18" charset="0"/>
              </a:rPr>
              <a:t>Examples: Odyssey, Alice's Adventures in Wonderland, Goldilocks and the Three Bears, Orpheus, The Time Machine, Peter Rabbit, The Hobbit, Brideshead Revisited, The Rime of the Ancient Mariner, Gone with the Wind, The Third Man, The Lion King, Back to the Future, </a:t>
            </a:r>
          </a:p>
          <a:p>
            <a:pPr algn="l">
              <a:lnSpc>
                <a:spcPct val="120000"/>
              </a:lnSpc>
              <a:buFont typeface="+mj-lt"/>
              <a:buAutoNum type="arabicPeriod"/>
            </a:pPr>
            <a:r>
              <a:rPr lang="en-GB" b="1" i="0" dirty="0">
                <a:solidFill>
                  <a:schemeClr val="bg1"/>
                </a:solidFill>
                <a:effectLst/>
                <a:latin typeface="Palatino Linotype" panose="02040502050505030304" pitchFamily="18" charset="0"/>
              </a:rPr>
              <a:t>Comedy</a:t>
            </a:r>
            <a:endParaRPr lang="en-GB" b="0" i="0" dirty="0">
              <a:solidFill>
                <a:schemeClr val="bg1"/>
              </a:solidFill>
              <a:effectLst/>
              <a:latin typeface="Palatino Linotype" panose="02040502050505030304" pitchFamily="18" charset="0"/>
            </a:endParaRPr>
          </a:p>
          <a:p>
            <a:pPr algn="l">
              <a:lnSpc>
                <a:spcPct val="120000"/>
              </a:lnSpc>
              <a:buFont typeface="+mj-lt"/>
              <a:buAutoNum type="arabicPeriod"/>
            </a:pPr>
            <a:r>
              <a:rPr lang="en-GB" b="1" i="0" dirty="0">
                <a:solidFill>
                  <a:schemeClr val="bg1"/>
                </a:solidFill>
                <a:effectLst/>
                <a:latin typeface="Palatino Linotype" panose="02040502050505030304" pitchFamily="18" charset="0"/>
              </a:rPr>
              <a:t>Tragedy</a:t>
            </a:r>
            <a:endParaRPr lang="en-GB" b="0" i="0" dirty="0">
              <a:solidFill>
                <a:schemeClr val="bg1"/>
              </a:solidFill>
              <a:effectLst/>
              <a:latin typeface="Palatino Linotype" panose="02040502050505030304" pitchFamily="18" charset="0"/>
            </a:endParaRPr>
          </a:p>
          <a:p>
            <a:pPr algn="l">
              <a:buFont typeface="+mj-lt"/>
              <a:buAutoNum type="arabicPeriod"/>
            </a:pPr>
            <a:r>
              <a:rPr lang="en-GB" b="1" i="0" dirty="0">
                <a:solidFill>
                  <a:schemeClr val="bg1"/>
                </a:solidFill>
                <a:effectLst/>
                <a:latin typeface="times new roman" panose="02020603050405020304" pitchFamily="18" charset="0"/>
              </a:rPr>
              <a:t>Rebirth   </a:t>
            </a:r>
          </a:p>
          <a:p>
            <a:pPr marL="0" indent="0" algn="r">
              <a:buNone/>
            </a:pPr>
            <a:r>
              <a:rPr lang="en-GB" b="0" i="0" u="sng" dirty="0">
                <a:solidFill>
                  <a:srgbClr val="0056B3"/>
                </a:solidFill>
                <a:effectLst/>
                <a:latin typeface="times new roman" panose="02020603050405020304" pitchFamily="18" charset="0"/>
                <a:hlinkClick r:id="rId2"/>
              </a:rPr>
              <a:t>https://www.academia.edu/40444461/THE_SEVEN_BASIC_PLOTS_Why_we_tell_stories</a:t>
            </a:r>
            <a:endParaRPr lang="en-GB" b="0" i="0" dirty="0">
              <a:solidFill>
                <a:srgbClr val="212529"/>
              </a:solidFill>
              <a:effectLst/>
              <a:latin typeface="-apple-system"/>
            </a:endParaRPr>
          </a:p>
          <a:p>
            <a:endParaRPr lang="en-GB" dirty="0"/>
          </a:p>
        </p:txBody>
      </p:sp>
    </p:spTree>
    <p:extLst>
      <p:ext uri="{BB962C8B-B14F-4D97-AF65-F5344CB8AC3E}">
        <p14:creationId xmlns:p14="http://schemas.microsoft.com/office/powerpoint/2010/main" val="1002810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00321C7-6927-475B-B366-3B6255F3EE21}"/>
              </a:ext>
            </a:extLst>
          </p:cNvPr>
          <p:cNvPicPr>
            <a:picLocks noGrp="1" noChangeAspect="1"/>
          </p:cNvPicPr>
          <p:nvPr>
            <p:ph idx="1"/>
          </p:nvPr>
        </p:nvPicPr>
        <p:blipFill rotWithShape="1">
          <a:blip r:embed="rId2" cstate="screen">
            <a:duotone>
              <a:prstClr val="black"/>
              <a:schemeClr val="accent5">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324853" y="79699"/>
            <a:ext cx="11798968" cy="2025825"/>
          </a:xfrm>
        </p:spPr>
      </p:pic>
      <p:pic>
        <p:nvPicPr>
          <p:cNvPr id="6" name="Content Placeholder 4">
            <a:extLst>
              <a:ext uri="{FF2B5EF4-FFF2-40B4-BE49-F238E27FC236}">
                <a16:creationId xmlns:a16="http://schemas.microsoft.com/office/drawing/2014/main" id="{0BA87DFA-4924-4FAA-B461-7BA199A9356D}"/>
              </a:ext>
            </a:extLst>
          </p:cNvPr>
          <p:cNvPicPr>
            <a:picLocks noChangeAspect="1"/>
          </p:cNvPicPr>
          <p:nvPr/>
        </p:nvPicPr>
        <p:blipFill rotWithShape="1">
          <a:blip r:embed="rId4" cstate="screen">
            <a:duotone>
              <a:prstClr val="black"/>
              <a:schemeClr val="accent5">
                <a:tint val="45000"/>
                <a:satMod val="400000"/>
              </a:schemeClr>
            </a:duotone>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a:off x="68179" y="4752476"/>
            <a:ext cx="12055642" cy="1931108"/>
          </a:xfrm>
          <a:prstGeom prst="rect">
            <a:avLst/>
          </a:prstGeom>
        </p:spPr>
      </p:pic>
      <p:sp>
        <p:nvSpPr>
          <p:cNvPr id="8" name="Content Placeholder 2">
            <a:extLst>
              <a:ext uri="{FF2B5EF4-FFF2-40B4-BE49-F238E27FC236}">
                <a16:creationId xmlns:a16="http://schemas.microsoft.com/office/drawing/2014/main" id="{657A8187-04DB-4B59-AA77-53B4830C9345}"/>
              </a:ext>
            </a:extLst>
          </p:cNvPr>
          <p:cNvSpPr txBox="1">
            <a:spLocks/>
          </p:cNvSpPr>
          <p:nvPr/>
        </p:nvSpPr>
        <p:spPr>
          <a:xfrm>
            <a:off x="402085" y="1589853"/>
            <a:ext cx="1172173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Palatino Linotype" panose="02040502050505030304" pitchFamily="18" charset="0"/>
              </a:rPr>
              <a:t>The quest narrative – the Holy Grail / </a:t>
            </a:r>
            <a:r>
              <a:rPr lang="en-GB" i="1" dirty="0" err="1">
                <a:solidFill>
                  <a:schemeClr val="bg1"/>
                </a:solidFill>
                <a:latin typeface="Palatino Linotype" panose="02040502050505030304" pitchFamily="18" charset="0"/>
              </a:rPr>
              <a:t>Gawayne</a:t>
            </a:r>
            <a:r>
              <a:rPr lang="en-GB" i="1" dirty="0">
                <a:solidFill>
                  <a:schemeClr val="bg1"/>
                </a:solidFill>
                <a:latin typeface="Palatino Linotype" panose="02040502050505030304" pitchFamily="18" charset="0"/>
              </a:rPr>
              <a:t> &amp; the </a:t>
            </a:r>
            <a:r>
              <a:rPr lang="en-GB" i="1" dirty="0" err="1">
                <a:solidFill>
                  <a:schemeClr val="bg1"/>
                </a:solidFill>
                <a:latin typeface="Palatino Linotype" panose="02040502050505030304" pitchFamily="18" charset="0"/>
              </a:rPr>
              <a:t>Grene</a:t>
            </a:r>
            <a:r>
              <a:rPr lang="en-GB" i="1" dirty="0">
                <a:solidFill>
                  <a:schemeClr val="bg1"/>
                </a:solidFill>
                <a:latin typeface="Palatino Linotype" panose="02040502050505030304" pitchFamily="18" charset="0"/>
              </a:rPr>
              <a:t> Knight</a:t>
            </a:r>
          </a:p>
          <a:p>
            <a:r>
              <a:rPr lang="en-GB" dirty="0">
                <a:solidFill>
                  <a:schemeClr val="bg1"/>
                </a:solidFill>
                <a:latin typeface="Palatino Linotype" panose="02040502050505030304" pitchFamily="18" charset="0"/>
              </a:rPr>
              <a:t>The hero’s journey – Odysseus / </a:t>
            </a:r>
            <a:r>
              <a:rPr lang="en-GB" i="1" dirty="0">
                <a:solidFill>
                  <a:schemeClr val="bg1"/>
                </a:solidFill>
                <a:latin typeface="Palatino Linotype" panose="02040502050505030304" pitchFamily="18" charset="0"/>
              </a:rPr>
              <a:t>Odyssey</a:t>
            </a:r>
          </a:p>
          <a:p>
            <a:r>
              <a:rPr lang="en-GB" dirty="0">
                <a:solidFill>
                  <a:schemeClr val="bg1"/>
                </a:solidFill>
                <a:latin typeface="Palatino Linotype" panose="02040502050505030304" pitchFamily="18" charset="0"/>
              </a:rPr>
              <a:t>Exploration  - arctic exploration/ </a:t>
            </a:r>
            <a:r>
              <a:rPr lang="en-GB" i="1" dirty="0">
                <a:solidFill>
                  <a:schemeClr val="bg1"/>
                </a:solidFill>
                <a:latin typeface="Palatino Linotype" panose="02040502050505030304" pitchFamily="18" charset="0"/>
              </a:rPr>
              <a:t>Heart of Darkness/ </a:t>
            </a:r>
            <a:r>
              <a:rPr lang="en-GB" dirty="0">
                <a:solidFill>
                  <a:schemeClr val="bg1"/>
                </a:solidFill>
                <a:latin typeface="Palatino Linotype" panose="02040502050505030304" pitchFamily="18" charset="0"/>
              </a:rPr>
              <a:t>Rider Haggard </a:t>
            </a:r>
          </a:p>
          <a:p>
            <a:r>
              <a:rPr lang="en-GB" dirty="0">
                <a:solidFill>
                  <a:schemeClr val="bg1"/>
                </a:solidFill>
                <a:latin typeface="Palatino Linotype" panose="02040502050505030304" pitchFamily="18" charset="0"/>
              </a:rPr>
              <a:t>Voyage out and return -  Tintern Abbey; </a:t>
            </a:r>
            <a:r>
              <a:rPr lang="en-GB" i="1" dirty="0">
                <a:solidFill>
                  <a:schemeClr val="bg1"/>
                </a:solidFill>
                <a:latin typeface="Palatino Linotype" panose="02040502050505030304" pitchFamily="18" charset="0"/>
              </a:rPr>
              <a:t>Wide Sargasso Sea</a:t>
            </a:r>
          </a:p>
          <a:p>
            <a:r>
              <a:rPr lang="en-GB" dirty="0">
                <a:solidFill>
                  <a:schemeClr val="bg1"/>
                </a:solidFill>
                <a:latin typeface="Palatino Linotype" panose="02040502050505030304" pitchFamily="18" charset="0"/>
              </a:rPr>
              <a:t>T</a:t>
            </a:r>
            <a:r>
              <a:rPr lang="en-GB" sz="2800" dirty="0">
                <a:solidFill>
                  <a:schemeClr val="bg1"/>
                </a:solidFill>
                <a:latin typeface="Palatino Linotype" panose="02040502050505030304" pitchFamily="18" charset="0"/>
              </a:rPr>
              <a:t>he life journey – Pilgrims Progress/ </a:t>
            </a:r>
            <a:r>
              <a:rPr lang="en-GB" sz="2800" i="1" dirty="0">
                <a:solidFill>
                  <a:schemeClr val="bg1"/>
                </a:solidFill>
                <a:latin typeface="Palatino Linotype" panose="02040502050505030304" pitchFamily="18" charset="0"/>
              </a:rPr>
              <a:t>Canterbury Tales/ </a:t>
            </a:r>
            <a:r>
              <a:rPr lang="en-GB" sz="2800" dirty="0">
                <a:solidFill>
                  <a:schemeClr val="bg1"/>
                </a:solidFill>
                <a:latin typeface="Palatino Linotype" panose="02040502050505030304" pitchFamily="18" charset="0"/>
              </a:rPr>
              <a:t>the labyrinth</a:t>
            </a:r>
          </a:p>
          <a:p>
            <a:r>
              <a:rPr lang="en-GB" sz="2800" dirty="0">
                <a:solidFill>
                  <a:schemeClr val="bg1"/>
                </a:solidFill>
                <a:latin typeface="Palatino Linotype" panose="02040502050505030304" pitchFamily="18" charset="0"/>
              </a:rPr>
              <a:t>Travel writing</a:t>
            </a:r>
            <a:r>
              <a:rPr lang="en-GB" dirty="0">
                <a:solidFill>
                  <a:schemeClr val="bg1"/>
                </a:solidFill>
                <a:latin typeface="Palatino Linotype" panose="02040502050505030304" pitchFamily="18" charset="0"/>
              </a:rPr>
              <a:t> – Horatio Clare/ Jan Morris</a:t>
            </a:r>
          </a:p>
          <a:p>
            <a:r>
              <a:rPr lang="en-GB" dirty="0">
                <a:solidFill>
                  <a:schemeClr val="bg1"/>
                </a:solidFill>
                <a:latin typeface="Palatino Linotype" panose="02040502050505030304" pitchFamily="18" charset="0"/>
              </a:rPr>
              <a:t>Pilgrimage – the Haj/ Jerusalem/ the maze and Elvis </a:t>
            </a:r>
          </a:p>
        </p:txBody>
      </p:sp>
    </p:spTree>
    <p:extLst>
      <p:ext uri="{BB962C8B-B14F-4D97-AF65-F5344CB8AC3E}">
        <p14:creationId xmlns:p14="http://schemas.microsoft.com/office/powerpoint/2010/main" val="3277342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C05676-E5FE-4709-B381-E3E88E2287DA}"/>
              </a:ext>
            </a:extLst>
          </p:cNvPr>
          <p:cNvSpPr>
            <a:spLocks noGrp="1"/>
          </p:cNvSpPr>
          <p:nvPr>
            <p:ph idx="1"/>
          </p:nvPr>
        </p:nvSpPr>
        <p:spPr>
          <a:xfrm>
            <a:off x="251660" y="199193"/>
            <a:ext cx="5725026" cy="6459614"/>
          </a:xfrm>
        </p:spPr>
        <p:txBody>
          <a:bodyPr>
            <a:normAutofit/>
          </a:bodyPr>
          <a:lstStyle/>
          <a:p>
            <a:pPr marL="0" indent="0">
              <a:lnSpc>
                <a:spcPct val="100000"/>
              </a:lnSpc>
              <a:buNone/>
            </a:pPr>
            <a:r>
              <a:rPr lang="en-GB" sz="2000" dirty="0">
                <a:solidFill>
                  <a:schemeClr val="bg1"/>
                </a:solidFill>
                <a:latin typeface="Palatino Linotype" panose="02040502050505030304" pitchFamily="18" charset="0"/>
              </a:rPr>
              <a:t>... They stood at the forest's edge,</a:t>
            </a:r>
          </a:p>
          <a:p>
            <a:pPr marL="0" indent="0">
              <a:lnSpc>
                <a:spcPct val="100000"/>
              </a:lnSpc>
              <a:buNone/>
            </a:pPr>
            <a:r>
              <a:rPr lang="en-GB" sz="2000" dirty="0">
                <a:solidFill>
                  <a:schemeClr val="bg1"/>
                </a:solidFill>
                <a:latin typeface="Palatino Linotype" panose="02040502050505030304" pitchFamily="18" charset="0"/>
              </a:rPr>
              <a:t>gazing at the top of the Cedar Tree,</a:t>
            </a:r>
          </a:p>
          <a:p>
            <a:pPr marL="0" indent="0">
              <a:lnSpc>
                <a:spcPct val="100000"/>
              </a:lnSpc>
              <a:buNone/>
            </a:pPr>
            <a:r>
              <a:rPr lang="en-GB" sz="2000" dirty="0">
                <a:solidFill>
                  <a:schemeClr val="bg1"/>
                </a:solidFill>
                <a:latin typeface="Palatino Linotype" panose="02040502050505030304" pitchFamily="18" charset="0"/>
              </a:rPr>
              <a:t>gazing at the entrance to the forest.</a:t>
            </a:r>
          </a:p>
          <a:p>
            <a:pPr marL="0" indent="0">
              <a:lnSpc>
                <a:spcPct val="100000"/>
              </a:lnSpc>
              <a:buNone/>
            </a:pPr>
            <a:r>
              <a:rPr lang="en-GB" sz="2000" dirty="0">
                <a:solidFill>
                  <a:schemeClr val="bg1"/>
                </a:solidFill>
                <a:latin typeface="Palatino Linotype" panose="02040502050505030304" pitchFamily="18" charset="0"/>
              </a:rPr>
              <a:t>Where Humbaba would walk there was a trail,</a:t>
            </a:r>
          </a:p>
          <a:p>
            <a:pPr marL="0" indent="0">
              <a:lnSpc>
                <a:spcPct val="100000"/>
              </a:lnSpc>
              <a:buNone/>
            </a:pPr>
            <a:r>
              <a:rPr lang="en-GB" sz="2000" dirty="0">
                <a:solidFill>
                  <a:schemeClr val="bg1"/>
                </a:solidFill>
                <a:latin typeface="Palatino Linotype" panose="02040502050505030304" pitchFamily="18" charset="0"/>
              </a:rPr>
              <a:t>the roads led straight on, the path was excellent.</a:t>
            </a:r>
          </a:p>
          <a:p>
            <a:pPr marL="0" indent="0">
              <a:lnSpc>
                <a:spcPct val="100000"/>
              </a:lnSpc>
              <a:buNone/>
            </a:pPr>
            <a:r>
              <a:rPr lang="en-GB" sz="2000" dirty="0">
                <a:solidFill>
                  <a:schemeClr val="bg1"/>
                </a:solidFill>
                <a:latin typeface="Palatino Linotype" panose="02040502050505030304" pitchFamily="18" charset="0"/>
              </a:rPr>
              <a:t>Then they saw the Cedar Mountain, the Dwelling of the Gods, the throne dais of </a:t>
            </a:r>
            <a:r>
              <a:rPr lang="en-GB" sz="2000" dirty="0" err="1">
                <a:solidFill>
                  <a:schemeClr val="bg1"/>
                </a:solidFill>
                <a:latin typeface="Palatino Linotype" panose="02040502050505030304" pitchFamily="18" charset="0"/>
              </a:rPr>
              <a:t>Imini</a:t>
            </a:r>
            <a:r>
              <a:rPr lang="en-GB" sz="2000" dirty="0">
                <a:solidFill>
                  <a:schemeClr val="bg1"/>
                </a:solidFill>
                <a:latin typeface="Palatino Linotype" panose="02040502050505030304" pitchFamily="18" charset="0"/>
              </a:rPr>
              <a:t>.</a:t>
            </a:r>
          </a:p>
          <a:p>
            <a:pPr marL="0" indent="0">
              <a:lnSpc>
                <a:spcPct val="100000"/>
              </a:lnSpc>
              <a:buNone/>
            </a:pPr>
            <a:r>
              <a:rPr lang="en-GB" sz="2000" dirty="0">
                <a:solidFill>
                  <a:schemeClr val="bg1"/>
                </a:solidFill>
                <a:latin typeface="Palatino Linotype" panose="02040502050505030304" pitchFamily="18" charset="0"/>
              </a:rPr>
              <a:t>Across the face of the mountain the Cedar brought forth luxurious foliage,</a:t>
            </a:r>
          </a:p>
          <a:p>
            <a:pPr marL="0" indent="0">
              <a:lnSpc>
                <a:spcPct val="100000"/>
              </a:lnSpc>
              <a:buNone/>
            </a:pPr>
            <a:r>
              <a:rPr lang="en-GB" sz="2000" dirty="0">
                <a:solidFill>
                  <a:schemeClr val="bg1"/>
                </a:solidFill>
                <a:latin typeface="Palatino Linotype" panose="02040502050505030304" pitchFamily="18" charset="0"/>
              </a:rPr>
              <a:t>its shade was good, extremely pleasant.</a:t>
            </a:r>
          </a:p>
          <a:p>
            <a:pPr marL="0" indent="0">
              <a:lnSpc>
                <a:spcPct val="100000"/>
              </a:lnSpc>
              <a:buNone/>
            </a:pPr>
            <a:r>
              <a:rPr lang="en-GB" sz="2000" dirty="0">
                <a:solidFill>
                  <a:schemeClr val="bg1"/>
                </a:solidFill>
                <a:latin typeface="Palatino Linotype" panose="02040502050505030304" pitchFamily="18" charset="0"/>
              </a:rPr>
              <a:t>The thornbushes were matted together, the woods(?) were a thicket</a:t>
            </a:r>
          </a:p>
          <a:p>
            <a:pPr marL="0" indent="0">
              <a:lnSpc>
                <a:spcPct val="100000"/>
              </a:lnSpc>
              <a:buNone/>
            </a:pPr>
            <a:r>
              <a:rPr lang="en-GB" sz="2000" dirty="0">
                <a:solidFill>
                  <a:schemeClr val="bg1"/>
                </a:solidFill>
                <a:latin typeface="Palatino Linotype" panose="02040502050505030304" pitchFamily="18" charset="0"/>
              </a:rPr>
              <a:t>... among the Cedars,... the boxwood,</a:t>
            </a:r>
          </a:p>
          <a:p>
            <a:pPr marL="0" indent="0">
              <a:lnSpc>
                <a:spcPct val="100000"/>
              </a:lnSpc>
              <a:buNone/>
            </a:pPr>
            <a:r>
              <a:rPr lang="en-GB" sz="2000" dirty="0">
                <a:solidFill>
                  <a:schemeClr val="bg1"/>
                </a:solidFill>
                <a:latin typeface="Palatino Linotype" panose="02040502050505030304" pitchFamily="18" charset="0"/>
              </a:rPr>
              <a:t>the forest was surrounded by a ravine two leagues long,</a:t>
            </a:r>
            <a:r>
              <a:rPr lang="en-GB" sz="2000" dirty="0">
                <a:solidFill>
                  <a:schemeClr val="bg1"/>
                </a:solidFill>
              </a:rPr>
              <a:t> </a:t>
            </a:r>
          </a:p>
          <a:p>
            <a:pPr marL="0" indent="0">
              <a:lnSpc>
                <a:spcPct val="100000"/>
              </a:lnSpc>
              <a:buNone/>
            </a:pPr>
            <a:r>
              <a:rPr lang="en-GB" sz="2000" dirty="0">
                <a:solidFill>
                  <a:schemeClr val="bg1"/>
                </a:solidFill>
                <a:latin typeface="Palatino Linotype" panose="02040502050505030304" pitchFamily="18" charset="0"/>
              </a:rPr>
              <a:t>... and again for two-thirds (of that distance),</a:t>
            </a:r>
          </a:p>
          <a:p>
            <a:pPr marL="0" indent="0">
              <a:lnSpc>
                <a:spcPct val="100000"/>
              </a:lnSpc>
              <a:buNone/>
            </a:pPr>
            <a:endParaRPr lang="en-GB" sz="2000" dirty="0">
              <a:solidFill>
                <a:schemeClr val="bg1"/>
              </a:solidFill>
              <a:latin typeface="Palatino Linotype" panose="02040502050505030304" pitchFamily="18" charset="0"/>
            </a:endParaRPr>
          </a:p>
        </p:txBody>
      </p:sp>
      <p:sp>
        <p:nvSpPr>
          <p:cNvPr id="5" name="TextBox 4">
            <a:extLst>
              <a:ext uri="{FF2B5EF4-FFF2-40B4-BE49-F238E27FC236}">
                <a16:creationId xmlns:a16="http://schemas.microsoft.com/office/drawing/2014/main" id="{5EBEB7BC-E8BE-4242-B092-C14C609AF09A}"/>
              </a:ext>
            </a:extLst>
          </p:cNvPr>
          <p:cNvSpPr txBox="1"/>
          <p:nvPr/>
        </p:nvSpPr>
        <p:spPr>
          <a:xfrm>
            <a:off x="5976686" y="281240"/>
            <a:ext cx="6093995" cy="5100884"/>
          </a:xfrm>
          <a:prstGeom prst="rect">
            <a:avLst/>
          </a:prstGeom>
          <a:noFill/>
        </p:spPr>
        <p:txBody>
          <a:bodyPr wrap="square">
            <a:spAutoFit/>
          </a:bodyPr>
          <a:lstStyle/>
          <a:p>
            <a:pPr>
              <a:lnSpc>
                <a:spcPct val="70000"/>
              </a:lnSpc>
              <a:spcBef>
                <a:spcPts val="1000"/>
              </a:spcBef>
            </a:pPr>
            <a:r>
              <a:rPr lang="en-GB" sz="2000" dirty="0">
                <a:solidFill>
                  <a:schemeClr val="bg1"/>
                </a:solidFill>
              </a:rPr>
              <a:t>..</a:t>
            </a:r>
            <a:r>
              <a:rPr lang="en-GB" sz="2000" dirty="0">
                <a:solidFill>
                  <a:schemeClr val="bg1"/>
                </a:solidFill>
                <a:latin typeface="Palatino Linotype" panose="02040502050505030304" pitchFamily="18" charset="0"/>
              </a:rPr>
              <a:t>Suddenly the swords...,</a:t>
            </a:r>
          </a:p>
          <a:p>
            <a:pPr>
              <a:lnSpc>
                <a:spcPct val="70000"/>
              </a:lnSpc>
              <a:spcBef>
                <a:spcPts val="1000"/>
              </a:spcBef>
            </a:pPr>
            <a:r>
              <a:rPr lang="en-GB" sz="2000" dirty="0">
                <a:solidFill>
                  <a:schemeClr val="bg1"/>
                </a:solidFill>
                <a:latin typeface="Palatino Linotype" panose="02040502050505030304" pitchFamily="18" charset="0"/>
              </a:rPr>
              <a:t>and after the sheaths ...,</a:t>
            </a:r>
          </a:p>
          <a:p>
            <a:pPr>
              <a:lnSpc>
                <a:spcPct val="70000"/>
              </a:lnSpc>
              <a:spcBef>
                <a:spcPts val="1000"/>
              </a:spcBef>
            </a:pPr>
            <a:r>
              <a:rPr lang="en-GB" sz="2000" dirty="0">
                <a:solidFill>
                  <a:schemeClr val="bg1"/>
                </a:solidFill>
                <a:latin typeface="Palatino Linotype" panose="02040502050505030304" pitchFamily="18" charset="0"/>
              </a:rPr>
              <a:t>the axes were smeared...</a:t>
            </a:r>
          </a:p>
          <a:p>
            <a:pPr>
              <a:lnSpc>
                <a:spcPct val="70000"/>
              </a:lnSpc>
              <a:spcBef>
                <a:spcPts val="1000"/>
              </a:spcBef>
            </a:pPr>
            <a:r>
              <a:rPr lang="en-GB" sz="2000" dirty="0">
                <a:solidFill>
                  <a:schemeClr val="bg1"/>
                </a:solidFill>
                <a:latin typeface="Palatino Linotype" panose="02040502050505030304" pitchFamily="18" charset="0"/>
              </a:rPr>
              <a:t>dagger and sword...</a:t>
            </a:r>
          </a:p>
          <a:p>
            <a:pPr>
              <a:lnSpc>
                <a:spcPct val="70000"/>
              </a:lnSpc>
              <a:spcBef>
                <a:spcPts val="1000"/>
              </a:spcBef>
            </a:pPr>
            <a:r>
              <a:rPr lang="en-GB" sz="2000" dirty="0">
                <a:solidFill>
                  <a:schemeClr val="bg1"/>
                </a:solidFill>
                <a:latin typeface="Palatino Linotype" panose="02040502050505030304" pitchFamily="18" charset="0"/>
              </a:rPr>
              <a:t>alone ...</a:t>
            </a:r>
          </a:p>
          <a:p>
            <a:pPr>
              <a:lnSpc>
                <a:spcPct val="70000"/>
              </a:lnSpc>
              <a:spcBef>
                <a:spcPts val="1000"/>
              </a:spcBef>
            </a:pPr>
            <a:r>
              <a:rPr lang="en-GB" sz="1400" dirty="0">
                <a:solidFill>
                  <a:schemeClr val="bg1"/>
                </a:solidFill>
                <a:latin typeface="Palatino Linotype" panose="02040502050505030304" pitchFamily="18" charset="0"/>
              </a:rPr>
              <a:t>...</a:t>
            </a:r>
          </a:p>
          <a:p>
            <a:pPr>
              <a:lnSpc>
                <a:spcPct val="70000"/>
              </a:lnSpc>
              <a:spcBef>
                <a:spcPts val="1000"/>
              </a:spcBef>
            </a:pPr>
            <a:r>
              <a:rPr lang="en-GB" sz="2000" dirty="0">
                <a:solidFill>
                  <a:schemeClr val="bg1"/>
                </a:solidFill>
                <a:latin typeface="Palatino Linotype" panose="02040502050505030304" pitchFamily="18" charset="0"/>
              </a:rPr>
              <a:t>Humbaba begged for his life, saying to Gilgamesh:</a:t>
            </a:r>
          </a:p>
          <a:p>
            <a:pPr>
              <a:spcBef>
                <a:spcPts val="1000"/>
              </a:spcBef>
            </a:pPr>
            <a:r>
              <a:rPr lang="en-GB" sz="2000" dirty="0">
                <a:solidFill>
                  <a:schemeClr val="bg1"/>
                </a:solidFill>
                <a:latin typeface="Palatino Linotype" panose="02040502050505030304" pitchFamily="18" charset="0"/>
              </a:rPr>
              <a:t>"You are young yet, Gilgamesh, your mother gave birth to you,</a:t>
            </a:r>
          </a:p>
          <a:p>
            <a:pPr>
              <a:spcBef>
                <a:spcPts val="1000"/>
              </a:spcBef>
            </a:pPr>
            <a:r>
              <a:rPr lang="en-GB" sz="2000" dirty="0">
                <a:solidFill>
                  <a:schemeClr val="bg1"/>
                </a:solidFill>
                <a:latin typeface="Palatino Linotype" panose="02040502050505030304" pitchFamily="18" charset="0"/>
              </a:rPr>
              <a:t>and you are the offspring of </a:t>
            </a:r>
            <a:r>
              <a:rPr lang="en-GB" sz="2000" dirty="0" err="1">
                <a:solidFill>
                  <a:schemeClr val="bg1"/>
                </a:solidFill>
                <a:latin typeface="Palatino Linotype" panose="02040502050505030304" pitchFamily="18" charset="0"/>
              </a:rPr>
              <a:t>Rimnt-Nlnsun</a:t>
            </a:r>
            <a:r>
              <a:rPr lang="en-GB" sz="2000" dirty="0">
                <a:solidFill>
                  <a:schemeClr val="bg1"/>
                </a:solidFill>
                <a:latin typeface="Palatino Linotype" panose="02040502050505030304" pitchFamily="18" charset="0"/>
              </a:rPr>
              <a:t> (?) ...</a:t>
            </a:r>
          </a:p>
          <a:p>
            <a:pPr>
              <a:spcBef>
                <a:spcPts val="1000"/>
              </a:spcBef>
            </a:pPr>
            <a:r>
              <a:rPr lang="en-GB" sz="2000" dirty="0">
                <a:solidFill>
                  <a:schemeClr val="bg1"/>
                </a:solidFill>
                <a:latin typeface="Palatino Linotype" panose="02040502050505030304" pitchFamily="18" charset="0"/>
              </a:rPr>
              <a:t>(It was) at the word of Shamash, Lord of the Mountain,</a:t>
            </a:r>
          </a:p>
          <a:p>
            <a:pPr>
              <a:spcBef>
                <a:spcPts val="1000"/>
              </a:spcBef>
            </a:pPr>
            <a:r>
              <a:rPr lang="en-GB" sz="2000" dirty="0">
                <a:solidFill>
                  <a:schemeClr val="bg1"/>
                </a:solidFill>
                <a:latin typeface="Palatino Linotype" panose="02040502050505030304" pitchFamily="18" charset="0"/>
              </a:rPr>
              <a:t>that you were roused (to this expedition).</a:t>
            </a:r>
          </a:p>
          <a:p>
            <a:pPr>
              <a:spcBef>
                <a:spcPts val="1000"/>
              </a:spcBef>
            </a:pPr>
            <a:r>
              <a:rPr lang="en-GB" sz="2000" dirty="0">
                <a:solidFill>
                  <a:schemeClr val="bg1"/>
                </a:solidFill>
                <a:latin typeface="Palatino Linotype" panose="02040502050505030304" pitchFamily="18" charset="0"/>
              </a:rPr>
              <a:t>O scion of the heart of </a:t>
            </a:r>
            <a:r>
              <a:rPr lang="en-GB" sz="2000" dirty="0" err="1">
                <a:solidFill>
                  <a:schemeClr val="bg1"/>
                </a:solidFill>
                <a:latin typeface="Palatino Linotype" panose="02040502050505030304" pitchFamily="18" charset="0"/>
              </a:rPr>
              <a:t>Uruk</a:t>
            </a:r>
            <a:r>
              <a:rPr lang="en-GB" sz="2000" dirty="0">
                <a:solidFill>
                  <a:schemeClr val="bg1"/>
                </a:solidFill>
                <a:latin typeface="Palatino Linotype" panose="02040502050505030304" pitchFamily="18" charset="0"/>
              </a:rPr>
              <a:t>, King Gilgamesh!</a:t>
            </a:r>
          </a:p>
        </p:txBody>
      </p:sp>
      <p:sp>
        <p:nvSpPr>
          <p:cNvPr id="7" name="TextBox 6">
            <a:extLst>
              <a:ext uri="{FF2B5EF4-FFF2-40B4-BE49-F238E27FC236}">
                <a16:creationId xmlns:a16="http://schemas.microsoft.com/office/drawing/2014/main" id="{FCD0E1CF-44DF-45B8-AFF9-45C0E108A0B8}"/>
              </a:ext>
            </a:extLst>
          </p:cNvPr>
          <p:cNvSpPr txBox="1"/>
          <p:nvPr/>
        </p:nvSpPr>
        <p:spPr>
          <a:xfrm>
            <a:off x="5976686" y="5854607"/>
            <a:ext cx="5942599" cy="923330"/>
          </a:xfrm>
          <a:prstGeom prst="rect">
            <a:avLst/>
          </a:prstGeom>
          <a:noFill/>
        </p:spPr>
        <p:txBody>
          <a:bodyPr wrap="square">
            <a:spAutoFit/>
          </a:bodyPr>
          <a:lstStyle/>
          <a:p>
            <a:pPr marL="0" indent="0">
              <a:buNone/>
            </a:pPr>
            <a:r>
              <a:rPr lang="en-GB" dirty="0">
                <a:solidFill>
                  <a:srgbClr val="FFC000"/>
                </a:solidFill>
                <a:latin typeface="Palatino Linotype" panose="02040502050505030304" pitchFamily="18" charset="0"/>
              </a:rPr>
              <a:t>THE EPIC OF GILGAMESH</a:t>
            </a:r>
          </a:p>
          <a:p>
            <a:pPr marL="0" indent="0">
              <a:buNone/>
            </a:pPr>
            <a:r>
              <a:rPr lang="en-GB" dirty="0">
                <a:solidFill>
                  <a:srgbClr val="FFC000"/>
                </a:solidFill>
                <a:latin typeface="Palatino Linotype" panose="02040502050505030304" pitchFamily="18" charset="0"/>
              </a:rPr>
              <a:t>Translated by Maureen Gallery Kovacs</a:t>
            </a:r>
          </a:p>
          <a:p>
            <a:r>
              <a:rPr lang="en-GB" dirty="0">
                <a:solidFill>
                  <a:srgbClr val="FFC000"/>
                </a:solidFill>
                <a:latin typeface="Palatino Linotype" panose="02040502050505030304" pitchFamily="18" charset="0"/>
              </a:rPr>
              <a:t>Electronic Edition by Wolf Carnahan, I998 (TABLET V)</a:t>
            </a:r>
          </a:p>
        </p:txBody>
      </p:sp>
    </p:spTree>
    <p:extLst>
      <p:ext uri="{BB962C8B-B14F-4D97-AF65-F5344CB8AC3E}">
        <p14:creationId xmlns:p14="http://schemas.microsoft.com/office/powerpoint/2010/main" val="3448772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alking a Labyrinth - Chartres Cathedral to Centennial Park | The Culture  Concept Circle">
            <a:extLst>
              <a:ext uri="{FF2B5EF4-FFF2-40B4-BE49-F238E27FC236}">
                <a16:creationId xmlns:a16="http://schemas.microsoft.com/office/drawing/2014/main" id="{405E4EAD-E7D9-479B-91A5-A5144E124F8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728420" y="231828"/>
            <a:ext cx="4815130" cy="64480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684033-35D7-46C6-95CC-5CEDF0E45B2F}"/>
              </a:ext>
            </a:extLst>
          </p:cNvPr>
          <p:cNvSpPr txBox="1"/>
          <p:nvPr/>
        </p:nvSpPr>
        <p:spPr>
          <a:xfrm>
            <a:off x="6199270" y="1042555"/>
            <a:ext cx="5459330" cy="3231654"/>
          </a:xfrm>
          <a:prstGeom prst="rect">
            <a:avLst/>
          </a:prstGeom>
          <a:noFill/>
        </p:spPr>
        <p:txBody>
          <a:bodyPr wrap="square">
            <a:spAutoFit/>
          </a:bodyPr>
          <a:lstStyle/>
          <a:p>
            <a:r>
              <a:rPr lang="en-GB" sz="3200" dirty="0">
                <a:solidFill>
                  <a:schemeClr val="bg1"/>
                </a:solidFill>
                <a:latin typeface="Felix Titling" panose="04060505060202020A04" pitchFamily="82" charset="0"/>
                <a:ea typeface="+mj-ea"/>
                <a:cs typeface="+mj-cs"/>
              </a:rPr>
              <a:t>WALKING A LABYRINTH – CHARTRES CATHEDRAL</a:t>
            </a:r>
            <a:r>
              <a:rPr lang="en-GB" sz="3200" b="0" i="0" cap="all" dirty="0">
                <a:solidFill>
                  <a:schemeClr val="bg1"/>
                </a:solidFill>
                <a:effectLst/>
                <a:latin typeface="Palatino Linotype" panose="02040502050505030304" pitchFamily="18" charset="0"/>
              </a:rPr>
              <a:t> </a:t>
            </a:r>
          </a:p>
          <a:p>
            <a:endParaRPr lang="en-GB" sz="2000" dirty="0">
              <a:solidFill>
                <a:schemeClr val="bg1"/>
              </a:solidFill>
              <a:latin typeface="Palatino Linotype" panose="02040502050505030304" pitchFamily="18" charset="0"/>
            </a:endParaRPr>
          </a:p>
          <a:p>
            <a:r>
              <a:rPr lang="en-GB" sz="2000" dirty="0">
                <a:solidFill>
                  <a:schemeClr val="bg1"/>
                </a:solidFill>
                <a:latin typeface="Palatino Linotype" panose="02040502050505030304" pitchFamily="18" charset="0"/>
              </a:rPr>
              <a:t>The labyrinth at the Cathedral of Notre Dame at Chartres was constructed during the first decades of the thirteenth century and is nearly thirteen metres in diameter.</a:t>
            </a:r>
          </a:p>
          <a:p>
            <a:endParaRPr lang="en-GB" sz="2000" dirty="0">
              <a:solidFill>
                <a:schemeClr val="bg1"/>
              </a:solidFill>
              <a:latin typeface="Palatino Linotype" panose="02040502050505030304" pitchFamily="18" charset="0"/>
            </a:endParaRPr>
          </a:p>
          <a:p>
            <a:endParaRPr lang="en-GB" sz="2000"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1487633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1B1032-300F-4BB9-A618-FF0B60D16E5A}"/>
              </a:ext>
            </a:extLst>
          </p:cNvPr>
          <p:cNvSpPr>
            <a:spLocks noGrp="1"/>
          </p:cNvSpPr>
          <p:nvPr>
            <p:ph idx="1"/>
          </p:nvPr>
        </p:nvSpPr>
        <p:spPr>
          <a:xfrm>
            <a:off x="309966" y="139485"/>
            <a:ext cx="5160936" cy="6579030"/>
          </a:xfrm>
        </p:spPr>
        <p:txBody>
          <a:bodyPr>
            <a:normAutofit fontScale="40000" lnSpcReduction="20000"/>
          </a:bodyPr>
          <a:lstStyle/>
          <a:p>
            <a:pPr marL="0" indent="0">
              <a:lnSpc>
                <a:spcPct val="120000"/>
              </a:lnSpc>
              <a:spcBef>
                <a:spcPts val="0"/>
              </a:spcBef>
              <a:buNone/>
            </a:pPr>
            <a:r>
              <a:rPr lang="en-GB" sz="4300" dirty="0">
                <a:solidFill>
                  <a:schemeClr val="bg1"/>
                </a:solidFill>
                <a:latin typeface="Palatino Linotype" panose="02040502050505030304" pitchFamily="18" charset="0"/>
              </a:rPr>
              <a:t>Five years have past; five summers, with the length</a:t>
            </a:r>
          </a:p>
          <a:p>
            <a:pPr marL="0" indent="0">
              <a:lnSpc>
                <a:spcPct val="120000"/>
              </a:lnSpc>
              <a:spcBef>
                <a:spcPts val="0"/>
              </a:spcBef>
              <a:buNone/>
            </a:pPr>
            <a:r>
              <a:rPr lang="en-GB" sz="4300" dirty="0">
                <a:solidFill>
                  <a:schemeClr val="bg1"/>
                </a:solidFill>
                <a:latin typeface="Palatino Linotype" panose="02040502050505030304" pitchFamily="18" charset="0"/>
              </a:rPr>
              <a:t>Of five long winters! and again I hear</a:t>
            </a:r>
          </a:p>
          <a:p>
            <a:pPr marL="0" indent="0">
              <a:lnSpc>
                <a:spcPct val="120000"/>
              </a:lnSpc>
              <a:spcBef>
                <a:spcPts val="0"/>
              </a:spcBef>
              <a:buNone/>
            </a:pPr>
            <a:r>
              <a:rPr lang="en-GB" sz="4300" dirty="0">
                <a:solidFill>
                  <a:schemeClr val="bg1"/>
                </a:solidFill>
                <a:latin typeface="Palatino Linotype" panose="02040502050505030304" pitchFamily="18" charset="0"/>
              </a:rPr>
              <a:t>These waters, rolling from their mountain-springs</a:t>
            </a:r>
          </a:p>
          <a:p>
            <a:pPr marL="0" indent="0">
              <a:lnSpc>
                <a:spcPct val="120000"/>
              </a:lnSpc>
              <a:spcBef>
                <a:spcPts val="0"/>
              </a:spcBef>
              <a:buNone/>
            </a:pPr>
            <a:r>
              <a:rPr lang="en-GB" sz="4300" dirty="0">
                <a:solidFill>
                  <a:schemeClr val="bg1"/>
                </a:solidFill>
                <a:latin typeface="Palatino Linotype" panose="02040502050505030304" pitchFamily="18" charset="0"/>
              </a:rPr>
              <a:t>With a soft inland murmur.—Once again</a:t>
            </a:r>
          </a:p>
          <a:p>
            <a:pPr marL="0" indent="0">
              <a:lnSpc>
                <a:spcPct val="120000"/>
              </a:lnSpc>
              <a:spcBef>
                <a:spcPts val="0"/>
              </a:spcBef>
              <a:buNone/>
            </a:pPr>
            <a:r>
              <a:rPr lang="en-GB" sz="4300" dirty="0">
                <a:solidFill>
                  <a:schemeClr val="bg1"/>
                </a:solidFill>
                <a:latin typeface="Palatino Linotype" panose="02040502050505030304" pitchFamily="18" charset="0"/>
              </a:rPr>
              <a:t>Do I behold these steep and lofty cliffs,</a:t>
            </a:r>
          </a:p>
          <a:p>
            <a:pPr marL="0" indent="0">
              <a:lnSpc>
                <a:spcPct val="120000"/>
              </a:lnSpc>
              <a:spcBef>
                <a:spcPts val="0"/>
              </a:spcBef>
              <a:buNone/>
            </a:pPr>
            <a:r>
              <a:rPr lang="en-GB" sz="4300" dirty="0">
                <a:solidFill>
                  <a:schemeClr val="bg1"/>
                </a:solidFill>
                <a:latin typeface="Palatino Linotype" panose="02040502050505030304" pitchFamily="18" charset="0"/>
              </a:rPr>
              <a:t>That on a wild secluded scene impress</a:t>
            </a:r>
          </a:p>
          <a:p>
            <a:pPr marL="0" indent="0">
              <a:lnSpc>
                <a:spcPct val="120000"/>
              </a:lnSpc>
              <a:spcBef>
                <a:spcPts val="0"/>
              </a:spcBef>
              <a:buNone/>
            </a:pPr>
            <a:r>
              <a:rPr lang="en-GB" sz="4300" dirty="0">
                <a:solidFill>
                  <a:schemeClr val="bg1"/>
                </a:solidFill>
                <a:latin typeface="Palatino Linotype" panose="02040502050505030304" pitchFamily="18" charset="0"/>
              </a:rPr>
              <a:t>Thoughts of more deep seclusion; and connect</a:t>
            </a:r>
          </a:p>
          <a:p>
            <a:pPr marL="0" indent="0">
              <a:lnSpc>
                <a:spcPct val="120000"/>
              </a:lnSpc>
              <a:spcBef>
                <a:spcPts val="0"/>
              </a:spcBef>
              <a:buNone/>
            </a:pPr>
            <a:r>
              <a:rPr lang="en-GB" sz="4300" dirty="0">
                <a:solidFill>
                  <a:schemeClr val="bg1"/>
                </a:solidFill>
                <a:latin typeface="Palatino Linotype" panose="02040502050505030304" pitchFamily="18" charset="0"/>
              </a:rPr>
              <a:t>The landscape with the quiet of the sky.</a:t>
            </a:r>
          </a:p>
          <a:p>
            <a:pPr marL="0" indent="0">
              <a:lnSpc>
                <a:spcPct val="120000"/>
              </a:lnSpc>
              <a:spcBef>
                <a:spcPts val="0"/>
              </a:spcBef>
              <a:buNone/>
            </a:pPr>
            <a:r>
              <a:rPr lang="en-GB" sz="4300" dirty="0">
                <a:solidFill>
                  <a:schemeClr val="bg1"/>
                </a:solidFill>
                <a:latin typeface="Palatino Linotype" panose="02040502050505030304" pitchFamily="18" charset="0"/>
              </a:rPr>
              <a:t>The day is come when I again repose</a:t>
            </a:r>
          </a:p>
          <a:p>
            <a:pPr marL="0" indent="0">
              <a:lnSpc>
                <a:spcPct val="120000"/>
              </a:lnSpc>
              <a:spcBef>
                <a:spcPts val="0"/>
              </a:spcBef>
              <a:buNone/>
            </a:pPr>
            <a:r>
              <a:rPr lang="en-GB" sz="4300" dirty="0">
                <a:solidFill>
                  <a:schemeClr val="bg1"/>
                </a:solidFill>
                <a:latin typeface="Palatino Linotype" panose="02040502050505030304" pitchFamily="18" charset="0"/>
              </a:rPr>
              <a:t>Here, under this dark sycamore, and view</a:t>
            </a:r>
          </a:p>
          <a:p>
            <a:pPr marL="0" indent="0">
              <a:lnSpc>
                <a:spcPct val="120000"/>
              </a:lnSpc>
              <a:spcBef>
                <a:spcPts val="0"/>
              </a:spcBef>
              <a:buNone/>
            </a:pPr>
            <a:r>
              <a:rPr lang="en-GB" sz="4300" dirty="0">
                <a:solidFill>
                  <a:schemeClr val="bg1"/>
                </a:solidFill>
                <a:latin typeface="Palatino Linotype" panose="02040502050505030304" pitchFamily="18" charset="0"/>
              </a:rPr>
              <a:t>These plots of cottage-ground, these orchard-tufts,</a:t>
            </a:r>
          </a:p>
          <a:p>
            <a:pPr marL="0" indent="0">
              <a:lnSpc>
                <a:spcPct val="120000"/>
              </a:lnSpc>
              <a:spcBef>
                <a:spcPts val="0"/>
              </a:spcBef>
              <a:buNone/>
            </a:pPr>
            <a:r>
              <a:rPr lang="en-GB" sz="4300" dirty="0">
                <a:solidFill>
                  <a:schemeClr val="bg1"/>
                </a:solidFill>
                <a:latin typeface="Palatino Linotype" panose="02040502050505030304" pitchFamily="18" charset="0"/>
              </a:rPr>
              <a:t>Which at this season, with their unripe fruits,</a:t>
            </a:r>
          </a:p>
          <a:p>
            <a:pPr marL="0" indent="0">
              <a:lnSpc>
                <a:spcPct val="120000"/>
              </a:lnSpc>
              <a:spcBef>
                <a:spcPts val="0"/>
              </a:spcBef>
              <a:buNone/>
            </a:pPr>
            <a:r>
              <a:rPr lang="en-GB" sz="4300" dirty="0">
                <a:solidFill>
                  <a:schemeClr val="bg1"/>
                </a:solidFill>
                <a:latin typeface="Palatino Linotype" panose="02040502050505030304" pitchFamily="18" charset="0"/>
              </a:rPr>
              <a:t>Are clad in one green hue, and lose themselves</a:t>
            </a:r>
          </a:p>
          <a:p>
            <a:pPr marL="0" indent="0">
              <a:lnSpc>
                <a:spcPct val="120000"/>
              </a:lnSpc>
              <a:spcBef>
                <a:spcPts val="0"/>
              </a:spcBef>
              <a:buNone/>
            </a:pPr>
            <a:r>
              <a:rPr lang="en-GB" sz="4300" dirty="0">
                <a:solidFill>
                  <a:schemeClr val="bg1"/>
                </a:solidFill>
                <a:latin typeface="Palatino Linotype" panose="02040502050505030304" pitchFamily="18" charset="0"/>
              </a:rPr>
              <a:t>'Mid groves and </a:t>
            </a:r>
            <a:r>
              <a:rPr lang="en-GB" sz="4300" dirty="0" err="1">
                <a:solidFill>
                  <a:schemeClr val="bg1"/>
                </a:solidFill>
                <a:latin typeface="Palatino Linotype" panose="02040502050505030304" pitchFamily="18" charset="0"/>
              </a:rPr>
              <a:t>copses</a:t>
            </a:r>
            <a:r>
              <a:rPr lang="en-GB" sz="4300" dirty="0">
                <a:solidFill>
                  <a:schemeClr val="bg1"/>
                </a:solidFill>
                <a:latin typeface="Palatino Linotype" panose="02040502050505030304" pitchFamily="18" charset="0"/>
              </a:rPr>
              <a:t>. Once again I see</a:t>
            </a:r>
          </a:p>
          <a:p>
            <a:pPr marL="0" indent="0">
              <a:lnSpc>
                <a:spcPct val="120000"/>
              </a:lnSpc>
              <a:spcBef>
                <a:spcPts val="0"/>
              </a:spcBef>
              <a:buNone/>
            </a:pPr>
            <a:r>
              <a:rPr lang="en-GB" sz="4300" dirty="0">
                <a:solidFill>
                  <a:schemeClr val="bg1"/>
                </a:solidFill>
                <a:latin typeface="Palatino Linotype" panose="02040502050505030304" pitchFamily="18" charset="0"/>
              </a:rPr>
              <a:t>These hedge-rows, hardly hedge-rows, little lines</a:t>
            </a:r>
          </a:p>
          <a:p>
            <a:pPr marL="0" indent="0">
              <a:lnSpc>
                <a:spcPct val="120000"/>
              </a:lnSpc>
              <a:spcBef>
                <a:spcPts val="0"/>
              </a:spcBef>
              <a:buNone/>
            </a:pPr>
            <a:r>
              <a:rPr lang="en-GB" sz="4300" dirty="0">
                <a:solidFill>
                  <a:schemeClr val="bg1"/>
                </a:solidFill>
                <a:latin typeface="Palatino Linotype" panose="02040502050505030304" pitchFamily="18" charset="0"/>
              </a:rPr>
              <a:t>Of sportive wood run wild: these pastoral farms,</a:t>
            </a:r>
          </a:p>
          <a:p>
            <a:pPr marL="0" indent="0">
              <a:lnSpc>
                <a:spcPct val="120000"/>
              </a:lnSpc>
              <a:spcBef>
                <a:spcPts val="0"/>
              </a:spcBef>
              <a:buNone/>
            </a:pPr>
            <a:r>
              <a:rPr lang="en-GB" sz="4300" dirty="0">
                <a:solidFill>
                  <a:schemeClr val="bg1"/>
                </a:solidFill>
                <a:latin typeface="Palatino Linotype" panose="02040502050505030304" pitchFamily="18" charset="0"/>
              </a:rPr>
              <a:t>Green to the very door; and wreaths of smoke</a:t>
            </a:r>
          </a:p>
          <a:p>
            <a:pPr marL="0" indent="0">
              <a:lnSpc>
                <a:spcPct val="120000"/>
              </a:lnSpc>
              <a:spcBef>
                <a:spcPts val="0"/>
              </a:spcBef>
              <a:buNone/>
            </a:pPr>
            <a:r>
              <a:rPr lang="en-GB" sz="4300" dirty="0">
                <a:solidFill>
                  <a:schemeClr val="bg1"/>
                </a:solidFill>
                <a:latin typeface="Palatino Linotype" panose="02040502050505030304" pitchFamily="18" charset="0"/>
              </a:rPr>
              <a:t>Sent up, in silence, from among the trees!</a:t>
            </a:r>
          </a:p>
          <a:p>
            <a:pPr marL="0" indent="0">
              <a:lnSpc>
                <a:spcPct val="120000"/>
              </a:lnSpc>
              <a:spcBef>
                <a:spcPts val="0"/>
              </a:spcBef>
              <a:buNone/>
            </a:pPr>
            <a:r>
              <a:rPr lang="en-GB" sz="4300" dirty="0">
                <a:solidFill>
                  <a:schemeClr val="bg1"/>
                </a:solidFill>
                <a:latin typeface="Palatino Linotype" panose="02040502050505030304" pitchFamily="18" charset="0"/>
              </a:rPr>
              <a:t>With some uncertain notice, as might seem</a:t>
            </a:r>
          </a:p>
          <a:p>
            <a:pPr marL="0" indent="0">
              <a:lnSpc>
                <a:spcPct val="120000"/>
              </a:lnSpc>
              <a:spcBef>
                <a:spcPts val="0"/>
              </a:spcBef>
              <a:buNone/>
            </a:pPr>
            <a:r>
              <a:rPr lang="en-GB" sz="4300" dirty="0">
                <a:solidFill>
                  <a:schemeClr val="bg1"/>
                </a:solidFill>
                <a:latin typeface="Palatino Linotype" panose="02040502050505030304" pitchFamily="18" charset="0"/>
              </a:rPr>
              <a:t>Of vagrant dwellers in the houseless woods,</a:t>
            </a:r>
          </a:p>
          <a:p>
            <a:pPr marL="0" indent="0">
              <a:lnSpc>
                <a:spcPct val="120000"/>
              </a:lnSpc>
              <a:spcBef>
                <a:spcPts val="0"/>
              </a:spcBef>
              <a:buNone/>
            </a:pPr>
            <a:r>
              <a:rPr lang="en-GB" sz="4300" dirty="0">
                <a:solidFill>
                  <a:schemeClr val="bg1"/>
                </a:solidFill>
                <a:latin typeface="Palatino Linotype" panose="02040502050505030304" pitchFamily="18" charset="0"/>
              </a:rPr>
              <a:t>Or of some Hermit's cave, where by his fire</a:t>
            </a:r>
          </a:p>
          <a:p>
            <a:pPr marL="0" indent="0">
              <a:lnSpc>
                <a:spcPct val="120000"/>
              </a:lnSpc>
              <a:spcBef>
                <a:spcPts val="0"/>
              </a:spcBef>
              <a:buNone/>
            </a:pPr>
            <a:r>
              <a:rPr lang="en-GB" sz="4300" dirty="0">
                <a:solidFill>
                  <a:schemeClr val="bg1"/>
                </a:solidFill>
                <a:latin typeface="Palatino Linotype" panose="02040502050505030304" pitchFamily="18" charset="0"/>
              </a:rPr>
              <a:t>The Hermit sits alone. </a:t>
            </a:r>
          </a:p>
          <a:p>
            <a:pPr marL="0" indent="0">
              <a:lnSpc>
                <a:spcPct val="120000"/>
              </a:lnSpc>
              <a:spcBef>
                <a:spcPts val="0"/>
              </a:spcBef>
              <a:buNone/>
            </a:pPr>
            <a:r>
              <a:rPr lang="en-GB" sz="4300" dirty="0">
                <a:solidFill>
                  <a:schemeClr val="bg1"/>
                </a:solidFill>
                <a:latin typeface="Palatino Linotype" panose="02040502050505030304" pitchFamily="18" charset="0"/>
              </a:rPr>
              <a:t>These beauteous forms, </a:t>
            </a:r>
          </a:p>
          <a:p>
            <a:pPr marL="0" indent="0">
              <a:lnSpc>
                <a:spcPct val="120000"/>
              </a:lnSpc>
              <a:spcBef>
                <a:spcPts val="0"/>
              </a:spcBef>
              <a:buNone/>
            </a:pPr>
            <a:r>
              <a:rPr lang="en-GB" sz="4300" dirty="0">
                <a:solidFill>
                  <a:schemeClr val="bg1"/>
                </a:solidFill>
                <a:latin typeface="Palatino Linotype" panose="02040502050505030304" pitchFamily="18" charset="0"/>
              </a:rPr>
              <a:t>Through a long absence, have not been to me </a:t>
            </a:r>
          </a:p>
          <a:p>
            <a:pPr marL="0" indent="0">
              <a:lnSpc>
                <a:spcPct val="120000"/>
              </a:lnSpc>
              <a:spcBef>
                <a:spcPts val="0"/>
              </a:spcBef>
              <a:buNone/>
            </a:pPr>
            <a:r>
              <a:rPr lang="en-GB" sz="4300" dirty="0">
                <a:solidFill>
                  <a:schemeClr val="bg1"/>
                </a:solidFill>
                <a:latin typeface="Palatino Linotype" panose="02040502050505030304" pitchFamily="18" charset="0"/>
              </a:rPr>
              <a:t>As is a landscape to a blind man's eye:</a:t>
            </a:r>
          </a:p>
          <a:p>
            <a:pPr marL="0" indent="0">
              <a:buNone/>
            </a:pPr>
            <a:endParaRPr lang="en-GB" sz="4300" dirty="0">
              <a:solidFill>
                <a:schemeClr val="bg1"/>
              </a:solidFill>
              <a:latin typeface="Palatino Linotype" panose="02040502050505030304" pitchFamily="18" charset="0"/>
            </a:endParaRPr>
          </a:p>
          <a:p>
            <a:pPr marL="0" indent="0">
              <a:buNone/>
            </a:pPr>
            <a:endParaRPr lang="en-GB" dirty="0">
              <a:solidFill>
                <a:schemeClr val="bg1"/>
              </a:solidFill>
            </a:endParaRPr>
          </a:p>
        </p:txBody>
      </p:sp>
      <p:sp>
        <p:nvSpPr>
          <p:cNvPr id="5" name="TextBox 4">
            <a:extLst>
              <a:ext uri="{FF2B5EF4-FFF2-40B4-BE49-F238E27FC236}">
                <a16:creationId xmlns:a16="http://schemas.microsoft.com/office/drawing/2014/main" id="{EFE55DA5-C259-445F-A217-0077576C8047}"/>
              </a:ext>
            </a:extLst>
          </p:cNvPr>
          <p:cNvSpPr txBox="1"/>
          <p:nvPr/>
        </p:nvSpPr>
        <p:spPr>
          <a:xfrm>
            <a:off x="6248401" y="217415"/>
            <a:ext cx="5359829" cy="6632585"/>
          </a:xfrm>
          <a:prstGeom prst="rect">
            <a:avLst/>
          </a:prstGeom>
          <a:noFill/>
        </p:spPr>
        <p:txBody>
          <a:bodyPr wrap="square">
            <a:spAutoFit/>
          </a:bodyPr>
          <a:lstStyle/>
          <a:p>
            <a:pPr marL="0" indent="0">
              <a:buNone/>
            </a:pPr>
            <a:r>
              <a:rPr lang="en-GB" sz="1700" dirty="0">
                <a:solidFill>
                  <a:schemeClr val="bg1"/>
                </a:solidFill>
                <a:latin typeface="Palatino Linotype" panose="02040502050505030304" pitchFamily="18" charset="0"/>
              </a:rPr>
              <a:t>But oft, in lonely rooms, and 'mid the din</a:t>
            </a:r>
          </a:p>
          <a:p>
            <a:pPr marL="0" indent="0">
              <a:buNone/>
            </a:pPr>
            <a:r>
              <a:rPr lang="en-GB" sz="1700" dirty="0">
                <a:solidFill>
                  <a:schemeClr val="bg1"/>
                </a:solidFill>
                <a:latin typeface="Palatino Linotype" panose="02040502050505030304" pitchFamily="18" charset="0"/>
              </a:rPr>
              <a:t>Of towns and cities, I have owed to them,</a:t>
            </a:r>
          </a:p>
          <a:p>
            <a:pPr marL="0" indent="0">
              <a:buNone/>
            </a:pPr>
            <a:r>
              <a:rPr lang="en-GB" sz="1700" dirty="0">
                <a:solidFill>
                  <a:schemeClr val="bg1"/>
                </a:solidFill>
                <a:latin typeface="Palatino Linotype" panose="02040502050505030304" pitchFamily="18" charset="0"/>
              </a:rPr>
              <a:t>In hours of weariness, sensations sweet,</a:t>
            </a:r>
          </a:p>
          <a:p>
            <a:pPr marL="0" indent="0">
              <a:buNone/>
            </a:pPr>
            <a:r>
              <a:rPr lang="en-GB" sz="1700" dirty="0">
                <a:solidFill>
                  <a:schemeClr val="bg1"/>
                </a:solidFill>
                <a:latin typeface="Palatino Linotype" panose="02040502050505030304" pitchFamily="18" charset="0"/>
              </a:rPr>
              <a:t>Felt in the blood, and felt along the heart;</a:t>
            </a:r>
          </a:p>
          <a:p>
            <a:pPr marL="0" indent="0">
              <a:buNone/>
            </a:pPr>
            <a:r>
              <a:rPr lang="en-GB" sz="1700" dirty="0">
                <a:solidFill>
                  <a:schemeClr val="bg1"/>
                </a:solidFill>
                <a:latin typeface="Palatino Linotype" panose="02040502050505030304" pitchFamily="18" charset="0"/>
              </a:rPr>
              <a:t>And passing even into my purer mind</a:t>
            </a:r>
          </a:p>
          <a:p>
            <a:pPr marL="0" indent="0">
              <a:buNone/>
            </a:pPr>
            <a:r>
              <a:rPr lang="en-GB" sz="1700" dirty="0">
                <a:solidFill>
                  <a:schemeClr val="bg1"/>
                </a:solidFill>
                <a:latin typeface="Palatino Linotype" panose="02040502050505030304" pitchFamily="18" charset="0"/>
              </a:rPr>
              <a:t>With tranquil restoration:—feelings too</a:t>
            </a:r>
          </a:p>
          <a:p>
            <a:pPr marL="0" indent="0">
              <a:buNone/>
            </a:pPr>
            <a:r>
              <a:rPr lang="en-GB" sz="1700" dirty="0">
                <a:solidFill>
                  <a:schemeClr val="bg1"/>
                </a:solidFill>
                <a:latin typeface="Palatino Linotype" panose="02040502050505030304" pitchFamily="18" charset="0"/>
              </a:rPr>
              <a:t>Of unremembered pleasure: such, perhaps,</a:t>
            </a:r>
          </a:p>
          <a:p>
            <a:pPr marL="0" indent="0">
              <a:buNone/>
            </a:pPr>
            <a:r>
              <a:rPr lang="en-GB" sz="1700" dirty="0">
                <a:solidFill>
                  <a:schemeClr val="bg1"/>
                </a:solidFill>
                <a:latin typeface="Palatino Linotype" panose="02040502050505030304" pitchFamily="18" charset="0"/>
              </a:rPr>
              <a:t>As have no slight or trivial influence</a:t>
            </a:r>
          </a:p>
          <a:p>
            <a:pPr marL="0" indent="0">
              <a:buNone/>
            </a:pPr>
            <a:r>
              <a:rPr lang="en-GB" sz="1700" dirty="0">
                <a:solidFill>
                  <a:schemeClr val="bg1"/>
                </a:solidFill>
                <a:latin typeface="Palatino Linotype" panose="02040502050505030304" pitchFamily="18" charset="0"/>
              </a:rPr>
              <a:t>On that best portion of a good man's life,</a:t>
            </a:r>
          </a:p>
          <a:p>
            <a:pPr marL="0" indent="0">
              <a:buNone/>
            </a:pPr>
            <a:r>
              <a:rPr lang="en-GB" sz="1700" dirty="0">
                <a:solidFill>
                  <a:schemeClr val="bg1"/>
                </a:solidFill>
                <a:latin typeface="Palatino Linotype" panose="02040502050505030304" pitchFamily="18" charset="0"/>
              </a:rPr>
              <a:t>His little, nameless, unremembered, acts</a:t>
            </a:r>
          </a:p>
          <a:p>
            <a:pPr marL="0" indent="0">
              <a:buNone/>
            </a:pPr>
            <a:r>
              <a:rPr lang="en-GB" sz="1700" dirty="0">
                <a:solidFill>
                  <a:schemeClr val="bg1"/>
                </a:solidFill>
                <a:latin typeface="Palatino Linotype" panose="02040502050505030304" pitchFamily="18" charset="0"/>
              </a:rPr>
              <a:t>Of kindness and of love. Nor less, I trust,</a:t>
            </a:r>
          </a:p>
          <a:p>
            <a:pPr marL="0" indent="0">
              <a:buNone/>
            </a:pPr>
            <a:r>
              <a:rPr lang="en-GB" sz="1700" dirty="0">
                <a:solidFill>
                  <a:schemeClr val="bg1"/>
                </a:solidFill>
                <a:latin typeface="Palatino Linotype" panose="02040502050505030304" pitchFamily="18" charset="0"/>
              </a:rPr>
              <a:t>To them I may have owed another gift,</a:t>
            </a:r>
          </a:p>
          <a:p>
            <a:pPr marL="0" indent="0">
              <a:buNone/>
            </a:pPr>
            <a:r>
              <a:rPr lang="en-GB" sz="1700" dirty="0">
                <a:solidFill>
                  <a:schemeClr val="bg1"/>
                </a:solidFill>
                <a:latin typeface="Palatino Linotype" panose="02040502050505030304" pitchFamily="18" charset="0"/>
              </a:rPr>
              <a:t>Of aspect more sublime; that blessed mood,</a:t>
            </a:r>
          </a:p>
          <a:p>
            <a:pPr marL="0" indent="0">
              <a:buNone/>
            </a:pPr>
            <a:r>
              <a:rPr lang="en-GB" sz="1700" dirty="0">
                <a:solidFill>
                  <a:schemeClr val="bg1"/>
                </a:solidFill>
                <a:latin typeface="Palatino Linotype" panose="02040502050505030304" pitchFamily="18" charset="0"/>
              </a:rPr>
              <a:t>In which the burthen of the mystery,</a:t>
            </a:r>
          </a:p>
          <a:p>
            <a:pPr marL="0" indent="0">
              <a:buNone/>
            </a:pPr>
            <a:r>
              <a:rPr lang="en-GB" sz="1700" dirty="0">
                <a:solidFill>
                  <a:schemeClr val="bg1"/>
                </a:solidFill>
                <a:latin typeface="Palatino Linotype" panose="02040502050505030304" pitchFamily="18" charset="0"/>
              </a:rPr>
              <a:t>In which the heavy and the weary weight</a:t>
            </a:r>
          </a:p>
          <a:p>
            <a:pPr marL="0" indent="0">
              <a:buNone/>
            </a:pPr>
            <a:r>
              <a:rPr lang="en-GB" sz="1700" dirty="0">
                <a:solidFill>
                  <a:schemeClr val="bg1"/>
                </a:solidFill>
                <a:latin typeface="Palatino Linotype" panose="02040502050505030304" pitchFamily="18" charset="0"/>
              </a:rPr>
              <a:t>Of all this unintelligible world,</a:t>
            </a:r>
          </a:p>
          <a:p>
            <a:pPr marL="0" indent="0">
              <a:buNone/>
            </a:pPr>
            <a:r>
              <a:rPr lang="en-GB" sz="1700" dirty="0">
                <a:solidFill>
                  <a:schemeClr val="bg1"/>
                </a:solidFill>
                <a:latin typeface="Palatino Linotype" panose="02040502050505030304" pitchFamily="18" charset="0"/>
              </a:rPr>
              <a:t>Is lightened:—that serene and blessed mood,</a:t>
            </a:r>
          </a:p>
          <a:p>
            <a:pPr marL="0" indent="0">
              <a:buNone/>
            </a:pPr>
            <a:r>
              <a:rPr lang="en-GB" sz="1700" dirty="0">
                <a:solidFill>
                  <a:schemeClr val="bg1"/>
                </a:solidFill>
                <a:latin typeface="Palatino Linotype" panose="02040502050505030304" pitchFamily="18" charset="0"/>
              </a:rPr>
              <a:t>In which the affections gently lead us on,—</a:t>
            </a:r>
          </a:p>
          <a:p>
            <a:pPr marL="0" indent="0">
              <a:buNone/>
            </a:pPr>
            <a:r>
              <a:rPr lang="en-GB" sz="1700" dirty="0">
                <a:solidFill>
                  <a:schemeClr val="bg1"/>
                </a:solidFill>
                <a:latin typeface="Palatino Linotype" panose="02040502050505030304" pitchFamily="18" charset="0"/>
              </a:rPr>
              <a:t>Until, the breath of this corporeal frame</a:t>
            </a:r>
          </a:p>
          <a:p>
            <a:pPr marL="0" indent="0">
              <a:buNone/>
            </a:pPr>
            <a:r>
              <a:rPr lang="en-GB" sz="1700" dirty="0">
                <a:solidFill>
                  <a:schemeClr val="bg1"/>
                </a:solidFill>
                <a:latin typeface="Palatino Linotype" panose="02040502050505030304" pitchFamily="18" charset="0"/>
              </a:rPr>
              <a:t>And even the motion of our human blood</a:t>
            </a:r>
          </a:p>
          <a:p>
            <a:pPr marL="0" indent="0">
              <a:buNone/>
            </a:pPr>
            <a:r>
              <a:rPr lang="en-GB" sz="1700" dirty="0">
                <a:solidFill>
                  <a:schemeClr val="bg1"/>
                </a:solidFill>
                <a:latin typeface="Palatino Linotype" panose="02040502050505030304" pitchFamily="18" charset="0"/>
              </a:rPr>
              <a:t>Almost suspended, we are laid asleep</a:t>
            </a:r>
          </a:p>
          <a:p>
            <a:pPr marL="0" indent="0">
              <a:buNone/>
            </a:pPr>
            <a:r>
              <a:rPr lang="en-GB" sz="1700" dirty="0">
                <a:solidFill>
                  <a:schemeClr val="bg1"/>
                </a:solidFill>
                <a:latin typeface="Palatino Linotype" panose="02040502050505030304" pitchFamily="18" charset="0"/>
              </a:rPr>
              <a:t>In body, and become a living soul:</a:t>
            </a:r>
          </a:p>
          <a:p>
            <a:pPr marL="0" indent="0">
              <a:buNone/>
            </a:pPr>
            <a:r>
              <a:rPr lang="en-GB" sz="1700" dirty="0">
                <a:solidFill>
                  <a:schemeClr val="bg1"/>
                </a:solidFill>
                <a:latin typeface="Palatino Linotype" panose="02040502050505030304" pitchFamily="18" charset="0"/>
              </a:rPr>
              <a:t>While with an eye made quiet by the power</a:t>
            </a:r>
          </a:p>
          <a:p>
            <a:pPr marL="0" indent="0">
              <a:buNone/>
            </a:pPr>
            <a:r>
              <a:rPr lang="en-GB" sz="1700" dirty="0">
                <a:solidFill>
                  <a:schemeClr val="bg1"/>
                </a:solidFill>
                <a:latin typeface="Palatino Linotype" panose="02040502050505030304" pitchFamily="18" charset="0"/>
              </a:rPr>
              <a:t>Of harmony, and the deep power of joy,</a:t>
            </a:r>
          </a:p>
          <a:p>
            <a:pPr marL="0" indent="0">
              <a:buNone/>
            </a:pPr>
            <a:r>
              <a:rPr lang="en-GB" sz="1700" dirty="0">
                <a:solidFill>
                  <a:schemeClr val="bg1"/>
                </a:solidFill>
                <a:latin typeface="Palatino Linotype" panose="02040502050505030304" pitchFamily="18" charset="0"/>
              </a:rPr>
              <a:t>We see into the life of things.</a:t>
            </a:r>
          </a:p>
        </p:txBody>
      </p:sp>
      <p:sp>
        <p:nvSpPr>
          <p:cNvPr id="6" name="TextBox 5">
            <a:extLst>
              <a:ext uri="{FF2B5EF4-FFF2-40B4-BE49-F238E27FC236}">
                <a16:creationId xmlns:a16="http://schemas.microsoft.com/office/drawing/2014/main" id="{F0EAC361-F153-40FA-8076-2C2A30237DB1}"/>
              </a:ext>
            </a:extLst>
          </p:cNvPr>
          <p:cNvSpPr txBox="1"/>
          <p:nvPr/>
        </p:nvSpPr>
        <p:spPr>
          <a:xfrm>
            <a:off x="11514251" y="139485"/>
            <a:ext cx="461665" cy="6579030"/>
          </a:xfrm>
          <a:prstGeom prst="rect">
            <a:avLst/>
          </a:prstGeom>
          <a:noFill/>
        </p:spPr>
        <p:txBody>
          <a:bodyPr vert="vert270" wrap="square">
            <a:spAutoFit/>
          </a:bodyPr>
          <a:lstStyle/>
          <a:p>
            <a:r>
              <a:rPr lang="en-GB" sz="1800" dirty="0">
                <a:solidFill>
                  <a:srgbClr val="FFC000"/>
                </a:solidFill>
                <a:latin typeface="Palatino Linotype" panose="02040502050505030304" pitchFamily="18" charset="0"/>
              </a:rPr>
              <a:t>Wordsworth, Lines Composed a few miles above Tintern Abbey</a:t>
            </a:r>
            <a:endParaRPr lang="en-GB" dirty="0">
              <a:solidFill>
                <a:srgbClr val="FFC000"/>
              </a:solidFill>
            </a:endParaRPr>
          </a:p>
        </p:txBody>
      </p:sp>
    </p:spTree>
    <p:extLst>
      <p:ext uri="{BB962C8B-B14F-4D97-AF65-F5344CB8AC3E}">
        <p14:creationId xmlns:p14="http://schemas.microsoft.com/office/powerpoint/2010/main" val="3112890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Traquair maze - Traquair House">
            <a:extLst>
              <a:ext uri="{FF2B5EF4-FFF2-40B4-BE49-F238E27FC236}">
                <a16:creationId xmlns:a16="http://schemas.microsoft.com/office/drawing/2014/main" id="{9561D604-EEEB-4910-A4E5-A4FF51A380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962" y="481730"/>
            <a:ext cx="8648054" cy="58945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DD7A0A-C7CA-4507-A3A9-5B95BEE22784}"/>
              </a:ext>
            </a:extLst>
          </p:cNvPr>
          <p:cNvSpPr txBox="1"/>
          <p:nvPr/>
        </p:nvSpPr>
        <p:spPr>
          <a:xfrm>
            <a:off x="9402305" y="5175941"/>
            <a:ext cx="2448733" cy="1200329"/>
          </a:xfrm>
          <a:prstGeom prst="rect">
            <a:avLst/>
          </a:prstGeom>
          <a:noFill/>
        </p:spPr>
        <p:txBody>
          <a:bodyPr wrap="square">
            <a:spAutoFit/>
          </a:bodyPr>
          <a:lstStyle/>
          <a:p>
            <a:endParaRPr lang="en-GB" dirty="0">
              <a:solidFill>
                <a:schemeClr val="bg1"/>
              </a:solidFill>
              <a:latin typeface="Felix Titling" panose="04060505060202020A04" pitchFamily="82" charset="0"/>
            </a:endParaRPr>
          </a:p>
          <a:p>
            <a:r>
              <a:rPr lang="en-GB" dirty="0" err="1">
                <a:solidFill>
                  <a:schemeClr val="bg1"/>
                </a:solidFill>
                <a:latin typeface="Felix Titling" panose="04060505060202020A04" pitchFamily="82" charset="0"/>
              </a:rPr>
              <a:t>Traquair</a:t>
            </a:r>
            <a:r>
              <a:rPr lang="en-GB" dirty="0">
                <a:solidFill>
                  <a:schemeClr val="bg1"/>
                </a:solidFill>
                <a:latin typeface="Felix Titling" panose="04060505060202020A04" pitchFamily="82" charset="0"/>
              </a:rPr>
              <a:t> House - The </a:t>
            </a:r>
            <a:r>
              <a:rPr lang="en-GB" dirty="0" err="1">
                <a:solidFill>
                  <a:schemeClr val="bg1"/>
                </a:solidFill>
                <a:latin typeface="Felix Titling" panose="04060505060202020A04" pitchFamily="82" charset="0"/>
              </a:rPr>
              <a:t>Traquair</a:t>
            </a:r>
            <a:r>
              <a:rPr lang="en-GB" dirty="0">
                <a:solidFill>
                  <a:schemeClr val="bg1"/>
                </a:solidFill>
                <a:latin typeface="Felix Titling" panose="04060505060202020A04" pitchFamily="82" charset="0"/>
              </a:rPr>
              <a:t> maze  </a:t>
            </a:r>
          </a:p>
        </p:txBody>
      </p:sp>
    </p:spTree>
    <p:extLst>
      <p:ext uri="{BB962C8B-B14F-4D97-AF65-F5344CB8AC3E}">
        <p14:creationId xmlns:p14="http://schemas.microsoft.com/office/powerpoint/2010/main" val="2549984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0B8855-39CD-453D-B994-6D6523A0CD42}"/>
              </a:ext>
            </a:extLst>
          </p:cNvPr>
          <p:cNvSpPr txBox="1"/>
          <p:nvPr/>
        </p:nvSpPr>
        <p:spPr>
          <a:xfrm>
            <a:off x="96253" y="190376"/>
            <a:ext cx="5999747" cy="6186309"/>
          </a:xfrm>
          <a:prstGeom prst="rect">
            <a:avLst/>
          </a:prstGeom>
          <a:noFill/>
        </p:spPr>
        <p:txBody>
          <a:bodyPr wrap="square">
            <a:spAutoFit/>
          </a:bodyPr>
          <a:lstStyle/>
          <a:p>
            <a:pPr algn="l"/>
            <a:r>
              <a:rPr lang="en-GB" b="0" i="0" dirty="0">
                <a:solidFill>
                  <a:schemeClr val="bg1"/>
                </a:solidFill>
                <a:effectLst/>
                <a:latin typeface="Palatino Linotype" panose="02040502050505030304" pitchFamily="18" charset="0"/>
              </a:rPr>
              <a:t> </a:t>
            </a:r>
            <a:r>
              <a:rPr lang="en-GB" sz="2200" b="0" i="0" dirty="0">
                <a:solidFill>
                  <a:schemeClr val="bg1"/>
                </a:solidFill>
                <a:effectLst/>
                <a:latin typeface="Palatino Linotype" panose="02040502050505030304" pitchFamily="18" charset="0"/>
              </a:rPr>
              <a:t>… the sweet vision of the Holy Grail</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Drove me from all vainglories, rivalries,</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And earthly heats that spring and sparkle out</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Among us in the jousts, while women watch</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Who wins, who falls; and waste the spiritual strength</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Within us, better offered up to Heaven.’</a:t>
            </a:r>
          </a:p>
          <a:p>
            <a:pPr algn="l"/>
            <a:endParaRPr lang="en-GB" sz="2200" b="0" i="0" dirty="0">
              <a:solidFill>
                <a:schemeClr val="bg1"/>
              </a:solidFill>
              <a:effectLst/>
              <a:latin typeface="Palatino Linotype" panose="02040502050505030304" pitchFamily="18" charset="0"/>
            </a:endParaRPr>
          </a:p>
          <a:p>
            <a:pPr algn="l"/>
            <a:r>
              <a:rPr lang="en-GB" sz="2200" b="0" i="0" dirty="0">
                <a:solidFill>
                  <a:schemeClr val="bg1"/>
                </a:solidFill>
                <a:effectLst/>
                <a:latin typeface="Palatino Linotype" panose="02040502050505030304" pitchFamily="18" charset="0"/>
              </a:rPr>
              <a:t>    To whom the monk: ‘The Holy Grail!—I trust</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We are green in Heaven’s eyes; but here too much</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We moulder—as to things without I mean—</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Yet one of your own knights, a guest of ours,</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Told us of this in our refectory,</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But </a:t>
            </a:r>
            <a:r>
              <a:rPr lang="en-GB" sz="2200" b="0" i="0" dirty="0" err="1">
                <a:solidFill>
                  <a:schemeClr val="bg1"/>
                </a:solidFill>
                <a:effectLst/>
                <a:latin typeface="Palatino Linotype" panose="02040502050505030304" pitchFamily="18" charset="0"/>
              </a:rPr>
              <a:t>spake</a:t>
            </a:r>
            <a:r>
              <a:rPr lang="en-GB" sz="2200" b="0" i="0" dirty="0">
                <a:solidFill>
                  <a:schemeClr val="bg1"/>
                </a:solidFill>
                <a:effectLst/>
                <a:latin typeface="Palatino Linotype" panose="02040502050505030304" pitchFamily="18" charset="0"/>
              </a:rPr>
              <a:t> with such a sadness and so low</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We heard not half of what he said. What is it?</a:t>
            </a:r>
            <a:br>
              <a:rPr lang="en-GB" sz="2200" b="0" i="0" dirty="0">
                <a:solidFill>
                  <a:schemeClr val="bg1"/>
                </a:solidFill>
                <a:effectLst/>
                <a:latin typeface="Palatino Linotype" panose="02040502050505030304" pitchFamily="18" charset="0"/>
              </a:rPr>
            </a:br>
            <a:r>
              <a:rPr lang="en-GB" sz="2200" b="0" i="0" dirty="0">
                <a:solidFill>
                  <a:schemeClr val="bg1"/>
                </a:solidFill>
                <a:effectLst/>
                <a:latin typeface="Palatino Linotype" panose="02040502050505030304" pitchFamily="18" charset="0"/>
              </a:rPr>
              <a:t>The phantom of a cup that comes and goes?’</a:t>
            </a:r>
          </a:p>
        </p:txBody>
      </p:sp>
      <p:sp>
        <p:nvSpPr>
          <p:cNvPr id="9" name="TextBox 8">
            <a:extLst>
              <a:ext uri="{FF2B5EF4-FFF2-40B4-BE49-F238E27FC236}">
                <a16:creationId xmlns:a16="http://schemas.microsoft.com/office/drawing/2014/main" id="{A3BA58FA-FD9B-43D7-9A3A-171B17727BD4}"/>
              </a:ext>
            </a:extLst>
          </p:cNvPr>
          <p:cNvSpPr txBox="1"/>
          <p:nvPr/>
        </p:nvSpPr>
        <p:spPr>
          <a:xfrm>
            <a:off x="5886449" y="6192019"/>
            <a:ext cx="6093994" cy="369332"/>
          </a:xfrm>
          <a:prstGeom prst="rect">
            <a:avLst/>
          </a:prstGeom>
          <a:noFill/>
        </p:spPr>
        <p:txBody>
          <a:bodyPr wrap="square">
            <a:spAutoFit/>
          </a:bodyPr>
          <a:lstStyle/>
          <a:p>
            <a:r>
              <a:rPr lang="en-GB" sz="1800" dirty="0">
                <a:solidFill>
                  <a:srgbClr val="FFC000"/>
                </a:solidFill>
                <a:latin typeface="Felix Titling" panose="04060505060202020A04" pitchFamily="82" charset="0"/>
              </a:rPr>
              <a:t>Tennyson Idylls of the King: The Holy Grail</a:t>
            </a:r>
          </a:p>
        </p:txBody>
      </p:sp>
      <p:sp>
        <p:nvSpPr>
          <p:cNvPr id="11" name="TextBox 10">
            <a:extLst>
              <a:ext uri="{FF2B5EF4-FFF2-40B4-BE49-F238E27FC236}">
                <a16:creationId xmlns:a16="http://schemas.microsoft.com/office/drawing/2014/main" id="{9D47DC66-3122-46AC-8300-DE7FEBC9D5D9}"/>
              </a:ext>
            </a:extLst>
          </p:cNvPr>
          <p:cNvSpPr txBox="1"/>
          <p:nvPr/>
        </p:nvSpPr>
        <p:spPr>
          <a:xfrm>
            <a:off x="5980696" y="457252"/>
            <a:ext cx="5999747" cy="5509200"/>
          </a:xfrm>
          <a:prstGeom prst="rect">
            <a:avLst/>
          </a:prstGeom>
          <a:noFill/>
        </p:spPr>
        <p:txBody>
          <a:bodyPr wrap="square">
            <a:spAutoFit/>
          </a:bodyPr>
          <a:lstStyle/>
          <a:p>
            <a:r>
              <a:rPr lang="en-GB" sz="2200" dirty="0">
                <a:solidFill>
                  <a:schemeClr val="bg1"/>
                </a:solidFill>
                <a:latin typeface="Palatino Linotype" panose="02040502050505030304" pitchFamily="18" charset="0"/>
              </a:rPr>
              <a:t>There rose a hill that none but man could climb,</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Scarred with a hundred wintry water-courses—</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Storm at the top, and when we gained it, storm</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Round us and death; for every moment glanced</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His silver arms and gloomed: so quick and thick</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The lightnings here and there to left and right</a:t>
            </a:r>
          </a:p>
          <a:p>
            <a:r>
              <a:rPr lang="en-GB" sz="2200" dirty="0">
                <a:solidFill>
                  <a:schemeClr val="bg1"/>
                </a:solidFill>
                <a:latin typeface="Palatino Linotype" panose="02040502050505030304" pitchFamily="18" charset="0"/>
              </a:rPr>
              <a:t>Struck, till the dry old trunks about us, dead,</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Yea, rotten with a hundred years of death,</a:t>
            </a:r>
          </a:p>
          <a:p>
            <a:r>
              <a:rPr lang="en-GB" sz="2200" dirty="0">
                <a:solidFill>
                  <a:schemeClr val="bg1"/>
                </a:solidFill>
                <a:latin typeface="Palatino Linotype" panose="02040502050505030304" pitchFamily="18" charset="0"/>
              </a:rPr>
              <a:t>Sprang into fire: and at the base we found</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On either hand, as far as eye could see,</a:t>
            </a:r>
            <a:br>
              <a:rPr lang="en-GB" sz="2200" dirty="0">
                <a:solidFill>
                  <a:schemeClr val="bg1"/>
                </a:solidFill>
                <a:latin typeface="Palatino Linotype" panose="02040502050505030304" pitchFamily="18" charset="0"/>
              </a:rPr>
            </a:br>
            <a:r>
              <a:rPr lang="en-GB" sz="2200" dirty="0">
                <a:solidFill>
                  <a:schemeClr val="bg1"/>
                </a:solidFill>
                <a:latin typeface="Palatino Linotype" panose="02040502050505030304" pitchFamily="18" charset="0"/>
              </a:rPr>
              <a:t>A great black swamp and of an evil smell,</a:t>
            </a:r>
            <a:br>
              <a:rPr lang="en-GB" sz="2200" dirty="0">
                <a:solidFill>
                  <a:schemeClr val="bg1"/>
                </a:solidFill>
                <a:latin typeface="Palatino Linotype" panose="02040502050505030304" pitchFamily="18" charset="0"/>
              </a:rPr>
            </a:br>
            <a:endParaRPr lang="en-GB" sz="2200"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2765271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C451EA-070C-4F64-858F-085EDB74A539}"/>
              </a:ext>
            </a:extLst>
          </p:cNvPr>
          <p:cNvSpPr>
            <a:spLocks noGrp="1"/>
          </p:cNvSpPr>
          <p:nvPr>
            <p:ph idx="1"/>
          </p:nvPr>
        </p:nvSpPr>
        <p:spPr>
          <a:xfrm>
            <a:off x="319841" y="60158"/>
            <a:ext cx="5510464" cy="7255042"/>
          </a:xfrm>
        </p:spPr>
        <p:txBody>
          <a:bodyPr>
            <a:normAutofit/>
          </a:bodyPr>
          <a:lstStyle/>
          <a:p>
            <a:pPr marL="0" indent="0">
              <a:lnSpc>
                <a:spcPct val="120000"/>
              </a:lnSpc>
              <a:spcBef>
                <a:spcPts val="0"/>
              </a:spcBef>
              <a:buNone/>
            </a:pPr>
            <a:r>
              <a:rPr lang="en-GB" sz="1900" dirty="0">
                <a:solidFill>
                  <a:schemeClr val="bg1"/>
                </a:solidFill>
                <a:latin typeface="Palatino Linotype" panose="02040502050505030304" pitchFamily="18" charset="0"/>
              </a:rPr>
              <a:t>Part black, part whitened with the bones of men,</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Not to be </a:t>
            </a:r>
            <a:r>
              <a:rPr lang="en-GB" sz="1900" dirty="0" err="1">
                <a:solidFill>
                  <a:schemeClr val="bg1"/>
                </a:solidFill>
                <a:latin typeface="Palatino Linotype" panose="02040502050505030304" pitchFamily="18" charset="0"/>
              </a:rPr>
              <a:t>crost</a:t>
            </a:r>
            <a:r>
              <a:rPr lang="en-GB" sz="1900" dirty="0">
                <a:solidFill>
                  <a:schemeClr val="bg1"/>
                </a:solidFill>
                <a:latin typeface="Palatino Linotype" panose="02040502050505030304" pitchFamily="18" charset="0"/>
              </a:rPr>
              <a:t>, save that some ancient king</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Had built a way, where, linked with many a bridge,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 thousand piers ran into the great Sea.</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Galahad fled along them bridge by bridge,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every bridge as quickly as he </a:t>
            </a:r>
            <a:r>
              <a:rPr lang="en-GB" sz="1900" dirty="0" err="1">
                <a:solidFill>
                  <a:schemeClr val="bg1"/>
                </a:solidFill>
                <a:latin typeface="Palatino Linotype" panose="02040502050505030304" pitchFamily="18" charset="0"/>
              </a:rPr>
              <a:t>crost</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Sprang into fire and vanished, though I yearned</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To follow; and thrice above him all the heavens</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Opened and blazed with thunder such as seemed</a:t>
            </a:r>
            <a:br>
              <a:rPr lang="en-GB" sz="1900" dirty="0">
                <a:solidFill>
                  <a:schemeClr val="bg1"/>
                </a:solidFill>
                <a:latin typeface="Palatino Linotype" panose="02040502050505030304" pitchFamily="18" charset="0"/>
              </a:rPr>
            </a:br>
            <a:r>
              <a:rPr lang="en-GB" sz="1900" dirty="0" err="1">
                <a:solidFill>
                  <a:schemeClr val="bg1"/>
                </a:solidFill>
                <a:latin typeface="Palatino Linotype" panose="02040502050505030304" pitchFamily="18" charset="0"/>
              </a:rPr>
              <a:t>Shoutings</a:t>
            </a:r>
            <a:r>
              <a:rPr lang="en-GB" sz="1900" dirty="0">
                <a:solidFill>
                  <a:schemeClr val="bg1"/>
                </a:solidFill>
                <a:latin typeface="Palatino Linotype" panose="02040502050505030304" pitchFamily="18" charset="0"/>
              </a:rPr>
              <a:t> of all the sons of God: and first</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At once I saw him far on the great Sea,</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In silver-shining armour starry-clear;</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o’er his head the Holy Vessel hung</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Clothed in white samite or a luminous cloud.</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with exceeding swiftness ran the boat, </a:t>
            </a:r>
          </a:p>
          <a:p>
            <a:pPr marL="0" indent="0">
              <a:lnSpc>
                <a:spcPct val="120000"/>
              </a:lnSpc>
              <a:spcBef>
                <a:spcPts val="0"/>
              </a:spcBef>
              <a:buNone/>
            </a:pPr>
            <a:r>
              <a:rPr lang="en-GB" sz="1900" dirty="0">
                <a:solidFill>
                  <a:schemeClr val="bg1"/>
                </a:solidFill>
                <a:latin typeface="Palatino Linotype" panose="02040502050505030304" pitchFamily="18" charset="0"/>
              </a:rPr>
              <a:t>If boat it were—I saw not whence it came</a:t>
            </a:r>
          </a:p>
          <a:p>
            <a:pPr marL="0" indent="0">
              <a:lnSpc>
                <a:spcPct val="120000"/>
              </a:lnSpc>
              <a:spcBef>
                <a:spcPts val="0"/>
              </a:spcBef>
              <a:buNone/>
            </a:pPr>
            <a:r>
              <a:rPr lang="en-GB" sz="1900" dirty="0">
                <a:solidFill>
                  <a:schemeClr val="bg1"/>
                </a:solidFill>
                <a:latin typeface="Palatino Linotype" panose="02040502050505030304" pitchFamily="18" charset="0"/>
              </a:rPr>
              <a:t>And when the heavens opened and blazed again</a:t>
            </a:r>
          </a:p>
          <a:p>
            <a:pPr marL="0" indent="0">
              <a:lnSpc>
                <a:spcPct val="120000"/>
              </a:lnSpc>
              <a:spcBef>
                <a:spcPts val="0"/>
              </a:spcBef>
              <a:buNone/>
            </a:pPr>
            <a:r>
              <a:rPr lang="en-GB" sz="1900" dirty="0">
                <a:solidFill>
                  <a:schemeClr val="bg1"/>
                </a:solidFill>
                <a:latin typeface="Palatino Linotype" panose="02040502050505030304" pitchFamily="18" charset="0"/>
              </a:rPr>
              <a:t>Roaring, I saw him like a silver star—</a:t>
            </a:r>
            <a:br>
              <a:rPr lang="en-GB" sz="1900" dirty="0">
                <a:solidFill>
                  <a:schemeClr val="bg1"/>
                </a:solidFill>
                <a:latin typeface="Palatino Linotype" panose="02040502050505030304" pitchFamily="18" charset="0"/>
              </a:rPr>
            </a:br>
            <a:endParaRPr lang="en-GB" sz="1900" dirty="0">
              <a:solidFill>
                <a:schemeClr val="bg1"/>
              </a:solidFill>
              <a:latin typeface="Palatino Linotype" panose="02040502050505030304" pitchFamily="18" charset="0"/>
            </a:endParaRPr>
          </a:p>
        </p:txBody>
      </p:sp>
      <p:sp>
        <p:nvSpPr>
          <p:cNvPr id="5" name="TextBox 4">
            <a:extLst>
              <a:ext uri="{FF2B5EF4-FFF2-40B4-BE49-F238E27FC236}">
                <a16:creationId xmlns:a16="http://schemas.microsoft.com/office/drawing/2014/main" id="{251F97C6-94FB-4A4A-AF75-D13D3798DDD5}"/>
              </a:ext>
            </a:extLst>
          </p:cNvPr>
          <p:cNvSpPr txBox="1"/>
          <p:nvPr/>
        </p:nvSpPr>
        <p:spPr>
          <a:xfrm>
            <a:off x="5970670" y="0"/>
            <a:ext cx="6093994" cy="6735883"/>
          </a:xfrm>
          <a:prstGeom prst="rect">
            <a:avLst/>
          </a:prstGeom>
          <a:noFill/>
        </p:spPr>
        <p:txBody>
          <a:bodyPr wrap="square">
            <a:spAutoFit/>
          </a:bodyPr>
          <a:lstStyle/>
          <a:p>
            <a:pPr>
              <a:lnSpc>
                <a:spcPct val="120000"/>
              </a:lnSpc>
            </a:pPr>
            <a:r>
              <a:rPr lang="en-GB" sz="1900" dirty="0">
                <a:solidFill>
                  <a:schemeClr val="bg1"/>
                </a:solidFill>
                <a:latin typeface="Palatino Linotype" panose="02040502050505030304" pitchFamily="18" charset="0"/>
              </a:rPr>
              <a:t>And had he set the sail, or had the boat</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Become a living creature clad with wings?</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o’er his head the Holy Vessel hung</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Redder than any rose, a joy to me,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For now I knew the veil had been withdrawn.</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Then in a moment when they blazed again</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Opening, I saw the least of little stars</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Down on the waste, and straight beyond the star</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I saw the spiritual city and all her spires</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gateways in a glory like one pearl—</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No larger, though the goal of all the saints—</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Strike from the sea; and from the star there shot</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 rose-red sparkle to the city, and there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Dwelt, and I knew it was the Holy Grail,</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Which never eyes on earth again shall see.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Then fell the floods of heaven drowning the deep.</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And how my feet </a:t>
            </a:r>
            <a:r>
              <a:rPr lang="en-GB" sz="1900" dirty="0" err="1">
                <a:solidFill>
                  <a:schemeClr val="bg1"/>
                </a:solidFill>
                <a:latin typeface="Palatino Linotype" panose="02040502050505030304" pitchFamily="18" charset="0"/>
              </a:rPr>
              <a:t>recrost</a:t>
            </a:r>
            <a:r>
              <a:rPr lang="en-GB" sz="1900" dirty="0">
                <a:solidFill>
                  <a:schemeClr val="bg1"/>
                </a:solidFill>
                <a:latin typeface="Palatino Linotype" panose="02040502050505030304" pitchFamily="18" charset="0"/>
              </a:rPr>
              <a:t> the deathful ridge</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No memory in me lives; but that I touched</a:t>
            </a:r>
            <a:br>
              <a:rPr lang="en-GB" sz="1900" dirty="0">
                <a:solidFill>
                  <a:schemeClr val="bg1"/>
                </a:solidFill>
                <a:latin typeface="Palatino Linotype" panose="02040502050505030304" pitchFamily="18" charset="0"/>
              </a:rPr>
            </a:br>
            <a:r>
              <a:rPr lang="en-GB" sz="1900" dirty="0">
                <a:solidFill>
                  <a:schemeClr val="bg1"/>
                </a:solidFill>
                <a:latin typeface="Palatino Linotype" panose="02040502050505030304" pitchFamily="18" charset="0"/>
              </a:rPr>
              <a:t>The chapel-doors at dawn I know; </a:t>
            </a:r>
          </a:p>
        </p:txBody>
      </p:sp>
    </p:spTree>
    <p:extLst>
      <p:ext uri="{BB962C8B-B14F-4D97-AF65-F5344CB8AC3E}">
        <p14:creationId xmlns:p14="http://schemas.microsoft.com/office/powerpoint/2010/main" val="3840597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F49516A4-79C0-4238-9EDC-D4BF98AC1EB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35768" y="517855"/>
            <a:ext cx="4793833" cy="56101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8458DB-EC08-4444-8363-53EDE4AD2EFB}"/>
              </a:ext>
            </a:extLst>
          </p:cNvPr>
          <p:cNvSpPr txBox="1"/>
          <p:nvPr/>
        </p:nvSpPr>
        <p:spPr>
          <a:xfrm>
            <a:off x="6191680" y="5032419"/>
            <a:ext cx="4793833" cy="1200329"/>
          </a:xfrm>
          <a:prstGeom prst="rect">
            <a:avLst/>
          </a:prstGeom>
          <a:noFill/>
        </p:spPr>
        <p:txBody>
          <a:bodyPr wrap="square">
            <a:spAutoFit/>
          </a:bodyPr>
          <a:lstStyle/>
          <a:p>
            <a:r>
              <a:rPr lang="en-GB" dirty="0">
                <a:solidFill>
                  <a:schemeClr val="bg1"/>
                </a:solidFill>
                <a:latin typeface="Palatino Linotype" panose="02040502050505030304" pitchFamily="18" charset="0"/>
              </a:rPr>
              <a:t>Areas of Africa controlled by European colonial powers (Belgian, British, French, German, Italian, Portuguese, and Spanish Empires)</a:t>
            </a:r>
          </a:p>
        </p:txBody>
      </p:sp>
      <p:sp>
        <p:nvSpPr>
          <p:cNvPr id="6" name="TextBox 5">
            <a:extLst>
              <a:ext uri="{FF2B5EF4-FFF2-40B4-BE49-F238E27FC236}">
                <a16:creationId xmlns:a16="http://schemas.microsoft.com/office/drawing/2014/main" id="{1E78BAA7-FC93-4D3F-BB00-8845447B55BE}"/>
              </a:ext>
            </a:extLst>
          </p:cNvPr>
          <p:cNvSpPr txBox="1"/>
          <p:nvPr/>
        </p:nvSpPr>
        <p:spPr>
          <a:xfrm rot="10800000" flipV="1">
            <a:off x="6191680" y="1378875"/>
            <a:ext cx="4304994" cy="1077218"/>
          </a:xfrm>
          <a:prstGeom prst="rect">
            <a:avLst/>
          </a:prstGeom>
          <a:noFill/>
        </p:spPr>
        <p:txBody>
          <a:bodyPr wrap="square">
            <a:spAutoFit/>
          </a:bodyPr>
          <a:lstStyle/>
          <a:p>
            <a:r>
              <a:rPr lang="en-GB" sz="3200" dirty="0">
                <a:solidFill>
                  <a:schemeClr val="bg1"/>
                </a:solidFill>
                <a:latin typeface="Felix Titling" panose="04060505060202020A04" pitchFamily="82" charset="0"/>
                <a:ea typeface="+mj-ea"/>
                <a:cs typeface="+mj-cs"/>
              </a:rPr>
              <a:t>TRAVELLING IN SPACE </a:t>
            </a:r>
          </a:p>
        </p:txBody>
      </p:sp>
    </p:spTree>
    <p:extLst>
      <p:ext uri="{BB962C8B-B14F-4D97-AF65-F5344CB8AC3E}">
        <p14:creationId xmlns:p14="http://schemas.microsoft.com/office/powerpoint/2010/main" val="4027167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092A88-27EF-429C-B4F7-58A01E001FE4}"/>
              </a:ext>
            </a:extLst>
          </p:cNvPr>
          <p:cNvSpPr>
            <a:spLocks noGrp="1"/>
          </p:cNvSpPr>
          <p:nvPr>
            <p:ph idx="1"/>
          </p:nvPr>
        </p:nvSpPr>
        <p:spPr>
          <a:xfrm>
            <a:off x="464949" y="232474"/>
            <a:ext cx="11174277" cy="6509289"/>
          </a:xfrm>
        </p:spPr>
        <p:txBody>
          <a:bodyPr>
            <a:normAutofit fontScale="92500" lnSpcReduction="10000"/>
          </a:bodyPr>
          <a:lstStyle/>
          <a:p>
            <a:pPr marL="0" indent="0">
              <a:lnSpc>
                <a:spcPct val="120000"/>
              </a:lnSpc>
              <a:buNone/>
            </a:pPr>
            <a:r>
              <a:rPr lang="en-GB" sz="2000" b="0" i="0" dirty="0">
                <a:solidFill>
                  <a:srgbClr val="FFC000"/>
                </a:solidFill>
                <a:effectLst/>
                <a:latin typeface="Palatino Linotype" panose="02040502050505030304" pitchFamily="18" charset="0"/>
              </a:rPr>
              <a:t>I left in a French steamer, and she called in every blamed port they have out there, for, as far as I could see, the sole purpose of landing soldiers and custom-house officers. I watched the coast.</a:t>
            </a:r>
            <a:r>
              <a:rPr lang="en-GB" sz="2000" b="0" i="0" dirty="0">
                <a:solidFill>
                  <a:schemeClr val="bg1"/>
                </a:solidFill>
                <a:effectLst/>
                <a:latin typeface="Palatino Linotype" panose="02040502050505030304" pitchFamily="18" charset="0"/>
              </a:rPr>
              <a:t> Watching a coast as it slips by the ship is like thinking about an enigma. There it is before you—smiling, frowning, inviting, grand, mean, insipid, or savage, and always mute with an air of whispering, 'Come and find out.' This one was almost featureless, as if still in the making, with an aspect of monotonous grimness. </a:t>
            </a:r>
            <a:r>
              <a:rPr lang="en-GB" sz="2000" b="0" i="0" dirty="0">
                <a:solidFill>
                  <a:srgbClr val="FFC000"/>
                </a:solidFill>
                <a:effectLst/>
                <a:latin typeface="Palatino Linotype" panose="02040502050505030304" pitchFamily="18" charset="0"/>
              </a:rPr>
              <a:t>The edge of a colossal jungle, so dark-green as to be almost black, fringed with white surf, ran straight, like a ruled line, far, far away along a blue sea whose glitter was blurred by a creeping mist. The sun was fierce, the land seemed to glisten and drip with steam. </a:t>
            </a:r>
            <a:r>
              <a:rPr lang="en-GB" sz="2000" b="0" i="0" dirty="0">
                <a:solidFill>
                  <a:schemeClr val="bg1"/>
                </a:solidFill>
                <a:effectLst/>
                <a:latin typeface="Palatino Linotype" panose="02040502050505030304" pitchFamily="18" charset="0"/>
              </a:rPr>
              <a:t>Here and there greyish-whitish specks showed up clustered inside the white surf, with a flag flying above them perhaps. Settlements some centuries old, and still no bigger than pinheads on the untouched expanse of their background. We pounded along, stopped, landed soldiers; went on, landed custom-house clerks to levy toll in what looked like a God-forsaken wilderness, with a tin shed and a flag-pole lost in it; landed more soldiers—to take care of the custom-house clerks, presumably. Some, I heard, got drowned in the surf; but whether they did or not, nobody seemed particularly to care. They were just flung out there, and on we went. </a:t>
            </a:r>
            <a:r>
              <a:rPr lang="en-GB" sz="2000" b="0" i="0" dirty="0">
                <a:solidFill>
                  <a:srgbClr val="FFC000"/>
                </a:solidFill>
                <a:effectLst/>
                <a:latin typeface="Palatino Linotype" panose="02040502050505030304" pitchFamily="18" charset="0"/>
              </a:rPr>
              <a:t>Every day the coast looked the same, as though we had not moved; but we passed various places—trading places—with names like Gran' Bassam, Little Popo; names that seemed to belong to some sordid farce acted in front of a sinister back-cloth. </a:t>
            </a:r>
            <a:r>
              <a:rPr lang="en-GB" sz="2000" b="0" i="0" dirty="0">
                <a:solidFill>
                  <a:schemeClr val="bg1"/>
                </a:solidFill>
                <a:effectLst/>
                <a:latin typeface="Palatino Linotype" panose="02040502050505030304" pitchFamily="18" charset="0"/>
              </a:rPr>
              <a:t>The idleness of a passenger, my isolation amongst all these men with whom I had no point of contact, the oily and languid sea, the uniform sombreness of the coast, seemed to keep me away from the truth of things, within the toil of a mournful and senseless delusion. The voice of the surf heard now and then was a positive</a:t>
            </a:r>
            <a:endParaRPr lang="en-GB" sz="2000" dirty="0">
              <a:solidFill>
                <a:schemeClr val="bg1"/>
              </a:solidFill>
            </a:endParaRPr>
          </a:p>
        </p:txBody>
      </p:sp>
    </p:spTree>
    <p:extLst>
      <p:ext uri="{BB962C8B-B14F-4D97-AF65-F5344CB8AC3E}">
        <p14:creationId xmlns:p14="http://schemas.microsoft.com/office/powerpoint/2010/main" val="3599471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092A88-27EF-429C-B4F7-58A01E001FE4}"/>
              </a:ext>
            </a:extLst>
          </p:cNvPr>
          <p:cNvSpPr>
            <a:spLocks noGrp="1"/>
          </p:cNvSpPr>
          <p:nvPr>
            <p:ph idx="1"/>
          </p:nvPr>
        </p:nvSpPr>
        <p:spPr>
          <a:xfrm>
            <a:off x="477792" y="147233"/>
            <a:ext cx="11174277" cy="6509289"/>
          </a:xfrm>
        </p:spPr>
        <p:txBody>
          <a:bodyPr>
            <a:normAutofit lnSpcReduction="10000"/>
          </a:bodyPr>
          <a:lstStyle/>
          <a:p>
            <a:pPr marL="0" indent="0">
              <a:lnSpc>
                <a:spcPct val="120000"/>
              </a:lnSpc>
              <a:buNone/>
            </a:pPr>
            <a:r>
              <a:rPr lang="en-GB" sz="2000" b="0" i="0" dirty="0">
                <a:solidFill>
                  <a:schemeClr val="bg1"/>
                </a:solidFill>
                <a:effectLst/>
                <a:latin typeface="Palatino Linotype" panose="02040502050505030304" pitchFamily="18" charset="0"/>
              </a:rPr>
              <a:t>pleasure, like the speech of a brother. </a:t>
            </a:r>
            <a:r>
              <a:rPr lang="en-GB" sz="2000" b="0" i="0" dirty="0">
                <a:solidFill>
                  <a:srgbClr val="FFC000"/>
                </a:solidFill>
                <a:effectLst/>
                <a:latin typeface="Palatino Linotype" panose="02040502050505030304" pitchFamily="18" charset="0"/>
              </a:rPr>
              <a:t>It was something natural, that had its reason, that had a meaning. </a:t>
            </a:r>
            <a:r>
              <a:rPr lang="en-GB" sz="2000" b="0" i="0" dirty="0">
                <a:solidFill>
                  <a:schemeClr val="bg1"/>
                </a:solidFill>
                <a:effectLst/>
                <a:latin typeface="Palatino Linotype" panose="02040502050505030304" pitchFamily="18" charset="0"/>
              </a:rPr>
              <a:t>Now and then a boat from the shore gave one a momentary contact with reality. It was paddled by black fellows. You could see from afar the white of their eyeballs glistening. They shouted, sang; their bodies streamed with perspiration; they had faces like grotesque masks—these chaps; but they had bone, muscle, a wild vitality, an intense energy of movement, that was as natural and true as the surf along their coast. </a:t>
            </a:r>
            <a:r>
              <a:rPr lang="en-GB" sz="2000" b="0" i="0" dirty="0">
                <a:solidFill>
                  <a:srgbClr val="FFC000"/>
                </a:solidFill>
                <a:effectLst/>
                <a:latin typeface="Palatino Linotype" panose="02040502050505030304" pitchFamily="18" charset="0"/>
              </a:rPr>
              <a:t>They wanted no excuse for being there</a:t>
            </a:r>
            <a:r>
              <a:rPr lang="en-GB" sz="2000" b="0" i="0" dirty="0">
                <a:solidFill>
                  <a:schemeClr val="bg1"/>
                </a:solidFill>
                <a:effectLst/>
                <a:latin typeface="Palatino Linotype" panose="02040502050505030304" pitchFamily="18" charset="0"/>
              </a:rPr>
              <a:t>. They were a great comfort to look at. For a time I would feel I belonged still to a world of straightforward facts; but the feeling would not last long. Something would turn up to scare it away. Once, I remember, we came upon a man-of-war anchored off the coast. There wasn't even a shed there, and she was shelling the bush. It appears the French had one of their wars going on thereabouts. Her ensign dropped limp like a rag; the muzzles of the long six-inch guns stuck out all over the low hull; the greasy, slimy swell swung her up lazily and let her down, swaying her thin masts</a:t>
            </a:r>
            <a:r>
              <a:rPr lang="en-GB" sz="2000" b="0" i="0" dirty="0">
                <a:solidFill>
                  <a:srgbClr val="FFC000"/>
                </a:solidFill>
                <a:effectLst/>
                <a:latin typeface="Palatino Linotype" panose="02040502050505030304" pitchFamily="18" charset="0"/>
              </a:rPr>
              <a:t>. In the empty immensity of earth, sky, and water, there she was, incomprehensible, firing into a continent. Pop, would go one of the six-inch guns; a small flame would dart and vanish, a little white smoke would disappear, a tiny projectile would give a feeble screech—and nothing happened. Nothing could happen</a:t>
            </a:r>
            <a:r>
              <a:rPr lang="en-GB" sz="2000" b="0" i="0" dirty="0">
                <a:solidFill>
                  <a:schemeClr val="bg1"/>
                </a:solidFill>
                <a:effectLst/>
                <a:latin typeface="Palatino Linotype" panose="02040502050505030304" pitchFamily="18" charset="0"/>
              </a:rPr>
              <a:t>. There was a touch of insanity in the proceeding, a sense of lugubrious drollery in the sight; and it was not dissipated by somebody on board assuring me earnestly </a:t>
            </a:r>
            <a:r>
              <a:rPr lang="en-GB" sz="2000" b="0" i="0" dirty="0">
                <a:solidFill>
                  <a:srgbClr val="FFC000"/>
                </a:solidFill>
                <a:effectLst/>
                <a:latin typeface="Palatino Linotype" panose="02040502050505030304" pitchFamily="18" charset="0"/>
              </a:rPr>
              <a:t>there was a camp of natives—he called them enemies!—hidden out of sight somewhere.</a:t>
            </a:r>
            <a:endParaRPr lang="en-GB" sz="2000" dirty="0">
              <a:solidFill>
                <a:srgbClr val="FFC000"/>
              </a:solidFill>
            </a:endParaRPr>
          </a:p>
        </p:txBody>
      </p:sp>
      <p:sp>
        <p:nvSpPr>
          <p:cNvPr id="2" name="TextBox 1">
            <a:extLst>
              <a:ext uri="{FF2B5EF4-FFF2-40B4-BE49-F238E27FC236}">
                <a16:creationId xmlns:a16="http://schemas.microsoft.com/office/drawing/2014/main" id="{3F9BE27E-53F6-4DD5-9EE8-E6321EB3F65B}"/>
              </a:ext>
            </a:extLst>
          </p:cNvPr>
          <p:cNvSpPr txBox="1"/>
          <p:nvPr/>
        </p:nvSpPr>
        <p:spPr>
          <a:xfrm>
            <a:off x="7149738" y="6287190"/>
            <a:ext cx="4502331" cy="369332"/>
          </a:xfrm>
          <a:prstGeom prst="rect">
            <a:avLst/>
          </a:prstGeom>
          <a:noFill/>
        </p:spPr>
        <p:txBody>
          <a:bodyPr wrap="square">
            <a:spAutoFit/>
          </a:bodyPr>
          <a:lstStyle/>
          <a:p>
            <a:r>
              <a:rPr lang="en-GB" dirty="0">
                <a:solidFill>
                  <a:schemeClr val="bg1"/>
                </a:solidFill>
                <a:latin typeface="Palatino Linotype" panose="02040502050505030304" pitchFamily="18" charset="0"/>
              </a:rPr>
              <a:t>Joseph Conrad, </a:t>
            </a:r>
            <a:r>
              <a:rPr lang="en-GB" i="1" dirty="0">
                <a:solidFill>
                  <a:schemeClr val="bg1"/>
                </a:solidFill>
                <a:latin typeface="Palatino Linotype" panose="02040502050505030304" pitchFamily="18" charset="0"/>
              </a:rPr>
              <a:t>Heart of Darkness. </a:t>
            </a:r>
            <a:r>
              <a:rPr lang="en-GB" dirty="0">
                <a:solidFill>
                  <a:schemeClr val="bg1"/>
                </a:solidFill>
                <a:latin typeface="Palatino Linotype" panose="02040502050505030304" pitchFamily="18" charset="0"/>
              </a:rPr>
              <a:t>1899</a:t>
            </a:r>
            <a:endParaRPr lang="en-GB" dirty="0">
              <a:solidFill>
                <a:schemeClr val="bg1"/>
              </a:solidFill>
            </a:endParaRPr>
          </a:p>
        </p:txBody>
      </p:sp>
    </p:spTree>
    <p:extLst>
      <p:ext uri="{BB962C8B-B14F-4D97-AF65-F5344CB8AC3E}">
        <p14:creationId xmlns:p14="http://schemas.microsoft.com/office/powerpoint/2010/main" val="1912222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926888-786A-4C18-9692-5497C1CBE1EF}"/>
              </a:ext>
            </a:extLst>
          </p:cNvPr>
          <p:cNvSpPr>
            <a:spLocks noGrp="1"/>
          </p:cNvSpPr>
          <p:nvPr>
            <p:ph idx="1"/>
          </p:nvPr>
        </p:nvSpPr>
        <p:spPr>
          <a:xfrm>
            <a:off x="340963" y="201478"/>
            <a:ext cx="11690616" cy="6656522"/>
          </a:xfrm>
        </p:spPr>
        <p:txBody>
          <a:bodyPr>
            <a:normAutofit lnSpcReduction="10000"/>
          </a:bodyPr>
          <a:lstStyle/>
          <a:p>
            <a:pPr marL="0" indent="0">
              <a:lnSpc>
                <a:spcPct val="110000"/>
              </a:lnSpc>
              <a:spcBef>
                <a:spcPts val="600"/>
              </a:spcBef>
              <a:buNone/>
            </a:pPr>
            <a:r>
              <a:rPr lang="en-GB" sz="1800" dirty="0">
                <a:solidFill>
                  <a:schemeClr val="bg1"/>
                </a:solidFill>
                <a:latin typeface="Palatino Linotype" panose="02040502050505030304" pitchFamily="18" charset="0"/>
              </a:rPr>
              <a:t>“... No, it is impossible; it is impossible to convey the life-sensation of any given epoch of one's existence—that which makes its truth, its meaning—its subtle and penetrating essence. It is impossible. We live, as we dream—alone....”</a:t>
            </a:r>
          </a:p>
          <a:p>
            <a:pPr marL="0" indent="0">
              <a:lnSpc>
                <a:spcPct val="110000"/>
              </a:lnSpc>
              <a:spcBef>
                <a:spcPts val="600"/>
              </a:spcBef>
              <a:buNone/>
            </a:pPr>
            <a:r>
              <a:rPr lang="en-GB" sz="1800" dirty="0">
                <a:solidFill>
                  <a:schemeClr val="bg1"/>
                </a:solidFill>
                <a:latin typeface="Palatino Linotype" panose="02040502050505030304" pitchFamily="18" charset="0"/>
              </a:rPr>
              <a:t>He paused again as if reflecting, then added: </a:t>
            </a:r>
            <a:r>
              <a:rPr lang="en-GB" sz="1800" dirty="0">
                <a:solidFill>
                  <a:srgbClr val="FFC000"/>
                </a:solidFill>
                <a:latin typeface="Palatino Linotype" panose="02040502050505030304" pitchFamily="18" charset="0"/>
              </a:rPr>
              <a:t>“Of course in this you fellows see more than I could then. You see me, whom you know....”</a:t>
            </a:r>
          </a:p>
          <a:p>
            <a:pPr marL="0" indent="0">
              <a:lnSpc>
                <a:spcPct val="110000"/>
              </a:lnSpc>
              <a:spcBef>
                <a:spcPts val="0"/>
              </a:spcBef>
              <a:buNone/>
            </a:pPr>
            <a:r>
              <a:rPr lang="en-GB" sz="1800" dirty="0">
                <a:solidFill>
                  <a:schemeClr val="bg1"/>
                </a:solidFill>
                <a:latin typeface="Palatino Linotype" panose="02040502050505030304" pitchFamily="18" charset="0"/>
              </a:rPr>
              <a:t>….</a:t>
            </a:r>
          </a:p>
          <a:p>
            <a:pPr marL="0" indent="0">
              <a:lnSpc>
                <a:spcPct val="110000"/>
              </a:lnSpc>
              <a:spcBef>
                <a:spcPts val="600"/>
              </a:spcBef>
              <a:buNone/>
            </a:pPr>
            <a:r>
              <a:rPr lang="en-GB" sz="1800" dirty="0">
                <a:solidFill>
                  <a:schemeClr val="bg1"/>
                </a:solidFill>
                <a:latin typeface="Palatino Linotype" panose="02040502050505030304" pitchFamily="18" charset="0"/>
              </a:rPr>
              <a:t>“... Yes—I let him run on,” Marlow began again, “and think what he pleased about the powers that were behind me. I did! And there was nothing behind me! There was nothing but that wretched, old, mangled steamboat I was leaning against, while he talked fluently about 'the necessity for every man to get on.' 'And when one comes out here, you conceive, it is not to gaze at the moon.' Mr. Kurtz was a 'universal genius,' but even a genius would find it easier to work with 'adequate tools—intelligent men.' He did not make bricks—why, there was a physical impossibility in the way—as I was well aware; and if he did secretarial work for the manager, it was because 'no sensible man rejects wantonly the confidence of his superiors.' </a:t>
            </a:r>
            <a:r>
              <a:rPr lang="en-GB" sz="1800" dirty="0">
                <a:solidFill>
                  <a:srgbClr val="FFC000"/>
                </a:solidFill>
                <a:latin typeface="Palatino Linotype" panose="02040502050505030304" pitchFamily="18" charset="0"/>
              </a:rPr>
              <a:t>Did I see it? I saw it. </a:t>
            </a:r>
            <a:r>
              <a:rPr lang="en-GB" sz="1800" dirty="0">
                <a:solidFill>
                  <a:schemeClr val="bg1"/>
                </a:solidFill>
                <a:latin typeface="Palatino Linotype" panose="02040502050505030304" pitchFamily="18" charset="0"/>
              </a:rPr>
              <a:t>What more did I want? What I really wanted was rivets, by heaven! Rivets. </a:t>
            </a:r>
            <a:r>
              <a:rPr lang="en-GB" sz="1800" dirty="0">
                <a:solidFill>
                  <a:srgbClr val="FFC000"/>
                </a:solidFill>
                <a:latin typeface="Palatino Linotype" panose="02040502050505030304" pitchFamily="18" charset="0"/>
              </a:rPr>
              <a:t>To get on with the work—to stop the hole. Rivets I wanted. There were cases of them down at the coast—cases—piled up—burst—split! You kicked a loose rivet at every second step in that station-yard on the hillside. </a:t>
            </a:r>
            <a:r>
              <a:rPr lang="en-GB" sz="1800" dirty="0">
                <a:solidFill>
                  <a:schemeClr val="bg1"/>
                </a:solidFill>
                <a:latin typeface="Palatino Linotype" panose="02040502050505030304" pitchFamily="18" charset="0"/>
              </a:rPr>
              <a:t>Rivets had rolled into the grove of death. You could fill your pockets with rivets for the trouble of stooping down—and there wasn't one rivet to be found where it was wanted. We had plates that would do, but nothing to fasten them with. And every week the messenger, a long negro, letter-bag on shoulder and staff in hand, left our station for the coast. </a:t>
            </a:r>
            <a:r>
              <a:rPr lang="en-GB" sz="1800" dirty="0">
                <a:solidFill>
                  <a:srgbClr val="FFC000"/>
                </a:solidFill>
                <a:latin typeface="Palatino Linotype" panose="02040502050505030304" pitchFamily="18" charset="0"/>
              </a:rPr>
              <a:t>And several times a week a coast caravan came in with trade goods—ghastly glazed calico that made you shudder only to look at it, glass beads value about a penny a quart, confounded spotted cotton handkerchiefs. And no rivets. Three carriers could have brought all that was wanted to set that steamboat afloat.</a:t>
            </a:r>
          </a:p>
        </p:txBody>
      </p:sp>
      <p:sp>
        <p:nvSpPr>
          <p:cNvPr id="4" name="TextBox 3">
            <a:extLst>
              <a:ext uri="{FF2B5EF4-FFF2-40B4-BE49-F238E27FC236}">
                <a16:creationId xmlns:a16="http://schemas.microsoft.com/office/drawing/2014/main" id="{C01BAEAA-CB10-4241-A05F-A0FCA4DCF894}"/>
              </a:ext>
            </a:extLst>
          </p:cNvPr>
          <p:cNvSpPr txBox="1"/>
          <p:nvPr/>
        </p:nvSpPr>
        <p:spPr>
          <a:xfrm>
            <a:off x="7149738" y="6287190"/>
            <a:ext cx="4502331" cy="369332"/>
          </a:xfrm>
          <a:prstGeom prst="rect">
            <a:avLst/>
          </a:prstGeom>
          <a:noFill/>
        </p:spPr>
        <p:txBody>
          <a:bodyPr wrap="square">
            <a:spAutoFit/>
          </a:bodyPr>
          <a:lstStyle/>
          <a:p>
            <a:r>
              <a:rPr lang="en-GB" dirty="0">
                <a:solidFill>
                  <a:schemeClr val="bg1"/>
                </a:solidFill>
                <a:latin typeface="Palatino Linotype" panose="02040502050505030304" pitchFamily="18" charset="0"/>
              </a:rPr>
              <a:t>Joseph Conrad, </a:t>
            </a:r>
            <a:r>
              <a:rPr lang="en-GB" i="1" dirty="0">
                <a:solidFill>
                  <a:schemeClr val="bg1"/>
                </a:solidFill>
                <a:latin typeface="Palatino Linotype" panose="02040502050505030304" pitchFamily="18" charset="0"/>
              </a:rPr>
              <a:t>Heart of Darkness. </a:t>
            </a:r>
            <a:r>
              <a:rPr lang="en-GB" dirty="0">
                <a:solidFill>
                  <a:schemeClr val="bg1"/>
                </a:solidFill>
                <a:latin typeface="Palatino Linotype" panose="02040502050505030304" pitchFamily="18" charset="0"/>
              </a:rPr>
              <a:t>1899</a:t>
            </a:r>
            <a:endParaRPr lang="en-GB" dirty="0">
              <a:solidFill>
                <a:schemeClr val="bg1"/>
              </a:solidFill>
            </a:endParaRPr>
          </a:p>
        </p:txBody>
      </p:sp>
    </p:spTree>
    <p:extLst>
      <p:ext uri="{BB962C8B-B14F-4D97-AF65-F5344CB8AC3E}">
        <p14:creationId xmlns:p14="http://schemas.microsoft.com/office/powerpoint/2010/main" val="2644447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Time Machine and Other Stories by H.G. Wells">
            <a:extLst>
              <a:ext uri="{FF2B5EF4-FFF2-40B4-BE49-F238E27FC236}">
                <a16:creationId xmlns:a16="http://schemas.microsoft.com/office/drawing/2014/main" id="{86F7845A-65AF-41B1-BF47-DF5F64722C2F}"/>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050286" y="590406"/>
            <a:ext cx="3847178" cy="56771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5D09D-51E6-47CE-8FBC-004DAD571A53}"/>
              </a:ext>
            </a:extLst>
          </p:cNvPr>
          <p:cNvSpPr txBox="1"/>
          <p:nvPr/>
        </p:nvSpPr>
        <p:spPr>
          <a:xfrm rot="10800000" flipV="1">
            <a:off x="6331598" y="1375426"/>
            <a:ext cx="4049020" cy="1077218"/>
          </a:xfrm>
          <a:prstGeom prst="rect">
            <a:avLst/>
          </a:prstGeom>
          <a:noFill/>
        </p:spPr>
        <p:txBody>
          <a:bodyPr wrap="square">
            <a:spAutoFit/>
          </a:bodyPr>
          <a:lstStyle/>
          <a:p>
            <a:r>
              <a:rPr lang="en-GB" sz="3200" dirty="0">
                <a:solidFill>
                  <a:schemeClr val="bg1"/>
                </a:solidFill>
                <a:latin typeface="Felix Titling" panose="04060505060202020A04" pitchFamily="82" charset="0"/>
                <a:ea typeface="+mj-ea"/>
                <a:cs typeface="+mj-cs"/>
              </a:rPr>
              <a:t>TRAVELLING IN TIME </a:t>
            </a:r>
          </a:p>
        </p:txBody>
      </p:sp>
    </p:spTree>
    <p:extLst>
      <p:ext uri="{BB962C8B-B14F-4D97-AF65-F5344CB8AC3E}">
        <p14:creationId xmlns:p14="http://schemas.microsoft.com/office/powerpoint/2010/main" val="3670009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C96259-230E-4ABE-88C0-A02113828B30}"/>
              </a:ext>
            </a:extLst>
          </p:cNvPr>
          <p:cNvSpPr>
            <a:spLocks noGrp="1"/>
          </p:cNvSpPr>
          <p:nvPr>
            <p:ph idx="1"/>
          </p:nvPr>
        </p:nvSpPr>
        <p:spPr>
          <a:xfrm>
            <a:off x="613611" y="192504"/>
            <a:ext cx="11177335" cy="6665495"/>
          </a:xfrm>
        </p:spPr>
        <p:txBody>
          <a:bodyPr>
            <a:normAutofit fontScale="62500" lnSpcReduction="20000"/>
          </a:bodyPr>
          <a:lstStyle/>
          <a:p>
            <a:pPr marL="0" indent="0">
              <a:lnSpc>
                <a:spcPct val="120000"/>
              </a:lnSpc>
              <a:buNone/>
            </a:pPr>
            <a:r>
              <a:rPr lang="en-GB" dirty="0">
                <a:solidFill>
                  <a:schemeClr val="bg1"/>
                </a:solidFill>
                <a:latin typeface="Palatino Linotype" panose="02040502050505030304" pitchFamily="18" charset="0"/>
              </a:rPr>
              <a:t>“I am afraid I cannot convey the peculiar sensations of time travelling. They are excessively unpleasant. </a:t>
            </a:r>
            <a:r>
              <a:rPr lang="en-GB" dirty="0">
                <a:solidFill>
                  <a:srgbClr val="FFC000"/>
                </a:solidFill>
                <a:latin typeface="Palatino Linotype" panose="02040502050505030304" pitchFamily="18" charset="0"/>
              </a:rPr>
              <a:t>There is a feeling exactly like that one has upon a switchback—of a helpless headlong motion! I felt the same horrible anticipation, too, of an imminent smash</a:t>
            </a:r>
            <a:r>
              <a:rPr lang="en-GB" dirty="0">
                <a:solidFill>
                  <a:schemeClr val="bg1"/>
                </a:solidFill>
                <a:latin typeface="Palatino Linotype" panose="02040502050505030304" pitchFamily="18" charset="0"/>
              </a:rPr>
              <a:t>. As I put on pace, night followed day like the flapping of a black wing. The dim suggestion of the laboratory seemed presently to fall away from me, and I saw the sun hopping swiftly across the sky, leaping it every minute, and every minute marking a day. I supposed the laboratory had been destroyed and I had come into the open air. I had a dim impression of scaffolding, but I was already going too fast to be conscious of any moving things. The slowest snail that ever crawled dashed by too fast for me. The twinkling succession of darkness and light was excessively painful to the eye. Then, in the intermittent </a:t>
            </a:r>
            <a:r>
              <a:rPr lang="en-GB" dirty="0" err="1">
                <a:solidFill>
                  <a:schemeClr val="bg1"/>
                </a:solidFill>
                <a:latin typeface="Palatino Linotype" panose="02040502050505030304" pitchFamily="18" charset="0"/>
              </a:rPr>
              <a:t>darknesses</a:t>
            </a:r>
            <a:r>
              <a:rPr lang="en-GB" dirty="0">
                <a:solidFill>
                  <a:schemeClr val="bg1"/>
                </a:solidFill>
                <a:latin typeface="Palatino Linotype" panose="02040502050505030304" pitchFamily="18" charset="0"/>
              </a:rPr>
              <a:t>, I saw the moon spinning swiftly through her quarters from new to full, and had a faint glimpse of the circling stars. </a:t>
            </a:r>
            <a:r>
              <a:rPr lang="en-GB" dirty="0">
                <a:solidFill>
                  <a:srgbClr val="FFC000"/>
                </a:solidFill>
                <a:latin typeface="Palatino Linotype" panose="02040502050505030304" pitchFamily="18" charset="0"/>
              </a:rPr>
              <a:t>Presently, as I went on, still gaining velocity, the palpitation of night and day merged into one continuous greyness; the sky took on a wonderful deepness of blue, a splendid luminous colour like that of early twilight; the jerking sun became a streak of fire, a brilliant arch, in space; the moon a fainter fluctuating band; and I could see nothing of the stars, save now and then a brighter circle flickering in the blue.</a:t>
            </a:r>
          </a:p>
          <a:p>
            <a:pPr marL="0" indent="0">
              <a:lnSpc>
                <a:spcPct val="120000"/>
              </a:lnSpc>
              <a:buNone/>
            </a:pPr>
            <a:r>
              <a:rPr lang="en-GB" dirty="0">
                <a:solidFill>
                  <a:schemeClr val="bg1"/>
                </a:solidFill>
                <a:latin typeface="Palatino Linotype" panose="02040502050505030304" pitchFamily="18" charset="0"/>
              </a:rPr>
              <a:t>“The landscape was misty and vague. I was still on the hillside upon which this house now stands, and the shoulder rose above me grey and dim. I saw trees growing and changing like puffs of vapour, now brown, now green; they grew, spread, shivered, and passed away. I saw huge buildings rise up faint and fair, and pass like dreams. The whole surface of the earth seemed changed—melting and flowing under my eyes. The little hands upon the dials that registered my speed raced round faster and faster. Presently </a:t>
            </a:r>
            <a:r>
              <a:rPr lang="en-GB" dirty="0">
                <a:solidFill>
                  <a:srgbClr val="FFC000"/>
                </a:solidFill>
                <a:latin typeface="Palatino Linotype" panose="02040502050505030304" pitchFamily="18" charset="0"/>
              </a:rPr>
              <a:t>I noted that the sun belt swayed up and down, from solstice to solstice, in a minute or less, and that consequently my pace was over a year a minute; and minute by minute the white snow flashed across the world, and vanished, and was followed by the bright, brief green of spring.</a:t>
            </a:r>
            <a:r>
              <a:rPr lang="en-GB" dirty="0">
                <a:solidFill>
                  <a:schemeClr val="bg1"/>
                </a:solidFill>
                <a:latin typeface="Palatino Linotype" panose="02040502050505030304" pitchFamily="18" charset="0"/>
              </a:rPr>
              <a:t>     </a:t>
            </a:r>
          </a:p>
          <a:p>
            <a:pPr marL="0" indent="0" algn="ctr">
              <a:lnSpc>
                <a:spcPct val="120000"/>
              </a:lnSpc>
              <a:buNone/>
            </a:pPr>
            <a:r>
              <a:rPr lang="en-GB" dirty="0">
                <a:solidFill>
                  <a:schemeClr val="bg1"/>
                </a:solidFill>
                <a:latin typeface="Palatino Linotype" panose="02040502050505030304" pitchFamily="18" charset="0"/>
              </a:rPr>
              <a:t>						MEASURING TIME</a:t>
            </a:r>
            <a:endParaRPr lang="en-GB" dirty="0">
              <a:solidFill>
                <a:srgbClr val="FFC000"/>
              </a:solidFill>
              <a:latin typeface="Palatino Linotype" panose="02040502050505030304" pitchFamily="18" charset="0"/>
            </a:endParaRPr>
          </a:p>
        </p:txBody>
      </p:sp>
    </p:spTree>
    <p:extLst>
      <p:ext uri="{BB962C8B-B14F-4D97-AF65-F5344CB8AC3E}">
        <p14:creationId xmlns:p14="http://schemas.microsoft.com/office/powerpoint/2010/main" val="132829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tar Wars: Squadrons: How the Mosquito Strategy is ruining multiplayer |  GameCrate">
            <a:extLst>
              <a:ext uri="{FF2B5EF4-FFF2-40B4-BE49-F238E27FC236}">
                <a16:creationId xmlns:a16="http://schemas.microsoft.com/office/drawing/2014/main" id="{715ADC12-A65A-4E0C-B1FD-E26F24704FD9}"/>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p:blipFill>
        <p:spPr bwMode="auto">
          <a:xfrm>
            <a:off x="346998" y="821410"/>
            <a:ext cx="10982264" cy="5326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15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9551126" cy="653778"/>
          </a:xfrm>
        </p:spPr>
        <p:txBody>
          <a:bodyPr>
            <a:normAutofit/>
          </a:bodyPr>
          <a:lstStyle/>
          <a:p>
            <a:pPr algn="r"/>
            <a:r>
              <a:rPr lang="en-GB" sz="3200" dirty="0">
                <a:solidFill>
                  <a:schemeClr val="bg1"/>
                </a:solidFill>
                <a:latin typeface="Felix Titling" panose="04060505060202020A04" pitchFamily="82" charset="0"/>
              </a:rPr>
              <a:t>Writing task</a:t>
            </a:r>
          </a:p>
        </p:txBody>
      </p:sp>
      <p:sp>
        <p:nvSpPr>
          <p:cNvPr id="3" name="Content Placeholder 2"/>
          <p:cNvSpPr>
            <a:spLocks noGrp="1"/>
          </p:cNvSpPr>
          <p:nvPr>
            <p:ph idx="1"/>
          </p:nvPr>
        </p:nvSpPr>
        <p:spPr>
          <a:xfrm>
            <a:off x="594361" y="1741713"/>
            <a:ext cx="10515600" cy="5233851"/>
          </a:xfrm>
        </p:spPr>
        <p:txBody>
          <a:bodyPr>
            <a:normAutofit fontScale="70000" lnSpcReduction="20000"/>
          </a:bodyPr>
          <a:lstStyle/>
          <a:p>
            <a:pPr marL="0" indent="0">
              <a:buNone/>
            </a:pPr>
            <a:r>
              <a:rPr lang="en-GB" sz="3400" dirty="0">
                <a:solidFill>
                  <a:srgbClr val="FFC000"/>
                </a:solidFill>
                <a:latin typeface="Palatino Linotype" panose="02040502050505030304" pitchFamily="18" charset="0"/>
              </a:rPr>
              <a:t>MODE: Write about a journey using one of the following:</a:t>
            </a:r>
            <a:endParaRPr lang="en-GB" sz="3400" dirty="0">
              <a:solidFill>
                <a:schemeClr val="bg1"/>
              </a:solidFill>
              <a:latin typeface="Palatino Linotype" panose="02040502050505030304" pitchFamily="18" charset="0"/>
            </a:endParaRPr>
          </a:p>
          <a:p>
            <a:pPr lvl="1"/>
            <a:r>
              <a:rPr lang="en-GB" sz="2900" dirty="0">
                <a:solidFill>
                  <a:schemeClr val="bg1"/>
                </a:solidFill>
                <a:latin typeface="Palatino Linotype" panose="02040502050505030304" pitchFamily="18" charset="0"/>
              </a:rPr>
              <a:t>Travelling to the otherworld (temptation and fall/the labyrinth)</a:t>
            </a:r>
          </a:p>
          <a:p>
            <a:pPr lvl="1"/>
            <a:r>
              <a:rPr lang="en-GB" sz="2900" dirty="0">
                <a:solidFill>
                  <a:schemeClr val="bg1"/>
                </a:solidFill>
                <a:latin typeface="Palatino Linotype" panose="02040502050505030304" pitchFamily="18" charset="0"/>
              </a:rPr>
              <a:t>Travelling inside the mind; voyage and return (psychology/ the maze)</a:t>
            </a:r>
          </a:p>
          <a:p>
            <a:pPr lvl="1"/>
            <a:r>
              <a:rPr lang="en-GB" sz="2900" dirty="0">
                <a:solidFill>
                  <a:schemeClr val="bg1"/>
                </a:solidFill>
                <a:latin typeface="Palatino Linotype" panose="02040502050505030304" pitchFamily="18" charset="0"/>
              </a:rPr>
              <a:t>Travelling in space (as in colonialism)</a:t>
            </a:r>
          </a:p>
          <a:p>
            <a:pPr lvl="1"/>
            <a:r>
              <a:rPr lang="en-GB" sz="2900" dirty="0">
                <a:solidFill>
                  <a:schemeClr val="bg1"/>
                </a:solidFill>
                <a:latin typeface="Palatino Linotype" panose="02040502050505030304" pitchFamily="18" charset="0"/>
              </a:rPr>
              <a:t>Travelling in time (as in time travel)</a:t>
            </a:r>
          </a:p>
          <a:p>
            <a:pPr lvl="1"/>
            <a:r>
              <a:rPr lang="en-GB" sz="2900" dirty="0">
                <a:solidFill>
                  <a:schemeClr val="bg1"/>
                </a:solidFill>
                <a:latin typeface="Palatino Linotype" panose="02040502050505030304" pitchFamily="18" charset="0"/>
              </a:rPr>
              <a:t>Travelling in hyperspace</a:t>
            </a:r>
          </a:p>
          <a:p>
            <a:endParaRPr lang="en-GB" sz="2900" dirty="0">
              <a:solidFill>
                <a:schemeClr val="bg1"/>
              </a:solidFill>
              <a:latin typeface="Palatino Linotype" panose="02040502050505030304" pitchFamily="18" charset="0"/>
            </a:endParaRPr>
          </a:p>
          <a:p>
            <a:pPr marL="0" indent="0">
              <a:buNone/>
            </a:pPr>
            <a:r>
              <a:rPr lang="en-GB" sz="3400" dirty="0">
                <a:solidFill>
                  <a:srgbClr val="FFC000"/>
                </a:solidFill>
                <a:latin typeface="Palatino Linotype" panose="02040502050505030304" pitchFamily="18" charset="0"/>
              </a:rPr>
              <a:t>PLOT: conflict</a:t>
            </a:r>
          </a:p>
          <a:p>
            <a:pPr lvl="1"/>
            <a:r>
              <a:rPr lang="en-GB" sz="3400" dirty="0">
                <a:solidFill>
                  <a:schemeClr val="bg1"/>
                </a:solidFill>
                <a:latin typeface="Palatino Linotype" panose="02040502050505030304" pitchFamily="18" charset="0"/>
              </a:rPr>
              <a:t>Struggle with a barrier </a:t>
            </a:r>
          </a:p>
          <a:p>
            <a:pPr lvl="1"/>
            <a:endParaRPr lang="en-GB" sz="2300" dirty="0">
              <a:solidFill>
                <a:schemeClr val="bg1"/>
              </a:solidFill>
              <a:latin typeface="Palatino Linotype" panose="02040502050505030304" pitchFamily="18" charset="0"/>
            </a:endParaRPr>
          </a:p>
          <a:p>
            <a:pPr lvl="1"/>
            <a:endParaRPr lang="en-GB" sz="2300" dirty="0">
              <a:solidFill>
                <a:schemeClr val="bg1"/>
              </a:solidFill>
              <a:latin typeface="Palatino Linotype" panose="02040502050505030304" pitchFamily="18" charset="0"/>
            </a:endParaRPr>
          </a:p>
          <a:p>
            <a:pPr marL="0" indent="0">
              <a:buNone/>
            </a:pPr>
            <a:r>
              <a:rPr lang="en-GB" sz="3400" dirty="0">
                <a:solidFill>
                  <a:srgbClr val="FFC000"/>
                </a:solidFill>
                <a:latin typeface="Palatino Linotype" panose="02040502050505030304" pitchFamily="18" charset="0"/>
              </a:rPr>
              <a:t>RANDOM</a:t>
            </a:r>
            <a:r>
              <a:rPr lang="en-GB" sz="2900" dirty="0">
                <a:solidFill>
                  <a:srgbClr val="FFC000"/>
                </a:solidFill>
                <a:latin typeface="Palatino Linotype" panose="02040502050505030304" pitchFamily="18" charset="0"/>
              </a:rPr>
              <a:t>: insert the following three words :</a:t>
            </a:r>
          </a:p>
          <a:p>
            <a:pPr lvl="1"/>
            <a:r>
              <a:rPr lang="en-GB" sz="3400" dirty="0">
                <a:solidFill>
                  <a:schemeClr val="bg1"/>
                </a:solidFill>
                <a:latin typeface="Palatino Linotype" panose="02040502050505030304" pitchFamily="18" charset="0"/>
              </a:rPr>
              <a:t>A skull</a:t>
            </a:r>
          </a:p>
          <a:p>
            <a:pPr lvl="1"/>
            <a:r>
              <a:rPr lang="en-GB" sz="3400" dirty="0">
                <a:solidFill>
                  <a:schemeClr val="bg1"/>
                </a:solidFill>
                <a:latin typeface="Palatino Linotype" panose="02040502050505030304" pitchFamily="18" charset="0"/>
              </a:rPr>
              <a:t>(forgotten sorry …. A bird)</a:t>
            </a:r>
          </a:p>
          <a:p>
            <a:pPr lvl="1"/>
            <a:r>
              <a:rPr lang="en-GB" sz="3400" dirty="0">
                <a:solidFill>
                  <a:schemeClr val="bg1"/>
                </a:solidFill>
                <a:latin typeface="Palatino Linotype" panose="02040502050505030304" pitchFamily="18" charset="0"/>
              </a:rPr>
              <a:t>A discarded shoe </a:t>
            </a:r>
          </a:p>
          <a:p>
            <a:pPr marL="0" indent="0" algn="ctr">
              <a:buNone/>
            </a:pPr>
            <a:r>
              <a:rPr lang="en-GB" sz="2900" dirty="0">
                <a:solidFill>
                  <a:schemeClr val="bg1"/>
                </a:solidFill>
                <a:latin typeface="Palatino Linotype" panose="02040502050505030304" pitchFamily="18" charset="0"/>
              </a:rPr>
              <a:t>			</a:t>
            </a:r>
            <a:r>
              <a:rPr lang="en-GB" sz="25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			(500 words)</a:t>
            </a:r>
          </a:p>
          <a:p>
            <a:endParaRPr lang="en-GB" sz="2400" dirty="0">
              <a:solidFill>
                <a:schemeClr val="bg1"/>
              </a:solidFill>
              <a:latin typeface="Palatino Linotype" panose="02040502050505030304" pitchFamily="18" charset="0"/>
            </a:endParaRPr>
          </a:p>
        </p:txBody>
      </p:sp>
    </p:spTree>
    <p:extLst>
      <p:ext uri="{BB962C8B-B14F-4D97-AF65-F5344CB8AC3E}">
        <p14:creationId xmlns:p14="http://schemas.microsoft.com/office/powerpoint/2010/main" val="4077276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1271</TotalTime>
  <Words>3576</Words>
  <Application>Microsoft Office PowerPoint</Application>
  <PresentationFormat>Widescreen</PresentationFormat>
  <Paragraphs>151</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-apple-system</vt:lpstr>
      <vt:lpstr>Arial</vt:lpstr>
      <vt:lpstr>Calibri</vt:lpstr>
      <vt:lpstr>Calibri Light</vt:lpstr>
      <vt:lpstr>Felix Titling</vt:lpstr>
      <vt:lpstr>Palatino Linotype</vt:lpstr>
      <vt:lpstr>Perpetua</vt:lpstr>
      <vt:lpstr>times new roman</vt:lpstr>
      <vt:lpstr>Office Theme</vt:lpstr>
      <vt:lpstr>The journey</vt:lpstr>
      <vt:lpstr>LEARNING OUTCOMES </vt:lpstr>
      <vt:lpstr>Christopher Booker, THE SEVEN PLOTS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Writing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17</cp:revision>
  <dcterms:created xsi:type="dcterms:W3CDTF">2020-02-11T22:43:24Z</dcterms:created>
  <dcterms:modified xsi:type="dcterms:W3CDTF">2020-10-22T18:12:30Z</dcterms:modified>
</cp:coreProperties>
</file>