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9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7" r:id="rId6"/>
    <p:sldId id="273" r:id="rId7"/>
    <p:sldId id="260" r:id="rId8"/>
    <p:sldId id="261" r:id="rId9"/>
    <p:sldId id="274" r:id="rId10"/>
    <p:sldId id="275" r:id="rId11"/>
    <p:sldId id="278" r:id="rId12"/>
    <p:sldId id="280" r:id="rId13"/>
    <p:sldId id="281" r:id="rId14"/>
    <p:sldId id="282" r:id="rId15"/>
    <p:sldId id="283" r:id="rId16"/>
    <p:sldId id="288" r:id="rId17"/>
    <p:sldId id="286" r:id="rId18"/>
    <p:sldId id="284" r:id="rId19"/>
    <p:sldId id="289" r:id="rId20"/>
    <p:sldId id="262" r:id="rId21"/>
    <p:sldId id="279" r:id="rId22"/>
    <p:sldId id="263" r:id="rId23"/>
    <p:sldId id="28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99FF99"/>
    <a:srgbClr val="F3F5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291D6-8A02-4678-B3F3-8771D9DD255D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5C74D7-7FD2-46CC-91DE-4723AEEB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50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5C74D7-7FD2-46CC-91DE-4723AEEBE56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16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5C74D7-7FD2-46CC-91DE-4723AEEBE56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436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264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91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8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74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997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088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63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2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195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776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26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97591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4577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83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587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83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844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169052-1FA7-4C21-8002-F035D652611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F2B0A-B2FB-43FB-8BEF-CF86DCB3B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823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  <p:sldLayoutId id="2147483942" r:id="rId13"/>
    <p:sldLayoutId id="2147483943" r:id="rId14"/>
    <p:sldLayoutId id="2147483944" r:id="rId15"/>
    <p:sldLayoutId id="2147483945" r:id="rId16"/>
    <p:sldLayoutId id="214748394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2131" y="253220"/>
            <a:ext cx="8144134" cy="1373070"/>
          </a:xfrm>
        </p:spPr>
        <p:txBody>
          <a:bodyPr>
            <a:noAutofit/>
          </a:bodyPr>
          <a:lstStyle/>
          <a:p>
            <a:pPr algn="ctr"/>
            <a:r>
              <a:rPr lang="en-US" sz="7200" dirty="0" smtClean="0">
                <a:solidFill>
                  <a:schemeClr val="accent4">
                    <a:lumMod val="75000"/>
                  </a:schemeClr>
                </a:solidFill>
              </a:rPr>
              <a:t>VIBRATO</a:t>
            </a:r>
            <a:endParaRPr lang="en-GB" sz="72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0931" y="1362685"/>
            <a:ext cx="9448800" cy="685800"/>
          </a:xfrm>
        </p:spPr>
        <p:txBody>
          <a:bodyPr>
            <a:noAutofit/>
          </a:bodyPr>
          <a:lstStyle/>
          <a:p>
            <a:pPr algn="ctr"/>
            <a:r>
              <a:rPr lang="en-US" sz="5400" dirty="0" smtClean="0">
                <a:solidFill>
                  <a:schemeClr val="accent4">
                    <a:lumMod val="75000"/>
                  </a:schemeClr>
                </a:solidFill>
                <a:latin typeface="Berlin Sans FB" panose="020E0602020502020306" pitchFamily="34" charset="0"/>
              </a:rPr>
              <a:t>Can it be taught?</a:t>
            </a:r>
            <a:endParaRPr lang="en-GB" sz="5400" dirty="0">
              <a:solidFill>
                <a:schemeClr val="accent4">
                  <a:lumMod val="75000"/>
                </a:schemeClr>
              </a:solidFill>
              <a:latin typeface="Berlin Sans FB" panose="020E0602020502020306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90387" y="1683384"/>
            <a:ext cx="8144134" cy="13730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4000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243"/>
          <a:stretch/>
        </p:blipFill>
        <p:spPr>
          <a:xfrm>
            <a:off x="4507857" y="4340971"/>
            <a:ext cx="2704706" cy="1049923"/>
          </a:xfrm>
          <a:prstGeom prst="rect">
            <a:avLst/>
          </a:prstGeom>
        </p:spPr>
      </p:pic>
      <p:sp>
        <p:nvSpPr>
          <p:cNvPr id="15" name="Subtitle 2"/>
          <p:cNvSpPr txBox="1">
            <a:spLocks/>
          </p:cNvSpPr>
          <p:nvPr/>
        </p:nvSpPr>
        <p:spPr>
          <a:xfrm>
            <a:off x="1239798" y="2266638"/>
            <a:ext cx="9448800" cy="68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dirty="0" err="1" smtClean="0">
                <a:latin typeface="Georgia" panose="02040502050405020303" pitchFamily="18" charset="0"/>
              </a:rPr>
              <a:t>Nichola</a:t>
            </a:r>
            <a:r>
              <a:rPr lang="en-US" sz="5400" dirty="0" smtClean="0">
                <a:latin typeface="Georgia" panose="02040502050405020303" pitchFamily="18" charset="0"/>
              </a:rPr>
              <a:t> Pask </a:t>
            </a:r>
          </a:p>
          <a:p>
            <a:pPr algn="ctr"/>
            <a:r>
              <a:rPr lang="en-US" sz="4000" dirty="0" smtClean="0">
                <a:latin typeface="Georgia" panose="02040502050405020303" pitchFamily="18" charset="0"/>
              </a:rPr>
              <a:t>Student No: 2132700</a:t>
            </a:r>
          </a:p>
          <a:p>
            <a:pPr algn="ctr"/>
            <a:r>
              <a:rPr lang="en-US" sz="4000" dirty="0" smtClean="0">
                <a:latin typeface="Georgia" panose="02040502050405020303" pitchFamily="18" charset="0"/>
              </a:rPr>
              <a:t>BMPF7008</a:t>
            </a:r>
            <a:endParaRPr lang="en-GB" sz="4000" dirty="0">
              <a:latin typeface="Georgia" panose="02040502050405020303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62454" y="5324219"/>
            <a:ext cx="1744388" cy="292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00" dirty="0" smtClean="0"/>
              <a:t>(</a:t>
            </a:r>
            <a:r>
              <a:rPr lang="en-US" sz="1300" dirty="0" err="1" smtClean="0"/>
              <a:t>Dreamstime</a:t>
            </a:r>
            <a:r>
              <a:rPr lang="en-US" sz="1300" dirty="0" smtClean="0"/>
              <a:t>, 2023)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978448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25020"/>
            <a:ext cx="3989908" cy="1293028"/>
          </a:xfrm>
        </p:spPr>
        <p:txBody>
          <a:bodyPr/>
          <a:lstStyle/>
          <a:p>
            <a:r>
              <a:rPr lang="en-US" dirty="0" smtClean="0">
                <a:latin typeface="Fugaz One" pitchFamily="2" charset="0"/>
              </a:rPr>
              <a:t>Introduction</a:t>
            </a:r>
            <a:endParaRPr lang="en-GB" dirty="0">
              <a:latin typeface="Fugaz One" pitchFamily="2" charset="0"/>
            </a:endParaRPr>
          </a:p>
        </p:txBody>
      </p:sp>
      <p:sp>
        <p:nvSpPr>
          <p:cNvPr id="30" name="Oval 29"/>
          <p:cNvSpPr/>
          <p:nvPr/>
        </p:nvSpPr>
        <p:spPr>
          <a:xfrm>
            <a:off x="5123935" y="324346"/>
            <a:ext cx="6896878" cy="2899791"/>
          </a:xfrm>
          <a:prstGeom prst="ellips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/>
          </a:p>
        </p:txBody>
      </p:sp>
      <p:sp>
        <p:nvSpPr>
          <p:cNvPr id="31" name="Content Placeholder 2"/>
          <p:cNvSpPr txBox="1">
            <a:spLocks/>
          </p:cNvSpPr>
          <p:nvPr/>
        </p:nvSpPr>
        <p:spPr>
          <a:xfrm>
            <a:off x="6088009" y="1140924"/>
            <a:ext cx="6111551" cy="17699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 smtClean="0"/>
              <a:t>Sound that singers produce </a:t>
            </a:r>
          </a:p>
          <a:p>
            <a:r>
              <a:rPr lang="en-US" sz="2400" b="1" dirty="0" smtClean="0"/>
              <a:t>Oscillation and shift in pitch</a:t>
            </a:r>
          </a:p>
          <a:p>
            <a:r>
              <a:rPr lang="en-US" sz="2400" b="1" dirty="0" smtClean="0"/>
              <a:t>Fluctuation or pulsing of the pitch</a:t>
            </a:r>
          </a:p>
          <a:p>
            <a:endParaRPr lang="en-US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US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US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US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619656" y="2568540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(Fletcher, 2001)</a:t>
            </a:r>
            <a:endParaRPr lang="en-GB" dirty="0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6557319" y="472479"/>
            <a:ext cx="3912973" cy="531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800" b="1" dirty="0" smtClean="0">
                <a:solidFill>
                  <a:srgbClr val="FF0000"/>
                </a:solidFill>
              </a:rPr>
              <a:t>What is Vibrato?</a:t>
            </a:r>
          </a:p>
          <a:p>
            <a:pPr lvl="8"/>
            <a:endParaRPr lang="en-US" b="1" dirty="0" smtClean="0"/>
          </a:p>
          <a:p>
            <a:pPr lvl="8"/>
            <a:endParaRPr lang="en-US" b="1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5065366" y="4338512"/>
            <a:ext cx="6896878" cy="2355408"/>
            <a:chOff x="5123935" y="4421023"/>
            <a:chExt cx="6896878" cy="2355408"/>
          </a:xfrm>
        </p:grpSpPr>
        <p:sp>
          <p:nvSpPr>
            <p:cNvPr id="46" name="Oval 45"/>
            <p:cNvSpPr/>
            <p:nvPr/>
          </p:nvSpPr>
          <p:spPr>
            <a:xfrm>
              <a:off x="5123935" y="4421023"/>
              <a:ext cx="6896878" cy="2355408"/>
            </a:xfrm>
            <a:prstGeom prst="ellips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tint val="66000"/>
                    <a:satMod val="160000"/>
                  </a:schemeClr>
                </a:gs>
                <a:gs pos="50000">
                  <a:schemeClr val="accent6">
                    <a:lumMod val="40000"/>
                    <a:lumOff val="60000"/>
                    <a:tint val="44500"/>
                    <a:satMod val="160000"/>
                  </a:schemeClr>
                </a:gs>
                <a:gs pos="100000">
                  <a:schemeClr val="accent6">
                    <a:lumMod val="40000"/>
                    <a:lumOff val="60000"/>
                    <a:tint val="23500"/>
                    <a:satMod val="160000"/>
                  </a:scheme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Content Placeholder 2"/>
            <p:cNvSpPr txBox="1">
              <a:spLocks/>
            </p:cNvSpPr>
            <p:nvPr/>
          </p:nvSpPr>
          <p:spPr>
            <a:xfrm>
              <a:off x="5563944" y="5394581"/>
              <a:ext cx="6139542" cy="757419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2800" b="1" dirty="0" smtClean="0"/>
                <a:t>Creates </a:t>
              </a:r>
              <a:r>
                <a:rPr lang="en-US" sz="2800" b="1" dirty="0"/>
                <a:t>a richer, pleasing sound</a:t>
              </a:r>
            </a:p>
            <a:p>
              <a:pPr lvl="8" algn="ctr"/>
              <a:endParaRPr lang="en-US" b="1" dirty="0" smtClean="0"/>
            </a:p>
            <a:p>
              <a:pPr lvl="8" algn="ctr"/>
              <a:endParaRPr lang="en-US" b="1" dirty="0" smtClean="0"/>
            </a:p>
            <a:p>
              <a:pPr lvl="8" algn="ctr"/>
              <a:endParaRPr lang="en-US" b="1" dirty="0" smtClean="0"/>
            </a:p>
            <a:p>
              <a:pPr marL="3657600" lvl="8" indent="0" algn="ctr">
                <a:buFont typeface="Arial" panose="020B0604020202020204" pitchFamily="34" charset="0"/>
                <a:buNone/>
              </a:pPr>
              <a:endParaRPr lang="en-US" b="1" dirty="0" smtClean="0"/>
            </a:p>
            <a:p>
              <a:pPr algn="ctr"/>
              <a:endParaRPr lang="en-US" dirty="0" smtClean="0"/>
            </a:p>
            <a:p>
              <a:pPr marL="0" indent="0" algn="ctr">
                <a:buFont typeface="Arial" panose="020B0604020202020204" pitchFamily="34" charset="0"/>
                <a:buNone/>
              </a:pPr>
              <a:endParaRPr lang="en-US" dirty="0" smtClean="0"/>
            </a:p>
            <a:p>
              <a:pPr marL="0" indent="0" algn="ctr">
                <a:buFont typeface="Arial" panose="020B0604020202020204" pitchFamily="34" charset="0"/>
                <a:buNone/>
              </a:pPr>
              <a:endParaRPr lang="en-US" dirty="0" smtClean="0"/>
            </a:p>
            <a:p>
              <a:pPr marL="0" indent="0" algn="ctr">
                <a:buFont typeface="Arial" panose="020B0604020202020204" pitchFamily="34" charset="0"/>
                <a:buNone/>
              </a:pPr>
              <a:endParaRPr lang="en-US" dirty="0" smtClean="0"/>
            </a:p>
            <a:p>
              <a:pPr marL="0" indent="0" algn="ctr">
                <a:buFont typeface="Arial" panose="020B0604020202020204" pitchFamily="34" charset="0"/>
                <a:buNone/>
              </a:pPr>
              <a:endParaRPr lang="en-US" dirty="0" smtClean="0"/>
            </a:p>
            <a:p>
              <a:pPr marL="0" indent="0" algn="ctr">
                <a:buFont typeface="Arial" panose="020B0604020202020204" pitchFamily="34" charset="0"/>
                <a:buNone/>
              </a:pPr>
              <a:endParaRPr lang="en-GB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485004" y="6145100"/>
              <a:ext cx="20281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(Titze et al. 2002)</a:t>
              </a:r>
              <a:endParaRPr lang="en-GB" dirty="0"/>
            </a:p>
          </p:txBody>
        </p:sp>
        <p:sp>
          <p:nvSpPr>
            <p:cNvPr id="19" name="Content Placeholder 2"/>
            <p:cNvSpPr txBox="1">
              <a:spLocks/>
            </p:cNvSpPr>
            <p:nvPr/>
          </p:nvSpPr>
          <p:spPr>
            <a:xfrm>
              <a:off x="6318421" y="4756073"/>
              <a:ext cx="4407243" cy="53184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US" sz="2700" b="1" dirty="0" smtClean="0">
                  <a:solidFill>
                    <a:srgbClr val="FF0000"/>
                  </a:solidFill>
                </a:rPr>
                <a:t>Why do we need Vibrato?</a:t>
              </a:r>
              <a:endParaRPr lang="en-US" dirty="0" smtClean="0"/>
            </a:p>
            <a:p>
              <a:pPr marL="0" indent="0">
                <a:buFont typeface="Arial" panose="020B0604020202020204" pitchFamily="34" charset="0"/>
                <a:buNone/>
              </a:pPr>
              <a:endParaRPr lang="en-US" dirty="0" smtClean="0"/>
            </a:p>
            <a:p>
              <a:pPr marL="0" indent="0">
                <a:buFont typeface="Arial" panose="020B0604020202020204" pitchFamily="34" charset="0"/>
                <a:buNone/>
              </a:pPr>
              <a:endParaRPr lang="en-US" dirty="0" smtClean="0"/>
            </a:p>
            <a:p>
              <a:pPr marL="0" indent="0">
                <a:buFont typeface="Arial" panose="020B0604020202020204" pitchFamily="34" charset="0"/>
                <a:buNone/>
              </a:pPr>
              <a:endParaRPr lang="en-GB" dirty="0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288121" y="2427531"/>
            <a:ext cx="5876514" cy="2707588"/>
            <a:chOff x="288121" y="2427531"/>
            <a:chExt cx="5876514" cy="2707588"/>
          </a:xfrm>
        </p:grpSpPr>
        <p:grpSp>
          <p:nvGrpSpPr>
            <p:cNvPr id="13" name="Group 12"/>
            <p:cNvGrpSpPr/>
            <p:nvPr/>
          </p:nvGrpSpPr>
          <p:grpSpPr>
            <a:xfrm>
              <a:off x="288121" y="2427531"/>
              <a:ext cx="5876514" cy="2707588"/>
              <a:chOff x="8641" y="2182384"/>
              <a:chExt cx="5876514" cy="2707588"/>
            </a:xfrm>
          </p:grpSpPr>
          <p:sp>
            <p:nvSpPr>
              <p:cNvPr id="21" name="Oval 20"/>
              <p:cNvSpPr/>
              <p:nvPr/>
            </p:nvSpPr>
            <p:spPr>
              <a:xfrm>
                <a:off x="8641" y="2182384"/>
                <a:ext cx="5876514" cy="2707588"/>
              </a:xfrm>
              <a:prstGeom prst="ellipse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 dirty="0"/>
              </a:p>
            </p:txBody>
          </p:sp>
          <p:sp>
            <p:nvSpPr>
              <p:cNvPr id="22" name="Content Placeholder 2"/>
              <p:cNvSpPr txBox="1">
                <a:spLocks/>
              </p:cNvSpPr>
              <p:nvPr/>
            </p:nvSpPr>
            <p:spPr>
              <a:xfrm>
                <a:off x="82206" y="2836297"/>
                <a:ext cx="2534039" cy="139976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92500" lnSpcReduction="1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Font typeface="Arial" panose="020B0604020202020204" pitchFamily="34" charset="0"/>
                  <a:buNone/>
                </a:pPr>
                <a:r>
                  <a:rPr lang="en-US" sz="2800" b="1" dirty="0" smtClean="0">
                    <a:solidFill>
                      <a:srgbClr val="FF0000"/>
                    </a:solidFill>
                  </a:rPr>
                  <a:t>What does </a:t>
                </a:r>
              </a:p>
              <a:p>
                <a:pPr marL="0" indent="0" algn="ctr">
                  <a:buFont typeface="Arial" panose="020B0604020202020204" pitchFamily="34" charset="0"/>
                  <a:buNone/>
                </a:pPr>
                <a:r>
                  <a:rPr lang="en-US" sz="2800" b="1" dirty="0" smtClean="0">
                    <a:solidFill>
                      <a:srgbClr val="FF0000"/>
                    </a:solidFill>
                  </a:rPr>
                  <a:t>Vibrato </a:t>
                </a:r>
              </a:p>
              <a:p>
                <a:pPr marL="0" indent="0" algn="ctr">
                  <a:buFont typeface="Arial" panose="020B0604020202020204" pitchFamily="34" charset="0"/>
                  <a:buNone/>
                </a:pPr>
                <a:r>
                  <a:rPr lang="en-US" sz="2800" b="1" dirty="0" smtClean="0">
                    <a:solidFill>
                      <a:srgbClr val="FF0000"/>
                    </a:solidFill>
                  </a:rPr>
                  <a:t>sound like?</a:t>
                </a:r>
              </a:p>
              <a:p>
                <a:pPr lvl="8"/>
                <a:endParaRPr lang="en-US" b="1" dirty="0" smtClean="0"/>
              </a:p>
              <a:p>
                <a:pPr lvl="8"/>
                <a:endParaRPr lang="en-US" b="1" dirty="0" smtClean="0"/>
              </a:p>
              <a:p>
                <a:pPr marL="0" indent="0">
                  <a:buNone/>
                </a:pPr>
                <a:endParaRPr lang="en-US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  <p:pic>
            <p:nvPicPr>
              <p:cNvPr id="4" name="HD Whitney Houston “I Will Always Love You” - 1994, Grammy Awards (MINI CLIP)">
                <a:hlinkClick r:id="" action="ppaction://media"/>
              </p:cNvPr>
              <p:cNvPicPr>
                <a:picLocks noChangeAspect="1"/>
              </p:cNvPicPr>
              <p:nvPr>
                <a:videoFile r:link="rId2"/>
                <p:extLst>
                  <p:ext uri="{DAA4B4D4-6D71-4841-9C94-3DE7FCFB9230}">
                    <p14:media xmlns:p14="http://schemas.microsoft.com/office/powerpoint/2010/main" r:embed="rId1"/>
                  </p:ext>
                </p:ext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2446997" y="2601845"/>
                <a:ext cx="2474084" cy="1401142"/>
              </a:xfrm>
              <a:prstGeom prst="rect">
                <a:avLst/>
              </a:prstGeom>
            </p:spPr>
          </p:pic>
        </p:grpSp>
        <p:sp>
          <p:nvSpPr>
            <p:cNvPr id="3" name="Rectangle 2"/>
            <p:cNvSpPr/>
            <p:nvPr/>
          </p:nvSpPr>
          <p:spPr>
            <a:xfrm>
              <a:off x="2742560" y="4247955"/>
              <a:ext cx="2300630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Love Whitney </a:t>
              </a:r>
              <a:r>
                <a:rPr lang="en-US" sz="1200" dirty="0" err="1">
                  <a:latin typeface="Arial" panose="020B0604020202020204" pitchFamily="34" charset="0"/>
                  <a:cs typeface="Arial" panose="020B0604020202020204" pitchFamily="34" charset="0"/>
                </a:rPr>
                <a:t>Housten</a:t>
              </a: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. (2018) </a:t>
              </a:r>
              <a:endParaRPr lang="en-GB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544074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5303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673" y="91952"/>
            <a:ext cx="330891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000" b="1" dirty="0" smtClean="0">
                <a:latin typeface="Fugaz One" pitchFamily="2" charset="0"/>
              </a:rPr>
              <a:t>HOW IS VIBRATO</a:t>
            </a:r>
          </a:p>
          <a:p>
            <a:r>
              <a:rPr lang="en-US" sz="3000" b="1" dirty="0" smtClean="0">
                <a:latin typeface="Fugaz One" pitchFamily="2" charset="0"/>
              </a:rPr>
              <a:t>MADE?</a:t>
            </a:r>
            <a:endParaRPr lang="en-US" sz="3000" dirty="0">
              <a:latin typeface="Fugaz One" pitchFamily="2" charset="0"/>
            </a:endParaRP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516006" y="1649862"/>
            <a:ext cx="4931255" cy="531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 typeface="+mj-lt"/>
              <a:buAutoNum type="arabicPeriod"/>
            </a:pPr>
            <a:r>
              <a:rPr lang="en-US" sz="3500" b="1" dirty="0" smtClean="0">
                <a:solidFill>
                  <a:srgbClr val="FF0000"/>
                </a:solidFill>
              </a:rPr>
              <a:t>Laryngeal Muscles</a:t>
            </a:r>
            <a:endParaRPr lang="en-US" sz="3500" dirty="0" smtClean="0">
              <a:solidFill>
                <a:srgbClr val="FF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269100" y="2313274"/>
            <a:ext cx="6181127" cy="3596465"/>
            <a:chOff x="6076788" y="504305"/>
            <a:chExt cx="5213978" cy="2969911"/>
          </a:xfrm>
        </p:grpSpPr>
        <p:grpSp>
          <p:nvGrpSpPr>
            <p:cNvPr id="4" name="Group 3"/>
            <p:cNvGrpSpPr/>
            <p:nvPr/>
          </p:nvGrpSpPr>
          <p:grpSpPr>
            <a:xfrm>
              <a:off x="6076788" y="504305"/>
              <a:ext cx="5213978" cy="2371270"/>
              <a:chOff x="7401735" y="1987873"/>
              <a:chExt cx="5213978" cy="2371270"/>
            </a:xfrm>
          </p:grpSpPr>
          <p:pic>
            <p:nvPicPr>
              <p:cNvPr id="6" name="Picture 5"/>
              <p:cNvPicPr>
                <a:picLocks noChangeAspect="1"/>
              </p:cNvPicPr>
              <p:nvPr/>
            </p:nvPicPr>
            <p:blipFill rotWithShape="1"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370" t="2803" r="4236" b="5732"/>
              <a:stretch/>
            </p:blipFill>
            <p:spPr>
              <a:xfrm>
                <a:off x="8563602" y="1987873"/>
                <a:ext cx="2572060" cy="2371270"/>
              </a:xfrm>
              <a:prstGeom prst="rect">
                <a:avLst/>
              </a:prstGeom>
            </p:spPr>
          </p:pic>
          <p:sp>
            <p:nvSpPr>
              <p:cNvPr id="8" name="TextBox 7"/>
              <p:cNvSpPr txBox="1"/>
              <p:nvPr/>
            </p:nvSpPr>
            <p:spPr>
              <a:xfrm>
                <a:off x="10923645" y="2490696"/>
                <a:ext cx="16920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Cricothyroid</a:t>
                </a:r>
                <a:endParaRPr lang="en-GB" dirty="0"/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7401735" y="2209768"/>
                <a:ext cx="1973763" cy="3988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err="1" smtClean="0"/>
                  <a:t>Thyroarytenoid</a:t>
                </a:r>
                <a:endParaRPr lang="en-GB" dirty="0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6969733" y="1107615"/>
              <a:ext cx="2724538" cy="1197921"/>
              <a:chOff x="7692785" y="3381206"/>
              <a:chExt cx="2724538" cy="1197921"/>
            </a:xfrm>
          </p:grpSpPr>
          <p:cxnSp>
            <p:nvCxnSpPr>
              <p:cNvPr id="11" name="Straight Arrow Connector 10"/>
              <p:cNvCxnSpPr/>
              <p:nvPr/>
            </p:nvCxnSpPr>
            <p:spPr>
              <a:xfrm>
                <a:off x="7692785" y="3462527"/>
                <a:ext cx="1189958" cy="111660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/>
              <p:cNvCxnSpPr/>
              <p:nvPr/>
            </p:nvCxnSpPr>
            <p:spPr>
              <a:xfrm>
                <a:off x="8072487" y="3381206"/>
                <a:ext cx="1578131" cy="116976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/>
              <p:cNvCxnSpPr/>
              <p:nvPr/>
            </p:nvCxnSpPr>
            <p:spPr>
              <a:xfrm flipH="1">
                <a:off x="9930213" y="3623417"/>
                <a:ext cx="487110" cy="372406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/>
              <p:cNvCxnSpPr/>
              <p:nvPr/>
            </p:nvCxnSpPr>
            <p:spPr>
              <a:xfrm flipH="1">
                <a:off x="8450162" y="3579695"/>
                <a:ext cx="1871589" cy="345414"/>
              </a:xfrm>
              <a:prstGeom prst="straightConnector1">
                <a:avLst/>
              </a:prstGeom>
              <a:ln w="190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Box 24"/>
            <p:cNvSpPr txBox="1"/>
            <p:nvPr/>
          </p:nvSpPr>
          <p:spPr>
            <a:xfrm>
              <a:off x="7564711" y="2991317"/>
              <a:ext cx="2336033" cy="4828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 smtClean="0"/>
                <a:t> Figure 1.</a:t>
              </a:r>
            </a:p>
            <a:p>
              <a:r>
                <a:rPr lang="en-GB" sz="1600" dirty="0" smtClean="0"/>
                <a:t>(</a:t>
              </a:r>
              <a:r>
                <a:rPr lang="en-GB" sz="1600" dirty="0" err="1" smtClean="0"/>
                <a:t>Sieroslawska</a:t>
              </a:r>
              <a:r>
                <a:rPr lang="en-GB" sz="1600" dirty="0" smtClean="0"/>
                <a:t>, 2022</a:t>
              </a:r>
              <a:r>
                <a:rPr lang="en-US" sz="1600" dirty="0" smtClean="0"/>
                <a:t>)</a:t>
              </a:r>
              <a:endParaRPr lang="en-GB" sz="1600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9690490" y="2728876"/>
              <a:ext cx="184731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endParaRPr lang="en-GB" dirty="0"/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5447261" y="2737105"/>
            <a:ext cx="10502142" cy="4025993"/>
            <a:chOff x="5447261" y="2737105"/>
            <a:chExt cx="10502142" cy="4025993"/>
          </a:xfrm>
        </p:grpSpPr>
        <p:grpSp>
          <p:nvGrpSpPr>
            <p:cNvPr id="3" name="Group 2"/>
            <p:cNvGrpSpPr/>
            <p:nvPr/>
          </p:nvGrpSpPr>
          <p:grpSpPr>
            <a:xfrm>
              <a:off x="6279612" y="2737105"/>
              <a:ext cx="7666074" cy="3449737"/>
              <a:chOff x="6470144" y="2166318"/>
              <a:chExt cx="5514909" cy="3449737"/>
            </a:xfrm>
          </p:grpSpPr>
          <p:sp>
            <p:nvSpPr>
              <p:cNvPr id="36" name="Content Placeholder 2"/>
              <p:cNvSpPr txBox="1">
                <a:spLocks/>
              </p:cNvSpPr>
              <p:nvPr/>
            </p:nvSpPr>
            <p:spPr>
              <a:xfrm>
                <a:off x="6470144" y="2166318"/>
                <a:ext cx="5514909" cy="344973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en-US" sz="3500" b="1" dirty="0" smtClean="0">
                    <a:solidFill>
                      <a:srgbClr val="FF0000"/>
                    </a:solidFill>
                  </a:rPr>
                  <a:t>2. Breathing </a:t>
                </a:r>
                <a:r>
                  <a:rPr lang="en-US" sz="3500" b="1" dirty="0">
                    <a:solidFill>
                      <a:srgbClr val="FF0000"/>
                    </a:solidFill>
                  </a:rPr>
                  <a:t>t</a:t>
                </a:r>
                <a:r>
                  <a:rPr lang="en-US" sz="3500" b="1" dirty="0" smtClean="0">
                    <a:solidFill>
                      <a:srgbClr val="FF0000"/>
                    </a:solidFill>
                  </a:rPr>
                  <a:t>echniques</a:t>
                </a:r>
              </a:p>
              <a:p>
                <a:pPr marL="0" indent="0">
                  <a:buNone/>
                </a:pPr>
                <a:r>
                  <a:rPr lang="en-US" sz="3500" b="1" dirty="0" smtClean="0">
                    <a:solidFill>
                      <a:srgbClr val="FF0000"/>
                    </a:solidFill>
                  </a:rPr>
                  <a:t>3. Sub-glottal pressure</a:t>
                </a:r>
              </a:p>
              <a:p>
                <a:pPr marL="0" indent="0">
                  <a:buNone/>
                </a:pPr>
                <a:r>
                  <a:rPr lang="en-US" sz="3500" b="1" dirty="0">
                    <a:solidFill>
                      <a:srgbClr val="FF0000"/>
                    </a:solidFill>
                  </a:rPr>
                  <a:t>4</a:t>
                </a:r>
                <a:r>
                  <a:rPr lang="en-US" sz="3500" b="1" dirty="0" smtClean="0">
                    <a:solidFill>
                      <a:srgbClr val="FF0000"/>
                    </a:solidFill>
                  </a:rPr>
                  <a:t>. Pulses in the pharyngeal</a:t>
                </a:r>
              </a:p>
              <a:p>
                <a:pPr marL="0" indent="0">
                  <a:buNone/>
                </a:pPr>
                <a:r>
                  <a:rPr lang="en-US" sz="3500" b="1">
                    <a:solidFill>
                      <a:srgbClr val="FF0000"/>
                    </a:solidFill>
                  </a:rPr>
                  <a:t> </a:t>
                </a:r>
                <a:r>
                  <a:rPr lang="en-US" sz="3500" b="1" smtClean="0">
                    <a:solidFill>
                      <a:srgbClr val="FF0000"/>
                    </a:solidFill>
                  </a:rPr>
                  <a:t>   wall</a:t>
                </a:r>
                <a:endParaRPr lang="en-US" sz="35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US" sz="2000" b="1" dirty="0" smtClean="0"/>
              </a:p>
            </p:txBody>
          </p:sp>
          <p:sp>
            <p:nvSpPr>
              <p:cNvPr id="2" name="TextBox 1"/>
              <p:cNvSpPr txBox="1"/>
              <p:nvPr/>
            </p:nvSpPr>
            <p:spPr>
              <a:xfrm>
                <a:off x="7432242" y="5230781"/>
                <a:ext cx="184731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en-GB" sz="1600" dirty="0"/>
              </a:p>
            </p:txBody>
          </p:sp>
        </p:grpSp>
        <p:sp>
          <p:nvSpPr>
            <p:cNvPr id="15" name="Rectangle 14"/>
            <p:cNvSpPr/>
            <p:nvPr/>
          </p:nvSpPr>
          <p:spPr>
            <a:xfrm>
              <a:off x="5447261" y="6501488"/>
              <a:ext cx="10502142" cy="2616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(Rothenberg, 2018; </a:t>
              </a:r>
              <a:r>
                <a:rPr lang="en-US" sz="1100" dirty="0" err="1">
                  <a:latin typeface="Arial" panose="020B0604020202020204" pitchFamily="34" charset="0"/>
                  <a:cs typeface="Arial" panose="020B0604020202020204" pitchFamily="34" charset="0"/>
                </a:rPr>
                <a:t>Bjorklund</a:t>
              </a:r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 and </a:t>
              </a:r>
              <a:r>
                <a:rPr lang="en-US" sz="1100" dirty="0" err="1">
                  <a:latin typeface="Arial" panose="020B0604020202020204" pitchFamily="34" charset="0"/>
                  <a:cs typeface="Arial" panose="020B0604020202020204" pitchFamily="34" charset="0"/>
                </a:rPr>
                <a:t>Sundberg</a:t>
              </a:r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, 2015</a:t>
              </a:r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; </a:t>
              </a:r>
              <a:r>
                <a:rPr lang="en-GB" sz="1100" dirty="0" err="1"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Belafsky</a:t>
              </a:r>
              <a:r>
                <a:rPr lang="en-GB" sz="1100" dirty="0"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 and </a:t>
              </a:r>
              <a:r>
                <a:rPr lang="en-GB" sz="1100" dirty="0" err="1"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Lintzenich</a:t>
              </a:r>
              <a:r>
                <a:rPr lang="en-GB" sz="1100" dirty="0"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, 2013; </a:t>
              </a:r>
              <a:r>
                <a:rPr lang="en-GB" sz="1100" dirty="0" err="1">
                  <a:latin typeface="Arial" panose="020B0604020202020204" pitchFamily="34" charset="0"/>
                  <a:cs typeface="Arial" panose="020B0604020202020204" pitchFamily="34" charset="0"/>
                </a:rPr>
                <a:t>Saldias</a:t>
              </a:r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 et al., 2020)</a:t>
              </a:r>
              <a:endParaRPr lang="en-US" sz="11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9608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628" y="-160743"/>
            <a:ext cx="8610600" cy="1293028"/>
          </a:xfrm>
        </p:spPr>
        <p:txBody>
          <a:bodyPr>
            <a:normAutofit/>
          </a:bodyPr>
          <a:lstStyle/>
          <a:p>
            <a:pPr algn="l"/>
            <a:r>
              <a:rPr lang="en-US" sz="2800" dirty="0" smtClean="0">
                <a:latin typeface="Fugaz One" pitchFamily="2" charset="0"/>
              </a:rPr>
              <a:t>VIBRATO </a:t>
            </a:r>
            <a:br>
              <a:rPr lang="en-US" sz="2800" dirty="0" smtClean="0">
                <a:latin typeface="Fugaz One" pitchFamily="2" charset="0"/>
              </a:rPr>
            </a:br>
            <a:r>
              <a:rPr lang="en-US" sz="2800" dirty="0" smtClean="0">
                <a:latin typeface="Fugaz One" pitchFamily="2" charset="0"/>
              </a:rPr>
              <a:t>PARAMETRES?</a:t>
            </a:r>
            <a:endParaRPr lang="en-GB" sz="2800" dirty="0">
              <a:latin typeface="Fugaz One" pitchFamily="2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62755" y="4021618"/>
            <a:ext cx="10739440" cy="2514195"/>
            <a:chOff x="662755" y="4021618"/>
            <a:chExt cx="10739440" cy="2514195"/>
          </a:xfrm>
        </p:grpSpPr>
        <p:grpSp>
          <p:nvGrpSpPr>
            <p:cNvPr id="31" name="Group 30"/>
            <p:cNvGrpSpPr/>
            <p:nvPr/>
          </p:nvGrpSpPr>
          <p:grpSpPr>
            <a:xfrm>
              <a:off x="662755" y="4021618"/>
              <a:ext cx="10739440" cy="2514195"/>
              <a:chOff x="658840" y="1425160"/>
              <a:chExt cx="5112537" cy="2514195"/>
            </a:xfrm>
          </p:grpSpPr>
          <p:sp>
            <p:nvSpPr>
              <p:cNvPr id="19" name="Rounded Rectangle 18"/>
              <p:cNvSpPr/>
              <p:nvPr/>
            </p:nvSpPr>
            <p:spPr>
              <a:xfrm>
                <a:off x="662756" y="1425160"/>
                <a:ext cx="5108621" cy="2514195"/>
              </a:xfrm>
              <a:prstGeom prst="roundRect">
                <a:avLst/>
              </a:prstGeom>
              <a:gradFill flip="none" rotWithShape="1">
                <a:gsLst>
                  <a:gs pos="0">
                    <a:srgbClr val="FFFF00">
                      <a:tint val="66000"/>
                      <a:satMod val="160000"/>
                    </a:srgbClr>
                  </a:gs>
                  <a:gs pos="50000">
                    <a:srgbClr val="FFFF00">
                      <a:tint val="44500"/>
                      <a:satMod val="160000"/>
                    </a:srgbClr>
                  </a:gs>
                  <a:gs pos="100000">
                    <a:srgbClr val="FFFF00">
                      <a:tint val="23500"/>
                      <a:satMod val="160000"/>
                    </a:srgbClr>
                  </a:gs>
                </a:gsLst>
                <a:lin ang="1890000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" name="Content Placeholder 2"/>
              <p:cNvSpPr txBox="1">
                <a:spLocks/>
              </p:cNvSpPr>
              <p:nvPr/>
            </p:nvSpPr>
            <p:spPr>
              <a:xfrm>
                <a:off x="658840" y="1735098"/>
                <a:ext cx="5112537" cy="146428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:r>
                  <a:rPr lang="en-US" sz="4400" b="1" dirty="0" smtClean="0"/>
                  <a:t>There are 2 </a:t>
                </a:r>
                <a:r>
                  <a:rPr lang="en-US" sz="4400" b="1" dirty="0"/>
                  <a:t>m</a:t>
                </a:r>
                <a:r>
                  <a:rPr lang="en-US" sz="4400" b="1" dirty="0" smtClean="0"/>
                  <a:t>ain vibrato </a:t>
                </a:r>
                <a:r>
                  <a:rPr lang="en-US" sz="4400" b="1" dirty="0" err="1" smtClean="0"/>
                  <a:t>parametres</a:t>
                </a:r>
                <a:r>
                  <a:rPr lang="en-US" sz="4400" b="1" dirty="0" smtClean="0"/>
                  <a:t>: </a:t>
                </a:r>
              </a:p>
            </p:txBody>
          </p:sp>
          <p:sp>
            <p:nvSpPr>
              <p:cNvPr id="29" name="Rectangle 28"/>
              <p:cNvSpPr/>
              <p:nvPr/>
            </p:nvSpPr>
            <p:spPr>
              <a:xfrm>
                <a:off x="2502666" y="3452960"/>
                <a:ext cx="142488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GB" dirty="0" smtClean="0">
                    <a:latin typeface="Arial" panose="020B0604020202020204" pitchFamily="34" charset="0"/>
                    <a:ea typeface="Calibri" panose="020F0502020204030204" pitchFamily="34" charset="0"/>
                  </a:rPr>
                  <a:t>(Chrysochoidis </a:t>
                </a:r>
                <a:r>
                  <a:rPr lang="en-GB" dirty="0">
                    <a:latin typeface="Arial" panose="020B0604020202020204" pitchFamily="34" charset="0"/>
                    <a:ea typeface="Calibri" panose="020F0502020204030204" pitchFamily="34" charset="0"/>
                  </a:rPr>
                  <a:t>et al.</a:t>
                </a:r>
                <a:r>
                  <a:rPr lang="en-US" dirty="0">
                    <a:latin typeface="Arial" panose="020B0604020202020204" pitchFamily="34" charset="0"/>
                    <a:ea typeface="Calibri" panose="020F0502020204030204" pitchFamily="34" charset="0"/>
                  </a:rPr>
                  <a:t>, 2014)</a:t>
                </a:r>
                <a:endParaRPr lang="en-GB" dirty="0"/>
              </a:p>
            </p:txBody>
          </p:sp>
        </p:grpSp>
        <p:sp>
          <p:nvSpPr>
            <p:cNvPr id="27" name="Rectangle 26"/>
            <p:cNvSpPr/>
            <p:nvPr/>
          </p:nvSpPr>
          <p:spPr>
            <a:xfrm>
              <a:off x="1096724" y="4954466"/>
              <a:ext cx="10160755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smtClean="0">
                  <a:ln w="13462">
                    <a:solidFill>
                      <a:schemeClr val="bg1"/>
                    </a:solidFill>
                    <a:prstDash val="solid"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dist="38100" dir="2700000" algn="bl" rotWithShape="0">
                      <a:schemeClr val="accent5"/>
                    </a:outerShdw>
                  </a:effectLst>
                </a:rPr>
                <a:t>Vibrato Rate  &amp; Vibrato Extent</a:t>
              </a:r>
              <a:endPara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endParaRP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3009238" y="718174"/>
            <a:ext cx="6046474" cy="2873409"/>
            <a:chOff x="5901669" y="774860"/>
            <a:chExt cx="6046474" cy="2873409"/>
          </a:xfrm>
        </p:grpSpPr>
        <p:sp>
          <p:nvSpPr>
            <p:cNvPr id="3" name="TextBox 2"/>
            <p:cNvSpPr txBox="1"/>
            <p:nvPr/>
          </p:nvSpPr>
          <p:spPr>
            <a:xfrm>
              <a:off x="8073796" y="2646962"/>
              <a:ext cx="1702219" cy="5636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/>
                <a:t>(</a:t>
              </a:r>
              <a:r>
                <a:rPr lang="en-US" sz="1200" dirty="0" err="1"/>
                <a:t>Bonjyotsna</a:t>
              </a:r>
              <a:r>
                <a:rPr lang="en-US" sz="1200" dirty="0"/>
                <a:t>, 2015</a:t>
              </a:r>
              <a:r>
                <a:rPr lang="en-US" sz="1200" dirty="0" smtClean="0"/>
                <a:t>)</a:t>
              </a:r>
              <a:endParaRPr lang="en-GB" sz="1200" dirty="0"/>
            </a:p>
          </p:txBody>
        </p:sp>
        <p:pic>
          <p:nvPicPr>
            <p:cNvPr id="2050" name="Picture 2" descr="File:Speech bubble.svg - Wikipedia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901669" y="774860"/>
              <a:ext cx="6046474" cy="28734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Box 27"/>
            <p:cNvSpPr txBox="1"/>
            <p:nvPr/>
          </p:nvSpPr>
          <p:spPr>
            <a:xfrm>
              <a:off x="6539733" y="1246043"/>
              <a:ext cx="440299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 err="1" smtClean="0"/>
                <a:t>Parametre</a:t>
              </a:r>
              <a:r>
                <a:rPr lang="en-US" sz="2800" dirty="0" smtClean="0"/>
                <a:t> = variables that can be quantified or measured </a:t>
              </a:r>
              <a:endParaRPr lang="en-GB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25718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8382130" y="1079209"/>
            <a:ext cx="3809870" cy="3651907"/>
            <a:chOff x="3890868" y="2995711"/>
            <a:chExt cx="3809870" cy="3584406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4211203" y="3262621"/>
              <a:ext cx="2997162" cy="3637830"/>
            </a:xfrm>
            <a:prstGeom prst="rect">
              <a:avLst/>
            </a:prstGeom>
          </p:spPr>
        </p:pic>
        <p:sp>
          <p:nvSpPr>
            <p:cNvPr id="7" name="Title 1"/>
            <p:cNvSpPr txBox="1">
              <a:spLocks/>
            </p:cNvSpPr>
            <p:nvPr/>
          </p:nvSpPr>
          <p:spPr>
            <a:xfrm>
              <a:off x="3890868" y="2995711"/>
              <a:ext cx="3809870" cy="70917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 cap="all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en-US" sz="2000" dirty="0" smtClean="0">
                  <a:latin typeface="Fugaz One" pitchFamily="2" charset="0"/>
                </a:rPr>
                <a:t>WHAT IS VIBRATO EXTENT?</a:t>
              </a:r>
              <a:endParaRPr lang="en-GB" sz="2000" dirty="0">
                <a:latin typeface="Fugaz One" pitchFamily="2" charset="0"/>
              </a:endParaRPr>
            </a:p>
          </p:txBody>
        </p:sp>
        <p:sp>
          <p:nvSpPr>
            <p:cNvPr id="8" name="Title 1"/>
            <p:cNvSpPr txBox="1">
              <a:spLocks/>
            </p:cNvSpPr>
            <p:nvPr/>
          </p:nvSpPr>
          <p:spPr>
            <a:xfrm>
              <a:off x="4266116" y="3606093"/>
              <a:ext cx="3028544" cy="2420157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 cap="all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7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Size of the pitch SHIFT below and above average pitch</a:t>
              </a:r>
            </a:p>
            <a:p>
              <a:pPr algn="l"/>
              <a:endParaRPr lang="en-US" sz="17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7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Usually Measured in SEMITONES</a:t>
              </a: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endPara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7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varies from 0.8 to 2.0 semitones</a:t>
              </a:r>
              <a:endPara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404178" y="5828841"/>
              <a:ext cx="279114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 smtClean="0">
                  <a:solidFill>
                    <a:schemeClr val="bg1"/>
                  </a:solidFill>
                </a:rPr>
                <a:t>(Howes </a:t>
              </a:r>
              <a:r>
                <a:rPr lang="en-US" sz="1600" dirty="0">
                  <a:solidFill>
                    <a:schemeClr val="bg1"/>
                  </a:solidFill>
                </a:rPr>
                <a:t>et al. </a:t>
              </a:r>
              <a:r>
                <a:rPr lang="en-US" sz="1600" dirty="0" smtClean="0">
                  <a:solidFill>
                    <a:schemeClr val="bg1"/>
                  </a:solidFill>
                </a:rPr>
                <a:t>2012</a:t>
              </a:r>
              <a:r>
                <a:rPr lang="en-US" sz="1600" dirty="0">
                  <a:solidFill>
                    <a:schemeClr val="bg1"/>
                  </a:solidFill>
                </a:rPr>
                <a:t> </a:t>
              </a:r>
              <a:r>
                <a:rPr lang="en-US" sz="1600" dirty="0" smtClean="0">
                  <a:solidFill>
                    <a:schemeClr val="bg1"/>
                  </a:solidFill>
                </a:rPr>
                <a:t>and </a:t>
              </a:r>
            </a:p>
            <a:p>
              <a:r>
                <a:rPr lang="en-US" sz="1600" dirty="0" smtClean="0">
                  <a:solidFill>
                    <a:schemeClr val="bg1"/>
                  </a:solidFill>
                </a:rPr>
                <a:t>Mitchell and Kenny, 2009) </a:t>
              </a:r>
              <a:endParaRPr lang="en-GB" sz="16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159435" y="1241284"/>
            <a:ext cx="3627542" cy="3598325"/>
            <a:chOff x="35232" y="3099663"/>
            <a:chExt cx="3627542" cy="3598325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295473" y="3440586"/>
              <a:ext cx="2997161" cy="3517643"/>
            </a:xfrm>
            <a:prstGeom prst="rect">
              <a:avLst/>
            </a:prstGeom>
          </p:spPr>
        </p:pic>
        <p:sp>
          <p:nvSpPr>
            <p:cNvPr id="10" name="Title 1"/>
            <p:cNvSpPr txBox="1">
              <a:spLocks/>
            </p:cNvSpPr>
            <p:nvPr/>
          </p:nvSpPr>
          <p:spPr>
            <a:xfrm>
              <a:off x="607667" y="3880101"/>
              <a:ext cx="2500639" cy="23376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 cap="all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8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Cycles or vibrations per second</a:t>
              </a:r>
            </a:p>
            <a:p>
              <a:pPr algn="l"/>
              <a:endParaRPr lang="en-US" sz="1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8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Measured in Hz </a:t>
              </a: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endPara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en-US" sz="18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Varies from 1Hz to 12hz</a:t>
              </a:r>
              <a:endPara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Title 1"/>
            <p:cNvSpPr txBox="1">
              <a:spLocks/>
            </p:cNvSpPr>
            <p:nvPr/>
          </p:nvSpPr>
          <p:spPr>
            <a:xfrm>
              <a:off x="178337" y="3099663"/>
              <a:ext cx="3484437" cy="70917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kern="1200" cap="all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en-US" sz="2000" dirty="0" smtClean="0">
                  <a:latin typeface="Fugaz One" pitchFamily="2" charset="0"/>
                </a:rPr>
                <a:t>WHAT IS VIBRATO RATE?</a:t>
              </a:r>
              <a:endParaRPr lang="en-GB" sz="2000" dirty="0">
                <a:latin typeface="Fugaz One" pitchFamily="2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26888" y="6091111"/>
              <a:ext cx="292259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</a:rPr>
                <a:t>(Mitchell and Kenny, 2009</a:t>
              </a:r>
              <a:r>
                <a:rPr lang="en-US" sz="1600" dirty="0" smtClean="0">
                  <a:solidFill>
                    <a:schemeClr val="bg1"/>
                  </a:solidFill>
                </a:rPr>
                <a:t>) </a:t>
              </a:r>
              <a:endParaRPr lang="en-GB" sz="16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3564960" y="4319639"/>
            <a:ext cx="5073825" cy="3162202"/>
            <a:chOff x="3258773" y="4351119"/>
            <a:chExt cx="5073825" cy="3162202"/>
          </a:xfrm>
        </p:grpSpPr>
        <p:sp>
          <p:nvSpPr>
            <p:cNvPr id="14" name="Heart 13"/>
            <p:cNvSpPr/>
            <p:nvPr/>
          </p:nvSpPr>
          <p:spPr>
            <a:xfrm>
              <a:off x="4558071" y="4351119"/>
              <a:ext cx="2279416" cy="1699935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Content Placeholder 2"/>
            <p:cNvSpPr txBox="1">
              <a:spLocks/>
            </p:cNvSpPr>
            <p:nvPr/>
          </p:nvSpPr>
          <p:spPr>
            <a:xfrm>
              <a:off x="3757012" y="4731116"/>
              <a:ext cx="3881535" cy="2782205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en-US" b="1" i="1" dirty="0" smtClean="0"/>
                <a:t>Best Rate</a:t>
              </a:r>
            </a:p>
            <a:p>
              <a:pPr marL="0" indent="0" algn="ctr">
                <a:buNone/>
              </a:pPr>
              <a:r>
                <a:rPr lang="en-US" b="1" i="1" dirty="0" smtClean="0"/>
                <a:t>5Hz to 7Hz</a:t>
              </a:r>
            </a:p>
            <a:p>
              <a:endParaRPr lang="en-US" b="1" i="1" dirty="0" smtClean="0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3258773" y="6066610"/>
              <a:ext cx="5073825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400" dirty="0" smtClean="0">
                  <a:latin typeface="+mj-lt"/>
                  <a:ea typeface="Calibri" panose="020F0502020204030204" pitchFamily="34" charset="0"/>
                </a:rPr>
                <a:t>(</a:t>
              </a:r>
              <a:r>
                <a:rPr lang="en-US" sz="1400" dirty="0" err="1" smtClean="0">
                  <a:latin typeface="+mj-lt"/>
                  <a:ea typeface="Calibri" panose="020F0502020204030204" pitchFamily="34" charset="0"/>
                </a:rPr>
                <a:t>Dejonckere</a:t>
              </a:r>
              <a:r>
                <a:rPr lang="en-US" sz="1400" dirty="0" smtClean="0">
                  <a:latin typeface="+mj-lt"/>
                  <a:ea typeface="Calibri" panose="020F0502020204030204" pitchFamily="34" charset="0"/>
                </a:rPr>
                <a:t> </a:t>
              </a:r>
              <a:r>
                <a:rPr lang="en-US" sz="1400" dirty="0">
                  <a:latin typeface="+mj-lt"/>
                  <a:ea typeface="Calibri" panose="020F0502020204030204" pitchFamily="34" charset="0"/>
                </a:rPr>
                <a:t>et al</a:t>
              </a:r>
              <a:r>
                <a:rPr lang="en-US" sz="1400" dirty="0" smtClean="0">
                  <a:latin typeface="+mj-lt"/>
                  <a:ea typeface="Calibri" panose="020F0502020204030204" pitchFamily="34" charset="0"/>
                </a:rPr>
                <a:t>., 1995; </a:t>
              </a:r>
              <a:r>
                <a:rPr lang="en-US" sz="1400" dirty="0"/>
                <a:t>Titze et al</a:t>
              </a:r>
              <a:r>
                <a:rPr lang="en-US" sz="1400" dirty="0" smtClean="0"/>
                <a:t>., 2002; Ferrante, 2011</a:t>
              </a:r>
              <a:r>
                <a:rPr lang="en-US" sz="1400" dirty="0" smtClean="0">
                  <a:latin typeface="+mj-lt"/>
                  <a:ea typeface="Calibri" panose="020F0502020204030204" pitchFamily="34" charset="0"/>
                </a:rPr>
                <a:t>)</a:t>
              </a:r>
              <a:endParaRPr lang="en-GB" sz="1400" dirty="0">
                <a:latin typeface="+mj-lt"/>
              </a:endParaRPr>
            </a:p>
          </p:txBody>
        </p:sp>
      </p:grpSp>
      <p:sp>
        <p:nvSpPr>
          <p:cNvPr id="24" name="Rectangle 23"/>
          <p:cNvSpPr/>
          <p:nvPr/>
        </p:nvSpPr>
        <p:spPr>
          <a:xfrm>
            <a:off x="108552" y="30464"/>
            <a:ext cx="315022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latin typeface="Fugaz One" pitchFamily="2" charset="0"/>
              </a:rPr>
              <a:t>VIBRATO RATE AND </a:t>
            </a:r>
          </a:p>
          <a:p>
            <a:r>
              <a:rPr lang="en-US" sz="2400" b="1" dirty="0" smtClean="0">
                <a:latin typeface="Fugaz One" pitchFamily="2" charset="0"/>
              </a:rPr>
              <a:t>VIBRATO EXTENT</a:t>
            </a:r>
            <a:endParaRPr lang="en-US" sz="2400" dirty="0">
              <a:latin typeface="Fugaz On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18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8552" y="30464"/>
            <a:ext cx="258436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latin typeface="Fugaz One" pitchFamily="2" charset="0"/>
              </a:rPr>
              <a:t>VIBRATO RATES</a:t>
            </a:r>
          </a:p>
          <a:p>
            <a:r>
              <a:rPr lang="en-US" sz="2400" b="1" dirty="0" smtClean="0">
                <a:latin typeface="Fugaz One" pitchFamily="2" charset="0"/>
              </a:rPr>
              <a:t>CONTINUED</a:t>
            </a:r>
            <a:endParaRPr lang="en-US" sz="2400" dirty="0">
              <a:latin typeface="Fugaz One" pitchFamily="2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400733" y="1665757"/>
            <a:ext cx="33297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TREMOLO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400733" y="2726290"/>
            <a:ext cx="373781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9hz and above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Tensed laryngeal muscles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Untrained, inexperience</a:t>
            </a:r>
          </a:p>
          <a:p>
            <a:r>
              <a:rPr lang="en-US" sz="2000" dirty="0"/>
              <a:t> </a:t>
            </a:r>
            <a:r>
              <a:rPr lang="en-US" sz="2000" dirty="0" smtClean="0"/>
              <a:t>   singers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/>
              <a:t>Nerves and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1023440" y="1665757"/>
            <a:ext cx="10575002" cy="4061638"/>
            <a:chOff x="1023440" y="1665757"/>
            <a:chExt cx="10575002" cy="4061638"/>
          </a:xfrm>
        </p:grpSpPr>
        <p:sp>
          <p:nvSpPr>
            <p:cNvPr id="7" name="Rectangle 6"/>
            <p:cNvSpPr/>
            <p:nvPr/>
          </p:nvSpPr>
          <p:spPr>
            <a:xfrm>
              <a:off x="7289715" y="1665757"/>
              <a:ext cx="286007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smtClean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WOBBLE</a:t>
              </a:r>
              <a:endPara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2951" y="2726724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289714" y="2726724"/>
              <a:ext cx="430872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/>
                <a:t>5</a:t>
              </a:r>
              <a:r>
                <a:rPr lang="en-US" sz="2000" dirty="0" smtClean="0"/>
                <a:t>hz and below (Substandard)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 smtClean="0"/>
                <a:t>Inadequate muscle strength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 smtClean="0"/>
                <a:t>Predominant in the aged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 smtClean="0"/>
                <a:t>Vocal impairment</a:t>
              </a:r>
              <a:endParaRPr lang="en-GB" sz="20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023440" y="5358063"/>
              <a:ext cx="102659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(</a:t>
              </a:r>
              <a:r>
                <a:rPr lang="en-US" dirty="0"/>
                <a:t>Titze, 2002; </a:t>
              </a:r>
              <a:r>
                <a:rPr lang="en-US" dirty="0" err="1" smtClean="0"/>
                <a:t>Andzane</a:t>
              </a:r>
              <a:r>
                <a:rPr lang="en-US" dirty="0" smtClean="0"/>
                <a:t> </a:t>
              </a:r>
              <a:r>
                <a:rPr lang="en-US" dirty="0"/>
                <a:t>and </a:t>
              </a:r>
              <a:r>
                <a:rPr lang="en-US" dirty="0" err="1"/>
                <a:t>Marmauza</a:t>
              </a:r>
              <a:r>
                <a:rPr lang="en-US" dirty="0"/>
                <a:t>, </a:t>
              </a:r>
              <a:r>
                <a:rPr lang="en-US" dirty="0" smtClean="0"/>
                <a:t>2012; Watson, 2014; </a:t>
              </a:r>
              <a:r>
                <a:rPr lang="en-US" dirty="0" err="1" smtClean="0"/>
                <a:t>Nandamudi</a:t>
              </a:r>
              <a:r>
                <a:rPr lang="en-US" dirty="0" smtClean="0"/>
                <a:t> </a:t>
              </a:r>
              <a:r>
                <a:rPr lang="en-US" dirty="0"/>
                <a:t>and Scherer, </a:t>
              </a:r>
              <a:r>
                <a:rPr lang="en-US" dirty="0" smtClean="0"/>
                <a:t>2020) 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35114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636" y="-66050"/>
            <a:ext cx="4046376" cy="1293028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>
                <a:latin typeface="Fugaz One" pitchFamily="2" charset="0"/>
              </a:rPr>
              <a:t>What can affect vibrato?</a:t>
            </a:r>
            <a:endParaRPr lang="en-GB" sz="3200" dirty="0">
              <a:latin typeface="Fugaz One" pitchFamily="2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929850" y="1070393"/>
            <a:ext cx="675497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Berlin Sans FB" panose="020E0602020502020306" pitchFamily="34" charset="0"/>
              </a:rPr>
              <a:t>W</a:t>
            </a:r>
            <a:r>
              <a:rPr lang="en-US" sz="4000" dirty="0" smtClean="0">
                <a:latin typeface="Berlin Sans FB" panose="020E0602020502020306" pitchFamily="34" charset="0"/>
              </a:rPr>
              <a:t>arming up</a:t>
            </a:r>
          </a:p>
          <a:p>
            <a:r>
              <a:rPr lang="en-US" sz="4000" dirty="0" smtClean="0">
                <a:latin typeface="Berlin Sans FB" panose="020E0602020502020306" pitchFamily="34" charset="0"/>
              </a:rPr>
              <a:t>Age</a:t>
            </a:r>
          </a:p>
          <a:p>
            <a:r>
              <a:rPr lang="en-US" sz="4000" dirty="0" smtClean="0">
                <a:latin typeface="Berlin Sans FB" panose="020E0602020502020306" pitchFamily="34" charset="0"/>
              </a:rPr>
              <a:t>Training</a:t>
            </a:r>
          </a:p>
          <a:p>
            <a:r>
              <a:rPr lang="en-US" sz="4000" dirty="0" smtClean="0">
                <a:latin typeface="Berlin Sans FB" panose="020E0602020502020306" pitchFamily="34" charset="0"/>
              </a:rPr>
              <a:t>Breathing Imagery</a:t>
            </a:r>
          </a:p>
          <a:p>
            <a:r>
              <a:rPr lang="en-US" sz="4000" dirty="0" smtClean="0">
                <a:latin typeface="Berlin Sans FB" panose="020E0602020502020306" pitchFamily="34" charset="0"/>
              </a:rPr>
              <a:t>Emotional Expression</a:t>
            </a:r>
          </a:p>
          <a:p>
            <a:r>
              <a:rPr lang="en-US" sz="4000" dirty="0" smtClean="0">
                <a:latin typeface="Berlin Sans FB" panose="020E0602020502020306" pitchFamily="34" charset="0"/>
              </a:rPr>
              <a:t>Disorders</a:t>
            </a:r>
          </a:p>
          <a:p>
            <a:r>
              <a:rPr lang="en-US" sz="4000" dirty="0" smtClean="0">
                <a:latin typeface="Berlin Sans FB" panose="020E0602020502020306" pitchFamily="34" charset="0"/>
              </a:rPr>
              <a:t>Vocal fold shape and size</a:t>
            </a:r>
          </a:p>
          <a:p>
            <a:r>
              <a:rPr lang="en-US" sz="4000" dirty="0" smtClean="0">
                <a:latin typeface="Berlin Sans FB" panose="020E0602020502020306" pitchFamily="34" charset="0"/>
              </a:rPr>
              <a:t>Vocal Tremor</a:t>
            </a:r>
          </a:p>
          <a:p>
            <a:endParaRPr lang="en-GB" sz="4000" dirty="0">
              <a:latin typeface="Berlin Sans FB" panose="020E0602020502020306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08582" y="6425705"/>
            <a:ext cx="119987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latin typeface="Berlin Sans FB" panose="020E0602020502020306" pitchFamily="34" charset="0"/>
              </a:rPr>
              <a:t> </a:t>
            </a:r>
            <a:r>
              <a:rPr lang="en-US" sz="1200" dirty="0" smtClean="0">
                <a:latin typeface="Berlin Sans FB" panose="020E0602020502020306" pitchFamily="34" charset="0"/>
              </a:rPr>
              <a:t>(</a:t>
            </a:r>
            <a:r>
              <a:rPr lang="en-US" sz="1200" dirty="0">
                <a:latin typeface="Berlin Sans FB" panose="020E0602020502020306" pitchFamily="34" charset="0"/>
              </a:rPr>
              <a:t>Williams, </a:t>
            </a:r>
            <a:r>
              <a:rPr lang="en-US" sz="1200" dirty="0" smtClean="0">
                <a:latin typeface="Berlin Sans FB" panose="020E0602020502020306" pitchFamily="34" charset="0"/>
              </a:rPr>
              <a:t>2016; Moorcroft </a:t>
            </a:r>
            <a:r>
              <a:rPr lang="en-US" sz="1200" dirty="0">
                <a:latin typeface="Berlin Sans FB" panose="020E0602020502020306" pitchFamily="34" charset="0"/>
              </a:rPr>
              <a:t>and Kenny, </a:t>
            </a:r>
            <a:r>
              <a:rPr lang="en-US" sz="1200" dirty="0" smtClean="0">
                <a:latin typeface="Berlin Sans FB" panose="020E0602020502020306" pitchFamily="34" charset="0"/>
              </a:rPr>
              <a:t>2014; </a:t>
            </a:r>
            <a:r>
              <a:rPr lang="en-US" sz="1200" dirty="0" err="1" smtClean="0">
                <a:latin typeface="Berlin Sans FB" panose="020E0602020502020306" pitchFamily="34" charset="0"/>
              </a:rPr>
              <a:t>Dromey</a:t>
            </a:r>
            <a:r>
              <a:rPr lang="en-US" sz="1200" dirty="0" smtClean="0">
                <a:latin typeface="Berlin Sans FB" panose="020E0602020502020306" pitchFamily="34" charset="0"/>
              </a:rPr>
              <a:t> </a:t>
            </a:r>
            <a:r>
              <a:rPr lang="en-US" sz="1200" dirty="0">
                <a:latin typeface="Berlin Sans FB" panose="020E0602020502020306" pitchFamily="34" charset="0"/>
              </a:rPr>
              <a:t>et al., </a:t>
            </a:r>
            <a:r>
              <a:rPr lang="en-US" sz="1200" dirty="0" smtClean="0">
                <a:latin typeface="Berlin Sans FB" panose="020E0602020502020306" pitchFamily="34" charset="0"/>
              </a:rPr>
              <a:t>2014; </a:t>
            </a:r>
            <a:r>
              <a:rPr lang="en-US" sz="1200" dirty="0" err="1" smtClean="0">
                <a:latin typeface="Berlin Sans FB" panose="020E0602020502020306" pitchFamily="34" charset="0"/>
              </a:rPr>
              <a:t>Galuzzi</a:t>
            </a:r>
            <a:r>
              <a:rPr lang="en-US" sz="1200" dirty="0" smtClean="0">
                <a:latin typeface="Berlin Sans FB" panose="020E0602020502020306" pitchFamily="34" charset="0"/>
              </a:rPr>
              <a:t> </a:t>
            </a:r>
            <a:r>
              <a:rPr lang="en-US" sz="1200" dirty="0">
                <a:latin typeface="Berlin Sans FB" panose="020E0602020502020306" pitchFamily="34" charset="0"/>
              </a:rPr>
              <a:t>and </a:t>
            </a:r>
            <a:r>
              <a:rPr lang="en-US" sz="1200" dirty="0" err="1">
                <a:latin typeface="Berlin Sans FB" panose="020E0602020502020306" pitchFamily="34" charset="0"/>
              </a:rPr>
              <a:t>Garavello</a:t>
            </a:r>
            <a:r>
              <a:rPr lang="en-US" sz="1200" dirty="0">
                <a:latin typeface="Berlin Sans FB" panose="020E0602020502020306" pitchFamily="34" charset="0"/>
              </a:rPr>
              <a:t>, </a:t>
            </a:r>
            <a:r>
              <a:rPr lang="en-US" sz="1200" dirty="0" smtClean="0">
                <a:latin typeface="Berlin Sans FB" panose="020E0602020502020306" pitchFamily="34" charset="0"/>
              </a:rPr>
              <a:t>2018; Yin </a:t>
            </a:r>
            <a:r>
              <a:rPr lang="en-US" sz="1200" dirty="0">
                <a:latin typeface="Berlin Sans FB" panose="020E0602020502020306" pitchFamily="34" charset="0"/>
              </a:rPr>
              <a:t>and Zhang, </a:t>
            </a:r>
            <a:r>
              <a:rPr lang="en-US" sz="1200" dirty="0" smtClean="0">
                <a:latin typeface="Berlin Sans FB" panose="020E0602020502020306" pitchFamily="34" charset="0"/>
              </a:rPr>
              <a:t>2013; </a:t>
            </a:r>
            <a:r>
              <a:rPr lang="en-US" sz="1200" dirty="0" err="1">
                <a:latin typeface="Berlin Sans FB" panose="020E0602020502020306" pitchFamily="34" charset="0"/>
              </a:rPr>
              <a:t>Barkmeier</a:t>
            </a:r>
            <a:r>
              <a:rPr lang="en-US" sz="1200" dirty="0">
                <a:latin typeface="Berlin Sans FB" panose="020E0602020502020306" pitchFamily="34" charset="0"/>
              </a:rPr>
              <a:t>-Kraemer, </a:t>
            </a:r>
            <a:r>
              <a:rPr lang="en-US" sz="1200" dirty="0" smtClean="0">
                <a:latin typeface="Berlin Sans FB" panose="020E0602020502020306" pitchFamily="34" charset="0"/>
              </a:rPr>
              <a:t>2012;</a:t>
            </a:r>
            <a:r>
              <a:rPr lang="en-US" sz="1200" dirty="0">
                <a:latin typeface="Berlin Sans FB" panose="020E0602020502020306" pitchFamily="34" charset="0"/>
              </a:rPr>
              <a:t> Silva and </a:t>
            </a:r>
            <a:r>
              <a:rPr lang="en-US" sz="1200" dirty="0" err="1">
                <a:latin typeface="Berlin Sans FB" panose="020E0602020502020306" pitchFamily="34" charset="0"/>
              </a:rPr>
              <a:t>Yehia</a:t>
            </a:r>
            <a:r>
              <a:rPr lang="en-US" sz="1200" dirty="0">
                <a:latin typeface="Berlin Sans FB" panose="020E0602020502020306" pitchFamily="34" charset="0"/>
              </a:rPr>
              <a:t>, </a:t>
            </a:r>
            <a:r>
              <a:rPr lang="en-US" sz="1200" dirty="0" smtClean="0">
                <a:latin typeface="Berlin Sans FB" panose="020E0602020502020306" pitchFamily="34" charset="0"/>
              </a:rPr>
              <a:t>2011; </a:t>
            </a:r>
            <a:r>
              <a:rPr lang="en-US" sz="1200" dirty="0">
                <a:latin typeface="Berlin Sans FB" panose="020E0602020502020306" pitchFamily="34" charset="0"/>
              </a:rPr>
              <a:t>Nix et al., 2016</a:t>
            </a:r>
            <a:r>
              <a:rPr lang="en-US" sz="1200" dirty="0" smtClean="0">
                <a:latin typeface="Berlin Sans FB" panose="020E0602020502020306" pitchFamily="34" charset="0"/>
              </a:rPr>
              <a:t>)</a:t>
            </a:r>
            <a:endParaRPr lang="en-GB" sz="1200" dirty="0">
              <a:latin typeface="Berlin Sans FB" panose="020E06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51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96" y="-147524"/>
            <a:ext cx="12077301" cy="1293028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METHODOLOGY</a:t>
            </a:r>
            <a:br>
              <a:rPr lang="en-US" sz="3600" b="1" dirty="0" smtClean="0"/>
            </a:br>
            <a:r>
              <a:rPr lang="en-US" sz="3600" b="1" dirty="0" smtClean="0"/>
              <a:t>CONTINUED</a:t>
            </a:r>
            <a:endParaRPr lang="en-GB" sz="3600" b="1" dirty="0"/>
          </a:p>
        </p:txBody>
      </p:sp>
      <p:grpSp>
        <p:nvGrpSpPr>
          <p:cNvPr id="8" name="Group 7"/>
          <p:cNvGrpSpPr/>
          <p:nvPr/>
        </p:nvGrpSpPr>
        <p:grpSpPr>
          <a:xfrm>
            <a:off x="4148589" y="1089694"/>
            <a:ext cx="3394490" cy="2992439"/>
            <a:chOff x="511688" y="1830904"/>
            <a:chExt cx="3394490" cy="2992439"/>
          </a:xfrm>
        </p:grpSpPr>
        <p:grpSp>
          <p:nvGrpSpPr>
            <p:cNvPr id="30" name="Group 29"/>
            <p:cNvGrpSpPr/>
            <p:nvPr/>
          </p:nvGrpSpPr>
          <p:grpSpPr>
            <a:xfrm>
              <a:off x="1164833" y="2997098"/>
              <a:ext cx="1985971" cy="1826245"/>
              <a:chOff x="4838017" y="2294377"/>
              <a:chExt cx="2323359" cy="2104447"/>
            </a:xfrm>
          </p:grpSpPr>
          <p:sp>
            <p:nvSpPr>
              <p:cNvPr id="19" name="TextBox 18"/>
              <p:cNvSpPr txBox="1"/>
              <p:nvPr/>
            </p:nvSpPr>
            <p:spPr>
              <a:xfrm>
                <a:off x="4838017" y="2294377"/>
                <a:ext cx="257682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5080148" y="2387971"/>
                <a:ext cx="112483" cy="15240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155856" y="2474899"/>
                <a:ext cx="2005520" cy="15240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5246226" y="3990963"/>
                <a:ext cx="216114" cy="4078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en-GB" sz="1700" dirty="0"/>
              </a:p>
            </p:txBody>
          </p:sp>
        </p:grpSp>
        <p:sp>
          <p:nvSpPr>
            <p:cNvPr id="4" name="TextBox 3"/>
            <p:cNvSpPr txBox="1"/>
            <p:nvPr/>
          </p:nvSpPr>
          <p:spPr>
            <a:xfrm>
              <a:off x="898059" y="1830904"/>
              <a:ext cx="3008119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500" b="1" dirty="0" smtClean="0"/>
                <a:t>5 Participants </a:t>
              </a:r>
              <a:endParaRPr lang="en-GB" sz="2500" b="1" dirty="0"/>
            </a:p>
          </p:txBody>
        </p:sp>
        <p:grpSp>
          <p:nvGrpSpPr>
            <p:cNvPr id="34" name="Group 33"/>
            <p:cNvGrpSpPr/>
            <p:nvPr/>
          </p:nvGrpSpPr>
          <p:grpSpPr>
            <a:xfrm>
              <a:off x="511688" y="2330244"/>
              <a:ext cx="3157443" cy="1896604"/>
              <a:chOff x="454364" y="1872342"/>
              <a:chExt cx="3157443" cy="2106314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 rotWithShape="1"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7430" b="5046"/>
              <a:stretch/>
            </p:blipFill>
            <p:spPr>
              <a:xfrm>
                <a:off x="454364" y="1872342"/>
                <a:ext cx="3157443" cy="2072641"/>
              </a:xfrm>
              <a:prstGeom prst="rect">
                <a:avLst/>
              </a:prstGeom>
            </p:spPr>
          </p:pic>
          <p:sp>
            <p:nvSpPr>
              <p:cNvPr id="28" name="TextBox 27"/>
              <p:cNvSpPr txBox="1"/>
              <p:nvPr/>
            </p:nvSpPr>
            <p:spPr>
              <a:xfrm>
                <a:off x="523697" y="1883649"/>
                <a:ext cx="3018775" cy="34180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400" dirty="0" smtClean="0"/>
                  <a:t>Singers </a:t>
                </a:r>
                <a:r>
                  <a:rPr lang="en-US" sz="1400" dirty="0"/>
                  <a:t>,</a:t>
                </a:r>
                <a:r>
                  <a:rPr lang="en-US" sz="1400" dirty="0" smtClean="0"/>
                  <a:t> Non Singers, ages, sexes</a:t>
                </a:r>
                <a:endParaRPr lang="en-GB" sz="1400" dirty="0"/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922844" y="3585577"/>
                <a:ext cx="2220480" cy="3930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700" dirty="0" smtClean="0"/>
                  <a:t>Given pseudonyms</a:t>
                </a:r>
                <a:endParaRPr lang="en-GB" sz="1700" dirty="0"/>
              </a:p>
            </p:txBody>
          </p:sp>
        </p:grpSp>
        <p:sp>
          <p:nvSpPr>
            <p:cNvPr id="5" name="TextBox 4"/>
            <p:cNvSpPr txBox="1"/>
            <p:nvPr/>
          </p:nvSpPr>
          <p:spPr>
            <a:xfrm>
              <a:off x="1237522" y="4195251"/>
              <a:ext cx="176522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Figure 2. (</a:t>
              </a:r>
              <a:r>
                <a:rPr lang="en-US" sz="1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Istock</a:t>
              </a:r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, 2023)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7943749" y="1069505"/>
            <a:ext cx="3923399" cy="2719903"/>
            <a:chOff x="4084366" y="1805352"/>
            <a:chExt cx="3923399" cy="2719903"/>
          </a:xfrm>
        </p:grpSpPr>
        <p:sp>
          <p:nvSpPr>
            <p:cNvPr id="32" name="TextBox 31"/>
            <p:cNvSpPr txBox="1"/>
            <p:nvPr/>
          </p:nvSpPr>
          <p:spPr>
            <a:xfrm>
              <a:off x="4800581" y="1805352"/>
              <a:ext cx="308085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500" b="1" dirty="0" smtClean="0"/>
                <a:t>Questionnaire</a:t>
              </a:r>
              <a:r>
                <a:rPr lang="en-US" sz="2800" b="1" dirty="0" smtClean="0"/>
                <a:t> </a:t>
              </a:r>
              <a:endParaRPr lang="en-GB" sz="2800" b="1" dirty="0"/>
            </a:p>
          </p:txBody>
        </p:sp>
        <p:pic>
          <p:nvPicPr>
            <p:cNvPr id="31" name="Picture 30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163" t="13292" r="9524"/>
            <a:stretch/>
          </p:blipFill>
          <p:spPr>
            <a:xfrm>
              <a:off x="4084366" y="2340087"/>
              <a:ext cx="3923399" cy="1856441"/>
            </a:xfrm>
            <a:prstGeom prst="rect">
              <a:avLst/>
            </a:prstGeom>
          </p:spPr>
        </p:pic>
        <p:sp>
          <p:nvSpPr>
            <p:cNvPr id="39" name="TextBox 38"/>
            <p:cNvSpPr txBox="1"/>
            <p:nvPr/>
          </p:nvSpPr>
          <p:spPr>
            <a:xfrm>
              <a:off x="4954625" y="4248256"/>
              <a:ext cx="226496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Figure </a:t>
              </a: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 (Klingerman, 2023)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254319" y="1539709"/>
            <a:ext cx="3567698" cy="2092411"/>
            <a:chOff x="914400" y="2042984"/>
            <a:chExt cx="5036783" cy="3015048"/>
          </a:xfrm>
        </p:grpSpPr>
        <p:sp>
          <p:nvSpPr>
            <p:cNvPr id="35" name="Round Diagonal Corner Rectangle 34"/>
            <p:cNvSpPr/>
            <p:nvPr/>
          </p:nvSpPr>
          <p:spPr>
            <a:xfrm>
              <a:off x="914400" y="2042984"/>
              <a:ext cx="4758612" cy="3015048"/>
            </a:xfrm>
            <a:prstGeom prst="round2DiagRect">
              <a:avLst/>
            </a:prstGeom>
            <a:gradFill flip="none" rotWithShape="1">
              <a:gsLst>
                <a:gs pos="0">
                  <a:schemeClr val="accent5">
                    <a:lumMod val="5000"/>
                    <a:lumOff val="95000"/>
                  </a:schemeClr>
                </a:gs>
                <a:gs pos="74000">
                  <a:schemeClr val="accent5">
                    <a:lumMod val="45000"/>
                    <a:lumOff val="55000"/>
                  </a:schemeClr>
                </a:gs>
                <a:gs pos="83000">
                  <a:schemeClr val="accent5">
                    <a:lumMod val="45000"/>
                    <a:lumOff val="55000"/>
                  </a:schemeClr>
                </a:gs>
                <a:gs pos="100000">
                  <a:schemeClr val="accent5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990997" y="2298726"/>
              <a:ext cx="4960186" cy="26831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500" b="1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                    </a:t>
              </a:r>
              <a:r>
                <a:rPr lang="en-US" sz="1500" b="1" u="sng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Pragmatism</a:t>
              </a:r>
            </a:p>
            <a:p>
              <a:endParaRPr lang="en-GB" sz="1500" dirty="0">
                <a:latin typeface="Arial" panose="020B0604020202020204" pitchFamily="34" charset="0"/>
                <a:ea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500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Practical approach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500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Non-reliance on ideals in theory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500" dirty="0">
                  <a:latin typeface="Arial" panose="020B0604020202020204" pitchFamily="34" charset="0"/>
                  <a:ea typeface="Calibri" panose="020F0502020204030204" pitchFamily="34" charset="0"/>
                </a:rPr>
                <a:t>Q</a:t>
              </a:r>
              <a:r>
                <a:rPr lang="en-GB" sz="1500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ualitative methods for </a:t>
              </a:r>
              <a:r>
                <a:rPr lang="en-GB" sz="1500" dirty="0">
                  <a:latin typeface="Arial" panose="020B0604020202020204" pitchFamily="34" charset="0"/>
                  <a:ea typeface="Calibri" panose="020F0502020204030204" pitchFamily="34" charset="0"/>
                </a:rPr>
                <a:t>this </a:t>
              </a:r>
              <a:r>
                <a:rPr lang="en-GB" sz="1500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study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800" dirty="0">
                <a:latin typeface="Arial" panose="020B0604020202020204" pitchFamily="34" charset="0"/>
                <a:ea typeface="Calibri" panose="020F0502020204030204" pitchFamily="34" charset="0"/>
              </a:endParaRPr>
            </a:p>
            <a:p>
              <a:r>
                <a:rPr lang="en-GB" sz="1200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   (</a:t>
              </a:r>
              <a:r>
                <a:rPr lang="en-GB" sz="1200" dirty="0">
                  <a:latin typeface="Arial" panose="020B0604020202020204" pitchFamily="34" charset="0"/>
                  <a:ea typeface="Calibri" panose="020F0502020204030204" pitchFamily="34" charset="0"/>
                </a:rPr>
                <a:t>Kaushik and </a:t>
              </a:r>
              <a:r>
                <a:rPr lang="en-GB" sz="1200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Walsh</a:t>
              </a:r>
              <a:r>
                <a:rPr lang="en-GB" sz="1200" dirty="0">
                  <a:latin typeface="Arial" panose="020B0604020202020204" pitchFamily="34" charset="0"/>
                  <a:ea typeface="Calibri" panose="020F0502020204030204" pitchFamily="34" charset="0"/>
                </a:rPr>
                <a:t>, </a:t>
              </a:r>
              <a:r>
                <a:rPr lang="en-GB" sz="1200" dirty="0" smtClean="0">
                  <a:latin typeface="Arial" panose="020B0604020202020204" pitchFamily="34" charset="0"/>
                  <a:ea typeface="Calibri" panose="020F0502020204030204" pitchFamily="34" charset="0"/>
                </a:rPr>
                <a:t>2019; </a:t>
              </a:r>
              <a:r>
                <a:rPr lang="en-GB" sz="1200" dirty="0" err="1" smtClean="0">
                  <a:latin typeface="Arial" panose="020B0604020202020204" pitchFamily="34" charset="0"/>
                  <a:ea typeface="Calibri" panose="020F0502020204030204" pitchFamily="34" charset="0"/>
                </a:rPr>
                <a:t>Hasfa</a:t>
              </a:r>
              <a:r>
                <a:rPr lang="en-GB" sz="1200" dirty="0">
                  <a:latin typeface="Arial" panose="020B0604020202020204" pitchFamily="34" charset="0"/>
                  <a:ea typeface="Calibri" panose="020F0502020204030204" pitchFamily="34" charset="0"/>
                </a:rPr>
                <a:t>, 2019)</a:t>
              </a:r>
              <a:endParaRPr lang="en-GB" sz="1200" dirty="0"/>
            </a:p>
          </p:txBody>
        </p:sp>
      </p:grpSp>
      <p:grpSp>
        <p:nvGrpSpPr>
          <p:cNvPr id="42" name="Group 41"/>
          <p:cNvGrpSpPr/>
          <p:nvPr/>
        </p:nvGrpSpPr>
        <p:grpSpPr>
          <a:xfrm>
            <a:off x="276738" y="4052449"/>
            <a:ext cx="3569828" cy="2715318"/>
            <a:chOff x="8423000" y="1830904"/>
            <a:chExt cx="3569828" cy="2715318"/>
          </a:xfrm>
        </p:grpSpPr>
        <p:sp>
          <p:nvSpPr>
            <p:cNvPr id="43" name="TextBox 42"/>
            <p:cNvSpPr txBox="1"/>
            <p:nvPr/>
          </p:nvSpPr>
          <p:spPr>
            <a:xfrm>
              <a:off x="8984709" y="1830904"/>
              <a:ext cx="300811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500" b="1" dirty="0" smtClean="0"/>
                <a:t>Observation</a:t>
              </a:r>
              <a:r>
                <a:rPr lang="en-US" sz="2800" b="1" dirty="0" smtClean="0"/>
                <a:t> </a:t>
              </a:r>
              <a:endParaRPr lang="en-GB" sz="2800" b="1" dirty="0"/>
            </a:p>
          </p:txBody>
        </p:sp>
        <p:pic>
          <p:nvPicPr>
            <p:cNvPr id="44" name="Picture 43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208"/>
            <a:stretch/>
          </p:blipFill>
          <p:spPr>
            <a:xfrm>
              <a:off x="8423000" y="2364019"/>
              <a:ext cx="3171921" cy="1832510"/>
            </a:xfrm>
            <a:prstGeom prst="rect">
              <a:avLst/>
            </a:prstGeom>
          </p:spPr>
        </p:pic>
        <p:sp>
          <p:nvSpPr>
            <p:cNvPr id="45" name="TextBox 44"/>
            <p:cNvSpPr txBox="1"/>
            <p:nvPr/>
          </p:nvSpPr>
          <p:spPr>
            <a:xfrm>
              <a:off x="8602456" y="4269223"/>
              <a:ext cx="261001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Figure 4.  (The Passing Post, 2023)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7306032" y="3958607"/>
            <a:ext cx="3521203" cy="2885431"/>
            <a:chOff x="4437957" y="2530047"/>
            <a:chExt cx="3521203" cy="2885431"/>
          </a:xfrm>
        </p:grpSpPr>
        <p:sp>
          <p:nvSpPr>
            <p:cNvPr id="47" name="TextBox 46"/>
            <p:cNvSpPr txBox="1"/>
            <p:nvPr/>
          </p:nvSpPr>
          <p:spPr>
            <a:xfrm>
              <a:off x="4878307" y="2530047"/>
              <a:ext cx="308085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/>
                <a:t> </a:t>
              </a:r>
              <a:r>
                <a:rPr lang="en-US" sz="2500" b="1" dirty="0" smtClean="0"/>
                <a:t>Experiment</a:t>
              </a:r>
              <a:endParaRPr lang="en-GB" sz="2500" b="1" dirty="0"/>
            </a:p>
          </p:txBody>
        </p:sp>
        <p:pic>
          <p:nvPicPr>
            <p:cNvPr id="48" name="Picture 4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711" r="9333"/>
            <a:stretch/>
          </p:blipFill>
          <p:spPr>
            <a:xfrm>
              <a:off x="4437957" y="3030657"/>
              <a:ext cx="2982097" cy="2050708"/>
            </a:xfrm>
            <a:prstGeom prst="rect">
              <a:avLst/>
            </a:prstGeom>
          </p:spPr>
        </p:pic>
        <p:sp>
          <p:nvSpPr>
            <p:cNvPr id="49" name="TextBox 48"/>
            <p:cNvSpPr txBox="1"/>
            <p:nvPr/>
          </p:nvSpPr>
          <p:spPr>
            <a:xfrm>
              <a:off x="4977843" y="5138479"/>
              <a:ext cx="180530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Figure </a:t>
              </a: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6</a:t>
              </a:r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 (Harkin, 2019)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0" name="Group 49"/>
          <p:cNvGrpSpPr/>
          <p:nvPr/>
        </p:nvGrpSpPr>
        <p:grpSpPr>
          <a:xfrm>
            <a:off x="3746421" y="3932630"/>
            <a:ext cx="3683991" cy="2961488"/>
            <a:chOff x="156084" y="2547939"/>
            <a:chExt cx="3683991" cy="2961488"/>
          </a:xfrm>
        </p:grpSpPr>
        <p:sp>
          <p:nvSpPr>
            <p:cNvPr id="51" name="TextBox 50"/>
            <p:cNvSpPr txBox="1"/>
            <p:nvPr/>
          </p:nvSpPr>
          <p:spPr>
            <a:xfrm>
              <a:off x="842218" y="5232428"/>
              <a:ext cx="197458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Figure </a:t>
              </a: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5</a:t>
              </a:r>
              <a:r>
                <a:rPr lang="en-US" sz="1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 (Vecteezy, 2023)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52" name="Picture 5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494" y="2869291"/>
              <a:ext cx="2228262" cy="2353631"/>
            </a:xfrm>
            <a:prstGeom prst="rect">
              <a:avLst/>
            </a:prstGeom>
          </p:spPr>
        </p:pic>
        <p:sp>
          <p:nvSpPr>
            <p:cNvPr id="53" name="TextBox 52"/>
            <p:cNvSpPr txBox="1"/>
            <p:nvPr/>
          </p:nvSpPr>
          <p:spPr>
            <a:xfrm>
              <a:off x="1061054" y="3384065"/>
              <a:ext cx="1488245" cy="16628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AutoNum type="arabicPeriod"/>
              </a:pPr>
              <a:r>
                <a:rPr lang="en-US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Warm-up</a:t>
              </a:r>
            </a:p>
            <a:p>
              <a:pPr marL="342900" indent="-342900">
                <a:buAutoNum type="arabicPeriod"/>
              </a:pPr>
              <a:r>
                <a:rPr lang="en-US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Breathing</a:t>
              </a:r>
            </a:p>
            <a:p>
              <a:pPr marL="342900" indent="-342900">
                <a:buAutoNum type="arabicPeriod"/>
              </a:pPr>
              <a:r>
                <a:rPr lang="en-US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Posture</a:t>
              </a:r>
            </a:p>
            <a:p>
              <a:pPr marL="342900" indent="-342900">
                <a:buAutoNum type="arabicPeriod"/>
              </a:pPr>
              <a:r>
                <a:rPr lang="en-US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AB Pulses</a:t>
              </a:r>
            </a:p>
            <a:p>
              <a:pPr marL="342900" indent="-342900">
                <a:buAutoNum type="arabicPeriod"/>
              </a:pPr>
              <a:r>
                <a:rPr lang="en-US" sz="1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Pitch Pulses</a:t>
              </a:r>
            </a:p>
            <a:p>
              <a:pPr marL="342900" indent="-342900">
                <a:buAutoNum type="arabicPeriod"/>
              </a:pPr>
              <a:endParaRPr lang="en-GB" dirty="0"/>
            </a:p>
          </p:txBody>
        </p:sp>
        <p:sp>
          <p:nvSpPr>
            <p:cNvPr id="54" name="TextBox 53"/>
            <p:cNvSpPr txBox="1"/>
            <p:nvPr/>
          </p:nvSpPr>
          <p:spPr>
            <a:xfrm>
              <a:off x="156084" y="2547939"/>
              <a:ext cx="3683991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500" b="1" dirty="0" smtClean="0"/>
                <a:t>5 Exercises/3 weeks </a:t>
              </a:r>
              <a:endParaRPr lang="en-GB" sz="2500" b="1" dirty="0"/>
            </a:p>
          </p:txBody>
        </p:sp>
      </p:grpSp>
      <p:pic>
        <p:nvPicPr>
          <p:cNvPr id="37" name="Picture 4" descr="Ear Listening Hearing Audio Sound Waves Vector Icon Stock Illustration -  Download Image Now - iStock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9" t="22238" r="12508" b="23072"/>
          <a:stretch/>
        </p:blipFill>
        <p:spPr bwMode="auto">
          <a:xfrm>
            <a:off x="10452860" y="4768756"/>
            <a:ext cx="1601605" cy="116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987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747385"/>
              </p:ext>
            </p:extLst>
          </p:nvPr>
        </p:nvGraphicFramePr>
        <p:xfrm>
          <a:off x="761999" y="1591979"/>
          <a:ext cx="10963277" cy="3086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66116"/>
                <a:gridCol w="795106"/>
                <a:gridCol w="795106"/>
                <a:gridCol w="1589091"/>
                <a:gridCol w="1278452"/>
                <a:gridCol w="1590214"/>
                <a:gridCol w="1748337"/>
                <a:gridCol w="1900855"/>
              </a:tblGrid>
              <a:tr h="8039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Arial Black" panose="020B0A04020102020204" pitchFamily="34" charset="0"/>
                        </a:rPr>
                        <a:t>Age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FF00FF"/>
                          </a:highlight>
                          <a:latin typeface="Arial Black" panose="020B0A04020102020204" pitchFamily="34" charset="0"/>
                        </a:rPr>
                        <a:t>Sex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FF00"/>
                          </a:highlight>
                          <a:latin typeface="Arial Black" panose="020B0A04020102020204" pitchFamily="34" charset="0"/>
                        </a:rPr>
                        <a:t>Singing Experience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D3D3D3"/>
                          </a:highlight>
                          <a:latin typeface="Arial Black" panose="020B0A04020102020204" pitchFamily="34" charset="0"/>
                        </a:rPr>
                        <a:t>Previous Training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00080"/>
                          </a:highlight>
                          <a:latin typeface="Arial Black" panose="020B0A04020102020204" pitchFamily="34" charset="0"/>
                        </a:rPr>
                        <a:t>Exercises Completed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00080"/>
                          </a:highlight>
                          <a:latin typeface="Arial Black" panose="020B0A04020102020204" pitchFamily="34" charset="0"/>
                        </a:rPr>
                        <a:t>(21 days)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 Black" panose="020B0A04020102020204" pitchFamily="34" charset="0"/>
                        </a:rPr>
                        <a:t>Was Vibrato Heard Before Exercises 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 Black" panose="020B0A04020102020204" pitchFamily="34" charset="0"/>
                        </a:rPr>
                        <a:t>Was Vibrato Heard/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 Black" panose="020B0A04020102020204" pitchFamily="34" charset="0"/>
                        </a:rPr>
                        <a:t>Improved After Exercises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 PRO 1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Arial Black" panose="020B0A04020102020204" pitchFamily="34" charset="0"/>
                        </a:rPr>
                        <a:t>39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FF00FF"/>
                          </a:highlight>
                          <a:latin typeface="Arial Black" panose="020B0A04020102020204" pitchFamily="34" charset="0"/>
                        </a:rPr>
                        <a:t>F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8B0000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6400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00080"/>
                          </a:highlight>
                          <a:latin typeface="Arial Black" panose="020B0A04020102020204" pitchFamily="34" charset="0"/>
                        </a:rPr>
                        <a:t>21 Days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008B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358140" algn="l"/>
                          <a:tab pos="471170" algn="ctr"/>
                        </a:tabLs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 Black" panose="020B0A04020102020204" pitchFamily="34" charset="0"/>
                        </a:rPr>
                        <a:t>	</a:t>
                      </a: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00FF"/>
                          </a:highlight>
                          <a:latin typeface="Arial Black" panose="020B0A04020102020204" pitchFamily="34" charset="0"/>
                        </a:rPr>
                        <a:t>	</a:t>
                      </a:r>
                      <a:r>
                        <a:rPr lang="en-GB" sz="1500" b="1" i="0" dirty="0" smtClean="0">
                          <a:solidFill>
                            <a:schemeClr val="tx1"/>
                          </a:solidFill>
                          <a:effectLst/>
                          <a:highlight>
                            <a:srgbClr val="0000FF"/>
                          </a:highlight>
                          <a:latin typeface="Arial Black" panose="020B0A04020102020204" pitchFamily="34" charset="0"/>
                        </a:rPr>
                        <a:t>      </a:t>
                      </a:r>
                      <a:r>
                        <a:rPr lang="en-GB" sz="1500" b="1" i="0" dirty="0" smtClean="0">
                          <a:solidFill>
                            <a:schemeClr val="tx1"/>
                          </a:solidFill>
                          <a:effectLst/>
                          <a:highlight>
                            <a:srgbClr val="006400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 PRO 2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Arial Black" panose="020B0A04020102020204" pitchFamily="34" charset="0"/>
                        </a:rPr>
                        <a:t>45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FF00FF"/>
                          </a:highlight>
                          <a:latin typeface="Arial Black" panose="020B0A04020102020204" pitchFamily="34" charset="0"/>
                        </a:rPr>
                        <a:t>M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8B0000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006400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00080"/>
                          </a:highlight>
                          <a:latin typeface="Arial Black" panose="020B0A04020102020204" pitchFamily="34" charset="0"/>
                        </a:rPr>
                        <a:t>N/A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 Black" panose="020B0A04020102020204" pitchFamily="34" charset="0"/>
                        </a:rPr>
                        <a:t>N/A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6400"/>
                          </a:highlight>
                          <a:latin typeface="Arial Black" panose="020B0A04020102020204" pitchFamily="34" charset="0"/>
                        </a:rPr>
                        <a:t>N/A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 PRO 1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Arial Black" panose="020B0A04020102020204" pitchFamily="34" charset="0"/>
                        </a:rPr>
                        <a:t>41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FF00FF"/>
                          </a:highlight>
                          <a:latin typeface="Arial Black" panose="020B0A04020102020204" pitchFamily="34" charset="0"/>
                        </a:rPr>
                        <a:t>F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00FF00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D3D3D3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00080"/>
                          </a:highlight>
                          <a:latin typeface="Arial Black" panose="020B0A04020102020204" pitchFamily="34" charset="0"/>
                        </a:rPr>
                        <a:t>16 Days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00008B"/>
                          </a:highlight>
                          <a:latin typeface="Arial Black" panose="020B0A04020102020204" pitchFamily="34" charset="0"/>
                        </a:rPr>
                        <a:t>NO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00FF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 1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Arial Black" panose="020B0A04020102020204" pitchFamily="34" charset="0"/>
                        </a:rPr>
                        <a:t>31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FF00FF"/>
                          </a:highlight>
                          <a:latin typeface="Arial Black" panose="020B0A04020102020204" pitchFamily="34" charset="0"/>
                        </a:rPr>
                        <a:t>F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00FF00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D3D3D3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800080"/>
                          </a:highlight>
                          <a:latin typeface="Arial Black" panose="020B0A04020102020204" pitchFamily="34" charset="0"/>
                        </a:rPr>
                        <a:t>21 Days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B0000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00FF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 2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Arial Black" panose="020B0A04020102020204" pitchFamily="34" charset="0"/>
                        </a:rPr>
                        <a:t>46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FF00FF"/>
                          </a:highlight>
                          <a:latin typeface="Arial Black" panose="020B0A04020102020204" pitchFamily="34" charset="0"/>
                        </a:rPr>
                        <a:t>M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FF00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>
                          <a:solidFill>
                            <a:schemeClr val="tx1"/>
                          </a:solidFill>
                          <a:effectLst/>
                          <a:highlight>
                            <a:srgbClr val="D3D3D3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00080"/>
                          </a:highlight>
                          <a:latin typeface="Arial Black" panose="020B0A04020102020204" pitchFamily="34" charset="0"/>
                        </a:rPr>
                        <a:t>17 Days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8B0000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500" b="1" i="0" dirty="0">
                          <a:solidFill>
                            <a:schemeClr val="tx1"/>
                          </a:solidFill>
                          <a:effectLst/>
                          <a:highlight>
                            <a:srgbClr val="0000FF"/>
                          </a:highlight>
                          <a:latin typeface="Arial Black" panose="020B0A04020102020204" pitchFamily="34" charset="0"/>
                        </a:rPr>
                        <a:t>YES</a:t>
                      </a:r>
                      <a:endParaRPr lang="en-GB" sz="1500" b="1" i="0" dirty="0">
                        <a:solidFill>
                          <a:schemeClr val="tx1"/>
                        </a:solidFill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0" y="0"/>
            <a:ext cx="25362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 smtClean="0"/>
              <a:t>FINDINGS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952500" y="1591979"/>
            <a:ext cx="0" cy="33038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952500" y="1589642"/>
            <a:ext cx="10678173" cy="45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952500" y="4876126"/>
            <a:ext cx="10687050" cy="197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3619443" y="1589642"/>
            <a:ext cx="158" cy="3268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11630673" y="1591979"/>
            <a:ext cx="23300" cy="33038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824745" y="4958593"/>
            <a:ext cx="8579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Table 1.</a:t>
            </a:r>
            <a:endParaRPr lang="en-GB" sz="1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6814078" y="4958593"/>
            <a:ext cx="3472251" cy="1727235"/>
            <a:chOff x="6119424" y="5013126"/>
            <a:chExt cx="3472251" cy="1727235"/>
          </a:xfrm>
        </p:grpSpPr>
        <p:sp>
          <p:nvSpPr>
            <p:cNvPr id="37" name="TextBox 36"/>
            <p:cNvSpPr txBox="1"/>
            <p:nvPr/>
          </p:nvSpPr>
          <p:spPr>
            <a:xfrm>
              <a:off x="6119424" y="5679675"/>
              <a:ext cx="174759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 smtClean="0"/>
                <a:t>Non Pro 2  = </a:t>
              </a:r>
              <a:endParaRPr lang="en-GB" sz="2000" dirty="0"/>
            </a:p>
          </p:txBody>
        </p:sp>
        <p:sp>
          <p:nvSpPr>
            <p:cNvPr id="39" name="Multiply 38"/>
            <p:cNvSpPr/>
            <p:nvPr/>
          </p:nvSpPr>
          <p:spPr>
            <a:xfrm>
              <a:off x="7600950" y="5013126"/>
              <a:ext cx="1990725" cy="1727235"/>
            </a:xfrm>
            <a:prstGeom prst="mathMultiply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33" name="Straight Connector 32"/>
          <p:cNvCxnSpPr/>
          <p:nvPr/>
        </p:nvCxnSpPr>
        <p:spPr>
          <a:xfrm>
            <a:off x="2834457" y="1609860"/>
            <a:ext cx="158" cy="3268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5152968" y="1589642"/>
            <a:ext cx="158" cy="3268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6542407" y="1599124"/>
            <a:ext cx="158" cy="3268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1929051" y="1599124"/>
            <a:ext cx="158" cy="3268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9794979" y="1608018"/>
            <a:ext cx="158" cy="3268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8072429" y="1608018"/>
            <a:ext cx="158" cy="3268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952500" y="2933026"/>
            <a:ext cx="10687050" cy="197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1670159" y="5087612"/>
            <a:ext cx="4621427" cy="1586989"/>
            <a:chOff x="3830595" y="5093897"/>
            <a:chExt cx="4621427" cy="1586989"/>
          </a:xfrm>
        </p:grpSpPr>
        <p:sp>
          <p:nvSpPr>
            <p:cNvPr id="2" name="Oval 1"/>
            <p:cNvSpPr/>
            <p:nvPr/>
          </p:nvSpPr>
          <p:spPr>
            <a:xfrm>
              <a:off x="3830595" y="5093897"/>
              <a:ext cx="4621427" cy="158698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152766" y="5283705"/>
              <a:ext cx="391966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US" dirty="0" smtClean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 smtClean="0"/>
                <a:t>Coded to created </a:t>
              </a:r>
              <a:r>
                <a:rPr lang="en-US" b="1" dirty="0"/>
                <a:t>Sub themes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/>
                <a:t>Began to see patterns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US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276264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250741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FINDINGS</a:t>
            </a:r>
          </a:p>
          <a:p>
            <a:r>
              <a:rPr lang="en-US" sz="3200" b="1" dirty="0" smtClean="0"/>
              <a:t>CONTINUED</a:t>
            </a:r>
            <a:endParaRPr lang="en-GB" sz="3200" dirty="0"/>
          </a:p>
        </p:txBody>
      </p:sp>
      <p:grpSp>
        <p:nvGrpSpPr>
          <p:cNvPr id="5" name="Group 4"/>
          <p:cNvGrpSpPr/>
          <p:nvPr/>
        </p:nvGrpSpPr>
        <p:grpSpPr>
          <a:xfrm>
            <a:off x="415697" y="2233908"/>
            <a:ext cx="5975578" cy="3152480"/>
            <a:chOff x="206147" y="1700508"/>
            <a:chExt cx="5975578" cy="3152480"/>
          </a:xfrm>
        </p:grpSpPr>
        <p:sp>
          <p:nvSpPr>
            <p:cNvPr id="6" name="Rectangle 5"/>
            <p:cNvSpPr/>
            <p:nvPr/>
          </p:nvSpPr>
          <p:spPr>
            <a:xfrm>
              <a:off x="432718" y="1700508"/>
              <a:ext cx="2239716" cy="7848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4500" b="1" cap="none" spc="0" dirty="0" smtClean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NPRO 1</a:t>
              </a:r>
              <a:endParaRPr lang="en-US" sz="45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206147" y="2390775"/>
              <a:ext cx="5975578" cy="24622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39 years old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Female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No training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No experience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Wasn’t familiar with exercises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Didn’t notice a change in their voice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Completed 21 days of exercises</a:t>
              </a:r>
              <a:endParaRPr lang="en-GB" sz="2200" dirty="0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6749824" y="2233908"/>
            <a:ext cx="5397631" cy="3219155"/>
            <a:chOff x="4330472" y="1633833"/>
            <a:chExt cx="4019401" cy="3219155"/>
          </a:xfrm>
        </p:grpSpPr>
        <p:sp>
          <p:nvSpPr>
            <p:cNvPr id="9" name="Rectangle 8"/>
            <p:cNvSpPr/>
            <p:nvPr/>
          </p:nvSpPr>
          <p:spPr>
            <a:xfrm>
              <a:off x="4480563" y="1633833"/>
              <a:ext cx="1573526" cy="7848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4500" b="1" dirty="0" smtClean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S</a:t>
              </a:r>
              <a:r>
                <a:rPr lang="en-US" sz="4500" b="1" cap="none" spc="0" dirty="0" smtClean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PRO 1</a:t>
              </a:r>
              <a:endParaRPr lang="en-US" sz="45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330472" y="2390775"/>
              <a:ext cx="4019401" cy="24622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41 years old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Female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No training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Weekly singing experience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Wasn’t familiar with exercises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Notice </a:t>
              </a:r>
              <a:r>
                <a:rPr lang="en-US" sz="2200" dirty="0" smtClean="0"/>
                <a:t>a </a:t>
              </a:r>
              <a:r>
                <a:rPr lang="en-US" sz="2200" dirty="0" smtClean="0"/>
                <a:t>slight </a:t>
              </a:r>
              <a:r>
                <a:rPr lang="en-US" sz="2200" dirty="0" smtClean="0"/>
                <a:t>change </a:t>
              </a:r>
              <a:r>
                <a:rPr lang="en-US" sz="2200" dirty="0" smtClean="0"/>
                <a:t>in their voice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Completed 16 days of exercises</a:t>
              </a:r>
              <a:endParaRPr lang="en-GB" sz="2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50837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96649" y="1437642"/>
            <a:ext cx="6854525" cy="3324280"/>
            <a:chOff x="8480728" y="1794147"/>
            <a:chExt cx="4235037" cy="2006861"/>
          </a:xfrm>
        </p:grpSpPr>
        <p:sp>
          <p:nvSpPr>
            <p:cNvPr id="5" name="Rectangle 4"/>
            <p:cNvSpPr/>
            <p:nvPr/>
          </p:nvSpPr>
          <p:spPr>
            <a:xfrm>
              <a:off x="8624129" y="1794147"/>
              <a:ext cx="1120350" cy="47380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4500" b="1" cap="none" spc="0" dirty="0" smtClean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PRO 1</a:t>
              </a:r>
              <a:endParaRPr lang="en-US" sz="45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8480728" y="2314575"/>
              <a:ext cx="4235037" cy="14864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31 years old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Female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Lots of training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Lots of experience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Very familiar with exercises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Didn’t notice a change in their voice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Completed 21 days of exercises</a:t>
              </a:r>
              <a:endParaRPr lang="en-GB" sz="2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6519014" y="1362141"/>
            <a:ext cx="6854525" cy="3324280"/>
            <a:chOff x="8480728" y="1794147"/>
            <a:chExt cx="4235037" cy="2006861"/>
          </a:xfrm>
        </p:grpSpPr>
        <p:sp>
          <p:nvSpPr>
            <p:cNvPr id="8" name="Rectangle 7"/>
            <p:cNvSpPr/>
            <p:nvPr/>
          </p:nvSpPr>
          <p:spPr>
            <a:xfrm>
              <a:off x="8624130" y="1794147"/>
              <a:ext cx="1120350" cy="47380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4500" b="1" cap="none" spc="0" dirty="0" smtClean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PRO 2</a:t>
              </a:r>
              <a:endParaRPr lang="en-US" sz="45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8480728" y="2314575"/>
              <a:ext cx="4235037" cy="14864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46 years old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Male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Lots training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Lots experience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Was familiar with most exercises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Didn’t notice a change in their voice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200" dirty="0" smtClean="0"/>
                <a:t>Completed 17 days of exercises</a:t>
              </a:r>
              <a:endParaRPr lang="en-GB" sz="2200" dirty="0"/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250741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FINDINGS</a:t>
            </a:r>
          </a:p>
          <a:p>
            <a:r>
              <a:rPr lang="en-US" sz="3200" b="1" dirty="0" smtClean="0"/>
              <a:t>CONTINUED</a:t>
            </a:r>
            <a:endParaRPr lang="en-GB" sz="3200" dirty="0"/>
          </a:p>
        </p:txBody>
      </p:sp>
      <p:sp>
        <p:nvSpPr>
          <p:cNvPr id="11" name="Oval 10"/>
          <p:cNvSpPr/>
          <p:nvPr/>
        </p:nvSpPr>
        <p:spPr>
          <a:xfrm>
            <a:off x="3382832" y="5089247"/>
            <a:ext cx="5181600" cy="163933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 smtClean="0"/>
              <a:t>All participants managed at least 14 days of training</a:t>
            </a:r>
            <a:endParaRPr lang="en-GB" sz="2500" b="1" dirty="0"/>
          </a:p>
        </p:txBody>
      </p:sp>
    </p:spTree>
    <p:extLst>
      <p:ext uri="{BB962C8B-B14F-4D97-AF65-F5344CB8AC3E}">
        <p14:creationId xmlns:p14="http://schemas.microsoft.com/office/powerpoint/2010/main" val="322771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3403524"/>
              </p:ext>
            </p:extLst>
          </p:nvPr>
        </p:nvGraphicFramePr>
        <p:xfrm>
          <a:off x="2017172" y="2994260"/>
          <a:ext cx="8128000" cy="224259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38839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X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X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X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X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1064239" y="5629630"/>
            <a:ext cx="103316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 smtClean="0">
                <a:ln/>
                <a:solidFill>
                  <a:schemeClr val="accent3"/>
                </a:solidFill>
                <a:effectLst/>
              </a:rPr>
              <a:t>So what does the table tell us?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0"/>
            <a:ext cx="250741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FINDINGS</a:t>
            </a:r>
          </a:p>
          <a:p>
            <a:r>
              <a:rPr lang="en-US" sz="3200" b="1" dirty="0" smtClean="0"/>
              <a:t>CONTINUED</a:t>
            </a:r>
            <a:endParaRPr lang="en-GB" sz="3200" dirty="0"/>
          </a:p>
        </p:txBody>
      </p:sp>
      <p:grpSp>
        <p:nvGrpSpPr>
          <p:cNvPr id="5" name="Group 4"/>
          <p:cNvGrpSpPr/>
          <p:nvPr/>
        </p:nvGrpSpPr>
        <p:grpSpPr>
          <a:xfrm>
            <a:off x="1944843" y="2980759"/>
            <a:ext cx="8133861" cy="2562893"/>
            <a:chOff x="1819628" y="2264720"/>
            <a:chExt cx="8133861" cy="2562893"/>
          </a:xfrm>
        </p:grpSpPr>
        <p:sp>
          <p:nvSpPr>
            <p:cNvPr id="7" name="TextBox 6"/>
            <p:cNvSpPr txBox="1"/>
            <p:nvPr/>
          </p:nvSpPr>
          <p:spPr>
            <a:xfrm>
              <a:off x="6816628" y="2278221"/>
              <a:ext cx="161775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 smtClean="0"/>
                <a:t>Vibrato Before</a:t>
              </a:r>
              <a:endParaRPr lang="en-GB" sz="16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8500847" y="2281998"/>
              <a:ext cx="145264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 smtClean="0"/>
                <a:t>Vibrato After</a:t>
              </a:r>
              <a:endParaRPr lang="en-GB" sz="16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830595" y="2268380"/>
              <a:ext cx="94609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 smtClean="0"/>
                <a:t>Training</a:t>
              </a:r>
              <a:endParaRPr lang="en-GB" sz="16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308985" y="2264720"/>
              <a:ext cx="129394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600" dirty="0" smtClean="0"/>
                <a:t>Experience</a:t>
              </a:r>
              <a:endParaRPr lang="en-GB" sz="16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281882" y="2720727"/>
              <a:ext cx="9605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NPRO1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281880" y="4214309"/>
              <a:ext cx="7889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PRO2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2281881" y="3844977"/>
              <a:ext cx="7889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PRO1</a:t>
              </a:r>
              <a:endParaRPr lang="en-GB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2281882" y="3461914"/>
              <a:ext cx="9044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SPRO1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281882" y="3114998"/>
              <a:ext cx="10246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NPRO 2</a:t>
              </a:r>
              <a:endParaRPr lang="en-GB" dirty="0"/>
            </a:p>
          </p:txBody>
        </p:sp>
        <p:sp>
          <p:nvSpPr>
            <p:cNvPr id="2" name="TextBox 1"/>
            <p:cNvSpPr txBox="1"/>
            <p:nvPr/>
          </p:nvSpPr>
          <p:spPr>
            <a:xfrm>
              <a:off x="1819628" y="4550614"/>
              <a:ext cx="76174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/>
                <a:t>Table 2.</a:t>
              </a:r>
              <a:endParaRPr lang="en-GB" sz="1200" dirty="0"/>
            </a:p>
          </p:txBody>
        </p:sp>
      </p:grpSp>
      <p:sp>
        <p:nvSpPr>
          <p:cNvPr id="3" name="AutoShape 2" descr="Listening ea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794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250741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FINDINGS</a:t>
            </a:r>
          </a:p>
          <a:p>
            <a:r>
              <a:rPr lang="en-US" sz="3200" b="1" dirty="0" smtClean="0"/>
              <a:t>CONTINUED</a:t>
            </a:r>
            <a:endParaRPr lang="en-GB" sz="3200" dirty="0"/>
          </a:p>
        </p:txBody>
      </p:sp>
      <p:grpSp>
        <p:nvGrpSpPr>
          <p:cNvPr id="19" name="Group 18"/>
          <p:cNvGrpSpPr/>
          <p:nvPr/>
        </p:nvGrpSpPr>
        <p:grpSpPr>
          <a:xfrm>
            <a:off x="155575" y="2054789"/>
            <a:ext cx="5759615" cy="2479333"/>
            <a:chOff x="313612" y="1700562"/>
            <a:chExt cx="5759615" cy="2479333"/>
          </a:xfrm>
        </p:grpSpPr>
        <p:sp>
          <p:nvSpPr>
            <p:cNvPr id="10" name="Rectangle 9"/>
            <p:cNvSpPr/>
            <p:nvPr/>
          </p:nvSpPr>
          <p:spPr>
            <a:xfrm>
              <a:off x="666799" y="2388422"/>
              <a:ext cx="4310795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2000" b="1" u="sng" dirty="0" smtClean="0"/>
                <a:t>TRAINING/ SINGING EXPEREIENCE</a:t>
              </a:r>
              <a:endParaRPr lang="en-GB" sz="2000" b="1" u="sng" dirty="0"/>
            </a:p>
          </p:txBody>
        </p:sp>
        <p:pic>
          <p:nvPicPr>
            <p:cNvPr id="2054" name="Picture 6" descr="Green Tick Vector Images (over 11,000)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32" t="21717" r="26957" b="20510"/>
            <a:stretch/>
          </p:blipFill>
          <p:spPr bwMode="auto">
            <a:xfrm>
              <a:off x="4977594" y="1700562"/>
              <a:ext cx="1095633" cy="13757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/>
            <p:cNvSpPr txBox="1"/>
            <p:nvPr/>
          </p:nvSpPr>
          <p:spPr>
            <a:xfrm>
              <a:off x="313612" y="3348898"/>
              <a:ext cx="5442516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1600" dirty="0" smtClean="0"/>
                <a:t>No training or singing experience = no vibrato</a:t>
              </a:r>
            </a:p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1600" dirty="0" smtClean="0"/>
                <a:t>No training with singing experience = slight vibrato</a:t>
              </a:r>
            </a:p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1600" dirty="0" smtClean="0"/>
                <a:t>Training and singing experience = good vibrato</a:t>
              </a:r>
              <a:endParaRPr lang="en-GB" sz="1600" dirty="0"/>
            </a:p>
          </p:txBody>
        </p:sp>
      </p:grpSp>
      <p:sp>
        <p:nvSpPr>
          <p:cNvPr id="17" name="AutoShape 8" descr="Remember Stock Photos, Royalty Free Remember Images | Depositphoto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AutoShape 10" descr="Remember Stock Photos, Royalty Free Remember Images | Depositphoto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AutoShape 14" descr="🤔 Thinking Face Emoji, Thinking Emoji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2" name="AutoShape 16" descr="🤔 Thinking Face Emoji — Meaning, Copy &amp; Paste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36" name="Group 35"/>
          <p:cNvGrpSpPr/>
          <p:nvPr/>
        </p:nvGrpSpPr>
        <p:grpSpPr>
          <a:xfrm>
            <a:off x="7032053" y="2709292"/>
            <a:ext cx="4585915" cy="1038940"/>
            <a:chOff x="7032053" y="2709292"/>
            <a:chExt cx="4585915" cy="1038940"/>
          </a:xfrm>
        </p:grpSpPr>
        <p:grpSp>
          <p:nvGrpSpPr>
            <p:cNvPr id="24" name="Group 23"/>
            <p:cNvGrpSpPr/>
            <p:nvPr/>
          </p:nvGrpSpPr>
          <p:grpSpPr>
            <a:xfrm>
              <a:off x="7032053" y="2709292"/>
              <a:ext cx="4585915" cy="687070"/>
              <a:chOff x="7289543" y="3775088"/>
              <a:chExt cx="4585915" cy="687070"/>
            </a:xfrm>
          </p:grpSpPr>
          <p:pic>
            <p:nvPicPr>
              <p:cNvPr id="2066" name="Picture 18" descr="thinking emoji png , Free Png Image- Hub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89543" y="3775088"/>
                <a:ext cx="609600" cy="68707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" name="TextBox 22"/>
              <p:cNvSpPr txBox="1"/>
              <p:nvPr/>
            </p:nvSpPr>
            <p:spPr>
              <a:xfrm>
                <a:off x="8031136" y="3775088"/>
                <a:ext cx="384432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 smtClean="0"/>
                  <a:t>Noticeable results from training is</a:t>
                </a:r>
              </a:p>
              <a:p>
                <a:r>
                  <a:rPr lang="en-US" dirty="0"/>
                  <a:t>a</a:t>
                </a:r>
                <a:r>
                  <a:rPr lang="en-US" dirty="0" smtClean="0"/>
                  <a:t>pproximately 1 year +</a:t>
                </a:r>
                <a:endParaRPr lang="en-GB" dirty="0"/>
              </a:p>
            </p:txBody>
          </p:sp>
        </p:grpSp>
        <p:sp>
          <p:nvSpPr>
            <p:cNvPr id="27" name="TextBox 26"/>
            <p:cNvSpPr txBox="1"/>
            <p:nvPr/>
          </p:nvSpPr>
          <p:spPr>
            <a:xfrm>
              <a:off x="7805811" y="3471233"/>
              <a:ext cx="354616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err="1" smtClean="0"/>
                <a:t>Murbe</a:t>
              </a:r>
              <a:r>
                <a:rPr lang="en-US" sz="1200" dirty="0" smtClean="0"/>
                <a:t> et al., 2007 ; Mitchell and Kenny, 2009 </a:t>
              </a:r>
              <a:endParaRPr lang="en-GB" sz="1200" dirty="0"/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7059254" y="3865744"/>
            <a:ext cx="4651423" cy="687070"/>
            <a:chOff x="7059254" y="3865744"/>
            <a:chExt cx="4651423" cy="687070"/>
          </a:xfrm>
        </p:grpSpPr>
        <p:pic>
          <p:nvPicPr>
            <p:cNvPr id="44" name="Picture 18" descr="thinking emoji png , Free Png Image- Hub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9254" y="3865744"/>
              <a:ext cx="609600" cy="6870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Box 44"/>
            <p:cNvSpPr txBox="1"/>
            <p:nvPr/>
          </p:nvSpPr>
          <p:spPr>
            <a:xfrm>
              <a:off x="7803838" y="3906483"/>
              <a:ext cx="390683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The study training time was </a:t>
              </a:r>
            </a:p>
            <a:p>
              <a:r>
                <a:rPr lang="en-US" dirty="0" smtClean="0"/>
                <a:t>Inadequate for noticeable results</a:t>
              </a:r>
              <a:endParaRPr lang="en-GB" dirty="0"/>
            </a:p>
          </p:txBody>
        </p:sp>
      </p:grpSp>
      <p:sp>
        <p:nvSpPr>
          <p:cNvPr id="2" name="AutoShape 2" descr="Things to consider Stock Photos, Royalty Free Things to consider Images |  Depositphoto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5" name="Group 4"/>
          <p:cNvGrpSpPr/>
          <p:nvPr/>
        </p:nvGrpSpPr>
        <p:grpSpPr>
          <a:xfrm>
            <a:off x="7564822" y="527884"/>
            <a:ext cx="3276600" cy="2017112"/>
            <a:chOff x="7564822" y="527884"/>
            <a:chExt cx="3276600" cy="2017112"/>
          </a:xfrm>
        </p:grpSpPr>
        <p:pic>
          <p:nvPicPr>
            <p:cNvPr id="1028" name="Picture 4" descr="What To Consider When Evaluating Information: Over 79 Royalty-Free  Licensable Stock Illustrations &amp; Drawings | Shutterstock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150" b="18367"/>
            <a:stretch/>
          </p:blipFill>
          <p:spPr bwMode="auto">
            <a:xfrm>
              <a:off x="7564822" y="527884"/>
              <a:ext cx="3276600" cy="17197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056814" y="2267997"/>
              <a:ext cx="229261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/>
                <a:t>Figure 7. (Shutterstock, 2023)</a:t>
              </a:r>
              <a:endParaRPr lang="en-GB" sz="1200" dirty="0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6956322" y="4763105"/>
            <a:ext cx="4528596" cy="1200329"/>
            <a:chOff x="6956322" y="4763105"/>
            <a:chExt cx="4528596" cy="1200329"/>
          </a:xfrm>
        </p:grpSpPr>
        <p:grpSp>
          <p:nvGrpSpPr>
            <p:cNvPr id="26" name="Group 25"/>
            <p:cNvGrpSpPr/>
            <p:nvPr/>
          </p:nvGrpSpPr>
          <p:grpSpPr>
            <a:xfrm>
              <a:off x="7032053" y="4763105"/>
              <a:ext cx="4452865" cy="1200329"/>
              <a:chOff x="7289543" y="4685370"/>
              <a:chExt cx="4452865" cy="1200329"/>
            </a:xfrm>
          </p:grpSpPr>
          <p:pic>
            <p:nvPicPr>
              <p:cNvPr id="28" name="Picture 18" descr="thinking emoji png , Free Png Image- Hub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89543" y="4685370"/>
                <a:ext cx="609600" cy="68707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Box 30"/>
              <p:cNvSpPr txBox="1"/>
              <p:nvPr/>
            </p:nvSpPr>
            <p:spPr>
              <a:xfrm>
                <a:off x="8061328" y="4685370"/>
                <a:ext cx="3681080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Professionals already achieved </a:t>
                </a:r>
              </a:p>
              <a:p>
                <a:r>
                  <a:rPr lang="en-US" dirty="0"/>
                  <a:t>o</a:t>
                </a:r>
                <a:r>
                  <a:rPr lang="en-US" dirty="0" smtClean="0"/>
                  <a:t>ptimal singing</a:t>
                </a:r>
              </a:p>
              <a:p>
                <a:endParaRPr lang="en-US" dirty="0"/>
              </a:p>
              <a:p>
                <a:endParaRPr lang="en-GB" dirty="0"/>
              </a:p>
            </p:txBody>
          </p:sp>
        </p:grpSp>
        <p:sp>
          <p:nvSpPr>
            <p:cNvPr id="34" name="TextBox 33"/>
            <p:cNvSpPr txBox="1"/>
            <p:nvPr/>
          </p:nvSpPr>
          <p:spPr>
            <a:xfrm>
              <a:off x="6956322" y="5501769"/>
              <a:ext cx="12170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/>
                <a:t>Figure </a:t>
              </a:r>
              <a:r>
                <a:rPr lang="en-US" sz="1200" dirty="0"/>
                <a:t>8</a:t>
              </a:r>
              <a:r>
                <a:rPr lang="en-US" sz="1200" dirty="0" smtClean="0"/>
                <a:t>.</a:t>
              </a:r>
            </a:p>
            <a:p>
              <a:r>
                <a:rPr lang="en-US" sz="1200" dirty="0" smtClean="0"/>
                <a:t>Hubpng, 2023</a:t>
              </a:r>
              <a:endParaRPr lang="en-GB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82434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250741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FINDINGS</a:t>
            </a:r>
          </a:p>
          <a:p>
            <a:r>
              <a:rPr lang="en-US" sz="3200" b="1" dirty="0" smtClean="0"/>
              <a:t>CONTINUED</a:t>
            </a:r>
            <a:endParaRPr lang="en-GB" sz="3200" dirty="0"/>
          </a:p>
        </p:txBody>
      </p:sp>
      <p:grpSp>
        <p:nvGrpSpPr>
          <p:cNvPr id="7" name="Group 6"/>
          <p:cNvGrpSpPr/>
          <p:nvPr/>
        </p:nvGrpSpPr>
        <p:grpSpPr>
          <a:xfrm>
            <a:off x="469557" y="1210962"/>
            <a:ext cx="4525598" cy="2421935"/>
            <a:chOff x="626076" y="1622854"/>
            <a:chExt cx="4525598" cy="2421935"/>
          </a:xfrm>
        </p:grpSpPr>
        <p:sp>
          <p:nvSpPr>
            <p:cNvPr id="5" name="Rectangle 4"/>
            <p:cNvSpPr/>
            <p:nvPr/>
          </p:nvSpPr>
          <p:spPr>
            <a:xfrm>
              <a:off x="1362930" y="1748136"/>
              <a:ext cx="164019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smtClean="0">
                  <a:ln w="13462">
                    <a:solidFill>
                      <a:schemeClr val="bg1"/>
                    </a:solidFill>
                    <a:prstDash val="solid"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dist="38100" dir="2700000" algn="bl" rotWithShape="0">
                      <a:schemeClr val="accent5"/>
                    </a:outerShdw>
                  </a:effectLst>
                </a:rPr>
                <a:t>AGE</a:t>
              </a:r>
              <a:endPara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endParaRPr>
            </a:p>
          </p:txBody>
        </p:sp>
        <p:pic>
          <p:nvPicPr>
            <p:cNvPr id="3074" name="Picture 2" descr="X Red Mark. Cross Sign Graphic Symbol. Crossed Brush Strokes. Stock Vector  - Illustration of painted, mark: 15490421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3124" y="1622854"/>
              <a:ext cx="1295747" cy="1295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626076" y="2844460"/>
              <a:ext cx="4525598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Didn’t affect the study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Participants were not elderly</a:t>
              </a:r>
              <a:endParaRPr lang="en-US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 smtClean="0"/>
                <a:t>Presbyphonia</a:t>
              </a:r>
              <a:r>
                <a:rPr lang="en-US" dirty="0" smtClean="0"/>
                <a:t> age approximately 60</a:t>
              </a:r>
            </a:p>
            <a:p>
              <a:r>
                <a:rPr lang="en-US" dirty="0"/>
                <a:t> </a:t>
              </a:r>
              <a:r>
                <a:rPr lang="en-US" dirty="0" smtClean="0"/>
                <a:t>   </a:t>
              </a:r>
              <a:r>
                <a:rPr lang="en-US" sz="1400" dirty="0"/>
                <a:t>(Martins et al., 2013) </a:t>
              </a:r>
              <a:endParaRPr lang="en-US" sz="1400" dirty="0" smtClean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602890" y="4206629"/>
            <a:ext cx="3809056" cy="2219077"/>
            <a:chOff x="602890" y="4206629"/>
            <a:chExt cx="3809056" cy="2219077"/>
          </a:xfrm>
        </p:grpSpPr>
        <p:sp>
          <p:nvSpPr>
            <p:cNvPr id="8" name="Rectangle 7"/>
            <p:cNvSpPr/>
            <p:nvPr/>
          </p:nvSpPr>
          <p:spPr>
            <a:xfrm>
              <a:off x="1253709" y="4392838"/>
              <a:ext cx="1377300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smtClean="0">
                  <a:ln w="13462">
                    <a:solidFill>
                      <a:schemeClr val="bg1"/>
                    </a:solidFill>
                    <a:prstDash val="solid"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dist="38100" dir="2700000" algn="bl" rotWithShape="0">
                      <a:schemeClr val="accent5"/>
                    </a:outerShdw>
                  </a:effectLst>
                </a:rPr>
                <a:t>SEX</a:t>
              </a:r>
              <a:endPara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endParaRPr>
            </a:p>
          </p:txBody>
        </p:sp>
        <p:pic>
          <p:nvPicPr>
            <p:cNvPr id="10" name="Picture 2" descr="X Red Mark. Cross Sign Graphic Symbol. Crossed Brush Strokes. Stock Vector  - Illustration of painted, mark: 15490421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1009" y="4206629"/>
              <a:ext cx="1295747" cy="1295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602890" y="5502376"/>
              <a:ext cx="3809056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Male and female participants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Only 1 male participant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Similar results / no difference</a:t>
              </a:r>
              <a:endParaRPr lang="en-GB" dirty="0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5782546" y="1980230"/>
            <a:ext cx="5601213" cy="3081585"/>
            <a:chOff x="5834923" y="513895"/>
            <a:chExt cx="5601213" cy="3081585"/>
          </a:xfrm>
        </p:grpSpPr>
        <p:sp>
          <p:nvSpPr>
            <p:cNvPr id="14" name="TextBox 13"/>
            <p:cNvSpPr txBox="1"/>
            <p:nvPr/>
          </p:nvSpPr>
          <p:spPr>
            <a:xfrm>
              <a:off x="5834923" y="1841154"/>
              <a:ext cx="5601213" cy="17543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Untrained members were nervous and scared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Nervous from unfamiliar exercises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Didn’t affect the study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Masking their nerves or </a:t>
              </a:r>
              <a:r>
                <a:rPr lang="en-US" dirty="0" err="1"/>
                <a:t>hyperfocused</a:t>
              </a:r>
              <a:endParaRPr lang="en-US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I attempted to calm them during recording</a:t>
              </a:r>
              <a:endParaRPr lang="en-GB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</p:txBody>
        </p:sp>
        <p:grpSp>
          <p:nvGrpSpPr>
            <p:cNvPr id="18" name="Group 17"/>
            <p:cNvGrpSpPr/>
            <p:nvPr/>
          </p:nvGrpSpPr>
          <p:grpSpPr>
            <a:xfrm>
              <a:off x="6519400" y="513895"/>
              <a:ext cx="4487646" cy="1295747"/>
              <a:chOff x="6519400" y="1035173"/>
              <a:chExt cx="4487646" cy="1295747"/>
            </a:xfrm>
          </p:grpSpPr>
          <p:sp>
            <p:nvSpPr>
              <p:cNvPr id="13" name="Rectangle 12"/>
              <p:cNvSpPr/>
              <p:nvPr/>
            </p:nvSpPr>
            <p:spPr>
              <a:xfrm>
                <a:off x="6519400" y="1213258"/>
                <a:ext cx="3191899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en-US" sz="5400" b="1" cap="none" spc="0" dirty="0" smtClean="0">
                    <a:ln w="13462">
                      <a:solidFill>
                        <a:schemeClr val="bg1"/>
                      </a:solidFill>
                      <a:prstDash val="solid"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>
                      <a:outerShdw dist="38100" dir="2700000" algn="bl" rotWithShape="0">
                        <a:schemeClr val="accent5"/>
                      </a:outerShdw>
                    </a:effectLst>
                  </a:rPr>
                  <a:t>FEELINGS</a:t>
                </a:r>
                <a:endParaRPr lang="en-US" sz="5400" b="1" cap="none" spc="0" dirty="0">
                  <a:ln w="13462">
                    <a:solidFill>
                      <a:schemeClr val="bg1"/>
                    </a:solidFill>
                    <a:prstDash val="solid"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dist="38100" dir="2700000" algn="bl" rotWithShape="0">
                      <a:schemeClr val="accent5"/>
                    </a:outerShdw>
                  </a:effectLst>
                </a:endParaRPr>
              </a:p>
            </p:txBody>
          </p:sp>
          <p:pic>
            <p:nvPicPr>
              <p:cNvPr id="16" name="Picture 2" descr="X Red Mark. Cross Sign Graphic Symbol. Crossed Brush Strokes. Stock Vector  - Illustration of painted, mark: 15490421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711299" y="1035173"/>
                <a:ext cx="1295747" cy="129574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114666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33073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 smtClean="0"/>
              <a:t>LIMITATIONS</a:t>
            </a:r>
            <a:r>
              <a:rPr lang="en-US" sz="3200" b="1" dirty="0" smtClean="0"/>
              <a:t> </a:t>
            </a:r>
            <a:endParaRPr lang="en-GB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801989" y="1352848"/>
            <a:ext cx="389080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u="sng" dirty="0" smtClean="0">
                <a:solidFill>
                  <a:schemeClr val="accent1"/>
                </a:solidFill>
              </a:rPr>
              <a:t>Participant selection</a:t>
            </a:r>
          </a:p>
          <a:p>
            <a:endParaRPr lang="en-US" b="1" u="sng" dirty="0">
              <a:solidFill>
                <a:schemeClr val="accent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/>
              <a:t>Not enough members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/>
              <a:t>1 withdrawal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/>
              <a:t>Dis-similar levels of experience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272870" y="2940074"/>
            <a:ext cx="4826962" cy="9079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/>
              <a:t>SAMPLE SIZE AVERAGE FOR OPTIMAL </a:t>
            </a:r>
          </a:p>
          <a:p>
            <a:pPr algn="ctr"/>
            <a:r>
              <a:rPr lang="en-US" b="1" dirty="0"/>
              <a:t>RESULTS APPROXIMATELY 12 PARTICIPANTS</a:t>
            </a:r>
          </a:p>
          <a:p>
            <a:pPr algn="ctr"/>
            <a:endParaRPr lang="en-GB" sz="500" b="1" dirty="0"/>
          </a:p>
          <a:p>
            <a:pPr algn="ctr"/>
            <a:r>
              <a:rPr lang="en-GB" sz="1200" dirty="0"/>
              <a:t>(</a:t>
            </a:r>
            <a:r>
              <a:rPr lang="en-GB" sz="1200" dirty="0" err="1"/>
              <a:t>Alroobeaa</a:t>
            </a:r>
            <a:r>
              <a:rPr lang="en-GB" sz="1200" dirty="0"/>
              <a:t> and Mayhew, 2014)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672486" y="4539143"/>
            <a:ext cx="414981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 smtClean="0">
                <a:solidFill>
                  <a:schemeClr val="accent1"/>
                </a:solidFill>
              </a:rPr>
              <a:t>Literature issues</a:t>
            </a:r>
          </a:p>
          <a:p>
            <a:pPr algn="ctr"/>
            <a:endParaRPr lang="en-US" b="1" u="sng" dirty="0" smtClean="0">
              <a:solidFill>
                <a:schemeClr val="accent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>
                <a:latin typeface="+mj-lt"/>
                <a:cs typeface="Arial" panose="020B0604020202020204" pitchFamily="34" charset="0"/>
              </a:rPr>
              <a:t>Outdated studies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>
                <a:latin typeface="+mj-lt"/>
                <a:cs typeface="Arial" panose="020B0604020202020204" pitchFamily="34" charset="0"/>
              </a:rPr>
              <a:t>None specific to vibrato</a:t>
            </a: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Issued exercise before full review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Found more exercises which may have been more suitable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2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6120714" y="3141052"/>
            <a:ext cx="551211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 smtClean="0">
                <a:solidFill>
                  <a:schemeClr val="accent1"/>
                </a:solidFill>
              </a:rPr>
              <a:t>Issues with Biases</a:t>
            </a:r>
          </a:p>
          <a:p>
            <a:endParaRPr lang="en-US" b="1" u="sng" dirty="0">
              <a:solidFill>
                <a:schemeClr val="accent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/>
              <a:t>Fellow Pedagogue posed a bias threat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/>
              <a:t>Familiar with some participants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2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6425514" y="5180849"/>
            <a:ext cx="55121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accent1"/>
                </a:solidFill>
              </a:rPr>
              <a:t>                          </a:t>
            </a:r>
            <a:r>
              <a:rPr lang="en-US" b="1" u="sng" dirty="0" smtClean="0">
                <a:solidFill>
                  <a:schemeClr val="accent1"/>
                </a:solidFill>
              </a:rPr>
              <a:t>Timeframe</a:t>
            </a:r>
          </a:p>
          <a:p>
            <a:endParaRPr lang="en-US" b="1" u="sng" dirty="0">
              <a:solidFill>
                <a:schemeClr val="accent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/>
              <a:t>Training timeframe was insufficient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2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5774724" y="603204"/>
            <a:ext cx="598067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 smtClean="0">
                <a:solidFill>
                  <a:schemeClr val="accent1"/>
                </a:solidFill>
              </a:rPr>
              <a:t>Testing Limitations</a:t>
            </a:r>
          </a:p>
          <a:p>
            <a:endParaRPr lang="en-US" b="1" u="sng" dirty="0">
              <a:solidFill>
                <a:schemeClr val="accent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700" dirty="0"/>
              <a:t>Clinicians use spectrograms and laryngoscopies for </a:t>
            </a:r>
            <a:r>
              <a:rPr lang="en-US" sz="1700"/>
              <a:t>vibrato </a:t>
            </a:r>
            <a:r>
              <a:rPr lang="en-US" sz="1700" smtClean="0"/>
              <a:t>analysis</a:t>
            </a:r>
            <a:endParaRPr lang="en-US" sz="17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700" dirty="0"/>
              <a:t>Unavailable methods for teachers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420868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3" grpId="0"/>
      <p:bldP spid="14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44101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RECOMMENDATIONS </a:t>
            </a:r>
            <a:endParaRPr lang="en-GB" sz="3200" dirty="0"/>
          </a:p>
        </p:txBody>
      </p:sp>
      <p:grpSp>
        <p:nvGrpSpPr>
          <p:cNvPr id="22" name="Group 21"/>
          <p:cNvGrpSpPr/>
          <p:nvPr/>
        </p:nvGrpSpPr>
        <p:grpSpPr>
          <a:xfrm>
            <a:off x="555772" y="1231383"/>
            <a:ext cx="4910319" cy="1775653"/>
            <a:chOff x="489097" y="1488558"/>
            <a:chExt cx="4910319" cy="1775653"/>
          </a:xfrm>
        </p:grpSpPr>
        <p:sp>
          <p:nvSpPr>
            <p:cNvPr id="5" name="Oval 4"/>
            <p:cNvSpPr/>
            <p:nvPr/>
          </p:nvSpPr>
          <p:spPr>
            <a:xfrm>
              <a:off x="786810" y="1488558"/>
              <a:ext cx="4486940" cy="99946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</a:rPr>
                <a:t>Better participant selection</a:t>
              </a:r>
              <a:r>
                <a:rPr lang="en-US" dirty="0" smtClean="0"/>
                <a:t> </a:t>
              </a:r>
              <a:endParaRPr lang="en-GB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89097" y="2617880"/>
              <a:ext cx="491031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Recruit more members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Chose similar traits to see clearer results </a:t>
              </a:r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737157" y="3705749"/>
            <a:ext cx="5064207" cy="2883648"/>
            <a:chOff x="6804837" y="1488558"/>
            <a:chExt cx="5064207" cy="2883648"/>
          </a:xfrm>
        </p:grpSpPr>
        <p:sp>
          <p:nvSpPr>
            <p:cNvPr id="7" name="Oval 6"/>
            <p:cNvSpPr/>
            <p:nvPr/>
          </p:nvSpPr>
          <p:spPr>
            <a:xfrm>
              <a:off x="6882810" y="1488558"/>
              <a:ext cx="4486940" cy="99946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</a:rPr>
                <a:t>Literature review recommendations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804837" y="2617880"/>
              <a:ext cx="5064207" cy="17543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Continue to search for the most relevant </a:t>
              </a:r>
            </a:p>
            <a:p>
              <a:r>
                <a:rPr lang="en-US" dirty="0"/>
                <a:t> </a:t>
              </a:r>
              <a:r>
                <a:rPr lang="en-US" dirty="0" smtClean="0"/>
                <a:t>    studies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Carry out more studies to fill the gaps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Conduct literature review prior to study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Ensure all information is ascertained </a:t>
              </a:r>
            </a:p>
            <a:p>
              <a:r>
                <a:rPr lang="en-US" dirty="0"/>
                <a:t> </a:t>
              </a:r>
              <a:r>
                <a:rPr lang="en-US" dirty="0" smtClean="0"/>
                <a:t>    before recruitment</a:t>
              </a:r>
              <a:endParaRPr lang="en-GB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6190112" y="2581848"/>
            <a:ext cx="5277407" cy="2080507"/>
            <a:chOff x="3499827" y="4021393"/>
            <a:chExt cx="5277407" cy="2080507"/>
          </a:xfrm>
        </p:grpSpPr>
        <p:sp>
          <p:nvSpPr>
            <p:cNvPr id="11" name="Oval 10"/>
            <p:cNvSpPr/>
            <p:nvPr/>
          </p:nvSpPr>
          <p:spPr>
            <a:xfrm>
              <a:off x="3895061" y="4021393"/>
              <a:ext cx="4486940" cy="99946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</a:rPr>
                <a:t>Limit Bias problems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499827" y="5178570"/>
              <a:ext cx="5277407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Recruit participants unknown to myself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Chose members that wont have a conflict </a:t>
              </a:r>
            </a:p>
            <a:p>
              <a:r>
                <a:rPr lang="en-US" dirty="0"/>
                <a:t> </a:t>
              </a:r>
              <a:r>
                <a:rPr lang="en-US" dirty="0" smtClean="0"/>
                <a:t>   of interest</a:t>
              </a:r>
              <a:endParaRPr lang="en-GB" dirty="0"/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6259136" y="4975612"/>
            <a:ext cx="4979248" cy="1754296"/>
            <a:chOff x="6506150" y="4349310"/>
            <a:chExt cx="4979248" cy="1754296"/>
          </a:xfrm>
        </p:grpSpPr>
        <p:sp>
          <p:nvSpPr>
            <p:cNvPr id="20" name="Oval 19"/>
            <p:cNvSpPr/>
            <p:nvPr/>
          </p:nvSpPr>
          <p:spPr>
            <a:xfrm>
              <a:off x="6901860" y="4349310"/>
              <a:ext cx="4486940" cy="99946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</a:rPr>
                <a:t>Timeframe issues</a:t>
              </a:r>
              <a:endParaRPr lang="en-GB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6506150" y="5457275"/>
              <a:ext cx="497924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/>
                <a:t>Ensure the timeframe given benefits the </a:t>
              </a:r>
            </a:p>
            <a:p>
              <a:r>
                <a:rPr lang="en-US" dirty="0" smtClean="0"/>
                <a:t>     study optimally</a:t>
              </a:r>
              <a:endParaRPr lang="en-GB" dirty="0"/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6110056" y="468128"/>
            <a:ext cx="5872120" cy="1526509"/>
            <a:chOff x="3499827" y="4021393"/>
            <a:chExt cx="5872120" cy="1526509"/>
          </a:xfrm>
        </p:grpSpPr>
        <p:sp>
          <p:nvSpPr>
            <p:cNvPr id="16" name="Oval 15"/>
            <p:cNvSpPr/>
            <p:nvPr/>
          </p:nvSpPr>
          <p:spPr>
            <a:xfrm>
              <a:off x="3895061" y="4021393"/>
              <a:ext cx="4486940" cy="999460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chemeClr val="tx1"/>
                  </a:solidFill>
                </a:rPr>
                <a:t>Testing Recommendations</a:t>
              </a:r>
              <a:endParaRPr lang="en-GB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499827" y="5178570"/>
              <a:ext cx="58721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Knowledge paramount to recognize and advise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4442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28937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2588" y="2661048"/>
            <a:ext cx="5889754" cy="2062103"/>
          </a:xfrm>
          <a:prstGeom prst="rect">
            <a:avLst/>
          </a:prstGeom>
          <a:gradFill flip="none" rotWithShape="1">
            <a:gsLst>
              <a:gs pos="45000">
                <a:srgbClr val="FFFFCC"/>
              </a:gs>
              <a:gs pos="0">
                <a:schemeClr val="accent5">
                  <a:lumMod val="45000"/>
                  <a:lumOff val="55000"/>
                </a:schemeClr>
              </a:gs>
              <a:gs pos="86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none" rtlCol="0">
            <a:spAutoFit/>
          </a:bodyPr>
          <a:lstStyle/>
          <a:p>
            <a:endParaRPr lang="en-US" sz="16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b="1" dirty="0" smtClean="0"/>
              <a:t>I incorporated older and newer studies in my report</a:t>
            </a:r>
          </a:p>
          <a:p>
            <a:r>
              <a:rPr lang="en-US" sz="1600" b="1" dirty="0" smtClean="0"/>
              <a:t>     to highlight how research has developed</a:t>
            </a:r>
          </a:p>
          <a:p>
            <a:endParaRPr lang="en-US" sz="1600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b="1" dirty="0"/>
              <a:t>Provides useful information about vibrato </a:t>
            </a:r>
            <a:endParaRPr lang="en-US" sz="1600" b="1" dirty="0" smtClean="0"/>
          </a:p>
          <a:p>
            <a:endParaRPr lang="en-US" sz="1600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b="1" dirty="0"/>
              <a:t>Teachers can use this information within their practices</a:t>
            </a:r>
          </a:p>
          <a:p>
            <a:endParaRPr lang="en-US" sz="1600" dirty="0"/>
          </a:p>
        </p:txBody>
      </p:sp>
      <p:sp>
        <p:nvSpPr>
          <p:cNvPr id="8" name="Rectangle 7"/>
          <p:cNvSpPr/>
          <p:nvPr/>
        </p:nvSpPr>
        <p:spPr>
          <a:xfrm>
            <a:off x="381663" y="1232452"/>
            <a:ext cx="528897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5223165" y="443933"/>
            <a:ext cx="6576944" cy="2031325"/>
            <a:chOff x="422315" y="1703981"/>
            <a:chExt cx="6325771" cy="2031325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3" name="TextBox 22"/>
            <p:cNvSpPr txBox="1"/>
            <p:nvPr/>
          </p:nvSpPr>
          <p:spPr>
            <a:xfrm>
              <a:off x="422315" y="1703981"/>
              <a:ext cx="6325771" cy="2031325"/>
            </a:xfrm>
            <a:prstGeom prst="rect">
              <a:avLst/>
            </a:prstGeom>
            <a:gradFill>
              <a:gsLst>
                <a:gs pos="45000">
                  <a:schemeClr val="accent1">
                    <a:lumMod val="20000"/>
                    <a:lumOff val="80000"/>
                  </a:schemeClr>
                </a:gs>
                <a:gs pos="0">
                  <a:schemeClr val="accent5">
                    <a:lumMod val="45000"/>
                    <a:lumOff val="55000"/>
                  </a:schemeClr>
                </a:gs>
                <a:gs pos="86000">
                  <a:schemeClr val="accent5">
                    <a:lumMod val="45000"/>
                    <a:lumOff val="55000"/>
                  </a:schemeClr>
                </a:gs>
                <a:gs pos="100000">
                  <a:schemeClr val="accent5">
                    <a:lumMod val="30000"/>
                    <a:lumOff val="70000"/>
                  </a:schemeClr>
                </a:gs>
              </a:gsLst>
              <a:lin ang="5400000" scaled="1"/>
            </a:gradFill>
          </p:spPr>
          <p:txBody>
            <a:bodyPr wrap="non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US" b="1" dirty="0" smtClean="0"/>
                <a:t>Gain better understanding of vibrato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endParaRPr lang="en-US" b="1" dirty="0"/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US" b="1" dirty="0" smtClean="0"/>
                <a:t>Learn if vibrato can be taught</a:t>
              </a:r>
            </a:p>
            <a:p>
              <a:endParaRPr lang="en-US" b="1" dirty="0"/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US" b="1" dirty="0" smtClean="0"/>
                <a:t>Learn how to use newfound knowledge in the future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endParaRPr lang="en-US" b="1" dirty="0"/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US" b="1" dirty="0" smtClean="0"/>
                <a:t>How to conduct a study safe and optimally</a:t>
              </a:r>
              <a:endParaRPr lang="en-GB" b="1" dirty="0"/>
            </a:p>
          </p:txBody>
        </p:sp>
        <p:pic>
          <p:nvPicPr>
            <p:cNvPr id="19" name="Picture 6" descr="Green Tick Vector Images (over 11,000)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32" t="21717" r="26957" b="20510"/>
            <a:stretch/>
          </p:blipFill>
          <p:spPr bwMode="auto">
            <a:xfrm>
              <a:off x="6364005" y="2719643"/>
              <a:ext cx="333813" cy="419148"/>
            </a:xfrm>
            <a:prstGeom prst="rect">
              <a:avLst/>
            </a:prstGeom>
            <a:grpFill/>
            <a:extLst/>
          </p:spPr>
        </p:pic>
        <p:pic>
          <p:nvPicPr>
            <p:cNvPr id="20" name="Picture 19" descr="Green Tick Vector Images (over 11,000)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32" t="21717" r="26957" b="20510"/>
            <a:stretch/>
          </p:blipFill>
          <p:spPr bwMode="auto">
            <a:xfrm>
              <a:off x="5752511" y="3280711"/>
              <a:ext cx="362043" cy="454595"/>
            </a:xfrm>
            <a:prstGeom prst="rect">
              <a:avLst/>
            </a:prstGeom>
            <a:grpFill/>
            <a:extLst/>
          </p:spPr>
        </p:pic>
        <p:pic>
          <p:nvPicPr>
            <p:cNvPr id="21" name="Picture 6" descr="Green Tick Vector Images (over 11,000)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32" t="21717" r="26957" b="20510"/>
            <a:stretch/>
          </p:blipFill>
          <p:spPr bwMode="auto">
            <a:xfrm>
              <a:off x="4961040" y="1719500"/>
              <a:ext cx="376620" cy="472899"/>
            </a:xfrm>
            <a:prstGeom prst="rect">
              <a:avLst/>
            </a:prstGeom>
            <a:grpFill/>
            <a:extLst/>
          </p:spPr>
        </p:pic>
        <p:pic>
          <p:nvPicPr>
            <p:cNvPr id="22" name="Picture 6" descr="Green Tick Vector Images (over 11,000)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32" t="21717" r="26957" b="20510"/>
            <a:stretch/>
          </p:blipFill>
          <p:spPr bwMode="auto">
            <a:xfrm>
              <a:off x="4247394" y="2118479"/>
              <a:ext cx="383556" cy="481608"/>
            </a:xfrm>
            <a:prstGeom prst="rect">
              <a:avLst/>
            </a:prstGeom>
            <a:grpFill/>
            <a:extLst/>
          </p:spPr>
        </p:pic>
      </p:grpSp>
      <p:sp>
        <p:nvSpPr>
          <p:cNvPr id="26" name="TextBox 25"/>
          <p:cNvSpPr txBox="1"/>
          <p:nvPr/>
        </p:nvSpPr>
        <p:spPr>
          <a:xfrm>
            <a:off x="6735139" y="3973848"/>
            <a:ext cx="4929969" cy="2585323"/>
          </a:xfrm>
          <a:prstGeom prst="rect">
            <a:avLst/>
          </a:prstGeom>
          <a:gradFill>
            <a:gsLst>
              <a:gs pos="45000">
                <a:schemeClr val="accent1">
                  <a:lumMod val="20000"/>
                  <a:lumOff val="80000"/>
                </a:schemeClr>
              </a:gs>
              <a:gs pos="0">
                <a:schemeClr val="accent5">
                  <a:lumMod val="45000"/>
                  <a:lumOff val="55000"/>
                </a:schemeClr>
              </a:gs>
              <a:gs pos="86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endParaRPr lang="en-US" b="1" dirty="0" smtClean="0"/>
          </a:p>
          <a:p>
            <a:pPr algn="ctr"/>
            <a:endParaRPr lang="en-US" b="1" dirty="0" smtClean="0"/>
          </a:p>
          <a:p>
            <a:pPr algn="ctr"/>
            <a:r>
              <a:rPr lang="en-US" sz="3600" b="1" dirty="0" smtClean="0"/>
              <a:t>SO CAN VIBRATO BE TAUGHT?</a:t>
            </a:r>
          </a:p>
          <a:p>
            <a:endParaRPr lang="en-US" b="1" dirty="0"/>
          </a:p>
          <a:p>
            <a:endParaRPr lang="en-US" b="1" dirty="0" smtClean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3606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2893741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CONCLUSION</a:t>
            </a:r>
          </a:p>
          <a:p>
            <a:r>
              <a:rPr lang="en-US" sz="3200" b="1" dirty="0" smtClean="0"/>
              <a:t>CONTINUED</a:t>
            </a:r>
            <a:endParaRPr lang="en-GB" sz="3200" dirty="0"/>
          </a:p>
        </p:txBody>
      </p:sp>
      <p:sp>
        <p:nvSpPr>
          <p:cNvPr id="13" name="AutoShape 2" descr="👍 Thumbs Up Emoji — Meanings, Usage &amp; Cop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7" name="Group 16"/>
          <p:cNvGrpSpPr/>
          <p:nvPr/>
        </p:nvGrpSpPr>
        <p:grpSpPr>
          <a:xfrm>
            <a:off x="1787908" y="2522105"/>
            <a:ext cx="2063385" cy="2336318"/>
            <a:chOff x="1420585" y="3129510"/>
            <a:chExt cx="2063385" cy="2336318"/>
          </a:xfrm>
        </p:grpSpPr>
        <p:pic>
          <p:nvPicPr>
            <p:cNvPr id="5124" name="Picture 4" descr="Geriatrics Trying to Start Shit With Gen Z Over Emoji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007" t="5849" r="23857" b="9144"/>
            <a:stretch/>
          </p:blipFill>
          <p:spPr bwMode="auto">
            <a:xfrm>
              <a:off x="1587830" y="3129510"/>
              <a:ext cx="1733384" cy="20593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/>
            <p:cNvSpPr txBox="1"/>
            <p:nvPr/>
          </p:nvSpPr>
          <p:spPr>
            <a:xfrm>
              <a:off x="1420585" y="5188829"/>
              <a:ext cx="206338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200" dirty="0" smtClean="0"/>
                <a:t>Figure 10. (Gawker, 2022)</a:t>
              </a:r>
              <a:endParaRPr lang="en-GB" sz="1200" dirty="0"/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6354071" y="2161650"/>
            <a:ext cx="503375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smtClean="0"/>
              <a:t>Cricothyroid and </a:t>
            </a:r>
            <a:r>
              <a:rPr lang="en-US" dirty="0" err="1" smtClean="0"/>
              <a:t>Thyroarytenoid</a:t>
            </a:r>
            <a:r>
              <a:rPr lang="en-US" dirty="0" smtClean="0"/>
              <a:t> muscles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smtClean="0"/>
              <a:t>Good breath management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smtClean="0"/>
              <a:t>Subglottal pressure control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smtClean="0"/>
              <a:t>Vocal Knowledge and training</a:t>
            </a:r>
            <a:endParaRPr lang="en-GB" dirty="0"/>
          </a:p>
        </p:txBody>
      </p:sp>
      <p:sp>
        <p:nvSpPr>
          <p:cNvPr id="23" name="Rectangle 22"/>
          <p:cNvSpPr/>
          <p:nvPr/>
        </p:nvSpPr>
        <p:spPr>
          <a:xfrm>
            <a:off x="560758" y="5523870"/>
            <a:ext cx="10827063" cy="4770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500" b="1" dirty="0" smtClean="0">
                <a:ln/>
                <a:solidFill>
                  <a:schemeClr val="accent4"/>
                </a:solidFill>
              </a:rPr>
              <a:t>Vocal lessons should incorporate all for optimal vibrato production</a:t>
            </a:r>
            <a:endParaRPr lang="en-US" sz="25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031966" y="1484783"/>
            <a:ext cx="1723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YES!!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11384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2893741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CONCLUSION</a:t>
            </a:r>
          </a:p>
          <a:p>
            <a:r>
              <a:rPr lang="en-US" sz="3200" b="1" dirty="0" smtClean="0"/>
              <a:t>CONTINUED</a:t>
            </a:r>
            <a:endParaRPr lang="en-GB" sz="3200" dirty="0"/>
          </a:p>
        </p:txBody>
      </p:sp>
      <p:pic>
        <p:nvPicPr>
          <p:cNvPr id="1026" name="Picture 2" descr="Thank You Images: Browse 414,364 Stock Photos &amp; Vectors Free Download with  Trial | Shutterstock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92"/>
          <a:stretch/>
        </p:blipFill>
        <p:spPr bwMode="auto">
          <a:xfrm>
            <a:off x="1269746" y="2067698"/>
            <a:ext cx="9344279" cy="31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709010" y="5054599"/>
            <a:ext cx="24192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Figure 11. (</a:t>
            </a:r>
            <a:r>
              <a:rPr lang="en-US" sz="1200" dirty="0" err="1" smtClean="0"/>
              <a:t>Shuttershock</a:t>
            </a:r>
            <a:r>
              <a:rPr lang="en-US" sz="1200" dirty="0" smtClean="0"/>
              <a:t>, 2023)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7601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41788"/>
            <a:ext cx="4761470" cy="1293028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>
                <a:latin typeface="Fugaz One" pitchFamily="2" charset="0"/>
              </a:rPr>
              <a:t>Reference list</a:t>
            </a:r>
            <a:endParaRPr lang="en-GB" sz="3200" dirty="0">
              <a:latin typeface="Fugaz One" pitchFamily="2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82466" y="259235"/>
            <a:ext cx="13070374" cy="69942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Alroobaea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R. and Mayhew, P.J. (2014) ‘How Many Participants are Really Enough for </a:t>
            </a:r>
          </a:p>
          <a:p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	Usability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Studies’ Science and Information Conference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(27-29, August).</a:t>
            </a: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Andzane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Z. and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Marnauza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M. (2012) ’The Sources and Symptoms of Nervousness Prior to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And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during a Singers Performance’,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Arts and Music in Cultural Disclosure </a:t>
            </a:r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Proceedings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of the International Scientific ad Practical Conference, (Online). </a:t>
            </a: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Barkmeier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-Kramer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J. (2012) ‘Updates on Vocal Tremor and Its Management’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Perspectives </a:t>
            </a:r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	on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Voice and Voice Disorders,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22 (3), pp. 97. (Online). Available at: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DOI:10.1044/vvd22.3.97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(Accessed: 28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Available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at: DOI:10.17770/amcd2012.1220 (Accessed: 10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Belafsky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P.C. and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Lintzenich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C.R. (2013) ‘Development, Anatomy, and Physiology of the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Pharynx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’ ‘Principles of Deglutition’ in (eds.) Shaker, R.,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Belafsky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P.C,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Postma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G.N.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and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Easterling, C.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Principles of Deglutition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. Springer: 165-173.</a:t>
            </a: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Bjorklund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Sundberg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J. (2015) ‘Relationship Between Subglottal Pressure and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Sound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Pressure Level in Untrained Voices’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Journal of Voice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117 (2), pp. 879-885.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(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Online). Available at: (Accessed: 27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June 2023)</a:t>
            </a: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Bonjyotsna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A. (2015) ‘Analytical Study of Vocal Vibrato and Mordent of Indian Popular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Singers’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Voice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30 (6), pp. 764. (Online). Available at: DOI: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10.1016/j.jvoice.2015.10.010 (Accessed: 11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Chrysochoidis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Kouroupetroglou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G. and 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Theordoridis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S. (2014) ‘Vibrato Detection in Byzantine 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Chant Music’ </a:t>
            </a:r>
            <a:r>
              <a:rPr lang="en-US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Conference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: 6th International Symposium on Communications, Control, and </a:t>
            </a:r>
            <a:endParaRPr lang="en-US" sz="115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Signal Processin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g. Athens.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Dejonckere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P.H., Hirano, M. and 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Sundberg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J. (1995).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Vibrato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. University of Michigan: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Singular Publishing. Athens. (May, 689-692).</a:t>
            </a:r>
          </a:p>
          <a:p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. (2023) </a:t>
            </a:r>
            <a:r>
              <a:rPr lang="en-US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Music Notes Illustrations and Vectors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www.dreamstime.com/illustration/music-notes.html (Accessed: 24</a:t>
            </a:r>
            <a:r>
              <a:rPr lang="en-US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2023)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Dromey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C., Holmes, S.O., Hopkin, J.A. and Tanner, K. (2014) ‘The Effects of Emotional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Expression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on Vibrato’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Journal of Voice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29 (2). (Online). Available at: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DOI:10.1016/j.jvoice.2014.06.007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(Accessed: 11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Ferrante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I. (2011) 'Vibrato Rate and Extent in Soprano Voice: A Survey on One Century of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Singing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the Acoustical Society of America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130 (3), pp. 1683-1688.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(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Online). Available at: DOI:10.1121/1.3621017 (Accessed: 9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Fletcher, N.H. (2001) ‘Vibrato in Music’ 29, pp. 97-102. (Online). Available at: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https://www.researchgate.net/scientific-contribution/NH-Fletcher-2097959746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(Accessed: 5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April 2023).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Galluzzi, F and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Garavello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W. (2018) ‘The Aging Voice: A Systemic Review of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Presbyphonia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European Geriatric Medicine,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9 (3). (Online) Available at: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DOI:10.1007/s41999-018-0095-6 (Accessed: 20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16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761470" y="424639"/>
            <a:ext cx="8001000" cy="65402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Gawker.com (2023) ‘Everybody Relax’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://www.gawker.com/media/geriatrics-trying-to-start-shit-with-gen-z-over-thumbs-up-emoji </a:t>
            </a:r>
            <a:endParaRPr lang="en-US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(Accessed: 6</a:t>
            </a:r>
            <a:r>
              <a:rPr lang="en-US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Hafsa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N.E. (2019) ‘Mixed Methods Research: An Overview for Beginner Researchers’, </a:t>
            </a:r>
          </a:p>
          <a:p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	Journal of Literature, Languages and Linguistics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58, pp. 1. (Online).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Available at: https://www.researchgate.net/publication/338751170. (Accessed: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27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November 2022).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Harkin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(2019)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Scared to experiment at work? Don't be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https://harkn.com/blog/scared-to-experiment-at-work-don-t-be/ (Accessed: 24</a:t>
            </a:r>
            <a:r>
              <a:rPr lang="en-US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May 2023)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Howes, P., Callaghan, J., Davis, P., Kenny, D. and Thorpe, W. (2004) ‘The Relationship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	Between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measured Vibrato Characteristics and Perception in Western Operatic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	Singing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Voice,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18 (2), pp. 216-230. (Online). Available at: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	DOI:</a:t>
            </a:r>
            <a:r>
              <a:rPr lang="en-GB" sz="12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10.1016/j.jvoice.2003.09.003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9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Hubpng. (2023) ‘Thinking emoji 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png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US" sz="115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://www.hubpng.com/photo/1772/thinking-emoji-png </a:t>
            </a:r>
            <a:endParaRPr lang="en-US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 6</a:t>
            </a:r>
            <a:r>
              <a:rPr lang="en-US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July 2023)</a:t>
            </a:r>
          </a:p>
          <a:p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Istock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(2023)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Five stars rating flat style vector concept. People are holding stars over the heads.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endParaRPr lang="en-US" sz="115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https://www.istockphoto.com/vector/five-stars-rating-flat-style-vector-concept-people-are-holding-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stars-over-the-heads-gm936965880-256310427 (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: 24</a:t>
            </a:r>
            <a:r>
              <a:rPr lang="en-US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May 2023)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Johnson-Read, L.,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Chimel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A., Schubert, E. and Wolfe, J. (2015) ‘Performing Lieder: Expert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Perspectives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Comparison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of Vibrato and Singers Formant With Opera Singers’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of Voice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29 (5), pp. 645.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(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Online). Available at (Accessed: 18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June 2023).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Kaushik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V. and Walsh, C.A. (2019) ‘Pragmatism as a Research Paradigm and its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Implications for Social Work Research’,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Social Sciences,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8 (9), pp, 255.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(Online). Available at: DOI:10.3390/socsci8090255. (Accessed: 29th March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2023).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Klingerman, S. (2023) ‘Putting PeopleSoft Questionnaire Framework to Use’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Quest Oracle Community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Available at: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https://questoraclecommunity.org/learn/blogs/putting-peoplesoft-questionnaire-framework-to-use/ 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(Accessed: 24</a:t>
            </a:r>
            <a:r>
              <a:rPr lang="en-US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May 2023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Love Whitney </a:t>
            </a:r>
            <a:r>
              <a:rPr lang="en-US" sz="1150" dirty="0" err="1">
                <a:latin typeface="Arial" panose="020B0604020202020204" pitchFamily="34" charset="0"/>
                <a:cs typeface="Arial" panose="020B0604020202020204" pitchFamily="34" charset="0"/>
              </a:rPr>
              <a:t>Housten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(2018) ‘HD Whitney Houston “I Will Always Love You” - 1994, 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Grammy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Awards </a:t>
            </a:r>
            <a:endParaRPr lang="en-US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MINI CLIP)’ Available at: 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://www.youtube.com/watch?v=YYhuQGvPLvc </a:t>
            </a:r>
            <a:endParaRPr lang="en-US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Accessed: 20</a:t>
            </a:r>
            <a:r>
              <a:rPr lang="en-US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Mitchell, H. and Kenny, D. (2009) ‘Change in Vibrato Rate and Extent Tertiary Training in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Classical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Singing 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Journal of Voice,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24 (4), pp. 427-434. (Online).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DOI:10.1016/j.voice.2008.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12.003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(Accessed: 9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endParaRPr lang="en-US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-141788"/>
            <a:ext cx="4761470" cy="1293028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>
                <a:latin typeface="Fugaz One" pitchFamily="2" charset="0"/>
              </a:rPr>
              <a:t>Reference list</a:t>
            </a:r>
            <a:endParaRPr lang="en-GB" sz="3200" dirty="0">
              <a:latin typeface="Fugaz On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6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0" y="0"/>
            <a:ext cx="476147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dirty="0" smtClean="0">
                <a:latin typeface="Fugaz One" pitchFamily="2" charset="0"/>
              </a:rPr>
              <a:t>Reference list</a:t>
            </a:r>
          </a:p>
          <a:p>
            <a:pPr algn="l"/>
            <a:r>
              <a:rPr lang="en-US" sz="3200" dirty="0" smtClean="0">
                <a:latin typeface="Fugaz One" pitchFamily="2" charset="0"/>
              </a:rPr>
              <a:t>continued</a:t>
            </a:r>
            <a:endParaRPr lang="en-GB" sz="3200" dirty="0">
              <a:latin typeface="Fugaz One" pitchFamily="2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61925" y="1428750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4605006" y="646514"/>
            <a:ext cx="11578644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Moorcroft, L. (2013) 'An Acoustic and Perceptual Study of the Warned-up Voice' </a:t>
            </a:r>
          </a:p>
          <a:p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	Proceedings of the 8</a:t>
            </a:r>
            <a:r>
              <a:rPr lang="en-GB" sz="1150" i="1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 International Conference of Voice Teachers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. Brisbane,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Australia. (10-14 July).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Moorcroft, L., Kenny, D.T. and Oates, J. (2014) ‘Vibrato Changes Following Imagery’ </a:t>
            </a:r>
          </a:p>
          <a:p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	Journal of Voice,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29 (2). (Online). Available at: DOI:10.1016/j.jvoice.2014.06.002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(Accessed: 9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Murbe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Zahnert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Kuhlisch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E. and 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Sundberg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J. (2007). ‘Effects of Professional 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Singing Education on Vocal Vibrato – A Longitudinal Study’, </a:t>
            </a:r>
            <a:r>
              <a:rPr lang="en-US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Voice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21 (6), 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pp. 683-688. (Online). Available at: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GB" sz="115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10.1016/j.jvoice.2006.06.002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(Accessed: 30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March 2023).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Nandamudi, S. and Scherer, R.C. and 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Gangon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R. (2020) ‘Airflow Vibrato in Emotional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Singing: A Pilot Study’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Voice Foundation Symposium 2020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United States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Nix, J., 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Perna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 N., James, K. and Allen, S. (2016) ‘Vibrato rate and extent in college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music majors: a multicentre study’,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Voice,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(Online). Available at: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DOI:10.1016/j.jvoice.2015.09.006 (Accessed: 18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Rothernburg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M. (2018) ‘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Noninvasive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Real-Time Measurement of Subglottal Pressure During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Speech and Singing’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Speech Pathology and Therapy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(Online). Available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at: DOI:10.4172/2472-5005.1000134 (Accessed: 19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Saldias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Laukkanen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A.M., Guzman, M., 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Stoney.J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Alku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Sundberg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J. (2020) ‘The Vocal Tract in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Loud Twang-Like Singing While Producing High and Low Pitches’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Voice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https://www.researchgate.net/publication/334711120_The_vocal_tract_in_loud_twan</a:t>
            </a:r>
          </a:p>
          <a:p>
            <a:pPr lvl="2"/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g-</a:t>
            </a:r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like_singing_while_producing_high_and_low_pitches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24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June 2023).</a:t>
            </a: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Shuttershock. (2023) ‘What to Consider When Evaluating Information Illustrations’ (Online). Available at: </a:t>
            </a:r>
          </a:p>
          <a:p>
            <a:pPr lvl="2"/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(https://www.shutterstock.com/search/what-to-consider-when-evaluating-information?image_</a:t>
            </a:r>
          </a:p>
          <a:p>
            <a:pPr lvl="2"/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type=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illustrationAccessed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: 10</a:t>
            </a:r>
            <a:r>
              <a:rPr lang="en-US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July 2023)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Sieroslawska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A. (2022) ‘Muscles of the larynx’ </a:t>
            </a:r>
            <a:r>
              <a:rPr lang="en-GB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KEN HUB.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</a:p>
          <a:p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https://www.kenhub.com/en/library/anatomy/muscles-of-the-larynx (Accessed: 24</a:t>
            </a:r>
            <a:r>
              <a:rPr lang="en-GB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Silva, J.E., </a:t>
            </a:r>
            <a:r>
              <a:rPr lang="en-US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Yehia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H.C. (2011) ‘Vibrato and Tremor Extent Spectrum: Algorithm and 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Applications’ </a:t>
            </a:r>
            <a:r>
              <a:rPr lang="en-US" sz="115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Journal of the Acoustical Society of America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, 130 (1), pp. 1-7. 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(Online). Available at: 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DOI:10.1121/1.3590170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US" sz="115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 June 2023)</a:t>
            </a:r>
            <a:endParaRPr lang="en-GB" sz="11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074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0" y="0"/>
            <a:ext cx="476147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smtClean="0">
                <a:latin typeface="Fugaz One" pitchFamily="2" charset="0"/>
              </a:rPr>
              <a:t>Reference list</a:t>
            </a:r>
          </a:p>
          <a:p>
            <a:pPr algn="l"/>
            <a:r>
              <a:rPr lang="en-US" sz="3200" smtClean="0">
                <a:latin typeface="Fugaz One" pitchFamily="2" charset="0"/>
              </a:rPr>
              <a:t>continued</a:t>
            </a:r>
            <a:endParaRPr lang="en-GB" sz="3200" dirty="0">
              <a:latin typeface="Fugaz One" pitchFamily="2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890838" y="646514"/>
            <a:ext cx="7718066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Teach me Anatomy. (2023) ‘The Pharynx’ (Online). Available </a:t>
            </a:r>
            <a:r>
              <a:rPr lang="en-US" sz="115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://teachmeanatomy.info/neck/viscera/pharynx/ 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(Accessed: 10</a:t>
            </a:r>
            <a:r>
              <a:rPr lang="en-US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July 2023).</a:t>
            </a: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Passing Post, (2023) Announcing the Looking Glass Public Release. Available at: 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https://passthroughpo.st/announcing-looking-glass-public-release/ (Accessed: 24</a:t>
            </a:r>
            <a:r>
              <a:rPr lang="en-US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May 2023)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Thornton, F., </a:t>
            </a:r>
            <a:r>
              <a:rPr lang="en-US" sz="1150" dirty="0" err="1">
                <a:latin typeface="Arial" panose="020B0604020202020204" pitchFamily="34" charset="0"/>
                <a:cs typeface="Arial" panose="020B0604020202020204" pitchFamily="34" charset="0"/>
              </a:rPr>
              <a:t>Dollinger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1150" dirty="0" err="1">
                <a:latin typeface="Arial" panose="020B0604020202020204" pitchFamily="34" charset="0"/>
                <a:cs typeface="Arial" panose="020B0604020202020204" pitchFamily="34" charset="0"/>
              </a:rPr>
              <a:t>Kniesburges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S., Berry, D. and </a:t>
            </a:r>
            <a:r>
              <a:rPr lang="en-US" sz="1150" dirty="0" err="1">
                <a:latin typeface="Arial" panose="020B0604020202020204" pitchFamily="34" charset="0"/>
                <a:cs typeface="Arial" panose="020B0604020202020204" pitchFamily="34" charset="0"/>
              </a:rPr>
              <a:t>Alexiou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C. (2019) ‘Impact of Subharmonic and 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Aperiodic Laryngeal Dynamics on the Phonatory Process Analyzed in Ex Vivo Rabbit Models’ </a:t>
            </a:r>
          </a:p>
          <a:p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	Applied Sciences,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9 (9). (Online). Available at: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doi:10.3390/app9091963 (Accessed: 24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2023)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Titze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I.R., Story, B.D., Smith, M.E. and Long, R. (2002). ‘A Reflex Resonance Model of Vocal </a:t>
            </a:r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Vibrato’,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the Acoustic Society of America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1911 (5), pp. 2272-2282. </a:t>
            </a:r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(Online). Available at: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DOI:10.1121/1.1434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945 (Accessed: 5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April 2023).</a:t>
            </a:r>
          </a:p>
          <a:p>
            <a:r>
              <a:rPr lang="en-GB" sz="11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Trollinger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V. (2007) ‘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Vocal Development and Voice Science: Implications for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Teaching Singing’,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General Music Today,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20 (3), pp. 19-25. (Online). Available at: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DOI:10.1177/10483713070200030105 (Accessed: 15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US" sz="1150" dirty="0" err="1"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(2023).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Sticker of a cartoon clipboard Pro Vector.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</a:p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	https://www.vecteezy.com/vector-art/11748790-sticker-of-a-cartoon-clipboard (Accessed: 24</a:t>
            </a:r>
            <a:r>
              <a:rPr lang="en-US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May </a:t>
            </a:r>
            <a:r>
              <a:rPr lang="en-US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	2023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Watson, A.H. (2014) ‘Breathing in Singing’ in (eds.) Welch, G.F., Howard, D.M. and Nix, J. </a:t>
            </a:r>
          </a:p>
          <a:p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	Oxford Handbook of Singing 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Oxford: Oxford University Press, 1 – 16.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Williams, J. (2016) ‘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Vibrato in Singers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Jenevora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Williams.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https://jenevorawilliams.com/online-resources/ (Accessed on: 4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2023).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Yin, J. and Zhang, Z. (2013) ‘The influence of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thyroarytenoid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and cricothyroid muscle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Activation on vocal fold stiffness and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eigenfrequencies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the </a:t>
            </a:r>
            <a:r>
              <a:rPr lang="en-GB" sz="1150" i="1" dirty="0" err="1">
                <a:latin typeface="Arial" panose="020B0604020202020204" pitchFamily="34" charset="0"/>
                <a:cs typeface="Arial" panose="020B0604020202020204" pitchFamily="34" charset="0"/>
              </a:rPr>
              <a:t>Acoustica</a:t>
            </a:r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50" i="1" dirty="0">
                <a:latin typeface="Arial" panose="020B0604020202020204" pitchFamily="34" charset="0"/>
                <a:cs typeface="Arial" panose="020B0604020202020204" pitchFamily="34" charset="0"/>
              </a:rPr>
              <a:t>	Society of America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, 133(5), pp. 2972-83. (Online). Available at: </a:t>
            </a:r>
            <a:r>
              <a:rPr lang="en-GB" sz="115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	10.1121/1.4799809 (Accessed: 25</a:t>
            </a:r>
            <a:r>
              <a:rPr lang="en-GB" sz="11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 May 2023</a:t>
            </a:r>
            <a:r>
              <a:rPr lang="en-GB" sz="115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27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8674</TotalTime>
  <Words>1213</Words>
  <Application>Microsoft Office PowerPoint</Application>
  <PresentationFormat>Widescreen</PresentationFormat>
  <Paragraphs>481</Paragraphs>
  <Slides>23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Arial Black</vt:lpstr>
      <vt:lpstr>Berlin Sans FB</vt:lpstr>
      <vt:lpstr>Calibri</vt:lpstr>
      <vt:lpstr>Century Gothic</vt:lpstr>
      <vt:lpstr>Fugaz One</vt:lpstr>
      <vt:lpstr>Georgia</vt:lpstr>
      <vt:lpstr>Times New Roman</vt:lpstr>
      <vt:lpstr>Wingdings</vt:lpstr>
      <vt:lpstr>Vapor Trail</vt:lpstr>
      <vt:lpstr>VIBRATO</vt:lpstr>
      <vt:lpstr>Introduction</vt:lpstr>
      <vt:lpstr>PowerPoint Presentation</vt:lpstr>
      <vt:lpstr>VIBRATO  PARAMETRES?</vt:lpstr>
      <vt:lpstr>PowerPoint Presentation</vt:lpstr>
      <vt:lpstr>PowerPoint Presentation</vt:lpstr>
      <vt:lpstr>What can affect vibrato?</vt:lpstr>
      <vt:lpstr>METHODOLOGY CONTINUED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VIBRATO</dc:title>
  <dc:creator>Microsoft account</dc:creator>
  <cp:lastModifiedBy>Microsoft account</cp:lastModifiedBy>
  <cp:revision>526</cp:revision>
  <dcterms:created xsi:type="dcterms:W3CDTF">2023-05-02T11:08:20Z</dcterms:created>
  <dcterms:modified xsi:type="dcterms:W3CDTF">2023-07-13T07:58:51Z</dcterms:modified>
</cp:coreProperties>
</file>