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7"/>
  </p:notesMasterIdLst>
  <p:sldIdLst>
    <p:sldId id="719" r:id="rId7"/>
    <p:sldId id="301" r:id="rId8"/>
    <p:sldId id="302" r:id="rId9"/>
    <p:sldId id="458" r:id="rId10"/>
    <p:sldId id="747" r:id="rId11"/>
    <p:sldId id="459" r:id="rId12"/>
    <p:sldId id="750" r:id="rId13"/>
    <p:sldId id="465" r:id="rId14"/>
    <p:sldId id="461" r:id="rId15"/>
    <p:sldId id="463" r:id="rId16"/>
    <p:sldId id="464" r:id="rId17"/>
    <p:sldId id="749" r:id="rId18"/>
    <p:sldId id="466" r:id="rId19"/>
    <p:sldId id="467" r:id="rId20"/>
    <p:sldId id="754" r:id="rId21"/>
    <p:sldId id="755" r:id="rId22"/>
    <p:sldId id="756" r:id="rId23"/>
    <p:sldId id="469" r:id="rId24"/>
    <p:sldId id="468" r:id="rId25"/>
    <p:sldId id="581" r:id="rId26"/>
    <p:sldId id="642" r:id="rId27"/>
    <p:sldId id="643" r:id="rId28"/>
    <p:sldId id="848" r:id="rId29"/>
    <p:sldId id="845" r:id="rId30"/>
    <p:sldId id="846" r:id="rId31"/>
    <p:sldId id="850" r:id="rId32"/>
    <p:sldId id="847" r:id="rId33"/>
    <p:sldId id="849" r:id="rId34"/>
    <p:sldId id="724" r:id="rId35"/>
    <p:sldId id="721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32F3B3-F446-4F7C-A98D-F6CA299D6C41}" v="8" dt="2026-03-09T16:00:32.1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3" autoAdjust="0"/>
    <p:restoredTop sz="67626" autoAdjust="0"/>
  </p:normalViewPr>
  <p:slideViewPr>
    <p:cSldViewPr snapToGrid="0">
      <p:cViewPr varScale="1">
        <p:scale>
          <a:sx n="57" d="100"/>
          <a:sy n="57" d="100"/>
        </p:scale>
        <p:origin x="1255" y="43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viewProps" Target="viewProp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microsoft.com/office/2015/10/relationships/revisionInfo" Target="revisionInfo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undo custSel addSld delSld modSld">
      <pc:chgData name="Stalin Jacob Wilson Packia Dhas" userId="050d7d71-3621-4503-95e8-1c9a9d962492" providerId="ADAL" clId="{00722E61-A757-4134-8CBB-8B7208677708}" dt="2026-03-09T16:00:27.951" v="150" actId="20577"/>
      <pc:docMkLst>
        <pc:docMk/>
      </pc:docMkLst>
      <pc:sldChg chg="modSp mod">
        <pc:chgData name="Stalin Jacob Wilson Packia Dhas" userId="050d7d71-3621-4503-95e8-1c9a9d962492" providerId="ADAL" clId="{00722E61-A757-4134-8CBB-8B7208677708}" dt="2026-02-27T11:49:41.993" v="93" actId="6549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00722E61-A757-4134-8CBB-8B7208677708}" dt="2026-02-27T11:49:41.993" v="93" actId="6549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9T15:58:52.880" v="136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00722E61-A757-4134-8CBB-8B7208677708}" dt="2026-02-27T11:49:46.555" v="95" actId="5793"/>
          <ac:spMkLst>
            <pc:docMk/>
            <pc:sldMk cId="3192266062" sldId="302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00722E61-A757-4134-8CBB-8B7208677708}" dt="2026-03-09T15:58:52.880" v="136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2-13T11:27:26.977" v="60" actId="20577"/>
        <pc:sldMkLst>
          <pc:docMk/>
          <pc:sldMk cId="1687854761" sldId="458"/>
        </pc:sldMkLst>
        <pc:spChg chg="mod">
          <ac:chgData name="Stalin Jacob Wilson Packia Dhas" userId="050d7d71-3621-4503-95e8-1c9a9d962492" providerId="ADAL" clId="{00722E61-A757-4134-8CBB-8B7208677708}" dt="2026-02-13T11:27:26.977" v="60" actId="20577"/>
          <ac:spMkLst>
            <pc:docMk/>
            <pc:sldMk cId="1687854761" sldId="458"/>
            <ac:spMk id="4" creationId="{00000000-0000-0000-0000-000000000000}"/>
          </ac:spMkLst>
        </pc:spChg>
      </pc:sldChg>
      <pc:sldChg chg="add">
        <pc:chgData name="Stalin Jacob Wilson Packia Dhas" userId="050d7d71-3621-4503-95e8-1c9a9d962492" providerId="ADAL" clId="{00722E61-A757-4134-8CBB-8B7208677708}" dt="2026-03-09T15:59:57.573" v="147"/>
        <pc:sldMkLst>
          <pc:docMk/>
          <pc:sldMk cId="690276343" sldId="581"/>
        </pc:sldMkLst>
      </pc:sldChg>
      <pc:sldChg chg="add">
        <pc:chgData name="Stalin Jacob Wilson Packia Dhas" userId="050d7d71-3621-4503-95e8-1c9a9d962492" providerId="ADAL" clId="{00722E61-A757-4134-8CBB-8B7208677708}" dt="2026-03-09T15:59:57.573" v="147"/>
        <pc:sldMkLst>
          <pc:docMk/>
          <pc:sldMk cId="1915378289" sldId="642"/>
        </pc:sldMkLst>
      </pc:sldChg>
      <pc:sldChg chg="add">
        <pc:chgData name="Stalin Jacob Wilson Packia Dhas" userId="050d7d71-3621-4503-95e8-1c9a9d962492" providerId="ADAL" clId="{00722E61-A757-4134-8CBB-8B7208677708}" dt="2026-03-09T15:59:57.573" v="147"/>
        <pc:sldMkLst>
          <pc:docMk/>
          <pc:sldMk cId="1197853638" sldId="643"/>
        </pc:sldMkLst>
      </pc:sldChg>
      <pc:sldChg chg="modSp mod">
        <pc:chgData name="Stalin Jacob Wilson Packia Dhas" userId="050d7d71-3621-4503-95e8-1c9a9d962492" providerId="ADAL" clId="{00722E61-A757-4134-8CBB-8B7208677708}" dt="2026-03-09T15:58:44.164" v="12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0722E61-A757-4134-8CBB-8B7208677708}" dt="2026-03-09T15:58:44.164" v="12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del">
        <pc:chgData name="Stalin Jacob Wilson Packia Dhas" userId="050d7d71-3621-4503-95e8-1c9a9d962492" providerId="ADAL" clId="{00722E61-A757-4134-8CBB-8B7208677708}" dt="2026-03-09T15:59:10.342" v="137" actId="47"/>
        <pc:sldMkLst>
          <pc:docMk/>
          <pc:sldMk cId="3062080889" sldId="751"/>
        </pc:sldMkLst>
      </pc:sldChg>
      <pc:sldChg chg="del">
        <pc:chgData name="Stalin Jacob Wilson Packia Dhas" userId="050d7d71-3621-4503-95e8-1c9a9d962492" providerId="ADAL" clId="{00722E61-A757-4134-8CBB-8B7208677708}" dt="2026-03-09T15:59:12.340" v="138" actId="47"/>
        <pc:sldMkLst>
          <pc:docMk/>
          <pc:sldMk cId="2547570847" sldId="753"/>
        </pc:sldMkLst>
      </pc:sldChg>
      <pc:sldChg chg="modSp mod">
        <pc:chgData name="Stalin Jacob Wilson Packia Dhas" userId="050d7d71-3621-4503-95e8-1c9a9d962492" providerId="ADAL" clId="{00722E61-A757-4134-8CBB-8B7208677708}" dt="2026-02-13T10:26:25.942" v="47" actId="20577"/>
        <pc:sldMkLst>
          <pc:docMk/>
          <pc:sldMk cId="2927903320" sldId="754"/>
        </pc:sldMkLst>
        <pc:spChg chg="mod">
          <ac:chgData name="Stalin Jacob Wilson Packia Dhas" userId="050d7d71-3621-4503-95e8-1c9a9d962492" providerId="ADAL" clId="{00722E61-A757-4134-8CBB-8B7208677708}" dt="2026-02-13T10:26:25.942" v="47" actId="20577"/>
          <ac:spMkLst>
            <pc:docMk/>
            <pc:sldMk cId="2927903320" sldId="754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2-13T10:26:49.424" v="56" actId="20577"/>
        <pc:sldMkLst>
          <pc:docMk/>
          <pc:sldMk cId="1073631389" sldId="755"/>
        </pc:sldMkLst>
        <pc:spChg chg="mod">
          <ac:chgData name="Stalin Jacob Wilson Packia Dhas" userId="050d7d71-3621-4503-95e8-1c9a9d962492" providerId="ADAL" clId="{00722E61-A757-4134-8CBB-8B7208677708}" dt="2026-02-13T10:26:49.424" v="56" actId="20577"/>
          <ac:spMkLst>
            <pc:docMk/>
            <pc:sldMk cId="1073631389" sldId="755"/>
            <ac:spMk id="3" creationId="{00000000-0000-0000-0000-000000000000}"/>
          </ac:spMkLst>
        </pc:spChg>
      </pc:sldChg>
      <pc:sldChg chg="modSp add">
        <pc:chgData name="Stalin Jacob Wilson Packia Dhas" userId="050d7d71-3621-4503-95e8-1c9a9d962492" providerId="ADAL" clId="{00722E61-A757-4134-8CBB-8B7208677708}" dt="2026-03-09T15:59:20.151" v="140" actId="20577"/>
        <pc:sldMkLst>
          <pc:docMk/>
          <pc:sldMk cId="3535721624" sldId="845"/>
        </pc:sldMkLst>
        <pc:spChg chg="mod">
          <ac:chgData name="Stalin Jacob Wilson Packia Dhas" userId="050d7d71-3621-4503-95e8-1c9a9d962492" providerId="ADAL" clId="{00722E61-A757-4134-8CBB-8B7208677708}" dt="2026-03-09T15:59:20.151" v="140" actId="20577"/>
          <ac:spMkLst>
            <pc:docMk/>
            <pc:sldMk cId="3535721624" sldId="845"/>
            <ac:spMk id="3" creationId="{00000000-0000-0000-0000-000000000000}"/>
          </ac:spMkLst>
        </pc:spChg>
      </pc:sldChg>
      <pc:sldChg chg="modSp add">
        <pc:chgData name="Stalin Jacob Wilson Packia Dhas" userId="050d7d71-3621-4503-95e8-1c9a9d962492" providerId="ADAL" clId="{00722E61-A757-4134-8CBB-8B7208677708}" dt="2026-03-09T15:59:26.589" v="142" actId="20577"/>
        <pc:sldMkLst>
          <pc:docMk/>
          <pc:sldMk cId="1260462169" sldId="846"/>
        </pc:sldMkLst>
        <pc:spChg chg="mod">
          <ac:chgData name="Stalin Jacob Wilson Packia Dhas" userId="050d7d71-3621-4503-95e8-1c9a9d962492" providerId="ADAL" clId="{00722E61-A757-4134-8CBB-8B7208677708}" dt="2026-03-09T15:59:26.589" v="142" actId="20577"/>
          <ac:spMkLst>
            <pc:docMk/>
            <pc:sldMk cId="1260462169" sldId="846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00722E61-A757-4134-8CBB-8B7208677708}" dt="2026-03-09T15:59:37.073" v="146" actId="20577"/>
        <pc:sldMkLst>
          <pc:docMk/>
          <pc:sldMk cId="500006963" sldId="847"/>
        </pc:sldMkLst>
        <pc:spChg chg="mod">
          <ac:chgData name="Stalin Jacob Wilson Packia Dhas" userId="050d7d71-3621-4503-95e8-1c9a9d962492" providerId="ADAL" clId="{00722E61-A757-4134-8CBB-8B7208677708}" dt="2026-03-09T15:59:37.073" v="146" actId="20577"/>
          <ac:spMkLst>
            <pc:docMk/>
            <pc:sldMk cId="500006963" sldId="847"/>
            <ac:spMk id="3" creationId="{00000000-0000-0000-0000-000000000000}"/>
          </ac:spMkLst>
        </pc:spChg>
      </pc:sldChg>
      <pc:sldChg chg="add">
        <pc:chgData name="Stalin Jacob Wilson Packia Dhas" userId="050d7d71-3621-4503-95e8-1c9a9d962492" providerId="ADAL" clId="{00722E61-A757-4134-8CBB-8B7208677708}" dt="2026-03-09T15:59:57.573" v="147"/>
        <pc:sldMkLst>
          <pc:docMk/>
          <pc:sldMk cId="705539480" sldId="848"/>
        </pc:sldMkLst>
      </pc:sldChg>
      <pc:sldChg chg="modSp add mod">
        <pc:chgData name="Stalin Jacob Wilson Packia Dhas" userId="050d7d71-3621-4503-95e8-1c9a9d962492" providerId="ADAL" clId="{00722E61-A757-4134-8CBB-8B7208677708}" dt="2026-03-09T16:00:27.951" v="150" actId="20577"/>
        <pc:sldMkLst>
          <pc:docMk/>
          <pc:sldMk cId="2811462150" sldId="849"/>
        </pc:sldMkLst>
        <pc:spChg chg="mod">
          <ac:chgData name="Stalin Jacob Wilson Packia Dhas" userId="050d7d71-3621-4503-95e8-1c9a9d962492" providerId="ADAL" clId="{00722E61-A757-4134-8CBB-8B7208677708}" dt="2026-03-09T16:00:27.951" v="150" actId="20577"/>
          <ac:spMkLst>
            <pc:docMk/>
            <pc:sldMk cId="2811462150" sldId="849"/>
            <ac:spMk id="4" creationId="{F93D22D6-7574-25EB-1D1F-D3CE271575B7}"/>
          </ac:spMkLst>
        </pc:spChg>
      </pc:sldChg>
      <pc:sldChg chg="modSp add mod">
        <pc:chgData name="Stalin Jacob Wilson Packia Dhas" userId="050d7d71-3621-4503-95e8-1c9a9d962492" providerId="ADAL" clId="{00722E61-A757-4134-8CBB-8B7208677708}" dt="2026-03-09T15:59:31.156" v="144" actId="20577"/>
        <pc:sldMkLst>
          <pc:docMk/>
          <pc:sldMk cId="2405824564" sldId="850"/>
        </pc:sldMkLst>
        <pc:spChg chg="mod">
          <ac:chgData name="Stalin Jacob Wilson Packia Dhas" userId="050d7d71-3621-4503-95e8-1c9a9d962492" providerId="ADAL" clId="{00722E61-A757-4134-8CBB-8B7208677708}" dt="2026-03-09T15:59:31.156" v="144" actId="20577"/>
          <ac:spMkLst>
            <pc:docMk/>
            <pc:sldMk cId="2405824564" sldId="850"/>
            <ac:spMk id="3" creationId="{4D25BE01-B0AD-E9AF-A505-7FFDE484081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7937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3193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8749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4087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6579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9629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0347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4315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8708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6330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2725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4933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3097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0629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sz="1200" dirty="0"/>
                  <a:t>The </a:t>
                </a:r>
                <a:r>
                  <a:rPr lang="en-GB" sz="1200" b="1" dirty="0"/>
                  <a:t>effective value</a:t>
                </a:r>
                <a:r>
                  <a:rPr lang="en-GB" sz="1200" dirty="0"/>
                  <a:t> of an AC signal is the value that gives the </a:t>
                </a:r>
                <a:r>
                  <a:rPr lang="en-GB" sz="1200" b="1" dirty="0"/>
                  <a:t>same power</a:t>
                </a:r>
                <a:r>
                  <a:rPr lang="en-GB" sz="1200" dirty="0"/>
                  <a:t> output in a resistive circuit as a corresponding DC value. </a:t>
                </a:r>
              </a:p>
              <a:p>
                <a:r>
                  <a:rPr lang="en-GB" sz="1200" dirty="0"/>
                  <a:t>the </a:t>
                </a:r>
                <a:r>
                  <a:rPr lang="en-GB" sz="1200" b="1" dirty="0"/>
                  <a:t>effective value</a:t>
                </a:r>
                <a:r>
                  <a:rPr lang="en-GB" sz="1200" dirty="0"/>
                  <a:t> is equivalent to the </a:t>
                </a:r>
                <a:r>
                  <a:rPr lang="en-GB" sz="1200" b="1" dirty="0"/>
                  <a:t>RMS value</a:t>
                </a:r>
                <a:r>
                  <a:rPr lang="en-GB" sz="1200" dirty="0"/>
                  <a:t>, which is calculated as:</a:t>
                </a:r>
              </a:p>
              <a:p>
                <a:r>
                  <a:rPr lang="en-GB" sz="1200" dirty="0"/>
                  <a:t>VRMS=</a:t>
                </a:r>
                <a:r>
                  <a:rPr lang="en-GB" sz="1200" dirty="0" err="1"/>
                  <a:t>Vpeak</a:t>
                </a:r>
                <a:r>
                  <a:rPr lang="en-GB" sz="1200" dirty="0"/>
                  <a:t>/root2</a:t>
                </a:r>
              </a:p>
              <a:p>
                <a:endParaRPr lang="en-GB" sz="1200" dirty="0"/>
              </a:p>
              <a:p>
                <a:r>
                  <a:rPr lang="en-GB" b="1" dirty="0"/>
                  <a:t>Example 1 — UK mains on a heater</a:t>
                </a:r>
              </a:p>
              <a:p>
                <a:r>
                  <a:rPr lang="en-GB" dirty="0"/>
                  <a:t>Supply: </a:t>
                </a:r>
                <a:r>
                  <a:rPr lang="en-GB" b="1" dirty="0"/>
                  <a:t>230 V rms</a:t>
                </a:r>
                <a:r>
                  <a:rPr lang="en-GB" dirty="0"/>
                  <a:t>, 50 Hz (sine)</a:t>
                </a:r>
              </a:p>
              <a:p>
                <a:r>
                  <a:rPr lang="en-GB" dirty="0"/>
                  <a:t>Heater: </a:t>
                </a:r>
                <a:r>
                  <a:rPr lang="en-GB" b="1" dirty="0"/>
                  <a:t>100 </a:t>
                </a:r>
                <a:r>
                  <a:rPr lang="el-GR" b="1" dirty="0"/>
                  <a:t>Ω</a:t>
                </a:r>
                <a:endParaRPr lang="el-GR" dirty="0"/>
              </a:p>
              <a:p>
                <a:r>
                  <a:rPr lang="en-GB" dirty="0"/>
                  <a:t>Calculations:</a:t>
                </a:r>
              </a:p>
              <a:p>
                <a:r>
                  <a:rPr lang="en-GB" dirty="0"/>
                  <a:t>Peak voltage: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sz="1200" i="1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ar-AE" sz="1200" i="1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𝑉</m:t>
                        </m:r>
                      </m:e>
                      <m:sub>
                        <m:r>
                          <m:rPr>
                            <m:nor/>
                          </m:rPr>
                          <a:rPr lang="en-GB" sz="1200" b="0" i="1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rPr>
                          <m:t>peak</m:t>
                        </m:r>
                      </m:sub>
                    </m:sSub>
                    <m:r>
                      <a:rPr lang="ar-AE" sz="1200" b="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=</m:t>
                    </m:r>
                    <m:rad>
                      <m:radPr>
                        <m:degHide m:val="on"/>
                        <m:ctrlPr>
                          <a:rPr lang="ar-AE" sz="1200" b="0" i="1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radPr>
                      <m:deg/>
                      <m:e>
                        <m:r>
                          <a:rPr lang="ar-AE" sz="1200" b="0" i="0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2</m:t>
                        </m:r>
                      </m:e>
                    </m:rad>
                    <m:r>
                      <m:rPr>
                        <m:nor/>
                      </m:rPr>
                      <a:rPr lang="ar-AE" sz="1200" b="0" i="1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rPr>
                      <m:t> </m:t>
                    </m:r>
                    <m:sSub>
                      <m:sSubPr>
                        <m:ctrlPr>
                          <a:rPr lang="ar-AE" sz="1200" b="0" i="1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ar-AE" sz="1200" b="0" i="1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𝑉</m:t>
                        </m:r>
                      </m:e>
                      <m:sub>
                        <m:r>
                          <m:rPr>
                            <m:nor/>
                          </m:rPr>
                          <a:rPr lang="en-GB" sz="1200" b="0" i="1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rPr>
                          <m:t>rms</m:t>
                        </m:r>
                      </m:sub>
                    </m:sSub>
                    <m:r>
                      <a:rPr lang="ar-AE" sz="1200" b="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=</m:t>
                    </m:r>
                    <m:r>
                      <a:rPr lang="ar-AE" sz="1200" b="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1</m:t>
                    </m:r>
                    <m:r>
                      <a:rPr lang="ar-AE" sz="1200" b="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.</m:t>
                    </m:r>
                    <m:r>
                      <a:rPr lang="ar-AE" sz="1200" b="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414</m:t>
                    </m:r>
                    <m:r>
                      <a:rPr lang="ar-AE" sz="1200" b="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×</m:t>
                    </m:r>
                    <m:r>
                      <a:rPr lang="ar-AE" sz="1200" b="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230</m:t>
                    </m:r>
                    <m:r>
                      <a:rPr lang="ar-AE" sz="1200" b="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≈</m:t>
                    </m:r>
                    <m:r>
                      <a:rPr lang="ar-AE" sz="1200" b="1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𝟑𝟐𝟓</m:t>
                    </m:r>
                    <m:r>
                      <m:rPr>
                        <m:nor/>
                      </m:rPr>
                      <a:rPr lang="ar-AE" sz="1200" b="0" i="1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rPr>
                      <m:t> </m:t>
                    </m:r>
                    <m:r>
                      <m:rPr>
                        <m:nor/>
                      </m:rPr>
                      <a:rPr lang="en-GB" sz="1200" b="0" i="1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rPr>
                      <m:t>V</m:t>
                    </m:r>
                  </m:oMath>
                </a14:m>
                <a:endParaRPr lang="en-GB" dirty="0"/>
              </a:p>
              <a:p>
                <a:r>
                  <a:rPr lang="en-GB" dirty="0"/>
                  <a:t>RMS current: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ar-AE" sz="1200" i="1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ar-AE" sz="1200" i="1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𝐼</m:t>
                        </m:r>
                      </m:e>
                      <m:sub>
                        <m:r>
                          <m:rPr>
                            <m:nor/>
                          </m:rPr>
                          <a:rPr lang="en-GB" sz="1200" b="0" i="1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rPr>
                          <m:t>rms</m:t>
                        </m:r>
                      </m:sub>
                    </m:sSub>
                    <m:r>
                      <a:rPr lang="ar-AE" sz="1200" b="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=</m:t>
                    </m:r>
                    <m:f>
                      <m:fPr>
                        <m:ctrlPr>
                          <a:rPr lang="ar-AE" sz="1200" b="0" i="1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ar-AE" sz="1200" b="0" i="1" kern="120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</m:ctrlPr>
                          </m:sSubPr>
                          <m:e>
                            <m:r>
                              <a:rPr lang="ar-AE" sz="1200" b="0" i="1" kern="120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+mn-ea"/>
                                <a:cs typeface="+mn-cs"/>
                              </a:rPr>
                              <m:t>𝑉</m:t>
                            </m:r>
                          </m:e>
                          <m:sub>
                            <m:r>
                              <m:rPr>
                                <m:nor/>
                              </m:rPr>
                              <a:rPr lang="en-GB" sz="1200" b="0" i="1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rPr>
                              <m:t>rms</m:t>
                            </m:r>
                          </m:sub>
                        </m:sSub>
                      </m:num>
                      <m:den>
                        <m:r>
                          <a:rPr lang="ar-AE" sz="1200" b="0" i="1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𝑅</m:t>
                        </m:r>
                      </m:den>
                    </m:f>
                    <m:r>
                      <a:rPr lang="ar-AE" sz="1200" b="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=</m:t>
                    </m:r>
                    <m:f>
                      <m:fPr>
                        <m:ctrlPr>
                          <a:rPr lang="ar-AE" sz="1200" b="0" i="1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fPr>
                      <m:num>
                        <m:r>
                          <a:rPr lang="ar-AE" sz="1200" b="0" i="0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230</m:t>
                        </m:r>
                      </m:num>
                      <m:den>
                        <m:r>
                          <a:rPr lang="ar-AE" sz="1200" b="0" i="0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100</m:t>
                        </m:r>
                      </m:den>
                    </m:f>
                    <m:r>
                      <a:rPr lang="ar-AE" sz="1200" b="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=</m:t>
                    </m:r>
                    <m:r>
                      <a:rPr lang="ar-AE" sz="1200" b="1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𝟐</m:t>
                    </m:r>
                    <m:r>
                      <a:rPr lang="ar-AE" sz="1200" b="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.</m:t>
                    </m:r>
                    <m:r>
                      <a:rPr lang="ar-AE" sz="1200" b="1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𝟑𝟎</m:t>
                    </m:r>
                    <m:r>
                      <m:rPr>
                        <m:nor/>
                      </m:rPr>
                      <a:rPr lang="ar-AE" sz="1200" b="0" i="1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rPr>
                      <m:t> </m:t>
                    </m:r>
                    <m:r>
                      <m:rPr>
                        <m:nor/>
                      </m:rPr>
                      <a:rPr lang="en-GB" sz="1200" b="0" i="1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rPr>
                      <m:t>A</m:t>
                    </m:r>
                  </m:oMath>
                </a14:m>
                <a:endParaRPr lang="en-GB" dirty="0"/>
              </a:p>
              <a:p>
                <a:r>
                  <a:rPr lang="en-GB" dirty="0"/>
                  <a:t>Average power: </a:t>
                </a:r>
                <a14:m>
                  <m:oMath xmlns:m="http://schemas.openxmlformats.org/officeDocument/2006/math">
                    <m:r>
                      <a:rPr lang="en-GB" sz="1200" i="1" kern="120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𝑃</m:t>
                    </m:r>
                    <m:r>
                      <a:rPr lang="en-GB" sz="120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=</m:t>
                    </m:r>
                    <m:sSubSup>
                      <m:sSubSupPr>
                        <m:ctrlPr>
                          <a:rPr lang="ar-AE" sz="1200" i="1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SupPr>
                      <m:e>
                        <m:r>
                          <a:rPr lang="ar-AE" sz="1200" i="1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𝑉</m:t>
                        </m:r>
                      </m:e>
                      <m:sub>
                        <m:r>
                          <m:rPr>
                            <m:nor/>
                          </m:rPr>
                          <a:rPr lang="en-GB" sz="1200" b="0" i="1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rPr>
                          <m:t>rms</m:t>
                        </m:r>
                      </m:sub>
                      <m:sup>
                        <m:r>
                          <a:rPr lang="ar-AE" sz="1200" b="0" i="0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2</m:t>
                        </m:r>
                      </m:sup>
                    </m:sSubSup>
                    <m:r>
                      <a:rPr lang="ar-AE" sz="1200" b="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/</m:t>
                    </m:r>
                    <m:r>
                      <a:rPr lang="ar-AE" sz="1200" b="0" i="1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𝑅</m:t>
                    </m:r>
                    <m:r>
                      <a:rPr lang="ar-AE" sz="1200" b="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=</m:t>
                    </m:r>
                    <m:sSup>
                      <m:sSupPr>
                        <m:ctrlPr>
                          <a:rPr lang="ar-AE" sz="1200" b="0" i="1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pPr>
                      <m:e>
                        <m:r>
                          <a:rPr lang="ar-AE" sz="1200" b="0" i="0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230</m:t>
                        </m:r>
                      </m:e>
                      <m:sup>
                        <m:r>
                          <a:rPr lang="ar-AE" sz="1200" b="0" i="0" kern="120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2</m:t>
                        </m:r>
                      </m:sup>
                    </m:sSup>
                    <m:r>
                      <a:rPr lang="ar-AE" sz="1200" b="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/</m:t>
                    </m:r>
                    <m:r>
                      <a:rPr lang="ar-AE" sz="1200" b="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100</m:t>
                    </m:r>
                    <m:r>
                      <a:rPr lang="ar-AE" sz="1200" b="0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=</m:t>
                    </m:r>
                    <m:r>
                      <a:rPr lang="ar-AE" sz="1200" b="1" i="0" kern="120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𝟓𝟐𝟗</m:t>
                    </m:r>
                    <m:r>
                      <m:rPr>
                        <m:nor/>
                      </m:rPr>
                      <a:rPr lang="ar-AE" sz="1200" b="0" i="1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rPr>
                      <m:t> </m:t>
                    </m:r>
                    <m:r>
                      <m:rPr>
                        <m:nor/>
                      </m:rPr>
                      <a:rPr lang="en-GB" sz="1200" b="0" i="1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rPr>
                      <m:t>W</m:t>
                    </m:r>
                  </m:oMath>
                </a14:m>
                <a:endParaRPr lang="en-GB" dirty="0"/>
              </a:p>
              <a:p>
                <a:r>
                  <a:rPr lang="en-GB" dirty="0"/>
                  <a:t>Meaning: a </a:t>
                </a:r>
                <a:r>
                  <a:rPr lang="en-GB" b="1" dirty="0"/>
                  <a:t>230 V DC</a:t>
                </a:r>
                <a:r>
                  <a:rPr lang="en-GB" dirty="0"/>
                  <a:t> source would heat the 100 </a:t>
                </a:r>
                <a:r>
                  <a:rPr lang="el-GR" dirty="0"/>
                  <a:t>Ω </a:t>
                </a:r>
                <a:r>
                  <a:rPr lang="en-GB" dirty="0"/>
                  <a:t>heater </a:t>
                </a:r>
                <a:r>
                  <a:rPr lang="en-GB" b="1" dirty="0"/>
                  <a:t>by the same amount</a:t>
                </a:r>
                <a:r>
                  <a:rPr lang="en-GB" dirty="0"/>
                  <a:t> (529 W) as 230 V </a:t>
                </a:r>
                <a:r>
                  <a:rPr lang="en-GB" b="1" dirty="0"/>
                  <a:t>rms</a:t>
                </a:r>
                <a:r>
                  <a:rPr lang="en-GB" dirty="0"/>
                  <a:t> AC does.</a:t>
                </a:r>
              </a:p>
              <a:p>
                <a:endParaRPr lang="en-IN" sz="1200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sz="1200" dirty="0"/>
                  <a:t>The </a:t>
                </a:r>
                <a:r>
                  <a:rPr lang="en-GB" sz="1200" b="1" dirty="0"/>
                  <a:t>effective value</a:t>
                </a:r>
                <a:r>
                  <a:rPr lang="en-GB" sz="1200" dirty="0"/>
                  <a:t> of an AC signal is the value that gives the </a:t>
                </a:r>
                <a:r>
                  <a:rPr lang="en-GB" sz="1200" b="1" dirty="0"/>
                  <a:t>same power</a:t>
                </a:r>
                <a:r>
                  <a:rPr lang="en-GB" sz="1200" dirty="0"/>
                  <a:t> output in a resistive circuit as a corresponding DC value. </a:t>
                </a:r>
              </a:p>
              <a:p>
                <a:r>
                  <a:rPr lang="en-GB" sz="1200" dirty="0"/>
                  <a:t>the </a:t>
                </a:r>
                <a:r>
                  <a:rPr lang="en-GB" sz="1200" b="1" dirty="0"/>
                  <a:t>effective value</a:t>
                </a:r>
                <a:r>
                  <a:rPr lang="en-GB" sz="1200" dirty="0"/>
                  <a:t> is equivalent to the </a:t>
                </a:r>
                <a:r>
                  <a:rPr lang="en-GB" sz="1200" b="1" dirty="0"/>
                  <a:t>RMS value</a:t>
                </a:r>
                <a:r>
                  <a:rPr lang="en-GB" sz="1200" dirty="0"/>
                  <a:t>, which is calculated as:</a:t>
                </a:r>
              </a:p>
              <a:p>
                <a:r>
                  <a:rPr lang="en-GB" sz="1200" dirty="0"/>
                  <a:t>VRMS=</a:t>
                </a:r>
                <a:r>
                  <a:rPr lang="en-GB" sz="1200" dirty="0" err="1"/>
                  <a:t>Vpeak</a:t>
                </a:r>
                <a:r>
                  <a:rPr lang="en-GB" sz="1200" dirty="0"/>
                  <a:t>/root2</a:t>
                </a:r>
              </a:p>
              <a:p>
                <a:endParaRPr lang="en-GB" sz="1200" dirty="0"/>
              </a:p>
              <a:p>
                <a:r>
                  <a:rPr lang="en-GB" b="1" dirty="0"/>
                  <a:t>Example 1 — UK mains on a heater</a:t>
                </a:r>
              </a:p>
              <a:p>
                <a:r>
                  <a:rPr lang="en-GB" dirty="0"/>
                  <a:t>Supply: </a:t>
                </a:r>
                <a:r>
                  <a:rPr lang="en-GB" b="1" dirty="0"/>
                  <a:t>230 V rms</a:t>
                </a:r>
                <a:r>
                  <a:rPr lang="en-GB" dirty="0"/>
                  <a:t>, 50 Hz (sine)</a:t>
                </a:r>
              </a:p>
              <a:p>
                <a:r>
                  <a:rPr lang="en-GB" dirty="0"/>
                  <a:t>Heater: </a:t>
                </a:r>
                <a:r>
                  <a:rPr lang="en-GB" b="1" dirty="0"/>
                  <a:t>100 </a:t>
                </a:r>
                <a:r>
                  <a:rPr lang="el-GR" b="1" dirty="0"/>
                  <a:t>Ω</a:t>
                </a:r>
                <a:endParaRPr lang="el-GR" dirty="0"/>
              </a:p>
              <a:p>
                <a:r>
                  <a:rPr lang="en-GB" dirty="0"/>
                  <a:t>Calculations:</a:t>
                </a:r>
              </a:p>
              <a:p>
                <a:r>
                  <a:rPr lang="en-GB" dirty="0"/>
                  <a:t>Peak voltage: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𝑉_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"peak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=√2 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 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𝑉_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"rms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=1.414×230≈</a:t>
                </a:r>
                <a:r>
                  <a:rPr lang="ar-AE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𝟑𝟐𝟓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V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</a:t>
                </a:r>
                <a:endParaRPr lang="en-GB" dirty="0"/>
              </a:p>
              <a:p>
                <a:r>
                  <a:rPr lang="en-GB" dirty="0"/>
                  <a:t>RMS current: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"rms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=𝑉_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"rms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/𝑅=230/100=</a:t>
                </a:r>
                <a:r>
                  <a:rPr lang="ar-AE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𝟐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.</a:t>
                </a:r>
                <a:r>
                  <a:rPr lang="ar-AE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𝟑𝟎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A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</a:t>
                </a:r>
                <a:endParaRPr lang="en-GB" dirty="0"/>
              </a:p>
              <a:p>
                <a:r>
                  <a:rPr lang="en-GB" dirty="0"/>
                  <a:t>Average power: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𝑃=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𝑉_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"rms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^2/𝑅=230^2/100=</a:t>
                </a:r>
                <a:r>
                  <a:rPr lang="ar-AE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𝟓𝟐𝟗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W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</a:t>
                </a:r>
                <a:endParaRPr lang="en-GB" dirty="0"/>
              </a:p>
              <a:p>
                <a:r>
                  <a:rPr lang="en-GB" dirty="0"/>
                  <a:t>Meaning: a </a:t>
                </a:r>
                <a:r>
                  <a:rPr lang="en-GB" b="1" dirty="0"/>
                  <a:t>230 V DC</a:t>
                </a:r>
                <a:r>
                  <a:rPr lang="en-GB" dirty="0"/>
                  <a:t> source would heat the 100 </a:t>
                </a:r>
                <a:r>
                  <a:rPr lang="el-GR" dirty="0"/>
                  <a:t>Ω </a:t>
                </a:r>
                <a:r>
                  <a:rPr lang="en-GB" dirty="0"/>
                  <a:t>heater </a:t>
                </a:r>
                <a:r>
                  <a:rPr lang="en-GB" b="1" dirty="0"/>
                  <a:t>by the same amount</a:t>
                </a:r>
                <a:r>
                  <a:rPr lang="en-GB" dirty="0"/>
                  <a:t> (529 W) as 230 V </a:t>
                </a:r>
                <a:r>
                  <a:rPr lang="en-GB" b="1" dirty="0"/>
                  <a:t>rms</a:t>
                </a:r>
                <a:r>
                  <a:rPr lang="en-GB" dirty="0"/>
                  <a:t> AC does.</a:t>
                </a:r>
              </a:p>
              <a:p>
                <a:endParaRPr lang="en-IN" sz="1200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2511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26223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59413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0660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582601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AF2F4C-CFD9-E01E-2A67-CEA18193F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9B5185-66F9-DBFD-6860-CBC0A84223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E969E0-45EA-4080-B24B-E0C56BC7AE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A79363B-0494-A35F-69C8-E615154FFF9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B4BA75-8758-7EE9-0790-F918E2BE5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F7288-CE7E-57DB-366C-1494941ED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123933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7530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54952A-E396-E752-418F-0C59DC8BF2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B41DAC-8552-094F-C9CA-0715364EFF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4F31E9-2827-8AE3-41B8-7AEAF6CAF6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CEB65CA7-B5B5-9AC5-6162-43BB97DAB24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74A1FD-0E19-A2AD-C1D4-10C507CE3D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3DA62-6CD2-3790-1B6A-78DCB4B30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87095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572E-31AD-4984-930A-8CE32560E77F}" type="datetime1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and Electronic </a:t>
            </a:r>
          </a:p>
          <a:p>
            <a:r>
              <a:rPr lang="en-GB" sz="4800" dirty="0"/>
              <a:t>Principles</a:t>
            </a:r>
          </a:p>
          <a:p>
            <a:r>
              <a:rPr lang="en-GB" sz="4800" dirty="0"/>
              <a:t>(ACDA4006)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4300" b="1" dirty="0"/>
              <a:t>AC Circuits</a:t>
            </a:r>
          </a:p>
          <a:p>
            <a:pPr marL="536575" indent="-536575" algn="just"/>
            <a:r>
              <a:rPr lang="en-IN" sz="4300" b="1" dirty="0"/>
              <a:t>Generation of Alternating EMF</a:t>
            </a:r>
          </a:p>
          <a:p>
            <a:pPr marL="536575" indent="-536575" algn="just"/>
            <a:r>
              <a:rPr lang="en-IN" sz="4300" b="1" dirty="0"/>
              <a:t>Alternating Quantities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8 / Electrical and Electronic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Define an  AC circuit</a:t>
            </a:r>
          </a:p>
          <a:p>
            <a:pPr marL="719138" indent="-630238"/>
            <a:r>
              <a:rPr lang="en-IN" sz="4000" dirty="0"/>
              <a:t>Describe the components of a waveform.</a:t>
            </a:r>
          </a:p>
          <a:p>
            <a:pPr marL="0" indent="0">
              <a:buNone/>
            </a:pPr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i="1"/>
              <a:t>Lecture – 8 / Electrical and Electronic Principles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9587354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AC circuit produces a voltage or current that varies with time.</a:t>
            </a:r>
          </a:p>
          <a:p>
            <a:pPr marL="0" indent="0">
              <a:buNone/>
            </a:pPr>
            <a:r>
              <a:rPr lang="en-IN" b="1" dirty="0"/>
              <a:t>The voltage varies not only in magnitude but also in direction.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028" y="3277844"/>
            <a:ext cx="4734785" cy="2259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8104" y="-91252"/>
            <a:ext cx="6364002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08094" y="1600201"/>
                <a:ext cx="9549517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Alternating quantities are </a:t>
                </a:r>
                <a:r>
                  <a:rPr lang="en-IN" b="1" dirty="0"/>
                  <a:t>periodic </a:t>
                </a:r>
                <a:r>
                  <a:rPr lang="en-IN" dirty="0"/>
                  <a:t>in nature (</a:t>
                </a:r>
                <a:r>
                  <a:rPr lang="en-IN" dirty="0" err="1"/>
                  <a:t>i.e</a:t>
                </a:r>
                <a:r>
                  <a:rPr lang="en-IN" dirty="0"/>
                  <a:t>) they repeat cyclically after a constant interval of </a:t>
                </a:r>
                <a:r>
                  <a:rPr lang="en-IN" b="1" dirty="0"/>
                  <a:t>time say ‘T’.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𝒆</m:t>
                      </m:r>
                      <m:d>
                        <m:d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</m:e>
                      </m:d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𝒆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𝑻</m:t>
                          </m:r>
                        </m:e>
                      </m:d>
                    </m:oMath>
                  </m:oMathPara>
                </a14:m>
                <a:endParaRPr lang="en-IN" b="1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</m:d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(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𝑻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b="1" dirty="0"/>
                  <a:t> and so 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</m:d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𝒏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𝑻</m:t>
                        </m:r>
                      </m:e>
                    </m:d>
                  </m:oMath>
                </a14:m>
                <a:r>
                  <a:rPr lang="en-IN" b="1" dirty="0"/>
                  <a:t>, n=0,1,2…</a:t>
                </a:r>
              </a:p>
              <a:p>
                <a:r>
                  <a:rPr lang="en-IN" dirty="0"/>
                  <a:t>The time taken to complete </a:t>
                </a:r>
                <a:r>
                  <a:rPr lang="en-IN" b="1" dirty="0"/>
                  <a:t>one cycle is called a time period </a:t>
                </a:r>
                <a:r>
                  <a:rPr lang="en-IN" dirty="0"/>
                  <a:t>of the quantity.</a:t>
                </a:r>
              </a:p>
              <a:p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08094" y="1600201"/>
                <a:ext cx="9549517" cy="4454533"/>
              </a:xfrm>
              <a:blipFill>
                <a:blip r:embed="rId3"/>
                <a:stretch>
                  <a:fillRect l="-1149" t="-2329" r="-20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284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796" y="-107692"/>
            <a:ext cx="692525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7741" y="1560514"/>
                <a:ext cx="723040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Frequency</a:t>
                </a:r>
              </a:p>
              <a:p>
                <a:pPr marL="0" indent="0">
                  <a:buNone/>
                </a:pPr>
                <a:r>
                  <a:rPr lang="en-IN" dirty="0"/>
                  <a:t>The number of such </a:t>
                </a:r>
                <a:r>
                  <a:rPr lang="en-IN" b="1" dirty="0"/>
                  <a:t>cycles </a:t>
                </a:r>
                <a:r>
                  <a:rPr lang="en-IN" dirty="0"/>
                  <a:t>occurring per second is called</a:t>
                </a:r>
                <a:r>
                  <a:rPr lang="en-IN" b="1" dirty="0"/>
                  <a:t> frequency ‘f’.</a:t>
                </a:r>
              </a:p>
              <a:p>
                <a:pPr marL="0" indent="0">
                  <a:buNone/>
                </a:pPr>
                <a:r>
                  <a:rPr lang="en-IN" b="1" dirty="0"/>
                  <a:t>			</a:t>
                </a:r>
                <a14:m>
                  <m:oMath xmlns:m="http://schemas.openxmlformats.org/officeDocument/2006/math">
                    <m:r>
                      <a:rPr lang="en-IN" b="1" i="0" smtClean="0">
                        <a:latin typeface="Cambria Math" panose="02040503050406030204" pitchFamily="18" charset="0"/>
                      </a:rPr>
                      <m:t>𝐟</m:t>
                    </m:r>
                    <m:r>
                      <a:rPr lang="en-IN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num>
                      <m:den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𝑻</m:t>
                        </m:r>
                      </m:den>
                    </m:f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𝑯𝒛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Amplitude</a:t>
                </a:r>
              </a:p>
              <a:p>
                <a:pPr marL="0" indent="0">
                  <a:buNone/>
                </a:pPr>
                <a:r>
                  <a:rPr lang="en-IN" dirty="0"/>
                  <a:t>The</a:t>
                </a:r>
                <a:r>
                  <a:rPr lang="en-IN" b="1" dirty="0"/>
                  <a:t> maximum value </a:t>
                </a:r>
                <a:r>
                  <a:rPr lang="en-IN" dirty="0"/>
                  <a:t>of </a:t>
                </a:r>
                <a:r>
                  <a:rPr lang="en-IN" b="1" dirty="0"/>
                  <a:t>positive or negative </a:t>
                </a:r>
                <a:r>
                  <a:rPr lang="en-IN" dirty="0"/>
                  <a:t>of the alternating quantity is called </a:t>
                </a:r>
                <a:r>
                  <a:rPr lang="en-IN" b="1" dirty="0"/>
                  <a:t>amplitude.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7741" y="1560514"/>
                <a:ext cx="7230403" cy="4454533"/>
              </a:xfrm>
              <a:blipFill>
                <a:blip r:embed="rId3"/>
                <a:stretch>
                  <a:fillRect l="-1685" t="-2326" r="-15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026" name="Picture 2" descr="Image result for sine wave with amplitude, one cycl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289" y="2410133"/>
            <a:ext cx="3429000" cy="275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8561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796" y="-107692"/>
            <a:ext cx="692525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7741" y="1560514"/>
                <a:ext cx="11089655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Peak to Peak value</a:t>
                </a:r>
              </a:p>
              <a:p>
                <a:pPr marL="0" indent="0">
                  <a:buNone/>
                </a:pPr>
                <a:r>
                  <a:rPr lang="en-IN" dirty="0"/>
                  <a:t>The value of an alternating quantity from its positive peak to negative peak is called its peak to peak value</a:t>
                </a:r>
              </a:p>
              <a:p>
                <a:pPr marL="0" indent="0">
                  <a:buNone/>
                </a:pPr>
                <a:r>
                  <a:rPr lang="en-IN" b="1" dirty="0"/>
                  <a:t>			</a:t>
                </a:r>
                <a14:m>
                  <m:oMath xmlns:m="http://schemas.openxmlformats.org/officeDocument/2006/math">
                    <m:r>
                      <a:rPr lang="en-GB" sz="2400" b="1" i="0" smtClean="0">
                        <a:latin typeface="Cambria Math" panose="02040503050406030204" pitchFamily="18" charset="0"/>
                      </a:rPr>
                      <m:t>𝐀𝐦𝐩𝐥𝐢𝐭𝐮𝐝𝐞</m:t>
                    </m:r>
                    <m:r>
                      <a:rPr lang="en-IN" sz="2400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sz="24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𝑷𝒆𝒂𝒌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𝒕𝒐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𝑷𝒆𝒂𝒌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𝒗𝒂𝒍𝒖𝒆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den>
                    </m:f>
                    <m:r>
                      <a:rPr lang="en-IN" sz="2400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sz="3200" b="1" dirty="0"/>
                  <a:t>Angular Frequency (</a:t>
                </a:r>
                <a:r>
                  <a:rPr lang="el-GR" sz="3200" b="1" dirty="0"/>
                  <a:t>ω</a:t>
                </a:r>
                <a:r>
                  <a:rPr lang="en-GB" sz="3200" b="1" dirty="0"/>
                  <a:t>)</a:t>
                </a:r>
              </a:p>
              <a:p>
                <a:pPr marL="0" indent="0">
                  <a:buNone/>
                </a:pPr>
                <a:r>
                  <a:rPr lang="en-GB" dirty="0"/>
                  <a:t>Angular frequency is a measure of how fast an object or waveform oscillates or rotates, expressed in radians per second.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7741" y="1560514"/>
                <a:ext cx="11089655" cy="4454533"/>
              </a:xfrm>
              <a:blipFill>
                <a:blip r:embed="rId3"/>
                <a:stretch>
                  <a:fillRect l="-1374" t="-2873" r="-82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546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8989" y="0"/>
            <a:ext cx="5417946" cy="1190561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4841" y="1423765"/>
            <a:ext cx="10346834" cy="46309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Waveform</a:t>
            </a:r>
            <a:r>
              <a:rPr lang="en-IN" dirty="0"/>
              <a:t> </a:t>
            </a:r>
          </a:p>
          <a:p>
            <a:pPr marL="0" indent="0">
              <a:buNone/>
            </a:pPr>
            <a:r>
              <a:rPr lang="en-IN" dirty="0"/>
              <a:t>A waveform is a graph in which the instantaneous value of any quantity is plotted against time.</a:t>
            </a:r>
          </a:p>
          <a:p>
            <a:pPr marL="0" indent="0">
              <a:buNone/>
            </a:pPr>
            <a:r>
              <a:rPr lang="en-IN" b="1" dirty="0"/>
              <a:t>Cycle:</a:t>
            </a:r>
          </a:p>
          <a:p>
            <a:pPr marL="0" indent="0">
              <a:buNone/>
            </a:pPr>
            <a:r>
              <a:rPr lang="en-IN" dirty="0"/>
              <a:t>One complete set of positive and negative values of an alternating quantity is known as </a:t>
            </a:r>
            <a:r>
              <a:rPr lang="en-IN" b="1" dirty="0"/>
              <a:t>one cycle.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527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1978" y="-28319"/>
            <a:ext cx="7177504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1443" y="1297244"/>
            <a:ext cx="9467537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Alternating EMF can be generated by rotating a coil in a magnetic field.</a:t>
            </a:r>
          </a:p>
          <a:p>
            <a:pPr marL="0" indent="0">
              <a:buNone/>
            </a:pPr>
            <a:r>
              <a:rPr lang="en-IN" dirty="0"/>
              <a:t>Magnitude of the generated emf depends on the position of the coil.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Picture 4" descr="Image result for AC emf generation from a coil">
            <a:extLst>
              <a:ext uri="{FF2B5EF4-FFF2-40B4-BE49-F238E27FC236}">
                <a16:creationId xmlns:a16="http://schemas.microsoft.com/office/drawing/2014/main" id="{1F34EC41-7FE7-8B2B-90B2-6D508983F0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229" y="2867581"/>
            <a:ext cx="5164864" cy="3627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9116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7231" y="-28319"/>
            <a:ext cx="777691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6430" y="1600201"/>
                <a:ext cx="10733460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In the </a:t>
                </a:r>
                <a:r>
                  <a:rPr lang="en-IN" b="1" dirty="0"/>
                  <a:t>first case, </a:t>
                </a:r>
                <a:r>
                  <a:rPr lang="en-IN" dirty="0"/>
                  <a:t>the</a:t>
                </a:r>
                <a:r>
                  <a:rPr lang="en-IN" b="1" dirty="0"/>
                  <a:t> coil is stationary, </a:t>
                </a:r>
                <a:r>
                  <a:rPr lang="en-IN" dirty="0"/>
                  <a:t>the magnitude of</a:t>
                </a:r>
                <a:r>
                  <a:rPr lang="en-IN" b="1" dirty="0"/>
                  <a:t> voltage induced is ‘0’ volt.</a:t>
                </a:r>
              </a:p>
              <a:p>
                <a:r>
                  <a:rPr lang="en-IN" dirty="0"/>
                  <a:t>In the </a:t>
                </a:r>
                <a:r>
                  <a:rPr lang="en-IN" b="1" dirty="0"/>
                  <a:t>second case, </a:t>
                </a:r>
                <a:r>
                  <a:rPr lang="en-IN" dirty="0"/>
                  <a:t>the </a:t>
                </a:r>
                <a:r>
                  <a:rPr lang="en-IN" b="1" dirty="0"/>
                  <a:t>coil is 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  <m:r>
                      <a:rPr lang="en-IN" b="1" i="0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generating </a:t>
                </a:r>
                <a:r>
                  <a:rPr lang="en-IN" b="1" dirty="0"/>
                  <a:t>maximum voltage </a:t>
                </a:r>
                <a:r>
                  <a:rPr lang="en-IN" dirty="0"/>
                  <a:t>corresponding to the </a:t>
                </a:r>
                <a:r>
                  <a:rPr lang="en-IN" b="1" dirty="0"/>
                  <a:t>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in the waveform</a:t>
                </a:r>
                <a:r>
                  <a:rPr lang="en-IN" b="1" dirty="0"/>
                  <a:t>.</a:t>
                </a:r>
              </a:p>
              <a:p>
                <a:r>
                  <a:rPr lang="en-IN" dirty="0"/>
                  <a:t>In the </a:t>
                </a:r>
                <a:r>
                  <a:rPr lang="en-IN" b="1" dirty="0"/>
                  <a:t>third case, </a:t>
                </a:r>
                <a:r>
                  <a:rPr lang="en-IN" dirty="0"/>
                  <a:t>the </a:t>
                </a:r>
                <a:r>
                  <a:rPr lang="en-IN" b="1" dirty="0"/>
                  <a:t>coil is 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𝟏𝟖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  <m:r>
                      <a:rPr lang="en-IN" b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generating </a:t>
                </a:r>
                <a:r>
                  <a:rPr lang="en-IN" b="1" dirty="0"/>
                  <a:t>zero voltage </a:t>
                </a:r>
                <a:r>
                  <a:rPr lang="en-IN" dirty="0"/>
                  <a:t>corresponding to the </a:t>
                </a:r>
                <a:r>
                  <a:rPr lang="en-IN" b="1" dirty="0"/>
                  <a:t>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𝟏𝟖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in the waveform</a:t>
                </a:r>
                <a:r>
                  <a:rPr lang="en-IN" b="1" dirty="0"/>
                  <a:t>.</a:t>
                </a:r>
              </a:p>
              <a:p>
                <a:r>
                  <a:rPr lang="en-IN" dirty="0"/>
                  <a:t>Similarly it is shown for 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𝟐𝟕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𝟑𝟔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, </a:t>
                </a:r>
                <a:r>
                  <a:rPr lang="en-IN" dirty="0"/>
                  <a:t>which is </a:t>
                </a:r>
                <a:r>
                  <a:rPr lang="en-IN" b="1" dirty="0"/>
                  <a:t>maximum and zero voltage respectively.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6430" y="1600201"/>
                <a:ext cx="10733460" cy="4454533"/>
              </a:xfrm>
              <a:blipFill>
                <a:blip r:embed="rId3"/>
                <a:stretch>
                  <a:fillRect l="-102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5986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410" y="-28319"/>
            <a:ext cx="7811342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81906" y="1600201"/>
                <a:ext cx="9475705" cy="4757490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</a:t>
                </a:r>
                <a:r>
                  <a:rPr lang="en-IN" dirty="0" err="1"/>
                  <a:t>emf</a:t>
                </a:r>
                <a:r>
                  <a:rPr lang="en-IN" dirty="0"/>
                  <a:t> induced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81906" y="1600201"/>
                <a:ext cx="9475705" cy="4757490"/>
              </a:xfrm>
              <a:blipFill>
                <a:blip r:embed="rId3"/>
                <a:stretch>
                  <a:fillRect l="-1287" t="-29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1620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410" y="-28319"/>
            <a:ext cx="7811342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81906" y="1600201"/>
                <a:ext cx="9475705" cy="4454533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instantaneous current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81906" y="1600201"/>
                <a:ext cx="9475705" cy="4454533"/>
              </a:xfrm>
              <a:blipFill>
                <a:blip r:embed="rId3"/>
                <a:stretch>
                  <a:fillRect l="-1158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0654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1263" y="0"/>
            <a:ext cx="5730928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239" y="1472859"/>
            <a:ext cx="9978619" cy="45818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Phase:</a:t>
            </a:r>
          </a:p>
          <a:p>
            <a:pPr marL="0" indent="0">
              <a:buNone/>
            </a:pPr>
            <a:r>
              <a:rPr lang="en-GB" dirty="0"/>
              <a:t>Phase refers to the position of a point in time on a waveform cycle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3074" name="Picture 2" descr="Image result for Define phase in A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299" y="3429000"/>
            <a:ext cx="4119982" cy="213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921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93472" y="1600201"/>
                <a:ext cx="1049412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Phase difference:</a:t>
                </a:r>
              </a:p>
              <a:p>
                <a:r>
                  <a:rPr lang="en-IN" dirty="0"/>
                  <a:t>It is used to compare the phase of the two alternating waveform.</a:t>
                </a:r>
              </a:p>
              <a:p>
                <a:r>
                  <a:rPr lang="en-IN" dirty="0"/>
                  <a:t>Consider two alternating quantities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func>
                      <m:func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𝝎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𝟇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</m:func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func>
                      <m:func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𝝎</m:t>
                        </m:r>
                        <m:r>
                          <a:rPr lang="en-IN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func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93472" y="1600201"/>
                <a:ext cx="10494120" cy="4454533"/>
              </a:xfrm>
              <a:blipFill>
                <a:blip r:embed="rId3"/>
                <a:stretch>
                  <a:fillRect l="-1511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C15073-A48F-3F3A-A64D-FCA88A6F05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2778" y="3344617"/>
            <a:ext cx="4935816" cy="2794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7974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Zero Phase Difference:</a:t>
                </a:r>
              </a:p>
              <a:p>
                <a:r>
                  <a:rPr lang="en-IN" dirty="0"/>
                  <a:t>Consider the two alternating quantities having same frequency of </a:t>
                </a:r>
                <a14:m>
                  <m:oMath xmlns:m="http://schemas.openxmlformats.org/officeDocument/2006/math">
                    <m:r>
                      <a:rPr lang="en-IN" i="1" dirty="0" smtClean="0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IN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i="1" dirty="0" smtClean="0">
                        <a:latin typeface="Cambria Math" panose="02040503050406030204" pitchFamily="18" charset="0"/>
                      </a:rPr>
                      <m:t>𝐻𝑧</m:t>
                    </m:r>
                    <m:r>
                      <a:rPr lang="en-IN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dirty="0"/>
                  <a:t>having different maximum values.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endParaRPr lang="en-IN" dirty="0"/>
              </a:p>
              <a:p>
                <a:r>
                  <a:rPr lang="en-US" dirty="0"/>
                  <a:t>At any instant, the voltage and current have the same phase, so the phase difference is </a:t>
                </a:r>
                <a:r>
                  <a:rPr lang="en-US" b="1" dirty="0"/>
                  <a:t>0°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When two AC quantities have a </a:t>
                </a:r>
                <a:r>
                  <a:rPr lang="en-US" b="1" dirty="0"/>
                  <a:t>0° phase difference</a:t>
                </a:r>
                <a:r>
                  <a:rPr lang="en-US" dirty="0"/>
                  <a:t>, they are said to be </a:t>
                </a:r>
                <a:r>
                  <a:rPr lang="en-US" b="1" dirty="0"/>
                  <a:t>in phase</a:t>
                </a:r>
                <a:r>
                  <a:rPr lang="en-US" dirty="0"/>
                  <a:t>.</a:t>
                </a: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 r="-29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81F558-7408-9713-A2B0-3612F1D7A5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4672" y="2108349"/>
            <a:ext cx="2400300" cy="318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9033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Lagging Phase Difference:</a:t>
                </a:r>
              </a:p>
              <a:p>
                <a:r>
                  <a:rPr lang="en-GB" dirty="0"/>
                  <a:t>The voltage waveform is at zero while the current waveform has a negative value at the same </a:t>
                </a:r>
                <a:r>
                  <a:rPr lang="en-GB"/>
                  <a:t>instance.</a:t>
                </a:r>
              </a:p>
              <a:p>
                <a:r>
                  <a:rPr lang="en-GB"/>
                  <a:t>This </a:t>
                </a:r>
                <a:r>
                  <a:rPr lang="en-GB" dirty="0"/>
                  <a:t>indicates that there is a phase shift between the current and voltage</a:t>
                </a:r>
              </a:p>
              <a:p>
                <a:r>
                  <a:rPr lang="en-GB" dirty="0"/>
                  <a:t>C</a:t>
                </a:r>
                <a:r>
                  <a:rPr lang="en-IN" dirty="0" err="1"/>
                  <a:t>onsider</a:t>
                </a:r>
                <a:r>
                  <a:rPr lang="en-IN" dirty="0"/>
                  <a:t> the two alternating quantities having the equation as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IN" dirty="0"/>
              </a:p>
              <a:p>
                <a:r>
                  <a:rPr lang="en-IN" dirty="0"/>
                  <a:t>The current is lagging Voltage by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DFF5A59-A63A-6405-856D-BF6D9A435F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50578" y="1828800"/>
            <a:ext cx="28956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6313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b="1" dirty="0"/>
                  <a:t>Leading Phase Difference:</a:t>
                </a:r>
              </a:p>
              <a:p>
                <a:r>
                  <a:rPr lang="en-GB" dirty="0"/>
                  <a:t>In the given diagram, the current waveform is at zero while the voltage waveform has a positive value at the same instance. </a:t>
                </a:r>
              </a:p>
              <a:p>
                <a:r>
                  <a:rPr lang="en-GB" dirty="0"/>
                  <a:t>This indicates that there is a phase shift between the current and voltage waveforms</a:t>
                </a:r>
              </a:p>
              <a:p>
                <a:r>
                  <a:rPr lang="en-IN" dirty="0"/>
                  <a:t>Consider the two alternating quantities having the equation as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IN" dirty="0"/>
              </a:p>
              <a:p>
                <a:r>
                  <a:rPr lang="en-IN" dirty="0"/>
                  <a:t>The current is leading Voltage by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3151" r="-15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A3B38E-69F0-FC09-EDF9-C343E26B5A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73034" y="1713669"/>
            <a:ext cx="2581275" cy="329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4686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673" y="0"/>
            <a:ext cx="6086869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4377" y="1666203"/>
            <a:ext cx="10721186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Root mean square value (RMS)</a:t>
            </a:r>
          </a:p>
          <a:p>
            <a:r>
              <a:rPr lang="en-GB" dirty="0"/>
              <a:t>The Root Mean Square (RMS) value of an alternating quantity (such as current or voltage) is a measure of the effective value of that quantity. It represents the equivalent value of direct current (DC) that would deliver the same amount of power to a resistive load as the AC does over a complete cycle.</a:t>
            </a:r>
          </a:p>
          <a:p>
            <a:r>
              <a:rPr lang="en-IN" dirty="0"/>
              <a:t>The </a:t>
            </a:r>
            <a:r>
              <a:rPr lang="en-IN" b="1" dirty="0"/>
              <a:t>alternating quantity </a:t>
            </a:r>
            <a:r>
              <a:rPr lang="en-IN" dirty="0"/>
              <a:t>is assumed to be </a:t>
            </a:r>
            <a:r>
              <a:rPr lang="en-IN" b="1" dirty="0"/>
              <a:t>RMS value</a:t>
            </a:r>
          </a:p>
          <a:p>
            <a:r>
              <a:rPr lang="en-IN" b="1" dirty="0" err="1"/>
              <a:t>Eg</a:t>
            </a:r>
            <a:r>
              <a:rPr lang="en-IN" b="1" dirty="0"/>
              <a:t>: Domestic main supply in UK is 230V, which is assumed as 230 </a:t>
            </a:r>
            <a:r>
              <a:rPr lang="en-IN" b="1" dirty="0" err="1"/>
              <a:t>Vrms</a:t>
            </a: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4513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4441" y="-101028"/>
            <a:ext cx="579434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293495" y="1617108"/>
                <a:ext cx="1015623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Expression for RMS value of sine wave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𝒓𝒎𝒔</m:t>
                          </m:r>
                        </m:sub>
                      </m:sSub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𝑰</m:t>
                              </m:r>
                            </m:e>
                            <m:sub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𝑽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𝒓𝒎𝒔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IN" dirty="0"/>
                  <a:t> Peak value of Current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IN" dirty="0"/>
                  <a:t> -Peak value of voltage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293495" y="1617108"/>
                <a:ext cx="10156233" cy="4454533"/>
              </a:xfrm>
              <a:blipFill>
                <a:blip r:embed="rId3"/>
                <a:stretch>
                  <a:fillRect l="-1200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0456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8109" y="106829"/>
            <a:ext cx="514178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Transformers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583006" y="1600201"/>
            <a:ext cx="10966663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Principles of transformer: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Transferring the electrical voltage or current from one circuit into other circuit without changing the frequency.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It has two coils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Primary winding 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Secondary winding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2763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9697" y="-66811"/>
            <a:ext cx="5104963" cy="1325563"/>
          </a:xfrm>
        </p:spPr>
        <p:txBody>
          <a:bodyPr/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Types of transformer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948" y="1600201"/>
            <a:ext cx="9855731" cy="4661828"/>
          </a:xfrm>
        </p:spPr>
        <p:txBody>
          <a:bodyPr>
            <a:normAutofit/>
          </a:bodyPr>
          <a:lstStyle/>
          <a:p>
            <a:r>
              <a:rPr lang="en-IN" dirty="0"/>
              <a:t>The different types of transformer are as follow</a:t>
            </a:r>
          </a:p>
          <a:p>
            <a:pPr lvl="1"/>
            <a:r>
              <a:rPr lang="en-IN" b="1" dirty="0"/>
              <a:t>Step down transformer </a:t>
            </a:r>
            <a:endParaRPr lang="en-IN" dirty="0"/>
          </a:p>
          <a:p>
            <a:pPr lvl="2"/>
            <a:r>
              <a:rPr lang="en-IN" dirty="0"/>
              <a:t>High voltage to low voltage</a:t>
            </a:r>
          </a:p>
          <a:p>
            <a:pPr lvl="2"/>
            <a:r>
              <a:rPr lang="en-IN" dirty="0"/>
              <a:t>Primary windings are high and secondary windings are low</a:t>
            </a:r>
          </a:p>
          <a:p>
            <a:pPr lvl="2"/>
            <a:r>
              <a:rPr lang="en-IN" dirty="0"/>
              <a:t>Used in DC power source and in sub station</a:t>
            </a:r>
          </a:p>
          <a:p>
            <a:pPr lvl="1"/>
            <a:r>
              <a:rPr lang="en-IN" b="1" dirty="0"/>
              <a:t>Step up transformer </a:t>
            </a:r>
            <a:endParaRPr lang="en-IN" dirty="0"/>
          </a:p>
          <a:p>
            <a:pPr lvl="2"/>
            <a:r>
              <a:rPr lang="en-IN" dirty="0"/>
              <a:t>Low voltage to high voltage</a:t>
            </a:r>
          </a:p>
          <a:p>
            <a:pPr lvl="2"/>
            <a:r>
              <a:rPr lang="en-IN" dirty="0"/>
              <a:t>Primary windings are low and secondary windings are high  </a:t>
            </a:r>
          </a:p>
          <a:p>
            <a:pPr lvl="2"/>
            <a:r>
              <a:rPr lang="en-IN" dirty="0"/>
              <a:t>Use in power plants</a:t>
            </a:r>
          </a:p>
          <a:p>
            <a:pPr lvl="1"/>
            <a:r>
              <a:rPr lang="en-IN" b="1" dirty="0"/>
              <a:t>One to one transformer </a:t>
            </a:r>
            <a:endParaRPr lang="en-IN" dirty="0"/>
          </a:p>
          <a:p>
            <a:pPr lvl="2"/>
            <a:r>
              <a:rPr lang="en-IN" dirty="0"/>
              <a:t>Same voltage</a:t>
            </a:r>
          </a:p>
          <a:p>
            <a:pPr lvl="2"/>
            <a:r>
              <a:rPr lang="en-IN" dirty="0"/>
              <a:t>Both the windings are of same level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53782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31484" y="0"/>
            <a:ext cx="7989312" cy="1325563"/>
          </a:xfrm>
        </p:spPr>
        <p:txBody>
          <a:bodyPr/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Types of transformer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4973" y="1977938"/>
            <a:ext cx="5346476" cy="158062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6723" y="4216770"/>
            <a:ext cx="2461626" cy="1854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8536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60A406-49A5-4946-5915-65CE85AA10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BAE27-BC1E-E142-4AE2-57EF84D1F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1484" y="0"/>
            <a:ext cx="7989312" cy="1325563"/>
          </a:xfrm>
        </p:spPr>
        <p:txBody>
          <a:bodyPr/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Types of transformer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8722A2-50C5-3B24-44EF-4A67A760E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0E5264-978D-2DF4-471C-B0CA90E65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29590928-DEF4-9871-FA1A-73379C74367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4861580"/>
              </a:xfrm>
            </p:spPr>
            <p:txBody>
              <a:bodyPr>
                <a:normAutofit fontScale="92500"/>
              </a:bodyPr>
              <a:lstStyle/>
              <a:p>
                <a:r>
                  <a:rPr lang="en-GB" dirty="0"/>
                  <a:t>The relationship between voltage and the number of turns in a transformer’s windings is described by the </a:t>
                </a:r>
                <a:r>
                  <a:rPr lang="en-GB" b="1" dirty="0"/>
                  <a:t>transformer turns ratio</a:t>
                </a:r>
                <a:r>
                  <a:rPr lang="en-GB" dirty="0"/>
                  <a:t>,</a:t>
                </a:r>
              </a:p>
              <a:p>
                <a:r>
                  <a:rPr lang="en-GB" dirty="0"/>
                  <a:t>The ratio of the voltages in the primary and secondary windings is directly proportional to the ratio of the number of turns in those windings.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𝑃</m:t>
                              </m:r>
                            </m:sub>
                          </m:sSub>
                        </m:den>
                      </m:f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𝑃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𝑆</m:t>
                        </m:r>
                      </m:sub>
                    </m:sSub>
                  </m:oMath>
                </a14:m>
                <a:r>
                  <a:rPr lang="en-GB" dirty="0"/>
                  <a:t>- Voltage across secondary winding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- Voltage across primary winding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𝑆</m:t>
                        </m:r>
                      </m:sub>
                    </m:sSub>
                  </m:oMath>
                </a14:m>
                <a:r>
                  <a:rPr lang="en-GB" dirty="0"/>
                  <a:t>-Number of turns across secondary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𝑁</m:t>
                        </m:r>
                      </m:e>
                      <m:sub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-Number of turns across Primary.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29590928-DEF4-9871-FA1A-73379C74367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4861580"/>
              </a:xfrm>
              <a:blipFill>
                <a:blip r:embed="rId2"/>
                <a:stretch>
                  <a:fillRect l="-1000" t="-2008" b="-3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055394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Example 1</a:t>
                </a:r>
              </a:p>
              <a:p>
                <a:pPr marL="0" indent="0">
                  <a:buNone/>
                </a:pPr>
                <a:r>
                  <a:rPr lang="en-IN" dirty="0"/>
                  <a:t>Determine the periodic time for frequencies of a) 50Hz b) 20KHz</a:t>
                </a:r>
              </a:p>
              <a:p>
                <a:pPr marL="0" indent="0">
                  <a:buNone/>
                </a:pPr>
                <a:r>
                  <a:rPr lang="en-IN" dirty="0" err="1"/>
                  <a:t>Soln</a:t>
                </a:r>
                <a:r>
                  <a:rPr lang="en-IN" dirty="0"/>
                  <a:t>: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Time Period is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𝑇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50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=0.02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=20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𝑚𝑠</m:t>
                    </m:r>
                  </m:oMath>
                </a14:m>
                <a:endParaRPr lang="en-IN" dirty="0"/>
              </a:p>
              <a:p>
                <a:pPr marL="514350" indent="-514350">
                  <a:buFont typeface="Arial" panose="020B0604020202020204" pitchFamily="34" charset="0"/>
                  <a:buAutoNum type="alphaLcParenR"/>
                </a:pPr>
                <a:r>
                  <a:rPr lang="en-IN" dirty="0"/>
                  <a:t>Time Period is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𝑇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20000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=0.00005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=50</m:t>
                    </m:r>
                    <m:r>
                      <a:rPr lang="el-GR" b="0" i="1" smtClean="0">
                        <a:latin typeface="Cambria Math" panose="02040503050406030204" pitchFamily="18" charset="0"/>
                      </a:rPr>
                      <m:t>𝜇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</m:oMath>
                </a14:m>
                <a:endParaRPr lang="en-IN" dirty="0"/>
              </a:p>
              <a:p>
                <a:pPr marL="514350" indent="-514350">
                  <a:buAutoNum type="alphaLcParenR"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273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6567698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572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Example 2</a:t>
                </a:r>
              </a:p>
              <a:p>
                <a:pPr marL="0" indent="0">
                  <a:buNone/>
                </a:pPr>
                <a:r>
                  <a:rPr lang="en-IN" dirty="0"/>
                  <a:t>Determine the frequencies for the periodic time  a) 4ms b) 4</a:t>
                </a:r>
                <a:r>
                  <a:rPr lang="el-GR" dirty="0"/>
                  <a:t>μ</a:t>
                </a:r>
                <a:r>
                  <a:rPr lang="en-GB" dirty="0"/>
                  <a:t>s</a:t>
                </a:r>
              </a:p>
              <a:p>
                <a:pPr marL="0" indent="0">
                  <a:buNone/>
                </a:pPr>
                <a:r>
                  <a:rPr lang="en-GB" dirty="0" err="1"/>
                  <a:t>Soln</a:t>
                </a:r>
                <a:r>
                  <a:rPr lang="en-GB" dirty="0"/>
                  <a:t>:</a:t>
                </a:r>
                <a:endParaRPr lang="en-IN" dirty="0"/>
              </a:p>
              <a:p>
                <a:pPr marL="514350" indent="-514350">
                  <a:buAutoNum type="alphaLcParenR"/>
                </a:pPr>
                <a:r>
                  <a:rPr lang="en-IN" dirty="0"/>
                  <a:t>Frequency is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f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250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𝐻𝑧</m:t>
                    </m:r>
                  </m:oMath>
                </a14:m>
                <a:endParaRPr lang="en-IN" dirty="0"/>
              </a:p>
              <a:p>
                <a:pPr marL="514350" indent="-514350">
                  <a:buFont typeface="Arial" panose="020B0604020202020204" pitchFamily="34" charset="0"/>
                  <a:buAutoNum type="alphaLcParenR"/>
                </a:pPr>
                <a:r>
                  <a:rPr lang="en-IN" dirty="0"/>
                  <a:t>Time Period is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f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6</m:t>
                            </m:r>
                          </m:sup>
                        </m:sSup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250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𝑘𝐻𝑧</m:t>
                    </m:r>
                  </m:oMath>
                </a14:m>
                <a:endParaRPr lang="en-IN" dirty="0"/>
              </a:p>
              <a:p>
                <a:pPr marL="514350" indent="-514350">
                  <a:buAutoNum type="alphaLcParenR"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273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33143"/>
            <a:ext cx="5340314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462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E42244-1539-E45C-64AA-C5915796E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7FF35-407D-C258-897C-37941BAE8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5BE01-B0AD-E9AF-A505-7FFDE4840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3715" y="1666203"/>
            <a:ext cx="10058519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Example 3</a:t>
            </a:r>
          </a:p>
          <a:p>
            <a:pPr marL="0" indent="0">
              <a:buNone/>
            </a:pPr>
            <a:r>
              <a:rPr lang="en-GB" dirty="0"/>
              <a:t>A sine wave is observed on an oscilloscope as shown in fig. The time setting is 10ms/div and voltage is 2V / div. Estimate the following.</a:t>
            </a:r>
          </a:p>
          <a:p>
            <a:pPr marL="571500" indent="-571500">
              <a:buAutoNum type="romanLcParenR"/>
            </a:pPr>
            <a:r>
              <a:rPr lang="en-GB" dirty="0"/>
              <a:t>Peak Voltage							</a:t>
            </a:r>
          </a:p>
          <a:p>
            <a:pPr marL="571500" indent="-571500">
              <a:buAutoNum type="romanLcParenR"/>
            </a:pPr>
            <a:r>
              <a:rPr lang="en-GB" dirty="0"/>
              <a:t>Peak to peak voltage					</a:t>
            </a:r>
          </a:p>
          <a:p>
            <a:pPr marL="571500" indent="-571500">
              <a:buAutoNum type="romanLcParenR"/>
            </a:pPr>
            <a:r>
              <a:rPr lang="en-GB" dirty="0"/>
              <a:t>Time period of the waveform				</a:t>
            </a:r>
          </a:p>
          <a:p>
            <a:pPr marL="571500" indent="-571500">
              <a:buAutoNum type="romanLcParenR"/>
            </a:pPr>
            <a:r>
              <a:rPr lang="en-GB" dirty="0"/>
              <a:t>Frequency</a:t>
            </a:r>
            <a:r>
              <a:rPr lang="en-GB" b="1" dirty="0"/>
              <a:t>								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8FF89-7002-C772-F6CB-8B00A0CF22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59385" y="6461376"/>
            <a:ext cx="6199482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602BA4-58CF-589E-B01C-A0EDD98B3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8" name="Picture 7" descr="A graph of a graph&#10;&#10;Description automatically generated">
            <a:extLst>
              <a:ext uri="{FF2B5EF4-FFF2-40B4-BE49-F238E27FC236}">
                <a16:creationId xmlns:a16="http://schemas.microsoft.com/office/drawing/2014/main" id="{BA1C9681-7C6F-D872-921C-1AD179F9D0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457" y="3321191"/>
            <a:ext cx="3390900" cy="172910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058245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Example 4</a:t>
                </a:r>
              </a:p>
              <a:p>
                <a:pPr marL="0" indent="0">
                  <a:buNone/>
                </a:pPr>
                <a:r>
                  <a:rPr lang="en-GB" dirty="0"/>
                  <a:t>An alternating voltage is given by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=75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⁡(200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−0.25)</m:t>
                    </m:r>
                  </m:oMath>
                </a14:m>
                <a:r>
                  <a:rPr lang="en-IN" dirty="0"/>
                  <a:t> volts. Find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amplitude,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peak-to-peak value,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RMS value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periodic time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frequency 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273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459385" y="6461376"/>
            <a:ext cx="6199482" cy="365125"/>
          </a:xfrm>
        </p:spPr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0069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3E4791-14C6-502E-1055-6F51E2733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25B4-F592-F504-760D-0E788F253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532B7-85BA-6F59-85B0-631BF73A4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3715" y="1666203"/>
            <a:ext cx="10058519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/>
              <a:t>Example 5</a:t>
            </a:r>
            <a:endParaRPr lang="en-IN" b="1" dirty="0"/>
          </a:p>
          <a:p>
            <a:pPr marL="0" indent="0">
              <a:buNone/>
            </a:pPr>
            <a:r>
              <a:rPr lang="en-GB" dirty="0"/>
              <a:t>A transformer steps up voltage from 110V to 440V. If the primary coil has 50 turns, how many turns does the secondary coil have.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3D22D6-7574-25EB-1D1F-D3CE27157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59385" y="6461376"/>
            <a:ext cx="6199482" cy="365125"/>
          </a:xfrm>
        </p:spPr>
        <p:txBody>
          <a:bodyPr/>
          <a:lstStyle/>
          <a:p>
            <a:r>
              <a:rPr lang="en-GB" dirty="0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72A2FA-1650-82F7-734A-DC74374F5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4621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26878-F3D1-E63C-E847-CFA096232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1542-3155-C979-BA8F-1EA60154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557" y="31094"/>
            <a:ext cx="4742885" cy="1325563"/>
          </a:xfrm>
        </p:spPr>
        <p:txBody>
          <a:bodyPr>
            <a:normAutofit/>
          </a:bodyPr>
          <a:lstStyle/>
          <a:p>
            <a:pPr algn="l"/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2808-71FC-2394-0597-9CC0D0AF7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579" y="1632446"/>
            <a:ext cx="10359107" cy="442228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References: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[1] J. W. Nilsson and S. A. Riedel, </a:t>
            </a:r>
            <a:r>
              <a:rPr lang="en-GB" i="1" dirty="0"/>
              <a:t>Electric Circuits</a:t>
            </a:r>
            <a:r>
              <a:rPr lang="en-GB" dirty="0"/>
              <a:t>, 12th ed. Upper Saddle River, NJ: Pearson, 2019.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/>
              <a:t>[2] </a:t>
            </a:r>
            <a:r>
              <a:rPr lang="en-GB" dirty="0"/>
              <a:t>J. Bird, </a:t>
            </a:r>
            <a:r>
              <a:rPr lang="en-GB" i="1" dirty="0"/>
              <a:t>Electrical Circuit Theory and Technology</a:t>
            </a:r>
            <a:r>
              <a:rPr lang="en-GB" dirty="0"/>
              <a:t>, 7th ed. London: Routledge, 2021.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CD9E1A-9F11-733F-03D1-AFAA85367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BBD189-593B-1DA5-C4D2-64A06ADF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691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8 / Electrical and Electronic Principles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www.w3.org/XML/1998/namespace"/>
    <ds:schemaRef ds:uri="http://schemas.openxmlformats.org/package/2006/metadata/core-properties"/>
    <ds:schemaRef ds:uri="211f9404-bca0-4bcf-9c1d-965ccb6f8d2d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303dbf9b-b85b-46a0-94f1-894078c07ecd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1804</Words>
  <Application>Microsoft Office PowerPoint</Application>
  <PresentationFormat>Widescreen</PresentationFormat>
  <Paragraphs>276</Paragraphs>
  <Slides>30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AC circuits</vt:lpstr>
      <vt:lpstr>AC circuits</vt:lpstr>
      <vt:lpstr>AC circuits</vt:lpstr>
      <vt:lpstr>AC circuits</vt:lpstr>
      <vt:lpstr>Alternating quantities</vt:lpstr>
      <vt:lpstr>Generation of alternating EMF</vt:lpstr>
      <vt:lpstr>Generation of alternating EMF</vt:lpstr>
      <vt:lpstr>Generation of alternating EMF</vt:lpstr>
      <vt:lpstr>Generation of alternating EMF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Transformers</vt:lpstr>
      <vt:lpstr>Types of transformer</vt:lpstr>
      <vt:lpstr>Types of transformer</vt:lpstr>
      <vt:lpstr>Types of transformer</vt:lpstr>
      <vt:lpstr>Exercise</vt:lpstr>
      <vt:lpstr>Exercise</vt:lpstr>
      <vt:lpstr>Exercise</vt:lpstr>
      <vt:lpstr>Exercise</vt:lpstr>
      <vt:lpstr>Exercise</vt:lpstr>
      <vt:lpstr>PowerPoint Presentation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149</cp:revision>
  <dcterms:created xsi:type="dcterms:W3CDTF">2021-03-09T15:35:42Z</dcterms:created>
  <dcterms:modified xsi:type="dcterms:W3CDTF">2026-03-09T16:00:33Z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