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1.xml" ContentType="application/vnd.openxmlformats-officedocument.theme+xml"/>
  <Override PartName="/ppt/slideLayouts/slideLayout19.xml" ContentType="application/vnd.openxmlformats-officedocument.presentationml.slideLayout+xml"/>
  <Override PartName="/ppt/theme/theme12.xml" ContentType="application/vnd.openxmlformats-officedocument.theme+xml"/>
  <Override PartName="/ppt/slideLayouts/slideLayout20.xml" ContentType="application/vnd.openxmlformats-officedocument.presentationml.slideLayout+xml"/>
  <Override PartName="/ppt/theme/theme13.xml" ContentType="application/vnd.openxmlformats-officedocument.theme+xml"/>
  <Override PartName="/ppt/slideLayouts/slideLayout21.xml" ContentType="application/vnd.openxmlformats-officedocument.presentationml.slideLayout+xml"/>
  <Override PartName="/ppt/theme/theme1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6.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7.xml" ContentType="application/vnd.openxmlformats-officedocument.theme+xml"/>
  <Override PartName="/ppt/slideLayouts/slideLayout57.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4"/>
    <p:sldMasterId id="2147483657" r:id="rId5"/>
    <p:sldMasterId id="2147483658" r:id="rId6"/>
    <p:sldMasterId id="2147483660" r:id="rId7"/>
    <p:sldMasterId id="2147483659" r:id="rId8"/>
    <p:sldMasterId id="2147483661" r:id="rId9"/>
    <p:sldMasterId id="2147483662" r:id="rId10"/>
    <p:sldMasterId id="2147483663" r:id="rId11"/>
    <p:sldMasterId id="2147483664" r:id="rId12"/>
    <p:sldMasterId id="2147483665" r:id="rId13"/>
    <p:sldMasterId id="2147483666" r:id="rId14"/>
    <p:sldMasterId id="2147483673" r:id="rId15"/>
    <p:sldMasterId id="2147483670" r:id="rId16"/>
    <p:sldMasterId id="2147483671" r:id="rId17"/>
    <p:sldMasterId id="2147483710" r:id="rId18"/>
    <p:sldMasterId id="2147483724" r:id="rId19"/>
    <p:sldMasterId id="2147483736" r:id="rId20"/>
    <p:sldMasterId id="2147483748" r:id="rId21"/>
  </p:sldMasterIdLst>
  <p:notesMasterIdLst>
    <p:notesMasterId r:id="rId77"/>
  </p:notesMasterIdLst>
  <p:sldIdLst>
    <p:sldId id="793" r:id="rId22"/>
    <p:sldId id="259" r:id="rId23"/>
    <p:sldId id="257" r:id="rId24"/>
    <p:sldId id="893" r:id="rId25"/>
    <p:sldId id="904" r:id="rId26"/>
    <p:sldId id="905" r:id="rId27"/>
    <p:sldId id="906" r:id="rId28"/>
    <p:sldId id="907" r:id="rId29"/>
    <p:sldId id="894" r:id="rId30"/>
    <p:sldId id="895" r:id="rId31"/>
    <p:sldId id="413" r:id="rId32"/>
    <p:sldId id="903" r:id="rId33"/>
    <p:sldId id="353" r:id="rId34"/>
    <p:sldId id="354" r:id="rId35"/>
    <p:sldId id="356" r:id="rId36"/>
    <p:sldId id="359" r:id="rId37"/>
    <p:sldId id="393" r:id="rId38"/>
    <p:sldId id="407" r:id="rId39"/>
    <p:sldId id="408" r:id="rId40"/>
    <p:sldId id="333" r:id="rId41"/>
    <p:sldId id="342" r:id="rId42"/>
    <p:sldId id="388" r:id="rId43"/>
    <p:sldId id="896" r:id="rId44"/>
    <p:sldId id="355" r:id="rId45"/>
    <p:sldId id="376" r:id="rId46"/>
    <p:sldId id="410" r:id="rId47"/>
    <p:sldId id="411" r:id="rId48"/>
    <p:sldId id="357" r:id="rId49"/>
    <p:sldId id="390" r:id="rId50"/>
    <p:sldId id="412" r:id="rId51"/>
    <p:sldId id="314" r:id="rId52"/>
    <p:sldId id="417" r:id="rId53"/>
    <p:sldId id="419" r:id="rId54"/>
    <p:sldId id="416" r:id="rId55"/>
    <p:sldId id="421" r:id="rId56"/>
    <p:sldId id="420" r:id="rId57"/>
    <p:sldId id="422" r:id="rId58"/>
    <p:sldId id="406" r:id="rId59"/>
    <p:sldId id="897" r:id="rId60"/>
    <p:sldId id="323" r:id="rId61"/>
    <p:sldId id="898" r:id="rId62"/>
    <p:sldId id="332" r:id="rId63"/>
    <p:sldId id="351" r:id="rId64"/>
    <p:sldId id="350" r:id="rId65"/>
    <p:sldId id="349" r:id="rId66"/>
    <p:sldId id="348" r:id="rId67"/>
    <p:sldId id="347" r:id="rId68"/>
    <p:sldId id="900" r:id="rId69"/>
    <p:sldId id="901" r:id="rId70"/>
    <p:sldId id="352" r:id="rId71"/>
    <p:sldId id="902" r:id="rId72"/>
    <p:sldId id="290" r:id="rId73"/>
    <p:sldId id="385" r:id="rId74"/>
    <p:sldId id="383" r:id="rId75"/>
    <p:sldId id="387"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44595D-501F-4142-8EE9-8F1484DBA3B7}" v="358" dt="2023-11-07T18:13:41.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66"/>
    <p:restoredTop sz="82198" autoAdjust="0"/>
  </p:normalViewPr>
  <p:slideViewPr>
    <p:cSldViewPr snapToGrid="0">
      <p:cViewPr varScale="1">
        <p:scale>
          <a:sx n="90" d="100"/>
          <a:sy n="90" d="100"/>
        </p:scale>
        <p:origin x="12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18.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slide" Target="slides/slide47.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1.xml"/><Relationship Id="rId37" Type="http://schemas.openxmlformats.org/officeDocument/2006/relationships/slide" Target="slides/slide16.xml"/><Relationship Id="rId53" Type="http://schemas.openxmlformats.org/officeDocument/2006/relationships/slide" Target="slides/slide32.xml"/><Relationship Id="rId58" Type="http://schemas.openxmlformats.org/officeDocument/2006/relationships/slide" Target="slides/slide37.xml"/><Relationship Id="rId74" Type="http://schemas.openxmlformats.org/officeDocument/2006/relationships/slide" Target="slides/slide53.xml"/><Relationship Id="rId79"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40.xml"/><Relationship Id="rId82"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slide" Target="slides/slide35.xml"/><Relationship Id="rId64" Type="http://schemas.openxmlformats.org/officeDocument/2006/relationships/slide" Target="slides/slide43.xml"/><Relationship Id="rId69" Type="http://schemas.openxmlformats.org/officeDocument/2006/relationships/slide" Target="slides/slide48.xml"/><Relationship Id="rId77"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30.xml"/><Relationship Id="rId72" Type="http://schemas.openxmlformats.org/officeDocument/2006/relationships/slide" Target="slides/slide51.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 Id="rId67" Type="http://schemas.openxmlformats.org/officeDocument/2006/relationships/slide" Target="slides/slide46.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slide" Target="slides/slide49.xml"/><Relationship Id="rId75" Type="http://schemas.openxmlformats.org/officeDocument/2006/relationships/slide" Target="slides/slide54.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7.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slide" Target="slides/slide5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slide" Target="slides/slide55.xml"/><Relationship Id="rId7" Type="http://schemas.openxmlformats.org/officeDocument/2006/relationships/slideMaster" Target="slideMasters/slideMaster4.xml"/><Relationship Id="rId71" Type="http://schemas.openxmlformats.org/officeDocument/2006/relationships/slide" Target="slides/slide50.xml"/><Relationship Id="rId2" Type="http://schemas.openxmlformats.org/officeDocument/2006/relationships/customXml" Target="../customXml/item2.xml"/><Relationship Id="rId29" Type="http://schemas.openxmlformats.org/officeDocument/2006/relationships/slide" Target="slides/slide8.xml"/><Relationship Id="rId24" Type="http://schemas.openxmlformats.org/officeDocument/2006/relationships/slide" Target="slides/slide3.xml"/><Relationship Id="rId40" Type="http://schemas.openxmlformats.org/officeDocument/2006/relationships/slide" Target="slides/slide19.xml"/><Relationship Id="rId45" Type="http://schemas.openxmlformats.org/officeDocument/2006/relationships/slide" Target="slides/slide24.xml"/><Relationship Id="rId66" Type="http://schemas.openxmlformats.org/officeDocument/2006/relationships/slide" Target="slides/slide45.xml"/></Relationships>
</file>

<file path=ppt/diagrams/_rels/data1.xml.rels><?xml version="1.0" encoding="UTF-8" standalone="yes"?>
<Relationships xmlns="http://schemas.openxmlformats.org/package/2006/relationships"><Relationship Id="rId3" Type="http://schemas.openxmlformats.org/officeDocument/2006/relationships/image" Target="../media/image36.jfif"/><Relationship Id="rId2" Type="http://schemas.openxmlformats.org/officeDocument/2006/relationships/image" Target="../media/image35.jfif"/><Relationship Id="rId1" Type="http://schemas.openxmlformats.org/officeDocument/2006/relationships/image" Target="../media/image34.jfif"/><Relationship Id="rId5" Type="http://schemas.openxmlformats.org/officeDocument/2006/relationships/image" Target="../media/image38.jfif"/><Relationship Id="rId4" Type="http://schemas.openxmlformats.org/officeDocument/2006/relationships/image" Target="../media/image37.jpg"/></Relationships>
</file>

<file path=ppt/diagrams/_rels/drawing1.xml.rels><?xml version="1.0" encoding="UTF-8" standalone="yes"?>
<Relationships xmlns="http://schemas.openxmlformats.org/package/2006/relationships"><Relationship Id="rId3" Type="http://schemas.openxmlformats.org/officeDocument/2006/relationships/image" Target="../media/image36.jfif"/><Relationship Id="rId2" Type="http://schemas.openxmlformats.org/officeDocument/2006/relationships/image" Target="../media/image35.jfif"/><Relationship Id="rId1" Type="http://schemas.openxmlformats.org/officeDocument/2006/relationships/image" Target="../media/image34.jfif"/><Relationship Id="rId5" Type="http://schemas.openxmlformats.org/officeDocument/2006/relationships/image" Target="../media/image38.jfif"/><Relationship Id="rId4" Type="http://schemas.openxmlformats.org/officeDocument/2006/relationships/image" Target="../media/image37.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1344E1-D0B5-48B5-B7BE-CEA72F1CAC15}" type="doc">
      <dgm:prSet loTypeId="urn:microsoft.com/office/officeart/2005/8/layout/hList7" loCatId="relationship" qsTypeId="urn:microsoft.com/office/officeart/2005/8/quickstyle/simple1" qsCatId="simple" csTypeId="urn:microsoft.com/office/officeart/2005/8/colors/accent1_2" csCatId="accent1" phldr="1"/>
      <dgm:spPr/>
    </dgm:pt>
    <dgm:pt modelId="{F7E58C6C-CA5D-4304-BB1F-4D3344F93FF9}">
      <dgm:prSet phldrT="[Text]"/>
      <dgm:spPr/>
      <dgm:t>
        <a:bodyPr/>
        <a:lstStyle/>
        <a:p>
          <a:r>
            <a:rPr lang="en-GB" b="1" dirty="0">
              <a:effectLst>
                <a:outerShdw blurRad="38100" dist="38100" dir="2700000" algn="tl">
                  <a:srgbClr val="000000">
                    <a:alpha val="43137"/>
                  </a:srgbClr>
                </a:outerShdw>
              </a:effectLst>
            </a:rPr>
            <a:t>Biologists:</a:t>
          </a:r>
        </a:p>
        <a:p>
          <a:r>
            <a:rPr lang="en-GB" dirty="0">
              <a:effectLst>
                <a:outerShdw blurRad="38100" dist="38100" dir="2700000" algn="tl">
                  <a:srgbClr val="000000">
                    <a:alpha val="43137"/>
                  </a:srgbClr>
                </a:outerShdw>
              </a:effectLst>
            </a:rPr>
            <a:t> </a:t>
          </a:r>
          <a:r>
            <a:rPr lang="en-GB" b="1" i="1" dirty="0">
              <a:effectLst>
                <a:outerShdw blurRad="38100" dist="38100" dir="2700000" algn="tl">
                  <a:srgbClr val="000000">
                    <a:alpha val="43137"/>
                  </a:srgbClr>
                </a:outerShdw>
              </a:effectLst>
            </a:rPr>
            <a:t>Focus on genetic traits</a:t>
          </a:r>
        </a:p>
      </dgm:t>
    </dgm:pt>
    <dgm:pt modelId="{C6D8148A-A901-4728-9F6E-C5D188C39814}" type="parTrans" cxnId="{682ADF41-DF73-4DB9-BF2B-F86354F1D34B}">
      <dgm:prSet/>
      <dgm:spPr/>
      <dgm:t>
        <a:bodyPr/>
        <a:lstStyle/>
        <a:p>
          <a:endParaRPr lang="en-GB"/>
        </a:p>
      </dgm:t>
    </dgm:pt>
    <dgm:pt modelId="{9E9D7974-6852-4BA4-B1F1-AF36AA472F50}" type="sibTrans" cxnId="{682ADF41-DF73-4DB9-BF2B-F86354F1D34B}">
      <dgm:prSet/>
      <dgm:spPr/>
      <dgm:t>
        <a:bodyPr/>
        <a:lstStyle/>
        <a:p>
          <a:endParaRPr lang="en-GB"/>
        </a:p>
      </dgm:t>
    </dgm:pt>
    <dgm:pt modelId="{77E0EF97-264E-4C7F-80E7-53854F916758}">
      <dgm:prSet phldrT="[Text]"/>
      <dgm:spPr/>
      <dgm:t>
        <a:bodyPr/>
        <a:lstStyle/>
        <a:p>
          <a:r>
            <a:rPr lang="en-GB" b="1" dirty="0">
              <a:effectLst>
                <a:outerShdw blurRad="38100" dist="38100" dir="2700000" algn="tl">
                  <a:srgbClr val="000000">
                    <a:alpha val="43137"/>
                  </a:srgbClr>
                </a:outerShdw>
              </a:effectLst>
            </a:rPr>
            <a:t>Psychoanalysts:</a:t>
          </a:r>
        </a:p>
        <a:p>
          <a:r>
            <a:rPr lang="en-GB" b="1" i="1" dirty="0">
              <a:effectLst>
                <a:outerShdw blurRad="38100" dist="38100" dir="2700000" algn="tl">
                  <a:srgbClr val="000000">
                    <a:alpha val="43137"/>
                  </a:srgbClr>
                </a:outerShdw>
              </a:effectLst>
            </a:rPr>
            <a:t>Focus on innate drives modified during upbringing</a:t>
          </a:r>
        </a:p>
      </dgm:t>
    </dgm:pt>
    <dgm:pt modelId="{828D9ABA-5E34-46B7-BC80-DE5FFFF86E1C}" type="parTrans" cxnId="{543FEE1B-02F0-46F8-B903-C886AAC22337}">
      <dgm:prSet/>
      <dgm:spPr/>
      <dgm:t>
        <a:bodyPr/>
        <a:lstStyle/>
        <a:p>
          <a:endParaRPr lang="en-GB"/>
        </a:p>
      </dgm:t>
    </dgm:pt>
    <dgm:pt modelId="{AE43EEB7-F093-48EB-8254-52AB27BEE9E5}" type="sibTrans" cxnId="{543FEE1B-02F0-46F8-B903-C886AAC22337}">
      <dgm:prSet/>
      <dgm:spPr/>
      <dgm:t>
        <a:bodyPr/>
        <a:lstStyle/>
        <a:p>
          <a:endParaRPr lang="en-GB"/>
        </a:p>
      </dgm:t>
    </dgm:pt>
    <dgm:pt modelId="{C13D29AF-27FF-4229-B6B0-C1D3AD4E5178}">
      <dgm:prSet phldrT="[Text]"/>
      <dgm:spPr/>
      <dgm:t>
        <a:bodyPr/>
        <a:lstStyle/>
        <a:p>
          <a:r>
            <a:rPr lang="en-GB" b="1" dirty="0">
              <a:effectLst>
                <a:outerShdw blurRad="38100" dist="38100" dir="2700000" algn="tl">
                  <a:srgbClr val="000000">
                    <a:alpha val="43137"/>
                  </a:srgbClr>
                </a:outerShdw>
              </a:effectLst>
            </a:rPr>
            <a:t>Cognitivists:</a:t>
          </a:r>
        </a:p>
        <a:p>
          <a:r>
            <a:rPr lang="en-GB" b="1" i="1" dirty="0">
              <a:effectLst>
                <a:outerShdw blurRad="38100" dist="38100" dir="2700000" algn="tl">
                  <a:srgbClr val="000000">
                    <a:alpha val="43137"/>
                  </a:srgbClr>
                </a:outerShdw>
              </a:effectLst>
            </a:rPr>
            <a:t>Focus on mental structures reacting to experience</a:t>
          </a:r>
        </a:p>
      </dgm:t>
    </dgm:pt>
    <dgm:pt modelId="{0C11DAAC-212F-45BC-BBAF-7E283184681E}" type="parTrans" cxnId="{C9BEB0A7-1A02-41F8-952D-EE90D32980DD}">
      <dgm:prSet/>
      <dgm:spPr/>
      <dgm:t>
        <a:bodyPr/>
        <a:lstStyle/>
        <a:p>
          <a:endParaRPr lang="en-GB"/>
        </a:p>
      </dgm:t>
    </dgm:pt>
    <dgm:pt modelId="{C0A59502-1DF7-4F6A-8959-8D5523A10A10}" type="sibTrans" cxnId="{C9BEB0A7-1A02-41F8-952D-EE90D32980DD}">
      <dgm:prSet/>
      <dgm:spPr/>
      <dgm:t>
        <a:bodyPr/>
        <a:lstStyle/>
        <a:p>
          <a:endParaRPr lang="en-GB"/>
        </a:p>
      </dgm:t>
    </dgm:pt>
    <dgm:pt modelId="{9484FDEE-1C31-4F15-8963-E198929E26E4}">
      <dgm:prSet/>
      <dgm:spPr/>
      <dgm:t>
        <a:bodyPr/>
        <a:lstStyle/>
        <a:p>
          <a:r>
            <a:rPr lang="en-GB" b="1" dirty="0">
              <a:effectLst>
                <a:outerShdw blurRad="38100" dist="38100" dir="2700000" algn="tl">
                  <a:srgbClr val="000000">
                    <a:alpha val="43137"/>
                  </a:srgbClr>
                </a:outerShdw>
              </a:effectLst>
            </a:rPr>
            <a:t>Humanists:</a:t>
          </a:r>
        </a:p>
        <a:p>
          <a:r>
            <a:rPr lang="en-GB" b="1" i="1" dirty="0">
              <a:effectLst>
                <a:outerShdw blurRad="38100" dist="38100" dir="2700000" algn="tl">
                  <a:srgbClr val="000000">
                    <a:alpha val="43137"/>
                  </a:srgbClr>
                </a:outerShdw>
              </a:effectLst>
            </a:rPr>
            <a:t>Focus on the desire to satisfy basic needs</a:t>
          </a:r>
        </a:p>
      </dgm:t>
    </dgm:pt>
    <dgm:pt modelId="{AA2EA420-DFDE-4EFF-BA45-ACB32EB348EF}" type="parTrans" cxnId="{35550DE0-A155-4B0A-B74F-0D4DFDBBAA15}">
      <dgm:prSet/>
      <dgm:spPr/>
      <dgm:t>
        <a:bodyPr/>
        <a:lstStyle/>
        <a:p>
          <a:endParaRPr lang="en-GB"/>
        </a:p>
      </dgm:t>
    </dgm:pt>
    <dgm:pt modelId="{62AB3754-DD7E-4974-B917-D1C306AC8554}" type="sibTrans" cxnId="{35550DE0-A155-4B0A-B74F-0D4DFDBBAA15}">
      <dgm:prSet/>
      <dgm:spPr/>
      <dgm:t>
        <a:bodyPr/>
        <a:lstStyle/>
        <a:p>
          <a:endParaRPr lang="en-GB"/>
        </a:p>
      </dgm:t>
    </dgm:pt>
    <dgm:pt modelId="{B3A37BAB-4A80-4F7C-B87E-06AAA47691CA}">
      <dgm:prSet/>
      <dgm:spPr/>
      <dgm:t>
        <a:bodyPr/>
        <a:lstStyle/>
        <a:p>
          <a:r>
            <a:rPr lang="en-GB" b="1" dirty="0">
              <a:effectLst>
                <a:outerShdw blurRad="38100" dist="38100" dir="2700000" algn="tl">
                  <a:srgbClr val="000000">
                    <a:alpha val="43137"/>
                  </a:srgbClr>
                </a:outerShdw>
              </a:effectLst>
            </a:rPr>
            <a:t>Behaviourists:</a:t>
          </a:r>
        </a:p>
        <a:p>
          <a:r>
            <a:rPr lang="en-GB" b="1" i="1" dirty="0">
              <a:effectLst>
                <a:outerShdw blurRad="38100" dist="38100" dir="2700000" algn="tl">
                  <a:srgbClr val="000000">
                    <a:alpha val="43137"/>
                  </a:srgbClr>
                </a:outerShdw>
              </a:effectLst>
            </a:rPr>
            <a:t>Focus on reactions to conditioning</a:t>
          </a:r>
        </a:p>
      </dgm:t>
    </dgm:pt>
    <dgm:pt modelId="{E2286C26-B7A9-4B89-BA87-A06B8F2768E0}" type="parTrans" cxnId="{B3C67430-F603-4966-9E49-51D075E73B0F}">
      <dgm:prSet/>
      <dgm:spPr/>
      <dgm:t>
        <a:bodyPr/>
        <a:lstStyle/>
        <a:p>
          <a:endParaRPr lang="en-GB"/>
        </a:p>
      </dgm:t>
    </dgm:pt>
    <dgm:pt modelId="{510A2A36-A529-40B9-A71A-DC875CAC3054}" type="sibTrans" cxnId="{B3C67430-F603-4966-9E49-51D075E73B0F}">
      <dgm:prSet/>
      <dgm:spPr/>
      <dgm:t>
        <a:bodyPr/>
        <a:lstStyle/>
        <a:p>
          <a:endParaRPr lang="en-GB"/>
        </a:p>
      </dgm:t>
    </dgm:pt>
    <dgm:pt modelId="{6C27F491-9AF8-475C-BB1B-3B4D10BD4353}" type="pres">
      <dgm:prSet presAssocID="{C11344E1-D0B5-48B5-B7BE-CEA72F1CAC15}" presName="Name0" presStyleCnt="0">
        <dgm:presLayoutVars>
          <dgm:dir/>
          <dgm:resizeHandles val="exact"/>
        </dgm:presLayoutVars>
      </dgm:prSet>
      <dgm:spPr/>
    </dgm:pt>
    <dgm:pt modelId="{4F9F59FA-19BD-4257-A1CA-BC224BE495AC}" type="pres">
      <dgm:prSet presAssocID="{C11344E1-D0B5-48B5-B7BE-CEA72F1CAC15}" presName="fgShape" presStyleLbl="fgShp" presStyleIdx="0" presStyleCnt="1"/>
      <dgm:spPr/>
    </dgm:pt>
    <dgm:pt modelId="{1E729C83-4621-4EF6-AC43-09E91CD5A59D}" type="pres">
      <dgm:prSet presAssocID="{C11344E1-D0B5-48B5-B7BE-CEA72F1CAC15}" presName="linComp" presStyleCnt="0"/>
      <dgm:spPr/>
    </dgm:pt>
    <dgm:pt modelId="{B726B138-FED5-4C07-B4ED-A5CDB7603970}" type="pres">
      <dgm:prSet presAssocID="{F7E58C6C-CA5D-4304-BB1F-4D3344F93FF9}" presName="compNode" presStyleCnt="0"/>
      <dgm:spPr/>
    </dgm:pt>
    <dgm:pt modelId="{1FF64755-86E4-4E8E-9EB2-629D0FEC8C7A}" type="pres">
      <dgm:prSet presAssocID="{F7E58C6C-CA5D-4304-BB1F-4D3344F93FF9}" presName="bkgdShape" presStyleLbl="node1" presStyleIdx="0" presStyleCnt="5"/>
      <dgm:spPr/>
    </dgm:pt>
    <dgm:pt modelId="{433C6C69-6845-460C-ACC7-1AE193AA639B}" type="pres">
      <dgm:prSet presAssocID="{F7E58C6C-CA5D-4304-BB1F-4D3344F93FF9}" presName="nodeTx" presStyleLbl="node1" presStyleIdx="0" presStyleCnt="5">
        <dgm:presLayoutVars>
          <dgm:bulletEnabled val="1"/>
        </dgm:presLayoutVars>
      </dgm:prSet>
      <dgm:spPr/>
    </dgm:pt>
    <dgm:pt modelId="{01AE0EF4-BA3A-4A50-A829-5140C75D2061}" type="pres">
      <dgm:prSet presAssocID="{F7E58C6C-CA5D-4304-BB1F-4D3344F93FF9}" presName="invisiNode" presStyleLbl="node1" presStyleIdx="0" presStyleCnt="5"/>
      <dgm:spPr/>
    </dgm:pt>
    <dgm:pt modelId="{76D1C6B2-00D2-464E-B813-9EDA14DE2902}" type="pres">
      <dgm:prSet presAssocID="{F7E58C6C-CA5D-4304-BB1F-4D3344F93FF9}" presName="imagNode"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dgm:spPr>
    </dgm:pt>
    <dgm:pt modelId="{B01AC480-715D-4DD8-89A5-8A038E34A6CD}" type="pres">
      <dgm:prSet presAssocID="{9E9D7974-6852-4BA4-B1F1-AF36AA472F50}" presName="sibTrans" presStyleLbl="sibTrans2D1" presStyleIdx="0" presStyleCnt="0"/>
      <dgm:spPr/>
    </dgm:pt>
    <dgm:pt modelId="{5A40A84C-F759-4F78-887A-6B3C16B2FBF8}" type="pres">
      <dgm:prSet presAssocID="{77E0EF97-264E-4C7F-80E7-53854F916758}" presName="compNode" presStyleCnt="0"/>
      <dgm:spPr/>
    </dgm:pt>
    <dgm:pt modelId="{DA0434D0-30CE-496B-B712-EEB599B6A813}" type="pres">
      <dgm:prSet presAssocID="{77E0EF97-264E-4C7F-80E7-53854F916758}" presName="bkgdShape" presStyleLbl="node1" presStyleIdx="1" presStyleCnt="5"/>
      <dgm:spPr/>
    </dgm:pt>
    <dgm:pt modelId="{1B41488D-8E11-424D-BB7C-867F50433D53}" type="pres">
      <dgm:prSet presAssocID="{77E0EF97-264E-4C7F-80E7-53854F916758}" presName="nodeTx" presStyleLbl="node1" presStyleIdx="1" presStyleCnt="5">
        <dgm:presLayoutVars>
          <dgm:bulletEnabled val="1"/>
        </dgm:presLayoutVars>
      </dgm:prSet>
      <dgm:spPr/>
    </dgm:pt>
    <dgm:pt modelId="{F58843A0-53B6-46E7-84C0-58EBE69A5796}" type="pres">
      <dgm:prSet presAssocID="{77E0EF97-264E-4C7F-80E7-53854F916758}" presName="invisiNode" presStyleLbl="node1" presStyleIdx="1" presStyleCnt="5"/>
      <dgm:spPr/>
    </dgm:pt>
    <dgm:pt modelId="{C8CCD69B-9BE0-4A99-B223-5CC8C2778EF2}" type="pres">
      <dgm:prSet presAssocID="{77E0EF97-264E-4C7F-80E7-53854F916758}" presName="imagNode"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AD47357D-5AF9-446E-ADC8-1C9890F8D493}" type="pres">
      <dgm:prSet presAssocID="{AE43EEB7-F093-48EB-8254-52AB27BEE9E5}" presName="sibTrans" presStyleLbl="sibTrans2D1" presStyleIdx="0" presStyleCnt="0"/>
      <dgm:spPr/>
    </dgm:pt>
    <dgm:pt modelId="{F27C0A5E-D192-4613-A392-07958A6B7BCE}" type="pres">
      <dgm:prSet presAssocID="{C13D29AF-27FF-4229-B6B0-C1D3AD4E5178}" presName="compNode" presStyleCnt="0"/>
      <dgm:spPr/>
    </dgm:pt>
    <dgm:pt modelId="{25E6AD7A-0F5B-49B4-9956-8B8506B80573}" type="pres">
      <dgm:prSet presAssocID="{C13D29AF-27FF-4229-B6B0-C1D3AD4E5178}" presName="bkgdShape" presStyleLbl="node1" presStyleIdx="2" presStyleCnt="5"/>
      <dgm:spPr/>
    </dgm:pt>
    <dgm:pt modelId="{E2868D29-A105-4416-B7CF-2813B40226B9}" type="pres">
      <dgm:prSet presAssocID="{C13D29AF-27FF-4229-B6B0-C1D3AD4E5178}" presName="nodeTx" presStyleLbl="node1" presStyleIdx="2" presStyleCnt="5">
        <dgm:presLayoutVars>
          <dgm:bulletEnabled val="1"/>
        </dgm:presLayoutVars>
      </dgm:prSet>
      <dgm:spPr/>
    </dgm:pt>
    <dgm:pt modelId="{053F04B4-1D1B-4289-A9BE-0FC7EA04C92D}" type="pres">
      <dgm:prSet presAssocID="{C13D29AF-27FF-4229-B6B0-C1D3AD4E5178}" presName="invisiNode" presStyleLbl="node1" presStyleIdx="2" presStyleCnt="5"/>
      <dgm:spPr/>
    </dgm:pt>
    <dgm:pt modelId="{475A3E40-C28C-4DD0-B3D1-C3E803802B5F}" type="pres">
      <dgm:prSet presAssocID="{C13D29AF-27FF-4229-B6B0-C1D3AD4E5178}" presName="imagNode"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38000" r="-38000"/>
          </a:stretch>
        </a:blipFill>
      </dgm:spPr>
    </dgm:pt>
    <dgm:pt modelId="{57A7289E-BD2F-40E4-BE65-4475C5267725}" type="pres">
      <dgm:prSet presAssocID="{C0A59502-1DF7-4F6A-8959-8D5523A10A10}" presName="sibTrans" presStyleLbl="sibTrans2D1" presStyleIdx="0" presStyleCnt="0"/>
      <dgm:spPr/>
    </dgm:pt>
    <dgm:pt modelId="{6204F8C9-419D-465C-8942-CB87FF8CC8E7}" type="pres">
      <dgm:prSet presAssocID="{9484FDEE-1C31-4F15-8963-E198929E26E4}" presName="compNode" presStyleCnt="0"/>
      <dgm:spPr/>
    </dgm:pt>
    <dgm:pt modelId="{927C6787-9748-4626-AAAB-D686FDCE5991}" type="pres">
      <dgm:prSet presAssocID="{9484FDEE-1C31-4F15-8963-E198929E26E4}" presName="bkgdShape" presStyleLbl="node1" presStyleIdx="3" presStyleCnt="5" custLinFactNeighborY="589"/>
      <dgm:spPr/>
    </dgm:pt>
    <dgm:pt modelId="{C2711A5B-F4BF-4C1B-B8E1-A9DD8DB05462}" type="pres">
      <dgm:prSet presAssocID="{9484FDEE-1C31-4F15-8963-E198929E26E4}" presName="nodeTx" presStyleLbl="node1" presStyleIdx="3" presStyleCnt="5">
        <dgm:presLayoutVars>
          <dgm:bulletEnabled val="1"/>
        </dgm:presLayoutVars>
      </dgm:prSet>
      <dgm:spPr/>
    </dgm:pt>
    <dgm:pt modelId="{155438F0-684A-4A73-95B7-810D3E33B821}" type="pres">
      <dgm:prSet presAssocID="{9484FDEE-1C31-4F15-8963-E198929E26E4}" presName="invisiNode" presStyleLbl="node1" presStyleIdx="3" presStyleCnt="5"/>
      <dgm:spPr/>
    </dgm:pt>
    <dgm:pt modelId="{204A5A73-2389-4EC8-8048-EE3D04C05A45}" type="pres">
      <dgm:prSet presAssocID="{9484FDEE-1C31-4F15-8963-E198929E26E4}" presName="imagNode"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dgm:spPr>
    </dgm:pt>
    <dgm:pt modelId="{3D4E32E9-C35A-436F-B0C5-18AB0FA75EDA}" type="pres">
      <dgm:prSet presAssocID="{62AB3754-DD7E-4974-B917-D1C306AC8554}" presName="sibTrans" presStyleLbl="sibTrans2D1" presStyleIdx="0" presStyleCnt="0"/>
      <dgm:spPr/>
    </dgm:pt>
    <dgm:pt modelId="{4876CFBA-DF7A-435C-A968-73DF389BD03D}" type="pres">
      <dgm:prSet presAssocID="{B3A37BAB-4A80-4F7C-B87E-06AAA47691CA}" presName="compNode" presStyleCnt="0"/>
      <dgm:spPr/>
    </dgm:pt>
    <dgm:pt modelId="{DDCBF205-08C2-45EC-92FA-A9FA2E693A77}" type="pres">
      <dgm:prSet presAssocID="{B3A37BAB-4A80-4F7C-B87E-06AAA47691CA}" presName="bkgdShape" presStyleLbl="node1" presStyleIdx="4" presStyleCnt="5"/>
      <dgm:spPr/>
    </dgm:pt>
    <dgm:pt modelId="{E316AAEA-9513-4E18-8EA3-A23CDAE3AF57}" type="pres">
      <dgm:prSet presAssocID="{B3A37BAB-4A80-4F7C-B87E-06AAA47691CA}" presName="nodeTx" presStyleLbl="node1" presStyleIdx="4" presStyleCnt="5">
        <dgm:presLayoutVars>
          <dgm:bulletEnabled val="1"/>
        </dgm:presLayoutVars>
      </dgm:prSet>
      <dgm:spPr/>
    </dgm:pt>
    <dgm:pt modelId="{1E16C364-4E34-44DB-B218-5A699C77E109}" type="pres">
      <dgm:prSet presAssocID="{B3A37BAB-4A80-4F7C-B87E-06AAA47691CA}" presName="invisiNode" presStyleLbl="node1" presStyleIdx="4" presStyleCnt="5"/>
      <dgm:spPr/>
    </dgm:pt>
    <dgm:pt modelId="{E7F33AFB-940B-430E-B068-7B4E42F4C2D5}" type="pres">
      <dgm:prSet presAssocID="{B3A37BAB-4A80-4F7C-B87E-06AAA47691CA}" presName="imagNode"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dgm:spPr>
    </dgm:pt>
  </dgm:ptLst>
  <dgm:cxnLst>
    <dgm:cxn modelId="{AD722312-1845-400C-8E84-BE97904A7C47}" type="presOf" srcId="{F7E58C6C-CA5D-4304-BB1F-4D3344F93FF9}" destId="{433C6C69-6845-460C-ACC7-1AE193AA639B}" srcOrd="1" destOrd="0" presId="urn:microsoft.com/office/officeart/2005/8/layout/hList7"/>
    <dgm:cxn modelId="{543FEE1B-02F0-46F8-B903-C886AAC22337}" srcId="{C11344E1-D0B5-48B5-B7BE-CEA72F1CAC15}" destId="{77E0EF97-264E-4C7F-80E7-53854F916758}" srcOrd="1" destOrd="0" parTransId="{828D9ABA-5E34-46B7-BC80-DE5FFFF86E1C}" sibTransId="{AE43EEB7-F093-48EB-8254-52AB27BEE9E5}"/>
    <dgm:cxn modelId="{16DDF024-2D34-4022-8CBC-3BDF49255045}" type="presOf" srcId="{9484FDEE-1C31-4F15-8963-E198929E26E4}" destId="{C2711A5B-F4BF-4C1B-B8E1-A9DD8DB05462}" srcOrd="1" destOrd="0" presId="urn:microsoft.com/office/officeart/2005/8/layout/hList7"/>
    <dgm:cxn modelId="{B3C67430-F603-4966-9E49-51D075E73B0F}" srcId="{C11344E1-D0B5-48B5-B7BE-CEA72F1CAC15}" destId="{B3A37BAB-4A80-4F7C-B87E-06AAA47691CA}" srcOrd="4" destOrd="0" parTransId="{E2286C26-B7A9-4B89-BA87-A06B8F2768E0}" sibTransId="{510A2A36-A529-40B9-A71A-DC875CAC3054}"/>
    <dgm:cxn modelId="{BCD2113F-DBE0-40A6-8FDE-0AA7FCC6D0E8}" type="presOf" srcId="{B3A37BAB-4A80-4F7C-B87E-06AAA47691CA}" destId="{E316AAEA-9513-4E18-8EA3-A23CDAE3AF57}" srcOrd="1" destOrd="0" presId="urn:microsoft.com/office/officeart/2005/8/layout/hList7"/>
    <dgm:cxn modelId="{682ADF41-DF73-4DB9-BF2B-F86354F1D34B}" srcId="{C11344E1-D0B5-48B5-B7BE-CEA72F1CAC15}" destId="{F7E58C6C-CA5D-4304-BB1F-4D3344F93FF9}" srcOrd="0" destOrd="0" parTransId="{C6D8148A-A901-4728-9F6E-C5D188C39814}" sibTransId="{9E9D7974-6852-4BA4-B1F1-AF36AA472F50}"/>
    <dgm:cxn modelId="{51C2A763-120F-45B6-8DAD-EA58C048D17E}" type="presOf" srcId="{C11344E1-D0B5-48B5-B7BE-CEA72F1CAC15}" destId="{6C27F491-9AF8-475C-BB1B-3B4D10BD4353}" srcOrd="0" destOrd="0" presId="urn:microsoft.com/office/officeart/2005/8/layout/hList7"/>
    <dgm:cxn modelId="{A607DE65-6155-4812-8F51-C8BE41470141}" type="presOf" srcId="{C0A59502-1DF7-4F6A-8959-8D5523A10A10}" destId="{57A7289E-BD2F-40E4-BE65-4475C5267725}" srcOrd="0" destOrd="0" presId="urn:microsoft.com/office/officeart/2005/8/layout/hList7"/>
    <dgm:cxn modelId="{69FC9072-AD3B-48B1-8C3B-ADE51D363D9C}" type="presOf" srcId="{C13D29AF-27FF-4229-B6B0-C1D3AD4E5178}" destId="{25E6AD7A-0F5B-49B4-9956-8B8506B80573}" srcOrd="0" destOrd="0" presId="urn:microsoft.com/office/officeart/2005/8/layout/hList7"/>
    <dgm:cxn modelId="{C3E5D077-46EB-4AA5-BD14-69F43354C8A7}" type="presOf" srcId="{9E9D7974-6852-4BA4-B1F1-AF36AA472F50}" destId="{B01AC480-715D-4DD8-89A5-8A038E34A6CD}" srcOrd="0" destOrd="0" presId="urn:microsoft.com/office/officeart/2005/8/layout/hList7"/>
    <dgm:cxn modelId="{729BEB7D-F8D2-49E9-8D66-B340B0D72F7D}" type="presOf" srcId="{9484FDEE-1C31-4F15-8963-E198929E26E4}" destId="{927C6787-9748-4626-AAAB-D686FDCE5991}" srcOrd="0" destOrd="0" presId="urn:microsoft.com/office/officeart/2005/8/layout/hList7"/>
    <dgm:cxn modelId="{CD1D5192-594D-4D09-9C0C-E747339250C1}" type="presOf" srcId="{77E0EF97-264E-4C7F-80E7-53854F916758}" destId="{DA0434D0-30CE-496B-B712-EEB599B6A813}" srcOrd="0" destOrd="0" presId="urn:microsoft.com/office/officeart/2005/8/layout/hList7"/>
    <dgm:cxn modelId="{02ACB99F-BC7A-4EF5-BE53-02FD2E28B7B8}" type="presOf" srcId="{62AB3754-DD7E-4974-B917-D1C306AC8554}" destId="{3D4E32E9-C35A-436F-B0C5-18AB0FA75EDA}" srcOrd="0" destOrd="0" presId="urn:microsoft.com/office/officeart/2005/8/layout/hList7"/>
    <dgm:cxn modelId="{81DA05A4-67A1-4E7D-AFE0-D31E94DA9E1E}" type="presOf" srcId="{F7E58C6C-CA5D-4304-BB1F-4D3344F93FF9}" destId="{1FF64755-86E4-4E8E-9EB2-629D0FEC8C7A}" srcOrd="0" destOrd="0" presId="urn:microsoft.com/office/officeart/2005/8/layout/hList7"/>
    <dgm:cxn modelId="{4EAF22A4-CA5A-4E43-81F3-ADEF5AC0ABA3}" type="presOf" srcId="{AE43EEB7-F093-48EB-8254-52AB27BEE9E5}" destId="{AD47357D-5AF9-446E-ADC8-1C9890F8D493}" srcOrd="0" destOrd="0" presId="urn:microsoft.com/office/officeart/2005/8/layout/hList7"/>
    <dgm:cxn modelId="{C9BEB0A7-1A02-41F8-952D-EE90D32980DD}" srcId="{C11344E1-D0B5-48B5-B7BE-CEA72F1CAC15}" destId="{C13D29AF-27FF-4229-B6B0-C1D3AD4E5178}" srcOrd="2" destOrd="0" parTransId="{0C11DAAC-212F-45BC-BBAF-7E283184681E}" sibTransId="{C0A59502-1DF7-4F6A-8959-8D5523A10A10}"/>
    <dgm:cxn modelId="{4079EDBA-B901-4F30-A255-A2E8C14A020C}" type="presOf" srcId="{77E0EF97-264E-4C7F-80E7-53854F916758}" destId="{1B41488D-8E11-424D-BB7C-867F50433D53}" srcOrd="1" destOrd="0" presId="urn:microsoft.com/office/officeart/2005/8/layout/hList7"/>
    <dgm:cxn modelId="{A2E48CBC-F550-4902-BFAB-BABB48DB0DE9}" type="presOf" srcId="{B3A37BAB-4A80-4F7C-B87E-06AAA47691CA}" destId="{DDCBF205-08C2-45EC-92FA-A9FA2E693A77}" srcOrd="0" destOrd="0" presId="urn:microsoft.com/office/officeart/2005/8/layout/hList7"/>
    <dgm:cxn modelId="{6AC6FBC9-BA89-40A0-969B-7F049581459F}" type="presOf" srcId="{C13D29AF-27FF-4229-B6B0-C1D3AD4E5178}" destId="{E2868D29-A105-4416-B7CF-2813B40226B9}" srcOrd="1" destOrd="0" presId="urn:microsoft.com/office/officeart/2005/8/layout/hList7"/>
    <dgm:cxn modelId="{35550DE0-A155-4B0A-B74F-0D4DFDBBAA15}" srcId="{C11344E1-D0B5-48B5-B7BE-CEA72F1CAC15}" destId="{9484FDEE-1C31-4F15-8963-E198929E26E4}" srcOrd="3" destOrd="0" parTransId="{AA2EA420-DFDE-4EFF-BA45-ACB32EB348EF}" sibTransId="{62AB3754-DD7E-4974-B917-D1C306AC8554}"/>
    <dgm:cxn modelId="{49EEDE0D-E4BC-4AED-89D0-F87162769270}" type="presParOf" srcId="{6C27F491-9AF8-475C-BB1B-3B4D10BD4353}" destId="{4F9F59FA-19BD-4257-A1CA-BC224BE495AC}" srcOrd="0" destOrd="0" presId="urn:microsoft.com/office/officeart/2005/8/layout/hList7"/>
    <dgm:cxn modelId="{94516CBA-59EB-4805-9F70-450481E9A5B9}" type="presParOf" srcId="{6C27F491-9AF8-475C-BB1B-3B4D10BD4353}" destId="{1E729C83-4621-4EF6-AC43-09E91CD5A59D}" srcOrd="1" destOrd="0" presId="urn:microsoft.com/office/officeart/2005/8/layout/hList7"/>
    <dgm:cxn modelId="{5931522E-3956-400D-9E2C-0F114DAED410}" type="presParOf" srcId="{1E729C83-4621-4EF6-AC43-09E91CD5A59D}" destId="{B726B138-FED5-4C07-B4ED-A5CDB7603970}" srcOrd="0" destOrd="0" presId="urn:microsoft.com/office/officeart/2005/8/layout/hList7"/>
    <dgm:cxn modelId="{452C62B8-D5C7-4573-AF45-17176D51F612}" type="presParOf" srcId="{B726B138-FED5-4C07-B4ED-A5CDB7603970}" destId="{1FF64755-86E4-4E8E-9EB2-629D0FEC8C7A}" srcOrd="0" destOrd="0" presId="urn:microsoft.com/office/officeart/2005/8/layout/hList7"/>
    <dgm:cxn modelId="{F3CC5757-2C11-440C-99BB-1F97B9FBD3CB}" type="presParOf" srcId="{B726B138-FED5-4C07-B4ED-A5CDB7603970}" destId="{433C6C69-6845-460C-ACC7-1AE193AA639B}" srcOrd="1" destOrd="0" presId="urn:microsoft.com/office/officeart/2005/8/layout/hList7"/>
    <dgm:cxn modelId="{9B452317-DDF0-431A-8E5F-AC9BA2D5FBE4}" type="presParOf" srcId="{B726B138-FED5-4C07-B4ED-A5CDB7603970}" destId="{01AE0EF4-BA3A-4A50-A829-5140C75D2061}" srcOrd="2" destOrd="0" presId="urn:microsoft.com/office/officeart/2005/8/layout/hList7"/>
    <dgm:cxn modelId="{A89A8F18-7597-41EC-A939-3F14FF68F654}" type="presParOf" srcId="{B726B138-FED5-4C07-B4ED-A5CDB7603970}" destId="{76D1C6B2-00D2-464E-B813-9EDA14DE2902}" srcOrd="3" destOrd="0" presId="urn:microsoft.com/office/officeart/2005/8/layout/hList7"/>
    <dgm:cxn modelId="{0CC98FCE-3F01-436D-86A6-9C12B41CE3D7}" type="presParOf" srcId="{1E729C83-4621-4EF6-AC43-09E91CD5A59D}" destId="{B01AC480-715D-4DD8-89A5-8A038E34A6CD}" srcOrd="1" destOrd="0" presId="urn:microsoft.com/office/officeart/2005/8/layout/hList7"/>
    <dgm:cxn modelId="{1FC0A044-76DB-441D-A1C7-08EFA10F7BD3}" type="presParOf" srcId="{1E729C83-4621-4EF6-AC43-09E91CD5A59D}" destId="{5A40A84C-F759-4F78-887A-6B3C16B2FBF8}" srcOrd="2" destOrd="0" presId="urn:microsoft.com/office/officeart/2005/8/layout/hList7"/>
    <dgm:cxn modelId="{ABA01B21-C635-45C4-9272-AC147CCFF064}" type="presParOf" srcId="{5A40A84C-F759-4F78-887A-6B3C16B2FBF8}" destId="{DA0434D0-30CE-496B-B712-EEB599B6A813}" srcOrd="0" destOrd="0" presId="urn:microsoft.com/office/officeart/2005/8/layout/hList7"/>
    <dgm:cxn modelId="{955CA9DB-986E-4650-816C-A88F28163D6B}" type="presParOf" srcId="{5A40A84C-F759-4F78-887A-6B3C16B2FBF8}" destId="{1B41488D-8E11-424D-BB7C-867F50433D53}" srcOrd="1" destOrd="0" presId="urn:microsoft.com/office/officeart/2005/8/layout/hList7"/>
    <dgm:cxn modelId="{F5779452-4C4A-434A-8580-A2164364E893}" type="presParOf" srcId="{5A40A84C-F759-4F78-887A-6B3C16B2FBF8}" destId="{F58843A0-53B6-46E7-84C0-58EBE69A5796}" srcOrd="2" destOrd="0" presId="urn:microsoft.com/office/officeart/2005/8/layout/hList7"/>
    <dgm:cxn modelId="{20B44569-7781-41F3-B6AA-898B5857AC7F}" type="presParOf" srcId="{5A40A84C-F759-4F78-887A-6B3C16B2FBF8}" destId="{C8CCD69B-9BE0-4A99-B223-5CC8C2778EF2}" srcOrd="3" destOrd="0" presId="urn:microsoft.com/office/officeart/2005/8/layout/hList7"/>
    <dgm:cxn modelId="{AEC5A8F7-A2F9-437F-AEF2-87715CA4F68F}" type="presParOf" srcId="{1E729C83-4621-4EF6-AC43-09E91CD5A59D}" destId="{AD47357D-5AF9-446E-ADC8-1C9890F8D493}" srcOrd="3" destOrd="0" presId="urn:microsoft.com/office/officeart/2005/8/layout/hList7"/>
    <dgm:cxn modelId="{478FEAE2-0161-4B88-8BAB-14949A43AB3A}" type="presParOf" srcId="{1E729C83-4621-4EF6-AC43-09E91CD5A59D}" destId="{F27C0A5E-D192-4613-A392-07958A6B7BCE}" srcOrd="4" destOrd="0" presId="urn:microsoft.com/office/officeart/2005/8/layout/hList7"/>
    <dgm:cxn modelId="{D9C344A8-D8E1-43CD-AB6B-7118B1298BD4}" type="presParOf" srcId="{F27C0A5E-D192-4613-A392-07958A6B7BCE}" destId="{25E6AD7A-0F5B-49B4-9956-8B8506B80573}" srcOrd="0" destOrd="0" presId="urn:microsoft.com/office/officeart/2005/8/layout/hList7"/>
    <dgm:cxn modelId="{73E3B900-084D-4890-A7D0-E7E1CC4A2DFC}" type="presParOf" srcId="{F27C0A5E-D192-4613-A392-07958A6B7BCE}" destId="{E2868D29-A105-4416-B7CF-2813B40226B9}" srcOrd="1" destOrd="0" presId="urn:microsoft.com/office/officeart/2005/8/layout/hList7"/>
    <dgm:cxn modelId="{19D33D35-8135-4686-8E8E-E95BD46856C9}" type="presParOf" srcId="{F27C0A5E-D192-4613-A392-07958A6B7BCE}" destId="{053F04B4-1D1B-4289-A9BE-0FC7EA04C92D}" srcOrd="2" destOrd="0" presId="urn:microsoft.com/office/officeart/2005/8/layout/hList7"/>
    <dgm:cxn modelId="{859FE839-6306-42A3-BE82-D3F67A3DE09E}" type="presParOf" srcId="{F27C0A5E-D192-4613-A392-07958A6B7BCE}" destId="{475A3E40-C28C-4DD0-B3D1-C3E803802B5F}" srcOrd="3" destOrd="0" presId="urn:microsoft.com/office/officeart/2005/8/layout/hList7"/>
    <dgm:cxn modelId="{5FB04DE1-D4C7-4BFC-BD6E-99FA303298AB}" type="presParOf" srcId="{1E729C83-4621-4EF6-AC43-09E91CD5A59D}" destId="{57A7289E-BD2F-40E4-BE65-4475C5267725}" srcOrd="5" destOrd="0" presId="urn:microsoft.com/office/officeart/2005/8/layout/hList7"/>
    <dgm:cxn modelId="{3551868B-D301-411A-84DC-87341A46DD67}" type="presParOf" srcId="{1E729C83-4621-4EF6-AC43-09E91CD5A59D}" destId="{6204F8C9-419D-465C-8942-CB87FF8CC8E7}" srcOrd="6" destOrd="0" presId="urn:microsoft.com/office/officeart/2005/8/layout/hList7"/>
    <dgm:cxn modelId="{7AD9E70E-B84D-4826-B38D-A88294AB6853}" type="presParOf" srcId="{6204F8C9-419D-465C-8942-CB87FF8CC8E7}" destId="{927C6787-9748-4626-AAAB-D686FDCE5991}" srcOrd="0" destOrd="0" presId="urn:microsoft.com/office/officeart/2005/8/layout/hList7"/>
    <dgm:cxn modelId="{8D0FDFA8-9B6B-419A-BF93-1524520218B5}" type="presParOf" srcId="{6204F8C9-419D-465C-8942-CB87FF8CC8E7}" destId="{C2711A5B-F4BF-4C1B-B8E1-A9DD8DB05462}" srcOrd="1" destOrd="0" presId="urn:microsoft.com/office/officeart/2005/8/layout/hList7"/>
    <dgm:cxn modelId="{7F56273D-812F-459B-8504-93F31D2CE64E}" type="presParOf" srcId="{6204F8C9-419D-465C-8942-CB87FF8CC8E7}" destId="{155438F0-684A-4A73-95B7-810D3E33B821}" srcOrd="2" destOrd="0" presId="urn:microsoft.com/office/officeart/2005/8/layout/hList7"/>
    <dgm:cxn modelId="{640E5DA0-6799-4D60-9275-A9836A931840}" type="presParOf" srcId="{6204F8C9-419D-465C-8942-CB87FF8CC8E7}" destId="{204A5A73-2389-4EC8-8048-EE3D04C05A45}" srcOrd="3" destOrd="0" presId="urn:microsoft.com/office/officeart/2005/8/layout/hList7"/>
    <dgm:cxn modelId="{69263A52-E21E-490E-A1AF-88D36DE3A3BD}" type="presParOf" srcId="{1E729C83-4621-4EF6-AC43-09E91CD5A59D}" destId="{3D4E32E9-C35A-436F-B0C5-18AB0FA75EDA}" srcOrd="7" destOrd="0" presId="urn:microsoft.com/office/officeart/2005/8/layout/hList7"/>
    <dgm:cxn modelId="{6E68D1DB-4C32-400D-912A-0DA236A529A8}" type="presParOf" srcId="{1E729C83-4621-4EF6-AC43-09E91CD5A59D}" destId="{4876CFBA-DF7A-435C-A968-73DF389BD03D}" srcOrd="8" destOrd="0" presId="urn:microsoft.com/office/officeart/2005/8/layout/hList7"/>
    <dgm:cxn modelId="{2ED83519-1545-49BA-A472-30632B4E5910}" type="presParOf" srcId="{4876CFBA-DF7A-435C-A968-73DF389BD03D}" destId="{DDCBF205-08C2-45EC-92FA-A9FA2E693A77}" srcOrd="0" destOrd="0" presId="urn:microsoft.com/office/officeart/2005/8/layout/hList7"/>
    <dgm:cxn modelId="{79F050BD-48C8-4484-90DB-7333B34A7981}" type="presParOf" srcId="{4876CFBA-DF7A-435C-A968-73DF389BD03D}" destId="{E316AAEA-9513-4E18-8EA3-A23CDAE3AF57}" srcOrd="1" destOrd="0" presId="urn:microsoft.com/office/officeart/2005/8/layout/hList7"/>
    <dgm:cxn modelId="{7E7A6F37-D82A-46B3-9E99-987C446AE5E9}" type="presParOf" srcId="{4876CFBA-DF7A-435C-A968-73DF389BD03D}" destId="{1E16C364-4E34-44DB-B218-5A699C77E109}" srcOrd="2" destOrd="0" presId="urn:microsoft.com/office/officeart/2005/8/layout/hList7"/>
    <dgm:cxn modelId="{67FC342D-CEBB-4BB2-BB56-015998E56BB2}" type="presParOf" srcId="{4876CFBA-DF7A-435C-A968-73DF389BD03D}" destId="{E7F33AFB-940B-430E-B068-7B4E42F4C2D5}"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64755-86E4-4E8E-9EB2-629D0FEC8C7A}">
      <dsp:nvSpPr>
        <dsp:cNvPr id="0" name=""/>
        <dsp:cNvSpPr/>
      </dsp:nvSpPr>
      <dsp:spPr>
        <a:xfrm>
          <a:off x="0" y="0"/>
          <a:ext cx="2125127" cy="541866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effectLst>
                <a:outerShdw blurRad="38100" dist="38100" dir="2700000" algn="tl">
                  <a:srgbClr val="000000">
                    <a:alpha val="43137"/>
                  </a:srgbClr>
                </a:outerShdw>
              </a:effectLst>
            </a:rPr>
            <a:t>Biologists:</a:t>
          </a:r>
        </a:p>
        <a:p>
          <a:pPr marL="0" lvl="0" indent="0" algn="ctr" defTabSz="844550">
            <a:lnSpc>
              <a:spcPct val="90000"/>
            </a:lnSpc>
            <a:spcBef>
              <a:spcPct val="0"/>
            </a:spcBef>
            <a:spcAft>
              <a:spcPct val="35000"/>
            </a:spcAft>
            <a:buNone/>
          </a:pPr>
          <a:r>
            <a:rPr lang="en-GB" sz="1900" kern="1200" dirty="0">
              <a:effectLst>
                <a:outerShdw blurRad="38100" dist="38100" dir="2700000" algn="tl">
                  <a:srgbClr val="000000">
                    <a:alpha val="43137"/>
                  </a:srgbClr>
                </a:outerShdw>
              </a:effectLst>
            </a:rPr>
            <a:t> </a:t>
          </a:r>
          <a:r>
            <a:rPr lang="en-GB" sz="1900" b="1" i="1" kern="1200" dirty="0">
              <a:effectLst>
                <a:outerShdw blurRad="38100" dist="38100" dir="2700000" algn="tl">
                  <a:srgbClr val="000000">
                    <a:alpha val="43137"/>
                  </a:srgbClr>
                </a:outerShdw>
              </a:effectLst>
            </a:rPr>
            <a:t>Focus on genetic traits</a:t>
          </a:r>
        </a:p>
      </dsp:txBody>
      <dsp:txXfrm>
        <a:off x="0" y="2167466"/>
        <a:ext cx="2125127" cy="2167466"/>
      </dsp:txXfrm>
    </dsp:sp>
    <dsp:sp modelId="{76D1C6B2-00D2-464E-B813-9EDA14DE2902}">
      <dsp:nvSpPr>
        <dsp:cNvPr id="0" name=""/>
        <dsp:cNvSpPr/>
      </dsp:nvSpPr>
      <dsp:spPr>
        <a:xfrm>
          <a:off x="160355" y="325120"/>
          <a:ext cx="1804416" cy="1804416"/>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A0434D0-30CE-496B-B712-EEB599B6A813}">
      <dsp:nvSpPr>
        <dsp:cNvPr id="0" name=""/>
        <dsp:cNvSpPr/>
      </dsp:nvSpPr>
      <dsp:spPr>
        <a:xfrm>
          <a:off x="2188880" y="0"/>
          <a:ext cx="2125127" cy="541866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effectLst>
                <a:outerShdw blurRad="38100" dist="38100" dir="2700000" algn="tl">
                  <a:srgbClr val="000000">
                    <a:alpha val="43137"/>
                  </a:srgbClr>
                </a:outerShdw>
              </a:effectLst>
            </a:rPr>
            <a:t>Psychoanalysts:</a:t>
          </a:r>
        </a:p>
        <a:p>
          <a:pPr marL="0" lvl="0" indent="0" algn="ctr" defTabSz="844550">
            <a:lnSpc>
              <a:spcPct val="90000"/>
            </a:lnSpc>
            <a:spcBef>
              <a:spcPct val="0"/>
            </a:spcBef>
            <a:spcAft>
              <a:spcPct val="35000"/>
            </a:spcAft>
            <a:buNone/>
          </a:pPr>
          <a:r>
            <a:rPr lang="en-GB" sz="1900" b="1" i="1" kern="1200" dirty="0">
              <a:effectLst>
                <a:outerShdw blurRad="38100" dist="38100" dir="2700000" algn="tl">
                  <a:srgbClr val="000000">
                    <a:alpha val="43137"/>
                  </a:srgbClr>
                </a:outerShdw>
              </a:effectLst>
            </a:rPr>
            <a:t>Focus on innate drives modified during upbringing</a:t>
          </a:r>
        </a:p>
      </dsp:txBody>
      <dsp:txXfrm>
        <a:off x="2188880" y="2167466"/>
        <a:ext cx="2125127" cy="2167466"/>
      </dsp:txXfrm>
    </dsp:sp>
    <dsp:sp modelId="{C8CCD69B-9BE0-4A99-B223-5CC8C2778EF2}">
      <dsp:nvSpPr>
        <dsp:cNvPr id="0" name=""/>
        <dsp:cNvSpPr/>
      </dsp:nvSpPr>
      <dsp:spPr>
        <a:xfrm>
          <a:off x="2349236" y="325120"/>
          <a:ext cx="1804416" cy="1804416"/>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E6AD7A-0F5B-49B4-9956-8B8506B80573}">
      <dsp:nvSpPr>
        <dsp:cNvPr id="0" name=""/>
        <dsp:cNvSpPr/>
      </dsp:nvSpPr>
      <dsp:spPr>
        <a:xfrm>
          <a:off x="4377761" y="0"/>
          <a:ext cx="2125127" cy="541866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effectLst>
                <a:outerShdw blurRad="38100" dist="38100" dir="2700000" algn="tl">
                  <a:srgbClr val="000000">
                    <a:alpha val="43137"/>
                  </a:srgbClr>
                </a:outerShdw>
              </a:effectLst>
            </a:rPr>
            <a:t>Cognitivists:</a:t>
          </a:r>
        </a:p>
        <a:p>
          <a:pPr marL="0" lvl="0" indent="0" algn="ctr" defTabSz="844550">
            <a:lnSpc>
              <a:spcPct val="90000"/>
            </a:lnSpc>
            <a:spcBef>
              <a:spcPct val="0"/>
            </a:spcBef>
            <a:spcAft>
              <a:spcPct val="35000"/>
            </a:spcAft>
            <a:buNone/>
          </a:pPr>
          <a:r>
            <a:rPr lang="en-GB" sz="1900" b="1" i="1" kern="1200" dirty="0">
              <a:effectLst>
                <a:outerShdw blurRad="38100" dist="38100" dir="2700000" algn="tl">
                  <a:srgbClr val="000000">
                    <a:alpha val="43137"/>
                  </a:srgbClr>
                </a:outerShdw>
              </a:effectLst>
            </a:rPr>
            <a:t>Focus on mental structures reacting to experience</a:t>
          </a:r>
        </a:p>
      </dsp:txBody>
      <dsp:txXfrm>
        <a:off x="4377761" y="2167466"/>
        <a:ext cx="2125127" cy="2167466"/>
      </dsp:txXfrm>
    </dsp:sp>
    <dsp:sp modelId="{475A3E40-C28C-4DD0-B3D1-C3E803802B5F}">
      <dsp:nvSpPr>
        <dsp:cNvPr id="0" name=""/>
        <dsp:cNvSpPr/>
      </dsp:nvSpPr>
      <dsp:spPr>
        <a:xfrm>
          <a:off x="4538117" y="325120"/>
          <a:ext cx="1804416" cy="1804416"/>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8000" r="-38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7C6787-9748-4626-AAAB-D686FDCE5991}">
      <dsp:nvSpPr>
        <dsp:cNvPr id="0" name=""/>
        <dsp:cNvSpPr/>
      </dsp:nvSpPr>
      <dsp:spPr>
        <a:xfrm>
          <a:off x="6566642" y="0"/>
          <a:ext cx="2125127" cy="541866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effectLst>
                <a:outerShdw blurRad="38100" dist="38100" dir="2700000" algn="tl">
                  <a:srgbClr val="000000">
                    <a:alpha val="43137"/>
                  </a:srgbClr>
                </a:outerShdw>
              </a:effectLst>
            </a:rPr>
            <a:t>Humanists:</a:t>
          </a:r>
        </a:p>
        <a:p>
          <a:pPr marL="0" lvl="0" indent="0" algn="ctr" defTabSz="844550">
            <a:lnSpc>
              <a:spcPct val="90000"/>
            </a:lnSpc>
            <a:spcBef>
              <a:spcPct val="0"/>
            </a:spcBef>
            <a:spcAft>
              <a:spcPct val="35000"/>
            </a:spcAft>
            <a:buNone/>
          </a:pPr>
          <a:r>
            <a:rPr lang="en-GB" sz="1900" b="1" i="1" kern="1200" dirty="0">
              <a:effectLst>
                <a:outerShdw blurRad="38100" dist="38100" dir="2700000" algn="tl">
                  <a:srgbClr val="000000">
                    <a:alpha val="43137"/>
                  </a:srgbClr>
                </a:outerShdw>
              </a:effectLst>
            </a:rPr>
            <a:t>Focus on the desire to satisfy basic needs</a:t>
          </a:r>
        </a:p>
      </dsp:txBody>
      <dsp:txXfrm>
        <a:off x="6566642" y="2167466"/>
        <a:ext cx="2125127" cy="2167466"/>
      </dsp:txXfrm>
    </dsp:sp>
    <dsp:sp modelId="{204A5A73-2389-4EC8-8048-EE3D04C05A45}">
      <dsp:nvSpPr>
        <dsp:cNvPr id="0" name=""/>
        <dsp:cNvSpPr/>
      </dsp:nvSpPr>
      <dsp:spPr>
        <a:xfrm>
          <a:off x="6726998" y="325120"/>
          <a:ext cx="1804416" cy="1804416"/>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CBF205-08C2-45EC-92FA-A9FA2E693A77}">
      <dsp:nvSpPr>
        <dsp:cNvPr id="0" name=""/>
        <dsp:cNvSpPr/>
      </dsp:nvSpPr>
      <dsp:spPr>
        <a:xfrm>
          <a:off x="8755523" y="0"/>
          <a:ext cx="2125127" cy="541866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effectLst>
                <a:outerShdw blurRad="38100" dist="38100" dir="2700000" algn="tl">
                  <a:srgbClr val="000000">
                    <a:alpha val="43137"/>
                  </a:srgbClr>
                </a:outerShdw>
              </a:effectLst>
            </a:rPr>
            <a:t>Behaviourists:</a:t>
          </a:r>
        </a:p>
        <a:p>
          <a:pPr marL="0" lvl="0" indent="0" algn="ctr" defTabSz="844550">
            <a:lnSpc>
              <a:spcPct val="90000"/>
            </a:lnSpc>
            <a:spcBef>
              <a:spcPct val="0"/>
            </a:spcBef>
            <a:spcAft>
              <a:spcPct val="35000"/>
            </a:spcAft>
            <a:buNone/>
          </a:pPr>
          <a:r>
            <a:rPr lang="en-GB" sz="1900" b="1" i="1" kern="1200" dirty="0">
              <a:effectLst>
                <a:outerShdw blurRad="38100" dist="38100" dir="2700000" algn="tl">
                  <a:srgbClr val="000000">
                    <a:alpha val="43137"/>
                  </a:srgbClr>
                </a:outerShdw>
              </a:effectLst>
            </a:rPr>
            <a:t>Focus on reactions to conditioning</a:t>
          </a:r>
        </a:p>
      </dsp:txBody>
      <dsp:txXfrm>
        <a:off x="8755523" y="2167466"/>
        <a:ext cx="2125127" cy="2167466"/>
      </dsp:txXfrm>
    </dsp:sp>
    <dsp:sp modelId="{E7F33AFB-940B-430E-B068-7B4E42F4C2D5}">
      <dsp:nvSpPr>
        <dsp:cNvPr id="0" name=""/>
        <dsp:cNvSpPr/>
      </dsp:nvSpPr>
      <dsp:spPr>
        <a:xfrm>
          <a:off x="8915879" y="325120"/>
          <a:ext cx="1804416" cy="1804416"/>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9F59FA-19BD-4257-A1CA-BC224BE495AC}">
      <dsp:nvSpPr>
        <dsp:cNvPr id="0" name=""/>
        <dsp:cNvSpPr/>
      </dsp:nvSpPr>
      <dsp:spPr>
        <a:xfrm>
          <a:off x="435226" y="4334933"/>
          <a:ext cx="10010198" cy="812800"/>
        </a:xfrm>
        <a:prstGeom prst="leftRight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5F032-5F8F-FE40-B2B4-2970B147A59F}" type="datetimeFigureOut">
              <a:rPr lang="en-GB" smtClean="0"/>
              <a:t>07/11/2023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B316D-00FF-AA49-9284-97CB249A2A53}" type="slidenum">
              <a:rPr lang="en-GB" smtClean="0"/>
              <a:t>‹#›</a:t>
            </a:fld>
            <a:endParaRPr lang="en-GB" dirty="0"/>
          </a:p>
        </p:txBody>
      </p:sp>
    </p:spTree>
    <p:extLst>
      <p:ext uri="{BB962C8B-B14F-4D97-AF65-F5344CB8AC3E}">
        <p14:creationId xmlns:p14="http://schemas.microsoft.com/office/powerpoint/2010/main" val="3320523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toolshero.com/toolsheroes/chris-argyris/"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www.toolshero.com/toolsheroes/donald-schon/"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29503" indent="-280578">
              <a:defRPr>
                <a:solidFill>
                  <a:schemeClr val="tx1"/>
                </a:solidFill>
                <a:latin typeface="Calibri" charset="0"/>
                <a:ea typeface="ＭＳ Ｐゴシック" charset="0"/>
              </a:defRPr>
            </a:lvl2pPr>
            <a:lvl3pPr marL="1122312" indent="-224462">
              <a:defRPr>
                <a:solidFill>
                  <a:schemeClr val="tx1"/>
                </a:solidFill>
                <a:latin typeface="Calibri" charset="0"/>
                <a:ea typeface="ＭＳ Ｐゴシック" charset="0"/>
              </a:defRPr>
            </a:lvl3pPr>
            <a:lvl4pPr marL="1571236" indent="-224462">
              <a:defRPr>
                <a:solidFill>
                  <a:schemeClr val="tx1"/>
                </a:solidFill>
                <a:latin typeface="Calibri" charset="0"/>
                <a:ea typeface="ＭＳ Ｐゴシック" charset="0"/>
              </a:defRPr>
            </a:lvl4pPr>
            <a:lvl5pPr marL="2020161" indent="-224462">
              <a:defRPr>
                <a:solidFill>
                  <a:schemeClr val="tx1"/>
                </a:solidFill>
                <a:latin typeface="Calibri" charset="0"/>
                <a:ea typeface="ＭＳ Ｐゴシック" charset="0"/>
              </a:defRPr>
            </a:lvl5pPr>
            <a:lvl6pPr marL="2469086" indent="-224462" fontAlgn="base">
              <a:spcBef>
                <a:spcPct val="0"/>
              </a:spcBef>
              <a:spcAft>
                <a:spcPct val="0"/>
              </a:spcAft>
              <a:defRPr>
                <a:solidFill>
                  <a:schemeClr val="tx1"/>
                </a:solidFill>
                <a:latin typeface="Calibri" charset="0"/>
                <a:ea typeface="ＭＳ Ｐゴシック" charset="0"/>
              </a:defRPr>
            </a:lvl6pPr>
            <a:lvl7pPr marL="2918010" indent="-224462" fontAlgn="base">
              <a:spcBef>
                <a:spcPct val="0"/>
              </a:spcBef>
              <a:spcAft>
                <a:spcPct val="0"/>
              </a:spcAft>
              <a:defRPr>
                <a:solidFill>
                  <a:schemeClr val="tx1"/>
                </a:solidFill>
                <a:latin typeface="Calibri" charset="0"/>
                <a:ea typeface="ＭＳ Ｐゴシック" charset="0"/>
              </a:defRPr>
            </a:lvl7pPr>
            <a:lvl8pPr marL="3366935" indent="-224462" fontAlgn="base">
              <a:spcBef>
                <a:spcPct val="0"/>
              </a:spcBef>
              <a:spcAft>
                <a:spcPct val="0"/>
              </a:spcAft>
              <a:defRPr>
                <a:solidFill>
                  <a:schemeClr val="tx1"/>
                </a:solidFill>
                <a:latin typeface="Calibri" charset="0"/>
                <a:ea typeface="ＭＳ Ｐゴシック" charset="0"/>
              </a:defRPr>
            </a:lvl8pPr>
            <a:lvl9pPr marL="3815860" indent="-224462" fontAlgn="base">
              <a:spcBef>
                <a:spcPct val="0"/>
              </a:spcBef>
              <a:spcAft>
                <a:spcPct val="0"/>
              </a:spcAft>
              <a:defRPr>
                <a:solidFill>
                  <a:schemeClr val="tx1"/>
                </a:solidFill>
                <a:latin typeface="Calibri"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275AFEB-FB2B-9143-A55F-F7F9FA4E5BA4}" type="slidenum">
              <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endParaRPr>
          </a:p>
        </p:txBody>
      </p:sp>
    </p:spTree>
    <p:extLst>
      <p:ext uri="{BB962C8B-B14F-4D97-AF65-F5344CB8AC3E}">
        <p14:creationId xmlns:p14="http://schemas.microsoft.com/office/powerpoint/2010/main" val="4084630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29503" indent="-280578">
              <a:defRPr>
                <a:solidFill>
                  <a:schemeClr val="tx1"/>
                </a:solidFill>
                <a:latin typeface="Calibri" charset="0"/>
                <a:ea typeface="ＭＳ Ｐゴシック" charset="0"/>
              </a:defRPr>
            </a:lvl2pPr>
            <a:lvl3pPr marL="1122312" indent="-224462">
              <a:defRPr>
                <a:solidFill>
                  <a:schemeClr val="tx1"/>
                </a:solidFill>
                <a:latin typeface="Calibri" charset="0"/>
                <a:ea typeface="ＭＳ Ｐゴシック" charset="0"/>
              </a:defRPr>
            </a:lvl3pPr>
            <a:lvl4pPr marL="1571236" indent="-224462">
              <a:defRPr>
                <a:solidFill>
                  <a:schemeClr val="tx1"/>
                </a:solidFill>
                <a:latin typeface="Calibri" charset="0"/>
                <a:ea typeface="ＭＳ Ｐゴシック" charset="0"/>
              </a:defRPr>
            </a:lvl4pPr>
            <a:lvl5pPr marL="2020161" indent="-224462">
              <a:defRPr>
                <a:solidFill>
                  <a:schemeClr val="tx1"/>
                </a:solidFill>
                <a:latin typeface="Calibri" charset="0"/>
                <a:ea typeface="ＭＳ Ｐゴシック" charset="0"/>
              </a:defRPr>
            </a:lvl5pPr>
            <a:lvl6pPr marL="2469086" indent="-224462" fontAlgn="base">
              <a:spcBef>
                <a:spcPct val="0"/>
              </a:spcBef>
              <a:spcAft>
                <a:spcPct val="0"/>
              </a:spcAft>
              <a:defRPr>
                <a:solidFill>
                  <a:schemeClr val="tx1"/>
                </a:solidFill>
                <a:latin typeface="Calibri" charset="0"/>
                <a:ea typeface="ＭＳ Ｐゴシック" charset="0"/>
              </a:defRPr>
            </a:lvl6pPr>
            <a:lvl7pPr marL="2918010" indent="-224462" fontAlgn="base">
              <a:spcBef>
                <a:spcPct val="0"/>
              </a:spcBef>
              <a:spcAft>
                <a:spcPct val="0"/>
              </a:spcAft>
              <a:defRPr>
                <a:solidFill>
                  <a:schemeClr val="tx1"/>
                </a:solidFill>
                <a:latin typeface="Calibri" charset="0"/>
                <a:ea typeface="ＭＳ Ｐゴシック" charset="0"/>
              </a:defRPr>
            </a:lvl7pPr>
            <a:lvl8pPr marL="3366935" indent="-224462" fontAlgn="base">
              <a:spcBef>
                <a:spcPct val="0"/>
              </a:spcBef>
              <a:spcAft>
                <a:spcPct val="0"/>
              </a:spcAft>
              <a:defRPr>
                <a:solidFill>
                  <a:schemeClr val="tx1"/>
                </a:solidFill>
                <a:latin typeface="Calibri" charset="0"/>
                <a:ea typeface="ＭＳ Ｐゴシック" charset="0"/>
              </a:defRPr>
            </a:lvl8pPr>
            <a:lvl9pPr marL="3815860" indent="-224462" fontAlgn="base">
              <a:spcBef>
                <a:spcPct val="0"/>
              </a:spcBef>
              <a:spcAft>
                <a:spcPct val="0"/>
              </a:spcAft>
              <a:defRPr>
                <a:solidFill>
                  <a:schemeClr val="tx1"/>
                </a:solidFill>
                <a:latin typeface="Calibri"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9E64A2A-C24E-6A49-91A7-C97EF862B5B9}" type="slidenum">
              <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endParaRPr>
          </a:p>
        </p:txBody>
      </p:sp>
    </p:spTree>
    <p:extLst>
      <p:ext uri="{BB962C8B-B14F-4D97-AF65-F5344CB8AC3E}">
        <p14:creationId xmlns:p14="http://schemas.microsoft.com/office/powerpoint/2010/main" val="933073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29503" indent="-280578">
              <a:defRPr>
                <a:solidFill>
                  <a:schemeClr val="tx1"/>
                </a:solidFill>
                <a:latin typeface="Calibri" charset="0"/>
                <a:ea typeface="ＭＳ Ｐゴシック" charset="0"/>
              </a:defRPr>
            </a:lvl2pPr>
            <a:lvl3pPr marL="1122312" indent="-224462">
              <a:defRPr>
                <a:solidFill>
                  <a:schemeClr val="tx1"/>
                </a:solidFill>
                <a:latin typeface="Calibri" charset="0"/>
                <a:ea typeface="ＭＳ Ｐゴシック" charset="0"/>
              </a:defRPr>
            </a:lvl3pPr>
            <a:lvl4pPr marL="1571236" indent="-224462">
              <a:defRPr>
                <a:solidFill>
                  <a:schemeClr val="tx1"/>
                </a:solidFill>
                <a:latin typeface="Calibri" charset="0"/>
                <a:ea typeface="ＭＳ Ｐゴシック" charset="0"/>
              </a:defRPr>
            </a:lvl4pPr>
            <a:lvl5pPr marL="2020161" indent="-224462">
              <a:defRPr>
                <a:solidFill>
                  <a:schemeClr val="tx1"/>
                </a:solidFill>
                <a:latin typeface="Calibri" charset="0"/>
                <a:ea typeface="ＭＳ Ｐゴシック" charset="0"/>
              </a:defRPr>
            </a:lvl5pPr>
            <a:lvl6pPr marL="2469086" indent="-224462" fontAlgn="base">
              <a:spcBef>
                <a:spcPct val="0"/>
              </a:spcBef>
              <a:spcAft>
                <a:spcPct val="0"/>
              </a:spcAft>
              <a:defRPr>
                <a:solidFill>
                  <a:schemeClr val="tx1"/>
                </a:solidFill>
                <a:latin typeface="Calibri" charset="0"/>
                <a:ea typeface="ＭＳ Ｐゴシック" charset="0"/>
              </a:defRPr>
            </a:lvl6pPr>
            <a:lvl7pPr marL="2918010" indent="-224462" fontAlgn="base">
              <a:spcBef>
                <a:spcPct val="0"/>
              </a:spcBef>
              <a:spcAft>
                <a:spcPct val="0"/>
              </a:spcAft>
              <a:defRPr>
                <a:solidFill>
                  <a:schemeClr val="tx1"/>
                </a:solidFill>
                <a:latin typeface="Calibri" charset="0"/>
                <a:ea typeface="ＭＳ Ｐゴシック" charset="0"/>
              </a:defRPr>
            </a:lvl7pPr>
            <a:lvl8pPr marL="3366935" indent="-224462" fontAlgn="base">
              <a:spcBef>
                <a:spcPct val="0"/>
              </a:spcBef>
              <a:spcAft>
                <a:spcPct val="0"/>
              </a:spcAft>
              <a:defRPr>
                <a:solidFill>
                  <a:schemeClr val="tx1"/>
                </a:solidFill>
                <a:latin typeface="Calibri" charset="0"/>
                <a:ea typeface="ＭＳ Ｐゴシック" charset="0"/>
              </a:defRPr>
            </a:lvl8pPr>
            <a:lvl9pPr marL="3815860" indent="-224462" fontAlgn="base">
              <a:spcBef>
                <a:spcPct val="0"/>
              </a:spcBef>
              <a:spcAft>
                <a:spcPct val="0"/>
              </a:spcAft>
              <a:defRPr>
                <a:solidFill>
                  <a:schemeClr val="tx1"/>
                </a:solidFill>
                <a:latin typeface="Calibri"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275AFEB-FB2B-9143-A55F-F7F9FA4E5BA4}" type="slidenum">
              <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charset="0"/>
              <a:ea typeface="ＭＳ Ｐゴシック" charset="0"/>
              <a:cs typeface="+mn-cs"/>
            </a:endParaRPr>
          </a:p>
        </p:txBody>
      </p:sp>
    </p:spTree>
    <p:extLst>
      <p:ext uri="{BB962C8B-B14F-4D97-AF65-F5344CB8AC3E}">
        <p14:creationId xmlns:p14="http://schemas.microsoft.com/office/powerpoint/2010/main" val="4084630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dirty="0"/>
              <a:t>Biologists</a:t>
            </a:r>
            <a:r>
              <a:rPr lang="en-GB" dirty="0"/>
              <a:t> - Brain based learning or information processing theory. Neuroscience and the belief that genetic structure of the brain is mostly responsible for an individual’s ability or motivation to learn: </a:t>
            </a:r>
            <a:r>
              <a:rPr lang="en-GB" b="1" u="sng" dirty="0"/>
              <a:t>Gardner</a:t>
            </a:r>
            <a:r>
              <a:rPr lang="en-GB" b="1" dirty="0"/>
              <a:t> – multiple intelligences</a:t>
            </a:r>
          </a:p>
          <a:p>
            <a:pPr marL="228600" indent="-228600">
              <a:buAutoNum type="arabicPeriod"/>
            </a:pPr>
            <a:r>
              <a:rPr lang="en-GB" b="1" dirty="0"/>
              <a:t>Psychoanalysts </a:t>
            </a:r>
            <a:r>
              <a:rPr lang="en-GB" b="0" dirty="0"/>
              <a:t>– </a:t>
            </a:r>
            <a:r>
              <a:rPr lang="en-GB" b="1" u="sng" dirty="0"/>
              <a:t>Freud</a:t>
            </a:r>
            <a:r>
              <a:rPr lang="en-GB" b="0" dirty="0"/>
              <a:t> - personality theory in 1923, which hypothesizes that the human psyche is divided into three parts — the ego, the id and the superego. And they all develop at different stages of our lives.</a:t>
            </a:r>
            <a:endParaRPr lang="en-GB" b="1" dirty="0"/>
          </a:p>
          <a:p>
            <a:pPr marL="228600" indent="-228600">
              <a:buAutoNum type="arabicPeriod"/>
            </a:pPr>
            <a:r>
              <a:rPr lang="en-GB" b="1" dirty="0"/>
              <a:t>Cognitivists – </a:t>
            </a:r>
            <a:r>
              <a:rPr lang="en-GB" b="0" dirty="0"/>
              <a:t>Genetic structure of the brain is capable of being modified in response to reactions to experiences and the environment. Theory grew out of dissatisfaction with behaviourism as it felt this was too focussed on achieving a specific outcome and not on developing the individual’s full potential: </a:t>
            </a:r>
            <a:r>
              <a:rPr lang="en-GB" b="1" u="sng" dirty="0"/>
              <a:t>Bandura</a:t>
            </a:r>
            <a:r>
              <a:rPr lang="en-GB" b="1" dirty="0"/>
              <a:t> – Role modelling and ‘</a:t>
            </a:r>
            <a:r>
              <a:rPr lang="en-GB" b="1" i="1" dirty="0"/>
              <a:t>self-efficacy</a:t>
            </a:r>
            <a:r>
              <a:rPr lang="en-GB" b="1" dirty="0"/>
              <a:t>’ and Dewey – ‘</a:t>
            </a:r>
            <a:r>
              <a:rPr lang="en-GB" b="1" i="1" dirty="0"/>
              <a:t>intelligent action’</a:t>
            </a:r>
          </a:p>
          <a:p>
            <a:pPr marL="228600" indent="-228600">
              <a:buAutoNum type="arabicPeriod"/>
            </a:pPr>
            <a:r>
              <a:rPr lang="en-GB" b="1" dirty="0"/>
              <a:t>Humanists – </a:t>
            </a:r>
            <a:r>
              <a:rPr lang="en-GB" b="0" dirty="0"/>
              <a:t>Society’s influence on an individual’s capacity to think and learn; the individual is self-determining, free to make their own choices and what they learn: </a:t>
            </a:r>
            <a:r>
              <a:rPr lang="en-GB" b="1" dirty="0"/>
              <a:t>Malcolm Knowles, Carl Rogers, </a:t>
            </a:r>
            <a:r>
              <a:rPr lang="en-GB" b="1" u="sng" dirty="0"/>
              <a:t>Maslow</a:t>
            </a:r>
            <a:r>
              <a:rPr lang="en-GB" b="0" dirty="0"/>
              <a:t>, </a:t>
            </a:r>
            <a:r>
              <a:rPr lang="en-GB" b="1" dirty="0"/>
              <a:t>Mezirow</a:t>
            </a:r>
            <a:r>
              <a:rPr lang="en-GB" b="0" dirty="0"/>
              <a:t>, as examples</a:t>
            </a:r>
          </a:p>
          <a:p>
            <a:pPr marL="228600" indent="-228600">
              <a:buAutoNum type="arabicPeriod"/>
            </a:pPr>
            <a:r>
              <a:rPr lang="en-GB" b="1" dirty="0"/>
              <a:t>Behaviourists</a:t>
            </a:r>
            <a:r>
              <a:rPr lang="en-GB" b="0" dirty="0"/>
              <a:t> – Principle of stimulus and response. People need to be directed and if the stimulus is something they want (reward) or fears (punishment), then the individual will respond accordingly and there will be a change in behaviour: </a:t>
            </a:r>
            <a:r>
              <a:rPr lang="en-GB" b="1" u="sng" dirty="0"/>
              <a:t>Pavlov</a:t>
            </a:r>
            <a:r>
              <a:rPr lang="en-GB" b="0" dirty="0"/>
              <a:t> and </a:t>
            </a:r>
            <a:r>
              <a:rPr lang="en-GB" b="1" dirty="0"/>
              <a:t>Skinner</a:t>
            </a:r>
            <a:r>
              <a:rPr lang="en-GB" b="0" dirty="0"/>
              <a:t>, as examples</a:t>
            </a:r>
            <a:endParaRPr lang="en-GB" b="1" dirty="0"/>
          </a:p>
        </p:txBody>
      </p:sp>
      <p:sp>
        <p:nvSpPr>
          <p:cNvPr id="4" name="Slide Number Placeholder 3"/>
          <p:cNvSpPr>
            <a:spLocks noGrp="1"/>
          </p:cNvSpPr>
          <p:nvPr>
            <p:ph type="sldNum" sz="quarter" idx="5"/>
          </p:nvPr>
        </p:nvSpPr>
        <p:spPr/>
        <p:txBody>
          <a:bodyPr/>
          <a:lstStyle/>
          <a:p>
            <a:fld id="{553B316D-00FF-AA49-9284-97CB249A2A53}" type="slidenum">
              <a:rPr lang="en-GB" smtClean="0"/>
              <a:t>12</a:t>
            </a:fld>
            <a:endParaRPr lang="en-GB" dirty="0"/>
          </a:p>
        </p:txBody>
      </p:sp>
    </p:spTree>
    <p:extLst>
      <p:ext uri="{BB962C8B-B14F-4D97-AF65-F5344CB8AC3E}">
        <p14:creationId xmlns:p14="http://schemas.microsoft.com/office/powerpoint/2010/main" val="1622815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13</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034797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14</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860669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15</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00029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7B5B12-428D-4545-BFEF-F9CCE46CF3C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26308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D2351C2A-A8F7-41B6-AAE8-83791B66751B}"/>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BF9B41C6-25CE-488E-960D-E99F1F1CE3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cs typeface="Times New Roman" pitchFamily="18" charset="0"/>
            </a:endParaRPr>
          </a:p>
          <a:p>
            <a:r>
              <a:rPr lang="en-GB" altLang="en-US">
                <a:latin typeface="Times New Roman"/>
                <a:cs typeface="Times New Roman"/>
              </a:rPr>
              <a:t>List of words – analyse, compare etc</a:t>
            </a:r>
          </a:p>
          <a:p>
            <a:endParaRPr lang="en-GB" altLang="en-US">
              <a:cs typeface="Times New Roman"/>
            </a:endParaRPr>
          </a:p>
          <a:p>
            <a:endParaRPr lang="en-GB" altLang="en-US">
              <a:cs typeface="Times New Roman" pitchFamily="18" charset="0"/>
            </a:endParaRPr>
          </a:p>
          <a:p>
            <a:r>
              <a:rPr lang="en-GB">
                <a:latin typeface="Times New Roman"/>
                <a:cs typeface="Times New Roman"/>
              </a:rPr>
              <a:t>What is critical reflection? </a:t>
            </a:r>
          </a:p>
          <a:p>
            <a:r>
              <a:rPr lang="en-GB">
                <a:latin typeface="Times New Roman"/>
                <a:cs typeface="Times New Roman"/>
              </a:rPr>
              <a:t>Critical reflection is more than just ‘thinking about’ something, it is a way of ‘critiquing’ our practice in a systematic and rigorous way – helping us to carefully consider what is good and what could be improved. </a:t>
            </a:r>
            <a:endParaRPr lang="en-GB">
              <a:cs typeface="Times New Roman" pitchFamily="18" charset="0"/>
            </a:endParaRPr>
          </a:p>
          <a:p>
            <a:endParaRPr lang="en-GB">
              <a:latin typeface="Times New Roman"/>
              <a:cs typeface="Times New Roman"/>
            </a:endParaRPr>
          </a:p>
          <a:p>
            <a:endParaRPr lang="en-GB">
              <a:cs typeface="Times New Roman" pitchFamily="18" charset="0"/>
            </a:endParaRPr>
          </a:p>
          <a:p>
            <a:r>
              <a:rPr lang="en-GB">
                <a:latin typeface="Times New Roman"/>
                <a:cs typeface="Times New Roman"/>
              </a:rPr>
              <a:t>Events and experiences can lead to personal growth and make an impact on how we may think or act in the future as a result, critical reflection is a process to help us uncover this learning. Critical reflection is not a summary of what happened or a review of how you felt after an experience, for reflection to be critical you have to make a connection between what happened, what you learned and how you will apply the learning in the future. The reflection doesn’t have to be focussed on a positive or successful experience, sometimes we learn from occasions that haven't gone quite as we had planned. What is important is that we choose an experience to reflect on where we have learned something that has changed our beliefs or actions in some way.</a:t>
            </a:r>
            <a:endParaRPr lang="en-GB">
              <a:cs typeface="Times New Roman" pitchFamily="18" charset="0"/>
            </a:endParaRPr>
          </a:p>
          <a:p>
            <a:endParaRPr lang="en-GB">
              <a:cs typeface="Times New Roman" pitchFamily="18" charset="0"/>
            </a:endParaRPr>
          </a:p>
          <a:p>
            <a:r>
              <a:rPr lang="en-GB">
                <a:latin typeface="Times New Roman"/>
                <a:cs typeface="Times New Roman"/>
              </a:rPr>
              <a:t>One model that has been developed to assist with undertaking critical reflection is the What? So What? Now What model by Terry Borden</a:t>
            </a:r>
            <a:endParaRPr lang="en-GB">
              <a:cs typeface="Times New Roman" pitchFamily="18" charset="0"/>
            </a:endParaRPr>
          </a:p>
          <a:p>
            <a:endParaRPr lang="en-GB">
              <a:latin typeface="Times New Roman"/>
              <a:cs typeface="Times New Roman"/>
            </a:endParaRPr>
          </a:p>
          <a:p>
            <a:r>
              <a:rPr lang="en-GB">
                <a:latin typeface="Times New Roman"/>
                <a:cs typeface="Times New Roman"/>
              </a:rPr>
              <a:t>Stage 1 – What – What happened in a particular situation? Be as objective as possible when you are replaying that </a:t>
            </a:r>
            <a:r>
              <a:rPr lang="en-GB" err="1">
                <a:latin typeface="Times New Roman"/>
                <a:cs typeface="Times New Roman"/>
              </a:rPr>
              <a:t>sitatuaion</a:t>
            </a:r>
            <a:r>
              <a:rPr lang="en-GB">
                <a:latin typeface="Times New Roman"/>
                <a:cs typeface="Times New Roman"/>
              </a:rPr>
              <a:t>, try to avoid being judgemental</a:t>
            </a:r>
            <a:endParaRPr lang="en-GB">
              <a:cs typeface="Times New Roman" pitchFamily="18" charset="0"/>
            </a:endParaRPr>
          </a:p>
          <a:p>
            <a:r>
              <a:rPr lang="en-GB">
                <a:latin typeface="Times New Roman"/>
                <a:cs typeface="Times New Roman"/>
              </a:rPr>
              <a:t>Stage 2 – So what – Start to unlock and analyse the situation more deeply. Ask yourself what was important about the situation for you? What did you learn?</a:t>
            </a:r>
          </a:p>
          <a:p>
            <a:r>
              <a:rPr lang="en-GB">
                <a:latin typeface="Times New Roman"/>
                <a:cs typeface="Times New Roman"/>
              </a:rPr>
              <a:t>Stage 3 – Now what – this is all about what you have learned and how it has helped you develop your practice. You can reflect upon how you will think or act differently as a result of this experience.</a:t>
            </a:r>
            <a:endParaRPr lang="en-GB">
              <a:cs typeface="Times New Roman" pitchFamily="18" charset="0"/>
            </a:endParaRPr>
          </a:p>
          <a:p>
            <a:endParaRPr lang="en-GB">
              <a:cs typeface="Times New Roman" pitchFamily="18" charset="0"/>
            </a:endParaRPr>
          </a:p>
          <a:p>
            <a:r>
              <a:rPr lang="en-GB">
                <a:latin typeface="Times New Roman"/>
                <a:cs typeface="Times New Roman"/>
              </a:rPr>
              <a:t>Reid (1993) in her definition noted critical reflection as an active process rather than passive thinking. She states ‘reflection is a process of reviewing an experience of practice in order to describe, analyse, evaluate and so inform learning about practice’. </a:t>
            </a:r>
          </a:p>
          <a:p>
            <a:endParaRPr lang="en-GB">
              <a:cs typeface="Times New Roman" pitchFamily="18" charset="0"/>
            </a:endParaRPr>
          </a:p>
          <a:p>
            <a:r>
              <a:rPr lang="en-GB">
                <a:latin typeface="Times New Roman"/>
                <a:cs typeface="Times New Roman"/>
              </a:rPr>
              <a:t>Critical reflection is an extension of “critical thinking”. It asks us to think about our practice and ideas and then it challenges us to step-back and examine our thinking by asking probing questions. It asks us to not only delve into the past and look at the present but importantly it asks us to speculate about the future and act. </a:t>
            </a:r>
            <a:endParaRPr lang="en-GB">
              <a:cs typeface="Times New Roman"/>
            </a:endParaRPr>
          </a:p>
          <a:p>
            <a:endParaRPr lang="en-GB">
              <a:cs typeface="Times New Roman" pitchFamily="18" charset="0"/>
            </a:endParaRPr>
          </a:p>
          <a:p>
            <a:r>
              <a:rPr lang="en-GB">
                <a:latin typeface="Times New Roman"/>
                <a:cs typeface="Times New Roman"/>
              </a:rPr>
              <a:t>Tool kit – extract from Study Guide</a:t>
            </a:r>
            <a:endParaRPr lang="en-GB">
              <a:cs typeface="Times New Roman" pitchFamily="18" charset="0"/>
            </a:endParaRPr>
          </a:p>
          <a:p>
            <a:endParaRPr lang="en-GB" altLang="en-US">
              <a:cs typeface="Times New Roman" pitchFamily="18" charset="0"/>
            </a:endParaRPr>
          </a:p>
          <a:p>
            <a:endParaRPr lang="en-US" altLang="en-US">
              <a:cs typeface="Times New Roman" pitchFamily="18" charset="0"/>
            </a:endParaRPr>
          </a:p>
        </p:txBody>
      </p:sp>
      <p:sp>
        <p:nvSpPr>
          <p:cNvPr id="44036" name="Slide Number Placeholder 3">
            <a:extLst>
              <a:ext uri="{FF2B5EF4-FFF2-40B4-BE49-F238E27FC236}">
                <a16:creationId xmlns:a16="http://schemas.microsoft.com/office/drawing/2014/main" id="{E26B0D96-04BE-4FD1-B472-A631382027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B4FBCCA-758C-4A1C-B967-5DBC81C32478}"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25163566-FEA7-4B62-9573-51A674CBF41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11AF3290-46E0-4707-9AA0-05161BE33CD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Day 1</a:t>
            </a:r>
          </a:p>
          <a:p>
            <a:r>
              <a:rPr lang="en-US" altLang="en-US"/>
              <a:t>If we remember that reflection can result in learning, we can link Learning Style theory to Kolb’s learning cycle in order to </a:t>
            </a:r>
            <a:r>
              <a:rPr lang="en-US" altLang="en-US" err="1"/>
              <a:t>recognise</a:t>
            </a:r>
            <a:r>
              <a:rPr lang="en-US" altLang="en-US"/>
              <a:t> that individuals with different learning styles are more comfortable at some stages of the experiential learning cycle than others.</a:t>
            </a:r>
          </a:p>
          <a:p>
            <a:endParaRPr lang="en-US" altLang="en-US"/>
          </a:p>
          <a:p>
            <a:r>
              <a:rPr lang="en-US" altLang="en-US"/>
              <a:t>For example, asking a reflector to keep a reflective journal is likely to keep them in the observation stage for too long, this is where they will feel comfortable. Each learning style will have their preferred stage of this cycle and as a facilitator it is important to identify what can help individuals in moving them into the various stages which will be out of their comfort zones.</a:t>
            </a:r>
          </a:p>
          <a:p>
            <a:endParaRPr lang="en-US" altLang="en-US"/>
          </a:p>
          <a:p>
            <a:r>
              <a:rPr lang="en-US" altLang="en-US"/>
              <a:t>For example, for those that are not reflectors, using activities to encourage them to reflect on the concrete experience will be helpful to develop reflective skills.</a:t>
            </a:r>
          </a:p>
          <a:p>
            <a:endParaRPr lang="en-US" altLang="en-US"/>
          </a:p>
          <a:p>
            <a:r>
              <a:rPr lang="en-US" altLang="en-US"/>
              <a:t>Similarly, coaching conversations with your peers or line manager can help in getting you ‘un-stuck’ so that you can freely move around the cycle.</a:t>
            </a:r>
          </a:p>
          <a:p>
            <a:endParaRPr lang="en-US" altLang="en-US"/>
          </a:p>
          <a:p>
            <a:r>
              <a:rPr lang="en-US" altLang="en-US"/>
              <a:t>Activists are likely to be most comfortable in the ‘Concrete Experience’ stage</a:t>
            </a:r>
          </a:p>
          <a:p>
            <a:r>
              <a:rPr lang="en-US" altLang="en-US"/>
              <a:t>Reflectors                                                     in the ‘Reflective Observation’ stage</a:t>
            </a:r>
          </a:p>
          <a:p>
            <a:r>
              <a:rPr lang="en-US" altLang="en-US"/>
              <a:t>Theorists                                                       in the ‘Abstract </a:t>
            </a:r>
            <a:r>
              <a:rPr lang="en-US" altLang="en-US" err="1"/>
              <a:t>conceptualisation</a:t>
            </a:r>
            <a:r>
              <a:rPr lang="en-US" altLang="en-US"/>
              <a:t>’ stage</a:t>
            </a:r>
          </a:p>
          <a:p>
            <a:r>
              <a:rPr lang="en-US" altLang="en-US"/>
              <a:t>Pragmatists                                                  in the ‘Active Experimentation’ stage</a:t>
            </a:r>
          </a:p>
          <a:p>
            <a:endParaRPr lang="en-US" altLang="en-US"/>
          </a:p>
          <a:p>
            <a:r>
              <a:rPr lang="en-US" altLang="en-US"/>
              <a:t>There are a range of tools that you can use to help you in navigating your way around Kolb’s learning cycle.</a:t>
            </a:r>
          </a:p>
          <a:p>
            <a:endParaRPr lang="en-US" altLang="en-US"/>
          </a:p>
          <a:p>
            <a:r>
              <a:rPr lang="en-US" altLang="en-US"/>
              <a:t>Concrete Experience – Ensure it is recorded as soon as possible so that you have an accurate account of what happened</a:t>
            </a:r>
          </a:p>
          <a:p>
            <a:r>
              <a:rPr lang="en-US" altLang="en-US"/>
              <a:t>Reflective observation – Think about the details and ask yourself questions such as …what were the range of circumstances within which that happened? What were the reasons behind that conversation for example? Who was involved? How do I fee about that individual? </a:t>
            </a:r>
          </a:p>
          <a:p>
            <a:r>
              <a:rPr lang="en-US" altLang="en-US"/>
              <a:t>Abstract </a:t>
            </a:r>
            <a:r>
              <a:rPr lang="en-US" altLang="en-US" err="1"/>
              <a:t>conceptualisation</a:t>
            </a:r>
            <a:r>
              <a:rPr lang="en-US" altLang="en-US"/>
              <a:t> – Try to make wider links and conclusions e.g. How does that link with what I did last week? What conclusions can I draw? How can you draw on previous experiences to make sense of the situation.</a:t>
            </a:r>
          </a:p>
          <a:p>
            <a:r>
              <a:rPr lang="en-US" altLang="en-US"/>
              <a:t>Active Experimentation – Think about questions such as ‘What might I do differently next time?’, ‘How will I put it into practice?’</a:t>
            </a:r>
          </a:p>
        </p:txBody>
      </p:sp>
      <p:sp>
        <p:nvSpPr>
          <p:cNvPr id="52228" name="Slide Number Placeholder 3">
            <a:extLst>
              <a:ext uri="{FF2B5EF4-FFF2-40B4-BE49-F238E27FC236}">
                <a16:creationId xmlns:a16="http://schemas.microsoft.com/office/drawing/2014/main" id="{326F6799-E427-4C7D-9DE4-DEC94DAB6A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250BDED-3D09-4ED8-AE3C-913F6A079ED3}"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1C8FD57-4C5D-4654-8F25-93D711D8F422}"/>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932B75AB-4484-4232-939B-398AFDF1F5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Learning Styles</a:t>
            </a:r>
          </a:p>
          <a:p>
            <a:endParaRPr lang="en-US" altLang="en-US"/>
          </a:p>
          <a:p>
            <a:r>
              <a:rPr lang="en-US" altLang="en-US"/>
              <a:t>In preparation for today’s session we sent you a copy of the Honey and Mumford Learning Styles questionnaire that we hope you have all completed and that you have had time to read and digest the results. You will all know what are your natural preferences are in terms of how you learn. </a:t>
            </a:r>
          </a:p>
          <a:p>
            <a:endParaRPr lang="en-US" altLang="en-US"/>
          </a:p>
          <a:p>
            <a:r>
              <a:rPr lang="en-GB" altLang="en-US"/>
              <a:t>Honey and Mumford identified four separate learning styles:</a:t>
            </a:r>
          </a:p>
          <a:p>
            <a:endParaRPr lang="en-GB" altLang="en-US"/>
          </a:p>
          <a:p>
            <a:r>
              <a:rPr lang="en-GB" altLang="en-US"/>
              <a:t>Activists – tend to be open minded and enthusiastic. They like new experiences and want to get involved in the here and now. They enjoy getting stuck in and learning by doing.</a:t>
            </a:r>
          </a:p>
          <a:p>
            <a:r>
              <a:rPr lang="en-GB" altLang="en-US"/>
              <a:t>Activists can become bored when an activity stops , they will want to move on with the activity/start the next challenge rather than what they may perceive as dwelling on the past.</a:t>
            </a:r>
          </a:p>
          <a:p>
            <a:endParaRPr lang="en-GB" altLang="en-US"/>
          </a:p>
          <a:p>
            <a:r>
              <a:rPr lang="en-GB" altLang="en-US"/>
              <a:t>Pragmatists like to try new things out to see if they work in practice. They will often be seen as the problem solvers and will seek to apply something they have learnt straight away. However, if their approach doesn’t work first time they may not try again and will swiftly move on to a new approach.</a:t>
            </a:r>
          </a:p>
          <a:p>
            <a:endParaRPr lang="en-GB" altLang="en-US"/>
          </a:p>
          <a:p>
            <a:r>
              <a:rPr lang="en-GB" altLang="en-US"/>
              <a:t>Theorists are logical thinkers, they like to analyse, question and learn in a step by step logical way. Theorists may question new learning, they will need to fully understand the learning in order that it makes sense with their logical approach.</a:t>
            </a:r>
          </a:p>
          <a:p>
            <a:endParaRPr lang="en-GB" altLang="en-US"/>
          </a:p>
          <a:p>
            <a:r>
              <a:rPr lang="en-GB" altLang="en-US"/>
              <a:t>Reflectors will stand back and reflect, ponder and consider many perspectives before acting. Reflectors need time to think things over and to feel comfortable in reaching a conclusion. They observe, gather information and take time to think things over.</a:t>
            </a:r>
          </a:p>
          <a:p>
            <a:endParaRPr lang="en-GB" altLang="en-US"/>
          </a:p>
          <a:p>
            <a:r>
              <a:rPr lang="en-GB" altLang="en-GB"/>
              <a:t>To use a swimming analogy, the activist will learn best by jumping in at the deep end – the ’sink or swim approach’, the reflector by sitting at the poolside watching the different swimming techniques,  the theorist prefers to read about established models and techniques to discover how to swim whilst the pragmatist looks for the logical step by step approach and the practicality of undertaking the task.</a:t>
            </a:r>
          </a:p>
          <a:p>
            <a:endParaRPr lang="en-GB" altLang="en-US"/>
          </a:p>
          <a:p>
            <a:r>
              <a:rPr lang="en-GB" altLang="en-US"/>
              <a:t>In order to refine the way in which we can develop natural habits to become more reflective it is helpful to explore the range of tools that are available to us.</a:t>
            </a:r>
          </a:p>
          <a:p>
            <a:endParaRPr lang="en-GB" altLang="en-US"/>
          </a:p>
          <a:p>
            <a:endParaRPr lang="en-GB" altLang="en-US"/>
          </a:p>
          <a:p>
            <a:endParaRPr lang="en-GB" altLang="en-US"/>
          </a:p>
          <a:p>
            <a:endParaRPr lang="en-GB" altLang="en-US"/>
          </a:p>
          <a:p>
            <a:r>
              <a:rPr lang="en-GB" altLang="en-US"/>
              <a:t>Notes</a:t>
            </a:r>
          </a:p>
          <a:p>
            <a:endParaRPr lang="en-GB" altLang="en-US"/>
          </a:p>
          <a:p>
            <a:r>
              <a:rPr lang="en-GB" altLang="en-US"/>
              <a:t>Read more at: https://www.skillsyouneed.com/learn/learning-styles.html</a:t>
            </a:r>
          </a:p>
          <a:p>
            <a:endParaRPr lang="en-US" altLang="en-US"/>
          </a:p>
        </p:txBody>
      </p:sp>
      <p:sp>
        <p:nvSpPr>
          <p:cNvPr id="48132" name="Slide Number Placeholder 3">
            <a:extLst>
              <a:ext uri="{FF2B5EF4-FFF2-40B4-BE49-F238E27FC236}">
                <a16:creationId xmlns:a16="http://schemas.microsoft.com/office/drawing/2014/main" id="{73A19FB2-C7D9-4FE6-A16F-2518FD148BE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5687C84-BA2F-4AE7-932C-B66C5131EBBA}"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solidFill>
            <a:srgbClr val="4F81BD"/>
          </a:solidFill>
          <a:ln w="25557">
            <a:solidFill>
              <a:srgbClr val="385D8A"/>
            </a:solidFill>
            <a:miter lim="800000"/>
            <a:headEnd/>
            <a:tailEnd/>
          </a:ln>
          <a:extLst>
            <a:ext uri="{FAA26D3D-D897-4be2-8F04-BA451C77F1D7}">
              <ma14:placeholderFlag xmlns:ma14="http://schemas.microsoft.com/office/mac/drawingml/2011/main" xmlns="" val="1"/>
            </a:ext>
          </a:extLst>
        </p:spPr>
      </p:sp>
      <p:sp>
        <p:nvSpPr>
          <p:cNvPr id="84995"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0" tIns="0" rIns="0" bIns="0" numCol="1" anchor="t" anchorCtr="0" compatLnSpc="1">
            <a:prstTxWarp prst="textNoShape">
              <a:avLst/>
            </a:prstTxWarp>
          </a:bodyPr>
          <a:lstStyle/>
          <a:p>
            <a:pPr>
              <a:spcBef>
                <a:spcPct val="0"/>
              </a:spcBef>
            </a:pPr>
            <a:endParaRPr lang="en-GB">
              <a:latin typeface="Calibri" charset="0"/>
            </a:endParaRPr>
          </a:p>
        </p:txBody>
      </p:sp>
    </p:spTree>
    <p:extLst>
      <p:ext uri="{BB962C8B-B14F-4D97-AF65-F5344CB8AC3E}">
        <p14:creationId xmlns:p14="http://schemas.microsoft.com/office/powerpoint/2010/main" val="4221808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52740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24</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663730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45B74D1-EDE4-4D38-900F-EEC27B27D8CA}"/>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B7EC72DC-D72F-4402-981E-20E30FCD19D7}"/>
              </a:ext>
            </a:extLst>
          </p:cNvPr>
          <p:cNvSpPr>
            <a:spLocks noGrp="1"/>
          </p:cNvSpPr>
          <p:nvPr>
            <p:ph type="body" idx="1"/>
          </p:nvPr>
        </p:nvSpPr>
        <p:spPr>
          <a:ln/>
        </p:spPr>
        <p:txBody>
          <a:bodyPr/>
          <a:lstStyle/>
          <a:p>
            <a:pPr>
              <a:defRPr/>
            </a:pPr>
            <a:endParaRPr lang="en-US" altLang="en-US"/>
          </a:p>
          <a:p>
            <a:pPr>
              <a:defRPr/>
            </a:pPr>
            <a:r>
              <a:rPr lang="en-US" altLang="en-US">
                <a:latin typeface="Times New Roman"/>
                <a:cs typeface="Times New Roman"/>
              </a:rPr>
              <a:t>One of the most well-known is </a:t>
            </a:r>
            <a:r>
              <a:rPr lang="en-US" altLang="en-US" b="1">
                <a:latin typeface="Times New Roman"/>
                <a:cs typeface="Times New Roman"/>
              </a:rPr>
              <a:t>Donald Schon </a:t>
            </a:r>
            <a:r>
              <a:rPr lang="en-US" altLang="en-US">
                <a:latin typeface="Times New Roman"/>
                <a:cs typeface="Times New Roman"/>
              </a:rPr>
              <a:t>who wrote ‘The Reflective Practitioner’ in 1983.</a:t>
            </a:r>
          </a:p>
          <a:p>
            <a:pPr>
              <a:defRPr/>
            </a:pPr>
            <a:endParaRPr lang="en-US" altLang="en-US"/>
          </a:p>
          <a:p>
            <a:pPr>
              <a:defRPr/>
            </a:pPr>
            <a:r>
              <a:rPr lang="en-US" altLang="en-US">
                <a:latin typeface="Times New Roman"/>
                <a:cs typeface="Times New Roman"/>
              </a:rPr>
              <a:t>Schon proposed 2 different types of reflection</a:t>
            </a:r>
          </a:p>
          <a:p>
            <a:pPr>
              <a:defRPr/>
            </a:pPr>
            <a:endParaRPr lang="en-US" altLang="en-US"/>
          </a:p>
          <a:p>
            <a:pPr>
              <a:defRPr/>
            </a:pPr>
            <a:r>
              <a:rPr lang="en-US" altLang="en-US">
                <a:latin typeface="Times New Roman"/>
                <a:cs typeface="Times New Roman"/>
              </a:rPr>
              <a:t>Reflection in action</a:t>
            </a:r>
          </a:p>
          <a:p>
            <a:pPr>
              <a:defRPr/>
            </a:pPr>
            <a:endParaRPr lang="en-US" altLang="en-US"/>
          </a:p>
          <a:p>
            <a:pPr>
              <a:defRPr/>
            </a:pPr>
            <a:r>
              <a:rPr lang="en-US" altLang="en-US">
                <a:latin typeface="Times New Roman"/>
                <a:cs typeface="Times New Roman"/>
              </a:rPr>
              <a:t>Reflection on action</a:t>
            </a:r>
          </a:p>
          <a:p>
            <a:pPr>
              <a:defRPr/>
            </a:pPr>
            <a:endParaRPr lang="en-US" altLang="en-US"/>
          </a:p>
          <a:p>
            <a:pPr>
              <a:defRPr/>
            </a:pPr>
            <a:r>
              <a:rPr lang="en-US" altLang="en-US">
                <a:latin typeface="Times New Roman"/>
                <a:cs typeface="Times New Roman"/>
              </a:rPr>
              <a:t>Reflecting in action is about reflecting in the present while we are actually ‘doing’ something. This could be termed as thinking on our feet. It involves an individual – </a:t>
            </a:r>
            <a:endParaRPr lang="en-US" altLang="en-US">
              <a:cs typeface="Times New Roman"/>
            </a:endParaRPr>
          </a:p>
          <a:p>
            <a:pPr marL="171450" indent="-171450">
              <a:buFont typeface="Arial" panose="020B0604020202020204" pitchFamily="34" charset="0"/>
              <a:buChar char="•"/>
              <a:defRPr/>
            </a:pPr>
            <a:r>
              <a:rPr lang="en-US" altLang="en-US">
                <a:latin typeface="Times New Roman"/>
                <a:cs typeface="Times New Roman"/>
              </a:rPr>
              <a:t>Thinking ahead – ‘right, if this has happened, then I need to…’</a:t>
            </a:r>
          </a:p>
          <a:p>
            <a:pPr marL="171450" indent="-171450">
              <a:buFont typeface="Arial" panose="020B0604020202020204" pitchFamily="34" charset="0"/>
              <a:buChar char="•"/>
              <a:defRPr/>
            </a:pPr>
            <a:r>
              <a:rPr lang="en-US" altLang="en-US">
                <a:latin typeface="Times New Roman"/>
                <a:cs typeface="Times New Roman"/>
              </a:rPr>
              <a:t>Being Critical – ‘that didn’t work very well, I’d better try…’</a:t>
            </a:r>
          </a:p>
          <a:p>
            <a:pPr marL="171450" indent="-171450">
              <a:buFont typeface="Arial" panose="020B0604020202020204" pitchFamily="34" charset="0"/>
              <a:buChar char="•"/>
              <a:defRPr/>
            </a:pPr>
            <a:r>
              <a:rPr lang="en-US" altLang="en-US">
                <a:latin typeface="Times New Roman"/>
                <a:cs typeface="Times New Roman"/>
              </a:rPr>
              <a:t>Storing up experiences for the future – ‘I could have dealt with that better, if she responds in that way again I will ….’ This also may be about identifying issues for reflecting on action at a later stage.</a:t>
            </a:r>
          </a:p>
          <a:p>
            <a:pPr marL="171450" indent="-171450">
              <a:buFont typeface="Arial" panose="020B0604020202020204" pitchFamily="34" charset="0"/>
              <a:buChar char="•"/>
              <a:defRPr/>
            </a:pPr>
            <a:r>
              <a:rPr lang="en-US" altLang="en-US" err="1">
                <a:latin typeface="Times New Roman"/>
                <a:cs typeface="Times New Roman"/>
              </a:rPr>
              <a:t>Analysing</a:t>
            </a:r>
            <a:r>
              <a:rPr lang="en-US" altLang="en-US">
                <a:latin typeface="Times New Roman"/>
                <a:cs typeface="Times New Roman"/>
              </a:rPr>
              <a:t> what is happening – ‘they are reacting in this way for a reason, I think I should respond by saying …’</a:t>
            </a:r>
          </a:p>
          <a:p>
            <a:pPr marL="171450" indent="-171450">
              <a:buFont typeface="Arial" panose="020B0604020202020204" pitchFamily="34" charset="0"/>
              <a:buChar char="•"/>
              <a:defRPr/>
            </a:pPr>
            <a:endParaRPr lang="en-US" altLang="en-US"/>
          </a:p>
          <a:p>
            <a:pPr>
              <a:defRPr/>
            </a:pPr>
            <a:r>
              <a:rPr lang="en-US" altLang="en-US">
                <a:latin typeface="Times New Roman"/>
                <a:cs typeface="Times New Roman"/>
              </a:rPr>
              <a:t>There are some arguments that ‘Reflection in action’ is not an effective tool as:</a:t>
            </a:r>
          </a:p>
          <a:p>
            <a:pPr marL="171450" indent="-171450">
              <a:buFont typeface="Arial" panose="020B0604020202020204" pitchFamily="34" charset="0"/>
              <a:buChar char="•"/>
              <a:defRPr/>
            </a:pPr>
            <a:r>
              <a:rPr lang="en-US" altLang="en-US">
                <a:latin typeface="Times New Roman"/>
                <a:cs typeface="Times New Roman"/>
              </a:rPr>
              <a:t>You are only seeing things from your own perspective, and</a:t>
            </a:r>
          </a:p>
          <a:p>
            <a:pPr marL="171450" indent="-171450">
              <a:buFont typeface="Arial" panose="020B0604020202020204" pitchFamily="34" charset="0"/>
              <a:buChar char="•"/>
              <a:defRPr/>
            </a:pPr>
            <a:r>
              <a:rPr lang="en-US" altLang="en-US">
                <a:latin typeface="Times New Roman"/>
                <a:cs typeface="Times New Roman"/>
              </a:rPr>
              <a:t>The reflection is always short-term, your mind is on the task in hand and when the task changes so will the reflection.</a:t>
            </a:r>
          </a:p>
          <a:p>
            <a:pPr marL="171450" indent="-171450">
              <a:buFont typeface="Arial" panose="020B0604020202020204" pitchFamily="34" charset="0"/>
              <a:buChar char="•"/>
              <a:defRPr/>
            </a:pPr>
            <a:endParaRPr lang="en-US" altLang="en-US"/>
          </a:p>
          <a:p>
            <a:pPr>
              <a:buFont typeface="Arial" panose="020B0604020202020204" pitchFamily="34" charset="0"/>
              <a:buNone/>
              <a:defRPr/>
            </a:pPr>
            <a:r>
              <a:rPr lang="en-US" altLang="en-US">
                <a:latin typeface="Times New Roman"/>
                <a:cs typeface="Times New Roman"/>
              </a:rPr>
              <a:t>Reflection on action is reflection conducted after an event/incident. It could be talking things through with colleagues informally. It allows for longer term reflection and an opportunity to take on board the views of others. Feedback from others adds an extra dimension allowing extra depth of reflection.</a:t>
            </a:r>
          </a:p>
          <a:p>
            <a:pPr>
              <a:defRPr/>
            </a:pPr>
            <a:endParaRPr lang="en-US" altLang="en-US">
              <a:cs typeface="Times New Roman"/>
            </a:endParaRPr>
          </a:p>
          <a:p>
            <a:pPr>
              <a:defRPr/>
            </a:pPr>
            <a:r>
              <a:rPr lang="en-US" altLang="en-US">
                <a:latin typeface="Times New Roman"/>
                <a:cs typeface="Times New Roman"/>
              </a:rPr>
              <a:t>Tool kit - Models</a:t>
            </a:r>
            <a:endParaRPr lang="en-US" altLang="en-US">
              <a:cs typeface="Times New Roman"/>
            </a:endParaRPr>
          </a:p>
        </p:txBody>
      </p:sp>
      <p:sp>
        <p:nvSpPr>
          <p:cNvPr id="66564" name="Slide Number Placeholder 3">
            <a:extLst>
              <a:ext uri="{FF2B5EF4-FFF2-40B4-BE49-F238E27FC236}">
                <a16:creationId xmlns:a16="http://schemas.microsoft.com/office/drawing/2014/main" id="{6819AEC4-4556-49BC-A39F-4999492D72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51AE98CD-B08D-43C4-A559-B3C91E8E59D9}"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B3E08F2-6EA3-49A2-8208-7CEE21B20A9F}"/>
              </a:ext>
            </a:extLst>
          </p:cNvPr>
          <p:cNvSpPr>
            <a:spLocks noGrp="1" noRot="1" noChangeAspect="1" noChangeArrowheads="1" noTextEdit="1"/>
          </p:cNvSpPr>
          <p:nvPr>
            <p:ph type="sldImg"/>
          </p:nvPr>
        </p:nvSpPr>
        <p:spPr>
          <a:ln/>
        </p:spPr>
      </p:sp>
      <p:sp>
        <p:nvSpPr>
          <p:cNvPr id="68611" name="Notes Placeholder 2">
            <a:extLst>
              <a:ext uri="{FF2B5EF4-FFF2-40B4-BE49-F238E27FC236}">
                <a16:creationId xmlns:a16="http://schemas.microsoft.com/office/drawing/2014/main" id="{24C1B0EE-B503-4693-B9B9-B47E9FF1DD9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t>Gibbs (1988) </a:t>
            </a:r>
            <a:r>
              <a:rPr lang="en-US" altLang="en-US"/>
              <a:t>developed this model that identifies six stages to reflective practice which make up a continuous cycle. This model is different to others as it encourages individuals to consider thoughts and feelings. </a:t>
            </a:r>
          </a:p>
        </p:txBody>
      </p:sp>
      <p:sp>
        <p:nvSpPr>
          <p:cNvPr id="68612" name="Slide Number Placeholder 3">
            <a:extLst>
              <a:ext uri="{FF2B5EF4-FFF2-40B4-BE49-F238E27FC236}">
                <a16:creationId xmlns:a16="http://schemas.microsoft.com/office/drawing/2014/main" id="{B28E5F68-DE34-4F15-ADA0-B2C84CEE89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13" indent="-280988">
              <a:defRPr>
                <a:solidFill>
                  <a:schemeClr val="tx1"/>
                </a:solidFill>
                <a:latin typeface="Arial" panose="020B0604020202020204" pitchFamily="34" charset="0"/>
                <a:cs typeface="Arial" panose="020B0604020202020204" pitchFamily="34" charset="0"/>
              </a:defRPr>
            </a:lvl2pPr>
            <a:lvl3pPr marL="1131888" indent="-225425">
              <a:defRPr>
                <a:solidFill>
                  <a:schemeClr val="tx1"/>
                </a:solidFill>
                <a:latin typeface="Arial" panose="020B0604020202020204" pitchFamily="34" charset="0"/>
                <a:cs typeface="Arial" panose="020B0604020202020204" pitchFamily="34" charset="0"/>
              </a:defRPr>
            </a:lvl3pPr>
            <a:lvl4pPr marL="1585913" indent="-225425">
              <a:defRPr>
                <a:solidFill>
                  <a:schemeClr val="tx1"/>
                </a:solidFill>
                <a:latin typeface="Arial" panose="020B0604020202020204" pitchFamily="34" charset="0"/>
                <a:cs typeface="Arial" panose="020B0604020202020204" pitchFamily="34" charset="0"/>
              </a:defRPr>
            </a:lvl4pPr>
            <a:lvl5pPr marL="2038350" indent="-225425">
              <a:defRPr>
                <a:solidFill>
                  <a:schemeClr val="tx1"/>
                </a:solidFill>
                <a:latin typeface="Arial" panose="020B0604020202020204" pitchFamily="34" charset="0"/>
                <a:cs typeface="Arial" panose="020B0604020202020204" pitchFamily="34" charset="0"/>
              </a:defRPr>
            </a:lvl5pPr>
            <a:lvl6pPr marL="24955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27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99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1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2C0E12A2-7146-4907-BD06-34CE60E1386E}"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0040D46-71BA-4DDA-8FA3-4CEF8A76E376}"/>
              </a:ext>
            </a:extLst>
          </p:cNvPr>
          <p:cNvSpPr>
            <a:spLocks noGrp="1" noRot="1" noChangeAspect="1" noChangeArrowheads="1" noTextEdit="1"/>
          </p:cNvSpPr>
          <p:nvPr>
            <p:ph type="sldImg"/>
          </p:nvPr>
        </p:nvSpPr>
        <p:spPr>
          <a:ln/>
        </p:spPr>
      </p:sp>
      <p:sp>
        <p:nvSpPr>
          <p:cNvPr id="67587" name="Notes Placeholder 2">
            <a:extLst>
              <a:ext uri="{FF2B5EF4-FFF2-40B4-BE49-F238E27FC236}">
                <a16:creationId xmlns:a16="http://schemas.microsoft.com/office/drawing/2014/main" id="{C97076E7-45B4-489F-AC7B-6ACE7E6F8D27}"/>
              </a:ext>
            </a:extLst>
          </p:cNvPr>
          <p:cNvSpPr>
            <a:spLocks noGrp="1"/>
          </p:cNvSpPr>
          <p:nvPr>
            <p:ph type="body" idx="1"/>
          </p:nvPr>
        </p:nvSpPr>
        <p:spPr>
          <a:ln/>
        </p:spPr>
        <p:txBody>
          <a:bodyPr/>
          <a:lstStyle/>
          <a:p>
            <a:pPr>
              <a:defRPr/>
            </a:pPr>
            <a:endParaRPr lang="en-GB" altLang="en-US" dirty="0">
              <a:solidFill>
                <a:srgbClr val="CCCCFF"/>
              </a:solidFill>
              <a:cs typeface="Times New Roman" pitchFamily="18" charset="0"/>
              <a:hlinkClick r:id="rId3"/>
            </a:endParaRPr>
          </a:p>
          <a:p>
            <a:pPr>
              <a:defRPr/>
            </a:pPr>
            <a:r>
              <a:rPr lang="en-GB" altLang="en-US" dirty="0">
                <a:solidFill>
                  <a:srgbClr val="CCCCFF"/>
                </a:solidFill>
                <a:latin typeface="Times New Roman"/>
                <a:cs typeface="Times New Roman"/>
                <a:hlinkClick r:id="rId3"/>
              </a:rPr>
              <a:t>Chris Argyris</a:t>
            </a:r>
            <a:r>
              <a:rPr lang="en-GB" altLang="en-US" dirty="0">
                <a:latin typeface="Times New Roman"/>
                <a:cs typeface="Times New Roman"/>
              </a:rPr>
              <a:t> and </a:t>
            </a:r>
            <a:r>
              <a:rPr lang="en-GB" altLang="en-US" dirty="0">
                <a:latin typeface="Times New Roman"/>
                <a:cs typeface="Times New Roman"/>
                <a:hlinkClick r:id="rId4"/>
              </a:rPr>
              <a:t>Donald Schön</a:t>
            </a:r>
            <a:r>
              <a:rPr lang="en-GB" altLang="en-US" dirty="0">
                <a:latin typeface="Times New Roman"/>
                <a:cs typeface="Times New Roman"/>
              </a:rPr>
              <a:t> distinguish three levels of “learning” within organizations:</a:t>
            </a:r>
          </a:p>
          <a:p>
            <a:pPr>
              <a:defRPr/>
            </a:pPr>
            <a:r>
              <a:rPr lang="en-GB" altLang="en-US" b="1" dirty="0">
                <a:latin typeface="Times New Roman"/>
                <a:cs typeface="Times New Roman"/>
              </a:rPr>
              <a:t>1. Single loop learning</a:t>
            </a:r>
          </a:p>
          <a:p>
            <a:pPr>
              <a:defRPr/>
            </a:pPr>
            <a:r>
              <a:rPr lang="en-GB" altLang="en-US" dirty="0">
                <a:latin typeface="Times New Roman"/>
                <a:cs typeface="Times New Roman"/>
              </a:rPr>
              <a:t>This form of learning aims at solving the increasing changes and the problems that have risen as a consequence of this. However, this ignores the real cause of the problem.</a:t>
            </a:r>
          </a:p>
          <a:p>
            <a:pPr>
              <a:defRPr/>
            </a:pPr>
            <a:r>
              <a:rPr lang="en-GB" altLang="en-US" b="1" dirty="0">
                <a:latin typeface="Times New Roman"/>
                <a:cs typeface="Times New Roman"/>
              </a:rPr>
              <a:t>2. Double loop learning</a:t>
            </a:r>
          </a:p>
          <a:p>
            <a:pPr>
              <a:defRPr/>
            </a:pPr>
            <a:r>
              <a:rPr lang="en-GB" altLang="en-US" dirty="0">
                <a:latin typeface="Times New Roman"/>
                <a:cs typeface="Times New Roman"/>
              </a:rPr>
              <a:t>This form of learning will go more deeply into the cause of the problem and feedback is used to look at past actions. What were the considerations of the managers and the employees to adopt certain procedures? What went well and what should be improved?</a:t>
            </a:r>
          </a:p>
          <a:p>
            <a:pPr>
              <a:defRPr/>
            </a:pPr>
            <a:r>
              <a:rPr lang="en-GB" altLang="en-US" b="1" dirty="0">
                <a:latin typeface="Times New Roman"/>
                <a:cs typeface="Times New Roman"/>
              </a:rPr>
              <a:t>3. </a:t>
            </a:r>
            <a:r>
              <a:rPr lang="en-GB" altLang="en-US" b="1" dirty="0" err="1">
                <a:latin typeface="Times New Roman"/>
                <a:cs typeface="Times New Roman"/>
              </a:rPr>
              <a:t>Deutero</a:t>
            </a:r>
            <a:r>
              <a:rPr lang="en-GB" altLang="en-US" b="1" dirty="0">
                <a:latin typeface="Times New Roman"/>
                <a:cs typeface="Times New Roman"/>
              </a:rPr>
              <a:t> learning – changes in the overall strategy</a:t>
            </a:r>
          </a:p>
          <a:p>
            <a:pPr>
              <a:defRPr/>
            </a:pPr>
            <a:r>
              <a:rPr lang="en-GB" altLang="en-US" dirty="0">
                <a:latin typeface="Times New Roman"/>
                <a:cs typeface="Times New Roman"/>
              </a:rPr>
              <a:t>At this stage, levels 1 and 2 are combined with the aim of improving awareness and learning. People learn from the mistakes of the present and the past and they must be capable of admitting this.</a:t>
            </a:r>
          </a:p>
          <a:p>
            <a:pPr>
              <a:defRPr/>
            </a:pPr>
            <a:endParaRPr lang="en-GB" altLang="en-US" dirty="0"/>
          </a:p>
          <a:p>
            <a:pPr>
              <a:defRPr/>
            </a:pPr>
            <a:r>
              <a:rPr lang="en-GB" altLang="en-US" dirty="0">
                <a:latin typeface="Times New Roman"/>
                <a:cs typeface="Times New Roman"/>
              </a:rPr>
              <a:t>In order to illustrate this theory I would like to draw on an example that a fellow within the team who had held a senior role within the Police Force shared with us.</a:t>
            </a:r>
          </a:p>
          <a:p>
            <a:pPr>
              <a:defRPr/>
            </a:pPr>
            <a:r>
              <a:rPr lang="en-GB" altLang="en-US" dirty="0">
                <a:latin typeface="Times New Roman"/>
                <a:cs typeface="Times New Roman"/>
              </a:rPr>
              <a:t>He described a situation where a single mum and her disabled son were victims of bullying, the son reacted badly to this and became very dis-engaged, things deteriorated very quickly and soon the Police had to intervene as allegation's of anti social behaviour were being made against the son. The mum was obviously distressed with the situation and felt helpless.  Sadly, the situation got progressively worse, to the point where the mother took her own life and her sons.</a:t>
            </a:r>
          </a:p>
          <a:p>
            <a:pPr>
              <a:defRPr/>
            </a:pPr>
            <a:r>
              <a:rPr lang="en-GB" altLang="en-US" dirty="0">
                <a:latin typeface="Times New Roman"/>
                <a:cs typeface="Times New Roman"/>
              </a:rPr>
              <a:t>Upon reflecting on the situation the Police force reviewed their actions, analysed what they had done and considered what they had not done. In considering what they had not done, they realised that their focus had been on addressing the issues – the anti social behaviour. What they hadn’t considered was what else they could have done to avoid the situation escalating. They could have referred the family to a variety of support agencies. This identified a shortcoming in their policy and procedures – they are there to protect people.</a:t>
            </a:r>
          </a:p>
          <a:p>
            <a:pPr>
              <a:defRPr/>
            </a:pPr>
            <a:endParaRPr lang="en-GB" altLang="en-US" dirty="0"/>
          </a:p>
          <a:p>
            <a:pPr>
              <a:defRPr/>
            </a:pPr>
            <a:r>
              <a:rPr lang="en-GB" altLang="en-US" dirty="0">
                <a:latin typeface="Times New Roman"/>
                <a:cs typeface="Times New Roman"/>
              </a:rPr>
              <a:t>As a University we can reflect on our services e.g. WAPPAR supports work-based learners. For some time our Uni systems were not set up to accommodate the needs of that client group e.g. recruitment, registration, moodle etc. the systems were more suited to full time campus based learners. </a:t>
            </a:r>
            <a:endParaRPr lang="en-GB" altLang="en-US" dirty="0">
              <a:cs typeface="Times New Roman"/>
            </a:endParaRPr>
          </a:p>
        </p:txBody>
      </p:sp>
      <p:sp>
        <p:nvSpPr>
          <p:cNvPr id="72708" name="Slide Number Placeholder 3">
            <a:extLst>
              <a:ext uri="{FF2B5EF4-FFF2-40B4-BE49-F238E27FC236}">
                <a16:creationId xmlns:a16="http://schemas.microsoft.com/office/drawing/2014/main" id="{9EA67891-4B4D-412E-B91C-034FD69302B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13" indent="-280988">
              <a:defRPr>
                <a:solidFill>
                  <a:schemeClr val="tx1"/>
                </a:solidFill>
                <a:latin typeface="Arial" panose="020B0604020202020204" pitchFamily="34" charset="0"/>
                <a:cs typeface="Arial" panose="020B0604020202020204" pitchFamily="34" charset="0"/>
              </a:defRPr>
            </a:lvl2pPr>
            <a:lvl3pPr marL="1131888" indent="-225425">
              <a:defRPr>
                <a:solidFill>
                  <a:schemeClr val="tx1"/>
                </a:solidFill>
                <a:latin typeface="Arial" panose="020B0604020202020204" pitchFamily="34" charset="0"/>
                <a:cs typeface="Arial" panose="020B0604020202020204" pitchFamily="34" charset="0"/>
              </a:defRPr>
            </a:lvl3pPr>
            <a:lvl4pPr marL="1585913" indent="-225425">
              <a:defRPr>
                <a:solidFill>
                  <a:schemeClr val="tx1"/>
                </a:solidFill>
                <a:latin typeface="Arial" panose="020B0604020202020204" pitchFamily="34" charset="0"/>
                <a:cs typeface="Arial" panose="020B0604020202020204" pitchFamily="34" charset="0"/>
              </a:defRPr>
            </a:lvl4pPr>
            <a:lvl5pPr marL="2038350" indent="-225425">
              <a:defRPr>
                <a:solidFill>
                  <a:schemeClr val="tx1"/>
                </a:solidFill>
                <a:latin typeface="Arial" panose="020B0604020202020204" pitchFamily="34" charset="0"/>
                <a:cs typeface="Arial" panose="020B0604020202020204" pitchFamily="34" charset="0"/>
              </a:defRPr>
            </a:lvl5pPr>
            <a:lvl6pPr marL="24955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27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99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1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CC8B1FAD-35CB-4F4D-A35C-1E9475C88AA5}"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778740" y="9265205"/>
            <a:ext cx="2890349" cy="488398"/>
          </a:xfrm>
          <a:prstGeom prst="rect">
            <a:avLst/>
          </a:prstGeom>
          <a:noFill/>
          <a:ln>
            <a:miter lim="800000"/>
            <a:headEnd/>
            <a:tailEnd/>
          </a:ln>
        </p:spPr>
        <p:txBody>
          <a:bodyPr lIns="89766" tIns="44883" rIns="89766" bIns="44883" anchor="b"/>
          <a:lstStyle/>
          <a:p>
            <a:pPr marL="0" marR="0" lvl="0" indent="0" algn="r" defTabSz="914400" rtl="0" eaLnBrk="0" fontAlgn="auto" latinLnBrk="0" hangingPunct="0">
              <a:lnSpc>
                <a:spcPct val="100000"/>
              </a:lnSpc>
              <a:spcBef>
                <a:spcPts val="0"/>
              </a:spcBef>
              <a:spcAft>
                <a:spcPts val="0"/>
              </a:spcAft>
              <a:buClrTx/>
              <a:buSzTx/>
              <a:buFontTx/>
              <a:buNone/>
              <a:tabLst/>
              <a:defRPr/>
            </a:pPr>
            <a:fld id="{573CB699-CBBF-447A-A093-9ABA7F12397B}" type="slidenum">
              <a:rPr kumimoji="0" lang="en-GB" sz="11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28</a:t>
            </a:fld>
            <a:endParaRPr kumimoji="0" lang="en-GB" sz="1100" b="0" i="0" u="none" strike="noStrike" kern="1200" cap="none" spc="0" normalizeH="0" baseline="0" noProof="0" dirty="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1501523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Boyatsis</a:t>
            </a: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29</a:t>
            </a:fld>
            <a:endParaRPr lang="en-GB" dirty="0"/>
          </a:p>
        </p:txBody>
      </p:sp>
    </p:spTree>
    <p:extLst>
      <p:ext uri="{BB962C8B-B14F-4D97-AF65-F5344CB8AC3E}">
        <p14:creationId xmlns:p14="http://schemas.microsoft.com/office/powerpoint/2010/main" val="40697759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9635"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atin typeface="Calibri" charset="0"/>
              </a:rPr>
              <a:t>How can I focus on what needs to be done amidst all this complexity?</a:t>
            </a:r>
            <a:endParaRPr lang="en-US">
              <a:latin typeface="Calibri" charset="0"/>
            </a:endParaRPr>
          </a:p>
        </p:txBody>
      </p:sp>
      <p:sp>
        <p:nvSpPr>
          <p:cNvPr id="69636" name="Slide Number Placeholder 3"/>
          <p:cNvSpPr txBox="1">
            <a:spLocks noChangeArrowheads="1"/>
          </p:cNvSpPr>
          <p:nvPr/>
        </p:nvSpPr>
        <p:spPr bwMode="auto">
          <a:xfrm>
            <a:off x="3778424" y="9263816"/>
            <a:ext cx="2889108" cy="48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785" tIns="44892" rIns="89785" bIns="44892" anchor="b"/>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marL="0" marR="0" lvl="0" indent="0" algn="r" defTabSz="897849" rtl="0" eaLnBrk="1" fontAlgn="auto" latinLnBrk="0" hangingPunct="1">
              <a:lnSpc>
                <a:spcPct val="100000"/>
              </a:lnSpc>
              <a:spcBef>
                <a:spcPts val="0"/>
              </a:spcBef>
              <a:spcAft>
                <a:spcPts val="0"/>
              </a:spcAft>
              <a:buClrTx/>
              <a:buSzTx/>
              <a:buFontTx/>
              <a:buNone/>
              <a:tabLst/>
              <a:defRPr/>
            </a:pPr>
            <a:fld id="{BB3A2477-DB08-1745-8B13-B4CB3F325BAE}" type="slidenum">
              <a:rPr kumimoji="0" lang="en-US" sz="1200" b="0" i="0" u="none" strike="noStrike" kern="1200" cap="none" spc="0" normalizeH="0" baseline="0" noProof="0">
                <a:ln>
                  <a:noFill/>
                </a:ln>
                <a:solidFill>
                  <a:srgbClr val="000000"/>
                </a:solidFill>
                <a:effectLst/>
                <a:uLnTx/>
                <a:uFillTx/>
                <a:latin typeface="Calibri" charset="0"/>
                <a:ea typeface="Arial Unicode MS" charset="0"/>
                <a:cs typeface="Tahoma" charset="0"/>
              </a:rPr>
              <a:pPr marL="0" marR="0" lvl="0" indent="0" algn="r" defTabSz="897849"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srgbClr val="000000"/>
              </a:solidFill>
              <a:effectLst/>
              <a:uLnTx/>
              <a:uFillTx/>
              <a:latin typeface="Calibri" charset="0"/>
              <a:ea typeface="Arial Unicode MS" charset="0"/>
              <a:cs typeface="Tahoma" charset="0"/>
            </a:endParaRPr>
          </a:p>
        </p:txBody>
      </p:sp>
    </p:spTree>
    <p:extLst>
      <p:ext uri="{BB962C8B-B14F-4D97-AF65-F5344CB8AC3E}">
        <p14:creationId xmlns:p14="http://schemas.microsoft.com/office/powerpoint/2010/main" val="629035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Times New Roman"/>
            </a:endParaRPr>
          </a:p>
          <a:p>
            <a:endParaRPr lang="en-US">
              <a:cs typeface="Times New Roman"/>
            </a:endParaRP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15761578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latin typeface="Calibri"/>
                <a:cs typeface="Calibri"/>
              </a:rPr>
              <a:t>Intrapersonal competencies:</a:t>
            </a:r>
          </a:p>
          <a:p>
            <a:r>
              <a:rPr lang="en-US">
                <a:latin typeface="Calibri"/>
                <a:cs typeface="Calibri"/>
              </a:rPr>
              <a:t>Self-awareness</a:t>
            </a:r>
          </a:p>
          <a:p>
            <a:r>
              <a:rPr lang="en-US">
                <a:latin typeface="Calibri"/>
                <a:cs typeface="Calibri"/>
              </a:rPr>
              <a:t>Self-management</a:t>
            </a:r>
          </a:p>
          <a:p>
            <a:r>
              <a:rPr lang="en-US" b="1">
                <a:latin typeface="Calibri"/>
                <a:cs typeface="Calibri"/>
              </a:rPr>
              <a:t>Interpersonal competencies:</a:t>
            </a:r>
          </a:p>
          <a:p>
            <a:r>
              <a:rPr lang="en-US">
                <a:latin typeface="Calibri"/>
                <a:cs typeface="Calibri"/>
              </a:rPr>
              <a:t>Social awareness</a:t>
            </a:r>
          </a:p>
          <a:p>
            <a:r>
              <a:rPr lang="en-US">
                <a:latin typeface="Calibri"/>
                <a:cs typeface="Calibri"/>
              </a:rPr>
              <a:t>Relationship management</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37040830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34</a:t>
            </a:fld>
            <a:endParaRPr lang="en-GB" dirty="0"/>
          </a:p>
        </p:txBody>
      </p:sp>
    </p:spTree>
    <p:extLst>
      <p:ext uri="{BB962C8B-B14F-4D97-AF65-F5344CB8AC3E}">
        <p14:creationId xmlns:p14="http://schemas.microsoft.com/office/powerpoint/2010/main" val="2600021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a:t>Through Supervision sessions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F5DA30-4810-4C60-8177-86111F4F22F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988570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can facilitate the achievement</a:t>
            </a:r>
            <a:r>
              <a:rPr lang="en-GB" baseline="0" dirty="0"/>
              <a:t> of this by supporting individuals as they are completing this activity.</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829781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036582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06F844-80B3-428A-B7D7-393895CFAF6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176712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62560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09255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53448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44351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1542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07/11/2023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18221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07/11/2023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07827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6093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3278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67008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348760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54636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609600" y="1600201"/>
            <a:ext cx="10972800" cy="4525923"/>
          </a:xfrm>
        </p:spPr>
        <p:txBody>
          <a:bodyPr anchor="t"/>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609601" y="1604516"/>
            <a:ext cx="10972324"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609601" y="1604516"/>
            <a:ext cx="10972324"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11/7/2023</a:t>
            </a:fld>
            <a:endParaRPr lang="en-US"/>
          </a:p>
        </p:txBody>
      </p:sp>
      <p:sp>
        <p:nvSpPr>
          <p:cNvPr id="9" name="Footer Placeholder 4"/>
          <p:cNvSpPr txBox="1">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4157792210"/>
      </p:ext>
    </p:extLst>
  </p:cSld>
  <p:clrMapOvr>
    <a:masterClrMapping/>
  </p:clrMapOvr>
  <p:transition spd="slow"/>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6" name="Text Placeholder 5"/>
          <p:cNvSpPr txBox="1">
            <a:spLocks noGrp="1"/>
          </p:cNvSpPr>
          <p:nvPr>
            <p:ph type="body" idx="4294967295"/>
          </p:nvPr>
        </p:nvSpPr>
        <p:spPr>
          <a:xfrm>
            <a:off x="609601" y="1604516"/>
            <a:ext cx="10972324" cy="4525923"/>
          </a:xfrm>
        </p:spPr>
        <p:txBody>
          <a:bodyPr lIns="0" tIns="0" rIns="0" bIns="0"/>
          <a:lstStyle>
            <a:lvl1pPr hangingPunct="0">
              <a:buNone/>
              <a:defRPr lang="en-GB"/>
            </a:lvl1pPr>
          </a:lstStyle>
          <a:p>
            <a:pPr lvl="0"/>
            <a:endParaRPr lang="en-GB"/>
          </a:p>
        </p:txBody>
      </p:sp>
      <p:sp>
        <p:nvSpPr>
          <p:cNvPr id="4" name="Date Placeholder 2"/>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EE448057-6188-BA46-9255-6F4E487E94B4}" type="datetime1">
              <a:rPr lang="en-US"/>
              <a:pPr/>
              <a:t>11/7/2023</a:t>
            </a:fld>
            <a:endParaRPr lang="en-US"/>
          </a:p>
        </p:txBody>
      </p:sp>
      <p:sp>
        <p:nvSpPr>
          <p:cNvPr id="5" name="Footer Placeholder 3"/>
          <p:cNvSpPr txBox="1">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7" name="Slide Number Placeholder 4"/>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28CB0C08-E5FF-7C4F-9E0C-4473506E0981}" type="slidenum">
              <a:rPr lang="en-US"/>
              <a:pPr/>
              <a:t>‹#›</a:t>
            </a:fld>
            <a:endParaRPr lang="en-US"/>
          </a:p>
        </p:txBody>
      </p:sp>
    </p:spTree>
    <p:extLst>
      <p:ext uri="{BB962C8B-B14F-4D97-AF65-F5344CB8AC3E}">
        <p14:creationId xmlns:p14="http://schemas.microsoft.com/office/powerpoint/2010/main" val="4163166539"/>
      </p:ext>
    </p:extLst>
  </p:cSld>
  <p:clrMapOvr>
    <a:masterClrMapping/>
  </p:clrMapOvr>
  <p:transition spd="slow"/>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F800DE-CBAC-48C5-BF2F-50D77DEDF08C}"/>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Arial" charset="0"/>
              </a:defRPr>
            </a:lvl1pPr>
          </a:lstStyle>
          <a:p>
            <a:pPr>
              <a:defRPr/>
            </a:pPr>
            <a:fld id="{4052E0FF-61FF-4CF3-B661-95EB39884F03}" type="datetimeFigureOut">
              <a:rPr lang="en-GB"/>
              <a:pPr>
                <a:defRPr/>
              </a:pPr>
              <a:t>07/11/2023</a:t>
            </a:fld>
            <a:endParaRPr lang="en-GB"/>
          </a:p>
        </p:txBody>
      </p:sp>
      <p:sp>
        <p:nvSpPr>
          <p:cNvPr id="5" name="Footer Placeholder 4">
            <a:extLst>
              <a:ext uri="{FF2B5EF4-FFF2-40B4-BE49-F238E27FC236}">
                <a16:creationId xmlns:a16="http://schemas.microsoft.com/office/drawing/2014/main" id="{2F5D7003-24DC-4ED1-8687-1200619EFE86}"/>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04AE28D-8BBA-4BE7-B762-A8CEB35A544B}"/>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EEE793CC-7E3E-46FE-B5F7-4968647030DB}" type="slidenum">
              <a:rPr lang="en-GB" altLang="en-US"/>
              <a:pPr>
                <a:defRPr/>
              </a:pPr>
              <a:t>‹#›</a:t>
            </a:fld>
            <a:endParaRPr lang="en-GB" altLang="en-US"/>
          </a:p>
        </p:txBody>
      </p:sp>
    </p:spTree>
    <p:extLst>
      <p:ext uri="{BB962C8B-B14F-4D97-AF65-F5344CB8AC3E}">
        <p14:creationId xmlns:p14="http://schemas.microsoft.com/office/powerpoint/2010/main" val="28912251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D64BC1-AA77-46A9-8361-65C65311FE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8BC05E37-0B25-41AC-A965-A66308D375E5}" type="datetimeFigureOut">
              <a:rPr lang="en-GB"/>
              <a:pPr>
                <a:defRPr/>
              </a:pPr>
              <a:t>07/11/2023</a:t>
            </a:fld>
            <a:endParaRPr lang="en-GB"/>
          </a:p>
        </p:txBody>
      </p:sp>
      <p:sp>
        <p:nvSpPr>
          <p:cNvPr id="5" name="Footer Placeholder 4">
            <a:extLst>
              <a:ext uri="{FF2B5EF4-FFF2-40B4-BE49-F238E27FC236}">
                <a16:creationId xmlns:a16="http://schemas.microsoft.com/office/drawing/2014/main" id="{4F7ABEAA-991A-41D0-8F8F-C6A0B0DBAB2E}"/>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6E38175E-0B40-4549-85FF-5D3C67102620}"/>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954C319F-4FB6-4260-A1B1-6C1D75394D06}" type="slidenum">
              <a:rPr lang="en-GB" altLang="en-US"/>
              <a:pPr>
                <a:defRPr/>
              </a:pPr>
              <a:t>‹#›</a:t>
            </a:fld>
            <a:endParaRPr lang="en-GB" altLang="en-US"/>
          </a:p>
        </p:txBody>
      </p:sp>
    </p:spTree>
    <p:extLst>
      <p:ext uri="{BB962C8B-B14F-4D97-AF65-F5344CB8AC3E}">
        <p14:creationId xmlns:p14="http://schemas.microsoft.com/office/powerpoint/2010/main" val="32215783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0A6FE-B01E-4F8C-9B24-B0A99D209199}"/>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4FB751A-0447-4653-8100-0695569914A0}" type="datetimeFigureOut">
              <a:rPr lang="en-GB"/>
              <a:pPr>
                <a:defRPr/>
              </a:pPr>
              <a:t>07/11/2023</a:t>
            </a:fld>
            <a:endParaRPr lang="en-GB"/>
          </a:p>
        </p:txBody>
      </p:sp>
      <p:sp>
        <p:nvSpPr>
          <p:cNvPr id="5" name="Slide Number Placeholder 5">
            <a:extLst>
              <a:ext uri="{FF2B5EF4-FFF2-40B4-BE49-F238E27FC236}">
                <a16:creationId xmlns:a16="http://schemas.microsoft.com/office/drawing/2014/main" id="{86C0DD5D-6464-4EE3-B4BB-A645C695F735}"/>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9161ED1-DFCA-4DFD-8525-40044C301410}" type="slidenum">
              <a:rPr lang="en-GB" altLang="en-US"/>
              <a:pPr>
                <a:defRPr/>
              </a:pPr>
              <a:t>‹#›</a:t>
            </a:fld>
            <a:endParaRPr lang="en-GB" altLang="en-US"/>
          </a:p>
        </p:txBody>
      </p:sp>
    </p:spTree>
    <p:extLst>
      <p:ext uri="{BB962C8B-B14F-4D97-AF65-F5344CB8AC3E}">
        <p14:creationId xmlns:p14="http://schemas.microsoft.com/office/powerpoint/2010/main" val="24680716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087B8A-D7C2-415C-AFCA-FCDAFE15DD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C97BAF76-C1C3-4182-BC82-AA58ABAED5CD}" type="datetimeFigureOut">
              <a:rPr lang="en-GB"/>
              <a:pPr>
                <a:defRPr/>
              </a:pPr>
              <a:t>07/11/2023</a:t>
            </a:fld>
            <a:endParaRPr lang="en-GB"/>
          </a:p>
        </p:txBody>
      </p:sp>
      <p:sp>
        <p:nvSpPr>
          <p:cNvPr id="6" name="Slide Number Placeholder 6">
            <a:extLst>
              <a:ext uri="{FF2B5EF4-FFF2-40B4-BE49-F238E27FC236}">
                <a16:creationId xmlns:a16="http://schemas.microsoft.com/office/drawing/2014/main" id="{A11DECC4-2225-4AC0-A46A-3BBF0F80A2C8}"/>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7E1B8A23-3D36-4FBE-86CF-DB8FE0222049}" type="slidenum">
              <a:rPr lang="en-GB" altLang="en-US"/>
              <a:pPr>
                <a:defRPr/>
              </a:pPr>
              <a:t>‹#›</a:t>
            </a:fld>
            <a:endParaRPr lang="en-GB" altLang="en-US"/>
          </a:p>
        </p:txBody>
      </p:sp>
    </p:spTree>
    <p:extLst>
      <p:ext uri="{BB962C8B-B14F-4D97-AF65-F5344CB8AC3E}">
        <p14:creationId xmlns:p14="http://schemas.microsoft.com/office/powerpoint/2010/main" val="174939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816AD2-2343-4832-9975-E53F1DF1B43E}"/>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6E32BE01-07E2-440D-B563-E0B5D9FC53DF}" type="datetimeFigureOut">
              <a:rPr lang="en-GB"/>
              <a:pPr>
                <a:defRPr/>
              </a:pPr>
              <a:t>07/11/2023</a:t>
            </a:fld>
            <a:endParaRPr lang="en-GB"/>
          </a:p>
        </p:txBody>
      </p:sp>
      <p:sp>
        <p:nvSpPr>
          <p:cNvPr id="8" name="Slide Number Placeholder 8">
            <a:extLst>
              <a:ext uri="{FF2B5EF4-FFF2-40B4-BE49-F238E27FC236}">
                <a16:creationId xmlns:a16="http://schemas.microsoft.com/office/drawing/2014/main" id="{51FEB8E8-7BAC-4E7D-B313-C3B821D624FC}"/>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CF0FF6F8-AA10-49C3-B2ED-8AD260B634F0}" type="slidenum">
              <a:rPr lang="en-GB" altLang="en-US"/>
              <a:pPr>
                <a:defRPr/>
              </a:pPr>
              <a:t>‹#›</a:t>
            </a:fld>
            <a:endParaRPr lang="en-GB" altLang="en-US"/>
          </a:p>
        </p:txBody>
      </p:sp>
    </p:spTree>
    <p:extLst>
      <p:ext uri="{BB962C8B-B14F-4D97-AF65-F5344CB8AC3E}">
        <p14:creationId xmlns:p14="http://schemas.microsoft.com/office/powerpoint/2010/main" val="23309446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99F2B9-177D-4928-963E-235342BBAFBC}"/>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FC711A2-1527-4D91-AD02-3F0CD67A7C16}" type="datetimeFigureOut">
              <a:rPr lang="en-GB"/>
              <a:pPr>
                <a:defRPr/>
              </a:pPr>
              <a:t>07/11/2023</a:t>
            </a:fld>
            <a:endParaRPr lang="en-GB"/>
          </a:p>
        </p:txBody>
      </p:sp>
      <p:sp>
        <p:nvSpPr>
          <p:cNvPr id="4" name="Slide Number Placeholder 4">
            <a:extLst>
              <a:ext uri="{FF2B5EF4-FFF2-40B4-BE49-F238E27FC236}">
                <a16:creationId xmlns:a16="http://schemas.microsoft.com/office/drawing/2014/main" id="{2C62B755-A36C-47C4-B2C5-2A9DC5574B6A}"/>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8FCA52A5-887B-4D48-995B-CCCF3D69EB86}" type="slidenum">
              <a:rPr lang="en-GB" altLang="en-US"/>
              <a:pPr>
                <a:defRPr/>
              </a:pPr>
              <a:t>‹#›</a:t>
            </a:fld>
            <a:endParaRPr lang="en-GB" altLang="en-US"/>
          </a:p>
        </p:txBody>
      </p:sp>
    </p:spTree>
    <p:extLst>
      <p:ext uri="{BB962C8B-B14F-4D97-AF65-F5344CB8AC3E}">
        <p14:creationId xmlns:p14="http://schemas.microsoft.com/office/powerpoint/2010/main" val="372533457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98D4E-BC35-46C0-9D07-CB71072065A7}"/>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A1BE8D64-18FC-4728-A50B-CEF44AB9875D}" type="datetimeFigureOut">
              <a:rPr lang="en-GB"/>
              <a:pPr>
                <a:defRPr/>
              </a:pPr>
              <a:t>07/11/2023</a:t>
            </a:fld>
            <a:endParaRPr lang="en-GB"/>
          </a:p>
        </p:txBody>
      </p:sp>
      <p:sp>
        <p:nvSpPr>
          <p:cNvPr id="3" name="Slide Number Placeholder 3">
            <a:extLst>
              <a:ext uri="{FF2B5EF4-FFF2-40B4-BE49-F238E27FC236}">
                <a16:creationId xmlns:a16="http://schemas.microsoft.com/office/drawing/2014/main" id="{D0E0E1C7-4EB0-455E-B34A-0120F6B27929}"/>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00E5756A-2119-4288-BB9C-B2AFDB4455A6}" type="slidenum">
              <a:rPr lang="en-GB" altLang="en-US"/>
              <a:pPr>
                <a:defRPr/>
              </a:pPr>
              <a:t>‹#›</a:t>
            </a:fld>
            <a:endParaRPr lang="en-GB" altLang="en-US"/>
          </a:p>
        </p:txBody>
      </p:sp>
    </p:spTree>
    <p:extLst>
      <p:ext uri="{BB962C8B-B14F-4D97-AF65-F5344CB8AC3E}">
        <p14:creationId xmlns:p14="http://schemas.microsoft.com/office/powerpoint/2010/main" val="41144318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CD5EDDD0-B72C-41D0-BE33-62BB75E92415}"/>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DC195401-C034-4CA2-B469-800629BE9F3D}" type="datetimeFigureOut">
              <a:rPr lang="en-GB"/>
              <a:pPr>
                <a:defRPr/>
              </a:pPr>
              <a:t>07/11/2023</a:t>
            </a:fld>
            <a:endParaRPr lang="en-GB"/>
          </a:p>
        </p:txBody>
      </p:sp>
      <p:sp>
        <p:nvSpPr>
          <p:cNvPr id="6" name="Slide Number Placeholder 6">
            <a:extLst>
              <a:ext uri="{FF2B5EF4-FFF2-40B4-BE49-F238E27FC236}">
                <a16:creationId xmlns:a16="http://schemas.microsoft.com/office/drawing/2014/main" id="{DE88BFBF-5F19-4455-B5E0-4D2BC8EC3596}"/>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9FB8B13C-8EA1-4753-9905-3E8D63784CBB}" type="slidenum">
              <a:rPr lang="en-GB" altLang="en-US"/>
              <a:pPr>
                <a:defRPr/>
              </a:pPr>
              <a:t>‹#›</a:t>
            </a:fld>
            <a:endParaRPr lang="en-GB" altLang="en-US"/>
          </a:p>
        </p:txBody>
      </p:sp>
    </p:spTree>
    <p:extLst>
      <p:ext uri="{BB962C8B-B14F-4D97-AF65-F5344CB8AC3E}">
        <p14:creationId xmlns:p14="http://schemas.microsoft.com/office/powerpoint/2010/main" val="24485971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99FDEA6-5140-4DF5-BDE8-29FAB2CCF6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ED839657-3B64-481D-863F-7012B424A167}" type="datetimeFigureOut">
              <a:rPr lang="en-GB"/>
              <a:pPr>
                <a:defRPr/>
              </a:pPr>
              <a:t>07/11/2023</a:t>
            </a:fld>
            <a:endParaRPr lang="en-GB"/>
          </a:p>
        </p:txBody>
      </p:sp>
      <p:sp>
        <p:nvSpPr>
          <p:cNvPr id="6" name="Slide Number Placeholder 6">
            <a:extLst>
              <a:ext uri="{FF2B5EF4-FFF2-40B4-BE49-F238E27FC236}">
                <a16:creationId xmlns:a16="http://schemas.microsoft.com/office/drawing/2014/main" id="{EAE00AE4-41C7-411E-96E7-DFC3A8EBA500}"/>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08E9088-DB00-4BEC-86EA-135DC5D22CAA}" type="slidenum">
              <a:rPr lang="en-GB" altLang="en-US"/>
              <a:pPr>
                <a:defRPr/>
              </a:pPr>
              <a:t>‹#›</a:t>
            </a:fld>
            <a:endParaRPr lang="en-GB" altLang="en-US"/>
          </a:p>
        </p:txBody>
      </p:sp>
    </p:spTree>
    <p:extLst>
      <p:ext uri="{BB962C8B-B14F-4D97-AF65-F5344CB8AC3E}">
        <p14:creationId xmlns:p14="http://schemas.microsoft.com/office/powerpoint/2010/main" val="39164897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CCE5F-FE92-418B-88DD-01BA7C60E2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FD85DE55-8508-4F18-BE9C-6722C4DB809A}" type="datetimeFigureOut">
              <a:rPr lang="en-GB"/>
              <a:pPr>
                <a:defRPr/>
              </a:pPr>
              <a:t>07/11/2023</a:t>
            </a:fld>
            <a:endParaRPr lang="en-GB"/>
          </a:p>
        </p:txBody>
      </p:sp>
      <p:sp>
        <p:nvSpPr>
          <p:cNvPr id="5" name="Slide Number Placeholder 5">
            <a:extLst>
              <a:ext uri="{FF2B5EF4-FFF2-40B4-BE49-F238E27FC236}">
                <a16:creationId xmlns:a16="http://schemas.microsoft.com/office/drawing/2014/main" id="{79264BD5-A7BE-47BF-808B-66917BB2374B}"/>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F7CE5DA5-19D4-4544-8787-0153E3EADD83}" type="slidenum">
              <a:rPr lang="en-GB" altLang="en-US"/>
              <a:pPr>
                <a:defRPr/>
              </a:pPr>
              <a:t>‹#›</a:t>
            </a:fld>
            <a:endParaRPr lang="en-GB" altLang="en-US"/>
          </a:p>
        </p:txBody>
      </p:sp>
    </p:spTree>
    <p:extLst>
      <p:ext uri="{BB962C8B-B14F-4D97-AF65-F5344CB8AC3E}">
        <p14:creationId xmlns:p14="http://schemas.microsoft.com/office/powerpoint/2010/main" val="3670772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309DAC-3D75-4C44-9683-7397C60B6B1B}"/>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4A73E13D-7E54-4E70-AB44-27F2485F9C9C}" type="datetimeFigureOut">
              <a:rPr lang="en-GB"/>
              <a:pPr>
                <a:defRPr/>
              </a:pPr>
              <a:t>07/11/2023</a:t>
            </a:fld>
            <a:endParaRPr lang="en-GB"/>
          </a:p>
        </p:txBody>
      </p:sp>
      <p:sp>
        <p:nvSpPr>
          <p:cNvPr id="5" name="Slide Number Placeholder 5">
            <a:extLst>
              <a:ext uri="{FF2B5EF4-FFF2-40B4-BE49-F238E27FC236}">
                <a16:creationId xmlns:a16="http://schemas.microsoft.com/office/drawing/2014/main" id="{64C0A483-B99E-469C-B3AF-676681C42C7F}"/>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ACF44A61-1D16-4C67-A003-D2C1D0AD2138}" type="slidenum">
              <a:rPr lang="en-GB" altLang="en-US"/>
              <a:pPr>
                <a:defRPr/>
              </a:pPr>
              <a:t>‹#›</a:t>
            </a:fld>
            <a:endParaRPr lang="en-GB" altLang="en-US"/>
          </a:p>
        </p:txBody>
      </p:sp>
    </p:spTree>
    <p:extLst>
      <p:ext uri="{BB962C8B-B14F-4D97-AF65-F5344CB8AC3E}">
        <p14:creationId xmlns:p14="http://schemas.microsoft.com/office/powerpoint/2010/main" val="19564929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07/11/2023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1567129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021352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1066283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301485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45686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7825678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473072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943542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122586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353255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6040253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00140788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2.xml"/><Relationship Id="rId1" Type="http://schemas.openxmlformats.org/officeDocument/2006/relationships/slideLayout" Target="../slideLayouts/slideLayout1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3.xml"/><Relationship Id="rId1" Type="http://schemas.openxmlformats.org/officeDocument/2006/relationships/slideLayout" Target="../slideLayouts/slideLayout2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4.xml"/><Relationship Id="rId1" Type="http://schemas.openxmlformats.org/officeDocument/2006/relationships/slideLayout" Target="../slideLayouts/slideLayout2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image" Target="../media/image19.jpeg"/><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21.jpe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23.jpe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18.xml"/><Relationship Id="rId1"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25696714"/>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E75B67AD-4FEC-49AB-BA37-0F66DDB5A2D0}"/>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0527A4E8-9BF7-4E77-91FE-2B5701BEF2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1107CF8-65A1-437F-839E-DFE0B57E1B1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Arial" charset="0"/>
              </a:defRPr>
            </a:lvl1pPr>
          </a:lstStyle>
          <a:p>
            <a:pPr>
              <a:defRPr/>
            </a:pPr>
            <a:fld id="{761743C2-1383-4BEF-8DB0-6D785E6394EB}" type="datetimeFigureOut">
              <a:rPr lang="en-GB"/>
              <a:pPr>
                <a:defRPr/>
              </a:pPr>
              <a:t>07/11/2023</a:t>
            </a:fld>
            <a:endParaRPr lang="en-GB"/>
          </a:p>
        </p:txBody>
      </p:sp>
      <p:sp>
        <p:nvSpPr>
          <p:cNvPr id="6" name="Slide Number Placeholder 5">
            <a:extLst>
              <a:ext uri="{FF2B5EF4-FFF2-40B4-BE49-F238E27FC236}">
                <a16:creationId xmlns:a16="http://schemas.microsoft.com/office/drawing/2014/main" id="{17E738C4-7413-4E09-9DFA-1A219E99295D}"/>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8C88461B-4C0F-47D3-8B99-DA0039D21624}" type="slidenum">
              <a:rPr lang="en-GB" altLang="en-US"/>
              <a:pPr>
                <a:defRPr/>
              </a:pPr>
              <a:t>‹#›</a:t>
            </a:fld>
            <a:endParaRPr lang="en-GB" altLang="en-US"/>
          </a:p>
        </p:txBody>
      </p:sp>
    </p:spTree>
    <p:extLst>
      <p:ext uri="{BB962C8B-B14F-4D97-AF65-F5344CB8AC3E}">
        <p14:creationId xmlns:p14="http://schemas.microsoft.com/office/powerpoint/2010/main" val="381593347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4922762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03078366"/>
      </p:ext>
    </p:extLst>
  </p:cSld>
  <p:clrMap bg1="lt1" tx1="dk1" bg2="lt2" tx2="dk2" accent1="accent1" accent2="accent2" accent3="accent3" accent4="accent4" accent5="accent5" accent6="accent6" hlink="hlink" folHlink="folHlink"/>
  <p:sldLayoutIdLst>
    <p:sldLayoutId id="21474837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41.xm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41.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41.xml"/></Relationships>
</file>

<file path=ppt/slides/_rels/slide2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6.xml"/><Relationship Id="rId1" Type="http://schemas.openxmlformats.org/officeDocument/2006/relationships/slideLayout" Target="../slideLayouts/slideLayout41.xm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7.xml"/><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34.xml"/><Relationship Id="rId1" Type="http://schemas.openxmlformats.org/officeDocument/2006/relationships/video" Target="https://www.youtube.com/embed/Ea6SSRUxRHk?feature=oembed" TargetMode="External"/><Relationship Id="rId4" Type="http://schemas.openxmlformats.org/officeDocument/2006/relationships/image" Target="../media/image55.jpeg"/></Relationships>
</file>

<file path=ppt/slides/_rels/slide30.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1.xml"/><Relationship Id="rId1" Type="http://schemas.openxmlformats.org/officeDocument/2006/relationships/slideLayout" Target="../slideLayouts/slideLayout41.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2.xml"/><Relationship Id="rId1" Type="http://schemas.openxmlformats.org/officeDocument/2006/relationships/slideLayout" Target="../slideLayouts/slideLayout40.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1.xml"/><Relationship Id="rId1" Type="http://schemas.openxmlformats.org/officeDocument/2006/relationships/video" Target="https://www.youtube.com/embed/_MC3XuMvsDI?feature=oembed" TargetMode="External"/><Relationship Id="rId4" Type="http://schemas.openxmlformats.org/officeDocument/2006/relationships/image" Target="../media/image59.jpeg"/></Relationships>
</file>

<file path=ppt/slides/_rels/slide3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42.xml"/></Relationships>
</file>

<file path=ppt/slides/_rels/slide3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41.xml"/></Relationships>
</file>

<file path=ppt/slides/_rels/slide37.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38.xml"/></Relationships>
</file>

<file path=ppt/slides/_rels/slide3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36.xml"/></Relationships>
</file>

<file path=ppt/slides/_rels/slide3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3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7.xml"/></Relationships>
</file>

<file path=ppt/slides/_rels/slide4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4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4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5.xml"/><Relationship Id="rId1" Type="http://schemas.openxmlformats.org/officeDocument/2006/relationships/slideLayout" Target="../slideLayouts/slideLayout47.xml"/></Relationships>
</file>

<file path=ppt/slides/_rels/slide5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26.xml"/><Relationship Id="rId1" Type="http://schemas.openxmlformats.org/officeDocument/2006/relationships/slideLayout" Target="../slideLayouts/slideLayout23.xml"/></Relationships>
</file>

<file path=ppt/slides/_rels/slide54.xml.rels><?xml version="1.0" encoding="UTF-8" standalone="yes"?>
<Relationships xmlns="http://schemas.openxmlformats.org/package/2006/relationships"><Relationship Id="rId3" Type="http://schemas.openxmlformats.org/officeDocument/2006/relationships/hyperlink" Target="http://www.etl.tla.ed.ac.uk/questionnaires/ASSIST.pdf" TargetMode="External"/><Relationship Id="rId2" Type="http://schemas.openxmlformats.org/officeDocument/2006/relationships/notesSlide" Target="../notesSlides/notesSlide27.xml"/><Relationship Id="rId1" Type="http://schemas.openxmlformats.org/officeDocument/2006/relationships/slideLayout" Target="../slideLayouts/slideLayout23.xml"/><Relationship Id="rId4" Type="http://schemas.openxmlformats.org/officeDocument/2006/relationships/hyperlink" Target="http://www.whitewater-rescue.com/support/pagepics/lsitechmanual.pdf"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28.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971107" y="1555230"/>
            <a:ext cx="4499992" cy="3109845"/>
          </a:xfrm>
        </p:spPr>
        <p:txBody>
          <a:bodyPr lIns="91440" tIns="45720" rIns="91440" bIns="45720" anchor="t"/>
          <a:lstStyle/>
          <a:p>
            <a:pPr algn="ctr"/>
            <a:r>
              <a:rPr lang="en-GB" sz="2600" b="1" dirty="0">
                <a:solidFill>
                  <a:srgbClr val="FFCC66"/>
                </a:solidFill>
                <a:latin typeface="Arial Black"/>
                <a:cs typeface="Arial"/>
              </a:rPr>
              <a:t>Module BMPF7081</a:t>
            </a:r>
            <a:br>
              <a:rPr lang="en-GB" sz="2600" b="1" dirty="0">
                <a:solidFill>
                  <a:srgbClr val="FFCC66"/>
                </a:solidFill>
                <a:latin typeface="Arial Black"/>
                <a:cs typeface="Arial"/>
              </a:rPr>
            </a:br>
            <a:r>
              <a:rPr lang="en-GB" sz="2600" b="1" i="1" dirty="0">
                <a:solidFill>
                  <a:srgbClr val="FFCC66"/>
                </a:solidFill>
                <a:latin typeface="Arial Black"/>
                <a:cs typeface="Arial"/>
              </a:rPr>
              <a:t>Module BMPF4001</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Continuing Professional Development/</a:t>
            </a:r>
            <a:r>
              <a:rPr lang="en-GB" sz="2600" b="1" i="1" dirty="0">
                <a:latin typeface="Arial Black"/>
                <a:cs typeface="Arial"/>
              </a:rPr>
              <a:t>Preparing for Work-based Learning</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3</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1981200" y="82315"/>
            <a:ext cx="8229600" cy="1143000"/>
          </a:xfrm>
        </p:spPr>
        <p:txBody>
          <a:bodyPr/>
          <a:lstStyle/>
          <a:p>
            <a:r>
              <a:rPr lang="en-GB" b="1" dirty="0">
                <a:solidFill>
                  <a:schemeClr val="accent5">
                    <a:lumMod val="50000"/>
                  </a:schemeClr>
                </a:solidFill>
                <a:latin typeface="Calibri" charset="0"/>
              </a:rPr>
              <a:t>Agenda – Day 3</a:t>
            </a:r>
            <a:endParaRPr lang="en-US" b="1" dirty="0">
              <a:solidFill>
                <a:schemeClr val="accent5">
                  <a:lumMod val="50000"/>
                </a:schemeClr>
              </a:solidFill>
              <a:latin typeface="Calibri" charset="0"/>
            </a:endParaRPr>
          </a:p>
        </p:txBody>
      </p:sp>
      <p:sp>
        <p:nvSpPr>
          <p:cNvPr id="11267" name="Rectangle 3"/>
          <p:cNvSpPr>
            <a:spLocks noGrp="1" noChangeArrowheads="1"/>
          </p:cNvSpPr>
          <p:nvPr>
            <p:ph type="body" idx="4294967295"/>
          </p:nvPr>
        </p:nvSpPr>
        <p:spPr>
          <a:xfrm>
            <a:off x="553844" y="796187"/>
            <a:ext cx="8435280" cy="3917032"/>
          </a:xfrm>
        </p:spPr>
        <p:txBody>
          <a:bodyPr rtlCol="0">
            <a:noAutofit/>
          </a:bodyPr>
          <a:lstStyle/>
          <a:p>
            <a:pPr>
              <a:buFont typeface="Arial"/>
              <a:buChar char="•"/>
              <a:defRPr/>
            </a:pPr>
            <a:r>
              <a:rPr lang="en-GB" dirty="0">
                <a:latin typeface="+mj-lt"/>
              </a:rPr>
              <a:t>Recap on Day  2</a:t>
            </a:r>
          </a:p>
          <a:p>
            <a:pPr>
              <a:buFont typeface="Arial"/>
              <a:buChar char="•"/>
              <a:defRPr/>
            </a:pPr>
            <a:r>
              <a:rPr lang="en-GB" dirty="0">
                <a:latin typeface="+mj-lt"/>
              </a:rPr>
              <a:t>Annotated CV, JD, SWOT, TNA and reflective models research progress report </a:t>
            </a:r>
          </a:p>
          <a:p>
            <a:pPr>
              <a:buFont typeface="Arial"/>
              <a:buChar char="•"/>
              <a:defRPr/>
            </a:pPr>
            <a:r>
              <a:rPr lang="en-GB" dirty="0">
                <a:latin typeface="+mj-lt"/>
              </a:rPr>
              <a:t>Tasks to complete for the module</a:t>
            </a:r>
          </a:p>
          <a:p>
            <a:pPr>
              <a:buFont typeface="Arial"/>
              <a:buChar char="•"/>
              <a:defRPr/>
            </a:pPr>
            <a:r>
              <a:rPr lang="en-GB" dirty="0">
                <a:latin typeface="+mj-lt"/>
              </a:rPr>
              <a:t>Consider the structure and writing for                  your reflective essay</a:t>
            </a:r>
          </a:p>
          <a:p>
            <a:pPr>
              <a:buFont typeface="Arial"/>
              <a:buChar char="•"/>
              <a:defRPr/>
            </a:pPr>
            <a:r>
              <a:rPr lang="en-GB" dirty="0">
                <a:latin typeface="+mj-lt"/>
              </a:rPr>
              <a:t>Increasing awareness of self and development needs</a:t>
            </a:r>
          </a:p>
          <a:p>
            <a:pPr>
              <a:buFont typeface="Arial"/>
              <a:buChar char="•"/>
              <a:defRPr/>
            </a:pPr>
            <a:r>
              <a:rPr lang="en-GB" dirty="0">
                <a:latin typeface="+mj-lt"/>
              </a:rPr>
              <a:t>Action plan</a:t>
            </a:r>
          </a:p>
          <a:p>
            <a:pPr marL="0" indent="0">
              <a:buNone/>
              <a:defRPr/>
            </a:pPr>
            <a:endParaRPr lang="en-GB" dirty="0">
              <a:latin typeface="+mj-lt"/>
            </a:endParaRPr>
          </a:p>
          <a:p>
            <a:pPr>
              <a:buFont typeface="Arial"/>
              <a:buChar char="•"/>
              <a:defRPr/>
            </a:pPr>
            <a:endParaRPr lang="en-GB" dirty="0">
              <a:latin typeface="+mj-lt"/>
            </a:endParaRPr>
          </a:p>
          <a:p>
            <a:pPr marL="0" indent="0">
              <a:buNone/>
              <a:defRPr/>
            </a:pPr>
            <a:endParaRPr lang="en-US" dirty="0">
              <a:latin typeface="+mj-lt"/>
            </a:endParaRPr>
          </a:p>
        </p:txBody>
      </p:sp>
      <p:pic>
        <p:nvPicPr>
          <p:cNvPr id="3" name="Picture 2">
            <a:extLst>
              <a:ext uri="{FF2B5EF4-FFF2-40B4-BE49-F238E27FC236}">
                <a16:creationId xmlns:a16="http://schemas.microsoft.com/office/drawing/2014/main" id="{610E83FF-9073-40F9-8123-17D0DBD63FBF}"/>
              </a:ext>
            </a:extLst>
          </p:cNvPr>
          <p:cNvPicPr>
            <a:picLocks noChangeAspect="1"/>
          </p:cNvPicPr>
          <p:nvPr/>
        </p:nvPicPr>
        <p:blipFill>
          <a:blip r:embed="rId3"/>
          <a:stretch>
            <a:fillRect/>
          </a:stretch>
        </p:blipFill>
        <p:spPr>
          <a:xfrm>
            <a:off x="8207298" y="2754703"/>
            <a:ext cx="3430858" cy="2493970"/>
          </a:xfrm>
          <a:prstGeom prst="rect">
            <a:avLst/>
          </a:prstGeom>
        </p:spPr>
      </p:pic>
    </p:spTree>
    <p:extLst>
      <p:ext uri="{BB962C8B-B14F-4D97-AF65-F5344CB8AC3E}">
        <p14:creationId xmlns:p14="http://schemas.microsoft.com/office/powerpoint/2010/main" val="401395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09601" y="273050"/>
            <a:ext cx="4011084" cy="1162050"/>
          </a:xfrm>
        </p:spPr>
        <p:txBody>
          <a:bodyPr anchor="b">
            <a:normAutofit/>
          </a:bodyPr>
          <a:lstStyle/>
          <a:p>
            <a:r>
              <a:rPr lang="en-GB" sz="4800" b="1" dirty="0">
                <a:solidFill>
                  <a:schemeClr val="accent5">
                    <a:lumMod val="50000"/>
                  </a:schemeClr>
                </a:solidFill>
              </a:rPr>
              <a:t>Activity</a:t>
            </a:r>
            <a:endParaRPr lang="en-US" sz="4800" b="1" dirty="0">
              <a:solidFill>
                <a:schemeClr val="accent5">
                  <a:lumMod val="50000"/>
                </a:schemeClr>
              </a:solidFill>
            </a:endParaRPr>
          </a:p>
        </p:txBody>
      </p:sp>
      <p:pic>
        <p:nvPicPr>
          <p:cNvPr id="5" name="Picture 4">
            <a:extLst>
              <a:ext uri="{FF2B5EF4-FFF2-40B4-BE49-F238E27FC236}">
                <a16:creationId xmlns:a16="http://schemas.microsoft.com/office/drawing/2014/main" id="{8EBB160E-4975-47C6-AD36-4E66DA854F8E}"/>
              </a:ext>
            </a:extLst>
          </p:cNvPr>
          <p:cNvPicPr>
            <a:picLocks noChangeAspect="1"/>
          </p:cNvPicPr>
          <p:nvPr/>
        </p:nvPicPr>
        <p:blipFill>
          <a:blip r:embed="rId3"/>
          <a:stretch>
            <a:fillRect/>
          </a:stretch>
        </p:blipFill>
        <p:spPr>
          <a:xfrm>
            <a:off x="4766733" y="747368"/>
            <a:ext cx="6815667" cy="4223538"/>
          </a:xfrm>
          <a:prstGeom prst="rect">
            <a:avLst/>
          </a:prstGeom>
          <a:noFill/>
        </p:spPr>
      </p:pic>
      <p:sp>
        <p:nvSpPr>
          <p:cNvPr id="11267" name="Rectangle 3"/>
          <p:cNvSpPr>
            <a:spLocks noGrp="1" noChangeArrowheads="1"/>
          </p:cNvSpPr>
          <p:nvPr>
            <p:ph type="body" sz="half" idx="2"/>
          </p:nvPr>
        </p:nvSpPr>
        <p:spPr>
          <a:xfrm>
            <a:off x="609601" y="1435101"/>
            <a:ext cx="4011084" cy="4029891"/>
          </a:xfrm>
        </p:spPr>
        <p:txBody>
          <a:bodyPr>
            <a:normAutofit/>
          </a:bodyPr>
          <a:lstStyle/>
          <a:p>
            <a:pPr marL="0" indent="0">
              <a:buNone/>
            </a:pPr>
            <a:endParaRPr lang="en-GB" sz="3600" dirty="0"/>
          </a:p>
          <a:p>
            <a:pPr marL="0" indent="0">
              <a:buNone/>
            </a:pPr>
            <a:r>
              <a:rPr lang="en-GB" sz="3600" dirty="0"/>
              <a:t>Recap on last session</a:t>
            </a:r>
            <a:endParaRPr lang="en-US" sz="3600" dirty="0"/>
          </a:p>
        </p:txBody>
      </p:sp>
    </p:spTree>
    <p:extLst>
      <p:ext uri="{BB962C8B-B14F-4D97-AF65-F5344CB8AC3E}">
        <p14:creationId xmlns:p14="http://schemas.microsoft.com/office/powerpoint/2010/main" val="2343053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1981200" y="188640"/>
            <a:ext cx="8229600" cy="1143000"/>
          </a:xfrm>
        </p:spPr>
        <p:txBody>
          <a:bodyPr/>
          <a:lstStyle/>
          <a:p>
            <a:r>
              <a:rPr lang="en-GB" b="1" dirty="0">
                <a:solidFill>
                  <a:schemeClr val="accent5">
                    <a:lumMod val="50000"/>
                  </a:schemeClr>
                </a:solidFill>
                <a:latin typeface="Calibri" charset="0"/>
              </a:rPr>
              <a:t>Recap – Day 2</a:t>
            </a:r>
            <a:endParaRPr lang="en-US" b="1" dirty="0">
              <a:solidFill>
                <a:schemeClr val="accent5">
                  <a:lumMod val="50000"/>
                </a:schemeClr>
              </a:solidFill>
              <a:latin typeface="Calibri" charset="0"/>
            </a:endParaRPr>
          </a:p>
        </p:txBody>
      </p:sp>
      <p:sp>
        <p:nvSpPr>
          <p:cNvPr id="11267" name="Rectangle 3"/>
          <p:cNvSpPr>
            <a:spLocks noGrp="1" noChangeArrowheads="1"/>
          </p:cNvSpPr>
          <p:nvPr>
            <p:ph type="body" idx="4294967295"/>
          </p:nvPr>
        </p:nvSpPr>
        <p:spPr>
          <a:xfrm>
            <a:off x="576146" y="1246579"/>
            <a:ext cx="11039707" cy="3917032"/>
          </a:xfrm>
        </p:spPr>
        <p:txBody>
          <a:bodyPr rtlCol="0">
            <a:noAutofit/>
          </a:bodyPr>
          <a:lstStyle/>
          <a:p>
            <a:pPr>
              <a:buFont typeface="Arial"/>
              <a:buChar char="•"/>
              <a:defRPr/>
            </a:pPr>
            <a:r>
              <a:rPr lang="en-GB" sz="3600" dirty="0">
                <a:latin typeface="+mj-lt"/>
              </a:rPr>
              <a:t>Annotated CV, JD progress report </a:t>
            </a:r>
          </a:p>
          <a:p>
            <a:pPr>
              <a:buFont typeface="Arial"/>
              <a:buChar char="•"/>
              <a:defRPr/>
            </a:pPr>
            <a:r>
              <a:rPr lang="en-GB" sz="3600" dirty="0">
                <a:latin typeface="+mj-lt"/>
              </a:rPr>
              <a:t>Developing your TNA </a:t>
            </a:r>
          </a:p>
          <a:p>
            <a:pPr>
              <a:buFont typeface="Arial"/>
              <a:buChar char="•"/>
              <a:defRPr/>
            </a:pPr>
            <a:r>
              <a:rPr lang="en-GB" sz="3600" dirty="0"/>
              <a:t>The importance of personal development planning (PDP)</a:t>
            </a:r>
          </a:p>
          <a:p>
            <a:pPr>
              <a:buFont typeface="Arial"/>
              <a:buChar char="•"/>
              <a:defRPr/>
            </a:pPr>
            <a:r>
              <a:rPr lang="en-GB" sz="3600" dirty="0">
                <a:latin typeface="+mj-lt"/>
              </a:rPr>
              <a:t>Start considering topics for your reflective essay and presentation</a:t>
            </a:r>
          </a:p>
          <a:p>
            <a:pPr>
              <a:buFont typeface="Arial"/>
              <a:buChar char="•"/>
              <a:defRPr/>
            </a:pPr>
            <a:r>
              <a:rPr lang="en-GB" sz="3600" dirty="0">
                <a:latin typeface="+mj-lt"/>
              </a:rPr>
              <a:t>Research activity</a:t>
            </a:r>
          </a:p>
          <a:p>
            <a:pPr marL="0" indent="0">
              <a:buNone/>
              <a:defRPr/>
            </a:pPr>
            <a:endParaRPr lang="en-GB" sz="3600" dirty="0">
              <a:latin typeface="+mj-lt"/>
            </a:endParaRPr>
          </a:p>
          <a:p>
            <a:pPr>
              <a:buFont typeface="Arial"/>
              <a:buChar char="•"/>
              <a:defRPr/>
            </a:pPr>
            <a:endParaRPr lang="en-GB" sz="3600" dirty="0">
              <a:latin typeface="+mj-lt"/>
            </a:endParaRPr>
          </a:p>
          <a:p>
            <a:pPr marL="0" indent="0">
              <a:buNone/>
              <a:defRPr/>
            </a:pPr>
            <a:endParaRPr lang="en-US" sz="3600" dirty="0">
              <a:latin typeface="+mj-lt"/>
            </a:endParaRPr>
          </a:p>
        </p:txBody>
      </p:sp>
    </p:spTree>
    <p:extLst>
      <p:ext uri="{BB962C8B-B14F-4D97-AF65-F5344CB8AC3E}">
        <p14:creationId xmlns:p14="http://schemas.microsoft.com/office/powerpoint/2010/main" val="369182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22DCE3-897A-5405-E8C7-FCB728869802}"/>
              </a:ext>
            </a:extLst>
          </p:cNvPr>
          <p:cNvSpPr txBox="1"/>
          <p:nvPr/>
        </p:nvSpPr>
        <p:spPr>
          <a:xfrm>
            <a:off x="457200" y="489098"/>
            <a:ext cx="11270512" cy="769441"/>
          </a:xfrm>
          <a:prstGeom prst="rect">
            <a:avLst/>
          </a:prstGeom>
          <a:noFill/>
        </p:spPr>
        <p:txBody>
          <a:bodyPr wrap="square" rtlCol="0">
            <a:spAutoFit/>
          </a:bodyPr>
          <a:lstStyle/>
          <a:p>
            <a:pPr algn="ctr"/>
            <a:r>
              <a:rPr lang="en-GB" sz="4400" b="1" dirty="0">
                <a:solidFill>
                  <a:schemeClr val="accent5">
                    <a:lumMod val="50000"/>
                  </a:schemeClr>
                </a:solidFill>
              </a:rPr>
              <a:t>Tasks to Achieve – Learning Outcomes L7</a:t>
            </a:r>
          </a:p>
        </p:txBody>
      </p:sp>
      <p:sp>
        <p:nvSpPr>
          <p:cNvPr id="4" name="TextBox 3">
            <a:extLst>
              <a:ext uri="{FF2B5EF4-FFF2-40B4-BE49-F238E27FC236}">
                <a16:creationId xmlns:a16="http://schemas.microsoft.com/office/drawing/2014/main" id="{DE329811-FC3C-60DC-F600-628D4DCBE401}"/>
              </a:ext>
            </a:extLst>
          </p:cNvPr>
          <p:cNvSpPr txBox="1"/>
          <p:nvPr/>
        </p:nvSpPr>
        <p:spPr>
          <a:xfrm>
            <a:off x="260498" y="1359885"/>
            <a:ext cx="11467214" cy="3970318"/>
          </a:xfrm>
          <a:prstGeom prst="rect">
            <a:avLst/>
          </a:prstGeom>
          <a:noFill/>
        </p:spPr>
        <p:txBody>
          <a:bodyPr wrap="square">
            <a:spAutoFit/>
          </a:bodyPr>
          <a:lstStyle/>
          <a:p>
            <a:r>
              <a:rPr lang="en-GB" sz="2800" dirty="0"/>
              <a:t>• evidence systematic insight and critical review of current competences and present, synthesise and evaluate learning objectives articulating how they inform own personal development plan;</a:t>
            </a:r>
          </a:p>
          <a:p>
            <a:r>
              <a:rPr lang="en-GB" sz="2800" dirty="0"/>
              <a:t>• critically reflect and justify advanced learning demonstrating comprehensive theoretical knowledge; </a:t>
            </a:r>
          </a:p>
          <a:p>
            <a:r>
              <a:rPr lang="en-GB" sz="2800" dirty="0"/>
              <a:t>• using different communication skills, creatively and          systematically present complex information and                                analysis in a variety of forms, adhering to academic                  conventions.</a:t>
            </a:r>
          </a:p>
        </p:txBody>
      </p:sp>
      <p:pic>
        <p:nvPicPr>
          <p:cNvPr id="5" name="Picture 4">
            <a:extLst>
              <a:ext uri="{FF2B5EF4-FFF2-40B4-BE49-F238E27FC236}">
                <a16:creationId xmlns:a16="http://schemas.microsoft.com/office/drawing/2014/main" id="{90995124-91EC-DB08-C736-1EB198A3A8A1}"/>
              </a:ext>
            </a:extLst>
          </p:cNvPr>
          <p:cNvPicPr>
            <a:picLocks noChangeAspect="1"/>
          </p:cNvPicPr>
          <p:nvPr/>
        </p:nvPicPr>
        <p:blipFill>
          <a:blip r:embed="rId2"/>
          <a:stretch>
            <a:fillRect/>
          </a:stretch>
        </p:blipFill>
        <p:spPr>
          <a:xfrm>
            <a:off x="8871097" y="3743743"/>
            <a:ext cx="3118884" cy="1754372"/>
          </a:xfrm>
          <a:prstGeom prst="rect">
            <a:avLst/>
          </a:prstGeom>
        </p:spPr>
      </p:pic>
    </p:spTree>
    <p:extLst>
      <p:ext uri="{BB962C8B-B14F-4D97-AF65-F5344CB8AC3E}">
        <p14:creationId xmlns:p14="http://schemas.microsoft.com/office/powerpoint/2010/main" val="3103388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21D0A1-D996-5244-D198-3251168FFEC7}"/>
              </a:ext>
            </a:extLst>
          </p:cNvPr>
          <p:cNvSpPr txBox="1"/>
          <p:nvPr/>
        </p:nvSpPr>
        <p:spPr>
          <a:xfrm>
            <a:off x="457200" y="489098"/>
            <a:ext cx="11270512" cy="769441"/>
          </a:xfrm>
          <a:prstGeom prst="rect">
            <a:avLst/>
          </a:prstGeom>
          <a:noFill/>
        </p:spPr>
        <p:txBody>
          <a:bodyPr wrap="square" rtlCol="0">
            <a:spAutoFit/>
          </a:bodyPr>
          <a:lstStyle/>
          <a:p>
            <a:pPr algn="ctr"/>
            <a:r>
              <a:rPr lang="en-GB" sz="4400" b="1" dirty="0">
                <a:solidFill>
                  <a:schemeClr val="accent5">
                    <a:lumMod val="50000"/>
                  </a:schemeClr>
                </a:solidFill>
              </a:rPr>
              <a:t>Tasks to Achieve –L7</a:t>
            </a:r>
          </a:p>
        </p:txBody>
      </p:sp>
      <p:sp>
        <p:nvSpPr>
          <p:cNvPr id="4" name="TextBox 3">
            <a:extLst>
              <a:ext uri="{FF2B5EF4-FFF2-40B4-BE49-F238E27FC236}">
                <a16:creationId xmlns:a16="http://schemas.microsoft.com/office/drawing/2014/main" id="{A8775278-B8DC-CE9C-86C4-60EF709CC8C1}"/>
              </a:ext>
            </a:extLst>
          </p:cNvPr>
          <p:cNvSpPr txBox="1"/>
          <p:nvPr/>
        </p:nvSpPr>
        <p:spPr>
          <a:xfrm>
            <a:off x="1302488" y="1519927"/>
            <a:ext cx="9579935" cy="3539430"/>
          </a:xfrm>
          <a:prstGeom prst="rect">
            <a:avLst/>
          </a:prstGeom>
          <a:noFill/>
        </p:spPr>
        <p:txBody>
          <a:bodyPr wrap="square">
            <a:spAutoFit/>
          </a:bodyPr>
          <a:lstStyle/>
          <a:p>
            <a:pPr marL="342900" lvl="0" indent="-342900" rtl="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Current annotated curriculum vitae (C.V.)</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Current annotated job description</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Learning or Training Needs Analysis (TNA)</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Assessment instruments </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SWOT analysis</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Written element of approximately 2500 words</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Personal development plan</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Presentation of 10 minutes </a:t>
            </a:r>
            <a:endParaRPr lang="en-GB" sz="28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DAE79298-2599-3585-76AB-964389BE48DE}"/>
              </a:ext>
            </a:extLst>
          </p:cNvPr>
          <p:cNvPicPr>
            <a:picLocks noChangeAspect="1"/>
          </p:cNvPicPr>
          <p:nvPr/>
        </p:nvPicPr>
        <p:blipFill>
          <a:blip r:embed="rId2"/>
          <a:stretch>
            <a:fillRect/>
          </a:stretch>
        </p:blipFill>
        <p:spPr>
          <a:xfrm>
            <a:off x="9139348" y="3720067"/>
            <a:ext cx="2419350" cy="1714500"/>
          </a:xfrm>
          <a:prstGeom prst="rect">
            <a:avLst/>
          </a:prstGeom>
        </p:spPr>
      </p:pic>
      <p:pic>
        <p:nvPicPr>
          <p:cNvPr id="6" name="Picture 5">
            <a:extLst>
              <a:ext uri="{FF2B5EF4-FFF2-40B4-BE49-F238E27FC236}">
                <a16:creationId xmlns:a16="http://schemas.microsoft.com/office/drawing/2014/main" id="{4B04D825-ECA5-F9B1-6466-136E110885BA}"/>
              </a:ext>
            </a:extLst>
          </p:cNvPr>
          <p:cNvPicPr>
            <a:picLocks noChangeAspect="1"/>
          </p:cNvPicPr>
          <p:nvPr/>
        </p:nvPicPr>
        <p:blipFill>
          <a:blip r:embed="rId3"/>
          <a:stretch>
            <a:fillRect/>
          </a:stretch>
        </p:blipFill>
        <p:spPr>
          <a:xfrm>
            <a:off x="8761354" y="1180438"/>
            <a:ext cx="2973446" cy="2539629"/>
          </a:xfrm>
          <a:prstGeom prst="rect">
            <a:avLst/>
          </a:prstGeom>
        </p:spPr>
      </p:pic>
    </p:spTree>
    <p:extLst>
      <p:ext uri="{BB962C8B-B14F-4D97-AF65-F5344CB8AC3E}">
        <p14:creationId xmlns:p14="http://schemas.microsoft.com/office/powerpoint/2010/main" val="290618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22DCE3-897A-5405-E8C7-FCB728869802}"/>
              </a:ext>
            </a:extLst>
          </p:cNvPr>
          <p:cNvSpPr txBox="1"/>
          <p:nvPr/>
        </p:nvSpPr>
        <p:spPr>
          <a:xfrm>
            <a:off x="457200" y="489098"/>
            <a:ext cx="11270512" cy="769441"/>
          </a:xfrm>
          <a:prstGeom prst="rect">
            <a:avLst/>
          </a:prstGeom>
          <a:noFill/>
        </p:spPr>
        <p:txBody>
          <a:bodyPr wrap="square" rtlCol="0">
            <a:spAutoFit/>
          </a:bodyPr>
          <a:lstStyle/>
          <a:p>
            <a:pPr algn="ctr"/>
            <a:r>
              <a:rPr lang="en-GB" sz="4400" b="1" dirty="0">
                <a:solidFill>
                  <a:schemeClr val="accent5">
                    <a:lumMod val="50000"/>
                  </a:schemeClr>
                </a:solidFill>
              </a:rPr>
              <a:t>Tasks to Achieve – Learning Outcomes L4</a:t>
            </a:r>
          </a:p>
        </p:txBody>
      </p:sp>
      <p:sp>
        <p:nvSpPr>
          <p:cNvPr id="4" name="TextBox 3">
            <a:extLst>
              <a:ext uri="{FF2B5EF4-FFF2-40B4-BE49-F238E27FC236}">
                <a16:creationId xmlns:a16="http://schemas.microsoft.com/office/drawing/2014/main" id="{DE329811-FC3C-60DC-F600-628D4DCBE401}"/>
              </a:ext>
            </a:extLst>
          </p:cNvPr>
          <p:cNvSpPr txBox="1"/>
          <p:nvPr/>
        </p:nvSpPr>
        <p:spPr>
          <a:xfrm>
            <a:off x="653902" y="1359885"/>
            <a:ext cx="10877107" cy="3970318"/>
          </a:xfrm>
          <a:prstGeom prst="rect">
            <a:avLst/>
          </a:prstGeom>
          <a:noFill/>
        </p:spPr>
        <p:txBody>
          <a:bodyPr wrap="square">
            <a:spAutoFit/>
          </a:bodyPr>
          <a:lstStyle/>
          <a:p>
            <a:r>
              <a:rPr lang="en-GB" sz="2800" dirty="0"/>
              <a:t>• demonstrate knowledge and review of current competences and present, evaluate and interpret learning objectives to inform personal development plan;</a:t>
            </a:r>
          </a:p>
          <a:p>
            <a:r>
              <a:rPr lang="en-GB" sz="2800" dirty="0"/>
              <a:t>• reflect and justify learning demonstrating relevant theoretical knowledge; </a:t>
            </a:r>
          </a:p>
          <a:p>
            <a:r>
              <a:rPr lang="en-GB" sz="2800" dirty="0"/>
              <a:t>• using different communication skills, present the                     results of own study accurately and reliably with                      structured and cohesive arguments, adhering to                   academic conventions.</a:t>
            </a:r>
          </a:p>
        </p:txBody>
      </p:sp>
      <p:pic>
        <p:nvPicPr>
          <p:cNvPr id="3" name="Picture 2">
            <a:extLst>
              <a:ext uri="{FF2B5EF4-FFF2-40B4-BE49-F238E27FC236}">
                <a16:creationId xmlns:a16="http://schemas.microsoft.com/office/drawing/2014/main" id="{8E087B39-FCB9-6CC0-30DA-681E90490EFA}"/>
              </a:ext>
            </a:extLst>
          </p:cNvPr>
          <p:cNvPicPr>
            <a:picLocks noChangeAspect="1"/>
          </p:cNvPicPr>
          <p:nvPr/>
        </p:nvPicPr>
        <p:blipFill>
          <a:blip r:embed="rId2"/>
          <a:stretch>
            <a:fillRect/>
          </a:stretch>
        </p:blipFill>
        <p:spPr>
          <a:xfrm>
            <a:off x="8756415" y="3574403"/>
            <a:ext cx="3121423" cy="1755800"/>
          </a:xfrm>
          <a:prstGeom prst="rect">
            <a:avLst/>
          </a:prstGeom>
        </p:spPr>
      </p:pic>
    </p:spTree>
    <p:extLst>
      <p:ext uri="{BB962C8B-B14F-4D97-AF65-F5344CB8AC3E}">
        <p14:creationId xmlns:p14="http://schemas.microsoft.com/office/powerpoint/2010/main" val="2784640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21D0A1-D996-5244-D198-3251168FFEC7}"/>
              </a:ext>
            </a:extLst>
          </p:cNvPr>
          <p:cNvSpPr txBox="1"/>
          <p:nvPr/>
        </p:nvSpPr>
        <p:spPr>
          <a:xfrm>
            <a:off x="457200" y="489098"/>
            <a:ext cx="11270512" cy="769441"/>
          </a:xfrm>
          <a:prstGeom prst="rect">
            <a:avLst/>
          </a:prstGeom>
          <a:noFill/>
        </p:spPr>
        <p:txBody>
          <a:bodyPr wrap="square" rtlCol="0">
            <a:spAutoFit/>
          </a:bodyPr>
          <a:lstStyle/>
          <a:p>
            <a:pPr algn="ctr"/>
            <a:r>
              <a:rPr lang="en-GB" sz="4400" b="1" dirty="0">
                <a:solidFill>
                  <a:schemeClr val="accent5">
                    <a:lumMod val="50000"/>
                  </a:schemeClr>
                </a:solidFill>
              </a:rPr>
              <a:t>Tasks to Achieve –L4</a:t>
            </a:r>
          </a:p>
        </p:txBody>
      </p:sp>
      <p:sp>
        <p:nvSpPr>
          <p:cNvPr id="4" name="TextBox 3">
            <a:extLst>
              <a:ext uri="{FF2B5EF4-FFF2-40B4-BE49-F238E27FC236}">
                <a16:creationId xmlns:a16="http://schemas.microsoft.com/office/drawing/2014/main" id="{A8775278-B8DC-CE9C-86C4-60EF709CC8C1}"/>
              </a:ext>
            </a:extLst>
          </p:cNvPr>
          <p:cNvSpPr txBox="1"/>
          <p:nvPr/>
        </p:nvSpPr>
        <p:spPr>
          <a:xfrm>
            <a:off x="1306032" y="1562457"/>
            <a:ext cx="9579935" cy="2246769"/>
          </a:xfrm>
          <a:prstGeom prst="rect">
            <a:avLst/>
          </a:prstGeom>
          <a:noFill/>
        </p:spPr>
        <p:txBody>
          <a:bodyPr wrap="square">
            <a:spAutoFit/>
          </a:bodyPr>
          <a:lstStyle/>
          <a:p>
            <a:pPr marL="342900" lvl="0" indent="-342900" rtl="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Current annotated curriculum vitae (C.V.)</a:t>
            </a:r>
          </a:p>
          <a:p>
            <a:pPr marL="342900" lvl="0" indent="-342900" rtl="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Current annotated job description</a:t>
            </a:r>
          </a:p>
          <a:p>
            <a:pPr marL="342900" lvl="0" indent="-342900" rtl="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SWOT analysis</a:t>
            </a:r>
          </a:p>
          <a:p>
            <a:pPr marL="342900" lvl="0" indent="-342900" rtl="0">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Written element of approximately 2500 words with an appended Personal Development Plan (PDP)</a:t>
            </a:r>
          </a:p>
        </p:txBody>
      </p:sp>
      <p:pic>
        <p:nvPicPr>
          <p:cNvPr id="3" name="Picture 2">
            <a:extLst>
              <a:ext uri="{FF2B5EF4-FFF2-40B4-BE49-F238E27FC236}">
                <a16:creationId xmlns:a16="http://schemas.microsoft.com/office/drawing/2014/main" id="{1A9BC0BE-8559-F7E6-F75E-CC79CBE6FE84}"/>
              </a:ext>
            </a:extLst>
          </p:cNvPr>
          <p:cNvPicPr>
            <a:picLocks noChangeAspect="1"/>
          </p:cNvPicPr>
          <p:nvPr/>
        </p:nvPicPr>
        <p:blipFill>
          <a:blip r:embed="rId2"/>
          <a:stretch>
            <a:fillRect/>
          </a:stretch>
        </p:blipFill>
        <p:spPr>
          <a:xfrm>
            <a:off x="9085699" y="3484933"/>
            <a:ext cx="2420322" cy="1713124"/>
          </a:xfrm>
          <a:prstGeom prst="rect">
            <a:avLst/>
          </a:prstGeom>
        </p:spPr>
      </p:pic>
    </p:spTree>
    <p:extLst>
      <p:ext uri="{BB962C8B-B14F-4D97-AF65-F5344CB8AC3E}">
        <p14:creationId xmlns:p14="http://schemas.microsoft.com/office/powerpoint/2010/main" val="3490841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C200FA-FF6E-41A2-BF7E-31D009C95FF4}"/>
              </a:ext>
            </a:extLst>
          </p:cNvPr>
          <p:cNvSpPr txBox="1"/>
          <p:nvPr/>
        </p:nvSpPr>
        <p:spPr>
          <a:xfrm>
            <a:off x="1159727" y="446049"/>
            <a:ext cx="9872546" cy="769441"/>
          </a:xfrm>
          <a:prstGeom prst="rect">
            <a:avLst/>
          </a:prstGeom>
          <a:noFill/>
        </p:spPr>
        <p:txBody>
          <a:bodyPr wrap="square" rtlCol="0">
            <a:spAutoFit/>
          </a:bodyPr>
          <a:lstStyle/>
          <a:p>
            <a:pPr algn="ctr"/>
            <a:r>
              <a:rPr lang="en-GB" sz="4400" b="1" dirty="0">
                <a:solidFill>
                  <a:schemeClr val="accent5">
                    <a:lumMod val="50000"/>
                  </a:schemeClr>
                </a:solidFill>
              </a:rPr>
              <a:t>Examples of critical reflection essays</a:t>
            </a:r>
          </a:p>
        </p:txBody>
      </p:sp>
      <p:sp>
        <p:nvSpPr>
          <p:cNvPr id="3" name="TextBox 2">
            <a:extLst>
              <a:ext uri="{FF2B5EF4-FFF2-40B4-BE49-F238E27FC236}">
                <a16:creationId xmlns:a16="http://schemas.microsoft.com/office/drawing/2014/main" id="{CD8BFD6D-5E54-406C-AFF4-120880243911}"/>
              </a:ext>
            </a:extLst>
          </p:cNvPr>
          <p:cNvSpPr txBox="1"/>
          <p:nvPr/>
        </p:nvSpPr>
        <p:spPr>
          <a:xfrm>
            <a:off x="564995" y="1215490"/>
            <a:ext cx="11062009" cy="4401205"/>
          </a:xfrm>
          <a:prstGeom prst="rect">
            <a:avLst/>
          </a:prstGeom>
          <a:noFill/>
        </p:spPr>
        <p:txBody>
          <a:bodyPr wrap="square" rtlCol="0">
            <a:spAutoFit/>
          </a:bodyPr>
          <a:lstStyle/>
          <a:p>
            <a:pPr marL="514350" indent="-514350">
              <a:buFont typeface="+mj-lt"/>
              <a:buAutoNum type="arabicPeriod"/>
            </a:pPr>
            <a:r>
              <a:rPr lang="en-GB" sz="2800" dirty="0"/>
              <a:t>Advanced learning as a Senior Investigating Officer (SIO), exploring the links between theoretical learning, experiential learning, and effective reflection</a:t>
            </a:r>
          </a:p>
          <a:p>
            <a:pPr marL="514350" indent="-514350">
              <a:buFont typeface="+mj-lt"/>
              <a:buAutoNum type="arabicPeriod"/>
            </a:pPr>
            <a:r>
              <a:rPr lang="en-GB" sz="2800" dirty="0"/>
              <a:t>Experiences in the Ambulance Service</a:t>
            </a:r>
          </a:p>
          <a:p>
            <a:pPr marL="514350" indent="-514350">
              <a:buFont typeface="+mj-lt"/>
              <a:buAutoNum type="arabicPeriod"/>
            </a:pPr>
            <a:r>
              <a:rPr lang="en-GB" sz="2800" dirty="0"/>
              <a:t>Experiential learning to date</a:t>
            </a:r>
          </a:p>
          <a:p>
            <a:pPr marL="514350" indent="-514350">
              <a:buFont typeface="+mj-lt"/>
              <a:buAutoNum type="arabicPeriod"/>
            </a:pPr>
            <a:r>
              <a:rPr lang="en-GB" sz="2800" dirty="0"/>
              <a:t>Knowledge and learning: How I achieved the senior position I am in today</a:t>
            </a:r>
          </a:p>
          <a:p>
            <a:pPr marL="514350" indent="-514350">
              <a:buFont typeface="+mj-lt"/>
              <a:buAutoNum type="arabicPeriod"/>
            </a:pPr>
            <a:r>
              <a:rPr lang="en-GB" sz="2800" dirty="0"/>
              <a:t>Understanding of a variety of concepts all based on reflection and learning: To gain better self-awareness to enhance my personal and professional development</a:t>
            </a:r>
          </a:p>
        </p:txBody>
      </p:sp>
    </p:spTree>
    <p:extLst>
      <p:ext uri="{BB962C8B-B14F-4D97-AF65-F5344CB8AC3E}">
        <p14:creationId xmlns:p14="http://schemas.microsoft.com/office/powerpoint/2010/main" val="2548446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9362D3-ED83-4996-BA01-1A7A86FE4990}"/>
              </a:ext>
            </a:extLst>
          </p:cNvPr>
          <p:cNvSpPr txBox="1"/>
          <p:nvPr/>
        </p:nvSpPr>
        <p:spPr>
          <a:xfrm>
            <a:off x="1159727" y="446049"/>
            <a:ext cx="9872546" cy="769441"/>
          </a:xfrm>
          <a:prstGeom prst="rect">
            <a:avLst/>
          </a:prstGeom>
          <a:noFill/>
        </p:spPr>
        <p:txBody>
          <a:bodyPr wrap="square" rtlCol="0">
            <a:spAutoFit/>
          </a:bodyPr>
          <a:lstStyle/>
          <a:p>
            <a:pPr algn="ctr"/>
            <a:r>
              <a:rPr lang="en-GB" sz="4400" b="1" dirty="0">
                <a:solidFill>
                  <a:schemeClr val="accent5">
                    <a:lumMod val="50000"/>
                  </a:schemeClr>
                </a:solidFill>
              </a:rPr>
              <a:t>Examples of presentation topics</a:t>
            </a:r>
          </a:p>
        </p:txBody>
      </p:sp>
      <p:sp>
        <p:nvSpPr>
          <p:cNvPr id="3" name="TextBox 2">
            <a:extLst>
              <a:ext uri="{FF2B5EF4-FFF2-40B4-BE49-F238E27FC236}">
                <a16:creationId xmlns:a16="http://schemas.microsoft.com/office/drawing/2014/main" id="{6BB7D122-C489-4155-B100-258142BE07B4}"/>
              </a:ext>
            </a:extLst>
          </p:cNvPr>
          <p:cNvSpPr txBox="1"/>
          <p:nvPr/>
        </p:nvSpPr>
        <p:spPr>
          <a:xfrm>
            <a:off x="564995" y="1443841"/>
            <a:ext cx="11062009" cy="3970318"/>
          </a:xfrm>
          <a:prstGeom prst="rect">
            <a:avLst/>
          </a:prstGeom>
          <a:noFill/>
        </p:spPr>
        <p:txBody>
          <a:bodyPr wrap="square" rtlCol="0">
            <a:spAutoFit/>
          </a:bodyPr>
          <a:lstStyle/>
          <a:p>
            <a:pPr marL="742950" indent="-742950">
              <a:buFont typeface="+mj-lt"/>
              <a:buAutoNum type="arabicPeriod"/>
            </a:pPr>
            <a:r>
              <a:rPr lang="en-GB" sz="3600" dirty="0"/>
              <a:t>Sink or swim – in ‘at the deep end’ as a way of learning</a:t>
            </a:r>
          </a:p>
          <a:p>
            <a:pPr marL="742950" indent="-742950">
              <a:buFont typeface="+mj-lt"/>
              <a:buAutoNum type="arabicPeriod"/>
            </a:pPr>
            <a:r>
              <a:rPr lang="en-GB" sz="3600" dirty="0"/>
              <a:t>Can reflection work for me?</a:t>
            </a:r>
          </a:p>
          <a:p>
            <a:pPr marL="742950" indent="-742950">
              <a:buFont typeface="+mj-lt"/>
              <a:buAutoNum type="arabicPeriod"/>
            </a:pPr>
            <a:r>
              <a:rPr lang="en-GB" sz="3600" dirty="0"/>
              <a:t>Provide insight into my professional history</a:t>
            </a:r>
          </a:p>
          <a:p>
            <a:pPr marL="742950" indent="-742950">
              <a:buFont typeface="+mj-lt"/>
              <a:buAutoNum type="arabicPeriod"/>
            </a:pPr>
            <a:r>
              <a:rPr lang="en-GB" sz="3600" dirty="0"/>
              <a:t>Left brain vs right brain thinking</a:t>
            </a:r>
          </a:p>
          <a:p>
            <a:pPr marL="742950" indent="-742950">
              <a:buFont typeface="+mj-lt"/>
              <a:buAutoNum type="arabicPeriod"/>
            </a:pPr>
            <a:r>
              <a:rPr lang="en-GB" sz="3600" dirty="0"/>
              <a:t>Mindfulness</a:t>
            </a:r>
          </a:p>
          <a:p>
            <a:pPr marL="457200" indent="-457200">
              <a:buFont typeface="Arial" panose="020B0604020202020204" pitchFamily="34" charset="0"/>
              <a:buChar char="•"/>
            </a:pPr>
            <a:endParaRPr lang="en-GB" sz="3600" dirty="0"/>
          </a:p>
        </p:txBody>
      </p:sp>
    </p:spTree>
    <p:extLst>
      <p:ext uri="{BB962C8B-B14F-4D97-AF65-F5344CB8AC3E}">
        <p14:creationId xmlns:p14="http://schemas.microsoft.com/office/powerpoint/2010/main" val="2595749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6D00DAF-3C19-463E-8420-FCEA4756C308}"/>
              </a:ext>
            </a:extLst>
          </p:cNvPr>
          <p:cNvSpPr>
            <a:spLocks noGrp="1"/>
          </p:cNvSpPr>
          <p:nvPr>
            <p:ph type="title"/>
          </p:nvPr>
        </p:nvSpPr>
        <p:spPr>
          <a:xfrm>
            <a:off x="1981200" y="274638"/>
            <a:ext cx="8229600" cy="1143000"/>
          </a:xfrm>
        </p:spPr>
        <p:txBody>
          <a:bodyPr/>
          <a:lstStyle/>
          <a:p>
            <a:r>
              <a:rPr lang="en-US" b="1" dirty="0">
                <a:solidFill>
                  <a:schemeClr val="accent5">
                    <a:lumMod val="50000"/>
                  </a:schemeClr>
                </a:solidFill>
              </a:rPr>
              <a:t>Recap on research activity – </a:t>
            </a:r>
            <a:br>
              <a:rPr lang="en-US" b="1" dirty="0">
                <a:solidFill>
                  <a:schemeClr val="accent5">
                    <a:lumMod val="50000"/>
                  </a:schemeClr>
                </a:solidFill>
              </a:rPr>
            </a:br>
            <a:r>
              <a:rPr lang="en-US" b="1" dirty="0">
                <a:solidFill>
                  <a:schemeClr val="accent5">
                    <a:lumMod val="50000"/>
                  </a:schemeClr>
                </a:solidFill>
              </a:rPr>
              <a:t>Models of reflection</a:t>
            </a:r>
          </a:p>
        </p:txBody>
      </p:sp>
      <p:pic>
        <p:nvPicPr>
          <p:cNvPr id="3" name="Picture 2">
            <a:extLst>
              <a:ext uri="{FF2B5EF4-FFF2-40B4-BE49-F238E27FC236}">
                <a16:creationId xmlns:a16="http://schemas.microsoft.com/office/drawing/2014/main" id="{A0B03EEC-4399-4012-8E79-3D3F9C547F84}"/>
              </a:ext>
            </a:extLst>
          </p:cNvPr>
          <p:cNvPicPr>
            <a:picLocks noChangeAspect="1"/>
          </p:cNvPicPr>
          <p:nvPr/>
        </p:nvPicPr>
        <p:blipFill rotWithShape="1">
          <a:blip r:embed="rId2"/>
          <a:srcRect t="10194" r="2" b="25412"/>
          <a:stretch/>
        </p:blipFill>
        <p:spPr>
          <a:xfrm>
            <a:off x="1981200" y="1600201"/>
            <a:ext cx="8229600" cy="3917032"/>
          </a:xfrm>
          <a:prstGeom prst="rect">
            <a:avLst/>
          </a:prstGeom>
          <a:noFill/>
        </p:spPr>
      </p:pic>
    </p:spTree>
    <p:extLst>
      <p:ext uri="{BB962C8B-B14F-4D97-AF65-F5344CB8AC3E}">
        <p14:creationId xmlns:p14="http://schemas.microsoft.com/office/powerpoint/2010/main" val="1063842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4B637AA-7CB8-5B6F-9828-DCB5B30E1233}"/>
              </a:ext>
            </a:extLst>
          </p:cNvPr>
          <p:cNvGraphicFramePr/>
          <p:nvPr>
            <p:extLst>
              <p:ext uri="{D42A27DB-BD31-4B8C-83A1-F6EECF244321}">
                <p14:modId xmlns:p14="http://schemas.microsoft.com/office/powerpoint/2010/main" val="932684702"/>
              </p:ext>
            </p:extLst>
          </p:nvPr>
        </p:nvGraphicFramePr>
        <p:xfrm>
          <a:off x="581246" y="243255"/>
          <a:ext cx="1088065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FCBBA45-B109-3098-1943-0D9ED7944807}"/>
              </a:ext>
            </a:extLst>
          </p:cNvPr>
          <p:cNvSpPr txBox="1"/>
          <p:nvPr/>
        </p:nvSpPr>
        <p:spPr>
          <a:xfrm>
            <a:off x="1371600" y="4713400"/>
            <a:ext cx="1977656" cy="523220"/>
          </a:xfrm>
          <a:prstGeom prst="rect">
            <a:avLst/>
          </a:prstGeom>
          <a:noFill/>
        </p:spPr>
        <p:txBody>
          <a:bodyPr wrap="square" rtlCol="0">
            <a:spAutoFit/>
          </a:bodyPr>
          <a:lstStyle/>
          <a:p>
            <a:r>
              <a:rPr lang="en-GB" sz="2800" b="1" dirty="0"/>
              <a:t>Nature</a:t>
            </a:r>
          </a:p>
        </p:txBody>
      </p:sp>
      <p:sp>
        <p:nvSpPr>
          <p:cNvPr id="6" name="TextBox 5">
            <a:extLst>
              <a:ext uri="{FF2B5EF4-FFF2-40B4-BE49-F238E27FC236}">
                <a16:creationId xmlns:a16="http://schemas.microsoft.com/office/drawing/2014/main" id="{D391B19B-0150-7238-A356-4892F0AAA945}"/>
              </a:ext>
            </a:extLst>
          </p:cNvPr>
          <p:cNvSpPr txBox="1"/>
          <p:nvPr/>
        </p:nvSpPr>
        <p:spPr>
          <a:xfrm>
            <a:off x="9190074" y="4713400"/>
            <a:ext cx="1977656" cy="523220"/>
          </a:xfrm>
          <a:prstGeom prst="rect">
            <a:avLst/>
          </a:prstGeom>
          <a:noFill/>
        </p:spPr>
        <p:txBody>
          <a:bodyPr wrap="square" rtlCol="0">
            <a:spAutoFit/>
          </a:bodyPr>
          <a:lstStyle/>
          <a:p>
            <a:r>
              <a:rPr lang="en-GB" sz="2800" b="1" dirty="0"/>
              <a:t>Nurture</a:t>
            </a:r>
          </a:p>
        </p:txBody>
      </p:sp>
    </p:spTree>
    <p:extLst>
      <p:ext uri="{BB962C8B-B14F-4D97-AF65-F5344CB8AC3E}">
        <p14:creationId xmlns:p14="http://schemas.microsoft.com/office/powerpoint/2010/main" val="1032701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72200" y="457200"/>
            <a:ext cx="5566389" cy="3478993"/>
          </a:xfrm>
          <a:prstGeom prst="rect">
            <a:avLst/>
          </a:prstGeom>
        </p:spPr>
      </p:pic>
      <p:sp>
        <p:nvSpPr>
          <p:cNvPr id="19460" name="Text Box 5"/>
          <p:cNvSpPr txBox="1">
            <a:spLocks noChangeArrowheads="1"/>
          </p:cNvSpPr>
          <p:nvPr/>
        </p:nvSpPr>
        <p:spPr bwMode="auto">
          <a:xfrm>
            <a:off x="729597" y="228600"/>
            <a:ext cx="9484919" cy="4585871"/>
          </a:xfrm>
          <a:prstGeom prst="rect">
            <a:avLst/>
          </a:prstGeom>
          <a:noFill/>
          <a:ln w="9525">
            <a:noFill/>
            <a:miter lim="800000"/>
            <a:headEnd/>
            <a:tailEnd/>
          </a:ln>
        </p:spPr>
        <p:txBody>
          <a:bodyPr wrap="square">
            <a:spAutoFit/>
          </a:bodyPr>
          <a:lstStyle/>
          <a:p>
            <a:pPr eaLnBrk="0" hangingPunct="0"/>
            <a:r>
              <a:rPr lang="en-GB" sz="4000" b="1" dirty="0">
                <a:solidFill>
                  <a:srgbClr val="4BACC6">
                    <a:lumMod val="50000"/>
                  </a:srgbClr>
                </a:solidFill>
                <a:latin typeface="Myriad Pro"/>
              </a:rPr>
              <a:t>Definitions</a:t>
            </a:r>
          </a:p>
          <a:p>
            <a:pPr eaLnBrk="0" hangingPunct="0"/>
            <a:endParaRPr lang="en-GB" sz="2800" b="1" i="1" dirty="0">
              <a:solidFill>
                <a:srgbClr val="1F497D"/>
              </a:solidFill>
              <a:latin typeface="Myriad Pro"/>
            </a:endParaRPr>
          </a:p>
          <a:p>
            <a:pPr eaLnBrk="0" hangingPunct="0"/>
            <a:r>
              <a:rPr lang="en-GB" sz="2800" b="1" dirty="0">
                <a:solidFill>
                  <a:prstClr val="black"/>
                </a:solidFill>
                <a:latin typeface="Myriad Pro"/>
              </a:rPr>
              <a:t>Dewey (1933) </a:t>
            </a:r>
            <a:r>
              <a:rPr lang="en-GB" sz="2800" i="1" dirty="0">
                <a:solidFill>
                  <a:prstClr val="black"/>
                </a:solidFill>
                <a:latin typeface="Myriad Pro"/>
              </a:rPr>
              <a:t>(Cognitivism)</a:t>
            </a:r>
          </a:p>
          <a:p>
            <a:pPr eaLnBrk="0" hangingPunct="0"/>
            <a:endParaRPr lang="en-GB" sz="2800" b="1" i="1" dirty="0">
              <a:solidFill>
                <a:prstClr val="black"/>
              </a:solidFill>
              <a:latin typeface="Myriad Pro"/>
            </a:endParaRPr>
          </a:p>
          <a:p>
            <a:pPr eaLnBrk="0" hangingPunct="0"/>
            <a:endParaRPr lang="en-GB" sz="2800" b="1" i="1" dirty="0">
              <a:solidFill>
                <a:prstClr val="black"/>
              </a:solidFill>
              <a:latin typeface="Myriad Pro"/>
            </a:endParaRPr>
          </a:p>
          <a:p>
            <a:pPr eaLnBrk="0" hangingPunct="0"/>
            <a:r>
              <a:rPr lang="en-GB" sz="2800" dirty="0">
                <a:solidFill>
                  <a:prstClr val="black"/>
                </a:solidFill>
                <a:latin typeface="Myriad Pro"/>
              </a:rPr>
              <a:t>An active persistent and careful </a:t>
            </a:r>
          </a:p>
          <a:p>
            <a:pPr eaLnBrk="0" hangingPunct="0"/>
            <a:r>
              <a:rPr lang="en-GB" sz="2800" dirty="0">
                <a:solidFill>
                  <a:prstClr val="black"/>
                </a:solidFill>
                <a:latin typeface="Myriad Pro"/>
              </a:rPr>
              <a:t>consideration of any belief or </a:t>
            </a:r>
          </a:p>
          <a:p>
            <a:pPr eaLnBrk="0" hangingPunct="0"/>
            <a:r>
              <a:rPr lang="en-GB" sz="2800" dirty="0">
                <a:solidFill>
                  <a:prstClr val="black"/>
                </a:solidFill>
                <a:latin typeface="Myriad Pro"/>
              </a:rPr>
              <a:t>supposed form of knowledge in</a:t>
            </a:r>
          </a:p>
          <a:p>
            <a:pPr eaLnBrk="0" hangingPunct="0"/>
            <a:r>
              <a:rPr lang="en-GB" sz="2800" dirty="0">
                <a:solidFill>
                  <a:prstClr val="black"/>
                </a:solidFill>
                <a:latin typeface="Myriad Pro"/>
              </a:rPr>
              <a:t>the light of the grounds that </a:t>
            </a:r>
          </a:p>
          <a:p>
            <a:pPr eaLnBrk="0" hangingPunct="0"/>
            <a:r>
              <a:rPr lang="en-GB" sz="2800" dirty="0">
                <a:solidFill>
                  <a:prstClr val="black"/>
                </a:solidFill>
                <a:latin typeface="Myriad Pro"/>
              </a:rPr>
              <a:t>support it and the further conclusion to which it tends.</a:t>
            </a:r>
          </a:p>
        </p:txBody>
      </p:sp>
    </p:spTree>
    <p:extLst>
      <p:ext uri="{BB962C8B-B14F-4D97-AF65-F5344CB8AC3E}">
        <p14:creationId xmlns:p14="http://schemas.microsoft.com/office/powerpoint/2010/main" val="873321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9460" name="Text Box 5"/>
          <p:cNvSpPr txBox="1">
            <a:spLocks noChangeArrowheads="1"/>
          </p:cNvSpPr>
          <p:nvPr/>
        </p:nvSpPr>
        <p:spPr bwMode="auto">
          <a:xfrm>
            <a:off x="974924" y="228600"/>
            <a:ext cx="8208912" cy="4893647"/>
          </a:xfrm>
          <a:prstGeom prst="rect">
            <a:avLst/>
          </a:prstGeom>
          <a:noFill/>
          <a:ln w="9525">
            <a:noFill/>
            <a:miter lim="800000"/>
            <a:headEnd/>
            <a:tailEnd/>
          </a:ln>
        </p:spPr>
        <p:txBody>
          <a:bodyPr wrap="square">
            <a:spAutoFit/>
          </a:bodyPr>
          <a:lstStyle/>
          <a:p>
            <a:pPr eaLnBrk="0" hangingPunct="0"/>
            <a:r>
              <a:rPr lang="en-GB" sz="4000" b="1" dirty="0">
                <a:solidFill>
                  <a:srgbClr val="4BACC6">
                    <a:lumMod val="50000"/>
                  </a:srgbClr>
                </a:solidFill>
                <a:latin typeface="Myriad Pro"/>
              </a:rPr>
              <a:t>Definitions</a:t>
            </a:r>
          </a:p>
          <a:p>
            <a:pPr eaLnBrk="0" hangingPunct="0"/>
            <a:endParaRPr lang="en-GB" sz="2800" b="1" i="1" dirty="0">
              <a:solidFill>
                <a:srgbClr val="1F497D"/>
              </a:solidFill>
              <a:latin typeface="Myriad Pro"/>
            </a:endParaRPr>
          </a:p>
          <a:p>
            <a:pPr eaLnBrk="0" hangingPunct="0"/>
            <a:endParaRPr lang="en-GB" sz="2400" b="1" i="1" dirty="0">
              <a:solidFill>
                <a:srgbClr val="1F497D"/>
              </a:solidFill>
              <a:latin typeface="Myriad Pro"/>
            </a:endParaRPr>
          </a:p>
          <a:p>
            <a:pPr eaLnBrk="0" hangingPunct="0"/>
            <a:r>
              <a:rPr lang="en-GB" sz="2800" b="1" dirty="0" err="1">
                <a:latin typeface="Myriad Pro"/>
              </a:rPr>
              <a:t>Boud</a:t>
            </a:r>
            <a:r>
              <a:rPr lang="en-GB" sz="2800" b="1" dirty="0">
                <a:latin typeface="Myriad Pro"/>
              </a:rPr>
              <a:t> et al (1985) take a different perspective and define it as:</a:t>
            </a:r>
          </a:p>
          <a:p>
            <a:pPr eaLnBrk="0" hangingPunct="0"/>
            <a:endParaRPr lang="en-GB" sz="2800" b="1" dirty="0">
              <a:latin typeface="Myriad Pro"/>
            </a:endParaRPr>
          </a:p>
          <a:p>
            <a:pPr eaLnBrk="0" hangingPunct="0"/>
            <a:r>
              <a:rPr lang="en-GB" sz="2800" dirty="0">
                <a:latin typeface="Myriad Pro"/>
              </a:rPr>
              <a:t>A generic term for those intellectual and effective activities in which individuals engage to explore their experiences in order to lead a new understanding and appreciation. </a:t>
            </a:r>
          </a:p>
          <a:p>
            <a:pPr eaLnBrk="0" hangingPunct="0"/>
            <a:endParaRPr lang="en-GB" sz="2400" i="1" dirty="0">
              <a:solidFill>
                <a:srgbClr val="1F497D"/>
              </a:solidFill>
              <a:latin typeface="Myriad Pro"/>
            </a:endParaRPr>
          </a:p>
        </p:txBody>
      </p:sp>
      <p:pic>
        <p:nvPicPr>
          <p:cNvPr id="3" name="Picture 2">
            <a:extLst>
              <a:ext uri="{FF2B5EF4-FFF2-40B4-BE49-F238E27FC236}">
                <a16:creationId xmlns:a16="http://schemas.microsoft.com/office/drawing/2014/main" id="{D796C352-E827-439D-BAC7-E80E7B07B3C6}"/>
              </a:ext>
            </a:extLst>
          </p:cNvPr>
          <p:cNvPicPr>
            <a:picLocks noChangeAspect="1"/>
          </p:cNvPicPr>
          <p:nvPr/>
        </p:nvPicPr>
        <p:blipFill>
          <a:blip r:embed="rId3"/>
          <a:stretch>
            <a:fillRect/>
          </a:stretch>
        </p:blipFill>
        <p:spPr>
          <a:xfrm>
            <a:off x="8926126" y="739818"/>
            <a:ext cx="2740954" cy="4382429"/>
          </a:xfrm>
          <a:prstGeom prst="rect">
            <a:avLst/>
          </a:prstGeom>
        </p:spPr>
      </p:pic>
    </p:spTree>
    <p:extLst>
      <p:ext uri="{BB962C8B-B14F-4D97-AF65-F5344CB8AC3E}">
        <p14:creationId xmlns:p14="http://schemas.microsoft.com/office/powerpoint/2010/main" val="2234506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9460" name="Text Box 5"/>
          <p:cNvSpPr txBox="1">
            <a:spLocks noChangeArrowheads="1"/>
          </p:cNvSpPr>
          <p:nvPr/>
        </p:nvSpPr>
        <p:spPr bwMode="auto">
          <a:xfrm>
            <a:off x="770011" y="389820"/>
            <a:ext cx="11251004" cy="4462760"/>
          </a:xfrm>
          <a:prstGeom prst="rect">
            <a:avLst/>
          </a:prstGeom>
          <a:noFill/>
          <a:ln w="9525">
            <a:noFill/>
            <a:miter lim="800000"/>
            <a:headEnd/>
            <a:tailEnd/>
          </a:ln>
        </p:spPr>
        <p:txBody>
          <a:bodyPr wrap="square">
            <a:spAutoFit/>
          </a:bodyPr>
          <a:lstStyle/>
          <a:p>
            <a:pPr eaLnBrk="0" hangingPunct="0"/>
            <a:r>
              <a:rPr lang="en-GB" sz="4000" b="1" dirty="0">
                <a:solidFill>
                  <a:srgbClr val="4BACC6">
                    <a:lumMod val="50000"/>
                  </a:srgbClr>
                </a:solidFill>
                <a:latin typeface="Myriad Pro"/>
              </a:rPr>
              <a:t>Definitions</a:t>
            </a:r>
          </a:p>
          <a:p>
            <a:pPr eaLnBrk="0" hangingPunct="0"/>
            <a:endParaRPr lang="en-GB" sz="2000" b="1" i="1" dirty="0">
              <a:solidFill>
                <a:srgbClr val="1F497D"/>
              </a:solidFill>
              <a:latin typeface="Myriad Pro"/>
            </a:endParaRPr>
          </a:p>
          <a:p>
            <a:pPr eaLnBrk="0" hangingPunct="0"/>
            <a:r>
              <a:rPr lang="en-GB" sz="2800" b="1" dirty="0">
                <a:solidFill>
                  <a:prstClr val="black"/>
                </a:solidFill>
                <a:latin typeface="Myriad Pro"/>
              </a:rPr>
              <a:t>Reid (1993) </a:t>
            </a:r>
            <a:r>
              <a:rPr lang="en-GB" sz="2800" dirty="0">
                <a:solidFill>
                  <a:prstClr val="black"/>
                </a:solidFill>
                <a:latin typeface="Myriad Pro"/>
              </a:rPr>
              <a:t>in her definition also noted reflection as an active process rather than passive thinking. She states: ‘Reflection is a process of reviewing an experience of practice in order to describe, analyse, evaluate and so inform learning about practice’.</a:t>
            </a:r>
          </a:p>
          <a:p>
            <a:pPr eaLnBrk="0" hangingPunct="0"/>
            <a:r>
              <a:rPr lang="en-GB" sz="2800" dirty="0">
                <a:solidFill>
                  <a:prstClr val="black"/>
                </a:solidFill>
                <a:latin typeface="Myriad Pro"/>
              </a:rPr>
              <a:t> “But we’re doing it already” Exploring a response to the concept of reflective practice in order to improve its facilitation. </a:t>
            </a:r>
          </a:p>
          <a:p>
            <a:pPr eaLnBrk="0" hangingPunct="0"/>
            <a:endParaRPr lang="en-GB" sz="2800" dirty="0">
              <a:solidFill>
                <a:prstClr val="black"/>
              </a:solidFill>
              <a:latin typeface="Myriad Pro"/>
            </a:endParaRPr>
          </a:p>
          <a:p>
            <a:pPr eaLnBrk="0" hangingPunct="0"/>
            <a:r>
              <a:rPr lang="en-GB" sz="2800" dirty="0">
                <a:solidFill>
                  <a:prstClr val="black"/>
                </a:solidFill>
              </a:rPr>
              <a:t>Reid, B. (1993) </a:t>
            </a:r>
            <a:r>
              <a:rPr lang="en-GB" sz="2800" i="1" dirty="0">
                <a:solidFill>
                  <a:prstClr val="black"/>
                </a:solidFill>
              </a:rPr>
              <a:t>Nurse </a:t>
            </a:r>
            <a:r>
              <a:rPr lang="en-GB" sz="2800" i="1" dirty="0">
                <a:solidFill>
                  <a:prstClr val="black"/>
                </a:solidFill>
                <a:latin typeface="Myriad Pro"/>
              </a:rPr>
              <a:t>Education Today </a:t>
            </a:r>
            <a:r>
              <a:rPr lang="en-GB" sz="2800" dirty="0">
                <a:solidFill>
                  <a:prstClr val="black"/>
                </a:solidFill>
                <a:latin typeface="Myriad Pro"/>
              </a:rPr>
              <a:t>13:305-309</a:t>
            </a:r>
          </a:p>
        </p:txBody>
      </p:sp>
      <p:pic>
        <p:nvPicPr>
          <p:cNvPr id="2" name="Picture 1"/>
          <p:cNvPicPr>
            <a:picLocks noChangeAspect="1"/>
          </p:cNvPicPr>
          <p:nvPr/>
        </p:nvPicPr>
        <p:blipFill>
          <a:blip r:embed="rId3"/>
          <a:stretch>
            <a:fillRect/>
          </a:stretch>
        </p:blipFill>
        <p:spPr>
          <a:xfrm>
            <a:off x="9429588" y="3957823"/>
            <a:ext cx="2360968" cy="1477279"/>
          </a:xfrm>
          <a:prstGeom prst="rect">
            <a:avLst/>
          </a:prstGeom>
        </p:spPr>
      </p:pic>
    </p:spTree>
    <p:extLst>
      <p:ext uri="{BB962C8B-B14F-4D97-AF65-F5344CB8AC3E}">
        <p14:creationId xmlns:p14="http://schemas.microsoft.com/office/powerpoint/2010/main" val="839403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DE2D1E-762D-497D-8FD7-CDC863A68B1D}"/>
              </a:ext>
            </a:extLst>
          </p:cNvPr>
          <p:cNvPicPr>
            <a:picLocks noChangeAspect="1"/>
          </p:cNvPicPr>
          <p:nvPr/>
        </p:nvPicPr>
        <p:blipFill>
          <a:blip r:embed="rId3"/>
          <a:stretch>
            <a:fillRect/>
          </a:stretch>
        </p:blipFill>
        <p:spPr>
          <a:xfrm>
            <a:off x="8453902" y="2190750"/>
            <a:ext cx="3476625" cy="2476500"/>
          </a:xfrm>
          <a:prstGeom prst="rect">
            <a:avLst/>
          </a:prstGeom>
        </p:spPr>
      </p:pic>
      <p:sp>
        <p:nvSpPr>
          <p:cNvPr id="20483" name="Rectangle 6"/>
          <p:cNvSpPr>
            <a:spLocks noGrp="1" noChangeArrowheads="1"/>
          </p:cNvSpPr>
          <p:nvPr>
            <p:ph type="body" sz="half" idx="4294967295"/>
          </p:nvPr>
        </p:nvSpPr>
        <p:spPr>
          <a:xfrm>
            <a:off x="1166354" y="593286"/>
            <a:ext cx="8869744" cy="4851995"/>
          </a:xfrm>
        </p:spPr>
        <p:txBody>
          <a:bodyPr>
            <a:normAutofit/>
          </a:bodyPr>
          <a:lstStyle/>
          <a:p>
            <a:pPr>
              <a:spcBef>
                <a:spcPct val="0"/>
              </a:spcBef>
              <a:buFontTx/>
              <a:buNone/>
            </a:pPr>
            <a:r>
              <a:rPr lang="en-GB" b="1" dirty="0">
                <a:solidFill>
                  <a:schemeClr val="accent5">
                    <a:lumMod val="50000"/>
                  </a:schemeClr>
                </a:solidFill>
                <a:latin typeface="Arial" charset="0"/>
              </a:rPr>
              <a:t>The What? Model of Structured Reflection</a:t>
            </a:r>
          </a:p>
          <a:p>
            <a:pPr>
              <a:spcBef>
                <a:spcPct val="0"/>
              </a:spcBef>
              <a:buFontTx/>
              <a:buNone/>
            </a:pPr>
            <a:endParaRPr lang="en-GB" dirty="0">
              <a:latin typeface="Arial" charset="0"/>
            </a:endParaRPr>
          </a:p>
          <a:p>
            <a:pPr>
              <a:spcBef>
                <a:spcPct val="0"/>
              </a:spcBef>
              <a:buFontTx/>
              <a:buNone/>
            </a:pPr>
            <a:r>
              <a:rPr lang="en-GB" sz="2800" dirty="0">
                <a:latin typeface="Arial" charset="0"/>
              </a:rPr>
              <a:t>The model (Driscoll 1994, 2000), contains three elements of reflection:</a:t>
            </a:r>
          </a:p>
          <a:p>
            <a:pPr>
              <a:spcBef>
                <a:spcPct val="0"/>
              </a:spcBef>
              <a:buFontTx/>
              <a:buNone/>
            </a:pPr>
            <a:endParaRPr lang="en-GB" sz="2800" dirty="0">
              <a:latin typeface="Arial" charset="0"/>
            </a:endParaRPr>
          </a:p>
          <a:p>
            <a:pPr marL="514350" indent="-514350">
              <a:spcBef>
                <a:spcPct val="0"/>
              </a:spcBef>
              <a:buFont typeface="+mj-lt"/>
              <a:buAutoNum type="arabicPeriod"/>
            </a:pPr>
            <a:r>
              <a:rPr lang="en-GB" sz="2800" b="1" dirty="0">
                <a:latin typeface="Arial" charset="0"/>
              </a:rPr>
              <a:t>What?</a:t>
            </a:r>
            <a:r>
              <a:rPr lang="en-GB" sz="2800" dirty="0">
                <a:latin typeface="Arial" charset="0"/>
              </a:rPr>
              <a:t> A description of the event</a:t>
            </a:r>
          </a:p>
          <a:p>
            <a:pPr marL="514350" indent="-514350">
              <a:spcBef>
                <a:spcPct val="0"/>
              </a:spcBef>
              <a:buFont typeface="+mj-lt"/>
              <a:buAutoNum type="arabicPeriod"/>
            </a:pPr>
            <a:r>
              <a:rPr lang="en-GB" sz="2800" b="1" dirty="0">
                <a:latin typeface="Arial" charset="0"/>
              </a:rPr>
              <a:t>So What? </a:t>
            </a:r>
            <a:r>
              <a:rPr lang="en-GB" sz="2800" dirty="0">
                <a:latin typeface="Arial" charset="0"/>
              </a:rPr>
              <a:t>An analysis of the event</a:t>
            </a:r>
          </a:p>
          <a:p>
            <a:pPr marL="514350" indent="-514350">
              <a:spcBef>
                <a:spcPct val="0"/>
              </a:spcBef>
              <a:buFont typeface="+mj-lt"/>
              <a:buAutoNum type="arabicPeriod"/>
            </a:pPr>
            <a:r>
              <a:rPr lang="en-GB" sz="2800" b="1" dirty="0">
                <a:latin typeface="Arial" charset="0"/>
              </a:rPr>
              <a:t>Now What? </a:t>
            </a:r>
            <a:r>
              <a:rPr lang="en-GB" sz="2800" dirty="0">
                <a:latin typeface="Arial" charset="0"/>
              </a:rPr>
              <a:t>Proposed actions following </a:t>
            </a:r>
          </a:p>
          <a:p>
            <a:pPr marL="0" indent="0">
              <a:spcBef>
                <a:spcPct val="0"/>
              </a:spcBef>
              <a:buNone/>
            </a:pPr>
            <a:r>
              <a:rPr lang="en-GB" sz="2800" dirty="0">
                <a:latin typeface="Arial" charset="0"/>
              </a:rPr>
              <a:t>     the event</a:t>
            </a:r>
          </a:p>
          <a:p>
            <a:pPr>
              <a:spcBef>
                <a:spcPct val="0"/>
              </a:spcBef>
              <a:buFontTx/>
              <a:buNone/>
            </a:pPr>
            <a:endParaRPr lang="en-GB" sz="2800" dirty="0">
              <a:latin typeface="Arial" charset="0"/>
            </a:endParaRPr>
          </a:p>
          <a:p>
            <a:pPr>
              <a:spcBef>
                <a:spcPct val="0"/>
              </a:spcBef>
              <a:buFontTx/>
              <a:buNone/>
            </a:pPr>
            <a:r>
              <a:rPr lang="en-GB" sz="1900" i="1" dirty="0">
                <a:latin typeface="Arial" charset="0"/>
              </a:rPr>
              <a:t>Driscoll, J. (2000) Practising clinical supervision. Edinburgh: </a:t>
            </a:r>
            <a:r>
              <a:rPr lang="en-GB" sz="1900" i="1" dirty="0" err="1">
                <a:latin typeface="Arial" charset="0"/>
              </a:rPr>
              <a:t>Balliere</a:t>
            </a:r>
            <a:r>
              <a:rPr lang="en-GB" sz="1900" i="1" dirty="0">
                <a:latin typeface="Arial" charset="0"/>
              </a:rPr>
              <a:t> Tindall.</a:t>
            </a:r>
          </a:p>
        </p:txBody>
      </p:sp>
    </p:spTree>
    <p:extLst>
      <p:ext uri="{BB962C8B-B14F-4D97-AF65-F5344CB8AC3E}">
        <p14:creationId xmlns:p14="http://schemas.microsoft.com/office/powerpoint/2010/main" val="146817315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8869E6-03C4-436A-91BF-09DA642B08A3}"/>
              </a:ext>
            </a:extLst>
          </p:cNvPr>
          <p:cNvSpPr txBox="1"/>
          <p:nvPr/>
        </p:nvSpPr>
        <p:spPr>
          <a:xfrm>
            <a:off x="1518370" y="390226"/>
            <a:ext cx="9142801" cy="707886"/>
          </a:xfrm>
          <a:prstGeom prst="rect">
            <a:avLst/>
          </a:prstGeom>
          <a:noFill/>
        </p:spPr>
        <p:txBody>
          <a:bodyPr wrap="square" lIns="91440" tIns="45720" rIns="91440" bIns="45720" anchor="t">
            <a:spAutoFit/>
          </a:bodyPr>
          <a:lstStyle/>
          <a:p>
            <a:pPr eaLnBrk="0" fontAlgn="base" hangingPunct="0">
              <a:spcBef>
                <a:spcPct val="0"/>
              </a:spcBef>
              <a:spcAft>
                <a:spcPct val="0"/>
              </a:spcAft>
              <a:defRPr/>
            </a:pPr>
            <a:r>
              <a:rPr lang="en-GB" altLang="en-US" sz="4000" b="1" i="1">
                <a:solidFill>
                  <a:srgbClr val="4BACC6">
                    <a:lumMod val="50000"/>
                  </a:srgbClr>
                </a:solidFill>
                <a:latin typeface="Arial"/>
                <a:cs typeface="Arial"/>
              </a:rPr>
              <a:t>                </a:t>
            </a:r>
            <a:r>
              <a:rPr lang="en-GB" altLang="en-US" sz="4000" b="1">
                <a:solidFill>
                  <a:srgbClr val="4BACC6">
                    <a:lumMod val="50000"/>
                  </a:srgbClr>
                </a:solidFill>
                <a:latin typeface="Arial"/>
                <a:cs typeface="Arial"/>
              </a:rPr>
              <a:t>Critical reflection</a:t>
            </a:r>
            <a:endParaRPr lang="en-GB" altLang="en-US" sz="4000" b="1" i="1">
              <a:solidFill>
                <a:srgbClr val="4BACC6">
                  <a:lumMod val="50000"/>
                </a:srgbClr>
              </a:solidFill>
              <a:latin typeface="Arial"/>
              <a:cs typeface="Arial"/>
            </a:endParaRPr>
          </a:p>
        </p:txBody>
      </p:sp>
      <p:pic>
        <p:nvPicPr>
          <p:cNvPr id="2" name="Picture 3" descr="Diagram&#10;&#10;Description automatically generated">
            <a:extLst>
              <a:ext uri="{FF2B5EF4-FFF2-40B4-BE49-F238E27FC236}">
                <a16:creationId xmlns:a16="http://schemas.microsoft.com/office/drawing/2014/main" id="{E1C099AC-4F11-4F1A-A0DB-FB5BD7DF0442}"/>
              </a:ext>
            </a:extLst>
          </p:cNvPr>
          <p:cNvPicPr>
            <a:picLocks noChangeAspect="1"/>
          </p:cNvPicPr>
          <p:nvPr/>
        </p:nvPicPr>
        <p:blipFill>
          <a:blip r:embed="rId3"/>
          <a:stretch>
            <a:fillRect/>
          </a:stretch>
        </p:blipFill>
        <p:spPr>
          <a:xfrm>
            <a:off x="1848929" y="1260092"/>
            <a:ext cx="8594784" cy="439532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1">
            <a:extLst>
              <a:ext uri="{FF2B5EF4-FFF2-40B4-BE49-F238E27FC236}">
                <a16:creationId xmlns:a16="http://schemas.microsoft.com/office/drawing/2014/main" id="{DAC3631D-DCAA-4619-85EF-B53C13039574}"/>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fld id="{31434C63-7384-4157-B71B-EB5049462347}" type="slidenum">
              <a:rPr lang="en-GB" altLang="en-US" sz="1400">
                <a:solidFill>
                  <a:prstClr val="black"/>
                </a:solidFill>
                <a:latin typeface="Arial" panose="020B0604020202020204" pitchFamily="34" charset="0"/>
                <a:ea typeface="MS PGothic" panose="020B0600070205080204" pitchFamily="34" charset="-128"/>
                <a:cs typeface="Arial" panose="020B0604020202020204" pitchFamily="34" charset="0"/>
              </a:rPr>
              <a:pPr eaLnBrk="0" fontAlgn="base" hangingPunct="0">
                <a:spcBef>
                  <a:spcPct val="0"/>
                </a:spcBef>
                <a:spcAft>
                  <a:spcPct val="0"/>
                </a:spcAft>
                <a:buNone/>
                <a:defRPr/>
              </a:pPr>
              <a:t>18</a:t>
            </a:fld>
            <a:endParaRPr lang="en-GB" altLang="en-US" sz="14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pic>
        <p:nvPicPr>
          <p:cNvPr id="51203" name="Picture 5" descr="Diagram&#10;&#10;Description automatically generated">
            <a:extLst>
              <a:ext uri="{FF2B5EF4-FFF2-40B4-BE49-F238E27FC236}">
                <a16:creationId xmlns:a16="http://schemas.microsoft.com/office/drawing/2014/main" id="{2820FD5D-7F55-4370-86AE-EC99AE621E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8539" y="0"/>
            <a:ext cx="7654925" cy="565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1">
            <a:extLst>
              <a:ext uri="{FF2B5EF4-FFF2-40B4-BE49-F238E27FC236}">
                <a16:creationId xmlns:a16="http://schemas.microsoft.com/office/drawing/2014/main" id="{5E812C92-E601-4262-9138-4ED4AA5B754A}"/>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fld id="{D5A14E43-B15A-4A07-BC6F-D100E5B36477}" type="slidenum">
              <a:rPr lang="en-GB" altLang="en-US" sz="1400">
                <a:solidFill>
                  <a:prstClr val="black"/>
                </a:solidFill>
                <a:latin typeface="Arial" panose="020B0604020202020204" pitchFamily="34" charset="0"/>
                <a:ea typeface="MS PGothic" panose="020B0600070205080204" pitchFamily="34" charset="-128"/>
                <a:cs typeface="Arial" panose="020B0604020202020204" pitchFamily="34" charset="0"/>
              </a:rPr>
              <a:pPr eaLnBrk="0" fontAlgn="base" hangingPunct="0">
                <a:spcBef>
                  <a:spcPct val="0"/>
                </a:spcBef>
                <a:spcAft>
                  <a:spcPct val="0"/>
                </a:spcAft>
                <a:buNone/>
                <a:defRPr/>
              </a:pPr>
              <a:t>19</a:t>
            </a:fld>
            <a:endParaRPr lang="en-GB" altLang="en-US" sz="14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sp>
        <p:nvSpPr>
          <p:cNvPr id="47107" name="TextBox 1">
            <a:extLst>
              <a:ext uri="{FF2B5EF4-FFF2-40B4-BE49-F238E27FC236}">
                <a16:creationId xmlns:a16="http://schemas.microsoft.com/office/drawing/2014/main" id="{FCD6A878-0E7D-4F77-923F-9498D6C0A230}"/>
              </a:ext>
            </a:extLst>
          </p:cNvPr>
          <p:cNvSpPr txBox="1">
            <a:spLocks noChangeArrowheads="1"/>
          </p:cNvSpPr>
          <p:nvPr/>
        </p:nvSpPr>
        <p:spPr bwMode="auto">
          <a:xfrm>
            <a:off x="2136775" y="318765"/>
            <a:ext cx="79184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0" fontAlgn="base" hangingPunct="0">
              <a:spcBef>
                <a:spcPct val="0"/>
              </a:spcBef>
              <a:spcAft>
                <a:spcPct val="0"/>
              </a:spcAft>
              <a:defRPr/>
            </a:pPr>
            <a:r>
              <a:rPr lang="en-GB" altLang="en-US" sz="4000" b="1">
                <a:solidFill>
                  <a:srgbClr val="4BACC6">
                    <a:lumMod val="50000"/>
                  </a:srgbClr>
                </a:solidFill>
              </a:rPr>
              <a:t>Learning Styles – Honey and Mumford</a:t>
            </a:r>
          </a:p>
        </p:txBody>
      </p:sp>
      <p:pic>
        <p:nvPicPr>
          <p:cNvPr id="47108" name="Picture 3">
            <a:extLst>
              <a:ext uri="{FF2B5EF4-FFF2-40B4-BE49-F238E27FC236}">
                <a16:creationId xmlns:a16="http://schemas.microsoft.com/office/drawing/2014/main" id="{F4F58DAE-28B0-4B8F-8F36-CC992136BF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2150" y="1557339"/>
            <a:ext cx="82677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609600" y="274638"/>
            <a:ext cx="10972800" cy="1143000"/>
          </a:xfrm>
        </p:spPr>
        <p:txBody>
          <a:bodyPr anchor="ctr">
            <a:normAutofit/>
          </a:bodyPr>
          <a:lstStyle/>
          <a:p>
            <a:r>
              <a:rPr lang="en-GB" b="1"/>
              <a:t>Critical (Reflective) Writing</a:t>
            </a:r>
          </a:p>
        </p:txBody>
      </p:sp>
      <p:pic>
        <p:nvPicPr>
          <p:cNvPr id="3" name="Picture 2">
            <a:extLst>
              <a:ext uri="{FF2B5EF4-FFF2-40B4-BE49-F238E27FC236}">
                <a16:creationId xmlns:a16="http://schemas.microsoft.com/office/drawing/2014/main" id="{F77DB59A-28DA-4D16-97FB-54E1BAEA2E93}"/>
              </a:ext>
            </a:extLst>
          </p:cNvPr>
          <p:cNvPicPr>
            <a:picLocks noChangeAspect="1"/>
          </p:cNvPicPr>
          <p:nvPr/>
        </p:nvPicPr>
        <p:blipFill rotWithShape="1">
          <a:blip r:embed="rId3"/>
          <a:srcRect l="1665" r="3" b="3"/>
          <a:stretch/>
        </p:blipFill>
        <p:spPr>
          <a:xfrm>
            <a:off x="609600" y="1417638"/>
            <a:ext cx="5384800" cy="3989040"/>
          </a:xfrm>
          <a:prstGeom prst="rect">
            <a:avLst/>
          </a:prstGeom>
          <a:noFill/>
        </p:spPr>
      </p:pic>
      <p:sp>
        <p:nvSpPr>
          <p:cNvPr id="29699" name="Content Placeholder 2"/>
          <p:cNvSpPr>
            <a:spLocks noGrp="1"/>
          </p:cNvSpPr>
          <p:nvPr>
            <p:ph sz="half" idx="2"/>
          </p:nvPr>
        </p:nvSpPr>
        <p:spPr>
          <a:xfrm>
            <a:off x="6197600" y="1600201"/>
            <a:ext cx="5801112" cy="3989040"/>
          </a:xfrm>
        </p:spPr>
        <p:txBody>
          <a:bodyPr vert="horz" lIns="91440" tIns="45720" rIns="91440" bIns="45720" rtlCol="0">
            <a:noAutofit/>
          </a:bodyPr>
          <a:lstStyle/>
          <a:p>
            <a:pPr hangingPunct="1">
              <a:lnSpc>
                <a:spcPct val="90000"/>
              </a:lnSpc>
              <a:spcBef>
                <a:spcPts val="800"/>
              </a:spcBef>
            </a:pPr>
            <a:r>
              <a:rPr lang="en-GB" sz="2400" dirty="0"/>
              <a:t>What argument am I making?</a:t>
            </a:r>
          </a:p>
          <a:p>
            <a:pPr hangingPunct="1">
              <a:lnSpc>
                <a:spcPct val="90000"/>
              </a:lnSpc>
              <a:spcBef>
                <a:spcPts val="800"/>
              </a:spcBef>
            </a:pPr>
            <a:r>
              <a:rPr lang="en-GB" sz="2400" dirty="0"/>
              <a:t>Are my claims supported by evidence?</a:t>
            </a:r>
          </a:p>
          <a:p>
            <a:pPr hangingPunct="1">
              <a:lnSpc>
                <a:spcPct val="90000"/>
              </a:lnSpc>
              <a:spcBef>
                <a:spcPts val="800"/>
              </a:spcBef>
            </a:pPr>
            <a:r>
              <a:rPr lang="en-GB" sz="2400" dirty="0"/>
              <a:t>How credible and appropriate is my evidence?</a:t>
            </a:r>
          </a:p>
          <a:p>
            <a:pPr hangingPunct="1">
              <a:lnSpc>
                <a:spcPct val="90000"/>
              </a:lnSpc>
              <a:spcBef>
                <a:spcPts val="800"/>
              </a:spcBef>
            </a:pPr>
            <a:r>
              <a:rPr lang="en-GB" sz="2400" dirty="0"/>
              <a:t>Are my conclusions logical and reasonable?</a:t>
            </a:r>
          </a:p>
          <a:p>
            <a:pPr hangingPunct="1">
              <a:lnSpc>
                <a:spcPct val="90000"/>
              </a:lnSpc>
              <a:spcBef>
                <a:spcPts val="800"/>
              </a:spcBef>
            </a:pPr>
            <a:r>
              <a:rPr lang="en-GB" sz="2400" dirty="0"/>
              <a:t>Have I clarified expressions, claims and meanings of key terms and concepts?</a:t>
            </a:r>
          </a:p>
          <a:p>
            <a:pPr hangingPunct="1">
              <a:lnSpc>
                <a:spcPct val="90000"/>
              </a:lnSpc>
              <a:spcBef>
                <a:spcPts val="800"/>
              </a:spcBef>
            </a:pPr>
            <a:r>
              <a:rPr lang="en-GB" sz="2400" dirty="0"/>
              <a:t>Have I considered alternative arguments?</a:t>
            </a:r>
          </a:p>
          <a:p>
            <a:pPr hangingPunct="1">
              <a:lnSpc>
                <a:spcPct val="90000"/>
              </a:lnSpc>
              <a:spcBef>
                <a:spcPts val="800"/>
              </a:spcBef>
            </a:pPr>
            <a:endParaRPr lang="en-GB" sz="2400" dirty="0"/>
          </a:p>
        </p:txBody>
      </p:sp>
    </p:spTree>
    <p:extLst>
      <p:ext uri="{BB962C8B-B14F-4D97-AF65-F5344CB8AC3E}">
        <p14:creationId xmlns:p14="http://schemas.microsoft.com/office/powerpoint/2010/main" val="22662536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609600" y="274638"/>
            <a:ext cx="10972800" cy="1143000"/>
          </a:xfrm>
        </p:spPr>
        <p:txBody>
          <a:bodyPr anchor="ctr">
            <a:normAutofit/>
          </a:bodyPr>
          <a:lstStyle/>
          <a:p>
            <a:r>
              <a:rPr lang="en-GB" b="1"/>
              <a:t>Characteristics of critical reflection</a:t>
            </a:r>
            <a:endParaRPr lang="en-US" b="1"/>
          </a:p>
        </p:txBody>
      </p:sp>
      <p:sp>
        <p:nvSpPr>
          <p:cNvPr id="38915" name="Text Placeholder 2"/>
          <p:cNvSpPr>
            <a:spLocks noGrp="1"/>
          </p:cNvSpPr>
          <p:nvPr>
            <p:ph sz="half" idx="1"/>
          </p:nvPr>
        </p:nvSpPr>
        <p:spPr>
          <a:xfrm>
            <a:off x="609600" y="1600201"/>
            <a:ext cx="5384800" cy="3989040"/>
          </a:xfrm>
        </p:spPr>
        <p:txBody>
          <a:bodyPr>
            <a:normAutofit/>
          </a:bodyPr>
          <a:lstStyle/>
          <a:p>
            <a:pPr>
              <a:lnSpc>
                <a:spcPct val="90000"/>
              </a:lnSpc>
            </a:pPr>
            <a:r>
              <a:rPr lang="en-GB" sz="2600" b="1" dirty="0"/>
              <a:t>Selection: </a:t>
            </a:r>
            <a:r>
              <a:rPr lang="en-GB" sz="2600" dirty="0"/>
              <a:t>of an appropriate experience etc.</a:t>
            </a:r>
          </a:p>
          <a:p>
            <a:pPr>
              <a:lnSpc>
                <a:spcPct val="90000"/>
              </a:lnSpc>
            </a:pPr>
            <a:r>
              <a:rPr lang="en-GB" sz="2600" b="1" dirty="0"/>
              <a:t>Changing perspective: </a:t>
            </a:r>
            <a:r>
              <a:rPr lang="en-GB" sz="2600" dirty="0"/>
              <a:t>analysed from a different point of view or level of detail</a:t>
            </a:r>
          </a:p>
          <a:p>
            <a:pPr>
              <a:lnSpc>
                <a:spcPct val="90000"/>
              </a:lnSpc>
            </a:pPr>
            <a:r>
              <a:rPr lang="en-GB" sz="2600" b="1" dirty="0"/>
              <a:t>Returning to experience: </a:t>
            </a:r>
            <a:r>
              <a:rPr lang="en-GB" sz="2600" dirty="0"/>
              <a:t>as best fits the issue</a:t>
            </a:r>
          </a:p>
          <a:p>
            <a:pPr>
              <a:lnSpc>
                <a:spcPct val="90000"/>
              </a:lnSpc>
            </a:pPr>
            <a:r>
              <a:rPr lang="en-GB" sz="2600" b="1" dirty="0"/>
              <a:t>Analysis of own role: </a:t>
            </a:r>
            <a:r>
              <a:rPr lang="en-GB" sz="2600" dirty="0"/>
              <a:t>look at reasons for and consequences of your actions</a:t>
            </a:r>
          </a:p>
        </p:txBody>
      </p:sp>
      <p:pic>
        <p:nvPicPr>
          <p:cNvPr id="3" name="Picture 2">
            <a:extLst>
              <a:ext uri="{FF2B5EF4-FFF2-40B4-BE49-F238E27FC236}">
                <a16:creationId xmlns:a16="http://schemas.microsoft.com/office/drawing/2014/main" id="{FB4B663E-2845-4148-AD7B-7BB2775AC1F0}"/>
              </a:ext>
            </a:extLst>
          </p:cNvPr>
          <p:cNvPicPr>
            <a:picLocks noChangeAspect="1"/>
          </p:cNvPicPr>
          <p:nvPr/>
        </p:nvPicPr>
        <p:blipFill rotWithShape="1">
          <a:blip r:embed="rId3"/>
          <a:srcRect l="2212" r="2" b="2"/>
          <a:stretch/>
        </p:blipFill>
        <p:spPr>
          <a:xfrm>
            <a:off x="6197600" y="1600201"/>
            <a:ext cx="5384800" cy="3989040"/>
          </a:xfrm>
          <a:prstGeom prst="rect">
            <a:avLst/>
          </a:prstGeom>
          <a:noFill/>
        </p:spPr>
      </p:pic>
    </p:spTree>
    <p:extLst>
      <p:ext uri="{BB962C8B-B14F-4D97-AF65-F5344CB8AC3E}">
        <p14:creationId xmlns:p14="http://schemas.microsoft.com/office/powerpoint/2010/main" val="3397578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81201" y="260649"/>
            <a:ext cx="8230313" cy="1140051"/>
          </a:xfrm>
          <a:prstGeom prst="rect">
            <a:avLst/>
          </a:prstGeom>
        </p:spPr>
      </p:pic>
      <p:pic>
        <p:nvPicPr>
          <p:cNvPr id="3074"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8679" y="2019541"/>
            <a:ext cx="4181055" cy="3437759"/>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p:cNvSpPr>
            <a:spLocks noGrp="1"/>
          </p:cNvSpPr>
          <p:nvPr>
            <p:ph type="body" idx="4294967295"/>
          </p:nvPr>
        </p:nvSpPr>
        <p:spPr>
          <a:xfrm>
            <a:off x="732265" y="1400700"/>
            <a:ext cx="8229243" cy="3048621"/>
          </a:xfrm>
        </p:spPr>
        <p:txBody>
          <a:bodyPr>
            <a:normAutofit/>
          </a:bodyPr>
          <a:lstStyle/>
          <a:p>
            <a:pPr lvl="0" hangingPunct="1">
              <a:buFont typeface="Arial" pitchFamily="34" charset="0"/>
              <a:buChar char="•"/>
            </a:pPr>
            <a:r>
              <a:rPr lang="en-GB" sz="2800" b="1" i="1" dirty="0">
                <a:solidFill>
                  <a:prstClr val="black"/>
                </a:solidFill>
                <a:latin typeface="Calibri" charset="0"/>
              </a:rPr>
              <a:t>Drawing on received wisdom</a:t>
            </a:r>
            <a:r>
              <a:rPr lang="en-GB" sz="2800" dirty="0">
                <a:solidFill>
                  <a:prstClr val="black"/>
                </a:solidFill>
                <a:latin typeface="Calibri" charset="0"/>
              </a:rPr>
              <a:t>: make use of theory, research and best practice</a:t>
            </a:r>
          </a:p>
          <a:p>
            <a:pPr lvl="0" hangingPunct="1">
              <a:buFont typeface="Arial" pitchFamily="34" charset="0"/>
              <a:buChar char="•"/>
            </a:pPr>
            <a:r>
              <a:rPr lang="en-GB" sz="2800" b="1" i="1" dirty="0">
                <a:solidFill>
                  <a:prstClr val="black"/>
                </a:solidFill>
                <a:latin typeface="Calibri" charset="0"/>
              </a:rPr>
              <a:t>Deepening your understanding</a:t>
            </a:r>
            <a:r>
              <a:rPr lang="en-GB" sz="2800" dirty="0">
                <a:solidFill>
                  <a:prstClr val="black"/>
                </a:solidFill>
                <a:latin typeface="Calibri" charset="0"/>
              </a:rPr>
              <a:t>: look actively for meaning by recognising what is significant</a:t>
            </a:r>
          </a:p>
          <a:p>
            <a:pPr lvl="0" hangingPunct="1">
              <a:buFont typeface="Arial" pitchFamily="34" charset="0"/>
              <a:buChar char="•"/>
            </a:pPr>
            <a:r>
              <a:rPr lang="en-GB" sz="2800" b="1" i="1" dirty="0">
                <a:solidFill>
                  <a:prstClr val="black"/>
                </a:solidFill>
                <a:latin typeface="Calibri" charset="0"/>
              </a:rPr>
              <a:t>Using insight to effect change</a:t>
            </a:r>
            <a:r>
              <a:rPr lang="en-GB" sz="2800" dirty="0">
                <a:solidFill>
                  <a:prstClr val="black"/>
                </a:solidFill>
                <a:latin typeface="Calibri" charset="0"/>
              </a:rPr>
              <a:t>: ideally </a:t>
            </a:r>
          </a:p>
          <a:p>
            <a:pPr marL="0" indent="0"/>
            <a:r>
              <a:rPr lang="en-GB" sz="2800" dirty="0">
                <a:solidFill>
                  <a:prstClr val="black"/>
                </a:solidFill>
                <a:latin typeface="Calibri" charset="0"/>
              </a:rPr>
              <a:t>    to the benefit of others and yourself</a:t>
            </a:r>
            <a:endParaRPr lang="en-GB" sz="2800" dirty="0"/>
          </a:p>
        </p:txBody>
      </p:sp>
    </p:spTree>
    <p:extLst>
      <p:ext uri="{BB962C8B-B14F-4D97-AF65-F5344CB8AC3E}">
        <p14:creationId xmlns:p14="http://schemas.microsoft.com/office/powerpoint/2010/main" val="4277728757"/>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29897EE-6DAB-4045-8DA0-DC815568C002}"/>
              </a:ext>
            </a:extLst>
          </p:cNvPr>
          <p:cNvPicPr>
            <a:picLocks noGrp="1" noChangeAspect="1"/>
          </p:cNvPicPr>
          <p:nvPr>
            <p:ph idx="1"/>
          </p:nvPr>
        </p:nvPicPr>
        <p:blipFill>
          <a:blip r:embed="rId2"/>
          <a:stretch>
            <a:fillRect/>
          </a:stretch>
        </p:blipFill>
        <p:spPr>
          <a:xfrm>
            <a:off x="4197794" y="-185970"/>
            <a:ext cx="7613206" cy="5760138"/>
          </a:xfrm>
        </p:spPr>
      </p:pic>
      <p:sp>
        <p:nvSpPr>
          <p:cNvPr id="2" name="Title 1">
            <a:extLst>
              <a:ext uri="{FF2B5EF4-FFF2-40B4-BE49-F238E27FC236}">
                <a16:creationId xmlns:a16="http://schemas.microsoft.com/office/drawing/2014/main" id="{61E4B05A-FE5C-45FE-8D61-BBA52B0AD86E}"/>
              </a:ext>
            </a:extLst>
          </p:cNvPr>
          <p:cNvSpPr>
            <a:spLocks noGrp="1"/>
          </p:cNvSpPr>
          <p:nvPr>
            <p:ph type="title"/>
          </p:nvPr>
        </p:nvSpPr>
        <p:spPr>
          <a:xfrm>
            <a:off x="609600" y="274638"/>
            <a:ext cx="4362450" cy="1143000"/>
          </a:xfrm>
        </p:spPr>
        <p:txBody>
          <a:bodyPr/>
          <a:lstStyle/>
          <a:p>
            <a:pPr algn="l"/>
            <a:r>
              <a:rPr lang="en-GB" b="1" dirty="0">
                <a:solidFill>
                  <a:schemeClr val="accent5">
                    <a:lumMod val="50000"/>
                  </a:schemeClr>
                </a:solidFill>
              </a:rPr>
              <a:t>Values activity</a:t>
            </a:r>
          </a:p>
        </p:txBody>
      </p:sp>
    </p:spTree>
    <p:extLst>
      <p:ext uri="{BB962C8B-B14F-4D97-AF65-F5344CB8AC3E}">
        <p14:creationId xmlns:p14="http://schemas.microsoft.com/office/powerpoint/2010/main" val="23777909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9460" name="Text Box 5"/>
          <p:cNvSpPr txBox="1">
            <a:spLocks noChangeArrowheads="1"/>
          </p:cNvSpPr>
          <p:nvPr/>
        </p:nvSpPr>
        <p:spPr bwMode="auto">
          <a:xfrm>
            <a:off x="994606" y="457200"/>
            <a:ext cx="10202788" cy="4832092"/>
          </a:xfrm>
          <a:prstGeom prst="rect">
            <a:avLst/>
          </a:prstGeom>
          <a:noFill/>
          <a:ln w="9525">
            <a:noFill/>
            <a:miter lim="800000"/>
            <a:headEnd/>
            <a:tailEnd/>
          </a:ln>
        </p:spPr>
        <p:txBody>
          <a:bodyPr wrap="square">
            <a:spAutoFit/>
          </a:bodyPr>
          <a:lstStyle/>
          <a:p>
            <a:pPr eaLnBrk="0" hangingPunct="0"/>
            <a:r>
              <a:rPr lang="en-GB" sz="4000" b="1" dirty="0">
                <a:solidFill>
                  <a:srgbClr val="4BACC6">
                    <a:lumMod val="50000"/>
                  </a:srgbClr>
                </a:solidFill>
                <a:latin typeface="Myriad Pro"/>
              </a:rPr>
              <a:t>Definitions</a:t>
            </a:r>
          </a:p>
          <a:p>
            <a:pPr eaLnBrk="0" hangingPunct="0"/>
            <a:endParaRPr lang="en-GB" sz="2000" b="1" i="1" dirty="0">
              <a:solidFill>
                <a:srgbClr val="1F497D"/>
              </a:solidFill>
              <a:latin typeface="Myriad Pro"/>
            </a:endParaRPr>
          </a:p>
          <a:p>
            <a:pPr eaLnBrk="0" hangingPunct="0"/>
            <a:r>
              <a:rPr lang="en-GB" sz="2800" b="1" dirty="0">
                <a:latin typeface="Myriad Pro"/>
              </a:rPr>
              <a:t>Sch</a:t>
            </a:r>
            <a:r>
              <a:rPr lang="en-GB" sz="2800" b="1" dirty="0">
                <a:latin typeface="Arial"/>
                <a:cs typeface="Arial"/>
              </a:rPr>
              <a:t>ön (</a:t>
            </a:r>
            <a:r>
              <a:rPr lang="en-GB" sz="2800" b="1" dirty="0">
                <a:latin typeface="Myriad Pro"/>
              </a:rPr>
              <a:t>1987) </a:t>
            </a:r>
            <a:r>
              <a:rPr lang="en-GB" sz="2800" dirty="0">
                <a:latin typeface="Myriad Pro"/>
              </a:rPr>
              <a:t>identifies two types of reflection, these are:</a:t>
            </a:r>
          </a:p>
          <a:p>
            <a:pPr marL="342900" indent="-342900" eaLnBrk="0" hangingPunct="0">
              <a:buFontTx/>
              <a:buChar char="-"/>
            </a:pPr>
            <a:r>
              <a:rPr lang="en-GB" sz="2800" b="1" i="1" dirty="0">
                <a:latin typeface="Myriad Pro"/>
              </a:rPr>
              <a:t>reflection-in-action</a:t>
            </a:r>
            <a:r>
              <a:rPr lang="en-GB" sz="2800" dirty="0">
                <a:latin typeface="Myriad Pro"/>
              </a:rPr>
              <a:t> (thinking on your feet), and </a:t>
            </a:r>
          </a:p>
          <a:p>
            <a:pPr marL="342900" indent="-342900" eaLnBrk="0" hangingPunct="0">
              <a:buFontTx/>
              <a:buChar char="-"/>
            </a:pPr>
            <a:r>
              <a:rPr lang="en-GB" sz="2800" b="1" i="1" dirty="0">
                <a:latin typeface="Myriad Pro"/>
              </a:rPr>
              <a:t>reflection-on-action</a:t>
            </a:r>
            <a:r>
              <a:rPr lang="en-GB" sz="2800" dirty="0">
                <a:latin typeface="Myriad Pro"/>
              </a:rPr>
              <a:t> (retrospective thinking). </a:t>
            </a:r>
          </a:p>
          <a:p>
            <a:pPr eaLnBrk="0" hangingPunct="0"/>
            <a:endParaRPr lang="en-GB" sz="2800" dirty="0">
              <a:latin typeface="Myriad Pro"/>
            </a:endParaRPr>
          </a:p>
          <a:p>
            <a:pPr eaLnBrk="0" hangingPunct="0"/>
            <a:r>
              <a:rPr lang="en-GB" sz="2800" dirty="0">
                <a:latin typeface="Myriad Pro"/>
              </a:rPr>
              <a:t>He suggests that reflection is used by practitioners when they encounter situations that are unique, and when individuals may not be able to apply theories or techniques previously learnt through formal education</a:t>
            </a:r>
            <a:r>
              <a:rPr lang="en-GB" sz="2800" dirty="0">
                <a:solidFill>
                  <a:srgbClr val="1F497D"/>
                </a:solidFill>
                <a:latin typeface="Myriad Pro"/>
              </a:rPr>
              <a:t>.</a:t>
            </a:r>
          </a:p>
          <a:p>
            <a:pPr eaLnBrk="0" hangingPunct="0"/>
            <a:endParaRPr lang="en-GB" sz="2400" dirty="0">
              <a:solidFill>
                <a:srgbClr val="1F497D"/>
              </a:solidFill>
              <a:latin typeface="Myriad Pro"/>
            </a:endParaRPr>
          </a:p>
        </p:txBody>
      </p:sp>
    </p:spTree>
    <p:extLst>
      <p:ext uri="{BB962C8B-B14F-4D97-AF65-F5344CB8AC3E}">
        <p14:creationId xmlns:p14="http://schemas.microsoft.com/office/powerpoint/2010/main" val="22702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5538" name="Rectangle 6">
            <a:extLst>
              <a:ext uri="{FF2B5EF4-FFF2-40B4-BE49-F238E27FC236}">
                <a16:creationId xmlns:a16="http://schemas.microsoft.com/office/drawing/2014/main" id="{95426ADB-D522-4034-AE99-C0047E55F7F0}"/>
              </a:ext>
            </a:extLst>
          </p:cNvPr>
          <p:cNvSpPr>
            <a:spLocks noGrp="1"/>
          </p:cNvSpPr>
          <p:nvPr>
            <p:ph type="body" sz="half" idx="4294967295"/>
          </p:nvPr>
        </p:nvSpPr>
        <p:spPr>
          <a:xfrm>
            <a:off x="1774825" y="260351"/>
            <a:ext cx="8674100" cy="4976813"/>
          </a:xfrm>
        </p:spPr>
        <p:txBody>
          <a:bodyPr/>
          <a:lstStyle/>
          <a:p>
            <a:pPr eaLnBrk="1" hangingPunct="1">
              <a:spcBef>
                <a:spcPct val="0"/>
              </a:spcBef>
              <a:buFontTx/>
              <a:buNone/>
            </a:pPr>
            <a:r>
              <a:rPr lang="en-GB" altLang="en-US" sz="4400" b="1" dirty="0">
                <a:solidFill>
                  <a:schemeClr val="accent5">
                    <a:lumMod val="50000"/>
                  </a:schemeClr>
                </a:solidFill>
                <a:latin typeface="Arial" panose="020B0604020202020204" pitchFamily="34" charset="0"/>
              </a:rPr>
              <a:t>Donald Schon (1983)</a:t>
            </a:r>
          </a:p>
        </p:txBody>
      </p:sp>
      <p:pic>
        <p:nvPicPr>
          <p:cNvPr id="65539" name="Picture 1">
            <a:extLst>
              <a:ext uri="{FF2B5EF4-FFF2-40B4-BE49-F238E27FC236}">
                <a16:creationId xmlns:a16="http://schemas.microsoft.com/office/drawing/2014/main" id="{65C3AB25-80D5-4091-ACE2-290F5EA3C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9727" y="1066801"/>
            <a:ext cx="8469452" cy="4575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7586" name="Picture 3">
            <a:extLst>
              <a:ext uri="{FF2B5EF4-FFF2-40B4-BE49-F238E27FC236}">
                <a16:creationId xmlns:a16="http://schemas.microsoft.com/office/drawing/2014/main" id="{551D2378-DF55-4AF9-A8C8-26AEE2A478C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64200" y="129290"/>
            <a:ext cx="5672871" cy="5335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7">
            <a:extLst>
              <a:ext uri="{FF2B5EF4-FFF2-40B4-BE49-F238E27FC236}">
                <a16:creationId xmlns:a16="http://schemas.microsoft.com/office/drawing/2014/main" id="{1D6C1106-8DD1-4317-99D0-D23C64D4802F}"/>
              </a:ext>
            </a:extLst>
          </p:cNvPr>
          <p:cNvSpPr>
            <a:spLocks noChangeArrowheads="1"/>
          </p:cNvSpPr>
          <p:nvPr/>
        </p:nvSpPr>
        <p:spPr bwMode="auto">
          <a:xfrm>
            <a:off x="1524001" y="2849047"/>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endParaRPr lang="en-US" altLang="en-US" sz="1800">
              <a:solidFill>
                <a:prstClr val="black"/>
              </a:solidFill>
              <a:latin typeface="Arial" panose="020B0604020202020204" pitchFamily="34" charset="0"/>
              <a:cs typeface="Arial" panose="020B0604020202020204" pitchFamily="34" charset="0"/>
            </a:endParaRPr>
          </a:p>
        </p:txBody>
      </p:sp>
      <p:sp>
        <p:nvSpPr>
          <p:cNvPr id="67588" name="TextBox 1">
            <a:extLst>
              <a:ext uri="{FF2B5EF4-FFF2-40B4-BE49-F238E27FC236}">
                <a16:creationId xmlns:a16="http://schemas.microsoft.com/office/drawing/2014/main" id="{7E4D3A89-678E-489F-893A-8EA6CEC972AE}"/>
              </a:ext>
            </a:extLst>
          </p:cNvPr>
          <p:cNvSpPr txBox="1">
            <a:spLocks noChangeArrowheads="1"/>
          </p:cNvSpPr>
          <p:nvPr/>
        </p:nvSpPr>
        <p:spPr bwMode="auto">
          <a:xfrm>
            <a:off x="854928" y="602734"/>
            <a:ext cx="8280400"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r>
              <a:rPr lang="en-GB" altLang="en-US" sz="4400" b="1" dirty="0">
                <a:solidFill>
                  <a:schemeClr val="accent5">
                    <a:lumMod val="50000"/>
                  </a:schemeClr>
                </a:solidFill>
                <a:latin typeface="Arial" panose="020B0604020202020204" pitchFamily="34" charset="0"/>
                <a:cs typeface="Arial" panose="020B0604020202020204" pitchFamily="34" charset="0"/>
              </a:rPr>
              <a:t>Gibbs’ model </a:t>
            </a:r>
          </a:p>
          <a:p>
            <a:pPr eaLnBrk="0" fontAlgn="base" hangingPunct="0">
              <a:spcBef>
                <a:spcPct val="0"/>
              </a:spcBef>
              <a:spcAft>
                <a:spcPct val="0"/>
              </a:spcAft>
              <a:buNone/>
              <a:defRPr/>
            </a:pPr>
            <a:r>
              <a:rPr lang="en-GB" altLang="en-US" sz="4400" b="1" dirty="0">
                <a:solidFill>
                  <a:schemeClr val="accent5">
                    <a:lumMod val="50000"/>
                  </a:schemeClr>
                </a:solidFill>
                <a:latin typeface="Arial" panose="020B0604020202020204" pitchFamily="34" charset="0"/>
                <a:cs typeface="Arial" panose="020B0604020202020204" pitchFamily="34" charset="0"/>
              </a:rPr>
              <a:t>of reflection </a:t>
            </a:r>
          </a:p>
          <a:p>
            <a:pPr eaLnBrk="0" fontAlgn="base" hangingPunct="0">
              <a:spcBef>
                <a:spcPct val="0"/>
              </a:spcBef>
              <a:spcAft>
                <a:spcPct val="0"/>
              </a:spcAft>
              <a:buNone/>
              <a:defRPr/>
            </a:pPr>
            <a:r>
              <a:rPr lang="en-GB" altLang="en-US" sz="4400" b="1" dirty="0">
                <a:solidFill>
                  <a:schemeClr val="accent5">
                    <a:lumMod val="50000"/>
                  </a:schemeClr>
                </a:solidFill>
                <a:latin typeface="Arial" panose="020B0604020202020204" pitchFamily="34" charset="0"/>
                <a:cs typeface="Arial" panose="020B0604020202020204" pitchFamily="34" charset="0"/>
              </a:rPr>
              <a:t>(1998)</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41E6F4FE-4032-45E6-8666-5FA35C8DE82F}"/>
              </a:ext>
            </a:extLst>
          </p:cNvPr>
          <p:cNvSpPr>
            <a:spLocks noChangeArrowheads="1"/>
          </p:cNvSpPr>
          <p:nvPr/>
        </p:nvSpPr>
        <p:spPr bwMode="auto">
          <a:xfrm>
            <a:off x="1524001" y="2849047"/>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endParaRPr lang="en-US" altLang="en-US" sz="1800">
              <a:solidFill>
                <a:prstClr val="black"/>
              </a:solidFill>
              <a:latin typeface="Arial" panose="020B0604020202020204" pitchFamily="34" charset="0"/>
              <a:cs typeface="Arial" panose="020B0604020202020204" pitchFamily="34" charset="0"/>
            </a:endParaRPr>
          </a:p>
        </p:txBody>
      </p:sp>
      <p:pic>
        <p:nvPicPr>
          <p:cNvPr id="71684" name="Picture 3">
            <a:extLst>
              <a:ext uri="{FF2B5EF4-FFF2-40B4-BE49-F238E27FC236}">
                <a16:creationId xmlns:a16="http://schemas.microsoft.com/office/drawing/2014/main" id="{652EC405-42AD-407E-AB57-797081F061C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51858" y="847493"/>
            <a:ext cx="9492803" cy="4524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3" name="Rectangle 1">
            <a:extLst>
              <a:ext uri="{FF2B5EF4-FFF2-40B4-BE49-F238E27FC236}">
                <a16:creationId xmlns:a16="http://schemas.microsoft.com/office/drawing/2014/main" id="{47D4C955-9EE6-4AD7-9706-E4BBC46A3560}"/>
              </a:ext>
            </a:extLst>
          </p:cNvPr>
          <p:cNvSpPr>
            <a:spLocks noChangeArrowheads="1"/>
          </p:cNvSpPr>
          <p:nvPr/>
        </p:nvSpPr>
        <p:spPr bwMode="auto">
          <a:xfrm>
            <a:off x="703458" y="229368"/>
            <a:ext cx="839787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None/>
              <a:defRPr/>
            </a:pPr>
            <a:r>
              <a:rPr lang="en-GB" altLang="en-US" sz="4000" b="1" dirty="0">
                <a:solidFill>
                  <a:schemeClr val="accent5">
                    <a:lumMod val="50000"/>
                  </a:schemeClr>
                </a:solidFill>
                <a:latin typeface="Arial" panose="020B0604020202020204" pitchFamily="34" charset="0"/>
                <a:cs typeface="Arial" panose="020B0604020202020204" pitchFamily="34" charset="0"/>
              </a:rPr>
              <a:t>Argyris and Schon (1974)  </a:t>
            </a:r>
          </a:p>
          <a:p>
            <a:pPr eaLnBrk="0" fontAlgn="base" hangingPunct="0">
              <a:spcBef>
                <a:spcPct val="0"/>
              </a:spcBef>
              <a:spcAft>
                <a:spcPct val="0"/>
              </a:spcAft>
              <a:buNone/>
              <a:defRPr/>
            </a:pPr>
            <a:r>
              <a:rPr lang="en-GB" altLang="en-US" sz="4000" b="1" dirty="0">
                <a:solidFill>
                  <a:schemeClr val="accent5">
                    <a:lumMod val="50000"/>
                  </a:schemeClr>
                </a:solidFill>
                <a:latin typeface="Arial" panose="020B0604020202020204" pitchFamily="34" charset="0"/>
                <a:cs typeface="Arial" panose="020B0604020202020204" pitchFamily="34" charset="0"/>
              </a:rPr>
              <a:t>Single and double </a:t>
            </a:r>
          </a:p>
          <a:p>
            <a:pPr eaLnBrk="0" fontAlgn="base" hangingPunct="0">
              <a:spcBef>
                <a:spcPct val="0"/>
              </a:spcBef>
              <a:spcAft>
                <a:spcPct val="0"/>
              </a:spcAft>
              <a:buNone/>
              <a:defRPr/>
            </a:pPr>
            <a:r>
              <a:rPr lang="en-GB" altLang="en-US" sz="4000" b="1" dirty="0">
                <a:solidFill>
                  <a:schemeClr val="accent5">
                    <a:lumMod val="50000"/>
                  </a:schemeClr>
                </a:solidFill>
                <a:latin typeface="Arial" panose="020B0604020202020204" pitchFamily="34" charset="0"/>
                <a:cs typeface="Arial" panose="020B0604020202020204" pitchFamily="34" charset="0"/>
              </a:rPr>
              <a:t>loop learning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9460" name="Text Box 5"/>
          <p:cNvSpPr txBox="1">
            <a:spLocks noChangeArrowheads="1"/>
          </p:cNvSpPr>
          <p:nvPr/>
        </p:nvSpPr>
        <p:spPr bwMode="auto">
          <a:xfrm>
            <a:off x="862957" y="228600"/>
            <a:ext cx="8208912" cy="5693866"/>
          </a:xfrm>
          <a:prstGeom prst="rect">
            <a:avLst/>
          </a:prstGeom>
          <a:noFill/>
          <a:ln w="9525">
            <a:noFill/>
            <a:miter lim="800000"/>
            <a:headEnd/>
            <a:tailEnd/>
          </a:ln>
        </p:spPr>
        <p:txBody>
          <a:bodyPr wrap="square">
            <a:spAutoFit/>
          </a:bodyPr>
          <a:lstStyle/>
          <a:p>
            <a:pPr eaLnBrk="0" hangingPunct="0"/>
            <a:r>
              <a:rPr lang="en-GB" sz="4000" b="1" i="1" dirty="0">
                <a:solidFill>
                  <a:srgbClr val="4BACC6">
                    <a:lumMod val="50000"/>
                  </a:srgbClr>
                </a:solidFill>
                <a:latin typeface="Myriad Pro"/>
              </a:rPr>
              <a:t>Models of Reflection</a:t>
            </a:r>
          </a:p>
          <a:p>
            <a:pPr eaLnBrk="0" hangingPunct="0"/>
            <a:endParaRPr lang="en-GB" sz="500" b="1" i="1" dirty="0">
              <a:solidFill>
                <a:prstClr val="black"/>
              </a:solidFill>
              <a:latin typeface="Myriad Pro"/>
            </a:endParaRPr>
          </a:p>
          <a:p>
            <a:pPr eaLnBrk="0" hangingPunct="0"/>
            <a:r>
              <a:rPr lang="en-GB" sz="2800" b="1" i="1" dirty="0">
                <a:solidFill>
                  <a:prstClr val="black"/>
                </a:solidFill>
                <a:latin typeface="Myriad Pro"/>
              </a:rPr>
              <a:t>Peters (1991) </a:t>
            </a:r>
            <a:r>
              <a:rPr lang="en-GB" sz="2800" dirty="0">
                <a:solidFill>
                  <a:prstClr val="black"/>
                </a:solidFill>
                <a:latin typeface="Myriad Pro"/>
              </a:rPr>
              <a:t>describes a four-step protocol called “DATA” (Describe, Analyse, Theorise, Act)</a:t>
            </a:r>
          </a:p>
          <a:p>
            <a:pPr marL="457200" indent="-457200" eaLnBrk="0" hangingPunct="0">
              <a:buFont typeface="Arial" panose="020B0604020202020204" pitchFamily="34" charset="0"/>
              <a:buChar char="•"/>
            </a:pPr>
            <a:r>
              <a:rPr lang="en-GB" sz="2800" b="1" dirty="0">
                <a:solidFill>
                  <a:prstClr val="black"/>
                </a:solidFill>
                <a:latin typeface="Myriad Pro"/>
              </a:rPr>
              <a:t>Describe</a:t>
            </a:r>
            <a:r>
              <a:rPr lang="en-GB" sz="2800" dirty="0">
                <a:solidFill>
                  <a:prstClr val="black"/>
                </a:solidFill>
                <a:latin typeface="Myriad Pro"/>
              </a:rPr>
              <a:t> – the basic elements of the problem, task or situation;</a:t>
            </a:r>
          </a:p>
          <a:p>
            <a:pPr marL="342900" indent="-342900" eaLnBrk="0" hangingPunct="0">
              <a:buFont typeface="Arial" panose="020B0604020202020204" pitchFamily="34" charset="0"/>
              <a:buChar char="•"/>
            </a:pPr>
            <a:r>
              <a:rPr lang="en-GB" sz="2800" b="1" dirty="0">
                <a:solidFill>
                  <a:prstClr val="black"/>
                </a:solidFill>
                <a:latin typeface="Myriad Pro"/>
              </a:rPr>
              <a:t>Analyse</a:t>
            </a:r>
            <a:r>
              <a:rPr lang="en-GB" sz="2800" dirty="0">
                <a:solidFill>
                  <a:prstClr val="black"/>
                </a:solidFill>
                <a:latin typeface="Myriad Pro"/>
              </a:rPr>
              <a:t> – identify assumption, beliefs, </a:t>
            </a:r>
          </a:p>
          <a:p>
            <a:pPr eaLnBrk="0" hangingPunct="0"/>
            <a:r>
              <a:rPr lang="en-GB" sz="2800" dirty="0">
                <a:solidFill>
                  <a:prstClr val="black"/>
                </a:solidFill>
                <a:latin typeface="Myriad Pro"/>
              </a:rPr>
              <a:t>    rules, motives and any other factors </a:t>
            </a:r>
          </a:p>
          <a:p>
            <a:pPr eaLnBrk="0" hangingPunct="0"/>
            <a:r>
              <a:rPr lang="en-GB" sz="2800" dirty="0">
                <a:solidFill>
                  <a:prstClr val="black"/>
                </a:solidFill>
                <a:latin typeface="Myriad Pro"/>
              </a:rPr>
              <a:t>    underlying the current approach;</a:t>
            </a:r>
          </a:p>
          <a:p>
            <a:pPr marL="342900" indent="-342900" eaLnBrk="0" hangingPunct="0">
              <a:buFont typeface="Arial" panose="020B0604020202020204" pitchFamily="34" charset="0"/>
              <a:buChar char="•"/>
            </a:pPr>
            <a:r>
              <a:rPr lang="en-GB" sz="2800" b="1" dirty="0">
                <a:solidFill>
                  <a:prstClr val="black"/>
                </a:solidFill>
                <a:latin typeface="Myriad Pro"/>
              </a:rPr>
              <a:t>Theorise</a:t>
            </a:r>
            <a:r>
              <a:rPr lang="en-GB" sz="2800" dirty="0">
                <a:solidFill>
                  <a:prstClr val="black"/>
                </a:solidFill>
                <a:latin typeface="Myriad Pro"/>
              </a:rPr>
              <a:t> – what alternatives are possible? Comparative merits and drawbacks?</a:t>
            </a:r>
          </a:p>
          <a:p>
            <a:pPr marL="342900" indent="-342900" eaLnBrk="0" hangingPunct="0">
              <a:buFont typeface="Arial" panose="020B0604020202020204" pitchFamily="34" charset="0"/>
              <a:buChar char="•"/>
            </a:pPr>
            <a:r>
              <a:rPr lang="en-GB" sz="2800" b="1" dirty="0">
                <a:solidFill>
                  <a:prstClr val="black"/>
                </a:solidFill>
                <a:latin typeface="Myriad Pro"/>
              </a:rPr>
              <a:t>Act</a:t>
            </a:r>
            <a:r>
              <a:rPr lang="en-GB" sz="2800" dirty="0">
                <a:solidFill>
                  <a:prstClr val="black"/>
                </a:solidFill>
                <a:latin typeface="Myriad Pro"/>
              </a:rPr>
              <a:t> – try out a new approach, and evaluate </a:t>
            </a:r>
          </a:p>
          <a:p>
            <a:pPr eaLnBrk="0" hangingPunct="0"/>
            <a:r>
              <a:rPr lang="en-GB" sz="2800" dirty="0">
                <a:solidFill>
                  <a:prstClr val="black"/>
                </a:solidFill>
                <a:latin typeface="Myriad Pro"/>
              </a:rPr>
              <a:t>    the results.</a:t>
            </a:r>
          </a:p>
          <a:p>
            <a:pPr eaLnBrk="0" hangingPunct="0"/>
            <a:endParaRPr lang="en-GB" sz="1100" dirty="0">
              <a:solidFill>
                <a:prstClr val="black"/>
              </a:solidFill>
              <a:latin typeface="Myriad Pro"/>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01642" y="2329778"/>
            <a:ext cx="2927401" cy="2928585"/>
          </a:xfrm>
          <a:prstGeom prst="rect">
            <a:avLst/>
          </a:prstGeom>
          <a:effectLst>
            <a:glow rad="127000">
              <a:schemeClr val="bg1"/>
            </a:glow>
          </a:effectLst>
        </p:spPr>
      </p:pic>
    </p:spTree>
    <p:extLst>
      <p:ext uri="{BB962C8B-B14F-4D97-AF65-F5344CB8AC3E}">
        <p14:creationId xmlns:p14="http://schemas.microsoft.com/office/powerpoint/2010/main" val="3566854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Online Media 3" title="Richard Boyatzis: Inspiring Them With Curiosity">
            <a:hlinkClick r:id="" action="ppaction://media"/>
            <a:extLst>
              <a:ext uri="{FF2B5EF4-FFF2-40B4-BE49-F238E27FC236}">
                <a16:creationId xmlns:a16="http://schemas.microsoft.com/office/drawing/2014/main" id="{B2FC5ACF-5F8F-4639-84CB-5EA6CCB2174E}"/>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6680332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9872AF3-777B-432F-A8E2-CD4118BB64E4}"/>
              </a:ext>
            </a:extLst>
          </p:cNvPr>
          <p:cNvSpPr>
            <a:spLocks noGrp="1"/>
          </p:cNvSpPr>
          <p:nvPr>
            <p:ph type="title"/>
          </p:nvPr>
        </p:nvSpPr>
        <p:spPr>
          <a:xfrm>
            <a:off x="609601" y="811983"/>
            <a:ext cx="4011084" cy="1162050"/>
          </a:xfrm>
        </p:spPr>
        <p:txBody>
          <a:bodyPr>
            <a:noAutofit/>
          </a:bodyPr>
          <a:lstStyle/>
          <a:p>
            <a:r>
              <a:rPr lang="en-US" sz="4800" dirty="0">
                <a:solidFill>
                  <a:schemeClr val="accent5">
                    <a:lumMod val="50000"/>
                  </a:schemeClr>
                </a:solidFill>
              </a:rPr>
              <a:t>Candid Reflection</a:t>
            </a:r>
          </a:p>
        </p:txBody>
      </p:sp>
      <p:pic>
        <p:nvPicPr>
          <p:cNvPr id="5" name="Picture 4" descr="A picture containing text, cat&#10;&#10;Description automatically generated">
            <a:extLst>
              <a:ext uri="{FF2B5EF4-FFF2-40B4-BE49-F238E27FC236}">
                <a16:creationId xmlns:a16="http://schemas.microsoft.com/office/drawing/2014/main" id="{F366BF75-EFA7-4181-9F51-E5CC6A2D62AC}"/>
              </a:ext>
            </a:extLst>
          </p:cNvPr>
          <p:cNvPicPr>
            <a:picLocks noChangeAspect="1"/>
          </p:cNvPicPr>
          <p:nvPr/>
        </p:nvPicPr>
        <p:blipFill rotWithShape="1">
          <a:blip r:embed="rId2">
            <a:extLst>
              <a:ext uri="{28A0092B-C50C-407E-A947-70E740481C1C}">
                <a14:useLocalDpi xmlns:a14="http://schemas.microsoft.com/office/drawing/2010/main" val="0"/>
              </a:ext>
            </a:extLst>
          </a:blip>
          <a:srcRect t="21427" r="1" b="6861"/>
          <a:stretch/>
        </p:blipFill>
        <p:spPr>
          <a:xfrm>
            <a:off x="4766733" y="273051"/>
            <a:ext cx="6815667" cy="5172173"/>
          </a:xfrm>
          <a:prstGeom prst="rect">
            <a:avLst/>
          </a:prstGeom>
          <a:noFill/>
        </p:spPr>
      </p:pic>
    </p:spTree>
    <p:extLst>
      <p:ext uri="{BB962C8B-B14F-4D97-AF65-F5344CB8AC3E}">
        <p14:creationId xmlns:p14="http://schemas.microsoft.com/office/powerpoint/2010/main" val="39721979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703512" y="44624"/>
            <a:ext cx="8568952" cy="634082"/>
          </a:xfrm>
        </p:spPr>
        <p:txBody>
          <a:bodyPr rtlCol="0">
            <a:normAutofit fontScale="90000"/>
          </a:bodyPr>
          <a:lstStyle/>
          <a:p>
            <a:pPr>
              <a:defRPr/>
            </a:pPr>
            <a:r>
              <a:rPr lang="en-GB" sz="2800" b="1" dirty="0">
                <a:solidFill>
                  <a:schemeClr val="accent5">
                    <a:lumMod val="50000"/>
                  </a:schemeClr>
                </a:solidFill>
              </a:rPr>
              <a:t>Richard </a:t>
            </a:r>
            <a:r>
              <a:rPr lang="en-GB" sz="2800" b="1" dirty="0" err="1">
                <a:solidFill>
                  <a:schemeClr val="accent5">
                    <a:lumMod val="50000"/>
                  </a:schemeClr>
                </a:solidFill>
              </a:rPr>
              <a:t>Boyatzis</a:t>
            </a:r>
            <a:r>
              <a:rPr lang="en-GB" sz="2800" b="1" dirty="0">
                <a:solidFill>
                  <a:schemeClr val="accent5">
                    <a:lumMod val="50000"/>
                  </a:schemeClr>
                </a:solidFill>
              </a:rPr>
              <a:t> - Theory of Self Directed Learning </a:t>
            </a:r>
            <a:endParaRPr lang="en-US" sz="2800" b="1" dirty="0">
              <a:solidFill>
                <a:schemeClr val="accent5">
                  <a:lumMod val="50000"/>
                </a:schemeClr>
              </a:solidFill>
            </a:endParaRPr>
          </a:p>
        </p:txBody>
      </p:sp>
      <p:sp>
        <p:nvSpPr>
          <p:cNvPr id="10244" name="Rounded Rectangle 3"/>
          <p:cNvSpPr>
            <a:spLocks/>
          </p:cNvSpPr>
          <p:nvPr/>
        </p:nvSpPr>
        <p:spPr bwMode="auto">
          <a:xfrm>
            <a:off x="4419600" y="836712"/>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endParaRPr lang="en-US" sz="1400" i="1" dirty="0">
              <a:solidFill>
                <a:srgbClr val="FFFFFF"/>
              </a:solidFill>
              <a:latin typeface="Myriad Pro"/>
            </a:endParaRPr>
          </a:p>
        </p:txBody>
      </p:sp>
      <p:sp>
        <p:nvSpPr>
          <p:cNvPr id="10245" name="Rounded Rectangle 5"/>
          <p:cNvSpPr>
            <a:spLocks/>
          </p:cNvSpPr>
          <p:nvPr/>
        </p:nvSpPr>
        <p:spPr bwMode="auto">
          <a:xfrm>
            <a:off x="4419600" y="1991047"/>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a:endParaRPr lang="en-US" sz="1400" i="1" dirty="0">
              <a:solidFill>
                <a:srgbClr val="FFFFFF"/>
              </a:solidFill>
              <a:latin typeface="Myriad Pro"/>
            </a:endParaRPr>
          </a:p>
        </p:txBody>
      </p:sp>
      <p:sp>
        <p:nvSpPr>
          <p:cNvPr id="10246" name="Rounded Rectangle 6"/>
          <p:cNvSpPr>
            <a:spLocks/>
          </p:cNvSpPr>
          <p:nvPr/>
        </p:nvSpPr>
        <p:spPr bwMode="auto">
          <a:xfrm>
            <a:off x="1703512" y="1991047"/>
            <a:ext cx="2578224"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lIns="36000" rIns="36000" anchor="ctr" anchorCtr="1"/>
          <a:lstStyle/>
          <a:p>
            <a:endParaRPr lang="en-GB" sz="1400" dirty="0">
              <a:solidFill>
                <a:srgbClr val="FFFFFF"/>
              </a:solidFill>
              <a:latin typeface="Myriad Pro"/>
            </a:endParaRPr>
          </a:p>
        </p:txBody>
      </p:sp>
      <p:sp>
        <p:nvSpPr>
          <p:cNvPr id="10247" name="Rounded Rectangle 7"/>
          <p:cNvSpPr>
            <a:spLocks/>
          </p:cNvSpPr>
          <p:nvPr/>
        </p:nvSpPr>
        <p:spPr bwMode="auto">
          <a:xfrm>
            <a:off x="6888088" y="2002160"/>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a:endParaRPr lang="en-US" sz="1400" i="1" dirty="0">
              <a:solidFill>
                <a:srgbClr val="FFFFFF"/>
              </a:solidFill>
              <a:latin typeface="Myriad Pro"/>
            </a:endParaRPr>
          </a:p>
        </p:txBody>
      </p:sp>
      <p:sp>
        <p:nvSpPr>
          <p:cNvPr id="10248" name="Rounded Rectangle 8"/>
          <p:cNvSpPr>
            <a:spLocks/>
          </p:cNvSpPr>
          <p:nvPr/>
        </p:nvSpPr>
        <p:spPr bwMode="auto">
          <a:xfrm>
            <a:off x="8040216" y="3140968"/>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92D050"/>
          </a:solidFill>
          <a:ln w="25402">
            <a:solidFill>
              <a:srgbClr val="385D8A"/>
            </a:solidFill>
            <a:miter lim="800000"/>
            <a:headEnd/>
            <a:tailEnd/>
          </a:ln>
        </p:spPr>
        <p:txBody>
          <a:bodyPr anchor="ctr" anchorCtr="1"/>
          <a:lstStyle/>
          <a:p>
            <a:pPr algn="ctr"/>
            <a:endParaRPr lang="en-US" i="1" dirty="0">
              <a:solidFill>
                <a:srgbClr val="FFFFFF"/>
              </a:solidFill>
              <a:latin typeface="Myriad Pro"/>
            </a:endParaRPr>
          </a:p>
        </p:txBody>
      </p:sp>
      <p:sp>
        <p:nvSpPr>
          <p:cNvPr id="10249" name="Rounded Rectangle 9"/>
          <p:cNvSpPr>
            <a:spLocks/>
          </p:cNvSpPr>
          <p:nvPr/>
        </p:nvSpPr>
        <p:spPr bwMode="auto">
          <a:xfrm>
            <a:off x="8065045" y="4136281"/>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92D050"/>
          </a:solidFill>
          <a:ln w="25402">
            <a:solidFill>
              <a:srgbClr val="385D8A"/>
            </a:solidFill>
            <a:miter lim="800000"/>
            <a:headEnd/>
            <a:tailEnd/>
          </a:ln>
        </p:spPr>
        <p:txBody>
          <a:bodyPr anchor="ctr" anchorCtr="1"/>
          <a:lstStyle/>
          <a:p>
            <a:pPr algn="ctr"/>
            <a:endParaRPr lang="en-US" i="1" dirty="0">
              <a:solidFill>
                <a:srgbClr val="FFFFFF"/>
              </a:solidFill>
              <a:latin typeface="Myriad Pro"/>
            </a:endParaRPr>
          </a:p>
        </p:txBody>
      </p:sp>
      <p:sp>
        <p:nvSpPr>
          <p:cNvPr id="10250" name="Rounded Rectangle 10"/>
          <p:cNvSpPr>
            <a:spLocks/>
          </p:cNvSpPr>
          <p:nvPr/>
        </p:nvSpPr>
        <p:spPr bwMode="auto">
          <a:xfrm>
            <a:off x="4453880" y="3140968"/>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a:r>
              <a:rPr lang="en-GB" sz="1600" dirty="0">
                <a:solidFill>
                  <a:srgbClr val="FFFFFF"/>
                </a:solidFill>
                <a:latin typeface="Myriad Pro"/>
              </a:rPr>
              <a:t>3. My Learning Agenda</a:t>
            </a:r>
          </a:p>
          <a:p>
            <a:pPr algn="ctr"/>
            <a:r>
              <a:rPr lang="en-GB" sz="1400" i="1" dirty="0">
                <a:solidFill>
                  <a:srgbClr val="FFFFFF"/>
                </a:solidFill>
                <a:latin typeface="Myriad Pro"/>
              </a:rPr>
              <a:t>Building on my strengths &amp; reducing my gaps</a:t>
            </a:r>
            <a:endParaRPr lang="en-US" sz="1400" i="1" dirty="0">
              <a:solidFill>
                <a:srgbClr val="FFFFFF"/>
              </a:solidFill>
              <a:latin typeface="Myriad Pro"/>
            </a:endParaRPr>
          </a:p>
        </p:txBody>
      </p:sp>
      <p:sp>
        <p:nvSpPr>
          <p:cNvPr id="5" name="TextBox 4"/>
          <p:cNvSpPr txBox="1"/>
          <p:nvPr/>
        </p:nvSpPr>
        <p:spPr>
          <a:xfrm>
            <a:off x="4511824" y="980728"/>
            <a:ext cx="2160110" cy="861774"/>
          </a:xfrm>
          <a:prstGeom prst="rect">
            <a:avLst/>
          </a:prstGeom>
          <a:noFill/>
        </p:spPr>
        <p:txBody>
          <a:bodyPr wrap="square" rtlCol="0">
            <a:spAutoFit/>
          </a:bodyPr>
          <a:lstStyle/>
          <a:p>
            <a:pPr algn="ctr"/>
            <a:r>
              <a:rPr lang="en-GB" sz="1600" dirty="0">
                <a:solidFill>
                  <a:srgbClr val="FFFFFF"/>
                </a:solidFill>
                <a:latin typeface="Myriad Pro"/>
              </a:rPr>
              <a:t>1. My Ideal Self</a:t>
            </a:r>
          </a:p>
          <a:p>
            <a:pPr algn="ctr"/>
            <a:r>
              <a:rPr lang="en-GB" sz="1600" i="1" dirty="0">
                <a:solidFill>
                  <a:srgbClr val="FFFFFF"/>
                </a:solidFill>
                <a:latin typeface="Myriad Pro"/>
              </a:rPr>
              <a:t>Who do I want to be?</a:t>
            </a:r>
          </a:p>
          <a:p>
            <a:pPr algn="ctr"/>
            <a:endParaRPr lang="en-US" sz="1600" dirty="0">
              <a:solidFill>
                <a:prstClr val="black"/>
              </a:solidFill>
              <a:latin typeface="Myriad Pro"/>
            </a:endParaRPr>
          </a:p>
        </p:txBody>
      </p:sp>
      <p:sp>
        <p:nvSpPr>
          <p:cNvPr id="6" name="TextBox 5"/>
          <p:cNvSpPr txBox="1"/>
          <p:nvPr/>
        </p:nvSpPr>
        <p:spPr>
          <a:xfrm>
            <a:off x="1833464" y="2038648"/>
            <a:ext cx="2360838" cy="830997"/>
          </a:xfrm>
          <a:prstGeom prst="rect">
            <a:avLst/>
          </a:prstGeom>
          <a:noFill/>
        </p:spPr>
        <p:txBody>
          <a:bodyPr wrap="square" rtlCol="0">
            <a:spAutoFit/>
          </a:bodyPr>
          <a:lstStyle/>
          <a:p>
            <a:pPr algn="ctr"/>
            <a:r>
              <a:rPr lang="en-GB" sz="1600" dirty="0">
                <a:solidFill>
                  <a:srgbClr val="FFFFFF"/>
                </a:solidFill>
                <a:latin typeface="Myriad Pro"/>
              </a:rPr>
              <a:t>4. Experimenting</a:t>
            </a:r>
          </a:p>
          <a:p>
            <a:pPr algn="ctr"/>
            <a:r>
              <a:rPr lang="en-GB" sz="1600" i="1" dirty="0">
                <a:solidFill>
                  <a:srgbClr val="FFFFFF"/>
                </a:solidFill>
                <a:latin typeface="Myriad Pro"/>
              </a:rPr>
              <a:t>New behaviours &amp; thoughts</a:t>
            </a:r>
            <a:endParaRPr lang="en-US" sz="1600" dirty="0">
              <a:solidFill>
                <a:srgbClr val="FFFFFF"/>
              </a:solidFill>
              <a:latin typeface="Myriad Pro"/>
            </a:endParaRPr>
          </a:p>
        </p:txBody>
      </p:sp>
      <p:sp>
        <p:nvSpPr>
          <p:cNvPr id="7" name="TextBox 6"/>
          <p:cNvSpPr txBox="1"/>
          <p:nvPr/>
        </p:nvSpPr>
        <p:spPr>
          <a:xfrm>
            <a:off x="4367808" y="2182663"/>
            <a:ext cx="2520280" cy="584776"/>
          </a:xfrm>
          <a:prstGeom prst="rect">
            <a:avLst/>
          </a:prstGeom>
          <a:noFill/>
        </p:spPr>
        <p:txBody>
          <a:bodyPr wrap="square" rtlCol="0">
            <a:spAutoFit/>
          </a:bodyPr>
          <a:lstStyle/>
          <a:p>
            <a:pPr algn="ctr"/>
            <a:r>
              <a:rPr lang="en-GB" sz="1600" dirty="0">
                <a:solidFill>
                  <a:srgbClr val="FFFFFF"/>
                </a:solidFill>
                <a:latin typeface="Myriad Pro"/>
              </a:rPr>
              <a:t>5. Trusting relationships</a:t>
            </a:r>
          </a:p>
          <a:p>
            <a:pPr algn="ctr"/>
            <a:r>
              <a:rPr lang="en-GB" sz="1600" i="1" dirty="0">
                <a:solidFill>
                  <a:srgbClr val="FFFFFF"/>
                </a:solidFill>
                <a:latin typeface="Myriad Pro"/>
              </a:rPr>
              <a:t>Building networks</a:t>
            </a:r>
            <a:endParaRPr lang="en-GB" sz="1600" dirty="0">
              <a:solidFill>
                <a:srgbClr val="FFFFFF"/>
              </a:solidFill>
              <a:latin typeface="Myriad Pro"/>
            </a:endParaRPr>
          </a:p>
        </p:txBody>
      </p:sp>
      <p:sp>
        <p:nvSpPr>
          <p:cNvPr id="8" name="TextBox 7"/>
          <p:cNvSpPr txBox="1"/>
          <p:nvPr/>
        </p:nvSpPr>
        <p:spPr>
          <a:xfrm>
            <a:off x="7032104" y="2182663"/>
            <a:ext cx="2160240" cy="584776"/>
          </a:xfrm>
          <a:prstGeom prst="rect">
            <a:avLst/>
          </a:prstGeom>
          <a:noFill/>
        </p:spPr>
        <p:txBody>
          <a:bodyPr wrap="square" rtlCol="0">
            <a:spAutoFit/>
          </a:bodyPr>
          <a:lstStyle/>
          <a:p>
            <a:pPr algn="ctr"/>
            <a:r>
              <a:rPr lang="en-GB" sz="1600" dirty="0">
                <a:solidFill>
                  <a:srgbClr val="FFFFFF"/>
                </a:solidFill>
                <a:latin typeface="Myriad Pro"/>
              </a:rPr>
              <a:t>2. My Real Self</a:t>
            </a:r>
          </a:p>
          <a:p>
            <a:pPr algn="ctr"/>
            <a:r>
              <a:rPr lang="en-GB" sz="1600" i="1" dirty="0">
                <a:solidFill>
                  <a:srgbClr val="FFFFFF"/>
                </a:solidFill>
                <a:latin typeface="Myriad Pro"/>
              </a:rPr>
              <a:t>Who am I?</a:t>
            </a:r>
            <a:endParaRPr lang="en-GB" sz="1600" dirty="0">
              <a:solidFill>
                <a:srgbClr val="FFFFFF"/>
              </a:solidFill>
              <a:latin typeface="Myriad Pro"/>
            </a:endParaRPr>
          </a:p>
        </p:txBody>
      </p:sp>
      <p:sp>
        <p:nvSpPr>
          <p:cNvPr id="9" name="TextBox 8"/>
          <p:cNvSpPr txBox="1"/>
          <p:nvPr/>
        </p:nvSpPr>
        <p:spPr>
          <a:xfrm>
            <a:off x="8194998" y="3212977"/>
            <a:ext cx="2081959" cy="830997"/>
          </a:xfrm>
          <a:prstGeom prst="rect">
            <a:avLst/>
          </a:prstGeom>
          <a:noFill/>
        </p:spPr>
        <p:txBody>
          <a:bodyPr wrap="square" rtlCol="0">
            <a:spAutoFit/>
          </a:bodyPr>
          <a:lstStyle/>
          <a:p>
            <a:pPr algn="ctr"/>
            <a:r>
              <a:rPr lang="en-GB" sz="1600" i="1" dirty="0">
                <a:solidFill>
                  <a:srgbClr val="FFFFFF"/>
                </a:solidFill>
                <a:latin typeface="Myriad Pro"/>
              </a:rPr>
              <a:t>My Strengths</a:t>
            </a:r>
            <a:endParaRPr lang="en-GB" sz="1600" dirty="0">
              <a:solidFill>
                <a:srgbClr val="FFFFFF"/>
              </a:solidFill>
              <a:latin typeface="Myriad Pro"/>
            </a:endParaRPr>
          </a:p>
          <a:p>
            <a:pPr algn="ctr"/>
            <a:r>
              <a:rPr lang="en-GB" sz="1600" i="1" dirty="0">
                <a:solidFill>
                  <a:srgbClr val="FFFFFF"/>
                </a:solidFill>
                <a:latin typeface="Myriad Pro"/>
              </a:rPr>
              <a:t>Where my ideal &amp; real selves overlap</a:t>
            </a:r>
            <a:endParaRPr lang="en-GB" sz="1600" dirty="0">
              <a:solidFill>
                <a:srgbClr val="FFFFFF"/>
              </a:solidFill>
              <a:latin typeface="Myriad Pro"/>
            </a:endParaRPr>
          </a:p>
        </p:txBody>
      </p:sp>
      <p:sp>
        <p:nvSpPr>
          <p:cNvPr id="10" name="TextBox 9"/>
          <p:cNvSpPr txBox="1"/>
          <p:nvPr/>
        </p:nvSpPr>
        <p:spPr>
          <a:xfrm>
            <a:off x="8256240" y="4293097"/>
            <a:ext cx="2088232" cy="830997"/>
          </a:xfrm>
          <a:prstGeom prst="rect">
            <a:avLst/>
          </a:prstGeom>
          <a:noFill/>
        </p:spPr>
        <p:txBody>
          <a:bodyPr wrap="square" rtlCol="0">
            <a:spAutoFit/>
          </a:bodyPr>
          <a:lstStyle/>
          <a:p>
            <a:pPr algn="ctr"/>
            <a:r>
              <a:rPr lang="en-GB" sz="1600" i="1" dirty="0">
                <a:solidFill>
                  <a:srgbClr val="FFFFFF"/>
                </a:solidFill>
                <a:latin typeface="Myriad Pro"/>
              </a:rPr>
              <a:t>My Gaps</a:t>
            </a:r>
            <a:endParaRPr lang="en-GB" sz="1600" dirty="0">
              <a:solidFill>
                <a:srgbClr val="FFFFFF"/>
              </a:solidFill>
              <a:latin typeface="Myriad Pro"/>
            </a:endParaRPr>
          </a:p>
          <a:p>
            <a:pPr algn="ctr"/>
            <a:r>
              <a:rPr lang="en-GB" sz="1600" i="1" dirty="0">
                <a:solidFill>
                  <a:srgbClr val="FFFFFF"/>
                </a:solidFill>
                <a:latin typeface="Myriad Pro"/>
              </a:rPr>
              <a:t>Where my real and ideal selves differ</a:t>
            </a:r>
            <a:endParaRPr lang="en-GB" sz="1600" dirty="0">
              <a:solidFill>
                <a:srgbClr val="FFFFFF"/>
              </a:solidFill>
              <a:latin typeface="Myriad Pro"/>
            </a:endParaRPr>
          </a:p>
        </p:txBody>
      </p:sp>
    </p:spTree>
    <p:extLst>
      <p:ext uri="{BB962C8B-B14F-4D97-AF65-F5344CB8AC3E}">
        <p14:creationId xmlns:p14="http://schemas.microsoft.com/office/powerpoint/2010/main" val="2951671945"/>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470BA4-D27C-48CA-806E-2001FE208EC1}"/>
              </a:ext>
            </a:extLst>
          </p:cNvPr>
          <p:cNvSpPr txBox="1"/>
          <p:nvPr/>
        </p:nvSpPr>
        <p:spPr>
          <a:xfrm>
            <a:off x="5847753" y="2138588"/>
            <a:ext cx="4818860" cy="267765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Emotional Intelligence</a:t>
            </a:r>
            <a:endParaRPr lang="en-US" sz="2800">
              <a:solidFill>
                <a:prstClr val="black"/>
              </a:solidFill>
              <a:latin typeface="Arial" panose="020B0604020202020204" pitchFamily="34" charset="0"/>
              <a:cs typeface="Arial" panose="020B0604020202020204" pitchFamily="34" charset="0"/>
            </a:endParaRPr>
          </a:p>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Johari window</a:t>
            </a:r>
            <a:endParaRPr lang="en-US" sz="2800">
              <a:solidFill>
                <a:prstClr val="black"/>
              </a:solidFill>
              <a:latin typeface="Arial" panose="020B0604020202020204" pitchFamily="34" charset="0"/>
              <a:cs typeface="Arial" panose="020B0604020202020204" pitchFamily="34" charset="0"/>
            </a:endParaRPr>
          </a:p>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Learning Styles</a:t>
            </a:r>
          </a:p>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VARK learning preference</a:t>
            </a:r>
            <a:endParaRPr lang="en-GB" sz="2800">
              <a:solidFill>
                <a:prstClr val="black"/>
              </a:solidFill>
              <a:latin typeface="Arial" panose="020B0604020202020204" pitchFamily="34" charset="0"/>
              <a:cs typeface="Arial" panose="020B0604020202020204" pitchFamily="34" charset="0"/>
            </a:endParaRPr>
          </a:p>
          <a:p>
            <a:pPr marL="457200" indent="-457200" eaLnBrk="0" fontAlgn="base" hangingPunct="0">
              <a:spcBef>
                <a:spcPct val="0"/>
              </a:spcBef>
              <a:spcAft>
                <a:spcPct val="0"/>
              </a:spcAft>
              <a:buFont typeface="Wingdings"/>
              <a:buChar char="ü"/>
            </a:pPr>
            <a:r>
              <a:rPr lang="en-GB" sz="2800">
                <a:solidFill>
                  <a:prstClr val="black"/>
                </a:solidFill>
                <a:latin typeface="Arial"/>
                <a:cs typeface="Arial"/>
              </a:rPr>
              <a:t>NLP</a:t>
            </a:r>
            <a:endParaRPr lang="en-GB" sz="2800" err="1">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800">
              <a:solidFill>
                <a:prstClr val="black"/>
              </a:solidFill>
              <a:latin typeface="Arial"/>
              <a:cs typeface="Arial"/>
            </a:endParaRPr>
          </a:p>
        </p:txBody>
      </p:sp>
      <p:sp>
        <p:nvSpPr>
          <p:cNvPr id="3" name="TextBox 2">
            <a:extLst>
              <a:ext uri="{FF2B5EF4-FFF2-40B4-BE49-F238E27FC236}">
                <a16:creationId xmlns:a16="http://schemas.microsoft.com/office/drawing/2014/main" id="{84FE2CCF-ADB2-4024-8359-DBE936CAA891}"/>
              </a:ext>
            </a:extLst>
          </p:cNvPr>
          <p:cNvSpPr txBox="1"/>
          <p:nvPr/>
        </p:nvSpPr>
        <p:spPr>
          <a:xfrm>
            <a:off x="1300975" y="272750"/>
            <a:ext cx="959004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3600" b="1" dirty="0">
                <a:solidFill>
                  <a:srgbClr val="4BACC6">
                    <a:lumMod val="50000"/>
                  </a:srgbClr>
                </a:solidFill>
                <a:latin typeface="Arial"/>
                <a:cs typeface="Arial"/>
              </a:rPr>
              <a:t>Example of tools and models that can help develop self- awareness</a:t>
            </a:r>
            <a:endParaRPr lang="en-US" sz="3600" b="1" dirty="0">
              <a:solidFill>
                <a:srgbClr val="4BACC6">
                  <a:lumMod val="50000"/>
                </a:srgbClr>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3600" b="1" dirty="0">
              <a:solidFill>
                <a:prstClr val="black"/>
              </a:solidFill>
              <a:latin typeface="Arial" panose="020B0604020202020204" pitchFamily="34" charset="0"/>
              <a:cs typeface="Arial" panose="020B0604020202020204" pitchFamily="34" charset="0"/>
            </a:endParaRPr>
          </a:p>
        </p:txBody>
      </p:sp>
      <p:pic>
        <p:nvPicPr>
          <p:cNvPr id="4" name="Picture 4" descr="A picture containing dog, mammal, horse&#10;&#10;Description automatically generated">
            <a:extLst>
              <a:ext uri="{FF2B5EF4-FFF2-40B4-BE49-F238E27FC236}">
                <a16:creationId xmlns:a16="http://schemas.microsoft.com/office/drawing/2014/main" id="{834721AA-44AE-4B84-A552-C1AC093060EA}"/>
              </a:ext>
            </a:extLst>
          </p:cNvPr>
          <p:cNvPicPr>
            <a:picLocks noChangeAspect="1"/>
          </p:cNvPicPr>
          <p:nvPr/>
        </p:nvPicPr>
        <p:blipFill>
          <a:blip r:embed="rId3"/>
          <a:stretch>
            <a:fillRect/>
          </a:stretch>
        </p:blipFill>
        <p:spPr>
          <a:xfrm>
            <a:off x="1850335" y="1749052"/>
            <a:ext cx="3927612" cy="3301917"/>
          </a:xfrm>
          <a:prstGeom prst="rect">
            <a:avLst/>
          </a:prstGeom>
        </p:spPr>
      </p:pic>
    </p:spTree>
    <p:extLst>
      <p:ext uri="{BB962C8B-B14F-4D97-AF65-F5344CB8AC3E}">
        <p14:creationId xmlns:p14="http://schemas.microsoft.com/office/powerpoint/2010/main" val="333592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1A59DD7-E414-465E-93DC-C7E93711A871}"/>
              </a:ext>
            </a:extLst>
          </p:cNvPr>
          <p:cNvSpPr>
            <a:spLocks noGrp="1"/>
          </p:cNvSpPr>
          <p:nvPr>
            <p:ph type="title"/>
          </p:nvPr>
        </p:nvSpPr>
        <p:spPr>
          <a:xfrm>
            <a:off x="1981200" y="274638"/>
            <a:ext cx="8229600" cy="1143000"/>
          </a:xfrm>
        </p:spPr>
        <p:txBody>
          <a:bodyPr/>
          <a:lstStyle/>
          <a:p>
            <a:r>
              <a:rPr lang="en-US" b="1" dirty="0">
                <a:solidFill>
                  <a:srgbClr val="205867"/>
                </a:solidFill>
              </a:rPr>
              <a:t>Emotional Intelligence (EI)</a:t>
            </a:r>
            <a:br>
              <a:rPr lang="en-US" b="1" dirty="0">
                <a:solidFill>
                  <a:srgbClr val="205867"/>
                </a:solidFill>
              </a:rPr>
            </a:br>
            <a:r>
              <a:rPr lang="en-US" sz="2800" b="1" dirty="0">
                <a:solidFill>
                  <a:srgbClr val="205867"/>
                </a:solidFill>
              </a:rPr>
              <a:t>Interpersonal and intrapersonal competencies</a:t>
            </a:r>
          </a:p>
        </p:txBody>
      </p:sp>
      <p:pic>
        <p:nvPicPr>
          <p:cNvPr id="3" name="Picture 3" descr="Timeline&#10;&#10;Description automatically generated">
            <a:extLst>
              <a:ext uri="{FF2B5EF4-FFF2-40B4-BE49-F238E27FC236}">
                <a16:creationId xmlns:a16="http://schemas.microsoft.com/office/drawing/2014/main" id="{A71E2417-4257-497C-9058-89C8CDE3F0F7}"/>
              </a:ext>
            </a:extLst>
          </p:cNvPr>
          <p:cNvPicPr>
            <a:picLocks noChangeAspect="1"/>
          </p:cNvPicPr>
          <p:nvPr/>
        </p:nvPicPr>
        <p:blipFill>
          <a:blip r:embed="rId3"/>
          <a:stretch>
            <a:fillRect/>
          </a:stretch>
        </p:blipFill>
        <p:spPr>
          <a:xfrm>
            <a:off x="3251949" y="1535102"/>
            <a:ext cx="6111687" cy="4070185"/>
          </a:xfrm>
          <a:prstGeom prst="rect">
            <a:avLst/>
          </a:prstGeom>
        </p:spPr>
      </p:pic>
    </p:spTree>
    <p:extLst>
      <p:ext uri="{BB962C8B-B14F-4D97-AF65-F5344CB8AC3E}">
        <p14:creationId xmlns:p14="http://schemas.microsoft.com/office/powerpoint/2010/main" val="241115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4BD2DEB9-01B0-4F62-AF87-57174ECC3279}"/>
              </a:ext>
            </a:extLst>
          </p:cNvPr>
          <p:cNvPicPr>
            <a:picLocks noRot="1" noChangeAspect="1"/>
          </p:cNvPicPr>
          <p:nvPr>
            <a:videoFile r:link="rId1"/>
          </p:nvPr>
        </p:nvPicPr>
        <p:blipFill>
          <a:blip r:embed="rId4"/>
          <a:stretch>
            <a:fillRect/>
          </a:stretch>
        </p:blipFill>
        <p:spPr>
          <a:xfrm>
            <a:off x="0" y="-1150755"/>
            <a:ext cx="12192000" cy="9024662"/>
          </a:xfrm>
          <a:prstGeom prst="rect">
            <a:avLst/>
          </a:prstGeom>
        </p:spPr>
      </p:pic>
    </p:spTree>
    <p:extLst>
      <p:ext uri="{BB962C8B-B14F-4D97-AF65-F5344CB8AC3E}">
        <p14:creationId xmlns:p14="http://schemas.microsoft.com/office/powerpoint/2010/main" val="28783954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C8D2297-110C-4C48-961E-8D638A328669}"/>
              </a:ext>
            </a:extLst>
          </p:cNvPr>
          <p:cNvSpPr>
            <a:spLocks noGrp="1"/>
          </p:cNvSpPr>
          <p:nvPr>
            <p:ph type="title"/>
          </p:nvPr>
        </p:nvSpPr>
        <p:spPr>
          <a:xfrm>
            <a:off x="1995578" y="459956"/>
            <a:ext cx="3008313" cy="1162050"/>
          </a:xfrm>
        </p:spPr>
        <p:txBody>
          <a:bodyPr/>
          <a:lstStyle/>
          <a:p>
            <a:r>
              <a:rPr lang="en-US" sz="4400">
                <a:solidFill>
                  <a:srgbClr val="205867"/>
                </a:solidFill>
              </a:rPr>
              <a:t>Johari Window</a:t>
            </a:r>
          </a:p>
        </p:txBody>
      </p:sp>
      <p:pic>
        <p:nvPicPr>
          <p:cNvPr id="7" name="Picture 8" descr="Diagram&#10;&#10;Description automatically generated">
            <a:extLst>
              <a:ext uri="{FF2B5EF4-FFF2-40B4-BE49-F238E27FC236}">
                <a16:creationId xmlns:a16="http://schemas.microsoft.com/office/drawing/2014/main" id="{C22CA83F-DEE5-4269-9A77-FC052CD91530}"/>
              </a:ext>
            </a:extLst>
          </p:cNvPr>
          <p:cNvPicPr>
            <a:picLocks noChangeAspect="1"/>
          </p:cNvPicPr>
          <p:nvPr/>
        </p:nvPicPr>
        <p:blipFill>
          <a:blip r:embed="rId2"/>
          <a:stretch>
            <a:fillRect/>
          </a:stretch>
        </p:blipFill>
        <p:spPr>
          <a:xfrm>
            <a:off x="4796289" y="-2632"/>
            <a:ext cx="5877463" cy="5497415"/>
          </a:xfrm>
          <a:prstGeom prst="rect">
            <a:avLst/>
          </a:prstGeom>
        </p:spPr>
      </p:pic>
      <p:sp>
        <p:nvSpPr>
          <p:cNvPr id="10" name="Text Placeholder 3">
            <a:extLst>
              <a:ext uri="{FF2B5EF4-FFF2-40B4-BE49-F238E27FC236}">
                <a16:creationId xmlns:a16="http://schemas.microsoft.com/office/drawing/2014/main" id="{904CED6D-11D0-49A1-A523-4A9DD5E195AB}"/>
              </a:ext>
            </a:extLst>
          </p:cNvPr>
          <p:cNvSpPr>
            <a:spLocks noGrp="1"/>
          </p:cNvSpPr>
          <p:nvPr>
            <p:ph type="body" sz="half" idx="2"/>
          </p:nvPr>
        </p:nvSpPr>
        <p:spPr>
          <a:xfrm>
            <a:off x="1722409" y="1622007"/>
            <a:ext cx="3468387" cy="4029891"/>
          </a:xfrm>
        </p:spPr>
        <p:txBody>
          <a:bodyPr/>
          <a:lstStyle/>
          <a:p>
            <a:pPr marL="342900" indent="-342900">
              <a:buFont typeface="Courier New" panose="020B0604020202020204" pitchFamily="34" charset="0"/>
              <a:buChar char="o"/>
            </a:pPr>
            <a:r>
              <a:rPr lang="en-US" sz="2400"/>
              <a:t>A </a:t>
            </a:r>
            <a:r>
              <a:rPr lang="en-US" sz="2400" i="1"/>
              <a:t>disclosure feedback</a:t>
            </a:r>
            <a:r>
              <a:rPr lang="en-US" sz="2400"/>
              <a:t> model of awareness</a:t>
            </a:r>
            <a:endParaRPr lang="en-US"/>
          </a:p>
          <a:p>
            <a:pPr marL="342900" indent="-342900">
              <a:buFont typeface="Courier New" panose="020B0604020202020204" pitchFamily="34" charset="0"/>
              <a:buChar char="o"/>
            </a:pPr>
            <a:r>
              <a:rPr lang="en-US" sz="2400"/>
              <a:t>Mutual trust increases movement to quadrant 1</a:t>
            </a:r>
          </a:p>
          <a:p>
            <a:pPr marL="342900" indent="-342900">
              <a:buFont typeface="Courier New" panose="020B0604020202020204" pitchFamily="34" charset="0"/>
              <a:buChar char="o"/>
            </a:pPr>
            <a:r>
              <a:rPr lang="en-US" sz="2400"/>
              <a:t>Quadrants 2, 3 and 4 maintained by social training, custom and fear</a:t>
            </a:r>
          </a:p>
          <a:p>
            <a:endParaRPr lang="en-US"/>
          </a:p>
          <a:p>
            <a:endParaRPr lang="en-US" sz="2400"/>
          </a:p>
        </p:txBody>
      </p:sp>
      <p:pic>
        <p:nvPicPr>
          <p:cNvPr id="9" name="Picture 10">
            <a:extLst>
              <a:ext uri="{FF2B5EF4-FFF2-40B4-BE49-F238E27FC236}">
                <a16:creationId xmlns:a16="http://schemas.microsoft.com/office/drawing/2014/main" id="{F5085053-4946-4F76-9517-A0C61D8E4A03}"/>
              </a:ext>
            </a:extLst>
          </p:cNvPr>
          <p:cNvPicPr>
            <a:picLocks noChangeAspect="1"/>
          </p:cNvPicPr>
          <p:nvPr/>
        </p:nvPicPr>
        <p:blipFill>
          <a:blip r:embed="rId3"/>
          <a:stretch>
            <a:fillRect/>
          </a:stretch>
        </p:blipFill>
        <p:spPr>
          <a:xfrm>
            <a:off x="4444133" y="-1184335"/>
            <a:ext cx="6394869" cy="1793575"/>
          </a:xfrm>
          <a:prstGeom prst="rect">
            <a:avLst/>
          </a:prstGeom>
        </p:spPr>
      </p:pic>
      <p:sp>
        <p:nvSpPr>
          <p:cNvPr id="11" name="TextBox 10">
            <a:extLst>
              <a:ext uri="{FF2B5EF4-FFF2-40B4-BE49-F238E27FC236}">
                <a16:creationId xmlns:a16="http://schemas.microsoft.com/office/drawing/2014/main" id="{E7C94468-169D-4021-884F-5FA5DCF771F1}"/>
              </a:ext>
            </a:extLst>
          </p:cNvPr>
          <p:cNvSpPr txBox="1"/>
          <p:nvPr/>
        </p:nvSpPr>
        <p:spPr>
          <a:xfrm>
            <a:off x="6090250" y="5285117"/>
            <a:ext cx="16936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Luft (1970)</a:t>
            </a:r>
            <a:endParaRPr lang="en-US">
              <a:solidFill>
                <a:prstClr val="black"/>
              </a:solidFill>
              <a:latin typeface="Arial" panose="020B0604020202020204" pitchFamily="34" charset="0"/>
              <a:cs typeface="Arial" panose="020B0604020202020204" pitchFamily="34" charset="0"/>
            </a:endParaRPr>
          </a:p>
        </p:txBody>
      </p:sp>
      <p:sp>
        <p:nvSpPr>
          <p:cNvPr id="4" name="Arrow: Right 3">
            <a:extLst>
              <a:ext uri="{FF2B5EF4-FFF2-40B4-BE49-F238E27FC236}">
                <a16:creationId xmlns:a16="http://schemas.microsoft.com/office/drawing/2014/main" id="{10E109A1-80B2-4D3D-A762-332E5E0E77F6}"/>
              </a:ext>
            </a:extLst>
          </p:cNvPr>
          <p:cNvSpPr/>
          <p:nvPr/>
        </p:nvSpPr>
        <p:spPr>
          <a:xfrm>
            <a:off x="7547741" y="1145100"/>
            <a:ext cx="1797169" cy="402567"/>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r>
              <a:rPr lang="en-GB" dirty="0">
                <a:solidFill>
                  <a:prstClr val="black"/>
                </a:solidFill>
                <a:latin typeface="Myriad Pro"/>
              </a:rPr>
              <a:t>Feedback</a:t>
            </a:r>
          </a:p>
        </p:txBody>
      </p:sp>
      <p:sp>
        <p:nvSpPr>
          <p:cNvPr id="5" name="Arrow: Right 4">
            <a:extLst>
              <a:ext uri="{FF2B5EF4-FFF2-40B4-BE49-F238E27FC236}">
                <a16:creationId xmlns:a16="http://schemas.microsoft.com/office/drawing/2014/main" id="{AB67481E-AB85-48EF-BEEA-0A9A79ECE51A}"/>
              </a:ext>
            </a:extLst>
          </p:cNvPr>
          <p:cNvSpPr/>
          <p:nvPr/>
        </p:nvSpPr>
        <p:spPr>
          <a:xfrm rot="5400000">
            <a:off x="5555578" y="3049201"/>
            <a:ext cx="1825925" cy="517585"/>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r>
              <a:rPr lang="en-GB" dirty="0">
                <a:solidFill>
                  <a:prstClr val="black"/>
                </a:solidFill>
                <a:latin typeface="Myriad Pro"/>
              </a:rPr>
              <a:t>Self-disclosure</a:t>
            </a:r>
          </a:p>
        </p:txBody>
      </p:sp>
      <p:sp>
        <p:nvSpPr>
          <p:cNvPr id="6" name="Arrow: Right 5">
            <a:extLst>
              <a:ext uri="{FF2B5EF4-FFF2-40B4-BE49-F238E27FC236}">
                <a16:creationId xmlns:a16="http://schemas.microsoft.com/office/drawing/2014/main" id="{A414AEDB-D958-499F-889C-A97FCA2010BE}"/>
              </a:ext>
            </a:extLst>
          </p:cNvPr>
          <p:cNvSpPr/>
          <p:nvPr/>
        </p:nvSpPr>
        <p:spPr>
          <a:xfrm rot="2760000">
            <a:off x="7977264" y="2710434"/>
            <a:ext cx="1394603" cy="50320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r>
              <a:rPr lang="en-GB" dirty="0">
                <a:solidFill>
                  <a:srgbClr val="000000"/>
                </a:solidFill>
                <a:latin typeface="Myriad Pro"/>
              </a:rPr>
              <a:t>Coaching</a:t>
            </a:r>
          </a:p>
        </p:txBody>
      </p:sp>
    </p:spTree>
    <p:extLst>
      <p:ext uri="{BB962C8B-B14F-4D97-AF65-F5344CB8AC3E}">
        <p14:creationId xmlns:p14="http://schemas.microsoft.com/office/powerpoint/2010/main" val="18005855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BF5FAF33-8D02-48B1-BB7B-24BD462A2C7B}"/>
              </a:ext>
            </a:extLst>
          </p:cNvPr>
          <p:cNvPicPr>
            <a:picLocks noChangeAspect="1"/>
          </p:cNvPicPr>
          <p:nvPr/>
        </p:nvPicPr>
        <p:blipFill>
          <a:blip r:embed="rId2"/>
          <a:stretch>
            <a:fillRect/>
          </a:stretch>
        </p:blipFill>
        <p:spPr>
          <a:xfrm flipV="1">
            <a:off x="4525931" y="1447751"/>
            <a:ext cx="9896248" cy="91867"/>
          </a:xfrm>
          <a:prstGeom prst="rect">
            <a:avLst/>
          </a:prstGeom>
        </p:spPr>
      </p:pic>
      <p:sp>
        <p:nvSpPr>
          <p:cNvPr id="2" name="TextBox 1">
            <a:extLst>
              <a:ext uri="{FF2B5EF4-FFF2-40B4-BE49-F238E27FC236}">
                <a16:creationId xmlns:a16="http://schemas.microsoft.com/office/drawing/2014/main" id="{1A91E615-7006-41D6-9915-3E55758EC9EA}"/>
              </a:ext>
            </a:extLst>
          </p:cNvPr>
          <p:cNvSpPr txBox="1"/>
          <p:nvPr/>
        </p:nvSpPr>
        <p:spPr>
          <a:xfrm>
            <a:off x="1740161" y="172559"/>
            <a:ext cx="678511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a:solidFill>
                  <a:srgbClr val="205867"/>
                </a:solidFill>
                <a:latin typeface="Arial"/>
                <a:cs typeface="Arial"/>
              </a:rPr>
              <a:t>NLP</a:t>
            </a:r>
            <a:r>
              <a:rPr lang="en-GB" sz="4000" b="1">
                <a:solidFill>
                  <a:srgbClr val="205867"/>
                </a:solidFill>
                <a:latin typeface="Arial"/>
                <a:cs typeface="Arial"/>
              </a:rPr>
              <a:t> </a:t>
            </a:r>
            <a:endParaRPr lang="en-US" sz="400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a:solidFill>
                <a:srgbClr val="205867"/>
              </a:solidFill>
              <a:latin typeface="Arial"/>
              <a:cs typeface="Arial"/>
            </a:endParaRPr>
          </a:p>
          <a:p>
            <a:pPr eaLnBrk="0" fontAlgn="base" hangingPunct="0">
              <a:spcBef>
                <a:spcPct val="0"/>
              </a:spcBef>
              <a:spcAft>
                <a:spcPct val="0"/>
              </a:spcAft>
            </a:pPr>
            <a:r>
              <a:rPr lang="en-GB" sz="4000" b="1">
                <a:solidFill>
                  <a:srgbClr val="205867"/>
                </a:solidFill>
                <a:latin typeface="Arial"/>
                <a:cs typeface="Arial"/>
              </a:rPr>
              <a:t>One brain,</a:t>
            </a:r>
            <a:endParaRPr lang="en-US" sz="400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4000" b="1">
                <a:solidFill>
                  <a:srgbClr val="205867"/>
                </a:solidFill>
                <a:latin typeface="Arial"/>
                <a:cs typeface="Arial"/>
              </a:rPr>
              <a:t>two minds</a:t>
            </a:r>
            <a:endParaRPr lang="en-US" sz="400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3200">
              <a:solidFill>
                <a:srgbClr val="205867"/>
              </a:solidFill>
              <a:latin typeface="Arial" panose="020B0604020202020204" pitchFamily="34" charset="0"/>
              <a:cs typeface="Arial" panose="020B0604020202020204" pitchFamily="34" charset="0"/>
            </a:endParaRPr>
          </a:p>
        </p:txBody>
      </p:sp>
      <p:pic>
        <p:nvPicPr>
          <p:cNvPr id="3" name="Picture 3" descr="A picture containing text, nature, mountain, crater&#10;&#10;Description automatically generated">
            <a:extLst>
              <a:ext uri="{FF2B5EF4-FFF2-40B4-BE49-F238E27FC236}">
                <a16:creationId xmlns:a16="http://schemas.microsoft.com/office/drawing/2014/main" id="{C8C1D0BE-E51D-4094-9897-A02AD57D0860}"/>
              </a:ext>
            </a:extLst>
          </p:cNvPr>
          <p:cNvPicPr>
            <a:picLocks noChangeAspect="1"/>
          </p:cNvPicPr>
          <p:nvPr/>
        </p:nvPicPr>
        <p:blipFill>
          <a:blip r:embed="rId3"/>
          <a:stretch>
            <a:fillRect/>
          </a:stretch>
        </p:blipFill>
        <p:spPr>
          <a:xfrm>
            <a:off x="6492505" y="1111"/>
            <a:ext cx="4170619" cy="5742003"/>
          </a:xfrm>
          <a:prstGeom prst="rect">
            <a:avLst/>
          </a:prstGeom>
        </p:spPr>
      </p:pic>
      <p:sp>
        <p:nvSpPr>
          <p:cNvPr id="4" name="TextBox 3">
            <a:extLst>
              <a:ext uri="{FF2B5EF4-FFF2-40B4-BE49-F238E27FC236}">
                <a16:creationId xmlns:a16="http://schemas.microsoft.com/office/drawing/2014/main" id="{9868AA8F-0FE7-49B2-B1CB-AE9A445D1BF4}"/>
              </a:ext>
            </a:extLst>
          </p:cNvPr>
          <p:cNvSpPr txBox="1"/>
          <p:nvPr/>
        </p:nvSpPr>
        <p:spPr>
          <a:xfrm>
            <a:off x="4521438" y="516718"/>
            <a:ext cx="19597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a:solidFill>
                  <a:prstClr val="black"/>
                </a:solidFill>
                <a:latin typeface="Arial"/>
                <a:cs typeface="Arial"/>
              </a:rPr>
              <a:t>Limiting or</a:t>
            </a:r>
            <a:endParaRPr lang="en-US" sz="240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400">
                <a:solidFill>
                  <a:prstClr val="black"/>
                </a:solidFill>
                <a:latin typeface="Arial"/>
                <a:cs typeface="Arial"/>
              </a:rPr>
              <a:t>empowering</a:t>
            </a:r>
            <a:endParaRPr lang="en-US" sz="240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400" b="1">
              <a:solidFill>
                <a:prstClr val="black"/>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C1DDF7B-6236-4006-87ED-273CFFD66D19}"/>
              </a:ext>
            </a:extLst>
          </p:cNvPr>
          <p:cNvSpPr txBox="1"/>
          <p:nvPr/>
        </p:nvSpPr>
        <p:spPr>
          <a:xfrm>
            <a:off x="6564702" y="411193"/>
            <a:ext cx="39221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b="1">
                <a:solidFill>
                  <a:prstClr val="black"/>
                </a:solidFill>
                <a:latin typeface="Arial"/>
                <a:cs typeface="Arial"/>
              </a:rPr>
              <a:t>Behaviour    Environment</a:t>
            </a:r>
          </a:p>
          <a:p>
            <a:pPr eaLnBrk="0" fontAlgn="base" hangingPunct="0">
              <a:spcBef>
                <a:spcPct val="0"/>
              </a:spcBef>
              <a:spcAft>
                <a:spcPct val="0"/>
              </a:spcAft>
            </a:pPr>
            <a:r>
              <a:rPr lang="en-GB" sz="2400" b="1">
                <a:solidFill>
                  <a:prstClr val="black"/>
                </a:solidFill>
                <a:latin typeface="Arial"/>
                <a:cs typeface="Arial"/>
              </a:rPr>
              <a:t>        Language</a:t>
            </a:r>
          </a:p>
          <a:p>
            <a:pPr eaLnBrk="0" fontAlgn="base" hangingPunct="0">
              <a:spcBef>
                <a:spcPct val="0"/>
              </a:spcBef>
              <a:spcAft>
                <a:spcPct val="0"/>
              </a:spcAft>
            </a:pPr>
            <a:r>
              <a:rPr lang="en-GB" sz="2400" b="1">
                <a:solidFill>
                  <a:prstClr val="black"/>
                </a:solidFill>
                <a:latin typeface="Arial"/>
                <a:cs typeface="Arial"/>
              </a:rPr>
              <a:t>Appearance  </a:t>
            </a:r>
            <a:r>
              <a:rPr lang="en-GB" sz="2400" b="1">
                <a:solidFill>
                  <a:prstClr val="white"/>
                </a:solidFill>
                <a:latin typeface="Arial"/>
                <a:cs typeface="Arial"/>
              </a:rPr>
              <a:t>       Attitude</a:t>
            </a:r>
          </a:p>
        </p:txBody>
      </p:sp>
      <p:sp>
        <p:nvSpPr>
          <p:cNvPr id="9" name="TextBox 8">
            <a:extLst>
              <a:ext uri="{FF2B5EF4-FFF2-40B4-BE49-F238E27FC236}">
                <a16:creationId xmlns:a16="http://schemas.microsoft.com/office/drawing/2014/main" id="{A528CE5F-4033-43A9-84C1-6E20CF6F2879}"/>
              </a:ext>
            </a:extLst>
          </p:cNvPr>
          <p:cNvSpPr txBox="1"/>
          <p:nvPr/>
        </p:nvSpPr>
        <p:spPr>
          <a:xfrm>
            <a:off x="4521437" y="3622227"/>
            <a:ext cx="19597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a:solidFill>
                  <a:prstClr val="black"/>
                </a:solidFill>
                <a:latin typeface="Arial"/>
                <a:cs typeface="Arial"/>
              </a:rPr>
              <a:t>Limiting or</a:t>
            </a:r>
            <a:endParaRPr lang="en-US" sz="240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400">
                <a:solidFill>
                  <a:prstClr val="black"/>
                </a:solidFill>
                <a:latin typeface="Arial"/>
                <a:cs typeface="Arial"/>
              </a:rPr>
              <a:t>empowering</a:t>
            </a:r>
            <a:endParaRPr lang="en-US" sz="240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400" b="1">
              <a:solidFill>
                <a:prstClr val="black"/>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D589788-D2C0-4501-A0DF-C65684B35672}"/>
              </a:ext>
            </a:extLst>
          </p:cNvPr>
          <p:cNvSpPr txBox="1"/>
          <p:nvPr/>
        </p:nvSpPr>
        <p:spPr>
          <a:xfrm>
            <a:off x="6563804" y="1963050"/>
            <a:ext cx="410904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b="1">
                <a:solidFill>
                  <a:srgbClr val="FFFFFF"/>
                </a:solidFill>
                <a:latin typeface="Arial"/>
                <a:cs typeface="Arial"/>
              </a:rPr>
              <a:t>Beliefs   </a:t>
            </a:r>
            <a:endParaRPr lang="en-US" sz="2800" b="1">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a:solidFill>
                  <a:srgbClr val="FFFFFF"/>
                </a:solidFill>
                <a:latin typeface="Arial"/>
                <a:cs typeface="Arial"/>
              </a:rPr>
              <a:t>            Circumstances</a:t>
            </a:r>
            <a:endParaRPr lang="en-US" sz="2800" b="1">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a:solidFill>
                  <a:srgbClr val="FFFFFF"/>
                </a:solidFill>
                <a:latin typeface="Arial"/>
                <a:cs typeface="Arial"/>
              </a:rPr>
              <a:t>  Values    </a:t>
            </a:r>
          </a:p>
          <a:p>
            <a:pPr eaLnBrk="0" fontAlgn="base" hangingPunct="0">
              <a:spcBef>
                <a:spcPct val="0"/>
              </a:spcBef>
              <a:spcAft>
                <a:spcPct val="0"/>
              </a:spcAft>
            </a:pPr>
            <a:r>
              <a:rPr lang="en-GB" sz="2800" b="1">
                <a:solidFill>
                  <a:srgbClr val="FFFFFF"/>
                </a:solidFill>
                <a:latin typeface="Arial"/>
                <a:cs typeface="Arial"/>
              </a:rPr>
              <a:t>                 Emotions</a:t>
            </a:r>
            <a:endParaRPr lang="en-GB">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a:solidFill>
                  <a:srgbClr val="FFFFFF"/>
                </a:solidFill>
                <a:latin typeface="Arial"/>
                <a:cs typeface="Arial"/>
              </a:rPr>
              <a:t>         </a:t>
            </a:r>
          </a:p>
          <a:p>
            <a:pPr eaLnBrk="0" fontAlgn="base" hangingPunct="0">
              <a:spcBef>
                <a:spcPct val="0"/>
              </a:spcBef>
              <a:spcAft>
                <a:spcPct val="0"/>
              </a:spcAft>
            </a:pPr>
            <a:r>
              <a:rPr lang="en-GB" sz="2800" b="1">
                <a:solidFill>
                  <a:srgbClr val="FFFFFF"/>
                </a:solidFill>
                <a:latin typeface="Arial"/>
                <a:cs typeface="Arial"/>
              </a:rPr>
              <a:t>  Needs</a:t>
            </a:r>
            <a:endParaRPr lang="en-GB">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a:solidFill>
                  <a:srgbClr val="FFFFFF"/>
                </a:solidFill>
                <a:latin typeface="Arial"/>
                <a:cs typeface="Arial"/>
              </a:rPr>
              <a:t>                         Habits</a:t>
            </a:r>
            <a:endParaRPr lang="en-GB">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33441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A7C84C3-A137-464A-B799-C4AD09DDA5AF}"/>
              </a:ext>
            </a:extLst>
          </p:cNvPr>
          <p:cNvSpPr txBox="1"/>
          <p:nvPr/>
        </p:nvSpPr>
        <p:spPr bwMode="auto">
          <a:xfrm>
            <a:off x="1981200" y="274638"/>
            <a:ext cx="8229600" cy="1143000"/>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algn="ctr" eaLnBrk="0" fontAlgn="base" hangingPunct="0">
              <a:spcBef>
                <a:spcPct val="0"/>
              </a:spcBef>
              <a:spcAft>
                <a:spcPts val="600"/>
              </a:spcAft>
            </a:pPr>
            <a:r>
              <a:rPr lang="en-GB" sz="4400" b="1">
                <a:solidFill>
                  <a:srgbClr val="205867"/>
                </a:solidFill>
                <a:latin typeface="Myriad Pro"/>
                <a:cs typeface="Arial" panose="020B0604020202020204" pitchFamily="34" charset="0"/>
              </a:rPr>
              <a:t>Barriers</a:t>
            </a:r>
          </a:p>
        </p:txBody>
      </p:sp>
      <p:pic>
        <p:nvPicPr>
          <p:cNvPr id="5" name="Picture 5" descr="A picture containing indoor&#10;&#10;Description automatically generated">
            <a:extLst>
              <a:ext uri="{FF2B5EF4-FFF2-40B4-BE49-F238E27FC236}">
                <a16:creationId xmlns:a16="http://schemas.microsoft.com/office/drawing/2014/main" id="{A9444B5D-9ED1-41D7-8B03-BA2135D792C6}"/>
              </a:ext>
            </a:extLst>
          </p:cNvPr>
          <p:cNvPicPr>
            <a:picLocks noChangeAspect="1"/>
          </p:cNvPicPr>
          <p:nvPr/>
        </p:nvPicPr>
        <p:blipFill>
          <a:blip r:embed="rId2"/>
          <a:stretch>
            <a:fillRect/>
          </a:stretch>
        </p:blipFill>
        <p:spPr>
          <a:xfrm>
            <a:off x="1981200" y="2267032"/>
            <a:ext cx="4038600" cy="2655379"/>
          </a:xfrm>
          <a:prstGeom prst="rect">
            <a:avLst/>
          </a:prstGeom>
          <a:noFill/>
        </p:spPr>
      </p:pic>
      <p:sp>
        <p:nvSpPr>
          <p:cNvPr id="4" name="TextBox 3">
            <a:extLst>
              <a:ext uri="{FF2B5EF4-FFF2-40B4-BE49-F238E27FC236}">
                <a16:creationId xmlns:a16="http://schemas.microsoft.com/office/drawing/2014/main" id="{010D1E39-B46E-4182-A744-7DECEE7C5E58}"/>
              </a:ext>
            </a:extLst>
          </p:cNvPr>
          <p:cNvSpPr txBox="1"/>
          <p:nvPr/>
        </p:nvSpPr>
        <p:spPr bwMode="auto">
          <a:xfrm>
            <a:off x="6157823" y="1327031"/>
            <a:ext cx="4038600" cy="398904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285750" indent="-285750" eaLnBrk="0" fontAlgn="base" hangingPunct="0">
              <a:lnSpc>
                <a:spcPct val="90000"/>
              </a:lnSpc>
              <a:spcBef>
                <a:spcPct val="20000"/>
              </a:spcBef>
              <a:spcAft>
                <a:spcPct val="0"/>
              </a:spcAft>
              <a:buFont typeface="Arial" panose="020B0604020202020204" pitchFamily="34" charset="0"/>
              <a:buChar char="•"/>
            </a:pPr>
            <a:r>
              <a:rPr lang="en-GB" sz="2200">
                <a:solidFill>
                  <a:prstClr val="black"/>
                </a:solidFill>
                <a:latin typeface="Myriad Pro"/>
                <a:cs typeface="Arial" panose="020B0604020202020204" pitchFamily="34" charset="0"/>
              </a:rPr>
              <a:t>Beliefs are connected to your values and are very personal</a:t>
            </a:r>
            <a:endParaRPr lang="en-US" sz="2200">
              <a:solidFill>
                <a:prstClr val="black"/>
              </a:solidFill>
              <a:latin typeface="Myriad Pro"/>
              <a:cs typeface="Arial" panose="020B0604020202020204" pitchFamily="34" charset="0"/>
            </a:endParaRPr>
          </a:p>
          <a:p>
            <a:pPr marL="285750" indent="-285750" eaLnBrk="0" fontAlgn="base" hangingPunct="0">
              <a:lnSpc>
                <a:spcPct val="90000"/>
              </a:lnSpc>
              <a:spcBef>
                <a:spcPct val="20000"/>
              </a:spcBef>
              <a:spcAft>
                <a:spcPct val="0"/>
              </a:spcAft>
              <a:buFont typeface="Arial" panose="020B0604020202020204" pitchFamily="34" charset="0"/>
              <a:buChar char="•"/>
            </a:pPr>
            <a:r>
              <a:rPr lang="en-GB" sz="2200">
                <a:solidFill>
                  <a:prstClr val="black"/>
                </a:solidFill>
                <a:latin typeface="Myriad Pro"/>
                <a:cs typeface="Arial" panose="020B0604020202020204" pitchFamily="34" charset="0"/>
              </a:rPr>
              <a:t>Possibly stem from your experiences and it takes very little to form a belief</a:t>
            </a:r>
          </a:p>
          <a:p>
            <a:pPr marL="285750" indent="-285750" eaLnBrk="0" fontAlgn="base" hangingPunct="0">
              <a:lnSpc>
                <a:spcPct val="90000"/>
              </a:lnSpc>
              <a:spcBef>
                <a:spcPct val="20000"/>
              </a:spcBef>
              <a:spcAft>
                <a:spcPct val="0"/>
              </a:spcAft>
              <a:buFont typeface="Arial" panose="020B0604020202020204" pitchFamily="34" charset="0"/>
              <a:buChar char="•"/>
            </a:pPr>
            <a:r>
              <a:rPr lang="en-GB" sz="2200">
                <a:solidFill>
                  <a:prstClr val="black"/>
                </a:solidFill>
                <a:latin typeface="Myriad Pro"/>
                <a:cs typeface="Arial" panose="020B0604020202020204" pitchFamily="34" charset="0"/>
              </a:rPr>
              <a:t>Not all beliefs are wrong or inappropriate, but reflect on whether they are acting as either one of the following:</a:t>
            </a:r>
          </a:p>
          <a:p>
            <a:pPr eaLnBrk="0" fontAlgn="base" hangingPunct="0">
              <a:lnSpc>
                <a:spcPct val="90000"/>
              </a:lnSpc>
              <a:spcBef>
                <a:spcPct val="20000"/>
              </a:spcBef>
              <a:spcAft>
                <a:spcPct val="0"/>
              </a:spcAft>
            </a:pPr>
            <a:r>
              <a:rPr lang="en-GB" sz="2200">
                <a:solidFill>
                  <a:prstClr val="black"/>
                </a:solidFill>
                <a:latin typeface="Myriad Pro"/>
                <a:cs typeface="Arial" panose="020B0604020202020204" pitchFamily="34" charset="0"/>
              </a:rPr>
              <a:t>        A barrier, or</a:t>
            </a:r>
          </a:p>
          <a:p>
            <a:pPr eaLnBrk="0" fontAlgn="base" hangingPunct="0">
              <a:lnSpc>
                <a:spcPct val="90000"/>
              </a:lnSpc>
              <a:spcBef>
                <a:spcPct val="20000"/>
              </a:spcBef>
              <a:spcAft>
                <a:spcPct val="0"/>
              </a:spcAft>
            </a:pPr>
            <a:r>
              <a:rPr lang="en-GB" sz="2200">
                <a:solidFill>
                  <a:prstClr val="black"/>
                </a:solidFill>
                <a:latin typeface="Myriad Pro"/>
                <a:cs typeface="Arial" panose="020B0604020202020204" pitchFamily="34" charset="0"/>
              </a:rPr>
              <a:t>        A limitation</a:t>
            </a:r>
          </a:p>
          <a:p>
            <a:pPr eaLnBrk="0" fontAlgn="base" hangingPunct="0">
              <a:lnSpc>
                <a:spcPct val="90000"/>
              </a:lnSpc>
              <a:spcBef>
                <a:spcPct val="20000"/>
              </a:spcBef>
              <a:spcAft>
                <a:spcPct val="0"/>
              </a:spcAft>
            </a:pPr>
            <a:endParaRPr lang="en-GB" sz="2200">
              <a:solidFill>
                <a:prstClr val="black"/>
              </a:solidFill>
              <a:latin typeface="Myriad Pro"/>
              <a:cs typeface="Arial" panose="020B0604020202020204" pitchFamily="34" charset="0"/>
            </a:endParaRPr>
          </a:p>
        </p:txBody>
      </p:sp>
    </p:spTree>
    <p:extLst>
      <p:ext uri="{BB962C8B-B14F-4D97-AF65-F5344CB8AC3E}">
        <p14:creationId xmlns:p14="http://schemas.microsoft.com/office/powerpoint/2010/main" val="38244077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153D9-688E-4D1C-8CB9-9F42A56B7D27}"/>
              </a:ext>
            </a:extLst>
          </p:cNvPr>
          <p:cNvSpPr>
            <a:spLocks noGrp="1"/>
          </p:cNvSpPr>
          <p:nvPr>
            <p:ph type="title"/>
          </p:nvPr>
        </p:nvSpPr>
        <p:spPr>
          <a:xfrm>
            <a:off x="1981200" y="159619"/>
            <a:ext cx="8229600" cy="1143000"/>
          </a:xfrm>
        </p:spPr>
        <p:txBody>
          <a:bodyPr wrap="square" anchor="ctr">
            <a:normAutofit/>
          </a:bodyPr>
          <a:lstStyle/>
          <a:p>
            <a:r>
              <a:rPr lang="en-GB" b="1" dirty="0">
                <a:solidFill>
                  <a:srgbClr val="205867"/>
                </a:solidFill>
              </a:rPr>
              <a:t>Coaching Wheel</a:t>
            </a:r>
          </a:p>
        </p:txBody>
      </p:sp>
      <p:pic>
        <p:nvPicPr>
          <p:cNvPr id="5" name="Picture 5" descr="Diagram&#10;&#10;Description automatically generated">
            <a:extLst>
              <a:ext uri="{FF2B5EF4-FFF2-40B4-BE49-F238E27FC236}">
                <a16:creationId xmlns:a16="http://schemas.microsoft.com/office/drawing/2014/main" id="{5E187200-E853-4919-BD8C-ACA3AC235C86}"/>
              </a:ext>
            </a:extLst>
          </p:cNvPr>
          <p:cNvPicPr>
            <a:picLocks noChangeAspect="1"/>
          </p:cNvPicPr>
          <p:nvPr/>
        </p:nvPicPr>
        <p:blipFill>
          <a:blip r:embed="rId2"/>
          <a:stretch>
            <a:fillRect/>
          </a:stretch>
        </p:blipFill>
        <p:spPr>
          <a:xfrm>
            <a:off x="2669491" y="953220"/>
            <a:ext cx="6853018" cy="4650276"/>
          </a:xfrm>
          <a:prstGeom prst="rect">
            <a:avLst/>
          </a:prstGeom>
          <a:noFill/>
        </p:spPr>
      </p:pic>
      <p:sp>
        <p:nvSpPr>
          <p:cNvPr id="3" name="TextBox 2">
            <a:extLst>
              <a:ext uri="{FF2B5EF4-FFF2-40B4-BE49-F238E27FC236}">
                <a16:creationId xmlns:a16="http://schemas.microsoft.com/office/drawing/2014/main" id="{40005762-FCD5-4321-8B21-E51D7FEEDA9C}"/>
              </a:ext>
            </a:extLst>
          </p:cNvPr>
          <p:cNvSpPr txBox="1"/>
          <p:nvPr/>
        </p:nvSpPr>
        <p:spPr>
          <a:xfrm>
            <a:off x="7441720" y="1920816"/>
            <a:ext cx="1578634"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Career</a:t>
            </a:r>
          </a:p>
        </p:txBody>
      </p:sp>
      <p:sp>
        <p:nvSpPr>
          <p:cNvPr id="4" name="TextBox 3">
            <a:extLst>
              <a:ext uri="{FF2B5EF4-FFF2-40B4-BE49-F238E27FC236}">
                <a16:creationId xmlns:a16="http://schemas.microsoft.com/office/drawing/2014/main" id="{747E3B31-5639-467B-95A8-6D215D31EFA8}"/>
              </a:ext>
            </a:extLst>
          </p:cNvPr>
          <p:cNvSpPr txBox="1"/>
          <p:nvPr/>
        </p:nvSpPr>
        <p:spPr>
          <a:xfrm>
            <a:off x="5485503" y="999767"/>
            <a:ext cx="12335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Health &amp; wellbeing</a:t>
            </a:r>
          </a:p>
        </p:txBody>
      </p:sp>
      <p:sp>
        <p:nvSpPr>
          <p:cNvPr id="6" name="TextBox 5">
            <a:extLst>
              <a:ext uri="{FF2B5EF4-FFF2-40B4-BE49-F238E27FC236}">
                <a16:creationId xmlns:a16="http://schemas.microsoft.com/office/drawing/2014/main" id="{52BB8ACA-3355-48F4-87A3-1AB71234E4CF}"/>
              </a:ext>
            </a:extLst>
          </p:cNvPr>
          <p:cNvSpPr txBox="1"/>
          <p:nvPr/>
        </p:nvSpPr>
        <p:spPr>
          <a:xfrm>
            <a:off x="7700512" y="2955985"/>
            <a:ext cx="1578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Delegation skills</a:t>
            </a:r>
          </a:p>
        </p:txBody>
      </p:sp>
      <p:sp>
        <p:nvSpPr>
          <p:cNvPr id="7" name="TextBox 6">
            <a:extLst>
              <a:ext uri="{FF2B5EF4-FFF2-40B4-BE49-F238E27FC236}">
                <a16:creationId xmlns:a16="http://schemas.microsoft.com/office/drawing/2014/main" id="{21DA6A76-04B8-4D88-860A-6C524444D737}"/>
              </a:ext>
            </a:extLst>
          </p:cNvPr>
          <p:cNvSpPr txBox="1"/>
          <p:nvPr/>
        </p:nvSpPr>
        <p:spPr>
          <a:xfrm>
            <a:off x="7269192" y="4091797"/>
            <a:ext cx="1578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Decision making</a:t>
            </a:r>
          </a:p>
        </p:txBody>
      </p:sp>
      <p:sp>
        <p:nvSpPr>
          <p:cNvPr id="8" name="TextBox 7">
            <a:extLst>
              <a:ext uri="{FF2B5EF4-FFF2-40B4-BE49-F238E27FC236}">
                <a16:creationId xmlns:a16="http://schemas.microsoft.com/office/drawing/2014/main" id="{9E564875-B8FD-42B6-AAE9-746C02D14EC1}"/>
              </a:ext>
            </a:extLst>
          </p:cNvPr>
          <p:cNvSpPr txBox="1"/>
          <p:nvPr/>
        </p:nvSpPr>
        <p:spPr>
          <a:xfrm>
            <a:off x="5256360" y="4968815"/>
            <a:ext cx="1578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a:solidFill>
                  <a:prstClr val="black"/>
                </a:solidFill>
                <a:latin typeface="Arial"/>
                <a:cs typeface="Arial"/>
              </a:rPr>
              <a:t>Inclusive</a:t>
            </a:r>
          </a:p>
        </p:txBody>
      </p:sp>
      <p:sp>
        <p:nvSpPr>
          <p:cNvPr id="10" name="TextBox 9">
            <a:extLst>
              <a:ext uri="{FF2B5EF4-FFF2-40B4-BE49-F238E27FC236}">
                <a16:creationId xmlns:a16="http://schemas.microsoft.com/office/drawing/2014/main" id="{67764AAD-F9DE-46AD-A3F1-944B633B94EE}"/>
              </a:ext>
            </a:extLst>
          </p:cNvPr>
          <p:cNvSpPr txBox="1"/>
          <p:nvPr/>
        </p:nvSpPr>
        <p:spPr>
          <a:xfrm>
            <a:off x="2855341" y="3056627"/>
            <a:ext cx="1578634"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Friends</a:t>
            </a:r>
          </a:p>
        </p:txBody>
      </p:sp>
      <p:sp>
        <p:nvSpPr>
          <p:cNvPr id="11" name="TextBox 10">
            <a:extLst>
              <a:ext uri="{FF2B5EF4-FFF2-40B4-BE49-F238E27FC236}">
                <a16:creationId xmlns:a16="http://schemas.microsoft.com/office/drawing/2014/main" id="{6CC5D7DB-B5F8-42E8-AF0F-C788C3B8F834}"/>
              </a:ext>
            </a:extLst>
          </p:cNvPr>
          <p:cNvSpPr txBox="1"/>
          <p:nvPr/>
        </p:nvSpPr>
        <p:spPr>
          <a:xfrm>
            <a:off x="3267614" y="4138206"/>
            <a:ext cx="1578634"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Family</a:t>
            </a:r>
          </a:p>
        </p:txBody>
      </p:sp>
      <p:sp>
        <p:nvSpPr>
          <p:cNvPr id="12" name="TextBox 11">
            <a:extLst>
              <a:ext uri="{FF2B5EF4-FFF2-40B4-BE49-F238E27FC236}">
                <a16:creationId xmlns:a16="http://schemas.microsoft.com/office/drawing/2014/main" id="{D2A0A6F9-3132-40FC-9866-D314E34253BB}"/>
              </a:ext>
            </a:extLst>
          </p:cNvPr>
          <p:cNvSpPr txBox="1"/>
          <p:nvPr/>
        </p:nvSpPr>
        <p:spPr>
          <a:xfrm>
            <a:off x="3171647" y="1937447"/>
            <a:ext cx="1578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Finances</a:t>
            </a:r>
          </a:p>
        </p:txBody>
      </p:sp>
    </p:spTree>
    <p:extLst>
      <p:ext uri="{BB962C8B-B14F-4D97-AF65-F5344CB8AC3E}">
        <p14:creationId xmlns:p14="http://schemas.microsoft.com/office/powerpoint/2010/main" val="3810605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8" grpId="0"/>
      <p:bldP spid="10" grpId="0"/>
      <p:bldP spid="11" grpId="0"/>
      <p:bldP spid="1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radar chart&#10;&#10;Description automatically generated">
            <a:extLst>
              <a:ext uri="{FF2B5EF4-FFF2-40B4-BE49-F238E27FC236}">
                <a16:creationId xmlns:a16="http://schemas.microsoft.com/office/drawing/2014/main" id="{9A2BFE0A-5801-4131-B4F6-5D053BBC5A54}"/>
              </a:ext>
            </a:extLst>
          </p:cNvPr>
          <p:cNvPicPr>
            <a:picLocks noGrp="1" noChangeAspect="1"/>
          </p:cNvPicPr>
          <p:nvPr>
            <p:ph idx="1"/>
          </p:nvPr>
        </p:nvPicPr>
        <p:blipFill>
          <a:blip r:embed="rId2"/>
          <a:stretch>
            <a:fillRect/>
          </a:stretch>
        </p:blipFill>
        <p:spPr>
          <a:xfrm>
            <a:off x="3077563" y="46510"/>
            <a:ext cx="5734948" cy="5644190"/>
          </a:xfrm>
        </p:spPr>
      </p:pic>
    </p:spTree>
    <p:extLst>
      <p:ext uri="{BB962C8B-B14F-4D97-AF65-F5344CB8AC3E}">
        <p14:creationId xmlns:p14="http://schemas.microsoft.com/office/powerpoint/2010/main" val="3773696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1847529" y="1700809"/>
            <a:ext cx="5040313" cy="1077913"/>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Arial" pitchFamily="34" charset="0"/>
              </a:rPr>
              <a:t>Alignment of objectives within organisations</a:t>
            </a:r>
          </a:p>
        </p:txBody>
      </p:sp>
      <p:sp>
        <p:nvSpPr>
          <p:cNvPr id="31747" name="AutoShape 5"/>
          <p:cNvSpPr>
            <a:spLocks noChangeArrowheads="1"/>
          </p:cNvSpPr>
          <p:nvPr/>
        </p:nvSpPr>
        <p:spPr bwMode="auto">
          <a:xfrm>
            <a:off x="1809750" y="2276476"/>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9" name="Text Box 10"/>
          <p:cNvSpPr txBox="1">
            <a:spLocks noChangeArrowheads="1"/>
          </p:cNvSpPr>
          <p:nvPr/>
        </p:nvSpPr>
        <p:spPr bwMode="auto">
          <a:xfrm>
            <a:off x="1992314"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Business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49" name="Line 6"/>
          <p:cNvSpPr>
            <a:spLocks noChangeShapeType="1"/>
          </p:cNvSpPr>
          <p:nvPr/>
        </p:nvSpPr>
        <p:spPr bwMode="auto">
          <a:xfrm>
            <a:off x="36480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1" name="Text Box 11"/>
          <p:cNvSpPr txBox="1">
            <a:spLocks noChangeArrowheads="1"/>
          </p:cNvSpPr>
          <p:nvPr/>
        </p:nvSpPr>
        <p:spPr bwMode="auto">
          <a:xfrm>
            <a:off x="3575051"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Team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51" name="Line 7"/>
          <p:cNvSpPr>
            <a:spLocks noChangeShapeType="1"/>
          </p:cNvSpPr>
          <p:nvPr/>
        </p:nvSpPr>
        <p:spPr bwMode="auto">
          <a:xfrm>
            <a:off x="49434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31752" name="AutoShape 8"/>
          <p:cNvSpPr>
            <a:spLocks noChangeArrowheads="1"/>
          </p:cNvSpPr>
          <p:nvPr/>
        </p:nvSpPr>
        <p:spPr bwMode="auto">
          <a:xfrm>
            <a:off x="5159376"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14" name="Text Box 12"/>
          <p:cNvSpPr txBox="1">
            <a:spLocks noChangeArrowheads="1"/>
          </p:cNvSpPr>
          <p:nvPr/>
        </p:nvSpPr>
        <p:spPr bwMode="auto">
          <a:xfrm>
            <a:off x="5951539" y="3429001"/>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Individual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15" name="Text Box 14"/>
          <p:cNvSpPr txBox="1">
            <a:spLocks noChangeArrowheads="1"/>
          </p:cNvSpPr>
          <p:nvPr/>
        </p:nvSpPr>
        <p:spPr bwMode="auto">
          <a:xfrm>
            <a:off x="9401176" y="3644900"/>
            <a:ext cx="1266825" cy="40005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MISSION</a:t>
            </a:r>
          </a:p>
        </p:txBody>
      </p:sp>
      <p:sp>
        <p:nvSpPr>
          <p:cNvPr id="31755" name="Text Box 15"/>
          <p:cNvSpPr txBox="1">
            <a:spLocks noChangeArrowheads="1"/>
          </p:cNvSpPr>
          <p:nvPr/>
        </p:nvSpPr>
        <p:spPr bwMode="auto">
          <a:xfrm>
            <a:off x="8401050" y="5373688"/>
            <a:ext cx="2150140" cy="36933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Arial" pitchFamily="34" charset="0"/>
              </a:rPr>
              <a:t>(Source: CMI, 2006)</a:t>
            </a:r>
          </a:p>
        </p:txBody>
      </p:sp>
      <p:sp>
        <p:nvSpPr>
          <p:cNvPr id="31756" name="Text Box 12"/>
          <p:cNvSpPr txBox="1">
            <a:spLocks noChangeArrowheads="1"/>
          </p:cNvSpPr>
          <p:nvPr/>
        </p:nvSpPr>
        <p:spPr bwMode="auto">
          <a:xfrm>
            <a:off x="1774826" y="188913"/>
            <a:ext cx="8713663" cy="923330"/>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Personal Development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40439-FAD4-4053-8B1F-A4B1FD5DA2BA}"/>
              </a:ext>
            </a:extLst>
          </p:cNvPr>
          <p:cNvSpPr>
            <a:spLocks noGrp="1"/>
          </p:cNvSpPr>
          <p:nvPr>
            <p:ph type="title"/>
          </p:nvPr>
        </p:nvSpPr>
        <p:spPr>
          <a:xfrm>
            <a:off x="609600" y="198436"/>
            <a:ext cx="10972800" cy="1143000"/>
          </a:xfrm>
        </p:spPr>
        <p:txBody>
          <a:bodyPr/>
          <a:lstStyle/>
          <a:p>
            <a:r>
              <a:rPr lang="en-GB" b="1" dirty="0">
                <a:solidFill>
                  <a:schemeClr val="accent5">
                    <a:lumMod val="50000"/>
                  </a:schemeClr>
                </a:solidFill>
              </a:rPr>
              <a:t>PDP and SMART Objectives</a:t>
            </a:r>
          </a:p>
        </p:txBody>
      </p:sp>
      <p:pic>
        <p:nvPicPr>
          <p:cNvPr id="5" name="Content Placeholder 4">
            <a:extLst>
              <a:ext uri="{FF2B5EF4-FFF2-40B4-BE49-F238E27FC236}">
                <a16:creationId xmlns:a16="http://schemas.microsoft.com/office/drawing/2014/main" id="{2A5A4B3A-D241-46E8-A1FB-AB9219F0322E}"/>
              </a:ext>
            </a:extLst>
          </p:cNvPr>
          <p:cNvPicPr>
            <a:picLocks noGrp="1" noChangeAspect="1"/>
          </p:cNvPicPr>
          <p:nvPr>
            <p:ph idx="1"/>
          </p:nvPr>
        </p:nvPicPr>
        <p:blipFill>
          <a:blip r:embed="rId2"/>
          <a:stretch>
            <a:fillRect/>
          </a:stretch>
        </p:blipFill>
        <p:spPr>
          <a:xfrm>
            <a:off x="341313" y="1251730"/>
            <a:ext cx="11464607" cy="4264834"/>
          </a:xfrm>
        </p:spPr>
      </p:pic>
    </p:spTree>
    <p:extLst>
      <p:ext uri="{BB962C8B-B14F-4D97-AF65-F5344CB8AC3E}">
        <p14:creationId xmlns:p14="http://schemas.microsoft.com/office/powerpoint/2010/main" val="36330966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91544" y="18864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Setting goals and SMART objectives</a:t>
            </a:r>
          </a:p>
        </p:txBody>
      </p:sp>
      <p:pic>
        <p:nvPicPr>
          <p:cNvPr id="6" name="Picture 5"/>
          <p:cNvPicPr>
            <a:picLocks noChangeAspect="1"/>
          </p:cNvPicPr>
          <p:nvPr/>
        </p:nvPicPr>
        <p:blipFill>
          <a:blip r:embed="rId2"/>
          <a:stretch>
            <a:fillRect/>
          </a:stretch>
        </p:blipFill>
        <p:spPr>
          <a:xfrm>
            <a:off x="7068875" y="2839968"/>
            <a:ext cx="5184576" cy="2835424"/>
          </a:xfrm>
          <a:prstGeom prst="rect">
            <a:avLst/>
          </a:prstGeom>
        </p:spPr>
      </p:pic>
      <p:sp>
        <p:nvSpPr>
          <p:cNvPr id="5" name="Rectangle 3"/>
          <p:cNvSpPr txBox="1">
            <a:spLocks noChangeArrowheads="1"/>
          </p:cNvSpPr>
          <p:nvPr/>
        </p:nvSpPr>
        <p:spPr bwMode="auto">
          <a:xfrm>
            <a:off x="425789" y="1255792"/>
            <a:ext cx="9126595"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US" sz="2800" b="0" i="0" u="none" strike="noStrike" kern="0" cap="none" spc="0" normalizeH="0" baseline="0" noProof="0" dirty="0">
              <a:ln>
                <a:noFill/>
              </a:ln>
              <a:solidFill>
                <a:prstClr val="black"/>
              </a:solidFill>
              <a:effectLst/>
              <a:uLnTx/>
              <a:uFillTx/>
              <a:latin typeface="Verdana"/>
              <a:ea typeface="ＭＳ Ｐゴシック"/>
              <a:cs typeface="ＭＳ Ｐゴシック"/>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Verdana"/>
                <a:ea typeface="ＭＳ Ｐゴシック"/>
                <a:cs typeface="ＭＳ Ｐゴシック"/>
              </a:rPr>
              <a:t>Goals are forward-facing and provide the company with the direction in which it will move.</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Verdana"/>
                <a:ea typeface="ＭＳ Ｐゴシック"/>
                <a:cs typeface="ＭＳ Ｐゴシック"/>
              </a:rPr>
              <a:t>Objectives can be mile markers along the road indicating progress and maintaining </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prstClr val="black"/>
                </a:solidFill>
                <a:effectLst/>
                <a:uLnTx/>
                <a:uFillTx/>
                <a:latin typeface="Verdana"/>
                <a:ea typeface="ＭＳ Ｐゴシック"/>
                <a:cs typeface="ＭＳ Ｐゴシック"/>
              </a:rPr>
              <a:t>   motivation. </a:t>
            </a:r>
          </a:p>
        </p:txBody>
      </p:sp>
    </p:spTree>
    <p:extLst>
      <p:ext uri="{BB962C8B-B14F-4D97-AF65-F5344CB8AC3E}">
        <p14:creationId xmlns:p14="http://schemas.microsoft.com/office/powerpoint/2010/main" val="26305056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675223" y="1219200"/>
            <a:ext cx="10793168"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9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When setting objectives that are specific, ask the following questions:</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What am I going to do? </a:t>
            </a:r>
          </a:p>
          <a:p>
            <a:pPr marL="914400" marR="0" lvl="1" indent="-457200" algn="l" defTabSz="914400" rtl="0" eaLnBrk="1" fontAlgn="base" latinLnBrk="0" hangingPunct="1">
              <a:lnSpc>
                <a:spcPct val="90000"/>
              </a:lnSpc>
              <a:spcBef>
                <a:spcPct val="20000"/>
              </a:spcBef>
              <a:spcAft>
                <a:spcPct val="0"/>
              </a:spcAft>
              <a:buClrTx/>
              <a:buSzTx/>
              <a:buFont typeface="Courier New" panose="02070309020205020404" pitchFamily="49" charset="0"/>
              <a:buChar char="o"/>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Use action verbs such as </a:t>
            </a: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develop, execute, conduct, build.</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Why is it important to do this task?</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Who is going to be involved?</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When do I want this task to be completed?</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How am I going to do this task?</a:t>
            </a:r>
          </a:p>
          <a:p>
            <a:pPr marL="342900" marR="0" lvl="0" indent="-342900" algn="l" defTabSz="914400" rtl="0" eaLnBrk="1" fontAlgn="base" latinLnBrk="0" hangingPunct="1">
              <a:lnSpc>
                <a:spcPct val="90000"/>
              </a:lnSpc>
              <a:spcBef>
                <a:spcPct val="20000"/>
              </a:spcBef>
              <a:spcAft>
                <a:spcPct val="0"/>
              </a:spcAft>
              <a:buClrTx/>
              <a:buSzTx/>
              <a:buFontTx/>
              <a:buNone/>
              <a:tabLst/>
              <a:defRPr/>
            </a:pPr>
            <a:endParaRPr kumimoji="0" lang="en-US" sz="1600" b="0" i="0" u="none" strike="noStrike" kern="0" cap="none" spc="0" normalizeH="0" baseline="0" noProof="0" dirty="0">
              <a:ln>
                <a:noFill/>
              </a:ln>
              <a:solidFill>
                <a:srgbClr val="004C99"/>
              </a:solidFill>
              <a:effectLst/>
              <a:uLnTx/>
              <a:uFillTx/>
              <a:latin typeface="Myriad Pro"/>
              <a:ea typeface="+mn-ea"/>
              <a:cs typeface="ＭＳ Ｐゴシック"/>
            </a:endParaRPr>
          </a:p>
        </p:txBody>
      </p:sp>
      <p:sp>
        <p:nvSpPr>
          <p:cNvPr id="6" name="TextBox 5"/>
          <p:cNvSpPr txBox="1"/>
          <p:nvPr/>
        </p:nvSpPr>
        <p:spPr>
          <a:xfrm>
            <a:off x="2783148" y="188641"/>
            <a:ext cx="5832648"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n-ea"/>
                <a:cs typeface="+mn-cs"/>
              </a:rPr>
              <a:t>Objectives - Specific</a:t>
            </a:r>
          </a:p>
        </p:txBody>
      </p:sp>
    </p:spTree>
    <p:extLst>
      <p:ext uri="{BB962C8B-B14F-4D97-AF65-F5344CB8AC3E}">
        <p14:creationId xmlns:p14="http://schemas.microsoft.com/office/powerpoint/2010/main" val="3643754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5413"/>
            <a:ext cx="8229600" cy="1143000"/>
          </a:xfrm>
        </p:spPr>
        <p:txBody>
          <a:bodyPr/>
          <a:lstStyle/>
          <a:p>
            <a:r>
              <a:rPr lang="en-GB" b="1" dirty="0">
                <a:solidFill>
                  <a:schemeClr val="accent5">
                    <a:lumMod val="50000"/>
                  </a:schemeClr>
                </a:solidFill>
              </a:rPr>
              <a:t>Objectives - Measurable</a:t>
            </a:r>
          </a:p>
        </p:txBody>
      </p:sp>
      <p:pic>
        <p:nvPicPr>
          <p:cNvPr id="5" name="Picture 4"/>
          <p:cNvPicPr>
            <a:picLocks noChangeAspect="1"/>
          </p:cNvPicPr>
          <p:nvPr/>
        </p:nvPicPr>
        <p:blipFill>
          <a:blip r:embed="rId2"/>
          <a:stretch>
            <a:fillRect/>
          </a:stretch>
        </p:blipFill>
        <p:spPr>
          <a:xfrm>
            <a:off x="8866802" y="3719239"/>
            <a:ext cx="2857500" cy="1905000"/>
          </a:xfrm>
          <a:prstGeom prst="rect">
            <a:avLst/>
          </a:prstGeom>
        </p:spPr>
      </p:pic>
      <p:sp>
        <p:nvSpPr>
          <p:cNvPr id="4" name="Rectangle 3"/>
          <p:cNvSpPr txBox="1">
            <a:spLocks noChangeArrowheads="1"/>
          </p:cNvSpPr>
          <p:nvPr/>
        </p:nvSpPr>
        <p:spPr bwMode="auto">
          <a:xfrm>
            <a:off x="894973" y="1337420"/>
            <a:ext cx="9547336"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Measurements for objectives help you know you are making progress toward completing the objectives.</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Progress measurements also allow for course corrections along the way for both direction and pace.</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If you set an objective that is measurable, you will have tangible evidence of completion of the objective. </a:t>
            </a:r>
          </a:p>
        </p:txBody>
      </p:sp>
    </p:spTree>
    <p:extLst>
      <p:ext uri="{BB962C8B-B14F-4D97-AF65-F5344CB8AC3E}">
        <p14:creationId xmlns:p14="http://schemas.microsoft.com/office/powerpoint/2010/main" val="29497437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Measurable</a:t>
            </a:r>
          </a:p>
        </p:txBody>
      </p:sp>
      <p:sp>
        <p:nvSpPr>
          <p:cNvPr id="5" name="Rectangle 3"/>
          <p:cNvSpPr txBox="1">
            <a:spLocks noChangeArrowheads="1"/>
          </p:cNvSpPr>
          <p:nvPr/>
        </p:nvSpPr>
        <p:spPr bwMode="auto">
          <a:xfrm>
            <a:off x="691035" y="1268413"/>
            <a:ext cx="9869462"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When setting objectives that are measurable, ask the following questions:</a:t>
            </a: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US" sz="3200" b="0" i="0" u="none" strike="noStrike" kern="0" cap="none" spc="0" normalizeH="0" baseline="0" noProof="0" dirty="0">
              <a:ln>
                <a:noFill/>
              </a:ln>
              <a:solidFill>
                <a:srgbClr val="4BACC6">
                  <a:lumMod val="50000"/>
                </a:srgbClr>
              </a:solidFill>
              <a:effectLst/>
              <a:uLnTx/>
              <a:uFillTx/>
              <a:latin typeface="Myriad Pro"/>
              <a:ea typeface="+mn-ea"/>
              <a:cs typeface="ＭＳ Ｐゴシック"/>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How will I know when this objective has been achieved?</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What measurements can I use?</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What milestones can I use to track progress toward completion?</a:t>
            </a:r>
          </a:p>
        </p:txBody>
      </p:sp>
    </p:spTree>
    <p:extLst>
      <p:ext uri="{BB962C8B-B14F-4D97-AF65-F5344CB8AC3E}">
        <p14:creationId xmlns:p14="http://schemas.microsoft.com/office/powerpoint/2010/main" val="37301629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Achievable</a:t>
            </a:r>
          </a:p>
        </p:txBody>
      </p:sp>
      <p:sp>
        <p:nvSpPr>
          <p:cNvPr id="5" name="Rectangle 3"/>
          <p:cNvSpPr txBox="1">
            <a:spLocks noChangeArrowheads="1"/>
          </p:cNvSpPr>
          <p:nvPr/>
        </p:nvSpPr>
        <p:spPr bwMode="auto">
          <a:xfrm>
            <a:off x="788757" y="1196752"/>
            <a:ext cx="10156122"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Achievable objectives are those that you can actually accomplish (something you can realistically do within the timeframe set) - not an aspiration or vision.</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US" sz="2800" b="0" i="0" u="none" strike="noStrike" kern="0" cap="none" spc="0" normalizeH="0" baseline="0" noProof="0" dirty="0">
              <a:ln>
                <a:noFill/>
              </a:ln>
              <a:solidFill>
                <a:prstClr val="black"/>
              </a:solidFill>
              <a:effectLst/>
              <a:uLnTx/>
              <a:uFillTx/>
              <a:latin typeface="Myriad Pro"/>
              <a:ea typeface="+mn-ea"/>
              <a:cs typeface="ＭＳ Ｐゴシック"/>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Achievable objectives need to challenge you but not so much so as to be unattainable or to cause frustration in being unable to complete them.</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US" sz="2800" b="0" i="0" u="none" strike="noStrike" kern="0" cap="none" spc="0" normalizeH="0" baseline="0" noProof="0" dirty="0">
              <a:ln>
                <a:noFill/>
              </a:ln>
              <a:solidFill>
                <a:prstClr val="black"/>
              </a:solidFill>
              <a:effectLst/>
              <a:uLnTx/>
              <a:uFillTx/>
              <a:latin typeface="Myriad Pro"/>
              <a:ea typeface="+mn-ea"/>
              <a:cs typeface="ＭＳ Ｐゴシック"/>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You need to fully commit to achieving the objectives. </a:t>
            </a:r>
          </a:p>
        </p:txBody>
      </p:sp>
    </p:spTree>
    <p:extLst>
      <p:ext uri="{BB962C8B-B14F-4D97-AF65-F5344CB8AC3E}">
        <p14:creationId xmlns:p14="http://schemas.microsoft.com/office/powerpoint/2010/main" val="12727968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Realistic/Relevant</a:t>
            </a:r>
          </a:p>
        </p:txBody>
      </p:sp>
      <p:pic>
        <p:nvPicPr>
          <p:cNvPr id="6" name="Picture 5"/>
          <p:cNvPicPr>
            <a:picLocks noChangeAspect="1"/>
          </p:cNvPicPr>
          <p:nvPr/>
        </p:nvPicPr>
        <p:blipFill>
          <a:blip r:embed="rId2"/>
          <a:stretch>
            <a:fillRect/>
          </a:stretch>
        </p:blipFill>
        <p:spPr>
          <a:xfrm>
            <a:off x="5409642" y="2158817"/>
            <a:ext cx="5258358" cy="3505572"/>
          </a:xfrm>
          <a:prstGeom prst="rect">
            <a:avLst/>
          </a:prstGeom>
        </p:spPr>
      </p:pic>
      <p:sp>
        <p:nvSpPr>
          <p:cNvPr id="5" name="Rectangle 3"/>
          <p:cNvSpPr txBox="1">
            <a:spLocks noChangeArrowheads="1"/>
          </p:cNvSpPr>
          <p:nvPr/>
        </p:nvSpPr>
        <p:spPr bwMode="auto">
          <a:xfrm>
            <a:off x="691035" y="1274083"/>
            <a:ext cx="9689280"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	Realistic/relevant objectives are those that you have the resources to accomplish, including:</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Skills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Funding</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Equipment</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Time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Staff</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1" u="none" strike="noStrike" kern="0" cap="none" spc="0" normalizeH="0" baseline="0" noProof="0" dirty="0">
                <a:ln>
                  <a:noFill/>
                </a:ln>
                <a:solidFill>
                  <a:prstClr val="black"/>
                </a:solidFill>
                <a:effectLst/>
                <a:uLnTx/>
                <a:uFillTx/>
                <a:latin typeface="Myriad Pro"/>
                <a:ea typeface="+mn-ea"/>
                <a:cs typeface="ＭＳ Ｐゴシック"/>
              </a:rPr>
              <a:t>Materials</a:t>
            </a: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US" sz="2800" b="0" i="1" u="none" strike="noStrike" kern="0" cap="none" spc="0" normalizeH="0" baseline="0" noProof="0" dirty="0">
              <a:ln>
                <a:noFill/>
              </a:ln>
              <a:solidFill>
                <a:prstClr val="black"/>
              </a:solidFill>
              <a:effectLst/>
              <a:uLnTx/>
              <a:uFillTx/>
              <a:latin typeface="Myriad Pro"/>
              <a:ea typeface="+mn-ea"/>
              <a:cs typeface="ＭＳ Ｐゴシック"/>
            </a:endParaRPr>
          </a:p>
        </p:txBody>
      </p:sp>
    </p:spTree>
    <p:extLst>
      <p:ext uri="{BB962C8B-B14F-4D97-AF65-F5344CB8AC3E}">
        <p14:creationId xmlns:p14="http://schemas.microsoft.com/office/powerpoint/2010/main" val="8685190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Realistic/Relevant</a:t>
            </a:r>
          </a:p>
        </p:txBody>
      </p:sp>
      <p:sp>
        <p:nvSpPr>
          <p:cNvPr id="5" name="Rectangle 3"/>
          <p:cNvSpPr txBox="1">
            <a:spLocks noChangeArrowheads="1"/>
          </p:cNvSpPr>
          <p:nvPr/>
        </p:nvSpPr>
        <p:spPr bwMode="auto">
          <a:xfrm>
            <a:off x="416956" y="1268413"/>
            <a:ext cx="10541883"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2000" b="1" i="0" u="none" strike="noStrike" kern="0" cap="none" spc="0" normalizeH="0" baseline="0" noProof="0" dirty="0">
                <a:ln>
                  <a:noFill/>
                </a:ln>
                <a:solidFill>
                  <a:srgbClr val="004C99"/>
                </a:solidFill>
                <a:effectLst/>
                <a:uLnTx/>
                <a:uFillTx/>
                <a:latin typeface="Myriad Pro"/>
                <a:ea typeface="+mn-ea"/>
                <a:cs typeface="ＭＳ Ｐゴシック"/>
              </a:rPr>
              <a:t>	</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When setting objectives that are realistic/relevant, ask the following questions:</a:t>
            </a: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endParaRP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Do I have the resources to accomplish this objective?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Do I need to rearrange my priorities to accomplish this objective?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Is it possible to complete this objective?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How will pursuing this objective affect other performance objectives?</a:t>
            </a:r>
          </a:p>
        </p:txBody>
      </p:sp>
    </p:spTree>
    <p:extLst>
      <p:ext uri="{BB962C8B-B14F-4D97-AF65-F5344CB8AC3E}">
        <p14:creationId xmlns:p14="http://schemas.microsoft.com/office/powerpoint/2010/main" val="22209985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2541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Objectives – Time-bound</a:t>
            </a:r>
          </a:p>
        </p:txBody>
      </p:sp>
      <p:sp>
        <p:nvSpPr>
          <p:cNvPr id="5" name="Rectangle 2"/>
          <p:cNvSpPr txBox="1">
            <a:spLocks noChangeArrowheads="1"/>
          </p:cNvSpPr>
          <p:nvPr/>
        </p:nvSpPr>
        <p:spPr bwMode="auto">
          <a:xfrm>
            <a:off x="418809" y="1052513"/>
            <a:ext cx="11007701"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004C99"/>
                </a:solidFill>
                <a:effectLst/>
                <a:uLnTx/>
                <a:uFillTx/>
                <a:latin typeface="Myriad Pro"/>
                <a:ea typeface="+mn-ea"/>
                <a:cs typeface="ＭＳ Ｐゴシック"/>
              </a:rPr>
              <a:t>	</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When setting objectives that are time-oriented, ask the following questions: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What is the earliest—yet achievable and realistic—date for this objective to be started and to be completed?</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Have I included these dates in the statement of the objective? </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Are there other projects/objectives that must be completed first, or are there others that are reliant upon the completion of this objective?</a:t>
            </a:r>
          </a:p>
        </p:txBody>
      </p:sp>
    </p:spTree>
    <p:extLst>
      <p:ext uri="{BB962C8B-B14F-4D97-AF65-F5344CB8AC3E}">
        <p14:creationId xmlns:p14="http://schemas.microsoft.com/office/powerpoint/2010/main" val="2983009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SMART Objectives - Summary</a:t>
            </a:r>
          </a:p>
        </p:txBody>
      </p:sp>
      <p:sp>
        <p:nvSpPr>
          <p:cNvPr id="4" name="Rectangle 3"/>
          <p:cNvSpPr txBox="1">
            <a:spLocks noChangeArrowheads="1"/>
          </p:cNvSpPr>
          <p:nvPr/>
        </p:nvSpPr>
        <p:spPr bwMode="auto">
          <a:xfrm>
            <a:off x="537471" y="1417638"/>
            <a:ext cx="10854137"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2800" b="1" i="0" u="none" strike="noStrike" kern="0" cap="none" spc="0" normalizeH="0" baseline="0" noProof="0" dirty="0">
                <a:ln>
                  <a:noFill/>
                </a:ln>
                <a:solidFill>
                  <a:srgbClr val="004C99"/>
                </a:solidFill>
                <a:effectLst/>
                <a:uLnTx/>
                <a:uFillTx/>
                <a:latin typeface="Myriad Pro"/>
                <a:ea typeface="+mn-ea"/>
                <a:cs typeface="ＭＳ Ｐゴシック"/>
              </a:rPr>
              <a:t>	</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Although the terms </a:t>
            </a:r>
            <a:r>
              <a:rPr kumimoji="0" lang="en-US" sz="2800" b="1" i="1" u="none" strike="noStrike" kern="0" cap="none" spc="0" normalizeH="0" baseline="0" noProof="0" dirty="0">
                <a:ln>
                  <a:noFill/>
                </a:ln>
                <a:solidFill>
                  <a:srgbClr val="4BACC6">
                    <a:lumMod val="50000"/>
                  </a:srgbClr>
                </a:solidFill>
                <a:effectLst/>
                <a:uLnTx/>
                <a:uFillTx/>
                <a:latin typeface="Myriad Pro"/>
                <a:ea typeface="+mn-ea"/>
                <a:cs typeface="ＭＳ Ｐゴシック"/>
              </a:rPr>
              <a:t>goals</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 and </a:t>
            </a:r>
            <a:r>
              <a:rPr kumimoji="0" lang="en-US" sz="2800" b="1" i="1" u="none" strike="noStrike" kern="0" cap="none" spc="0" normalizeH="0" baseline="0" noProof="0" dirty="0">
                <a:ln>
                  <a:noFill/>
                </a:ln>
                <a:solidFill>
                  <a:srgbClr val="4BACC6">
                    <a:lumMod val="50000"/>
                  </a:srgbClr>
                </a:solidFill>
                <a:effectLst/>
                <a:uLnTx/>
                <a:uFillTx/>
                <a:latin typeface="Myriad Pro"/>
                <a:ea typeface="+mn-ea"/>
                <a:cs typeface="ＭＳ Ｐゴシック"/>
              </a:rPr>
              <a:t>objectives</a:t>
            </a:r>
            <a:r>
              <a:rPr kumimoji="0" lang="en-US" sz="28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 are often used interchangeably, there are significant differences: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a:ln>
                  <a:noFill/>
                </a:ln>
                <a:solidFill>
                  <a:prstClr val="black"/>
                </a:solidFill>
                <a:effectLst/>
                <a:uLnTx/>
                <a:uFillTx/>
                <a:latin typeface="Myriad Pro"/>
                <a:ea typeface="+mn-ea"/>
                <a:cs typeface="ＭＳ Ｐゴシック"/>
              </a:rPr>
              <a:t>Goals</a:t>
            </a: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 are general, intangible, broad, abstract and long-range directions generally set by senior leaders.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a:ln>
                  <a:noFill/>
                </a:ln>
                <a:solidFill>
                  <a:prstClr val="black"/>
                </a:solidFill>
                <a:effectLst/>
                <a:uLnTx/>
                <a:uFillTx/>
                <a:latin typeface="Myriad Pro"/>
                <a:ea typeface="+mn-ea"/>
                <a:cs typeface="ＭＳ Ｐゴシック"/>
              </a:rPr>
              <a:t>Objectives</a:t>
            </a: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 are specific, measurable, narrow and concrete. They are short-range plans generally set by managers to accomplish goals. </a:t>
            </a:r>
          </a:p>
        </p:txBody>
      </p:sp>
    </p:spTree>
    <p:extLst>
      <p:ext uri="{BB962C8B-B14F-4D97-AF65-F5344CB8AC3E}">
        <p14:creationId xmlns:p14="http://schemas.microsoft.com/office/powerpoint/2010/main" val="19366580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133600"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SMART Objectives - Summary</a:t>
            </a:r>
          </a:p>
        </p:txBody>
      </p:sp>
      <p:sp>
        <p:nvSpPr>
          <p:cNvPr id="5" name="Rectangle 3"/>
          <p:cNvSpPr txBox="1">
            <a:spLocks noChangeArrowheads="1"/>
          </p:cNvSpPr>
          <p:nvPr/>
        </p:nvSpPr>
        <p:spPr bwMode="auto">
          <a:xfrm>
            <a:off x="621235" y="1633934"/>
            <a:ext cx="10512109" cy="4419600"/>
          </a:xfrm>
          <a:prstGeom prst="rect">
            <a:avLst/>
          </a:prstGeom>
          <a:noFill/>
          <a:ln w="9525">
            <a:noFill/>
            <a:miter lim="800000"/>
            <a:headEnd/>
            <a:tailEnd/>
          </a:ln>
        </p:spPr>
        <p:txBody>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Setting goals and objectives is important because it is the first and most critical step in the planning process.</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prstClr val="black"/>
                </a:solidFill>
                <a:effectLst/>
                <a:uLnTx/>
                <a:uFillTx/>
                <a:latin typeface="Myriad Pro"/>
                <a:ea typeface="+mn-ea"/>
                <a:cs typeface="ＭＳ Ｐゴシック"/>
              </a:rPr>
              <a:t>Senior management sets our corporate goals. Individual managers then use these goals to set their departmental objectives and their own objectives, and to collaborate with employees to help develop employees’ individual objectives.</a:t>
            </a:r>
          </a:p>
        </p:txBody>
      </p:sp>
    </p:spTree>
    <p:extLst>
      <p:ext uri="{BB962C8B-B14F-4D97-AF65-F5344CB8AC3E}">
        <p14:creationId xmlns:p14="http://schemas.microsoft.com/office/powerpoint/2010/main" val="5666083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1143000"/>
          </a:xfrm>
        </p:spPr>
        <p:txBody>
          <a:bodyPr/>
          <a:lstStyle/>
          <a:p>
            <a:r>
              <a:rPr lang="en-GB" b="1" dirty="0">
                <a:solidFill>
                  <a:schemeClr val="accent5">
                    <a:lumMod val="50000"/>
                  </a:schemeClr>
                </a:solidFill>
              </a:rPr>
              <a:t>SMART Objectives</a:t>
            </a:r>
          </a:p>
        </p:txBody>
      </p:sp>
      <p:pic>
        <p:nvPicPr>
          <p:cNvPr id="4" name="Picture 3"/>
          <p:cNvPicPr>
            <a:picLocks noChangeAspect="1"/>
          </p:cNvPicPr>
          <p:nvPr/>
        </p:nvPicPr>
        <p:blipFill>
          <a:blip r:embed="rId3"/>
          <a:stretch>
            <a:fillRect/>
          </a:stretch>
        </p:blipFill>
        <p:spPr>
          <a:xfrm>
            <a:off x="9729473" y="2114028"/>
            <a:ext cx="2714421" cy="3619228"/>
          </a:xfrm>
          <a:prstGeom prst="rect">
            <a:avLst/>
          </a:prstGeom>
        </p:spPr>
      </p:pic>
      <p:sp>
        <p:nvSpPr>
          <p:cNvPr id="3" name="Content Placeholder 2"/>
          <p:cNvSpPr>
            <a:spLocks noGrp="1"/>
          </p:cNvSpPr>
          <p:nvPr>
            <p:ph idx="1"/>
          </p:nvPr>
        </p:nvSpPr>
        <p:spPr>
          <a:xfrm>
            <a:off x="711976" y="1124744"/>
            <a:ext cx="9776512" cy="4104456"/>
          </a:xfrm>
        </p:spPr>
        <p:txBody>
          <a:bodyPr>
            <a:noAutofit/>
          </a:bodyPr>
          <a:lstStyle/>
          <a:p>
            <a:pPr>
              <a:buNone/>
            </a:pPr>
            <a:r>
              <a:rPr lang="en-GB" b="1" dirty="0">
                <a:solidFill>
                  <a:schemeClr val="accent5">
                    <a:lumMod val="50000"/>
                  </a:schemeClr>
                </a:solidFill>
              </a:rPr>
              <a:t>Individual activity:</a:t>
            </a:r>
          </a:p>
          <a:p>
            <a:pPr>
              <a:buNone/>
            </a:pPr>
            <a:r>
              <a:rPr lang="en-GB" dirty="0"/>
              <a:t>Reflect upon your learning to date and the results of assessment instruments used (Insights, Honey and Mumford, leadership styles questionnaires, for example).</a:t>
            </a:r>
          </a:p>
          <a:p>
            <a:pPr>
              <a:buNone/>
            </a:pPr>
            <a:r>
              <a:rPr lang="en-GB" dirty="0"/>
              <a:t>With the aim of completing your first assignment, write SMART objectives and plan how you intend to achieve your goals.</a:t>
            </a:r>
          </a:p>
        </p:txBody>
      </p:sp>
    </p:spTree>
    <p:extLst>
      <p:ext uri="{BB962C8B-B14F-4D97-AF65-F5344CB8AC3E}">
        <p14:creationId xmlns:p14="http://schemas.microsoft.com/office/powerpoint/2010/main" val="34971763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347557" y="1600201"/>
            <a:ext cx="7496886" cy="3916363"/>
          </a:xfrm>
        </p:spPr>
      </p:pic>
      <p:sp>
        <p:nvSpPr>
          <p:cNvPr id="5" name="TextBox 4"/>
          <p:cNvSpPr txBox="1"/>
          <p:nvPr/>
        </p:nvSpPr>
        <p:spPr>
          <a:xfrm>
            <a:off x="4306218" y="633550"/>
            <a:ext cx="3579564" cy="830997"/>
          </a:xfrm>
          <a:prstGeom prst="rect">
            <a:avLst/>
          </a:prstGeom>
          <a:noFill/>
        </p:spPr>
        <p:txBody>
          <a:bodyPr wrap="square" rtlCol="0">
            <a:spAutoFit/>
          </a:bodyPr>
          <a:lstStyle/>
          <a:p>
            <a:r>
              <a:rPr lang="en-GB" sz="4800" b="1" dirty="0">
                <a:solidFill>
                  <a:srgbClr val="4BACC6">
                    <a:lumMod val="50000"/>
                  </a:srgbClr>
                </a:solidFill>
                <a:latin typeface="Myriad Pro"/>
              </a:rPr>
              <a:t>Action plan</a:t>
            </a:r>
          </a:p>
        </p:txBody>
      </p:sp>
    </p:spTree>
    <p:extLst>
      <p:ext uri="{BB962C8B-B14F-4D97-AF65-F5344CB8AC3E}">
        <p14:creationId xmlns:p14="http://schemas.microsoft.com/office/powerpoint/2010/main" val="20195509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a:xfrm>
            <a:off x="1919536" y="24978"/>
            <a:ext cx="8229600" cy="883742"/>
          </a:xfrm>
        </p:spPr>
        <p:txBody>
          <a:bodyPr/>
          <a:lstStyle/>
          <a:p>
            <a:r>
              <a:rPr lang="en-GB" altLang="en-US" sz="4000" dirty="0">
                <a:solidFill>
                  <a:schemeClr val="accent5">
                    <a:lumMod val="50000"/>
                  </a:schemeClr>
                </a:solidFill>
              </a:rPr>
              <a:t>References</a:t>
            </a:r>
          </a:p>
        </p:txBody>
      </p:sp>
      <p:sp>
        <p:nvSpPr>
          <p:cNvPr id="3" name="Content Placeholder 2"/>
          <p:cNvSpPr>
            <a:spLocks noGrp="1"/>
          </p:cNvSpPr>
          <p:nvPr>
            <p:ph idx="1"/>
          </p:nvPr>
        </p:nvSpPr>
        <p:spPr>
          <a:xfrm>
            <a:off x="1899737" y="764704"/>
            <a:ext cx="8516743" cy="3917032"/>
          </a:xfrm>
        </p:spPr>
        <p:txBody>
          <a:bodyPr>
            <a:noAutofit/>
          </a:bodyPr>
          <a:lstStyle/>
          <a:p>
            <a:pPr marL="0" indent="0">
              <a:buNone/>
              <a:defRPr/>
            </a:pPr>
            <a:r>
              <a:rPr lang="en-GB" sz="1800" dirty="0"/>
              <a:t>Boud D., Keough, R. (1985) </a:t>
            </a:r>
            <a:r>
              <a:rPr lang="en-GB" sz="1800" i="1" dirty="0"/>
              <a:t>Reflection: Turning Experience into Learning, London: Kogan Page.</a:t>
            </a:r>
            <a:endParaRPr lang="en-GB" sz="1800" dirty="0">
              <a:latin typeface="+mj-lt"/>
            </a:endParaRPr>
          </a:p>
          <a:p>
            <a:pPr marL="0" indent="0">
              <a:buNone/>
              <a:defRPr/>
            </a:pPr>
            <a:r>
              <a:rPr lang="en-GB" sz="1800" dirty="0" err="1">
                <a:latin typeface="+mj-lt"/>
              </a:rPr>
              <a:t>Coffield</a:t>
            </a:r>
            <a:r>
              <a:rPr lang="en-GB" sz="1800" dirty="0">
                <a:latin typeface="+mj-lt"/>
              </a:rPr>
              <a:t>, F., Moseley, D., Hall, E. and Ecclestone, K. (2004 ) </a:t>
            </a:r>
            <a:r>
              <a:rPr lang="en-GB" sz="1800" i="1" dirty="0">
                <a:latin typeface="+mj-lt"/>
              </a:rPr>
              <a:t>Learning Styles and Pedagogy in Post-16 Learning: a systematic and critical review.</a:t>
            </a:r>
            <a:r>
              <a:rPr lang="en-GB" sz="1800" dirty="0">
                <a:latin typeface="+mj-lt"/>
              </a:rPr>
              <a:t> London: Learning and Skills Research Centre/University of Newcastle upon Tyne. </a:t>
            </a:r>
            <a:endParaRPr lang="en-US" sz="1800" dirty="0"/>
          </a:p>
          <a:p>
            <a:pPr marL="0" indent="0">
              <a:buNone/>
              <a:defRPr/>
            </a:pPr>
            <a:r>
              <a:rPr lang="en-US" sz="1800" dirty="0" err="1">
                <a:latin typeface="+mj-lt"/>
              </a:rPr>
              <a:t>Entwistle</a:t>
            </a:r>
            <a:r>
              <a:rPr lang="en-US" sz="1800" dirty="0">
                <a:latin typeface="+mj-lt"/>
              </a:rPr>
              <a:t>, N. (2000) </a:t>
            </a:r>
            <a:r>
              <a:rPr lang="en-US" sz="1800" i="1" dirty="0">
                <a:latin typeface="+mj-lt"/>
              </a:rPr>
              <a:t>Scoring Key for the A</a:t>
            </a:r>
            <a:r>
              <a:rPr lang="en-GB" sz="1800" i="1" dirty="0" err="1">
                <a:latin typeface="+mj-lt"/>
              </a:rPr>
              <a:t>pproaches</a:t>
            </a:r>
            <a:r>
              <a:rPr lang="en-GB" sz="1800" i="1" dirty="0">
                <a:latin typeface="+mj-lt"/>
              </a:rPr>
              <a:t> and Study Skills Inventory for Students </a:t>
            </a:r>
            <a:r>
              <a:rPr lang="en-GB" sz="1800" dirty="0">
                <a:latin typeface="+mj-lt"/>
              </a:rPr>
              <a:t>(ASSIST) [Online], Available: </a:t>
            </a:r>
            <a:r>
              <a:rPr lang="en-US" sz="1800" dirty="0">
                <a:latin typeface="+mj-lt"/>
                <a:hlinkClick r:id="rId3"/>
              </a:rPr>
              <a:t>http://www.etl.tla.ed.ac.uk/questionnaires/ASSIST.pdf</a:t>
            </a:r>
            <a:r>
              <a:rPr lang="en-US" sz="1800" dirty="0">
                <a:latin typeface="+mj-lt"/>
              </a:rPr>
              <a:t> [17 April 2013].</a:t>
            </a:r>
            <a:r>
              <a:rPr lang="en-GB" sz="1800" dirty="0">
                <a:latin typeface="+mj-lt"/>
              </a:rPr>
              <a:t> </a:t>
            </a:r>
          </a:p>
          <a:p>
            <a:pPr marL="0" indent="0">
              <a:buNone/>
              <a:defRPr/>
            </a:pPr>
            <a:r>
              <a:rPr lang="en-GB" sz="1800" dirty="0"/>
              <a:t>Kolb, A.Y. and Kolb, D.A. (2005) </a:t>
            </a:r>
            <a:r>
              <a:rPr lang="en-GB" sz="1800" i="1" dirty="0"/>
              <a:t>The Kolb Learning Style Inventory – version 3.1, 2005 Technical Specifications.</a:t>
            </a:r>
            <a:r>
              <a:rPr lang="en-GB" sz="1800" dirty="0"/>
              <a:t> Boston, MA: Hay Resource Direct, [Online], Available: </a:t>
            </a:r>
            <a:r>
              <a:rPr lang="en-GB" sz="1800" dirty="0">
                <a:hlinkClick r:id="rId4"/>
              </a:rPr>
              <a:t>http://www.whitewater-rescue.com/support/pagepics/lsitechmanual.pdf</a:t>
            </a:r>
            <a:r>
              <a:rPr lang="en-GB" sz="1800" dirty="0"/>
              <a:t> [17 April 2013] </a:t>
            </a:r>
          </a:p>
          <a:p>
            <a:pPr marL="0" indent="0">
              <a:buNone/>
              <a:defRPr/>
            </a:pPr>
            <a:r>
              <a:rPr lang="en-GB" sz="1800" dirty="0"/>
              <a:t>Peters, J. (1992) Strategies for Reflective Practice in </a:t>
            </a:r>
            <a:r>
              <a:rPr lang="en-GB" sz="1800" i="1" dirty="0"/>
              <a:t>Professional Development for Educators of Adult and Continuing Education</a:t>
            </a:r>
            <a:r>
              <a:rPr lang="en-GB" sz="1800" dirty="0"/>
              <a:t>. No.51, edited by R. Brockett. San Francisco: </a:t>
            </a:r>
            <a:r>
              <a:rPr lang="en-GB" sz="1800" dirty="0" err="1"/>
              <a:t>Jossey</a:t>
            </a:r>
            <a:r>
              <a:rPr lang="en-GB" sz="1800" dirty="0"/>
              <a:t>-Bass, Fall 1991.</a:t>
            </a:r>
          </a:p>
          <a:p>
            <a:pPr marL="0" indent="0" eaLnBrk="0" hangingPunct="0">
              <a:spcBef>
                <a:spcPts val="0"/>
              </a:spcBef>
              <a:buNone/>
            </a:pPr>
            <a:r>
              <a:rPr lang="en-GB" sz="1800" dirty="0"/>
              <a:t>Sch</a:t>
            </a:r>
            <a:r>
              <a:rPr lang="en-GB" sz="1800" dirty="0">
                <a:latin typeface="Arial"/>
                <a:cs typeface="Arial"/>
              </a:rPr>
              <a:t>ön, D. (1987) </a:t>
            </a:r>
            <a:r>
              <a:rPr lang="en-GB" sz="1800" i="1" dirty="0"/>
              <a:t>Educating </a:t>
            </a:r>
            <a:r>
              <a:rPr lang="en-GB" sz="1800" i="1"/>
              <a:t>the Reflective </a:t>
            </a:r>
            <a:r>
              <a:rPr lang="en-GB" sz="1800" i="1" dirty="0"/>
              <a:t>Practitioner, </a:t>
            </a:r>
            <a:r>
              <a:rPr lang="en-GB" sz="1800" dirty="0"/>
              <a:t>San Francisco: Josey Bass, 1987.</a:t>
            </a:r>
          </a:p>
          <a:p>
            <a:pPr marL="0" indent="0">
              <a:buNone/>
              <a:defRPr/>
            </a:pPr>
            <a:endParaRPr lang="en-GB" sz="1800" dirty="0">
              <a:latin typeface="+mj-lt"/>
            </a:endParaRPr>
          </a:p>
          <a:p>
            <a:pPr marL="0" indent="0">
              <a:buNone/>
              <a:defRPr/>
            </a:pPr>
            <a:endParaRPr lang="en-GB" sz="1800" dirty="0">
              <a:latin typeface="+mj-lt"/>
            </a:endParaRPr>
          </a:p>
          <a:p>
            <a:pPr marL="0" indent="0">
              <a:buNone/>
              <a:defRPr/>
            </a:pPr>
            <a:endParaRPr lang="en-GB" sz="1800" dirty="0">
              <a:latin typeface="+mj-lt"/>
            </a:endParaRPr>
          </a:p>
          <a:p>
            <a:pPr marL="0" indent="0">
              <a:buNone/>
              <a:defRPr/>
            </a:pPr>
            <a:endParaRPr lang="en-GB" sz="1800" dirty="0">
              <a:latin typeface="+mj-lt"/>
            </a:endParaRPr>
          </a:p>
          <a:p>
            <a:pPr marL="0" indent="0">
              <a:buNone/>
              <a:defRPr/>
            </a:pPr>
            <a:endParaRPr lang="en-GB" sz="1800" dirty="0">
              <a:latin typeface="+mj-lt"/>
            </a:endParaRPr>
          </a:p>
        </p:txBody>
      </p:sp>
    </p:spTree>
    <p:extLst>
      <p:ext uri="{BB962C8B-B14F-4D97-AF65-F5344CB8AC3E}">
        <p14:creationId xmlns:p14="http://schemas.microsoft.com/office/powerpoint/2010/main" val="32949331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r>
              <a:rPr lang="en-GB" b="1" dirty="0" err="1">
                <a:solidFill>
                  <a:schemeClr val="accent5">
                    <a:lumMod val="50000"/>
                  </a:schemeClr>
                </a:solidFill>
                <a:latin typeface="Arial" charset="0"/>
              </a:rPr>
              <a:t>Gwerthusiad</a:t>
            </a:r>
            <a:r>
              <a:rPr lang="en-GB" b="1" dirty="0">
                <a:solidFill>
                  <a:schemeClr val="accent5">
                    <a:lumMod val="50000"/>
                  </a:schemeClr>
                </a:solidFill>
                <a:latin typeface="Arial" charset="0"/>
              </a:rPr>
              <a:t> – </a:t>
            </a:r>
            <a:r>
              <a:rPr lang="en-GB" b="1" dirty="0" err="1">
                <a:solidFill>
                  <a:schemeClr val="accent5">
                    <a:lumMod val="50000"/>
                  </a:schemeClr>
                </a:solidFill>
                <a:latin typeface="Arial" charset="0"/>
              </a:rPr>
              <a:t>Plws</a:t>
            </a:r>
            <a:r>
              <a:rPr lang="en-GB" b="1" dirty="0">
                <a:solidFill>
                  <a:schemeClr val="accent5">
                    <a:lumMod val="50000"/>
                  </a:schemeClr>
                </a:solidFill>
                <a:latin typeface="Arial" charset="0"/>
              </a:rPr>
              <a:t> / Delta</a:t>
            </a:r>
            <a:br>
              <a:rPr lang="en-GB" b="1" dirty="0">
                <a:solidFill>
                  <a:schemeClr val="accent5">
                    <a:lumMod val="50000"/>
                  </a:schemeClr>
                </a:solidFill>
                <a:latin typeface="Arial" charset="0"/>
              </a:rPr>
            </a:br>
            <a:r>
              <a:rPr lang="en-GB" b="1" dirty="0">
                <a:solidFill>
                  <a:schemeClr val="accent5">
                    <a:lumMod val="50000"/>
                  </a:schemeClr>
                </a:solidFill>
                <a:latin typeface="Arial" charset="0"/>
              </a:rPr>
              <a:t>Evaluation – Plus / Delta</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1624" y="1691687"/>
            <a:ext cx="6984776" cy="3585518"/>
          </a:xfrm>
          <a:prstGeom prst="rect">
            <a:avLst/>
          </a:prstGeom>
        </p:spPr>
      </p:pic>
    </p:spTree>
    <p:extLst>
      <p:ext uri="{BB962C8B-B14F-4D97-AF65-F5344CB8AC3E}">
        <p14:creationId xmlns:p14="http://schemas.microsoft.com/office/powerpoint/2010/main" val="1705223798"/>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528A8CD7-EBCA-474C-BBDD-1C7B3CFB99B3}"/>
    </a:ext>
  </a:ext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94EC666A-FA25-D24B-B8B7-6B0849826C0B}"/>
    </a:ext>
  </a:extLst>
</a:theme>
</file>

<file path=ppt/theme/theme4.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5.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341099A-2CA7-0F40-A0C2-DBA79B04F616}"/>
    </a:ext>
  </a:extLst>
</a:theme>
</file>

<file path=ppt/theme/theme6.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72950A46-5D0F-5B45-80BF-FAFD76489183}"/>
    </a:ext>
  </a:ext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B30EAF06-3EF0-8540-B8D5-0747FE69DD58}"/>
    </a:ext>
  </a:extLst>
</a:theme>
</file>

<file path=ppt/theme/theme8.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1787B570-DB7E-7F48-91B0-9E6F516EB757}"/>
    </a:ext>
  </a:extLst>
</a:theme>
</file>

<file path=ppt/theme/theme9.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E3F083FC-65F2-424A-9F85-833A03E8FF54}"/>
    </a:ext>
  </a:extLst>
</a:theme>
</file>

<file path=ppt/theme/theme10.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9C99445-741D-5047-BFCA-64ECBB6BA174}"/>
    </a:ext>
  </a:extLst>
</a:theme>
</file>

<file path=ppt/theme/theme11.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89BACAB5-2572-9144-A176-AFC2C60610C4}"/>
    </a:ext>
  </a:extLst>
</a:theme>
</file>

<file path=ppt/theme/theme12.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19F581F-3CB0-AE43-8364-3377CBF8888D}"/>
    </a:ext>
  </a:extLst>
</a:theme>
</file>

<file path=ppt/theme/theme13.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020DD798-A37E-9F46-B530-A57568EA56DA}"/>
    </a:ext>
  </a:extLst>
</a:theme>
</file>

<file path=ppt/theme/theme14.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CB6882F1-7989-8244-B21D-72534426F38B}"/>
    </a:ext>
  </a:extLst>
</a:theme>
</file>

<file path=ppt/theme/theme15.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2DE48B-498F-4597-A7EC-27A09A8F29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documentManagement/types"/>
    <ds:schemaRef ds:uri="http://purl.org/dc/terms/"/>
    <ds:schemaRef ds:uri="http://schemas.microsoft.com/office/infopath/2007/PartnerControls"/>
    <ds:schemaRef ds:uri="http://schemas.microsoft.com/office/2006/metadata/properties"/>
    <ds:schemaRef ds:uri="303dbf9b-b85b-46a0-94f1-894078c07ecd"/>
    <ds:schemaRef ds:uri="http://purl.org/dc/dcmitype/"/>
    <ds:schemaRef ds:uri="http://schemas.openxmlformats.org/package/2006/metadata/core-properties"/>
    <ds:schemaRef ds:uri="211f9404-bca0-4bcf-9c1d-965ccb6f8d2d"/>
    <ds:schemaRef ds:uri="http://www.w3.org/XML/1998/namespace"/>
    <ds:schemaRef ds:uri="http://purl.org/dc/elements/1.1/"/>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200_Subtitle 3</Template>
  <TotalTime>0</TotalTime>
  <Words>4442</Words>
  <Application>Microsoft Office PowerPoint</Application>
  <PresentationFormat>Widescreen</PresentationFormat>
  <Paragraphs>436</Paragraphs>
  <Slides>55</Slides>
  <Notes>28</Notes>
  <HiddenSlides>7</HiddenSlides>
  <MMClips>2</MMClips>
  <ScaleCrop>false</ScaleCrop>
  <HeadingPairs>
    <vt:vector size="6" baseType="variant">
      <vt:variant>
        <vt:lpstr>Fonts Used</vt:lpstr>
      </vt:variant>
      <vt:variant>
        <vt:i4>10</vt:i4>
      </vt:variant>
      <vt:variant>
        <vt:lpstr>Theme</vt:lpstr>
      </vt:variant>
      <vt:variant>
        <vt:i4>18</vt:i4>
      </vt:variant>
      <vt:variant>
        <vt:lpstr>Slide Titles</vt:lpstr>
      </vt:variant>
      <vt:variant>
        <vt:i4>55</vt:i4>
      </vt:variant>
    </vt:vector>
  </HeadingPairs>
  <TitlesOfParts>
    <vt:vector size="83" baseType="lpstr">
      <vt:lpstr>Myriad Pro</vt:lpstr>
      <vt:lpstr>Arial</vt:lpstr>
      <vt:lpstr>Arial Black</vt:lpstr>
      <vt:lpstr>Calibri</vt:lpstr>
      <vt:lpstr>Calibri Light</vt:lpstr>
      <vt:lpstr>Courier New</vt:lpstr>
      <vt:lpstr>Symbol</vt:lpstr>
      <vt:lpstr>Times New Roman</vt:lpstr>
      <vt:lpstr>Verdana</vt:lpstr>
      <vt:lpstr>Wingdings</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201500625PowerPointPresentationTemplate</vt:lpstr>
      <vt:lpstr>20140311PresentationUWTSDTemplate</vt:lpstr>
      <vt:lpstr>2_20140311PresentationUWTSDTemplate</vt:lpstr>
      <vt:lpstr>Title Slide 1</vt:lpstr>
      <vt:lpstr>Module BMPF7081 Module BMPF4001   Continuing Professional Development/Preparing for Work-based Learning  Day 3</vt:lpstr>
      <vt:lpstr>Agenda – Day 3</vt:lpstr>
      <vt:lpstr>Activity</vt:lpstr>
      <vt:lpstr>Recap – Day 2</vt:lpstr>
      <vt:lpstr>PowerPoint Presentation</vt:lpstr>
      <vt:lpstr>PowerPoint Presentation</vt:lpstr>
      <vt:lpstr>PowerPoint Presentation</vt:lpstr>
      <vt:lpstr>PowerPoint Presentation</vt:lpstr>
      <vt:lpstr>PowerPoint Presentation</vt:lpstr>
      <vt:lpstr>PowerPoint Presentation</vt:lpstr>
      <vt:lpstr>Recap on research activity –  Models of reflection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Critical (Reflective) Writing</vt:lpstr>
      <vt:lpstr>Characteristics of critical reflection</vt:lpstr>
      <vt:lpstr>PowerPoint Presentation</vt:lpstr>
      <vt:lpstr>Values activity</vt:lpstr>
      <vt:lpstr>PowerPoint Presentation</vt:lpstr>
      <vt:lpstr>PowerPoint Presentation</vt:lpstr>
      <vt:lpstr>PowerPoint Presentation</vt:lpstr>
      <vt:lpstr>PowerPoint Presentation</vt:lpstr>
      <vt:lpstr>PowerPoint Presentation</vt:lpstr>
      <vt:lpstr>PowerPoint Presentation</vt:lpstr>
      <vt:lpstr>Candid Reflection</vt:lpstr>
      <vt:lpstr>Richard Boyatzis - Theory of Self Directed Learning </vt:lpstr>
      <vt:lpstr>PowerPoint Presentation</vt:lpstr>
      <vt:lpstr>Emotional Intelligence (EI) Interpersonal and intrapersonal competencies</vt:lpstr>
      <vt:lpstr>PowerPoint Presentation</vt:lpstr>
      <vt:lpstr>Johari Window</vt:lpstr>
      <vt:lpstr>PowerPoint Presentation</vt:lpstr>
      <vt:lpstr>PowerPoint Presentation</vt:lpstr>
      <vt:lpstr>Coaching Wheel</vt:lpstr>
      <vt:lpstr>PowerPoint Presentation</vt:lpstr>
      <vt:lpstr>PowerPoint Presentation</vt:lpstr>
      <vt:lpstr>PDP and SMART Objectives</vt:lpstr>
      <vt:lpstr>PowerPoint Presentation</vt:lpstr>
      <vt:lpstr>PowerPoint Presentation</vt:lpstr>
      <vt:lpstr>Objectives - Measurable</vt:lpstr>
      <vt:lpstr>PowerPoint Presentation</vt:lpstr>
      <vt:lpstr>PowerPoint Presentation</vt:lpstr>
      <vt:lpstr>PowerPoint Presentation</vt:lpstr>
      <vt:lpstr>PowerPoint Presentation</vt:lpstr>
      <vt:lpstr>PowerPoint Presentation</vt:lpstr>
      <vt:lpstr>SMART Objectives - Summary</vt:lpstr>
      <vt:lpstr>PowerPoint Presentation</vt:lpstr>
      <vt:lpstr>SMART Objectives</vt:lpstr>
      <vt:lpstr>PowerPoint Presentation</vt:lpstr>
      <vt:lpstr>References</vt:lpstr>
      <vt:lpstr>Gwerthusiad – Plws / Delta Evaluation – Plus / Delta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Walsh</dc:creator>
  <cp:lastModifiedBy>Julie Crossman</cp:lastModifiedBy>
  <cp:revision>95</cp:revision>
  <cp:lastPrinted>2023-11-07T17:51:41Z</cp:lastPrinted>
  <dcterms:created xsi:type="dcterms:W3CDTF">2021-03-29T10:52:19Z</dcterms:created>
  <dcterms:modified xsi:type="dcterms:W3CDTF">2023-11-07T18:15:22Z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