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3" r:id="rId7"/>
    <p:sldId id="266"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01A7F-DB91-454B-AC5F-EF9A50CC85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A5D4994-824E-D246-9D62-7345A6F158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38E8FA9-5F26-B843-987D-0408D20C5107}"/>
              </a:ext>
            </a:extLst>
          </p:cNvPr>
          <p:cNvSpPr>
            <a:spLocks noGrp="1"/>
          </p:cNvSpPr>
          <p:nvPr>
            <p:ph type="dt" sz="half" idx="10"/>
          </p:nvPr>
        </p:nvSpPr>
        <p:spPr/>
        <p:txBody>
          <a:bodyPr/>
          <a:lstStyle/>
          <a:p>
            <a:fld id="{27AE0FBB-60F0-BE4A-BCC3-457CBE30E8DB}" type="datetimeFigureOut">
              <a:rPr lang="en-US" smtClean="0"/>
              <a:t>3/25/20</a:t>
            </a:fld>
            <a:endParaRPr lang="en-US"/>
          </a:p>
        </p:txBody>
      </p:sp>
      <p:sp>
        <p:nvSpPr>
          <p:cNvPr id="5" name="Footer Placeholder 4">
            <a:extLst>
              <a:ext uri="{FF2B5EF4-FFF2-40B4-BE49-F238E27FC236}">
                <a16:creationId xmlns:a16="http://schemas.microsoft.com/office/drawing/2014/main" id="{6FB5A995-0872-1B4A-9BD3-6577B51BD4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7C2AD4-DDA5-AF42-BA4D-3B1541C85AF3}"/>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3333621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06554-73E9-7247-895F-81779FDD979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EA54605-5B67-4143-84D6-D7A624B2F4F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A9D0B9-45F1-0445-A3FC-5FDD7F4BBFAE}"/>
              </a:ext>
            </a:extLst>
          </p:cNvPr>
          <p:cNvSpPr>
            <a:spLocks noGrp="1"/>
          </p:cNvSpPr>
          <p:nvPr>
            <p:ph type="dt" sz="half" idx="10"/>
          </p:nvPr>
        </p:nvSpPr>
        <p:spPr/>
        <p:txBody>
          <a:bodyPr/>
          <a:lstStyle/>
          <a:p>
            <a:fld id="{27AE0FBB-60F0-BE4A-BCC3-457CBE30E8DB}" type="datetimeFigureOut">
              <a:rPr lang="en-US" smtClean="0"/>
              <a:t>3/25/20</a:t>
            </a:fld>
            <a:endParaRPr lang="en-US"/>
          </a:p>
        </p:txBody>
      </p:sp>
      <p:sp>
        <p:nvSpPr>
          <p:cNvPr id="5" name="Footer Placeholder 4">
            <a:extLst>
              <a:ext uri="{FF2B5EF4-FFF2-40B4-BE49-F238E27FC236}">
                <a16:creationId xmlns:a16="http://schemas.microsoft.com/office/drawing/2014/main" id="{3C3FB9C5-EFB9-814A-A4E6-DA284D0BA8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23D2CA-2182-F041-B834-1EF8E4B0B0B2}"/>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2256994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72914-4856-F742-B0E5-E864EC5FC8C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31E5754-7AA0-7447-A63D-835E5CE1B2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5E12ED-3C37-3C4C-98A6-96C19CA992FA}"/>
              </a:ext>
            </a:extLst>
          </p:cNvPr>
          <p:cNvSpPr>
            <a:spLocks noGrp="1"/>
          </p:cNvSpPr>
          <p:nvPr>
            <p:ph type="dt" sz="half" idx="10"/>
          </p:nvPr>
        </p:nvSpPr>
        <p:spPr/>
        <p:txBody>
          <a:bodyPr/>
          <a:lstStyle/>
          <a:p>
            <a:fld id="{27AE0FBB-60F0-BE4A-BCC3-457CBE30E8DB}" type="datetimeFigureOut">
              <a:rPr lang="en-US" smtClean="0"/>
              <a:t>3/25/20</a:t>
            </a:fld>
            <a:endParaRPr lang="en-US"/>
          </a:p>
        </p:txBody>
      </p:sp>
      <p:sp>
        <p:nvSpPr>
          <p:cNvPr id="5" name="Footer Placeholder 4">
            <a:extLst>
              <a:ext uri="{FF2B5EF4-FFF2-40B4-BE49-F238E27FC236}">
                <a16:creationId xmlns:a16="http://schemas.microsoft.com/office/drawing/2014/main" id="{85D652A4-61F7-EB4C-9FCA-9FC8DCC720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15AFBD-CA5A-CB43-85CA-0DEE93D23008}"/>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815672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2458D-D0AF-C646-8CE3-7D2866E63D4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AB7BF21-6B9B-F94C-83AC-81748E1414F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835395F-DAFB-484C-9DEF-F02B9901EE0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1F7F79E-8AB6-BA4A-995F-10E77CF40C1A}"/>
              </a:ext>
            </a:extLst>
          </p:cNvPr>
          <p:cNvSpPr>
            <a:spLocks noGrp="1"/>
          </p:cNvSpPr>
          <p:nvPr>
            <p:ph type="dt" sz="half" idx="10"/>
          </p:nvPr>
        </p:nvSpPr>
        <p:spPr/>
        <p:txBody>
          <a:bodyPr/>
          <a:lstStyle/>
          <a:p>
            <a:fld id="{27AE0FBB-60F0-BE4A-BCC3-457CBE30E8DB}" type="datetimeFigureOut">
              <a:rPr lang="en-US" smtClean="0"/>
              <a:t>3/25/20</a:t>
            </a:fld>
            <a:endParaRPr lang="en-US"/>
          </a:p>
        </p:txBody>
      </p:sp>
      <p:sp>
        <p:nvSpPr>
          <p:cNvPr id="6" name="Footer Placeholder 5">
            <a:extLst>
              <a:ext uri="{FF2B5EF4-FFF2-40B4-BE49-F238E27FC236}">
                <a16:creationId xmlns:a16="http://schemas.microsoft.com/office/drawing/2014/main" id="{7427ECB4-B1CD-AF40-B0C8-B7CF4AEEB92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C42BF7-B203-4642-A022-15142F57D316}"/>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2935944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39781-6115-7644-931A-F4098C40944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2C632D6-5583-7A46-8F91-AA6A3AED30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937C27C-8D66-0242-961D-18140941E05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C738F89-A4C5-6C46-BDEB-72891E43D7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5AB6521-0F72-4E4B-95D6-D072419F4D8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94A68A-9452-D84B-A434-666516E644DC}"/>
              </a:ext>
            </a:extLst>
          </p:cNvPr>
          <p:cNvSpPr>
            <a:spLocks noGrp="1"/>
          </p:cNvSpPr>
          <p:nvPr>
            <p:ph type="dt" sz="half" idx="10"/>
          </p:nvPr>
        </p:nvSpPr>
        <p:spPr/>
        <p:txBody>
          <a:bodyPr/>
          <a:lstStyle/>
          <a:p>
            <a:fld id="{27AE0FBB-60F0-BE4A-BCC3-457CBE30E8DB}" type="datetimeFigureOut">
              <a:rPr lang="en-US" smtClean="0"/>
              <a:t>3/25/20</a:t>
            </a:fld>
            <a:endParaRPr lang="en-US"/>
          </a:p>
        </p:txBody>
      </p:sp>
      <p:sp>
        <p:nvSpPr>
          <p:cNvPr id="8" name="Footer Placeholder 7">
            <a:extLst>
              <a:ext uri="{FF2B5EF4-FFF2-40B4-BE49-F238E27FC236}">
                <a16:creationId xmlns:a16="http://schemas.microsoft.com/office/drawing/2014/main" id="{73325483-6F8A-B146-9CC5-2A5A29CFEB9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C22937-8D18-1E4E-93C1-08C3B1A724B5}"/>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4236655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92108-8655-AC4D-8BF9-64710D2C018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A4505F2-781A-1142-8F34-5A887C0D18AD}"/>
              </a:ext>
            </a:extLst>
          </p:cNvPr>
          <p:cNvSpPr>
            <a:spLocks noGrp="1"/>
          </p:cNvSpPr>
          <p:nvPr>
            <p:ph type="dt" sz="half" idx="10"/>
          </p:nvPr>
        </p:nvSpPr>
        <p:spPr/>
        <p:txBody>
          <a:bodyPr/>
          <a:lstStyle/>
          <a:p>
            <a:fld id="{27AE0FBB-60F0-BE4A-BCC3-457CBE30E8DB}" type="datetimeFigureOut">
              <a:rPr lang="en-US" smtClean="0"/>
              <a:t>3/25/20</a:t>
            </a:fld>
            <a:endParaRPr lang="en-US"/>
          </a:p>
        </p:txBody>
      </p:sp>
      <p:sp>
        <p:nvSpPr>
          <p:cNvPr id="4" name="Footer Placeholder 3">
            <a:extLst>
              <a:ext uri="{FF2B5EF4-FFF2-40B4-BE49-F238E27FC236}">
                <a16:creationId xmlns:a16="http://schemas.microsoft.com/office/drawing/2014/main" id="{2EAE193A-EF25-2548-BBE4-3B29A06F4D4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DAA4BD-66EC-2E47-BC5D-86A0BD11F2B2}"/>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3931720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16530-00EA-604E-8C07-35B470808CB0}"/>
              </a:ext>
            </a:extLst>
          </p:cNvPr>
          <p:cNvSpPr>
            <a:spLocks noGrp="1"/>
          </p:cNvSpPr>
          <p:nvPr>
            <p:ph type="dt" sz="half" idx="10"/>
          </p:nvPr>
        </p:nvSpPr>
        <p:spPr/>
        <p:txBody>
          <a:bodyPr/>
          <a:lstStyle/>
          <a:p>
            <a:fld id="{27AE0FBB-60F0-BE4A-BCC3-457CBE30E8DB}" type="datetimeFigureOut">
              <a:rPr lang="en-US" smtClean="0"/>
              <a:t>3/25/20</a:t>
            </a:fld>
            <a:endParaRPr lang="en-US"/>
          </a:p>
        </p:txBody>
      </p:sp>
      <p:sp>
        <p:nvSpPr>
          <p:cNvPr id="3" name="Footer Placeholder 2">
            <a:extLst>
              <a:ext uri="{FF2B5EF4-FFF2-40B4-BE49-F238E27FC236}">
                <a16:creationId xmlns:a16="http://schemas.microsoft.com/office/drawing/2014/main" id="{0D3F707C-C2A1-3D44-BF89-0A7E1359EC7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DA59B01-2B17-844A-A376-29B0F237A79D}"/>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674961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03A18-0ECB-BB4F-8573-86219E8879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6C6D639-0C83-D54E-908E-E673D69DEE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FF0A69B-C8F4-6649-861D-D4549DF932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5C79599-4AFD-B94A-8875-1C1809C1341C}"/>
              </a:ext>
            </a:extLst>
          </p:cNvPr>
          <p:cNvSpPr>
            <a:spLocks noGrp="1"/>
          </p:cNvSpPr>
          <p:nvPr>
            <p:ph type="dt" sz="half" idx="10"/>
          </p:nvPr>
        </p:nvSpPr>
        <p:spPr/>
        <p:txBody>
          <a:bodyPr/>
          <a:lstStyle/>
          <a:p>
            <a:fld id="{27AE0FBB-60F0-BE4A-BCC3-457CBE30E8DB}" type="datetimeFigureOut">
              <a:rPr lang="en-US" smtClean="0"/>
              <a:t>3/25/20</a:t>
            </a:fld>
            <a:endParaRPr lang="en-US"/>
          </a:p>
        </p:txBody>
      </p:sp>
      <p:sp>
        <p:nvSpPr>
          <p:cNvPr id="6" name="Footer Placeholder 5">
            <a:extLst>
              <a:ext uri="{FF2B5EF4-FFF2-40B4-BE49-F238E27FC236}">
                <a16:creationId xmlns:a16="http://schemas.microsoft.com/office/drawing/2014/main" id="{9A848627-0EB3-044A-9866-97F033AE15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DA17D3-F59E-A345-B584-441402F63CD7}"/>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3964944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20E95-0C0E-7046-B524-444635F09F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022441-3045-A647-B7E0-37EB27CAD6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C32E7E2-00A0-EE44-B5B2-A0B39FF35C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044FFD9-600A-6842-B5A5-520408765010}"/>
              </a:ext>
            </a:extLst>
          </p:cNvPr>
          <p:cNvSpPr>
            <a:spLocks noGrp="1"/>
          </p:cNvSpPr>
          <p:nvPr>
            <p:ph type="dt" sz="half" idx="10"/>
          </p:nvPr>
        </p:nvSpPr>
        <p:spPr/>
        <p:txBody>
          <a:bodyPr/>
          <a:lstStyle/>
          <a:p>
            <a:fld id="{27AE0FBB-60F0-BE4A-BCC3-457CBE30E8DB}" type="datetimeFigureOut">
              <a:rPr lang="en-US" smtClean="0"/>
              <a:t>3/25/20</a:t>
            </a:fld>
            <a:endParaRPr lang="en-US"/>
          </a:p>
        </p:txBody>
      </p:sp>
      <p:sp>
        <p:nvSpPr>
          <p:cNvPr id="6" name="Footer Placeholder 5">
            <a:extLst>
              <a:ext uri="{FF2B5EF4-FFF2-40B4-BE49-F238E27FC236}">
                <a16:creationId xmlns:a16="http://schemas.microsoft.com/office/drawing/2014/main" id="{AABE1F09-8533-7442-9BD4-618812A28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5B627B-B362-7D4D-9161-9FC584ADF26E}"/>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528151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23309-E142-3147-80B1-971452CB3B8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9F42ED3-5A4F-3A4D-9211-2B0520E684C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5F971D-AF01-074A-B43F-2A4A0ABDA5D2}"/>
              </a:ext>
            </a:extLst>
          </p:cNvPr>
          <p:cNvSpPr>
            <a:spLocks noGrp="1"/>
          </p:cNvSpPr>
          <p:nvPr>
            <p:ph type="dt" sz="half" idx="10"/>
          </p:nvPr>
        </p:nvSpPr>
        <p:spPr/>
        <p:txBody>
          <a:bodyPr/>
          <a:lstStyle/>
          <a:p>
            <a:fld id="{27AE0FBB-60F0-BE4A-BCC3-457CBE30E8DB}" type="datetimeFigureOut">
              <a:rPr lang="en-US" smtClean="0"/>
              <a:t>3/25/20</a:t>
            </a:fld>
            <a:endParaRPr lang="en-US"/>
          </a:p>
        </p:txBody>
      </p:sp>
      <p:sp>
        <p:nvSpPr>
          <p:cNvPr id="5" name="Footer Placeholder 4">
            <a:extLst>
              <a:ext uri="{FF2B5EF4-FFF2-40B4-BE49-F238E27FC236}">
                <a16:creationId xmlns:a16="http://schemas.microsoft.com/office/drawing/2014/main" id="{403B5204-AA41-F541-99CF-2B2D06DB70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878052-D433-7844-9ECB-EB00F6C31960}"/>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1344918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8AC4AE-FC1C-794B-8C16-BFBD9F5668B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D919B20-FD35-8648-A6E7-FAD81036E5D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CF707EE-0182-2B46-B4F9-F8007E9B6B04}"/>
              </a:ext>
            </a:extLst>
          </p:cNvPr>
          <p:cNvSpPr>
            <a:spLocks noGrp="1"/>
          </p:cNvSpPr>
          <p:nvPr>
            <p:ph type="dt" sz="half" idx="10"/>
          </p:nvPr>
        </p:nvSpPr>
        <p:spPr/>
        <p:txBody>
          <a:bodyPr/>
          <a:lstStyle/>
          <a:p>
            <a:fld id="{27AE0FBB-60F0-BE4A-BCC3-457CBE30E8DB}" type="datetimeFigureOut">
              <a:rPr lang="en-US" smtClean="0"/>
              <a:t>3/25/20</a:t>
            </a:fld>
            <a:endParaRPr lang="en-US"/>
          </a:p>
        </p:txBody>
      </p:sp>
      <p:sp>
        <p:nvSpPr>
          <p:cNvPr id="5" name="Footer Placeholder 4">
            <a:extLst>
              <a:ext uri="{FF2B5EF4-FFF2-40B4-BE49-F238E27FC236}">
                <a16:creationId xmlns:a16="http://schemas.microsoft.com/office/drawing/2014/main" id="{A3077681-3BDE-0448-9E24-BA90BFCE92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B87DC7-E0B8-A240-9D41-FABC0F7AE244}"/>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200107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25B26B-6A5A-B643-B4C3-FB5F44B4F7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BD4117F-E95E-4549-B584-6BA4D8F84D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A98891-3A97-1642-AEAF-1BBDCC4452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AE0FBB-60F0-BE4A-BCC3-457CBE30E8DB}" type="datetimeFigureOut">
              <a:rPr lang="en-US" smtClean="0"/>
              <a:t>3/25/20</a:t>
            </a:fld>
            <a:endParaRPr lang="en-US"/>
          </a:p>
        </p:txBody>
      </p:sp>
      <p:sp>
        <p:nvSpPr>
          <p:cNvPr id="5" name="Footer Placeholder 4">
            <a:extLst>
              <a:ext uri="{FF2B5EF4-FFF2-40B4-BE49-F238E27FC236}">
                <a16:creationId xmlns:a16="http://schemas.microsoft.com/office/drawing/2014/main" id="{938EEDF1-0E88-E448-AFEE-526F863AAF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3F6E208-A8EA-614D-BFFA-553E3974B7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E82560-7987-A44F-A42C-794A81D39CB7}" type="slidenum">
              <a:rPr lang="en-US" smtClean="0"/>
              <a:t>‹#›</a:t>
            </a:fld>
            <a:endParaRPr lang="en-US"/>
          </a:p>
        </p:txBody>
      </p:sp>
    </p:spTree>
    <p:extLst>
      <p:ext uri="{BB962C8B-B14F-4D97-AF65-F5344CB8AC3E}">
        <p14:creationId xmlns:p14="http://schemas.microsoft.com/office/powerpoint/2010/main" val="22000441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2D42B-B068-3F4B-A8A4-39F9BF15E3A5}"/>
              </a:ext>
            </a:extLst>
          </p:cNvPr>
          <p:cNvSpPr>
            <a:spLocks noGrp="1"/>
          </p:cNvSpPr>
          <p:nvPr>
            <p:ph type="ctrTitle"/>
          </p:nvPr>
        </p:nvSpPr>
        <p:spPr>
          <a:xfrm>
            <a:off x="1660071" y="490386"/>
            <a:ext cx="9144000" cy="1686757"/>
          </a:xfrm>
        </p:spPr>
        <p:txBody>
          <a:bodyPr>
            <a:normAutofit/>
          </a:bodyPr>
          <a:lstStyle/>
          <a:p>
            <a:r>
              <a:rPr lang="en-GB" sz="2400" b="1" dirty="0">
                <a:effectLst/>
                <a:latin typeface="Arial" panose="020B0604020202020204" pitchFamily="34" charset="0"/>
                <a:ea typeface="Calibri" panose="020F0502020204030204" pitchFamily="34" charset="0"/>
                <a:cs typeface="Arial" panose="020B0604020202020204" pitchFamily="34" charset="0"/>
              </a:rPr>
              <a:t>A critical perspective of ASDA in relation to it’s CRM, Ethics, Sustainability and Quality Policies and Operations</a:t>
            </a:r>
            <a:br>
              <a:rPr lang="en-GB" sz="1800" dirty="0">
                <a:effectLst/>
                <a:latin typeface="Calibri" panose="020F0502020204030204" pitchFamily="34" charset="0"/>
                <a:ea typeface="Calibri" panose="020F0502020204030204" pitchFamily="34" charset="0"/>
                <a:cs typeface="Vrinda" panose="020B0502040204020203" pitchFamily="34" charset="0"/>
              </a:rPr>
            </a:br>
            <a:endParaRPr lang="en-US" dirty="0"/>
          </a:p>
        </p:txBody>
      </p:sp>
      <p:sp>
        <p:nvSpPr>
          <p:cNvPr id="3" name="Subtitle 2">
            <a:extLst>
              <a:ext uri="{FF2B5EF4-FFF2-40B4-BE49-F238E27FC236}">
                <a16:creationId xmlns:a16="http://schemas.microsoft.com/office/drawing/2014/main" id="{8DF35B6A-096A-9345-B3C4-AF91AF9C858D}"/>
              </a:ext>
            </a:extLst>
          </p:cNvPr>
          <p:cNvSpPr>
            <a:spLocks noGrp="1"/>
          </p:cNvSpPr>
          <p:nvPr>
            <p:ph type="subTitle" idx="1"/>
          </p:nvPr>
        </p:nvSpPr>
        <p:spPr>
          <a:xfrm>
            <a:off x="2147812" y="2750376"/>
            <a:ext cx="7638669" cy="3033302"/>
          </a:xfrm>
        </p:spPr>
        <p:txBody>
          <a:bodyPr/>
          <a:lstStyle/>
          <a:p>
            <a:endParaRPr lang="en-US" dirty="0"/>
          </a:p>
        </p:txBody>
      </p:sp>
      <p:graphicFrame>
        <p:nvGraphicFramePr>
          <p:cNvPr id="5" name="Table 4">
            <a:extLst>
              <a:ext uri="{FF2B5EF4-FFF2-40B4-BE49-F238E27FC236}">
                <a16:creationId xmlns:a16="http://schemas.microsoft.com/office/drawing/2014/main" id="{DB7ADA5A-A8B7-E442-B9BE-509EE4049F69}"/>
              </a:ext>
            </a:extLst>
          </p:cNvPr>
          <p:cNvGraphicFramePr/>
          <p:nvPr>
            <p:extLst>
              <p:ext uri="{D42A27DB-BD31-4B8C-83A1-F6EECF244321}">
                <p14:modId xmlns:p14="http://schemas.microsoft.com/office/powerpoint/2010/main" val="3302276427"/>
              </p:ext>
            </p:extLst>
          </p:nvPr>
        </p:nvGraphicFramePr>
        <p:xfrm>
          <a:off x="2147812" y="2776198"/>
          <a:ext cx="7638669" cy="3007480"/>
        </p:xfrm>
        <a:graphic>
          <a:graphicData uri="http://schemas.openxmlformats.org/drawingml/2006/table">
            <a:tbl>
              <a:tblPr>
                <a:tableStyleId>{5C22544A-7EE6-4342-B048-85BDC9FD1C3A}</a:tableStyleId>
              </a:tblPr>
              <a:tblGrid>
                <a:gridCol w="2590800">
                  <a:extLst>
                    <a:ext uri="{9D8B030D-6E8A-4147-A177-3AD203B41FA5}">
                      <a16:colId xmlns:a16="http://schemas.microsoft.com/office/drawing/2014/main" val="24079404"/>
                    </a:ext>
                  </a:extLst>
                </a:gridCol>
                <a:gridCol w="5047869">
                  <a:extLst>
                    <a:ext uri="{9D8B030D-6E8A-4147-A177-3AD203B41FA5}">
                      <a16:colId xmlns:a16="http://schemas.microsoft.com/office/drawing/2014/main" val="2231874248"/>
                    </a:ext>
                  </a:extLst>
                </a:gridCol>
              </a:tblGrid>
              <a:tr h="601496">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STUDENT NAME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SADIA ANJUM</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extLst>
                  <a:ext uri="{0D108BD9-81ED-4DB2-BD59-A6C34878D82A}">
                    <a16:rowId xmlns:a16="http://schemas.microsoft.com/office/drawing/2014/main" val="1012347948"/>
                  </a:ext>
                </a:extLst>
              </a:tr>
              <a:tr h="601496">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STUDENT NUMBER</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1708775</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extLst>
                  <a:ext uri="{0D108BD9-81ED-4DB2-BD59-A6C34878D82A}">
                    <a16:rowId xmlns:a16="http://schemas.microsoft.com/office/drawing/2014/main" val="1131965279"/>
                  </a:ext>
                </a:extLst>
              </a:tr>
              <a:tr h="601496">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MODULE NUMBER</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BMSW5003</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extLst>
                  <a:ext uri="{0D108BD9-81ED-4DB2-BD59-A6C34878D82A}">
                    <a16:rowId xmlns:a16="http://schemas.microsoft.com/office/drawing/2014/main" val="4132605869"/>
                  </a:ext>
                </a:extLst>
              </a:tr>
              <a:tr h="601496">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MODULE TITLE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PROBLEM SOLVING AND DECISION MAKING</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extLst>
                  <a:ext uri="{0D108BD9-81ED-4DB2-BD59-A6C34878D82A}">
                    <a16:rowId xmlns:a16="http://schemas.microsoft.com/office/drawing/2014/main" val="2482713582"/>
                  </a:ext>
                </a:extLst>
              </a:tr>
              <a:tr h="601496">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LECTURERS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DR VAJIRA BALASURIYA</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extLst>
                  <a:ext uri="{0D108BD9-81ED-4DB2-BD59-A6C34878D82A}">
                    <a16:rowId xmlns:a16="http://schemas.microsoft.com/office/drawing/2014/main" val="3334237996"/>
                  </a:ext>
                </a:extLst>
              </a:tr>
            </a:tbl>
          </a:graphicData>
        </a:graphic>
      </p:graphicFrame>
    </p:spTree>
    <p:extLst>
      <p:ext uri="{BB962C8B-B14F-4D97-AF65-F5344CB8AC3E}">
        <p14:creationId xmlns:p14="http://schemas.microsoft.com/office/powerpoint/2010/main" val="3139958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D45C5-8D38-4A4C-A3EA-EF3F413176BA}"/>
              </a:ext>
            </a:extLst>
          </p:cNvPr>
          <p:cNvSpPr>
            <a:spLocks noGrp="1"/>
          </p:cNvSpPr>
          <p:nvPr>
            <p:ph type="title"/>
          </p:nvPr>
        </p:nvSpPr>
        <p:spPr/>
        <p:txBody>
          <a:bodyPr/>
          <a:lstStyle/>
          <a:p>
            <a:pPr algn="ctr"/>
            <a:r>
              <a:rPr lang="en-GB" dirty="0"/>
              <a:t>Customer Relationship Management (CRM)</a:t>
            </a:r>
            <a:endParaRPr lang="en-US" dirty="0"/>
          </a:p>
        </p:txBody>
      </p:sp>
      <p:sp>
        <p:nvSpPr>
          <p:cNvPr id="3" name="Content Placeholder 2">
            <a:extLst>
              <a:ext uri="{FF2B5EF4-FFF2-40B4-BE49-F238E27FC236}">
                <a16:creationId xmlns:a16="http://schemas.microsoft.com/office/drawing/2014/main" id="{736C8CF6-DD79-D749-8167-98CB96056501}"/>
              </a:ext>
            </a:extLst>
          </p:cNvPr>
          <p:cNvSpPr>
            <a:spLocks noGrp="1"/>
          </p:cNvSpPr>
          <p:nvPr>
            <p:ph idx="1"/>
          </p:nvPr>
        </p:nvSpPr>
        <p:spPr/>
        <p:txBody>
          <a:bodyPr/>
          <a:lstStyle/>
          <a:p>
            <a:r>
              <a:rPr lang="en-GB" sz="2400" dirty="0">
                <a:ln w="0"/>
                <a:effectLst>
                  <a:outerShdw blurRad="38100" dist="19050" dir="2700000" algn="tl" rotWithShape="0">
                    <a:schemeClr val="dk1">
                      <a:alpha val="40000"/>
                    </a:schemeClr>
                  </a:outerShdw>
                </a:effectLst>
                <a:latin typeface="Calibri" panose="020F0502020204030204" pitchFamily="34" charset="0"/>
                <a:ea typeface="Calibri" panose="020F0502020204030204" pitchFamily="34" charset="0"/>
                <a:cs typeface="Vrinda" panose="020B0502040204020203" pitchFamily="34" charset="0"/>
              </a:rPr>
              <a:t>CRM is a practice that focuses on the intelligent mining of customer data for tactical purposes. CRM is also considered as a core customer-centric business strategy that aims to win and keep profitable customers It is is known as an operational management, where Automation becomes a key part of service delivery or sales force management (</a:t>
            </a:r>
            <a:r>
              <a:rPr lang="en-GB" sz="2400" dirty="0" err="1">
                <a:ln w="0"/>
                <a:effectLst>
                  <a:outerShdw blurRad="38100" dist="19050" dir="2700000" algn="tl" rotWithShape="0">
                    <a:schemeClr val="dk1">
                      <a:alpha val="40000"/>
                    </a:schemeClr>
                  </a:outerShdw>
                </a:effectLst>
                <a:latin typeface="Calibri" panose="020F0502020204030204" pitchFamily="34" charset="0"/>
                <a:ea typeface="Calibri" panose="020F0502020204030204" pitchFamily="34" charset="0"/>
                <a:cs typeface="Vrinda" panose="020B0502040204020203" pitchFamily="34" charset="0"/>
              </a:rPr>
              <a:t>Buttle</a:t>
            </a:r>
            <a:r>
              <a:rPr lang="en-GB" sz="2400" dirty="0">
                <a:ln w="0"/>
                <a:effectLst>
                  <a:outerShdw blurRad="38100" dist="19050" dir="2700000" algn="tl" rotWithShape="0">
                    <a:schemeClr val="dk1">
                      <a:alpha val="40000"/>
                    </a:schemeClr>
                  </a:outerShdw>
                </a:effectLst>
                <a:latin typeface="Calibri" panose="020F0502020204030204" pitchFamily="34" charset="0"/>
                <a:ea typeface="Calibri" panose="020F0502020204030204" pitchFamily="34" charset="0"/>
                <a:cs typeface="Vrinda" panose="020B0502040204020203" pitchFamily="34" charset="0"/>
              </a:rPr>
              <a:t>, 2004). It is about managing detailed information about individual customers and carefully managing customer touch points to maximise customer loyalty.</a:t>
            </a:r>
          </a:p>
          <a:p>
            <a:endParaRPr lang="en-US" dirty="0"/>
          </a:p>
        </p:txBody>
      </p:sp>
    </p:spTree>
    <p:extLst>
      <p:ext uri="{BB962C8B-B14F-4D97-AF65-F5344CB8AC3E}">
        <p14:creationId xmlns:p14="http://schemas.microsoft.com/office/powerpoint/2010/main" val="3178657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B40B7-28B8-1446-8913-9BA1687EFC2F}"/>
              </a:ext>
            </a:extLst>
          </p:cNvPr>
          <p:cNvSpPr>
            <a:spLocks noGrp="1"/>
          </p:cNvSpPr>
          <p:nvPr>
            <p:ph type="title"/>
          </p:nvPr>
        </p:nvSpPr>
        <p:spPr/>
        <p:txBody>
          <a:bodyPr/>
          <a:lstStyle/>
          <a:p>
            <a:pPr algn="ctr"/>
            <a:r>
              <a:rPr lang="en-GB" dirty="0"/>
              <a:t>Ethics</a:t>
            </a:r>
            <a:endParaRPr lang="en-US" dirty="0"/>
          </a:p>
        </p:txBody>
      </p:sp>
      <p:sp>
        <p:nvSpPr>
          <p:cNvPr id="3" name="Content Placeholder 2">
            <a:extLst>
              <a:ext uri="{FF2B5EF4-FFF2-40B4-BE49-F238E27FC236}">
                <a16:creationId xmlns:a16="http://schemas.microsoft.com/office/drawing/2014/main" id="{D938B0DB-C7D7-4A47-B00A-4D17BD56DFE1}"/>
              </a:ext>
            </a:extLst>
          </p:cNvPr>
          <p:cNvSpPr>
            <a:spLocks noGrp="1"/>
          </p:cNvSpPr>
          <p:nvPr>
            <p:ph idx="1"/>
          </p:nvPr>
        </p:nvSpPr>
        <p:spPr/>
        <p:txBody>
          <a:bodyPr>
            <a:normAutofit/>
          </a:bodyPr>
          <a:lstStyle/>
          <a:p>
            <a:r>
              <a:rPr lang="en-GB" sz="1800" dirty="0">
                <a:effectLst/>
                <a:latin typeface="Calibri" panose="020F0502020204030204" pitchFamily="34" charset="0"/>
                <a:ea typeface="Calibri" panose="020F0502020204030204" pitchFamily="34" charset="0"/>
                <a:cs typeface="Vrinda" panose="020B0502040204020203" pitchFamily="34" charset="0"/>
              </a:rPr>
              <a:t>The term “ethics” refers to a set of moral norms, principles or values, and the nature and grounds of morality that guide people’s behaviour such as moral judgments, standards, and rules of conduct. </a:t>
            </a:r>
          </a:p>
          <a:p>
            <a:endParaRPr lang="en-GB" sz="1800" dirty="0">
              <a:latin typeface="Calibri" panose="020F0502020204030204" pitchFamily="34" charset="0"/>
              <a:cs typeface="Vrinda" panose="020B0502040204020203" pitchFamily="34" charset="0"/>
            </a:endParaRPr>
          </a:p>
          <a:p>
            <a:r>
              <a:rPr lang="en-GB" sz="1800" dirty="0">
                <a:effectLst/>
                <a:latin typeface="Calibri" panose="020F0502020204030204" pitchFamily="34" charset="0"/>
                <a:ea typeface="Calibri" panose="020F0502020204030204" pitchFamily="34" charset="0"/>
                <a:cs typeface="Vrinda" panose="020B0502040204020203" pitchFamily="34" charset="0"/>
              </a:rPr>
              <a:t>Ethics in marketing transpires from marketing executives’ relationships with </a:t>
            </a:r>
            <a:r>
              <a:rPr lang="en-GB" sz="1800" dirty="0" err="1">
                <a:effectLst/>
                <a:latin typeface="Calibri" panose="020F0502020204030204" pitchFamily="34" charset="0"/>
                <a:ea typeface="Calibri" panose="020F0502020204030204" pitchFamily="34" charset="0"/>
                <a:cs typeface="Vrinda" panose="020B0502040204020203" pitchFamily="34" charset="0"/>
              </a:rPr>
              <a:t>organizational</a:t>
            </a:r>
            <a:r>
              <a:rPr lang="en-GB" sz="1800" dirty="0">
                <a:effectLst/>
                <a:latin typeface="Calibri" panose="020F0502020204030204" pitchFamily="34" charset="0"/>
                <a:ea typeface="Calibri" panose="020F0502020204030204" pitchFamily="34" charset="0"/>
                <a:cs typeface="Vrinda" panose="020B0502040204020203" pitchFamily="34" charset="0"/>
              </a:rPr>
              <a:t> members, consumers, rivals, and the sides and include public opinion in the exchange process”. On the other hand, business ethics is a vital topic for scholars and practitioners. Corporate ethics requires setting and maintaining minimum standards of responsibility and behaviour that companies should follow or a system of accountability for a company’s implementation of its ethical role.</a:t>
            </a:r>
          </a:p>
          <a:p>
            <a:endParaRPr lang="en-US" sz="3200" dirty="0"/>
          </a:p>
        </p:txBody>
      </p:sp>
    </p:spTree>
    <p:extLst>
      <p:ext uri="{BB962C8B-B14F-4D97-AF65-F5344CB8AC3E}">
        <p14:creationId xmlns:p14="http://schemas.microsoft.com/office/powerpoint/2010/main" val="3646772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DEAED-CF79-F44F-9C5A-94C145DED008}"/>
              </a:ext>
            </a:extLst>
          </p:cNvPr>
          <p:cNvSpPr>
            <a:spLocks noGrp="1"/>
          </p:cNvSpPr>
          <p:nvPr>
            <p:ph type="title"/>
          </p:nvPr>
        </p:nvSpPr>
        <p:spPr/>
        <p:txBody>
          <a:bodyPr/>
          <a:lstStyle/>
          <a:p>
            <a:pPr algn="ctr"/>
            <a:r>
              <a:rPr lang="en-GB" dirty="0"/>
              <a:t>Sustainability </a:t>
            </a:r>
            <a:endParaRPr lang="en-US" dirty="0"/>
          </a:p>
        </p:txBody>
      </p:sp>
      <p:sp>
        <p:nvSpPr>
          <p:cNvPr id="3" name="Content Placeholder 2">
            <a:extLst>
              <a:ext uri="{FF2B5EF4-FFF2-40B4-BE49-F238E27FC236}">
                <a16:creationId xmlns:a16="http://schemas.microsoft.com/office/drawing/2014/main" id="{F8571448-62B0-1B45-8261-F33069B461B9}"/>
              </a:ext>
            </a:extLst>
          </p:cNvPr>
          <p:cNvSpPr>
            <a:spLocks noGrp="1"/>
          </p:cNvSpPr>
          <p:nvPr>
            <p:ph idx="1"/>
          </p:nvPr>
        </p:nvSpPr>
        <p:spPr/>
        <p:txBody>
          <a:bodyPr/>
          <a:lstStyle/>
          <a:p>
            <a:r>
              <a:rPr lang="en-GB" sz="1800" dirty="0">
                <a:effectLst/>
                <a:latin typeface="Calibri" panose="020F0502020204030204" pitchFamily="34" charset="0"/>
                <a:ea typeface="Calibri" panose="020F0502020204030204" pitchFamily="34" charset="0"/>
                <a:cs typeface="Vrinda" panose="020B0502040204020203" pitchFamily="34" charset="0"/>
              </a:rPr>
              <a:t>Sustainability means meeting our own needs without compromising the ability of future generations to meet their own needs. In addition to natural resources, we also need social and economic resources. Sustainability is not just environmentalism. Embedded in most definitions of sustainability we also find concerns for social equity and economic development.</a:t>
            </a:r>
          </a:p>
          <a:p>
            <a:r>
              <a:rPr lang="en-GB" sz="1800" dirty="0">
                <a:effectLst/>
                <a:latin typeface="Calibri" panose="020F0502020204030204" pitchFamily="34" charset="0"/>
                <a:ea typeface="Calibri" panose="020F0502020204030204" pitchFamily="34" charset="0"/>
                <a:cs typeface="Vrinda" panose="020B0502040204020203" pitchFamily="34" charset="0"/>
              </a:rPr>
              <a:t>There are three pillars of sustainability:</a:t>
            </a:r>
          </a:p>
          <a:p>
            <a:pPr lvl="0"/>
            <a:r>
              <a:rPr lang="en-GB" sz="1800" dirty="0">
                <a:effectLst/>
                <a:latin typeface="Calibri" panose="020F0502020204030204" pitchFamily="34" charset="0"/>
                <a:ea typeface="Calibri" panose="020F0502020204030204" pitchFamily="34" charset="0"/>
                <a:cs typeface="Vrinda" panose="020B0502040204020203" pitchFamily="34" charset="0"/>
              </a:rPr>
              <a:t>Environment</a:t>
            </a:r>
          </a:p>
          <a:p>
            <a:pPr lvl="0"/>
            <a:r>
              <a:rPr lang="en-GB" sz="1800" dirty="0">
                <a:effectLst/>
                <a:latin typeface="Calibri" panose="020F0502020204030204" pitchFamily="34" charset="0"/>
                <a:ea typeface="Calibri" panose="020F0502020204030204" pitchFamily="34" charset="0"/>
                <a:cs typeface="Vrinda" panose="020B0502040204020203" pitchFamily="34" charset="0"/>
              </a:rPr>
              <a:t>Economy</a:t>
            </a:r>
          </a:p>
          <a:p>
            <a:pPr lvl="0"/>
            <a:r>
              <a:rPr lang="en-GB" sz="1800" dirty="0">
                <a:effectLst/>
                <a:latin typeface="Calibri" panose="020F0502020204030204" pitchFamily="34" charset="0"/>
                <a:ea typeface="Calibri" panose="020F0502020204030204" pitchFamily="34" charset="0"/>
                <a:cs typeface="Vrinda" panose="020B0502040204020203" pitchFamily="34" charset="0"/>
              </a:rPr>
              <a:t>Society</a:t>
            </a:r>
          </a:p>
          <a:p>
            <a:endParaRPr lang="en-US" dirty="0"/>
          </a:p>
        </p:txBody>
      </p:sp>
    </p:spTree>
    <p:extLst>
      <p:ext uri="{BB962C8B-B14F-4D97-AF65-F5344CB8AC3E}">
        <p14:creationId xmlns:p14="http://schemas.microsoft.com/office/powerpoint/2010/main" val="2840229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52A92-63AD-DF48-BD1B-96249A0CC023}"/>
              </a:ext>
            </a:extLst>
          </p:cNvPr>
          <p:cNvSpPr>
            <a:spLocks noGrp="1"/>
          </p:cNvSpPr>
          <p:nvPr>
            <p:ph type="title"/>
          </p:nvPr>
        </p:nvSpPr>
        <p:spPr/>
        <p:txBody>
          <a:bodyPr/>
          <a:lstStyle/>
          <a:p>
            <a:pPr algn="ctr"/>
            <a:r>
              <a:rPr lang="en-GB" dirty="0"/>
              <a:t>Quality models</a:t>
            </a:r>
            <a:endParaRPr lang="en-US" dirty="0"/>
          </a:p>
        </p:txBody>
      </p:sp>
      <p:sp>
        <p:nvSpPr>
          <p:cNvPr id="3" name="Content Placeholder 2">
            <a:extLst>
              <a:ext uri="{FF2B5EF4-FFF2-40B4-BE49-F238E27FC236}">
                <a16:creationId xmlns:a16="http://schemas.microsoft.com/office/drawing/2014/main" id="{9CBB82E3-E112-B647-A539-6B44C8C97E09}"/>
              </a:ext>
            </a:extLst>
          </p:cNvPr>
          <p:cNvSpPr>
            <a:spLocks noGrp="1"/>
          </p:cNvSpPr>
          <p:nvPr>
            <p:ph idx="1"/>
          </p:nvPr>
        </p:nvSpPr>
        <p:spPr/>
        <p:txBody>
          <a:bodyPr/>
          <a:lstStyle/>
          <a:p>
            <a:r>
              <a:rPr lang="en-GB" sz="1800" dirty="0">
                <a:effectLst/>
                <a:latin typeface="Calibri" panose="020F0502020204030204" pitchFamily="34" charset="0"/>
                <a:ea typeface="Calibri" panose="020F0502020204030204" pitchFamily="34" charset="0"/>
                <a:cs typeface="Vrinda" panose="020B0502040204020203" pitchFamily="34" charset="0"/>
              </a:rPr>
              <a:t>There are several quality models and theories developed by scholars which often businesses adopt to enables employees to focus on quality rather than quantity and strive hard to excel in whatever they do. This part of the report critically investigates a few of these quality models and theories and discusses how they might assist an organisation to improve its customer relationship management.</a:t>
            </a:r>
          </a:p>
          <a:p>
            <a:r>
              <a:rPr lang="en-GB" sz="1800" dirty="0">
                <a:effectLst/>
                <a:latin typeface="Calibri" panose="020F0502020204030204" pitchFamily="34" charset="0"/>
                <a:ea typeface="Calibri" panose="020F0502020204030204" pitchFamily="34" charset="0"/>
                <a:cs typeface="Vrinda" panose="020B0502040204020203" pitchFamily="34" charset="0"/>
              </a:rPr>
              <a:t>Some of them are:</a:t>
            </a:r>
          </a:p>
          <a:p>
            <a:pPr lvl="0"/>
            <a:r>
              <a:rPr lang="en-GB" sz="1800" dirty="0">
                <a:effectLst/>
                <a:latin typeface="Calibri" panose="020F0502020204030204" pitchFamily="34" charset="0"/>
                <a:ea typeface="Calibri" panose="020F0502020204030204" pitchFamily="34" charset="0"/>
                <a:cs typeface="Vrinda" panose="020B0502040204020203" pitchFamily="34" charset="0"/>
              </a:rPr>
              <a:t>Deming’s Cycle</a:t>
            </a:r>
          </a:p>
          <a:p>
            <a:pPr lvl="0"/>
            <a:r>
              <a:rPr lang="en-GB" sz="1800" dirty="0" err="1">
                <a:effectLst/>
                <a:latin typeface="Calibri" panose="020F0502020204030204" pitchFamily="34" charset="0"/>
                <a:ea typeface="Calibri" panose="020F0502020204030204" pitchFamily="34" charset="0"/>
                <a:cs typeface="Vrinda" panose="020B0502040204020203" pitchFamily="34" charset="0"/>
              </a:rPr>
              <a:t>Juran’s</a:t>
            </a:r>
            <a:r>
              <a:rPr lang="en-GB" sz="1800" dirty="0">
                <a:effectLst/>
                <a:latin typeface="Calibri" panose="020F0502020204030204" pitchFamily="34" charset="0"/>
                <a:ea typeface="Calibri" panose="020F0502020204030204" pitchFamily="34" charset="0"/>
                <a:cs typeface="Vrinda" panose="020B0502040204020203" pitchFamily="34" charset="0"/>
              </a:rPr>
              <a:t> Quality Trilogy</a:t>
            </a:r>
          </a:p>
          <a:p>
            <a:pPr lvl="0"/>
            <a:r>
              <a:rPr lang="en-GB" sz="1800" dirty="0">
                <a:effectLst/>
                <a:latin typeface="Calibri" panose="020F0502020204030204" pitchFamily="34" charset="0"/>
                <a:ea typeface="Calibri" panose="020F0502020204030204" pitchFamily="34" charset="0"/>
                <a:cs typeface="Vrinda" panose="020B0502040204020203" pitchFamily="34" charset="0"/>
              </a:rPr>
              <a:t>Crosby’s cost of Quality</a:t>
            </a:r>
          </a:p>
          <a:p>
            <a:pPr lvl="0"/>
            <a:r>
              <a:rPr lang="en-GB" sz="1800" dirty="0" err="1">
                <a:effectLst/>
                <a:latin typeface="Calibri" panose="020F0502020204030204" pitchFamily="34" charset="0"/>
                <a:ea typeface="Calibri" panose="020F0502020204030204" pitchFamily="34" charset="0"/>
                <a:cs typeface="Vrinda" panose="020B0502040204020203" pitchFamily="34" charset="0"/>
              </a:rPr>
              <a:t>Kaoru</a:t>
            </a:r>
            <a:r>
              <a:rPr lang="en-GB" sz="1800" dirty="0">
                <a:effectLst/>
                <a:latin typeface="Calibri" panose="020F0502020204030204" pitchFamily="34" charset="0"/>
                <a:ea typeface="Calibri" panose="020F0502020204030204" pitchFamily="34" charset="0"/>
                <a:cs typeface="Vrinda" panose="020B0502040204020203" pitchFamily="34" charset="0"/>
              </a:rPr>
              <a:t> Ishikawa’s Control Quality Circle</a:t>
            </a:r>
          </a:p>
          <a:p>
            <a:pPr lvl="0"/>
            <a:r>
              <a:rPr lang="en-GB" sz="1800" dirty="0">
                <a:effectLst/>
                <a:latin typeface="Calibri" panose="020F0502020204030204" pitchFamily="34" charset="0"/>
                <a:ea typeface="Calibri" panose="020F0502020204030204" pitchFamily="34" charset="0"/>
                <a:cs typeface="Vrinda" panose="020B0502040204020203" pitchFamily="34" charset="0"/>
              </a:rPr>
              <a:t>Kaizen</a:t>
            </a:r>
          </a:p>
          <a:p>
            <a:endParaRPr lang="en-US" dirty="0"/>
          </a:p>
        </p:txBody>
      </p:sp>
    </p:spTree>
    <p:extLst>
      <p:ext uri="{BB962C8B-B14F-4D97-AF65-F5344CB8AC3E}">
        <p14:creationId xmlns:p14="http://schemas.microsoft.com/office/powerpoint/2010/main" val="2985147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98340-748C-664B-8E47-9C67056C34DB}"/>
              </a:ext>
            </a:extLst>
          </p:cNvPr>
          <p:cNvSpPr>
            <a:spLocks noGrp="1"/>
          </p:cNvSpPr>
          <p:nvPr>
            <p:ph type="title"/>
          </p:nvPr>
        </p:nvSpPr>
        <p:spPr/>
        <p:txBody>
          <a:bodyPr/>
          <a:lstStyle/>
          <a:p>
            <a:pPr algn="ctr"/>
            <a:r>
              <a:rPr lang="en-GB" dirty="0"/>
              <a:t>Comparison with other supermarkets on ethical and sustainable issues </a:t>
            </a:r>
            <a:endParaRPr lang="en-US" dirty="0"/>
          </a:p>
        </p:txBody>
      </p:sp>
      <p:sp>
        <p:nvSpPr>
          <p:cNvPr id="3" name="Content Placeholder 2">
            <a:extLst>
              <a:ext uri="{FF2B5EF4-FFF2-40B4-BE49-F238E27FC236}">
                <a16:creationId xmlns:a16="http://schemas.microsoft.com/office/drawing/2014/main" id="{E0FC4948-C897-8A46-8491-CD68A19D7A34}"/>
              </a:ext>
            </a:extLst>
          </p:cNvPr>
          <p:cNvSpPr>
            <a:spLocks noGrp="1"/>
          </p:cNvSpPr>
          <p:nvPr>
            <p:ph idx="1"/>
          </p:nvPr>
        </p:nvSpPr>
        <p:spPr/>
        <p:txBody>
          <a:bodyPr/>
          <a:lstStyle/>
          <a:p>
            <a:endParaRPr lang="en-US" dirty="0"/>
          </a:p>
        </p:txBody>
      </p:sp>
      <p:graphicFrame>
        <p:nvGraphicFramePr>
          <p:cNvPr id="5" name="Table 4">
            <a:extLst>
              <a:ext uri="{FF2B5EF4-FFF2-40B4-BE49-F238E27FC236}">
                <a16:creationId xmlns:a16="http://schemas.microsoft.com/office/drawing/2014/main" id="{8E2E8142-23E4-0046-9A01-E274ED12B9C0}"/>
              </a:ext>
            </a:extLst>
          </p:cNvPr>
          <p:cNvGraphicFramePr/>
          <p:nvPr>
            <p:extLst>
              <p:ext uri="{D42A27DB-BD31-4B8C-83A1-F6EECF244321}">
                <p14:modId xmlns:p14="http://schemas.microsoft.com/office/powerpoint/2010/main" val="1171760946"/>
              </p:ext>
            </p:extLst>
          </p:nvPr>
        </p:nvGraphicFramePr>
        <p:xfrm>
          <a:off x="1043215" y="2755809"/>
          <a:ext cx="9101664" cy="3421154"/>
        </p:xfrm>
        <a:graphic>
          <a:graphicData uri="http://schemas.openxmlformats.org/drawingml/2006/table">
            <a:tbl>
              <a:tblPr bandRow="1">
                <a:tableStyleId>{5C22544A-7EE6-4342-B048-85BDC9FD1C3A}</a:tableStyleId>
              </a:tblPr>
              <a:tblGrid>
                <a:gridCol w="1416330">
                  <a:extLst>
                    <a:ext uri="{9D8B030D-6E8A-4147-A177-3AD203B41FA5}">
                      <a16:colId xmlns:a16="http://schemas.microsoft.com/office/drawing/2014/main" val="2335529959"/>
                    </a:ext>
                  </a:extLst>
                </a:gridCol>
                <a:gridCol w="1236639">
                  <a:extLst>
                    <a:ext uri="{9D8B030D-6E8A-4147-A177-3AD203B41FA5}">
                      <a16:colId xmlns:a16="http://schemas.microsoft.com/office/drawing/2014/main" val="1505809417"/>
                    </a:ext>
                  </a:extLst>
                </a:gridCol>
                <a:gridCol w="1094300">
                  <a:extLst>
                    <a:ext uri="{9D8B030D-6E8A-4147-A177-3AD203B41FA5}">
                      <a16:colId xmlns:a16="http://schemas.microsoft.com/office/drawing/2014/main" val="2625157777"/>
                    </a:ext>
                  </a:extLst>
                </a:gridCol>
                <a:gridCol w="1263896">
                  <a:extLst>
                    <a:ext uri="{9D8B030D-6E8A-4147-A177-3AD203B41FA5}">
                      <a16:colId xmlns:a16="http://schemas.microsoft.com/office/drawing/2014/main" val="948236284"/>
                    </a:ext>
                  </a:extLst>
                </a:gridCol>
                <a:gridCol w="1366865">
                  <a:extLst>
                    <a:ext uri="{9D8B030D-6E8A-4147-A177-3AD203B41FA5}">
                      <a16:colId xmlns:a16="http://schemas.microsoft.com/office/drawing/2014/main" val="671256252"/>
                    </a:ext>
                  </a:extLst>
                </a:gridCol>
                <a:gridCol w="1307304">
                  <a:extLst>
                    <a:ext uri="{9D8B030D-6E8A-4147-A177-3AD203B41FA5}">
                      <a16:colId xmlns:a16="http://schemas.microsoft.com/office/drawing/2014/main" val="3666058361"/>
                    </a:ext>
                  </a:extLst>
                </a:gridCol>
                <a:gridCol w="1416330">
                  <a:extLst>
                    <a:ext uri="{9D8B030D-6E8A-4147-A177-3AD203B41FA5}">
                      <a16:colId xmlns:a16="http://schemas.microsoft.com/office/drawing/2014/main" val="328570936"/>
                    </a:ext>
                  </a:extLst>
                </a:gridCol>
              </a:tblGrid>
              <a:tr h="249848">
                <a:tc>
                  <a:txBody>
                    <a:bodyPr/>
                    <a:lstStyle/>
                    <a:p>
                      <a:pPr>
                        <a:lnSpc>
                          <a:spcPct val="150000"/>
                        </a:lnSpc>
                        <a:spcAft>
                          <a:spcPts val="800"/>
                        </a:spcAft>
                      </a:pPr>
                      <a:r>
                        <a:rPr lang="en-GB" sz="1100">
                          <a:effectLst/>
                        </a:rPr>
                        <a:t>Issues</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Asda</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Waitrose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Tesco</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Sainsbury</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Morrison</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Cooperative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1827278634"/>
                  </a:ext>
                </a:extLst>
              </a:tr>
              <a:tr h="528551">
                <a:tc>
                  <a:txBody>
                    <a:bodyPr/>
                    <a:lstStyle/>
                    <a:p>
                      <a:pPr>
                        <a:lnSpc>
                          <a:spcPct val="150000"/>
                        </a:lnSpc>
                        <a:spcAft>
                          <a:spcPts val="800"/>
                        </a:spcAft>
                      </a:pPr>
                      <a:r>
                        <a:rPr lang="en-GB" sz="1100">
                          <a:effectLst/>
                        </a:rPr>
                        <a:t>Food waste prevention</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4</a:t>
                      </a:r>
                      <a:r>
                        <a:rPr lang="en-GB" sz="1100" baseline="30000">
                          <a:effectLst/>
                        </a:rPr>
                        <a:t>th</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6</a:t>
                      </a:r>
                      <a:r>
                        <a:rPr lang="en-GB" sz="1100" baseline="30000">
                          <a:effectLst/>
                        </a:rPr>
                        <a:t>th</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1</a:t>
                      </a:r>
                      <a:r>
                        <a:rPr lang="en-GB" sz="1100" baseline="30000">
                          <a:effectLst/>
                        </a:rPr>
                        <a:t>st</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2</a:t>
                      </a:r>
                      <a:r>
                        <a:rPr lang="en-GB" sz="1100" baseline="30000">
                          <a:effectLst/>
                        </a:rPr>
                        <a:t>nd</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4</a:t>
                      </a:r>
                      <a:r>
                        <a:rPr lang="en-GB" sz="1100" baseline="30000">
                          <a:effectLst/>
                        </a:rPr>
                        <a:t>th</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5</a:t>
                      </a:r>
                      <a:r>
                        <a:rPr lang="en-GB" sz="1100" baseline="30000">
                          <a:effectLst/>
                        </a:rPr>
                        <a:t>th</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2770406208"/>
                  </a:ext>
                </a:extLst>
              </a:tr>
              <a:tr h="528551">
                <a:tc>
                  <a:txBody>
                    <a:bodyPr/>
                    <a:lstStyle/>
                    <a:p>
                      <a:pPr>
                        <a:lnSpc>
                          <a:spcPct val="150000"/>
                        </a:lnSpc>
                        <a:spcAft>
                          <a:spcPts val="800"/>
                        </a:spcAft>
                      </a:pPr>
                      <a:r>
                        <a:rPr lang="en-GB" sz="1100">
                          <a:effectLst/>
                        </a:rPr>
                        <a:t>Fair trade banana</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10%</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100%</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10%</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100%</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100%</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2272958524"/>
                  </a:ext>
                </a:extLst>
              </a:tr>
              <a:tr h="528551">
                <a:tc>
                  <a:txBody>
                    <a:bodyPr/>
                    <a:lstStyle/>
                    <a:p>
                      <a:pPr>
                        <a:lnSpc>
                          <a:spcPct val="150000"/>
                        </a:lnSpc>
                        <a:spcAft>
                          <a:spcPts val="800"/>
                        </a:spcAft>
                      </a:pPr>
                      <a:r>
                        <a:rPr lang="en-GB" sz="1100">
                          <a:effectLst/>
                        </a:rPr>
                        <a:t>Unfair pay/ child labour</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Yes</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Yes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yes</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2025711082"/>
                  </a:ext>
                </a:extLst>
              </a:tr>
              <a:tr h="528551">
                <a:tc>
                  <a:txBody>
                    <a:bodyPr/>
                    <a:lstStyle/>
                    <a:p>
                      <a:pPr>
                        <a:lnSpc>
                          <a:spcPct val="150000"/>
                        </a:lnSpc>
                        <a:spcAft>
                          <a:spcPts val="800"/>
                        </a:spcAft>
                      </a:pPr>
                      <a:r>
                        <a:rPr lang="en-GB" sz="1100">
                          <a:effectLst/>
                        </a:rPr>
                        <a:t>Air pollution by transport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Minimised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Minimised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3725777447"/>
                  </a:ext>
                </a:extLst>
              </a:tr>
              <a:tr h="528551">
                <a:tc>
                  <a:txBody>
                    <a:bodyPr/>
                    <a:lstStyle/>
                    <a:p>
                      <a:pPr>
                        <a:lnSpc>
                          <a:spcPct val="150000"/>
                        </a:lnSpc>
                        <a:spcAft>
                          <a:spcPts val="800"/>
                        </a:spcAft>
                      </a:pPr>
                      <a:r>
                        <a:rPr lang="en-GB" sz="1100">
                          <a:effectLst/>
                        </a:rPr>
                        <a:t>Animal welfare</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4</a:t>
                      </a:r>
                      <a:r>
                        <a:rPr lang="en-GB" sz="1100" baseline="30000">
                          <a:effectLst/>
                        </a:rPr>
                        <a:t>th</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1</a:t>
                      </a:r>
                      <a:r>
                        <a:rPr lang="en-GB" sz="1100" baseline="30000">
                          <a:effectLst/>
                        </a:rPr>
                        <a:t>st</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2</a:t>
                      </a:r>
                      <a:r>
                        <a:rPr lang="en-GB" sz="1100" baseline="30000">
                          <a:effectLst/>
                        </a:rPr>
                        <a:t>nd</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2</a:t>
                      </a:r>
                      <a:r>
                        <a:rPr lang="en-GB" sz="1100" baseline="30000">
                          <a:effectLst/>
                        </a:rPr>
                        <a:t>nd</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2</a:t>
                      </a:r>
                      <a:r>
                        <a:rPr lang="en-GB" sz="1100" baseline="30000">
                          <a:effectLst/>
                        </a:rPr>
                        <a:t>nd</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2</a:t>
                      </a:r>
                      <a:r>
                        <a:rPr lang="en-GB" sz="1100" baseline="30000">
                          <a:effectLst/>
                        </a:rPr>
                        <a:t>nd</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155722481"/>
                  </a:ext>
                </a:extLst>
              </a:tr>
              <a:tr h="528551">
                <a:tc>
                  <a:txBody>
                    <a:bodyPr/>
                    <a:lstStyle/>
                    <a:p>
                      <a:pPr>
                        <a:lnSpc>
                          <a:spcPct val="150000"/>
                        </a:lnSpc>
                        <a:spcAft>
                          <a:spcPts val="800"/>
                        </a:spcAft>
                      </a:pPr>
                      <a:r>
                        <a:rPr lang="en-GB" sz="1100">
                          <a:effectLst/>
                        </a:rPr>
                        <a:t>Sustainable seafood</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38%</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67%</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48%</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76%</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4%</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dirty="0">
                          <a:effectLst/>
                        </a:rPr>
                        <a:t>61%</a:t>
                      </a:r>
                      <a:endParaRPr lang="en-GB" sz="1100" dirty="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787987127"/>
                  </a:ext>
                </a:extLst>
              </a:tr>
            </a:tbl>
          </a:graphicData>
        </a:graphic>
      </p:graphicFrame>
    </p:spTree>
    <p:extLst>
      <p:ext uri="{BB962C8B-B14F-4D97-AF65-F5344CB8AC3E}">
        <p14:creationId xmlns:p14="http://schemas.microsoft.com/office/powerpoint/2010/main" val="3706066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E16D0-1775-F84D-9292-1C05AE5C3F7C}"/>
              </a:ext>
            </a:extLst>
          </p:cNvPr>
          <p:cNvSpPr>
            <a:spLocks noGrp="1"/>
          </p:cNvSpPr>
          <p:nvPr>
            <p:ph type="title"/>
          </p:nvPr>
        </p:nvSpPr>
        <p:spPr>
          <a:xfrm>
            <a:off x="838200" y="365126"/>
            <a:ext cx="10515600" cy="572256"/>
          </a:xfrm>
        </p:spPr>
        <p:txBody>
          <a:bodyPr/>
          <a:lstStyle/>
          <a:p>
            <a:pPr algn="ctr"/>
            <a:r>
              <a:rPr lang="en-GB" dirty="0"/>
              <a:t>SWOT ANALYSIS OF ASDA</a:t>
            </a:r>
            <a:endParaRPr lang="en-US" dirty="0"/>
          </a:p>
        </p:txBody>
      </p:sp>
      <p:graphicFrame>
        <p:nvGraphicFramePr>
          <p:cNvPr id="8" name="Table 8">
            <a:extLst>
              <a:ext uri="{FF2B5EF4-FFF2-40B4-BE49-F238E27FC236}">
                <a16:creationId xmlns:a16="http://schemas.microsoft.com/office/drawing/2014/main" id="{6B1BE099-CA6D-F345-9D3A-5CCEBEDA4113}"/>
              </a:ext>
            </a:extLst>
          </p:cNvPr>
          <p:cNvGraphicFramePr>
            <a:graphicFrameLocks noGrp="1"/>
          </p:cNvGraphicFramePr>
          <p:nvPr>
            <p:ph idx="1"/>
            <p:extLst>
              <p:ext uri="{D42A27DB-BD31-4B8C-83A1-F6EECF244321}">
                <p14:modId xmlns:p14="http://schemas.microsoft.com/office/powerpoint/2010/main" val="2493669283"/>
              </p:ext>
            </p:extLst>
          </p:nvPr>
        </p:nvGraphicFramePr>
        <p:xfrm>
          <a:off x="408214" y="937382"/>
          <a:ext cx="10628692" cy="5235734"/>
        </p:xfrm>
        <a:graphic>
          <a:graphicData uri="http://schemas.openxmlformats.org/drawingml/2006/table">
            <a:tbl>
              <a:tblPr firstRow="1" bandRow="1">
                <a:tableStyleId>{5C22544A-7EE6-4342-B048-85BDC9FD1C3A}</a:tableStyleId>
              </a:tblPr>
              <a:tblGrid>
                <a:gridCol w="5314346">
                  <a:extLst>
                    <a:ext uri="{9D8B030D-6E8A-4147-A177-3AD203B41FA5}">
                      <a16:colId xmlns:a16="http://schemas.microsoft.com/office/drawing/2014/main" val="3432977404"/>
                    </a:ext>
                  </a:extLst>
                </a:gridCol>
                <a:gridCol w="5314346">
                  <a:extLst>
                    <a:ext uri="{9D8B030D-6E8A-4147-A177-3AD203B41FA5}">
                      <a16:colId xmlns:a16="http://schemas.microsoft.com/office/drawing/2014/main" val="122342282"/>
                    </a:ext>
                  </a:extLst>
                </a:gridCol>
              </a:tblGrid>
              <a:tr h="2401094">
                <a:tc>
                  <a:txBody>
                    <a:bodyPr/>
                    <a:lstStyle/>
                    <a:p>
                      <a:r>
                        <a:rPr lang="en-GB" sz="1800" b="1" dirty="0">
                          <a:solidFill>
                            <a:srgbClr val="4F81BD"/>
                          </a:solidFill>
                          <a:effectLst/>
                          <a:latin typeface="Arial" panose="020B0604020202020204" pitchFamily="34" charset="0"/>
                          <a:ea typeface="Times New Roman" panose="02020603050405020304" pitchFamily="18" charset="0"/>
                          <a:cs typeface="Times New Roman" panose="02020603050405020304" pitchFamily="18" charset="0"/>
                        </a:rPr>
                        <a:t>Strength</a:t>
                      </a:r>
                      <a:endParaRPr lang="en-GB" sz="1800" b="1" dirty="0">
                        <a:solidFill>
                          <a:srgbClr val="4F81BD"/>
                        </a:solidFill>
                        <a:effectLst/>
                        <a:latin typeface="Cambria" panose="02040503050406030204" pitchFamily="18" charset="0"/>
                        <a:ea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Asda has a huge range of products</a:t>
                      </a:r>
                    </a:p>
                    <a:p>
                      <a:pPr marL="285750" lvl="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They aims to reduce environmental impact of their operations </a:t>
                      </a:r>
                    </a:p>
                    <a:p>
                      <a:pPr marL="285750" lvl="0" indent="-285750">
                        <a:buFont typeface="Arial" panose="020B0604020202020204" pitchFamily="34" charset="0"/>
                        <a:buChar char="•"/>
                      </a:pP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Good connections with customers </a:t>
                      </a:r>
                    </a:p>
                    <a:p>
                      <a:pPr marL="285750" lvl="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It is  famous for its strong management</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It has range of store formats i.e. Super centres, Superstores, Supermarkets, Asda Living, George stores and petrol Filling stations (ASDA, 2020).</a:t>
                      </a:r>
                      <a:endParaRPr lang="en-US" dirty="0">
                        <a:solidFill>
                          <a:schemeClr val="tx1"/>
                        </a:solidFill>
                      </a:endParaRPr>
                    </a:p>
                  </a:txBody>
                  <a:tcPr>
                    <a:solidFill>
                      <a:schemeClr val="accent4">
                        <a:lumMod val="40000"/>
                        <a:lumOff val="60000"/>
                      </a:schemeClr>
                    </a:solidFill>
                  </a:tcPr>
                </a:tc>
                <a:tc>
                  <a:txBody>
                    <a:bodyPr/>
                    <a:lstStyle/>
                    <a:p>
                      <a:r>
                        <a:rPr lang="en-GB" sz="1800" b="1" dirty="0">
                          <a:solidFill>
                            <a:srgbClr val="4F81BD"/>
                          </a:solidFill>
                          <a:effectLst/>
                          <a:latin typeface="Arial" panose="020B0604020202020204" pitchFamily="34" charset="0"/>
                          <a:ea typeface="Times New Roman" panose="02020603050405020304" pitchFamily="18" charset="0"/>
                          <a:cs typeface="Times New Roman" panose="02020603050405020304" pitchFamily="18" charset="0"/>
                        </a:rPr>
                        <a:t>Weaknesses</a:t>
                      </a:r>
                      <a:endParaRPr lang="en-GB" sz="1800" b="1" dirty="0">
                        <a:solidFill>
                          <a:srgbClr val="4F81BD"/>
                        </a:solidFill>
                        <a:effectLst/>
                        <a:latin typeface="Cambria" panose="02040503050406030204" pitchFamily="18" charset="0"/>
                        <a:ea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Asda has been criticised for misleading advertising campaigns and its positions in horse meat scandal</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Ethical issues like Sweat shops issues in Bangladesh, fair-trade and discriminations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Quality service issues like poor online customer service, delivery service etc.</a:t>
                      </a:r>
                    </a:p>
                    <a:p>
                      <a:pPr marL="285750" lvl="0" indent="-285750">
                        <a:buFont typeface="Arial" panose="020B0604020202020204" pitchFamily="34" charset="0"/>
                        <a:buChar char="•"/>
                      </a:pPr>
                      <a:r>
                        <a:rPr lang="en-GB" sz="1800" dirty="0">
                          <a:solidFill>
                            <a:schemeClr val="tx1"/>
                          </a:solidFill>
                          <a:effectLst/>
                          <a:latin typeface="Arial" panose="020B0604020202020204" pitchFamily="34" charset="0"/>
                          <a:cs typeface="Times New Roman" panose="02020603050405020304" pitchFamily="18" charset="0"/>
                        </a:rPr>
                        <a:t>Horse meat scandal </a:t>
                      </a:r>
                    </a:p>
                    <a:p>
                      <a:pPr marL="285750" lvl="0" indent="-285750">
                        <a:buFont typeface="Arial" panose="020B0604020202020204" pitchFamily="34" charset="0"/>
                        <a:buChar char="•"/>
                      </a:pPr>
                      <a:r>
                        <a:rPr lang="en-GB" sz="1800" dirty="0">
                          <a:solidFill>
                            <a:schemeClr val="tx1"/>
                          </a:solidFill>
                          <a:effectLst/>
                          <a:latin typeface="Arial" panose="020B0604020202020204" pitchFamily="34" charset="0"/>
                          <a:cs typeface="Times New Roman" panose="02020603050405020304" pitchFamily="18" charset="0"/>
                        </a:rPr>
                        <a:t>Critics about quality of products by Asda </a:t>
                      </a:r>
                      <a:endParaRPr lang="en-US" dirty="0">
                        <a:solidFill>
                          <a:schemeClr val="tx1"/>
                        </a:solidFill>
                      </a:endParaRPr>
                    </a:p>
                  </a:txBody>
                  <a:tcPr>
                    <a:solidFill>
                      <a:schemeClr val="accent4">
                        <a:lumMod val="40000"/>
                        <a:lumOff val="60000"/>
                      </a:schemeClr>
                    </a:solidFill>
                  </a:tcPr>
                </a:tc>
                <a:extLst>
                  <a:ext uri="{0D108BD9-81ED-4DB2-BD59-A6C34878D82A}">
                    <a16:rowId xmlns:a16="http://schemas.microsoft.com/office/drawing/2014/main" val="2590985198"/>
                  </a:ext>
                </a:extLst>
              </a:tr>
              <a:tr h="2401094">
                <a:tc>
                  <a:txBody>
                    <a:bodyPr/>
                    <a:lstStyle/>
                    <a:p>
                      <a:r>
                        <a:rPr lang="en-GB" sz="1800" b="1" dirty="0">
                          <a:solidFill>
                            <a:srgbClr val="4F81BD"/>
                          </a:solidFill>
                          <a:effectLst/>
                          <a:latin typeface="Arial" panose="020B0604020202020204" pitchFamily="34" charset="0"/>
                          <a:ea typeface="Times New Roman" panose="02020603050405020304" pitchFamily="18" charset="0"/>
                          <a:cs typeface="Times New Roman" panose="02020603050405020304" pitchFamily="18" charset="0"/>
                        </a:rPr>
                        <a:t>Opportunities</a:t>
                      </a:r>
                      <a:endParaRPr lang="en-GB" sz="1800" b="1" dirty="0">
                        <a:solidFill>
                          <a:srgbClr val="4F81BD"/>
                        </a:solidFill>
                        <a:effectLst/>
                        <a:latin typeface="Cambria" panose="02040503050406030204" pitchFamily="18" charset="0"/>
                        <a:ea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Millions customers are shopping online in the UK and it’s a great opportunity to secure more market share</a:t>
                      </a:r>
                    </a:p>
                    <a:p>
                      <a:pPr marL="285750" lvl="0" indent="-285750">
                        <a:buFont typeface="Arial" panose="020B0604020202020204" pitchFamily="34" charset="0"/>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Goal to have 100% recyclable packages </a:t>
                      </a:r>
                    </a:p>
                    <a:p>
                      <a:pPr marL="285750" lvl="0" indent="-285750">
                        <a:buFont typeface="Arial" panose="020B0604020202020204" pitchFamily="34" charset="0"/>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Goal to have 100% sustainably sourced fish</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dirty="0"/>
                    </a:p>
                  </a:txBody>
                  <a:tcPr>
                    <a:solidFill>
                      <a:schemeClr val="accent4">
                        <a:lumMod val="60000"/>
                        <a:lumOff val="40000"/>
                      </a:schemeClr>
                    </a:solidFill>
                  </a:tcPr>
                </a:tc>
                <a:tc>
                  <a:txBody>
                    <a:bodyPr/>
                    <a:lstStyle/>
                    <a:p>
                      <a:r>
                        <a:rPr lang="en-GB" sz="1800" b="1" dirty="0">
                          <a:solidFill>
                            <a:srgbClr val="4F81BD"/>
                          </a:solidFill>
                          <a:effectLst/>
                          <a:latin typeface="Arial" panose="020B0604020202020204" pitchFamily="34" charset="0"/>
                          <a:ea typeface="Times New Roman" panose="02020603050405020304" pitchFamily="18" charset="0"/>
                          <a:cs typeface="Times New Roman" panose="02020603050405020304" pitchFamily="18" charset="0"/>
                        </a:rPr>
                        <a:t>Threat</a:t>
                      </a:r>
                      <a:endParaRPr lang="en-GB" sz="1800" b="1" dirty="0">
                        <a:solidFill>
                          <a:srgbClr val="4F81BD"/>
                        </a:solidFill>
                        <a:effectLst/>
                        <a:latin typeface="Cambria" panose="02040503050406030204" pitchFamily="18" charset="0"/>
                        <a:ea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Tesco is the market leader and Sainsbury’s is nearest rival for Asda</a:t>
                      </a:r>
                    </a:p>
                    <a:p>
                      <a:pPr marL="285750" lvl="0" indent="-285750">
                        <a:buFont typeface="Arial" panose="020B0604020202020204" pitchFamily="34" charset="0"/>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Other more greener online retailers </a:t>
                      </a:r>
                    </a:p>
                    <a:p>
                      <a:pPr marL="285750" lvl="0" indent="-285750">
                        <a:buFont typeface="Arial" panose="020B0604020202020204" pitchFamily="34" charset="0"/>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Government changing regulations and policies </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txBody>
                  <a:tcPr>
                    <a:solidFill>
                      <a:schemeClr val="accent4">
                        <a:lumMod val="60000"/>
                        <a:lumOff val="40000"/>
                      </a:schemeClr>
                    </a:solidFill>
                  </a:tcPr>
                </a:tc>
                <a:extLst>
                  <a:ext uri="{0D108BD9-81ED-4DB2-BD59-A6C34878D82A}">
                    <a16:rowId xmlns:a16="http://schemas.microsoft.com/office/drawing/2014/main" val="735475125"/>
                  </a:ext>
                </a:extLst>
              </a:tr>
            </a:tbl>
          </a:graphicData>
        </a:graphic>
      </p:graphicFrame>
    </p:spTree>
    <p:extLst>
      <p:ext uri="{BB962C8B-B14F-4D97-AF65-F5344CB8AC3E}">
        <p14:creationId xmlns:p14="http://schemas.microsoft.com/office/powerpoint/2010/main" val="3256317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C8E2B-2C80-1543-9C42-AFF03EABBD75}"/>
              </a:ext>
            </a:extLst>
          </p:cNvPr>
          <p:cNvSpPr>
            <a:spLocks noGrp="1"/>
          </p:cNvSpPr>
          <p:nvPr>
            <p:ph type="title"/>
          </p:nvPr>
        </p:nvSpPr>
        <p:spPr/>
        <p:txBody>
          <a:bodyPr/>
          <a:lstStyle/>
          <a:p>
            <a:pPr algn="ctr"/>
            <a:r>
              <a:rPr lang="en-GB" dirty="0"/>
              <a:t>Suggestions and recommendations </a:t>
            </a:r>
            <a:endParaRPr lang="en-US" dirty="0"/>
          </a:p>
        </p:txBody>
      </p:sp>
      <p:sp>
        <p:nvSpPr>
          <p:cNvPr id="3" name="Content Placeholder 2">
            <a:extLst>
              <a:ext uri="{FF2B5EF4-FFF2-40B4-BE49-F238E27FC236}">
                <a16:creationId xmlns:a16="http://schemas.microsoft.com/office/drawing/2014/main" id="{B2900491-5F61-554F-8B75-2F21FDDF4187}"/>
              </a:ext>
            </a:extLst>
          </p:cNvPr>
          <p:cNvSpPr>
            <a:spLocks noGrp="1"/>
          </p:cNvSpPr>
          <p:nvPr>
            <p:ph idx="1"/>
          </p:nvPr>
        </p:nvSpPr>
        <p:spPr/>
        <p:txBody>
          <a:bodyPr/>
          <a:lstStyle/>
          <a:p>
            <a:r>
              <a:rPr lang="en-US" sz="1800" dirty="0">
                <a:solidFill>
                  <a:prstClr val="black"/>
                </a:solidFill>
                <a:latin typeface="ArialMT"/>
              </a:rPr>
              <a:t>Asda need to act quickly and strongly to stop child labour in Asia. Instead they should get adult workers and pay them fairly</a:t>
            </a:r>
            <a:endParaRPr lang="en-GB" sz="1800" dirty="0">
              <a:solidFill>
                <a:prstClr val="black"/>
              </a:solidFill>
              <a:latin typeface="Symbol" pitchFamily="2" charset="2"/>
            </a:endParaRPr>
          </a:p>
          <a:p>
            <a:r>
              <a:rPr lang="en-US" sz="1800" dirty="0">
                <a:solidFill>
                  <a:prstClr val="black"/>
                </a:solidFill>
                <a:latin typeface="Symbol" pitchFamily="2" charset="2"/>
              </a:rPr>
              <a:t> </a:t>
            </a:r>
            <a:r>
              <a:rPr lang="en-US" sz="1800" dirty="0">
                <a:solidFill>
                  <a:prstClr val="black"/>
                </a:solidFill>
                <a:latin typeface="ArialMT"/>
              </a:rPr>
              <a:t>They need to make more of their products fair-trade so that everybody is paid fairly</a:t>
            </a:r>
            <a:endParaRPr lang="en-GB" sz="1800" dirty="0">
              <a:solidFill>
                <a:prstClr val="black"/>
              </a:solidFill>
              <a:latin typeface="Symbol" pitchFamily="2" charset="2"/>
            </a:endParaRPr>
          </a:p>
          <a:p>
            <a:r>
              <a:rPr lang="en-US" sz="1800" dirty="0">
                <a:solidFill>
                  <a:prstClr val="black"/>
                </a:solidFill>
                <a:latin typeface="ArialMT"/>
              </a:rPr>
              <a:t>They need to stop discriminating show gender equality</a:t>
            </a:r>
            <a:endParaRPr lang="en-GB" sz="1800" dirty="0">
              <a:solidFill>
                <a:prstClr val="black"/>
              </a:solidFill>
              <a:latin typeface="Symbol" pitchFamily="2" charset="2"/>
            </a:endParaRPr>
          </a:p>
          <a:p>
            <a:r>
              <a:rPr lang="en-US" sz="1800" dirty="0">
                <a:solidFill>
                  <a:prstClr val="black"/>
                </a:solidFill>
                <a:latin typeface="ArialMT"/>
              </a:rPr>
              <a:t>They should use more recyclable packaging for their products</a:t>
            </a:r>
            <a:endParaRPr lang="en-GB" sz="1800" dirty="0">
              <a:solidFill>
                <a:prstClr val="black"/>
              </a:solidFill>
              <a:latin typeface="Symbol" pitchFamily="2" charset="2"/>
            </a:endParaRPr>
          </a:p>
          <a:p>
            <a:r>
              <a:rPr lang="en-US" sz="1800" dirty="0">
                <a:solidFill>
                  <a:prstClr val="black"/>
                </a:solidFill>
                <a:latin typeface="ArialMT"/>
              </a:rPr>
              <a:t>They should t</a:t>
            </a:r>
            <a:r>
              <a:rPr lang="en-GB" sz="1800" dirty="0" err="1">
                <a:solidFill>
                  <a:prstClr val="black"/>
                </a:solidFill>
                <a:latin typeface="ArialMT"/>
              </a:rPr>
              <a:t>ake</a:t>
            </a:r>
            <a:r>
              <a:rPr lang="en-GB" sz="1800" dirty="0">
                <a:solidFill>
                  <a:prstClr val="black"/>
                </a:solidFill>
                <a:latin typeface="ArialMT"/>
              </a:rPr>
              <a:t> more steps </a:t>
            </a:r>
            <a:r>
              <a:rPr lang="en-US" sz="1800" dirty="0">
                <a:solidFill>
                  <a:prstClr val="black"/>
                </a:solidFill>
                <a:latin typeface="ArialMT"/>
              </a:rPr>
              <a:t>to reduce food waste</a:t>
            </a:r>
            <a:endParaRPr lang="en-US" dirty="0"/>
          </a:p>
        </p:txBody>
      </p:sp>
    </p:spTree>
    <p:extLst>
      <p:ext uri="{BB962C8B-B14F-4D97-AF65-F5344CB8AC3E}">
        <p14:creationId xmlns:p14="http://schemas.microsoft.com/office/powerpoint/2010/main" val="17719946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A critical perspective of ASDA in relation to it’s CRM, Ethics, Sustainability and Quality Policies and Operations </vt:lpstr>
      <vt:lpstr>Customer Relationship Management (CRM)</vt:lpstr>
      <vt:lpstr>Ethics</vt:lpstr>
      <vt:lpstr>Sustainability </vt:lpstr>
      <vt:lpstr>Quality models</vt:lpstr>
      <vt:lpstr>Comparison with other supermarkets on ethical and sustainable issues </vt:lpstr>
      <vt:lpstr>SWOT ANALYSIS OF ASDA</vt:lpstr>
      <vt:lpstr>Suggestions and recommendations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perspective of ASDA in relation to it’s CRM, Ethics, Sustainability and Quality Policies and Operations </dc:title>
  <dc:creator>Sadia Anjum</dc:creator>
  <cp:lastModifiedBy>Sadia Anjum</cp:lastModifiedBy>
  <cp:revision>5</cp:revision>
  <dcterms:created xsi:type="dcterms:W3CDTF">2020-03-13T06:15:15Z</dcterms:created>
  <dcterms:modified xsi:type="dcterms:W3CDTF">2020-03-25T14:20:51Z</dcterms:modified>
</cp:coreProperties>
</file>