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drawings/drawing1.xml" ContentType="application/vnd.openxmlformats-officedocument.drawingml.chartshape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8" r:id="rId1"/>
  </p:sldMasterIdLst>
  <p:notesMasterIdLst>
    <p:notesMasterId r:id="rId28"/>
  </p:notesMasterIdLst>
  <p:sldIdLst>
    <p:sldId id="266" r:id="rId2"/>
    <p:sldId id="269" r:id="rId3"/>
    <p:sldId id="272" r:id="rId4"/>
    <p:sldId id="258" r:id="rId5"/>
    <p:sldId id="257" r:id="rId6"/>
    <p:sldId id="256" r:id="rId7"/>
    <p:sldId id="264" r:id="rId8"/>
    <p:sldId id="282" r:id="rId9"/>
    <p:sldId id="286" r:id="rId10"/>
    <p:sldId id="288" r:id="rId11"/>
    <p:sldId id="289" r:id="rId12"/>
    <p:sldId id="290" r:id="rId13"/>
    <p:sldId id="275" r:id="rId14"/>
    <p:sldId id="284" r:id="rId15"/>
    <p:sldId id="278" r:id="rId16"/>
    <p:sldId id="279" r:id="rId17"/>
    <p:sldId id="260" r:id="rId18"/>
    <p:sldId id="263" r:id="rId19"/>
    <p:sldId id="292" r:id="rId20"/>
    <p:sldId id="281" r:id="rId21"/>
    <p:sldId id="297" r:id="rId22"/>
    <p:sldId id="295" r:id="rId23"/>
    <p:sldId id="298" r:id="rId24"/>
    <p:sldId id="296" r:id="rId25"/>
    <p:sldId id="299" r:id="rId26"/>
    <p:sldId id="262" r:id="rId2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2169"/>
    <a:srgbClr val="595959"/>
    <a:srgbClr val="BF4B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7" autoAdjust="0"/>
    <p:restoredTop sz="86375" autoAdjust="0"/>
  </p:normalViewPr>
  <p:slideViewPr>
    <p:cSldViewPr snapToGrid="0">
      <p:cViewPr varScale="1">
        <p:scale>
          <a:sx n="60" d="100"/>
          <a:sy n="60" d="100"/>
        </p:scale>
        <p:origin x="160" y="56"/>
      </p:cViewPr>
      <p:guideLst/>
    </p:cSldViewPr>
  </p:slideViewPr>
  <p:outlineViewPr>
    <p:cViewPr>
      <p:scale>
        <a:sx n="33" d="100"/>
        <a:sy n="33" d="100"/>
      </p:scale>
      <p:origin x="0" y="-153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3" d="100"/>
          <a:sy n="53" d="100"/>
        </p:scale>
        <p:origin x="2648" y="2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5" Type="http://schemas.openxmlformats.org/officeDocument/2006/relationships/chartUserShapes" Target="../drawings/drawing1.xml"/><Relationship Id="rId4" Type="http://schemas.openxmlformats.org/officeDocument/2006/relationships/package" Target="../embeddings/Microsoft_Excel_Worksheet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1800" b="1" baseline="0" dirty="0" smtClean="0">
                <a:solidFill>
                  <a:srgbClr val="0070C0"/>
                </a:solidFill>
                <a:latin typeface="Gill Sans MT" panose="020B0502020104020203" pitchFamily="34" charset="0"/>
              </a:rPr>
              <a:t>ACTIONS  WHEN ENCOUNTERING STRAY DOGS </a:t>
            </a:r>
            <a:r>
              <a:rPr lang="en-GB" sz="2200" b="1" baseline="0" dirty="0" smtClean="0">
                <a:solidFill>
                  <a:srgbClr val="0070C0"/>
                </a:solidFill>
                <a:latin typeface="Gill Sans MT" panose="020B0502020104020203" pitchFamily="34" charset="0"/>
              </a:rPr>
              <a:t>- </a:t>
            </a:r>
            <a:r>
              <a:rPr lang="en-GB" sz="1200" b="1" baseline="0" dirty="0" smtClean="0">
                <a:solidFill>
                  <a:srgbClr val="0070C0"/>
                </a:solidFill>
                <a:latin typeface="Gill Sans MT" panose="020B0502020104020203" pitchFamily="34" charset="0"/>
              </a:rPr>
              <a:t>RELATIVELY PER GROUP </a:t>
            </a:r>
            <a:endParaRPr lang="en-GB" sz="1200" b="1" dirty="0">
              <a:solidFill>
                <a:srgbClr val="0070C0"/>
              </a:solidFill>
              <a:latin typeface="Gill Sans MT" panose="020B0502020104020203" pitchFamily="34" charset="0"/>
            </a:endParaRPr>
          </a:p>
        </c:rich>
      </c:tx>
      <c:layout>
        <c:manualLayout>
          <c:xMode val="edge"/>
          <c:yMode val="edge"/>
          <c:x val="0.12957487287938607"/>
          <c:y val="3.89277117394072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43262502577617323"/>
          <c:y val="5.5077727730383393E-3"/>
          <c:w val="0.55101967190233481"/>
          <c:h val="0.88318536750733379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HOTEL GUESTS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F4E3-4E05-9640-22215403B30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5"/>
                <c:pt idx="0">
                  <c:v>Feed them</c:v>
                </c:pt>
                <c:pt idx="1">
                  <c:v>locate owner/inform hotel representative</c:v>
                </c:pt>
                <c:pt idx="2">
                  <c:v>    Report to local animal welfare group or take to shelter</c:v>
                </c:pt>
                <c:pt idx="3">
                  <c:v>Ignore and hope they go away</c:v>
                </c:pt>
                <c:pt idx="4">
                  <c:v>Shouting to chase them away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77</c:v>
                </c:pt>
                <c:pt idx="1">
                  <c:v>10</c:v>
                </c:pt>
                <c:pt idx="2">
                  <c:v>7</c:v>
                </c:pt>
                <c:pt idx="3">
                  <c:v>10</c:v>
                </c:pt>
                <c:pt idx="4">
                  <c:v>0</c:v>
                </c:pt>
                <c:pt idx="5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F4E3-4E05-9640-22215403B30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TEAM MEMBERS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5"/>
                <c:pt idx="0">
                  <c:v>Feed them</c:v>
                </c:pt>
                <c:pt idx="1">
                  <c:v>locate owner/inform hotel representative</c:v>
                </c:pt>
                <c:pt idx="2">
                  <c:v>    Report to local animal welfare group or take to shelter</c:v>
                </c:pt>
                <c:pt idx="3">
                  <c:v>Ignore and hope they go away</c:v>
                </c:pt>
                <c:pt idx="4">
                  <c:v>Shouting to chase them away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28</c:v>
                </c:pt>
                <c:pt idx="1">
                  <c:v>31</c:v>
                </c:pt>
                <c:pt idx="2">
                  <c:v>25</c:v>
                </c:pt>
                <c:pt idx="3">
                  <c:v>17</c:v>
                </c:pt>
                <c:pt idx="4">
                  <c:v>28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F4E3-4E05-9640-22215403B308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688584959"/>
        <c:axId val="1688567487"/>
      </c:barChart>
      <c:catAx>
        <c:axId val="168858495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88567487"/>
        <c:crosses val="autoZero"/>
        <c:auto val="1"/>
        <c:lblAlgn val="ctr"/>
        <c:lblOffset val="100"/>
        <c:noMultiLvlLbl val="0"/>
      </c:catAx>
      <c:valAx>
        <c:axId val="1688567487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885849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427749596975046E-2"/>
          <c:y val="0.92760542626167009"/>
          <c:w val="0.35979921506986334"/>
          <c:h val="5.19063044017998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lnSpc>
                <a:spcPct val="150000"/>
              </a:lnSpc>
              <a:defRPr sz="1862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GB" sz="1800" b="1" cap="all" baseline="0" dirty="0" smtClean="0">
                <a:solidFill>
                  <a:srgbClr val="0070C0"/>
                </a:solidFill>
                <a:latin typeface="Gill Sans MT" panose="020B0502020104020203" pitchFamily="34" charset="0"/>
              </a:rPr>
              <a:t>feedback on causes of problematic amount OF STRAYS -</a:t>
            </a:r>
          </a:p>
          <a:p>
            <a:pPr>
              <a:lnSpc>
                <a:spcPct val="150000"/>
              </a:lnSpc>
              <a:defRPr/>
            </a:pPr>
            <a:r>
              <a:rPr lang="en-GB" sz="1200" b="1" cap="all" baseline="0" dirty="0" smtClean="0">
                <a:solidFill>
                  <a:srgbClr val="0070C0"/>
                </a:solidFill>
                <a:latin typeface="Gill Sans MT" panose="020B0502020104020203" pitchFamily="34" charset="0"/>
              </a:rPr>
              <a:t>relatively per group</a:t>
            </a:r>
            <a:endParaRPr lang="en-GB" sz="1200" b="1" cap="all" baseline="0" dirty="0">
              <a:solidFill>
                <a:srgbClr val="0070C0"/>
              </a:solidFill>
              <a:latin typeface="Gill Sans MT" panose="020B0502020104020203" pitchFamily="34" charset="0"/>
            </a:endParaRPr>
          </a:p>
        </c:rich>
      </c:tx>
      <c:layout>
        <c:manualLayout>
          <c:xMode val="edge"/>
          <c:yMode val="edge"/>
          <c:x val="0.14172570910565616"/>
          <c:y val="4.8624873743001326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lnSpc>
              <a:spcPct val="150000"/>
            </a:lnSpc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4437878673103806"/>
          <c:y val="0"/>
          <c:w val="0.63419172878631003"/>
          <c:h val="0.87132647199025148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HOTEL GUESTS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C1C-4B78-B927-C6477FBD1E8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4"/>
                <c:pt idx="0">
                  <c:v>Ignorance, lack of knowledge</c:v>
                </c:pt>
                <c:pt idx="1">
                  <c:v>No spaying and neutering facilities</c:v>
                </c:pt>
                <c:pt idx="2">
                  <c:v>Culture </c:v>
                </c:pt>
                <c:pt idx="3">
                  <c:v>Not enough control/regulations/ sanctions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63</c:v>
                </c:pt>
                <c:pt idx="1">
                  <c:v>17</c:v>
                </c:pt>
                <c:pt idx="2">
                  <c:v>50</c:v>
                </c:pt>
                <c:pt idx="3">
                  <c:v>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1C1C-4B78-B927-C6477FBD1E89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TEAM MEMBERS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4"/>
                <c:pt idx="0">
                  <c:v>Ignorance, lack of knowledge</c:v>
                </c:pt>
                <c:pt idx="1">
                  <c:v>No spaying and neutering facilities</c:v>
                </c:pt>
                <c:pt idx="2">
                  <c:v>Culture </c:v>
                </c:pt>
                <c:pt idx="3">
                  <c:v>Not enough control/regulations/ sanctions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47</c:v>
                </c:pt>
                <c:pt idx="1">
                  <c:v>19</c:v>
                </c:pt>
                <c:pt idx="2">
                  <c:v>36</c:v>
                </c:pt>
                <c:pt idx="3">
                  <c:v>72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1C1C-4B78-B927-C6477FBD1E89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688584959"/>
        <c:axId val="1688567487"/>
      </c:barChart>
      <c:catAx>
        <c:axId val="168858495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t" anchorCtr="1"/>
          <a:lstStyle/>
          <a:p>
            <a:pPr algn="just">
              <a:defRPr sz="20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en-US"/>
          </a:p>
        </c:txPr>
        <c:crossAx val="1688567487"/>
        <c:crosses val="autoZero"/>
        <c:auto val="1"/>
        <c:lblAlgn val="ctr"/>
        <c:lblOffset val="100"/>
        <c:noMultiLvlLbl val="0"/>
      </c:catAx>
      <c:valAx>
        <c:axId val="1688567487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6885849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2.2337744624804323E-2"/>
          <c:y val="0.93247583352413488"/>
          <c:w val="0.38448319403025683"/>
          <c:h val="4.931237335992286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cap="all" spc="0" baseline="0">
                <a:solidFill>
                  <a:srgbClr val="0070C0"/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r>
              <a:rPr lang="en-GB" sz="1800" b="1" cap="all" baseline="0" dirty="0">
                <a:solidFill>
                  <a:srgbClr val="0070C0"/>
                </a:solidFill>
              </a:rPr>
              <a:t>Feedback </a:t>
            </a:r>
            <a:r>
              <a:rPr lang="en-GB" sz="1800" b="1" cap="all" baseline="0" dirty="0" smtClean="0">
                <a:solidFill>
                  <a:srgbClr val="0070C0"/>
                </a:solidFill>
              </a:rPr>
              <a:t>on HOW  TO improve  the situation </a:t>
            </a:r>
            <a:r>
              <a:rPr lang="en-GB" sz="1200" b="1" cap="all" baseline="0" dirty="0" smtClean="0">
                <a:solidFill>
                  <a:srgbClr val="0070C0"/>
                </a:solidFill>
              </a:rPr>
              <a:t>– relatively per group</a:t>
            </a:r>
            <a:endParaRPr lang="en-GB" sz="1200" b="1" cap="all" baseline="0" dirty="0">
              <a:solidFill>
                <a:srgbClr val="0070C0"/>
              </a:solidFill>
            </a:endParaRPr>
          </a:p>
        </c:rich>
      </c:tx>
      <c:layout>
        <c:manualLayout>
          <c:xMode val="edge"/>
          <c:yMode val="edge"/>
          <c:x val="0.15336829176114894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cap="all" spc="0" baseline="0">
              <a:solidFill>
                <a:srgbClr val="0070C0"/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34070685360758479"/>
          <c:y val="5.5853691254974039E-2"/>
          <c:w val="0.63980618494116803"/>
          <c:h val="0.86920918421782645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HOTEL GUESTS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Education and awareness for pet owners</c:v>
                </c:pt>
                <c:pt idx="1">
                  <c:v>      Spaying and neutering</c:v>
                </c:pt>
                <c:pt idx="2">
                  <c:v>Adoption programme</c:v>
                </c:pt>
                <c:pt idx="3">
                  <c:v>Stricter law and regulations with regards to dog breeding and ownership</c:v>
                </c:pt>
                <c:pt idx="4">
                  <c:v>Animal health law education</c:v>
                </c:pt>
                <c:pt idx="5">
                  <c:v>Create (temporary) shelters in each village </c:v>
                </c:pt>
                <c:pt idx="6">
                  <c:v>Eliminate stray dogs by killing them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100</c:v>
                </c:pt>
                <c:pt idx="1">
                  <c:v>43</c:v>
                </c:pt>
                <c:pt idx="2">
                  <c:v>50</c:v>
                </c:pt>
                <c:pt idx="3">
                  <c:v>63</c:v>
                </c:pt>
                <c:pt idx="4">
                  <c:v>57</c:v>
                </c:pt>
                <c:pt idx="5">
                  <c:v>37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7C4-4DBF-997B-EFC61B7C1671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TEAM MEMBERS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Gill Sans MT" panose="020B0502020104020203" pitchFamily="34" charset="0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Education and awareness for pet owners</c:v>
                </c:pt>
                <c:pt idx="1">
                  <c:v>      Spaying and neutering</c:v>
                </c:pt>
                <c:pt idx="2">
                  <c:v>Adoption programme</c:v>
                </c:pt>
                <c:pt idx="3">
                  <c:v>Stricter law and regulations with regards to dog breeding and ownership</c:v>
                </c:pt>
                <c:pt idx="4">
                  <c:v>Animal health law education</c:v>
                </c:pt>
                <c:pt idx="5">
                  <c:v>Create (temporary) shelters in each village </c:v>
                </c:pt>
                <c:pt idx="6">
                  <c:v>Eliminate stray dogs by killing them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71</c:v>
                </c:pt>
                <c:pt idx="1">
                  <c:v>22</c:v>
                </c:pt>
                <c:pt idx="2">
                  <c:v>52</c:v>
                </c:pt>
                <c:pt idx="3">
                  <c:v>45</c:v>
                </c:pt>
                <c:pt idx="4">
                  <c:v>53</c:v>
                </c:pt>
                <c:pt idx="5">
                  <c:v>55</c:v>
                </c:pt>
                <c:pt idx="6">
                  <c:v>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7C4-4DBF-997B-EFC61B7C1671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2"/>
        <c:axId val="1688584959"/>
        <c:axId val="1688567487"/>
      </c:barChart>
      <c:catAx>
        <c:axId val="1688584959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en-US"/>
          </a:p>
        </c:txPr>
        <c:crossAx val="1688567487"/>
        <c:crosses val="autoZero"/>
        <c:auto val="1"/>
        <c:lblAlgn val="ctr"/>
        <c:lblOffset val="100"/>
        <c:noMultiLvlLbl val="0"/>
      </c:catAx>
      <c:valAx>
        <c:axId val="1688567487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Gill Sans MT" panose="020B0502020104020203" pitchFamily="34" charset="0"/>
                <a:ea typeface="+mn-ea"/>
                <a:cs typeface="+mn-cs"/>
              </a:defRPr>
            </a:pPr>
            <a:endParaRPr lang="en-US"/>
          </a:p>
        </c:txPr>
        <c:crossAx val="1688584959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"/>
          <c:y val="0.94056445116616516"/>
          <c:w val="0.36933097276530907"/>
          <c:h val="4.673229680131447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Gill Sans MT" panose="020B0502020104020203" pitchFamily="34" charset="0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sz="1400">
          <a:latin typeface="Gill Sans MT" panose="020B0502020104020203" pitchFamily="34" charset="0"/>
        </a:defRPr>
      </a:pPr>
      <a:endParaRPr lang="en-US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0.05829</cdr:x>
      <cdr:y>0.79642</cdr:y>
    </cdr:from>
    <cdr:to>
      <cdr:x>0.33841</cdr:x>
      <cdr:y>0.91711</cdr:y>
    </cdr:to>
    <cdr:sp macro="" textlink="">
      <cdr:nvSpPr>
        <cdr:cNvPr id="3" name="Oval 2"/>
        <cdr:cNvSpPr/>
      </cdr:nvSpPr>
      <cdr:spPr>
        <a:xfrm xmlns:a="http://schemas.openxmlformats.org/drawingml/2006/main">
          <a:off x="665965" y="5191662"/>
          <a:ext cx="3200400" cy="786810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28575">
          <a:solidFill>
            <a:srgbClr val="FF0000"/>
          </a:solidFill>
        </a:ln>
      </cdr:spPr>
      <cdr:style>
        <a:lnRef xmlns:a="http://schemas.openxmlformats.org/drawingml/2006/main" idx="2">
          <a:schemeClr val="accent6"/>
        </a:lnRef>
        <a:fillRef xmlns:a="http://schemas.openxmlformats.org/drawingml/2006/main" idx="1">
          <a:schemeClr val="lt1"/>
        </a:fillRef>
        <a:effectRef xmlns:a="http://schemas.openxmlformats.org/drawingml/2006/main" idx="0">
          <a:schemeClr val="accent6"/>
        </a:effectRef>
        <a:fontRef xmlns:a="http://schemas.openxmlformats.org/drawingml/2006/main" idx="minor">
          <a:schemeClr val="dk1"/>
        </a:fontRef>
      </cdr:style>
      <cdr:txBody>
        <a:bodyPr xmlns:a="http://schemas.openxmlformats.org/drawingml/2006/main" vertOverflow="clip"/>
        <a:lstStyle xmlns:a="http://schemas.openxmlformats.org/drawingml/2006/main"/>
        <a:p xmlns:a="http://schemas.openxmlformats.org/drawingml/2006/main">
          <a:endParaRPr lang="en-US"/>
        </a:p>
      </cdr:txBody>
    </cdr:sp>
  </cdr:relSizeAnchor>
  <cdr:relSizeAnchor xmlns:cdr="http://schemas.openxmlformats.org/drawingml/2006/chartDrawing">
    <cdr:from>
      <cdr:x>0</cdr:x>
      <cdr:y>0.84208</cdr:y>
    </cdr:from>
    <cdr:to>
      <cdr:x>0.04805</cdr:x>
      <cdr:y>0.88123</cdr:y>
    </cdr:to>
    <cdr:sp macro="" textlink="">
      <cdr:nvSpPr>
        <cdr:cNvPr id="2" name="Right Arrow 1"/>
        <cdr:cNvSpPr/>
      </cdr:nvSpPr>
      <cdr:spPr>
        <a:xfrm xmlns:a="http://schemas.openxmlformats.org/drawingml/2006/main">
          <a:off x="0" y="5489373"/>
          <a:ext cx="549006" cy="255181"/>
        </a:xfrm>
        <a:prstGeom xmlns:a="http://schemas.openxmlformats.org/drawingml/2006/main" prst="rightArrow">
          <a:avLst>
            <a:gd name="adj1" fmla="val 57210"/>
            <a:gd name="adj2" fmla="val 50000"/>
          </a:avLst>
        </a:prstGeom>
        <a:solidFill xmlns:a="http://schemas.openxmlformats.org/drawingml/2006/main">
          <a:srgbClr val="FF0000"/>
        </a:solidFill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/>
        <a:lstStyle xmlns:a="http://schemas.openxmlformats.org/drawingml/2006/main">
          <a:lvl1pPr marL="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57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14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371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8288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2860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7432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2004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657600" indent="0">
            <a:defRPr sz="11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endParaRPr lang="en-US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1138A16-0A42-4888-87ED-ABCEF16591AF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DD4EC1-1DFE-4C8F-9B6F-AB6D7547A9C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90508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783009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5169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buClr>
                <a:srgbClr val="C00000"/>
              </a:buClr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53188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765611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422488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49921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34175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12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23148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14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055462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229387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20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63105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24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9337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1779816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DD4EC1-1DFE-4C8F-9B6F-AB6D7547A9C0}" type="slidenum">
              <a:rPr lang="en-GB" smtClean="0"/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54972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D78A8-7565-457E-B43C-29A91C57831D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95FFC78-9ECB-4189-91C2-7281E8B6A00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329963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D78A8-7565-457E-B43C-29A91C57831D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FFC78-9ECB-4189-91C2-7281E8B6A00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867958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D78A8-7565-457E-B43C-29A91C57831D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FFC78-9ECB-4189-91C2-7281E8B6A00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69702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D78A8-7565-457E-B43C-29A91C57831D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FFC78-9ECB-4189-91C2-7281E8B6A00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2012201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D78A8-7565-457E-B43C-29A91C57831D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FFC78-9ECB-4189-91C2-7281E8B6A00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0377483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D78A8-7565-457E-B43C-29A91C57831D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FFC78-9ECB-4189-91C2-7281E8B6A00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7719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D78A8-7565-457E-B43C-29A91C57831D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FFC78-9ECB-4189-91C2-7281E8B6A00D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17092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D78A8-7565-457E-B43C-29A91C57831D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FFC78-9ECB-4189-91C2-7281E8B6A00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6400847"/>
      </p:ext>
    </p:extLst>
  </p:cSld>
  <p:clrMapOvr>
    <a:masterClrMapping/>
  </p:clrMapOvr>
  <p:extLst mod="1"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D9D78A8-7565-457E-B43C-29A91C57831D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FFC78-9ECB-4189-91C2-7281E8B6A00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26360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D78A8-7565-457E-B43C-29A91C57831D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FFC78-9ECB-4189-91C2-7281E8B6A00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7507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9D78A8-7565-457E-B43C-29A91C57831D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5FFC78-9ECB-4189-91C2-7281E8B6A00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0410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D78A8-7565-457E-B43C-29A91C57831D}" type="datetimeFigureOut">
              <a:rPr lang="en-GB" smtClean="0"/>
              <a:t>08/11/2019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95FFC78-9ECB-4189-91C2-7281E8B6A00D}" type="slidenum">
              <a:rPr lang="en-GB" smtClean="0"/>
              <a:t>‹#›</a:t>
            </a:fld>
            <a:endParaRPr lang="en-GB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49350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9" r:id="rId1"/>
    <p:sldLayoutId id="2147483870" r:id="rId2"/>
    <p:sldLayoutId id="2147483871" r:id="rId3"/>
    <p:sldLayoutId id="2147483872" r:id="rId4"/>
    <p:sldLayoutId id="2147483873" r:id="rId5"/>
    <p:sldLayoutId id="2147483874" r:id="rId6"/>
    <p:sldLayoutId id="2147483875" r:id="rId7"/>
    <p:sldLayoutId id="2147483876" r:id="rId8"/>
    <p:sldLayoutId id="2147483877" r:id="rId9"/>
    <p:sldLayoutId id="2147483878" r:id="rId10"/>
    <p:sldLayoutId id="21474838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fif"/><Relationship Id="rId3" Type="http://schemas.openxmlformats.org/officeDocument/2006/relationships/image" Target="../media/image5.jfif"/><Relationship Id="rId7" Type="http://schemas.openxmlformats.org/officeDocument/2006/relationships/image" Target="../media/image9.jf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fif"/><Relationship Id="rId5" Type="http://schemas.openxmlformats.org/officeDocument/2006/relationships/image" Target="../media/image7.jfif"/><Relationship Id="rId4" Type="http://schemas.openxmlformats.org/officeDocument/2006/relationships/image" Target="../media/image6.jf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56F177-F76C-49D4-A3DE-702D0F614C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32030" y="1433781"/>
            <a:ext cx="9603275" cy="1339967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Three united thread</a:t>
            </a:r>
            <a:r>
              <a:rPr lang="en-GB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GB" sz="4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28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GROUP PROJECT </a:t>
            </a:r>
            <a:endParaRPr lang="en-GB" sz="28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6FF105-90AB-40F5-A007-6EB41724F0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0260" y="4074137"/>
            <a:ext cx="10515600" cy="223817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b="1" cap="all" spc="200" dirty="0">
              <a:solidFill>
                <a:srgbClr val="262626"/>
              </a:solidFill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GB" sz="1600" b="1" cap="all" spc="200" dirty="0" smtClean="0">
                <a:solidFill>
                  <a:srgbClr val="262626"/>
                </a:solidFill>
              </a:rPr>
              <a:t>work-based </a:t>
            </a:r>
            <a:r>
              <a:rPr lang="en-GB" sz="1600" b="1" cap="all" spc="200" dirty="0">
                <a:solidFill>
                  <a:srgbClr val="262626"/>
                </a:solidFill>
              </a:rPr>
              <a:t>learning project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600" cap="all" spc="200" dirty="0" smtClean="0">
                <a:solidFill>
                  <a:srgbClr val="262626"/>
                </a:solidFill>
              </a:rPr>
              <a:t>David </a:t>
            </a:r>
            <a:r>
              <a:rPr lang="en-GB" sz="1600" cap="all" spc="200" dirty="0">
                <a:solidFill>
                  <a:srgbClr val="262626"/>
                </a:solidFill>
              </a:rPr>
              <a:t>li ah </a:t>
            </a:r>
            <a:r>
              <a:rPr lang="en-GB" sz="1600" cap="all" spc="200" dirty="0" err="1" smtClean="0">
                <a:solidFill>
                  <a:srgbClr val="262626"/>
                </a:solidFill>
              </a:rPr>
              <a:t>choON</a:t>
            </a:r>
            <a:r>
              <a:rPr lang="en-GB" sz="1600" cap="all" spc="200" dirty="0" smtClean="0">
                <a:solidFill>
                  <a:srgbClr val="262626"/>
                </a:solidFill>
              </a:rPr>
              <a:t> (assistant front office manager)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600" cap="all" spc="200" dirty="0" smtClean="0">
                <a:solidFill>
                  <a:srgbClr val="262626"/>
                </a:solidFill>
              </a:rPr>
              <a:t>ramen Tesigen	        (sous chef)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GB" sz="1600" cap="all" spc="200" dirty="0" err="1">
                <a:solidFill>
                  <a:srgbClr val="262626"/>
                </a:solidFill>
              </a:rPr>
              <a:t>kerensa</a:t>
            </a:r>
            <a:r>
              <a:rPr lang="en-GB" sz="1600" cap="all" spc="200" dirty="0">
                <a:solidFill>
                  <a:srgbClr val="262626"/>
                </a:solidFill>
              </a:rPr>
              <a:t> </a:t>
            </a:r>
            <a:r>
              <a:rPr lang="en-GB" sz="1600" cap="all" spc="200" dirty="0" smtClean="0">
                <a:solidFill>
                  <a:srgbClr val="262626"/>
                </a:solidFill>
              </a:rPr>
              <a:t>Langitan   (group spa &amp; wellness manager)</a:t>
            </a:r>
            <a:endParaRPr lang="en-GB" sz="1600" cap="all" spc="200" dirty="0">
              <a:solidFill>
                <a:srgbClr val="26262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914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 rotWithShape="1">
          <a:gsLst>
            <a:gs pos="6200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artisticChalkSketch/>
                    </a14:imgEffect>
                    <a14:imgEffect>
                      <a14:saturation sat="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231762" y="3232295"/>
            <a:ext cx="3830284" cy="2804152"/>
          </a:xfrm>
          <a:prstGeom prst="rect">
            <a:avLst/>
          </a:prstGeom>
          <a:effectLst>
            <a:outerShdw blurRad="50800" dist="50800" dir="5400000" algn="ctr" rotWithShape="0">
              <a:schemeClr val="tx2">
                <a:lumMod val="40000"/>
                <a:lumOff val="60000"/>
              </a:schemeClr>
            </a:outerShdw>
            <a:softEdge rad="114300"/>
          </a:effectLst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854A430-3D7E-4BD9-9B15-BD1C402A44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3360" y="799404"/>
            <a:ext cx="9603275" cy="2400995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LUX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JUMPS OUT AND BARKS, </a:t>
            </a:r>
            <a:br>
              <a:rPr lang="en-GB" sz="4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GB" sz="20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“</a:t>
            </a:r>
            <a:r>
              <a:rPr lang="en-ZA" sz="3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creating a dog friendly environment within hospitality”</a:t>
            </a:r>
            <a:endParaRPr lang="en-GB" sz="36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211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60999" y="509131"/>
            <a:ext cx="9603275" cy="1049235"/>
          </a:xfrm>
        </p:spPr>
        <p:txBody>
          <a:bodyPr>
            <a:noAutofit/>
          </a:bodyPr>
          <a:lstStyle/>
          <a:p>
            <a:pPr algn="ctr"/>
            <a:r>
              <a:rPr lang="en-GB" sz="3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stray dogs Impact  Worldwide </a:t>
            </a:r>
            <a:r>
              <a:rPr lang="en-GB" sz="3000" dirty="0"/>
              <a:t/>
            </a:r>
            <a:br>
              <a:rPr lang="en-GB" sz="3000" dirty="0"/>
            </a:br>
            <a:r>
              <a:rPr lang="en-GB" sz="3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2010 - 2018</a:t>
            </a:r>
            <a:endParaRPr lang="en-GB" sz="3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9082" y="1917333"/>
            <a:ext cx="5241830" cy="461105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Clr>
                <a:schemeClr val="tx1"/>
              </a:buClr>
              <a:buNone/>
            </a:pPr>
            <a:r>
              <a:rPr lang="en-US" sz="2900" b="1" dirty="0" smtClean="0">
                <a:solidFill>
                  <a:srgbClr val="C00000"/>
                </a:solidFill>
              </a:rPr>
              <a:t>NEGATIVE IMPACTS</a:t>
            </a:r>
          </a:p>
          <a:p>
            <a:pPr>
              <a:buClr>
                <a:srgbClr val="C00000"/>
              </a:buClr>
            </a:pP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 </a:t>
            </a:r>
            <a:r>
              <a:rPr lang="en-US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loss of USD 15 million </a:t>
            </a: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annually affected </a:t>
            </a:r>
            <a:r>
              <a:rPr lang="en-US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Puerto </a:t>
            </a: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Rico (Davis, 2010)</a:t>
            </a:r>
            <a:endParaRPr lang="en-GB" sz="2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C00000"/>
              </a:buClr>
            </a:pP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60% of </a:t>
            </a: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Canadian have pets </a:t>
            </a: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avoid </a:t>
            </a: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hotels </a:t>
            </a:r>
            <a:r>
              <a:rPr lang="en-GB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with </a:t>
            </a:r>
            <a:r>
              <a:rPr lang="en-GB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stray dogs (</a:t>
            </a: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Webster, 2013</a:t>
            </a:r>
            <a:r>
              <a:rPr lang="en-US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29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C00000"/>
              </a:buClr>
            </a:pP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Rabies </a:t>
            </a:r>
            <a:r>
              <a:rPr lang="en-US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became a major public health </a:t>
            </a: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problem in Cameroon (Raymond</a:t>
            </a:r>
            <a:r>
              <a:rPr lang="en-US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2015)</a:t>
            </a:r>
            <a:endParaRPr lang="en-GB" sz="2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>
              <a:buClr>
                <a:srgbClr val="C00000"/>
              </a:buClr>
            </a:pP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Ministry </a:t>
            </a:r>
            <a:r>
              <a:rPr lang="en-US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of Environment </a:t>
            </a: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of Mauritius </a:t>
            </a:r>
            <a:r>
              <a:rPr lang="en-US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stated </a:t>
            </a: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stray </a:t>
            </a:r>
            <a:r>
              <a:rPr lang="en-US" sz="2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dogs might attack </a:t>
            </a:r>
            <a:r>
              <a:rPr lang="en-US" sz="29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humans and vehicles (2015)</a:t>
            </a:r>
            <a:endParaRPr lang="en-GB" sz="2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GB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131967" y="1885434"/>
            <a:ext cx="5241830" cy="4611054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62500" lnSpcReduction="20000"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500" b="1" dirty="0">
                <a:solidFill>
                  <a:srgbClr val="002060"/>
                </a:solidFill>
              </a:rPr>
              <a:t>METHODS DONE TO </a:t>
            </a:r>
            <a:r>
              <a:rPr lang="en-GB" sz="3500" b="1" dirty="0" smtClean="0">
                <a:solidFill>
                  <a:srgbClr val="002060"/>
                </a:solidFill>
              </a:rPr>
              <a:t>REDUCE</a:t>
            </a:r>
            <a:r>
              <a:rPr lang="en-GB" sz="3500" b="1" dirty="0">
                <a:solidFill>
                  <a:srgbClr val="002060"/>
                </a:solidFill>
              </a:rPr>
              <a:t>/ </a:t>
            </a:r>
            <a:r>
              <a:rPr lang="en-GB" sz="3500" b="1" dirty="0" smtClean="0">
                <a:solidFill>
                  <a:srgbClr val="002060"/>
                </a:solidFill>
              </a:rPr>
              <a:t>CONTROL</a:t>
            </a:r>
            <a:endParaRPr lang="en-GB" sz="3500" b="1" dirty="0">
              <a:solidFill>
                <a:srgbClr val="002060"/>
              </a:solidFill>
            </a:endParaRPr>
          </a:p>
          <a:p>
            <a:pPr marL="285750" indent="-285750">
              <a:buClrTx/>
            </a:pP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Drastic solutions including </a:t>
            </a:r>
            <a:r>
              <a:rPr lang="en-GB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shooting, poisoning, and </a:t>
            </a:r>
            <a:r>
              <a:rPr lang="en-GB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electrocution in Athens</a:t>
            </a: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buClrTx/>
            </a:pPr>
            <a:r>
              <a:rPr lang="en-US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Gruesome </a:t>
            </a:r>
            <a:r>
              <a:rPr lang="en-US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culling of stray in </a:t>
            </a:r>
            <a:r>
              <a:rPr lang="en-US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Mauritius (Daily Mail UK, 2015)</a:t>
            </a:r>
            <a:endParaRPr lang="en-US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buClrTx/>
            </a:pPr>
            <a:r>
              <a:rPr lang="en-US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Air Transat supported adoption project on </a:t>
            </a:r>
            <a:r>
              <a:rPr lang="en-US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</a:t>
            </a:r>
            <a:r>
              <a:rPr lang="en-US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Caribbean </a:t>
            </a:r>
            <a:r>
              <a:rPr lang="en-US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and </a:t>
            </a:r>
            <a:r>
              <a:rPr lang="en-US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Mexico (Davis, 2010</a:t>
            </a:r>
            <a:r>
              <a:rPr lang="en-US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) </a:t>
            </a:r>
          </a:p>
          <a:p>
            <a:pPr marL="285750" indent="-285750">
              <a:buClrTx/>
            </a:pPr>
            <a:r>
              <a:rPr lang="en-US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</a:t>
            </a:r>
            <a:r>
              <a:rPr lang="en-US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housands </a:t>
            </a:r>
            <a:r>
              <a:rPr lang="en-US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of </a:t>
            </a:r>
            <a:r>
              <a:rPr lang="en-US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dogs </a:t>
            </a:r>
            <a:r>
              <a:rPr lang="en-US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had </a:t>
            </a:r>
            <a:r>
              <a:rPr lang="en-US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been </a:t>
            </a:r>
            <a:r>
              <a:rPr lang="en-US" sz="3500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sterilised</a:t>
            </a:r>
            <a:r>
              <a:rPr lang="en-US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in </a:t>
            </a:r>
            <a:r>
              <a:rPr lang="en-US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Mauritius </a:t>
            </a:r>
            <a:r>
              <a:rPr lang="en-US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HSI </a:t>
            </a:r>
            <a:r>
              <a:rPr lang="en-US" sz="35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Africa (2018</a:t>
            </a:r>
            <a:r>
              <a:rPr lang="en-US" sz="35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)</a:t>
            </a:r>
            <a:endParaRPr lang="en-GB" sz="35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37226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3C0EBA-0FFE-4C77-A375-7429745B005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17614" y="555607"/>
            <a:ext cx="9603275" cy="753291"/>
          </a:xfrm>
        </p:spPr>
        <p:txBody>
          <a:bodyPr>
            <a:noAutofit/>
          </a:bodyPr>
          <a:lstStyle/>
          <a:p>
            <a:pPr algn="ctr"/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STATISTICS OF STRAY DOGS IN MAURITIUS*</a:t>
            </a:r>
            <a:endParaRPr lang="en-GB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FE9650-712A-4F9E-AB88-08C5750494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1779" y="2291814"/>
            <a:ext cx="6920261" cy="157843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b="1" dirty="0" smtClean="0"/>
              <a:t>Year 2016 - 	80,000 stray dogs</a:t>
            </a:r>
          </a:p>
          <a:p>
            <a:pPr marL="0" indent="0">
              <a:buNone/>
            </a:pPr>
            <a:r>
              <a:rPr lang="en-GB" sz="3200" b="1" dirty="0" smtClean="0"/>
              <a:t> Year 2018 - 	200,000 stray dogs</a:t>
            </a:r>
          </a:p>
          <a:p>
            <a:pPr marL="0" indent="0">
              <a:buNone/>
            </a:pPr>
            <a:endParaRPr lang="en-GB" sz="3200" b="1" dirty="0">
              <a:solidFill>
                <a:srgbClr val="C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18419" t="7558" r="18112" b="7655"/>
          <a:stretch/>
        </p:blipFill>
        <p:spPr>
          <a:xfrm>
            <a:off x="7856728" y="1436914"/>
            <a:ext cx="3837455" cy="5128478"/>
          </a:xfrm>
          <a:prstGeom prst="rect">
            <a:avLst/>
          </a:prstGeom>
          <a:effectLst>
            <a:glow rad="228600">
              <a:schemeClr val="accent1">
                <a:satMod val="175000"/>
                <a:alpha val="40000"/>
              </a:schemeClr>
            </a:glow>
            <a:innerShdw blurRad="63500" dist="50800" dir="18900000">
              <a:prstClr val="black">
                <a:alpha val="50000"/>
              </a:prstClr>
            </a:innerShdw>
          </a:effectLst>
          <a:scene3d>
            <a:camera prst="perspectiveLeft"/>
            <a:lightRig rig="threePt" dir="t"/>
          </a:scene3d>
          <a:sp3d prstMaterial="flat">
            <a:bevelT w="101600" prst="riblet"/>
            <a:bevelB w="139700" prst="cross"/>
          </a:sp3d>
        </p:spPr>
      </p:pic>
      <p:sp>
        <p:nvSpPr>
          <p:cNvPr id="5" name="TextBox 4"/>
          <p:cNvSpPr txBox="1"/>
          <p:nvPr/>
        </p:nvSpPr>
        <p:spPr>
          <a:xfrm>
            <a:off x="674339" y="5831840"/>
            <a:ext cx="65264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smtClean="0"/>
              <a:t>* Numbers were taken according </a:t>
            </a:r>
            <a:r>
              <a:rPr lang="en-GB" i="1" dirty="0"/>
              <a:t>to the statistic of Ministry of </a:t>
            </a:r>
            <a:r>
              <a:rPr lang="en-GB" i="1" dirty="0" smtClean="0"/>
              <a:t>Agriculture</a:t>
            </a:r>
          </a:p>
          <a:p>
            <a:r>
              <a:rPr lang="en-GB" i="1" dirty="0" smtClean="0"/>
              <a:t>in </a:t>
            </a:r>
            <a:r>
              <a:rPr lang="en-GB" i="1" dirty="0"/>
              <a:t>2016 </a:t>
            </a:r>
            <a:r>
              <a:rPr lang="en-GB" i="1" dirty="0" smtClean="0"/>
              <a:t>and Protection </a:t>
            </a:r>
            <a:r>
              <a:rPr lang="en-GB" i="1" dirty="0"/>
              <a:t>of Animal Welfare Society, </a:t>
            </a:r>
            <a:r>
              <a:rPr lang="en-GB" i="1" dirty="0" smtClean="0"/>
              <a:t>PAWS in 2018 </a:t>
            </a:r>
            <a:endParaRPr lang="en-GB" i="1" dirty="0"/>
          </a:p>
        </p:txBody>
      </p:sp>
      <p:sp>
        <p:nvSpPr>
          <p:cNvPr id="8" name="Rectangle 7"/>
          <p:cNvSpPr/>
          <p:nvPr/>
        </p:nvSpPr>
        <p:spPr>
          <a:xfrm>
            <a:off x="578642" y="4148101"/>
            <a:ext cx="466807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200" b="1" dirty="0">
                <a:solidFill>
                  <a:srgbClr val="C00000"/>
                </a:solidFill>
              </a:rPr>
              <a:t>Drastic increase ↑ 250%</a:t>
            </a:r>
          </a:p>
        </p:txBody>
      </p:sp>
    </p:spTree>
    <p:extLst>
      <p:ext uri="{BB962C8B-B14F-4D97-AF65-F5344CB8AC3E}">
        <p14:creationId xmlns:p14="http://schemas.microsoft.com/office/powerpoint/2010/main" val="37186595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EF9D4-1E26-4D93-A6C0-11DD7CCED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2919" y="330817"/>
            <a:ext cx="9603275" cy="662241"/>
          </a:xfrm>
        </p:spPr>
        <p:txBody>
          <a:bodyPr>
            <a:noAutofit/>
          </a:bodyPr>
          <a:lstStyle/>
          <a:p>
            <a:pPr algn="ctr"/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CHALLENGES at </a:t>
            </a:r>
            <a:r>
              <a:rPr lang="en-GB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Lux</a:t>
            </a:r>
            <a:r>
              <a:rPr lang="en-GB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Grand Gaube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14957" y="1061887"/>
            <a:ext cx="8138865" cy="543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7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635"/>
          <a:stretch/>
        </p:blipFill>
        <p:spPr>
          <a:xfrm>
            <a:off x="-1377" y="15033"/>
            <a:ext cx="3335965" cy="3385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53" t="13001" r="3383" b="56364"/>
          <a:stretch/>
        </p:blipFill>
        <p:spPr>
          <a:xfrm>
            <a:off x="7680959" y="25193"/>
            <a:ext cx="4486621" cy="33854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0" t="15397" r="5538" b="45238"/>
          <a:stretch/>
        </p:blipFill>
        <p:spPr>
          <a:xfrm>
            <a:off x="3354908" y="10160"/>
            <a:ext cx="4318001" cy="33963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26" name="Group 25"/>
          <p:cNvGrpSpPr/>
          <p:nvPr/>
        </p:nvGrpSpPr>
        <p:grpSpPr>
          <a:xfrm>
            <a:off x="10161" y="51876"/>
            <a:ext cx="12168957" cy="6779570"/>
            <a:chOff x="10161" y="51876"/>
            <a:chExt cx="12168957" cy="6779570"/>
          </a:xfrm>
        </p:grpSpPr>
        <p:pic>
          <p:nvPicPr>
            <p:cNvPr id="21" name="Picture 20"/>
            <p:cNvPicPr>
              <a:picLocks noChangeAspect="1"/>
            </p:cNvPicPr>
            <p:nvPr/>
          </p:nvPicPr>
          <p:blipFill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689" r="18507" b="5088"/>
            <a:stretch/>
          </p:blipFill>
          <p:spPr>
            <a:xfrm>
              <a:off x="3370993" y="3434896"/>
              <a:ext cx="4309966" cy="339655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0635"/>
            <a:stretch/>
          </p:blipFill>
          <p:spPr>
            <a:xfrm>
              <a:off x="10161" y="51876"/>
              <a:ext cx="3335965" cy="338545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53" t="13001" r="3383" b="56364"/>
            <a:stretch/>
          </p:blipFill>
          <p:spPr>
            <a:xfrm>
              <a:off x="7692497" y="62036"/>
              <a:ext cx="4486621" cy="338545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  <p:grpSp>
        <p:nvGrpSpPr>
          <p:cNvPr id="27" name="Group 26"/>
          <p:cNvGrpSpPr/>
          <p:nvPr/>
        </p:nvGrpSpPr>
        <p:grpSpPr>
          <a:xfrm>
            <a:off x="10161" y="47003"/>
            <a:ext cx="12232937" cy="6780310"/>
            <a:chOff x="10161" y="47003"/>
            <a:chExt cx="12232937" cy="6780310"/>
          </a:xfrm>
        </p:grpSpPr>
        <p:pic>
          <p:nvPicPr>
            <p:cNvPr id="11" name="Picture 10"/>
            <p:cNvPicPr>
              <a:picLocks noChangeAspect="1"/>
            </p:cNvPicPr>
            <p:nvPr/>
          </p:nvPicPr>
          <p:blipFill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4336" b="45321"/>
            <a:stretch/>
          </p:blipFill>
          <p:spPr>
            <a:xfrm>
              <a:off x="10161" y="3430763"/>
              <a:ext cx="3342640" cy="339655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26" t="19535" r="10390" b="53818"/>
            <a:stretch/>
          </p:blipFill>
          <p:spPr>
            <a:xfrm>
              <a:off x="7699151" y="3400490"/>
              <a:ext cx="4543947" cy="3396550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90" t="15397" r="5538" b="45238"/>
            <a:stretch/>
          </p:blipFill>
          <p:spPr>
            <a:xfrm>
              <a:off x="3366446" y="47003"/>
              <a:ext cx="4318001" cy="3396357"/>
            </a:xfrm>
            <a:prstGeom prst="rect">
              <a:avLst/>
            </a:prstGeom>
            <a:ln>
              <a:noFill/>
            </a:ln>
            <a:effectLst>
              <a:softEdge rad="112500"/>
            </a:effectLst>
          </p:spPr>
        </p:pic>
      </p:grpSp>
    </p:spTree>
    <p:extLst>
      <p:ext uri="{BB962C8B-B14F-4D97-AF65-F5344CB8AC3E}">
        <p14:creationId xmlns:p14="http://schemas.microsoft.com/office/powerpoint/2010/main" val="313252892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mage result for happy dogs park">
            <a:extLst>
              <a:ext uri="{FF2B5EF4-FFF2-40B4-BE49-F238E27FC236}">
                <a16:creationId xmlns:a16="http://schemas.microsoft.com/office/drawing/2014/main" id="{DDB00AA1-8A3A-4296-9BA2-37E87F4A86D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50"/>
          <a:stretch/>
        </p:blipFill>
        <p:spPr bwMode="auto">
          <a:xfrm>
            <a:off x="4127414" y="2395"/>
            <a:ext cx="806458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Group 9"/>
          <p:cNvGrpSpPr/>
          <p:nvPr/>
        </p:nvGrpSpPr>
        <p:grpSpPr>
          <a:xfrm>
            <a:off x="4506495" y="254204"/>
            <a:ext cx="7664337" cy="6482410"/>
            <a:chOff x="4506495" y="263829"/>
            <a:chExt cx="7664337" cy="6482410"/>
          </a:xfrm>
        </p:grpSpPr>
        <p:sp>
          <p:nvSpPr>
            <p:cNvPr id="3" name="TextBox 2"/>
            <p:cNvSpPr txBox="1"/>
            <p:nvPr/>
          </p:nvSpPr>
          <p:spPr>
            <a:xfrm>
              <a:off x="4506495" y="1269495"/>
              <a:ext cx="7051040" cy="264687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400" b="1" dirty="0" smtClean="0">
                  <a:solidFill>
                    <a:schemeClr val="accent2">
                      <a:lumMod val="75000"/>
                    </a:schemeClr>
                  </a:solidFill>
                </a:rPr>
                <a:t>AI</a:t>
              </a:r>
              <a:r>
                <a:rPr lang="en-GB" sz="2400" b="1" dirty="0" smtClean="0">
                  <a:solidFill>
                    <a:srgbClr val="BA2169"/>
                  </a:solidFill>
                </a:rPr>
                <a:t>M</a:t>
              </a:r>
              <a:r>
                <a:rPr lang="en-GB" sz="2400" b="1" dirty="0" smtClean="0">
                  <a:solidFill>
                    <a:schemeClr val="accent2">
                      <a:lumMod val="75000"/>
                    </a:schemeClr>
                  </a:solidFill>
                </a:rPr>
                <a:t>S </a:t>
              </a:r>
            </a:p>
            <a:p>
              <a:endParaRPr lang="en-GB" sz="1000" b="1" dirty="0" smtClean="0"/>
            </a:p>
            <a:p>
              <a:pPr marL="342900" marR="0" lvl="0" indent="-342900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Ø"/>
              </a:pPr>
              <a:r>
                <a:rPr lang="en-GB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Times New Roman" panose="02020603050405020304" pitchFamily="18" charset="0"/>
                </a:rPr>
                <a:t>To find out the most suitable dog-care program on </a:t>
              </a:r>
              <a:r>
                <a:rPr lang="en-GB" sz="2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Times New Roman" panose="02020603050405020304" pitchFamily="18" charset="0"/>
                </a:rPr>
                <a:t>location</a:t>
              </a:r>
            </a:p>
            <a:p>
              <a:pPr marL="342900" marR="0" lvl="0" indent="-342900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Ø"/>
              </a:pPr>
              <a:r>
                <a:rPr lang="en-GB" sz="2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Times New Roman" panose="02020603050405020304" pitchFamily="18" charset="0"/>
                </a:rPr>
                <a:t>To give a positive impact for tourists and community </a:t>
              </a:r>
            </a:p>
            <a:p>
              <a:pPr marL="342900" marR="0" lvl="0" indent="-342900">
                <a:spcBef>
                  <a:spcPts val="0"/>
                </a:spcBef>
                <a:spcAft>
                  <a:spcPts val="0"/>
                </a:spcAft>
                <a:buFont typeface="Wingdings" panose="05000000000000000000" pitchFamily="2" charset="2"/>
                <a:buChar char="Ø"/>
              </a:pPr>
              <a:r>
                <a:rPr lang="en-GB" sz="2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Times New Roman" panose="02020603050405020304" pitchFamily="18" charset="0"/>
                </a:rPr>
                <a:t>To </a:t>
              </a:r>
              <a:r>
                <a:rPr lang="en-GB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lt"/>
                  <a:ea typeface="Times New Roman" panose="02020603050405020304" pitchFamily="18" charset="0"/>
                </a:rPr>
                <a:t>promote animal care awareness within hospitality</a:t>
              </a:r>
              <a:endPara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+mj-lt"/>
                <a:ea typeface="Times New Roman" panose="02020603050405020304" pitchFamily="18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5387260" y="4930357"/>
              <a:ext cx="6783572" cy="18158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8" algn="ctr"/>
              <a:r>
                <a:rPr lang="en-GB" sz="2400" b="1" dirty="0" smtClean="0">
                  <a:solidFill>
                    <a:schemeClr val="accent2">
                      <a:lumMod val="75000"/>
                    </a:schemeClr>
                  </a:solidFill>
                </a:rPr>
                <a:t>OBJECTIVES</a:t>
              </a:r>
            </a:p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en-US" sz="2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To </a:t>
              </a:r>
              <a:r>
                <a:rPr 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look for a sustainable way in tackling stray dog </a:t>
              </a:r>
              <a:r>
                <a:rPr lang="en-US" sz="2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issue</a:t>
              </a:r>
            </a:p>
            <a:p>
              <a:pPr marL="285750" indent="-285750">
                <a:buFont typeface="Wingdings" panose="05000000000000000000" pitchFamily="2" charset="2"/>
                <a:buChar char="Ø"/>
              </a:pPr>
              <a:r>
                <a:rPr lang="en-US" sz="2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To explore the </a:t>
              </a:r>
              <a:r>
                <a:rPr 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possibility </a:t>
              </a:r>
              <a:r>
                <a:rPr lang="en-US" sz="2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of having a </a:t>
              </a:r>
              <a:r>
                <a:rPr lang="en-US" sz="2200" b="1" dirty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temporary </a:t>
              </a:r>
              <a:r>
                <a:rPr lang="en-US" sz="22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shelter</a:t>
              </a:r>
              <a:endParaRPr lang="en-GB" sz="2200" b="1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pic>
          <p:nvPicPr>
            <p:cNvPr id="7" name="Picture 2" descr="Image result for what do we do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299339" y="263829"/>
              <a:ext cx="1632304" cy="12556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422498" y="1967726"/>
            <a:ext cx="3325836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Incidents and </a:t>
            </a:r>
            <a:r>
              <a:rPr lang="en-US" sz="2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labour</a:t>
            </a:r>
            <a:r>
              <a:rPr 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 inefficiency VS  </a:t>
            </a: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‘Zero stray’</a:t>
            </a:r>
            <a:r>
              <a:rPr 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endParaRPr lang="en-GB" sz="2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US" sz="22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C</a:t>
            </a:r>
            <a:r>
              <a:rPr lang="en-US" sz="22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ulture VS Animal-welfare propaganda </a:t>
            </a:r>
            <a:endParaRPr lang="en-GB" sz="22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artisticCrisscrossEtching/>
                    </a14:imgEffect>
                    <a14:imgEffect>
                      <a14:brightnessContrast contrast="40000"/>
                    </a14:imgEffect>
                  </a14:imgLayer>
                </a14:imgProps>
              </a:ext>
            </a:extLst>
          </a:blip>
          <a:srcRect l="11148" t="8083" r="8801" b="8293"/>
          <a:stretch/>
        </p:blipFill>
        <p:spPr>
          <a:xfrm>
            <a:off x="0" y="5004614"/>
            <a:ext cx="4115411" cy="185829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46156" y="1259870"/>
            <a:ext cx="26230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smtClean="0">
                <a:solidFill>
                  <a:srgbClr val="BA2169"/>
                </a:solidFill>
              </a:rPr>
              <a:t>JUSTIFICATION</a:t>
            </a:r>
            <a:endParaRPr lang="en-GB" sz="2400" b="1" dirty="0">
              <a:solidFill>
                <a:srgbClr val="BA216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3986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9095" y="506808"/>
            <a:ext cx="9603275" cy="1049235"/>
          </a:xfrm>
        </p:spPr>
        <p:txBody>
          <a:bodyPr>
            <a:normAutofit/>
          </a:bodyPr>
          <a:lstStyle/>
          <a:p>
            <a:r>
              <a:rPr lang="en-GB" sz="4000" b="1" dirty="0" smtClean="0">
                <a:solidFill>
                  <a:srgbClr val="0070C0"/>
                </a:solidFill>
              </a:rPr>
              <a:t>METHODS &amp; FINDINGS</a:t>
            </a:r>
            <a:endParaRPr lang="en-GB" sz="4000" b="1" dirty="0">
              <a:solidFill>
                <a:srgbClr val="0070C0"/>
              </a:solidFill>
            </a:endParaRPr>
          </a:p>
        </p:txBody>
      </p:sp>
      <p:pic>
        <p:nvPicPr>
          <p:cNvPr id="1026" name="Picture 2" descr="Image result for dog metho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829" y="1770492"/>
            <a:ext cx="3325890" cy="4078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007395" y="1770492"/>
            <a:ext cx="4066562" cy="42473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SURVEY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FOCUS GROUP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ONE  TO ONE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OBSERVATION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290555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629254" y="996235"/>
            <a:ext cx="95004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2400" i="1" dirty="0" smtClean="0"/>
              <a:t>30 </a:t>
            </a:r>
            <a:r>
              <a:rPr lang="en-GB" sz="2400" i="1" dirty="0"/>
              <a:t>in-house guests and 72 team members </a:t>
            </a:r>
          </a:p>
          <a:p>
            <a:pPr marL="742950" lvl="1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2400" i="1" dirty="0" smtClean="0"/>
              <a:t>Voluntary and anonymous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1313033" y="432319"/>
            <a:ext cx="9603275" cy="563916"/>
          </a:xfrm>
        </p:spPr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SURVEY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864394" y="2167485"/>
            <a:ext cx="10771632" cy="447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en-US" sz="2400" b="1" u="sng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Helvetica" panose="020B0604020202020204" pitchFamily="34" charset="0"/>
              </a:rPr>
              <a:t>Analysis on stray dogs’ visibility, concern </a:t>
            </a:r>
            <a:r>
              <a:rPr lang="en-US" sz="2400" b="1" u="sng" dirty="0" smtClean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Helvetica" panose="020B0604020202020204" pitchFamily="34" charset="0"/>
              </a:rPr>
              <a:t>and </a:t>
            </a:r>
            <a:r>
              <a:rPr lang="en-US" sz="2400" b="1" u="sng" dirty="0">
                <a:solidFill>
                  <a:srgbClr val="000000"/>
                </a:solidFill>
                <a:latin typeface="+mj-lt"/>
                <a:ea typeface="Calibri" panose="020F0502020204030204" pitchFamily="34" charset="0"/>
                <a:cs typeface="Helvetica" panose="020B0604020202020204" pitchFamily="34" charset="0"/>
              </a:rPr>
              <a:t>feeling </a:t>
            </a:r>
            <a:endParaRPr lang="en-GB" sz="24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endParaRPr lang="en-US" sz="1200" dirty="0" smtClean="0">
              <a:solidFill>
                <a:srgbClr val="000000"/>
              </a:solidFill>
              <a:latin typeface="+mj-lt"/>
              <a:ea typeface="Calibri" panose="020F0502020204030204" pitchFamily="34" charset="0"/>
              <a:cs typeface="Helvetica" panose="020B0604020202020204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400" b="1" dirty="0" smtClean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65</a:t>
            </a:r>
            <a:r>
              <a:rPr lang="en-US" sz="2400" b="1" dirty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% of </a:t>
            </a:r>
            <a:r>
              <a:rPr lang="en-US" sz="2400" b="1" dirty="0" smtClean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guests </a:t>
            </a:r>
            <a:r>
              <a:rPr lang="en-US" sz="2400" b="1" dirty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encountered </a:t>
            </a:r>
            <a:r>
              <a:rPr lang="en-US" sz="2400" b="1" dirty="0" smtClean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strays </a:t>
            </a:r>
            <a:r>
              <a:rPr lang="en-GB" sz="2400" b="1" dirty="0" smtClean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VS </a:t>
            </a:r>
            <a:r>
              <a:rPr lang="en-US" sz="2400" b="1" dirty="0" smtClean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100% of team </a:t>
            </a:r>
            <a:r>
              <a:rPr lang="en-US" sz="2400" b="1" dirty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members </a:t>
            </a:r>
            <a:r>
              <a:rPr lang="en-US" sz="2400" b="1" dirty="0" smtClean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on </a:t>
            </a:r>
            <a:r>
              <a:rPr lang="en-US" sz="2400" b="1" dirty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daily </a:t>
            </a:r>
            <a:r>
              <a:rPr lang="en-US" sz="2400" b="1" dirty="0" smtClean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basis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32% concerned 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of affecting guest stay and hotel 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image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27% of hygiene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27% of possible disease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17% afraid of attack</a:t>
            </a:r>
          </a:p>
          <a:p>
            <a:pPr marL="1257300" lvl="2" indent="-342900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% of team members 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also </a:t>
            </a:r>
            <a:r>
              <a:rPr lang="en-US" sz="24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concerned of the dog </a:t>
            </a:r>
            <a:r>
              <a:rPr lang="en-US" sz="2400" dirty="0" smtClean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welfare </a:t>
            </a:r>
            <a:endParaRPr lang="en-GB" sz="2400" dirty="0">
              <a:latin typeface="+mj-lt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en-GB" sz="2400" dirty="0"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270557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3408269590"/>
              </p:ext>
            </p:extLst>
          </p:nvPr>
        </p:nvGraphicFramePr>
        <p:xfrm>
          <a:off x="1183906" y="346510"/>
          <a:ext cx="10260531" cy="61986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044306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Chart 1"/>
          <p:cNvGraphicFramePr/>
          <p:nvPr>
            <p:extLst>
              <p:ext uri="{D42A27DB-BD31-4B8C-83A1-F6EECF244321}">
                <p14:modId xmlns:p14="http://schemas.microsoft.com/office/powerpoint/2010/main" val="3984014613"/>
              </p:ext>
            </p:extLst>
          </p:nvPr>
        </p:nvGraphicFramePr>
        <p:xfrm>
          <a:off x="1039528" y="202131"/>
          <a:ext cx="10270155" cy="63719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244652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Chart 2"/>
          <p:cNvGraphicFramePr/>
          <p:nvPr>
            <p:extLst>
              <p:ext uri="{D42A27DB-BD31-4B8C-83A1-F6EECF244321}">
                <p14:modId xmlns:p14="http://schemas.microsoft.com/office/powerpoint/2010/main" val="993057704"/>
              </p:ext>
            </p:extLst>
          </p:nvPr>
        </p:nvGraphicFramePr>
        <p:xfrm>
          <a:off x="333496" y="241576"/>
          <a:ext cx="11425085" cy="65187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4344705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961473" y="1896128"/>
            <a:ext cx="10241279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sz="2400" b="1" dirty="0" smtClean="0">
              <a:solidFill>
                <a:srgbClr val="002060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 smtClean="0">
                <a:solidFill>
                  <a:srgbClr val="595959"/>
                </a:solidFill>
              </a:rPr>
              <a:t>91% agreed to participate in the improvement program</a:t>
            </a:r>
            <a:endParaRPr lang="en-GB" sz="2800" b="1" dirty="0">
              <a:solidFill>
                <a:srgbClr val="595959"/>
              </a:solidFill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u="sng" dirty="0" smtClean="0">
                <a:solidFill>
                  <a:srgbClr val="595959"/>
                </a:solidFill>
              </a:rPr>
              <a:t>60% agreed </a:t>
            </a:r>
            <a:r>
              <a:rPr lang="en-US" sz="2800" b="1" u="sng" dirty="0">
                <a:solidFill>
                  <a:srgbClr val="595959"/>
                </a:solidFill>
              </a:rPr>
              <a:t>on </a:t>
            </a:r>
            <a:r>
              <a:rPr lang="en-US" sz="2800" b="1" u="sng" dirty="0" smtClean="0">
                <a:solidFill>
                  <a:srgbClr val="595959"/>
                </a:solidFill>
              </a:rPr>
              <a:t>a </a:t>
            </a:r>
            <a:r>
              <a:rPr lang="en-US" sz="2800" b="1" u="sng" dirty="0">
                <a:solidFill>
                  <a:srgbClr val="595959"/>
                </a:solidFill>
              </a:rPr>
              <a:t>temporary </a:t>
            </a:r>
            <a:r>
              <a:rPr lang="en-US" sz="2800" b="1" u="sng" dirty="0" smtClean="0">
                <a:solidFill>
                  <a:srgbClr val="595959"/>
                </a:solidFill>
              </a:rPr>
              <a:t>shelter</a:t>
            </a:r>
            <a:r>
              <a:rPr lang="en-US" sz="2800" b="1" dirty="0" smtClean="0">
                <a:solidFill>
                  <a:srgbClr val="595959"/>
                </a:solidFill>
              </a:rPr>
              <a:t> at LUX</a:t>
            </a:r>
            <a:r>
              <a:rPr lang="en-US" sz="2800" b="1" dirty="0" smtClean="0">
                <a:solidFill>
                  <a:srgbClr val="59595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2800" b="1" dirty="0" smtClean="0">
                <a:solidFill>
                  <a:srgbClr val="595959"/>
                </a:solidFill>
              </a:rPr>
              <a:t> Grand Gaube</a:t>
            </a:r>
          </a:p>
          <a:p>
            <a:endParaRPr lang="en-US" sz="2200" dirty="0"/>
          </a:p>
          <a:p>
            <a:endParaRPr lang="en-GB" sz="1600" dirty="0"/>
          </a:p>
          <a:p>
            <a:r>
              <a:rPr lang="en-US" sz="1600" dirty="0"/>
              <a:t> </a:t>
            </a:r>
            <a:endParaRPr lang="en-GB" sz="1600" dirty="0"/>
          </a:p>
        </p:txBody>
      </p:sp>
    </p:spTree>
    <p:extLst>
      <p:ext uri="{BB962C8B-B14F-4D97-AF65-F5344CB8AC3E}">
        <p14:creationId xmlns:p14="http://schemas.microsoft.com/office/powerpoint/2010/main" val="4288684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8244" y="499321"/>
            <a:ext cx="5574863" cy="610396"/>
          </a:xfrm>
        </p:spPr>
        <p:txBody>
          <a:bodyPr>
            <a:normAutofit fontScale="90000"/>
          </a:bodyPr>
          <a:lstStyle/>
          <a:p>
            <a:pPr>
              <a:buClrTx/>
            </a:pPr>
            <a:r>
              <a:rPr lang="en-GB" sz="3600" b="1" dirty="0" smtClean="0">
                <a:solidFill>
                  <a:srgbClr val="0070C0"/>
                </a:solidFill>
              </a:rPr>
              <a:t>FOCUS GROUP 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13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GB" dirty="0"/>
              <a:t/>
            </a:r>
            <a:br>
              <a:rPr lang="en-GB" dirty="0"/>
            </a:br>
            <a:r>
              <a:rPr lang="en-US" sz="2200" i="1" cap="none" dirty="0"/>
              <a:t/>
            </a:r>
            <a:br>
              <a:rPr lang="en-US" sz="2200" i="1" cap="none" dirty="0"/>
            </a:br>
            <a:r>
              <a:rPr lang="en-GB" sz="2200" cap="none" dirty="0"/>
              <a:t/>
            </a:r>
            <a:br>
              <a:rPr lang="en-GB" sz="2200" cap="none" dirty="0"/>
            </a:br>
            <a:endParaRPr lang="en-GB" sz="2200" b="1" cap="none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1616" y="1256067"/>
            <a:ext cx="5661491" cy="4164531"/>
          </a:xfrm>
        </p:spPr>
        <p:txBody>
          <a:bodyPr>
            <a:normAutofit/>
          </a:bodyPr>
          <a:lstStyle/>
          <a:p>
            <a:pPr>
              <a:buClrTx/>
            </a:pPr>
            <a:r>
              <a:rPr lang="en-US" sz="2200" dirty="0" smtClean="0"/>
              <a:t>Incorrect </a:t>
            </a:r>
            <a:r>
              <a:rPr lang="en-US" sz="2100" dirty="0" smtClean="0"/>
              <a:t>‘s</a:t>
            </a:r>
            <a:r>
              <a:rPr lang="en-US" sz="2200" dirty="0" smtClean="0"/>
              <a:t>tray</a:t>
            </a:r>
            <a:r>
              <a:rPr lang="en-US" sz="2200" dirty="0"/>
              <a:t>’ term </a:t>
            </a:r>
            <a:endParaRPr lang="en-US" sz="2200" dirty="0" smtClean="0"/>
          </a:p>
          <a:p>
            <a:pPr>
              <a:buClrTx/>
            </a:pPr>
            <a:r>
              <a:rPr lang="en-US" sz="2200" dirty="0" smtClean="0"/>
              <a:t>No closed environment – create ‘guardian’ dogs</a:t>
            </a:r>
          </a:p>
          <a:p>
            <a:pPr>
              <a:buClrTx/>
            </a:pPr>
            <a:r>
              <a:rPr lang="en-US" sz="2200" dirty="0" err="1" smtClean="0"/>
              <a:t>Sterilisation</a:t>
            </a:r>
            <a:r>
              <a:rPr lang="en-US" sz="2200" dirty="0" smtClean="0"/>
              <a:t> </a:t>
            </a:r>
            <a:r>
              <a:rPr lang="en-US" sz="2200" dirty="0"/>
              <a:t>program </a:t>
            </a:r>
            <a:endParaRPr lang="en-US" sz="2200" dirty="0" smtClean="0"/>
          </a:p>
          <a:p>
            <a:pPr>
              <a:buClrTx/>
            </a:pPr>
            <a:r>
              <a:rPr lang="en-US" sz="2200" dirty="0" smtClean="0"/>
              <a:t>Adoption program and house check</a:t>
            </a:r>
          </a:p>
          <a:p>
            <a:pPr>
              <a:buClrTx/>
            </a:pPr>
            <a:r>
              <a:rPr lang="en-US" sz="2200" dirty="0" smtClean="0"/>
              <a:t>Hotel sales &amp; marketing</a:t>
            </a:r>
            <a:endParaRPr lang="en-US" dirty="0" smtClean="0"/>
          </a:p>
          <a:p>
            <a:pPr marL="0" indent="0">
              <a:buClrTx/>
              <a:buNone/>
            </a:pPr>
            <a:endParaRPr lang="en-GB" dirty="0"/>
          </a:p>
          <a:p>
            <a:pPr>
              <a:buClrTx/>
            </a:pP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506670" y="499321"/>
            <a:ext cx="4254367" cy="7370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 smtClean="0">
                <a:solidFill>
                  <a:srgbClr val="0070C0"/>
                </a:solidFill>
              </a:rPr>
              <a:t>ONE TO ONE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506670" y="1236403"/>
            <a:ext cx="4908887" cy="345061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8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400" kern="1200" cap="none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Clr>
                <a:schemeClr val="accent1"/>
              </a:buClr>
              <a:buSzPct val="100000"/>
              <a:buFont typeface="Arial" panose="020B0604020202020204" pitchFamily="34" charset="0"/>
              <a:buChar char="•"/>
              <a:defRPr sz="1200" kern="1200" baseline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>
              <a:buClrTx/>
            </a:pPr>
            <a:r>
              <a:rPr lang="en-GB" sz="2200" dirty="0" smtClean="0"/>
              <a:t>2 contradictive letters from the Ministry of  Tourism</a:t>
            </a:r>
          </a:p>
          <a:p>
            <a:pPr>
              <a:buClrTx/>
            </a:pPr>
            <a:r>
              <a:rPr lang="en-GB" sz="2200" dirty="0" smtClean="0"/>
              <a:t>NGO supports worked faster than government</a:t>
            </a:r>
          </a:p>
          <a:p>
            <a:pPr>
              <a:buClrTx/>
            </a:pPr>
            <a:r>
              <a:rPr lang="en-GB" sz="2200" dirty="0" smtClean="0"/>
              <a:t>Workshops for team members </a:t>
            </a:r>
            <a:r>
              <a:rPr lang="en-GB" sz="2200" dirty="0" smtClean="0">
                <a:latin typeface="Calibri" panose="020F0502020204030204" pitchFamily="34" charset="0"/>
                <a:cs typeface="Calibri" panose="020F0502020204030204" pitchFamily="34" charset="0"/>
              </a:rPr>
              <a:t>→</a:t>
            </a:r>
            <a:r>
              <a:rPr lang="en-GB" sz="2200" dirty="0" smtClean="0"/>
              <a:t> community </a:t>
            </a:r>
            <a:endParaRPr lang="en-GB" sz="2200" dirty="0"/>
          </a:p>
          <a:p>
            <a:pPr>
              <a:buClrTx/>
            </a:pPr>
            <a:r>
              <a:rPr lang="en-GB" sz="2200" dirty="0" smtClean="0"/>
              <a:t>Access to adoption program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73843" y="5275339"/>
            <a:ext cx="524760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solidFill>
                  <a:prstClr val="black"/>
                </a:solidFill>
                <a:ea typeface="+mj-ea"/>
                <a:cs typeface="+mj-cs"/>
              </a:rPr>
              <a:t>Participants:</a:t>
            </a:r>
          </a:p>
          <a:p>
            <a:r>
              <a:rPr lang="en-GB" sz="1400" dirty="0" smtClean="0">
                <a:solidFill>
                  <a:prstClr val="black"/>
                </a:solidFill>
                <a:ea typeface="+mj-ea"/>
                <a:cs typeface="+mj-cs"/>
              </a:rPr>
              <a:t>4 </a:t>
            </a:r>
            <a:r>
              <a:rPr lang="en-GB" sz="1400" dirty="0">
                <a:solidFill>
                  <a:prstClr val="black"/>
                </a:solidFill>
                <a:ea typeface="+mj-ea"/>
                <a:cs typeface="+mj-cs"/>
              </a:rPr>
              <a:t>NGO’s: Humane Society International (HIS),  Prevention of Animal Welfare Society (PAWS),  </a:t>
            </a:r>
            <a:r>
              <a:rPr lang="en-US" sz="1400" dirty="0">
                <a:solidFill>
                  <a:prstClr val="black"/>
                </a:solidFill>
                <a:ea typeface="+mj-ea"/>
                <a:cs typeface="+mj-cs"/>
              </a:rPr>
              <a:t>All Life Matters Animal Sanctuary (ALMAS), and 4 Paws on Wheel (4PoW</a:t>
            </a:r>
            <a:r>
              <a:rPr lang="en-US" sz="1400" dirty="0" smtClean="0">
                <a:solidFill>
                  <a:prstClr val="black"/>
                </a:solidFill>
                <a:ea typeface="+mj-ea"/>
                <a:cs typeface="+mj-cs"/>
              </a:rPr>
              <a:t>)</a:t>
            </a:r>
          </a:p>
          <a:p>
            <a:r>
              <a:rPr lang="en-US" sz="1400" dirty="0" smtClean="0">
                <a:solidFill>
                  <a:prstClr val="black"/>
                </a:solidFill>
                <a:ea typeface="+mj-ea"/>
                <a:cs typeface="+mj-cs"/>
              </a:rPr>
              <a:t>District Council and </a:t>
            </a:r>
            <a:r>
              <a:rPr lang="en-US" sz="1400" dirty="0">
                <a:solidFill>
                  <a:prstClr val="black"/>
                </a:solidFill>
                <a:ea typeface="+mj-ea"/>
                <a:cs typeface="+mj-cs"/>
              </a:rPr>
              <a:t>Hotel security representative</a:t>
            </a:r>
            <a:endParaRPr lang="en-GB" sz="1400" dirty="0"/>
          </a:p>
        </p:txBody>
      </p:sp>
      <p:sp>
        <p:nvSpPr>
          <p:cNvPr id="9" name="TextBox 8"/>
          <p:cNvSpPr txBox="1"/>
          <p:nvPr/>
        </p:nvSpPr>
        <p:spPr>
          <a:xfrm>
            <a:off x="6622176" y="5275339"/>
            <a:ext cx="26000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b="1" dirty="0" smtClean="0"/>
              <a:t>Interviewee:</a:t>
            </a:r>
          </a:p>
          <a:p>
            <a:r>
              <a:rPr lang="en-GB" sz="1400" dirty="0" smtClean="0"/>
              <a:t>Chief </a:t>
            </a:r>
            <a:r>
              <a:rPr lang="en-GB" sz="1400" dirty="0"/>
              <a:t>security of </a:t>
            </a:r>
            <a:r>
              <a:rPr lang="en-GB" sz="1400" dirty="0" err="1" smtClean="0"/>
              <a:t>Lux</a:t>
            </a:r>
            <a:r>
              <a:rPr lang="en-GB" sz="14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GB" sz="1400" dirty="0" smtClean="0"/>
              <a:t> </a:t>
            </a:r>
            <a:r>
              <a:rPr lang="en-GB" sz="1400" dirty="0" smtClean="0"/>
              <a:t>Belle Mare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41853308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2329" y="804519"/>
            <a:ext cx="9603275" cy="784815"/>
          </a:xfrm>
        </p:spPr>
        <p:txBody>
          <a:bodyPr>
            <a:normAutofit fontScale="90000"/>
          </a:bodyPr>
          <a:lstStyle/>
          <a:p>
            <a:r>
              <a:rPr lang="en-GB" b="1" dirty="0" smtClean="0">
                <a:solidFill>
                  <a:srgbClr val="0070C0"/>
                </a:solidFill>
              </a:rPr>
              <a:t>Observation</a:t>
            </a:r>
            <a: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GB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US" sz="1300" dirty="0" smtClean="0"/>
              <a:t/>
            </a:r>
            <a:br>
              <a:rPr lang="en-US" sz="1300" dirty="0" smtClean="0"/>
            </a:br>
            <a:r>
              <a:rPr lang="en-GB" sz="1400" dirty="0"/>
              <a:t/>
            </a:r>
            <a:br>
              <a:rPr lang="en-GB" sz="1400" dirty="0"/>
            </a:br>
            <a:r>
              <a:rPr lang="en-GB" sz="1400" dirty="0"/>
              <a:t/>
            </a:r>
            <a:br>
              <a:rPr lang="en-GB" sz="1400" dirty="0"/>
            </a:br>
            <a:endParaRPr lang="en-GB" sz="1300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1367" y="2794624"/>
            <a:ext cx="9603275" cy="2492739"/>
          </a:xfrm>
        </p:spPr>
        <p:txBody>
          <a:bodyPr>
            <a:normAutofit fontScale="85000" lnSpcReduction="20000"/>
          </a:bodyPr>
          <a:lstStyle/>
          <a:p>
            <a:pPr>
              <a:buClrTx/>
            </a:pPr>
            <a:r>
              <a:rPr lang="en-GB" sz="2800" b="1" dirty="0" smtClean="0"/>
              <a:t>General behaviour of dogs</a:t>
            </a:r>
            <a:endParaRPr lang="en-GB" sz="2800" b="1" dirty="0"/>
          </a:p>
          <a:p>
            <a:pPr>
              <a:buClrTx/>
            </a:pPr>
            <a:r>
              <a:rPr lang="en-GB" sz="2800" b="1" dirty="0" smtClean="0"/>
              <a:t>Feeding </a:t>
            </a:r>
            <a:r>
              <a:rPr lang="en-GB" sz="2800" b="1" dirty="0"/>
              <a:t>schedule </a:t>
            </a:r>
            <a:r>
              <a:rPr lang="en-GB" sz="2800" b="1" dirty="0" smtClean="0"/>
              <a:t>2x/ day </a:t>
            </a:r>
            <a:r>
              <a:rPr lang="en-GB" sz="2800" b="1" dirty="0"/>
              <a:t>for adult dogs and </a:t>
            </a:r>
            <a:r>
              <a:rPr lang="en-GB" sz="2800" b="1" dirty="0" smtClean="0"/>
              <a:t>3x/ </a:t>
            </a:r>
            <a:r>
              <a:rPr lang="en-GB" sz="2800" b="1" dirty="0"/>
              <a:t>day for </a:t>
            </a:r>
            <a:r>
              <a:rPr lang="en-GB" sz="2800" b="1" dirty="0" smtClean="0"/>
              <a:t>puppies</a:t>
            </a:r>
          </a:p>
          <a:p>
            <a:pPr>
              <a:buClrTx/>
            </a:pPr>
            <a:r>
              <a:rPr lang="en-GB" sz="2800" b="1" dirty="0" smtClean="0"/>
              <a:t>All day water available</a:t>
            </a:r>
          </a:p>
          <a:p>
            <a:pPr>
              <a:buClrTx/>
            </a:pPr>
            <a:r>
              <a:rPr lang="en-GB" sz="2800" b="1" dirty="0" smtClean="0"/>
              <a:t>Proper dimension of kennels </a:t>
            </a:r>
            <a:endParaRPr lang="en-GB" sz="2800" b="1" dirty="0"/>
          </a:p>
          <a:p>
            <a:pPr>
              <a:buClrTx/>
            </a:pPr>
            <a:r>
              <a:rPr lang="en-GB" sz="2800" b="1" dirty="0" smtClean="0"/>
              <a:t>General requirements</a:t>
            </a:r>
            <a:endParaRPr lang="en-GB" sz="2800" b="1" dirty="0"/>
          </a:p>
          <a:p>
            <a:pPr marL="0" indent="0">
              <a:buClrTx/>
              <a:buNone/>
            </a:pPr>
            <a:endParaRPr lang="en-GB" dirty="0"/>
          </a:p>
        </p:txBody>
      </p:sp>
      <p:sp>
        <p:nvSpPr>
          <p:cNvPr id="5" name="TextBox 4"/>
          <p:cNvSpPr txBox="1"/>
          <p:nvPr/>
        </p:nvSpPr>
        <p:spPr>
          <a:xfrm>
            <a:off x="1286506" y="5765533"/>
            <a:ext cx="71958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/>
              <a:t>Observation was held at All Life Matters Animals Sanctuary (ALMAS), </a:t>
            </a:r>
            <a:r>
              <a:rPr lang="en-US" sz="1400" dirty="0" err="1"/>
              <a:t>Pamplemousses</a:t>
            </a:r>
            <a:r>
              <a:rPr lang="en-US" sz="1400" dirty="0"/>
              <a:t>, Mauritius.</a:t>
            </a:r>
            <a:endParaRPr lang="en-GB" sz="1400" dirty="0"/>
          </a:p>
        </p:txBody>
      </p:sp>
      <p:sp>
        <p:nvSpPr>
          <p:cNvPr id="6" name="Rectangle 5"/>
          <p:cNvSpPr/>
          <p:nvPr/>
        </p:nvSpPr>
        <p:spPr>
          <a:xfrm>
            <a:off x="907426" y="1485457"/>
            <a:ext cx="103022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1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2400" i="1" dirty="0" smtClean="0"/>
              <a:t>Advanced </a:t>
            </a:r>
            <a:r>
              <a:rPr lang="en-GB" sz="2400" i="1" dirty="0"/>
              <a:t>permission </a:t>
            </a:r>
            <a:endParaRPr lang="en-GB" sz="2400" i="1" dirty="0" smtClean="0"/>
          </a:p>
          <a:p>
            <a:pPr marL="742950" lvl="1" indent="-285750">
              <a:buClr>
                <a:schemeClr val="tx1"/>
              </a:buClr>
              <a:buFont typeface="Arial" panose="020B0604020202020204" pitchFamily="34" charset="0"/>
              <a:buChar char="•"/>
            </a:pPr>
            <a:r>
              <a:rPr lang="en-GB" sz="2400" i="1" dirty="0" smtClean="0"/>
              <a:t>Signed </a:t>
            </a:r>
            <a:r>
              <a:rPr lang="en-GB" sz="2400" i="1" dirty="0"/>
              <a:t>consent </a:t>
            </a:r>
            <a:r>
              <a:rPr lang="en-GB" sz="2400" i="1" dirty="0" smtClean="0"/>
              <a:t>form</a:t>
            </a:r>
            <a:endParaRPr lang="en-GB" sz="2400" i="1" dirty="0"/>
          </a:p>
        </p:txBody>
      </p:sp>
    </p:spTree>
    <p:extLst>
      <p:ext uri="{BB962C8B-B14F-4D97-AF65-F5344CB8AC3E}">
        <p14:creationId xmlns:p14="http://schemas.microsoft.com/office/powerpoint/2010/main" val="326595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5191" y="714102"/>
            <a:ext cx="9603275" cy="1049235"/>
          </a:xfrm>
        </p:spPr>
        <p:txBody>
          <a:bodyPr/>
          <a:lstStyle/>
          <a:p>
            <a:r>
              <a:rPr lang="en-GB" b="1" dirty="0" smtClean="0">
                <a:solidFill>
                  <a:srgbClr val="0070C0"/>
                </a:solidFill>
              </a:rPr>
              <a:t>CONCLUSION</a:t>
            </a:r>
            <a:endParaRPr lang="en-GB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5191" y="1763337"/>
            <a:ext cx="10387495" cy="4517148"/>
          </a:xfrm>
        </p:spPr>
        <p:txBody>
          <a:bodyPr>
            <a:noAutofit/>
          </a:bodyPr>
          <a:lstStyle/>
          <a:p>
            <a:pPr>
              <a:buClrTx/>
            </a:pPr>
            <a:r>
              <a:rPr lang="en-US" sz="2600" dirty="0" smtClean="0"/>
              <a:t>No single ideal solution</a:t>
            </a:r>
          </a:p>
          <a:p>
            <a:pPr>
              <a:buClrTx/>
            </a:pPr>
            <a:r>
              <a:rPr lang="en-US" sz="2600" dirty="0"/>
              <a:t>Culture </a:t>
            </a:r>
            <a:r>
              <a:rPr lang="en-US" sz="2600" dirty="0" smtClean="0"/>
              <a:t>played a very </a:t>
            </a:r>
            <a:r>
              <a:rPr lang="en-US" sz="2600" dirty="0"/>
              <a:t>important </a:t>
            </a:r>
            <a:r>
              <a:rPr lang="en-US" sz="2600" dirty="0" smtClean="0"/>
              <a:t>role</a:t>
            </a:r>
          </a:p>
          <a:p>
            <a:pPr>
              <a:buClrTx/>
            </a:pPr>
            <a:r>
              <a:rPr lang="en-US" sz="2600" dirty="0" smtClean="0"/>
              <a:t>Time needed for education in </a:t>
            </a:r>
            <a:r>
              <a:rPr lang="en-US" sz="2600" dirty="0"/>
              <a:t>treating animal </a:t>
            </a:r>
            <a:r>
              <a:rPr lang="en-US" sz="2600" dirty="0" smtClean="0"/>
              <a:t>well</a:t>
            </a:r>
          </a:p>
          <a:p>
            <a:pPr>
              <a:buClrTx/>
            </a:pPr>
            <a:r>
              <a:rPr lang="en-US" sz="2600" dirty="0" smtClean="0"/>
              <a:t>Initiatives could be </a:t>
            </a:r>
            <a:r>
              <a:rPr lang="en-US" sz="2600" dirty="0"/>
              <a:t>always taken by </a:t>
            </a:r>
            <a:r>
              <a:rPr lang="en-US" sz="2600" dirty="0" smtClean="0"/>
              <a:t>anyone</a:t>
            </a:r>
          </a:p>
          <a:p>
            <a:pPr>
              <a:buClrTx/>
            </a:pPr>
            <a:r>
              <a:rPr lang="en-US" sz="2600" dirty="0" smtClean="0"/>
              <a:t>Aspects to consider: guests and team members views, transparency, proper sheltering, feeding, collaboration with animal-welfare </a:t>
            </a:r>
            <a:r>
              <a:rPr lang="en-US" sz="2600" dirty="0" err="1" smtClean="0"/>
              <a:t>organisations</a:t>
            </a:r>
            <a:endParaRPr lang="en-US" sz="2600" dirty="0" smtClean="0"/>
          </a:p>
        </p:txBody>
      </p:sp>
    </p:spTree>
    <p:extLst>
      <p:ext uri="{BB962C8B-B14F-4D97-AF65-F5344CB8AC3E}">
        <p14:creationId xmlns:p14="http://schemas.microsoft.com/office/powerpoint/2010/main" val="2520699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856649" y="103369"/>
            <a:ext cx="9971772" cy="6549292"/>
          </a:xfrm>
        </p:spPr>
        <p:txBody>
          <a:bodyPr>
            <a:normAutofit fontScale="77500" lnSpcReduction="20000"/>
          </a:bodyPr>
          <a:lstStyle/>
          <a:p>
            <a:pPr marL="0" indent="0">
              <a:buClrTx/>
              <a:buNone/>
            </a:pPr>
            <a:r>
              <a:rPr lang="en-US" sz="5100" b="1" dirty="0" smtClean="0">
                <a:solidFill>
                  <a:srgbClr val="0070C0"/>
                </a:solidFill>
              </a:rPr>
              <a:t>RECOMMENDATIONS</a:t>
            </a:r>
            <a:endParaRPr lang="en-US" sz="4000" dirty="0" smtClean="0">
              <a:solidFill>
                <a:srgbClr val="0070C0"/>
              </a:solidFill>
            </a:endParaRPr>
          </a:p>
          <a:p>
            <a:pPr marL="0" indent="0">
              <a:buClrTx/>
              <a:buNone/>
            </a:pPr>
            <a:endParaRPr lang="en-US" sz="1800" dirty="0" smtClean="0"/>
          </a:p>
          <a:p>
            <a:pPr>
              <a:buClrTx/>
            </a:pPr>
            <a:r>
              <a:rPr lang="en-US" sz="3800" dirty="0" smtClean="0"/>
              <a:t>Workshop of </a:t>
            </a:r>
            <a:r>
              <a:rPr lang="en-US" sz="3800" dirty="0" err="1"/>
              <a:t>sterilisation</a:t>
            </a:r>
            <a:r>
              <a:rPr lang="en-US" sz="3800" dirty="0"/>
              <a:t> program and animal welfare </a:t>
            </a:r>
            <a:endParaRPr lang="en-US" sz="3800" dirty="0" smtClean="0"/>
          </a:p>
          <a:p>
            <a:pPr>
              <a:buClrTx/>
            </a:pPr>
            <a:r>
              <a:rPr lang="en-US" sz="3800" dirty="0" smtClean="0"/>
              <a:t>Identify a maximum of 6 ‘guardian’ </a:t>
            </a:r>
            <a:r>
              <a:rPr lang="en-US" sz="3800" dirty="0"/>
              <a:t>stray </a:t>
            </a:r>
            <a:r>
              <a:rPr lang="en-US" sz="3800" dirty="0" smtClean="0"/>
              <a:t>dogs, </a:t>
            </a:r>
            <a:r>
              <a:rPr lang="en-US" sz="3800" dirty="0" err="1" smtClean="0"/>
              <a:t>sterilise</a:t>
            </a:r>
            <a:r>
              <a:rPr lang="en-US" sz="3800" dirty="0" smtClean="0"/>
              <a:t> </a:t>
            </a:r>
            <a:r>
              <a:rPr lang="en-US" sz="3800" dirty="0"/>
              <a:t>and </a:t>
            </a:r>
            <a:r>
              <a:rPr lang="en-US" sz="3800" dirty="0" smtClean="0"/>
              <a:t>tag </a:t>
            </a:r>
            <a:r>
              <a:rPr lang="en-US" sz="3800" dirty="0"/>
              <a:t>with the hotel </a:t>
            </a:r>
            <a:r>
              <a:rPr lang="en-US" sz="3800" dirty="0" smtClean="0"/>
              <a:t>logo</a:t>
            </a:r>
          </a:p>
          <a:p>
            <a:pPr>
              <a:buClrTx/>
            </a:pPr>
            <a:r>
              <a:rPr lang="en-US" sz="3800" dirty="0" smtClean="0"/>
              <a:t> </a:t>
            </a:r>
            <a:r>
              <a:rPr lang="en-US" sz="3800" dirty="0"/>
              <a:t>A feeding, shelter-like area, </a:t>
            </a:r>
            <a:r>
              <a:rPr lang="en-US" sz="3800" dirty="0" smtClean="0"/>
              <a:t>open </a:t>
            </a:r>
            <a:r>
              <a:rPr lang="en-US" sz="3800" dirty="0"/>
              <a:t>for guests </a:t>
            </a:r>
            <a:endParaRPr lang="en-US" sz="3800" dirty="0" smtClean="0"/>
          </a:p>
          <a:p>
            <a:pPr>
              <a:buClrTx/>
            </a:pPr>
            <a:r>
              <a:rPr lang="en-US" sz="3800" dirty="0" smtClean="0"/>
              <a:t>Use hotel </a:t>
            </a:r>
            <a:r>
              <a:rPr lang="en-US" sz="3800" dirty="0"/>
              <a:t>food waste </a:t>
            </a:r>
            <a:r>
              <a:rPr lang="en-US" sz="3800" dirty="0" smtClean="0"/>
              <a:t> </a:t>
            </a:r>
          </a:p>
          <a:p>
            <a:pPr>
              <a:buClrTx/>
            </a:pPr>
            <a:r>
              <a:rPr lang="en-US" sz="3800" dirty="0" smtClean="0"/>
              <a:t>Gated </a:t>
            </a:r>
            <a:r>
              <a:rPr lang="en-US" sz="3800" dirty="0"/>
              <a:t>area </a:t>
            </a:r>
            <a:r>
              <a:rPr lang="en-US" sz="3800" dirty="0" smtClean="0"/>
              <a:t>for </a:t>
            </a:r>
            <a:r>
              <a:rPr lang="en-US" sz="3800" dirty="0"/>
              <a:t>stray </a:t>
            </a:r>
            <a:r>
              <a:rPr lang="en-US" sz="3800" dirty="0" smtClean="0"/>
              <a:t>puppies and possible adoption</a:t>
            </a:r>
            <a:endParaRPr lang="en-GB" sz="3800" dirty="0"/>
          </a:p>
          <a:p>
            <a:pPr>
              <a:buClrTx/>
            </a:pPr>
            <a:r>
              <a:rPr lang="en-US" sz="3800" dirty="0" smtClean="0"/>
              <a:t>Transparency </a:t>
            </a:r>
            <a:r>
              <a:rPr lang="en-US" sz="3800" dirty="0"/>
              <a:t>about the project </a:t>
            </a:r>
          </a:p>
          <a:p>
            <a:pPr>
              <a:buClrTx/>
            </a:pPr>
            <a:r>
              <a:rPr lang="en-US" sz="3800" dirty="0"/>
              <a:t>E</a:t>
            </a:r>
            <a:r>
              <a:rPr lang="en-US" sz="3800" dirty="0" smtClean="0"/>
              <a:t>vents </a:t>
            </a:r>
            <a:r>
              <a:rPr lang="en-US" sz="3800" dirty="0"/>
              <a:t>and </a:t>
            </a:r>
            <a:r>
              <a:rPr lang="en-US" sz="3800" dirty="0" smtClean="0"/>
              <a:t>campaigns with sustainability </a:t>
            </a:r>
            <a:r>
              <a:rPr lang="en-US" sz="3800" dirty="0"/>
              <a:t>and marketing </a:t>
            </a:r>
            <a:r>
              <a:rPr lang="en-US" sz="3800" dirty="0" smtClean="0"/>
              <a:t>departments</a:t>
            </a:r>
          </a:p>
          <a:p>
            <a:pPr>
              <a:buClrTx/>
            </a:pPr>
            <a:r>
              <a:rPr lang="en-US" sz="3800" dirty="0" smtClean="0"/>
              <a:t>Maintain relations </a:t>
            </a:r>
            <a:r>
              <a:rPr lang="en-US" sz="3800" dirty="0"/>
              <a:t>with NGO’s and </a:t>
            </a:r>
            <a:r>
              <a:rPr lang="en-US" sz="3800" dirty="0" smtClean="0"/>
              <a:t>government </a:t>
            </a:r>
            <a:r>
              <a:rPr lang="en-US" sz="3800" dirty="0"/>
              <a:t>for </a:t>
            </a:r>
            <a:r>
              <a:rPr lang="en-US" sz="3800" dirty="0" smtClean="0"/>
              <a:t>supports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81194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7C0F9-7232-4596-8C95-086AE2EEF0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259" y="749655"/>
            <a:ext cx="5270785" cy="1049235"/>
          </a:xfrm>
        </p:spPr>
        <p:txBody>
          <a:bodyPr>
            <a:normAutofit/>
          </a:bodyPr>
          <a:lstStyle/>
          <a:p>
            <a:r>
              <a:rPr lang="en-GB" sz="3600" b="1" dirty="0" smtClean="0">
                <a:solidFill>
                  <a:srgbClr val="0070C0"/>
                </a:solidFill>
              </a:rPr>
              <a:t>COST </a:t>
            </a:r>
            <a:endParaRPr lang="en-GB" sz="3600" b="1" dirty="0">
              <a:solidFill>
                <a:srgbClr val="0070C0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8BEFC1-9169-429E-8AEF-F4F1C045A4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41523" y="1722985"/>
            <a:ext cx="5775229" cy="469908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 smtClean="0"/>
              <a:t>Construction material and labour:</a:t>
            </a:r>
          </a:p>
          <a:p>
            <a:r>
              <a:rPr lang="en-GB" dirty="0" smtClean="0"/>
              <a:t>Dog Park/ fencing 		→ </a:t>
            </a:r>
            <a:r>
              <a:rPr lang="en-GB" dirty="0" err="1" smtClean="0"/>
              <a:t>Rs</a:t>
            </a:r>
            <a:r>
              <a:rPr lang="en-GB" dirty="0" smtClean="0"/>
              <a:t>. 40,000</a:t>
            </a:r>
          </a:p>
          <a:p>
            <a:r>
              <a:rPr lang="en-GB" dirty="0" smtClean="0"/>
              <a:t>Shaded area		 	→ </a:t>
            </a:r>
            <a:r>
              <a:rPr lang="en-GB" dirty="0" err="1" smtClean="0"/>
              <a:t>Rs</a:t>
            </a:r>
            <a:r>
              <a:rPr lang="en-GB" dirty="0" smtClean="0"/>
              <a:t>. 60,000</a:t>
            </a:r>
          </a:p>
          <a:p>
            <a:r>
              <a:rPr lang="en-GB" dirty="0" smtClean="0"/>
              <a:t>An additional dog handler or carer						→ </a:t>
            </a:r>
            <a:r>
              <a:rPr lang="en-GB" dirty="0" err="1" smtClean="0"/>
              <a:t>Rs</a:t>
            </a:r>
            <a:r>
              <a:rPr lang="en-GB" dirty="0" smtClean="0"/>
              <a:t>. 12,000</a:t>
            </a:r>
          </a:p>
          <a:p>
            <a:r>
              <a:rPr lang="en-GB" dirty="0" smtClean="0"/>
              <a:t>Paddling pool</a:t>
            </a:r>
            <a:r>
              <a:rPr lang="en-GB" dirty="0"/>
              <a:t>	</a:t>
            </a:r>
            <a:r>
              <a:rPr lang="en-GB" dirty="0" smtClean="0"/>
              <a:t>		→ </a:t>
            </a:r>
            <a:r>
              <a:rPr lang="en-GB" dirty="0" err="1" smtClean="0"/>
              <a:t>Rs</a:t>
            </a:r>
            <a:r>
              <a:rPr lang="en-GB" dirty="0" smtClean="0"/>
              <a:t>. 5,000 	</a:t>
            </a:r>
          </a:p>
          <a:p>
            <a:r>
              <a:rPr lang="en-GB" dirty="0" smtClean="0"/>
              <a:t>Doggy pool and balls 		→ </a:t>
            </a:r>
            <a:r>
              <a:rPr lang="en-GB" dirty="0" err="1" smtClean="0"/>
              <a:t>Rs</a:t>
            </a:r>
            <a:r>
              <a:rPr lang="en-GB" dirty="0" smtClean="0"/>
              <a:t>. 5,000 </a:t>
            </a:r>
            <a:endParaRPr lang="en-GB" dirty="0"/>
          </a:p>
          <a:p>
            <a:endParaRPr lang="en-GB" dirty="0" smtClean="0"/>
          </a:p>
          <a:p>
            <a:pPr marL="0" indent="0">
              <a:buNone/>
            </a:pPr>
            <a:r>
              <a:rPr lang="en-GB" b="1" dirty="0" smtClean="0">
                <a:solidFill>
                  <a:srgbClr val="0070C0"/>
                </a:solidFill>
              </a:rPr>
              <a:t>Total cost to start the project </a:t>
            </a:r>
            <a:r>
              <a:rPr lang="en-GB" b="1" dirty="0" err="1" smtClean="0">
                <a:solidFill>
                  <a:srgbClr val="0070C0"/>
                </a:solidFill>
              </a:rPr>
              <a:t>Rs</a:t>
            </a:r>
            <a:r>
              <a:rPr lang="en-GB" b="1" dirty="0" smtClean="0">
                <a:solidFill>
                  <a:srgbClr val="0070C0"/>
                </a:solidFill>
              </a:rPr>
              <a:t>. 122,000</a:t>
            </a:r>
            <a:r>
              <a:rPr lang="en-GB" dirty="0" smtClean="0">
                <a:solidFill>
                  <a:schemeClr val="accent5"/>
                </a:solidFill>
              </a:rPr>
              <a:t>	 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19560" y="608838"/>
            <a:ext cx="5524027" cy="592912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19785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579" y="804520"/>
            <a:ext cx="9603275" cy="802900"/>
          </a:xfrm>
        </p:spPr>
        <p:txBody>
          <a:bodyPr>
            <a:normAutofit/>
          </a:bodyPr>
          <a:lstStyle/>
          <a:p>
            <a:r>
              <a:rPr lang="en-GB" sz="3000" b="1" dirty="0" smtClean="0">
                <a:solidFill>
                  <a:srgbClr val="0070C0"/>
                </a:solidFill>
              </a:rPr>
              <a:t>Project sponsorship timeline proposal</a:t>
            </a:r>
            <a:endParaRPr lang="en-GB" sz="30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51579" y="1853754"/>
            <a:ext cx="9603275" cy="4547628"/>
          </a:xfrm>
        </p:spPr>
        <p:txBody>
          <a:bodyPr>
            <a:noAutofit/>
          </a:bodyPr>
          <a:lstStyle/>
          <a:p>
            <a:pPr>
              <a:buClrTx/>
            </a:pPr>
            <a:r>
              <a:rPr lang="en-GB" dirty="0" smtClean="0"/>
              <a:t>Survey</a:t>
            </a:r>
            <a:r>
              <a:rPr lang="en-GB" dirty="0"/>
              <a:t> </a:t>
            </a:r>
            <a:r>
              <a:rPr lang="en-GB" dirty="0" smtClean="0"/>
              <a:t>and analysis				by August 2019</a:t>
            </a:r>
          </a:p>
          <a:p>
            <a:pPr>
              <a:buClrTx/>
            </a:pPr>
            <a:r>
              <a:rPr lang="en-GB" dirty="0"/>
              <a:t>Financial approval				by October </a:t>
            </a:r>
            <a:r>
              <a:rPr lang="en-GB" dirty="0" smtClean="0"/>
              <a:t>2019</a:t>
            </a:r>
            <a:endParaRPr lang="en-GB" i="1" dirty="0"/>
          </a:p>
          <a:p>
            <a:pPr lvl="0">
              <a:buClrTx/>
            </a:pPr>
            <a:r>
              <a:rPr lang="en-GB" dirty="0" smtClean="0"/>
              <a:t>Dog park allocation and security team training	by November 2019 </a:t>
            </a:r>
            <a:r>
              <a:rPr lang="en-GB" i="1" dirty="0" smtClean="0">
                <a:solidFill>
                  <a:prstClr val="black"/>
                </a:solidFill>
              </a:rPr>
              <a:t>(guided by experts) </a:t>
            </a:r>
          </a:p>
          <a:p>
            <a:pPr>
              <a:buClrTx/>
            </a:pPr>
            <a:r>
              <a:rPr lang="en-GB" dirty="0" smtClean="0"/>
              <a:t>Dog fencing construction			by December 2019 </a:t>
            </a:r>
            <a:r>
              <a:rPr lang="en-GB" i="1" dirty="0" smtClean="0"/>
              <a:t>(identify guardian dogs)</a:t>
            </a:r>
          </a:p>
          <a:p>
            <a:pPr>
              <a:buClrTx/>
            </a:pPr>
            <a:r>
              <a:rPr lang="en-GB" dirty="0" smtClean="0"/>
              <a:t>Team members workshop, recruitment, training	by December 2019</a:t>
            </a:r>
          </a:p>
          <a:p>
            <a:pPr>
              <a:buClrTx/>
            </a:pPr>
            <a:r>
              <a:rPr lang="en-GB" dirty="0" smtClean="0"/>
              <a:t>Event and Campaign				by January 2020</a:t>
            </a:r>
          </a:p>
          <a:p>
            <a:pPr marL="0" indent="0">
              <a:buClrTx/>
              <a:buNone/>
            </a:pPr>
            <a:endParaRPr lang="en-GB" sz="1000" dirty="0" smtClean="0"/>
          </a:p>
          <a:p>
            <a:pPr marL="0" indent="0" algn="ctr">
              <a:buNone/>
            </a:pPr>
            <a:r>
              <a:rPr lang="en-GB" b="1" dirty="0" smtClean="0">
                <a:solidFill>
                  <a:srgbClr val="0070C0"/>
                </a:solidFill>
              </a:rPr>
              <a:t>Up and running project starting January/ February 2020  </a:t>
            </a:r>
            <a:r>
              <a:rPr lang="en-GB" dirty="0" smtClean="0"/>
              <a:t>		</a:t>
            </a:r>
            <a:endParaRPr lang="en-GB" i="1" dirty="0" smtClean="0"/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44121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5063" y="2577040"/>
            <a:ext cx="9603275" cy="1505863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cap="small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PERSONAL LEARNING OUTCOME &amp; CONTRIBUTION</a:t>
            </a:r>
            <a:br>
              <a:rPr lang="en-GB" sz="2400" b="1" cap="small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2800" b="1" cap="none" dirty="0" smtClean="0">
                <a:solidFill>
                  <a:srgbClr val="0070C0"/>
                </a:solidFill>
              </a:rPr>
              <a:t>Ramen Tesigen</a:t>
            </a:r>
            <a:endParaRPr lang="en-GB" sz="2800" b="1" cap="none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1272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90739" y="669913"/>
            <a:ext cx="10943924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0070C0"/>
                </a:solidFill>
              </a:rPr>
              <a:t>LITERATURE REVIEW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Online research on UWTSD library and google scholar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Diana </a:t>
            </a:r>
            <a:r>
              <a:rPr lang="en-GB" dirty="0"/>
              <a:t>Webster 2013 and  Ted Davis </a:t>
            </a:r>
            <a:r>
              <a:rPr lang="en-GB" dirty="0" smtClean="0"/>
              <a:t>2010</a:t>
            </a:r>
            <a:endParaRPr lang="en-GB" dirty="0"/>
          </a:p>
          <a:p>
            <a:endParaRPr lang="en-GB" dirty="0"/>
          </a:p>
          <a:p>
            <a:r>
              <a:rPr lang="en-GB" b="1" u="sng" dirty="0" smtClean="0">
                <a:solidFill>
                  <a:srgbClr val="0070C0"/>
                </a:solidFill>
              </a:rPr>
              <a:t>FINDINGS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Survey			: engage guest and team members participation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Focus group	: take note and share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Observation	: documentation and write-up</a:t>
            </a:r>
          </a:p>
          <a:p>
            <a:pPr marL="171450" indent="-171450"/>
            <a:endParaRPr lang="en-GB" b="1" u="sng" dirty="0" smtClean="0"/>
          </a:p>
          <a:p>
            <a:pPr marL="171450" indent="-171450"/>
            <a:r>
              <a:rPr lang="en-GB" b="1" u="sng" dirty="0" smtClean="0">
                <a:solidFill>
                  <a:srgbClr val="0070C0"/>
                </a:solidFill>
              </a:rPr>
              <a:t>PERSONAL LEARNING</a:t>
            </a:r>
            <a:endParaRPr lang="en-GB" b="1" u="sng" dirty="0">
              <a:solidFill>
                <a:srgbClr val="0070C0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</a:rPr>
              <a:t>Working as a team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prstClr val="black"/>
                </a:solidFill>
              </a:rPr>
              <a:t>Use </a:t>
            </a:r>
            <a:r>
              <a:rPr lang="en-GB" dirty="0">
                <a:solidFill>
                  <a:prstClr val="black"/>
                </a:solidFill>
              </a:rPr>
              <a:t>of google form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prstClr val="black"/>
                </a:solidFill>
              </a:rPr>
              <a:t>First time involved in </a:t>
            </a:r>
            <a:r>
              <a:rPr lang="en-GB" dirty="0">
                <a:solidFill>
                  <a:prstClr val="black"/>
                </a:solidFill>
              </a:rPr>
              <a:t>guest survey participation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</a:rPr>
              <a:t>General knowledge on dog behaviour, dog sheltering, </a:t>
            </a:r>
            <a:r>
              <a:rPr lang="en-GB" dirty="0" smtClean="0">
                <a:solidFill>
                  <a:prstClr val="black"/>
                </a:solidFill>
              </a:rPr>
              <a:t>and awareness </a:t>
            </a:r>
            <a:r>
              <a:rPr lang="en-GB" dirty="0">
                <a:solidFill>
                  <a:prstClr val="black"/>
                </a:solidFill>
              </a:rPr>
              <a:t>on rabies</a:t>
            </a:r>
          </a:p>
          <a:p>
            <a:pPr marL="171450" lvl="0" indent="-171450">
              <a:buClr>
                <a:srgbClr val="B71E42"/>
              </a:buClr>
            </a:pPr>
            <a:endParaRPr lang="en-GB" dirty="0">
              <a:solidFill>
                <a:prstClr val="black"/>
              </a:solidFill>
            </a:endParaRPr>
          </a:p>
          <a:p>
            <a:pPr marL="171450" lvl="0" indent="-171450">
              <a:buClr>
                <a:srgbClr val="B71E42"/>
              </a:buClr>
            </a:pPr>
            <a:r>
              <a:rPr lang="en-GB" b="1" u="sng" cap="all" dirty="0">
                <a:solidFill>
                  <a:srgbClr val="0070C0"/>
                </a:solidFill>
              </a:rPr>
              <a:t>PROFESSIONAL </a:t>
            </a:r>
            <a:r>
              <a:rPr lang="en-GB" b="1" u="sng" cap="all" dirty="0" smtClean="0">
                <a:solidFill>
                  <a:srgbClr val="0070C0"/>
                </a:solidFill>
              </a:rPr>
              <a:t>LEARNING</a:t>
            </a:r>
            <a:endParaRPr lang="en-GB" dirty="0">
              <a:solidFill>
                <a:srgbClr val="0070C0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</a:rPr>
              <a:t>Align my individual project </a:t>
            </a:r>
            <a:r>
              <a:rPr lang="en-GB" dirty="0" smtClean="0">
                <a:solidFill>
                  <a:prstClr val="black"/>
                </a:solidFill>
              </a:rPr>
              <a:t>on food waste with </a:t>
            </a:r>
            <a:r>
              <a:rPr lang="en-GB" dirty="0">
                <a:solidFill>
                  <a:prstClr val="black"/>
                </a:solidFill>
              </a:rPr>
              <a:t>the current project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</a:rPr>
              <a:t>Acquired points of considerations how to draft a plan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prstClr val="black"/>
                </a:solidFill>
              </a:rPr>
              <a:t>Time management on academic, professional, </a:t>
            </a:r>
            <a:r>
              <a:rPr lang="en-GB" dirty="0">
                <a:solidFill>
                  <a:prstClr val="black"/>
                </a:solidFill>
              </a:rPr>
              <a:t>and personal life compared to the previous </a:t>
            </a:r>
            <a:r>
              <a:rPr lang="en-GB" dirty="0" smtClean="0">
                <a:solidFill>
                  <a:prstClr val="black"/>
                </a:solidFill>
              </a:rPr>
              <a:t>assignment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GB" dirty="0" smtClean="0">
                <a:solidFill>
                  <a:prstClr val="black"/>
                </a:solidFill>
              </a:rPr>
              <a:t>Improve English writing and speaking </a:t>
            </a:r>
            <a:endParaRPr lang="en-GB" dirty="0">
              <a:solidFill>
                <a:prstClr val="black"/>
              </a:solidFill>
            </a:endParaRPr>
          </a:p>
          <a:p>
            <a:pPr marL="171450" indent="-171450"/>
            <a:endParaRPr lang="en-GB" b="1" u="sng" dirty="0"/>
          </a:p>
        </p:txBody>
      </p:sp>
    </p:spTree>
    <p:extLst>
      <p:ext uri="{BB962C8B-B14F-4D97-AF65-F5344CB8AC3E}">
        <p14:creationId xmlns:p14="http://schemas.microsoft.com/office/powerpoint/2010/main" val="16838904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950" y="2575026"/>
            <a:ext cx="9603275" cy="1465345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PERSONAL LEARNING OUTCOME &amp; CONTRIBUTION</a:t>
            </a:r>
            <a:br>
              <a:rPr lang="en-GB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2800" b="1" cap="none" dirty="0" smtClean="0">
                <a:solidFill>
                  <a:srgbClr val="0070C0"/>
                </a:solidFill>
              </a:rPr>
              <a:t>David Li Ah Choon</a:t>
            </a:r>
            <a:endParaRPr lang="en-GB" sz="2800" b="1" cap="none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470199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63019" y="796719"/>
            <a:ext cx="109439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0070C0"/>
                </a:solidFill>
              </a:rPr>
              <a:t>LITERATURE REVIEW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Davis’ </a:t>
            </a:r>
            <a:r>
              <a:rPr lang="en-GB" dirty="0"/>
              <a:t>article </a:t>
            </a:r>
            <a:r>
              <a:rPr lang="en-GB" dirty="0" smtClean="0"/>
              <a:t>2010 : economic impact</a:t>
            </a: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Video footage </a:t>
            </a:r>
            <a:r>
              <a:rPr lang="en-GB" dirty="0"/>
              <a:t>on Trip </a:t>
            </a:r>
            <a:r>
              <a:rPr lang="en-GB" dirty="0" smtClean="0"/>
              <a:t>Advisor (Daily Mail 2015)</a:t>
            </a:r>
          </a:p>
          <a:p>
            <a:endParaRPr lang="en-GB" dirty="0"/>
          </a:p>
          <a:p>
            <a:r>
              <a:rPr lang="en-GB" b="1" u="sng" dirty="0" smtClean="0">
                <a:solidFill>
                  <a:srgbClr val="0070C0"/>
                </a:solidFill>
              </a:rPr>
              <a:t>FINDINGS</a:t>
            </a:r>
            <a:endParaRPr lang="en-GB" b="1" u="sng" dirty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Survey			 </a:t>
            </a:r>
            <a:r>
              <a:rPr lang="en-GB" dirty="0"/>
              <a:t>– questionnaires </a:t>
            </a:r>
            <a:r>
              <a:rPr lang="en-GB" dirty="0" smtClean="0"/>
              <a:t>and </a:t>
            </a:r>
            <a:r>
              <a:rPr lang="en-GB" dirty="0"/>
              <a:t>participants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Focus </a:t>
            </a:r>
            <a:r>
              <a:rPr lang="en-GB" dirty="0" smtClean="0"/>
              <a:t>group	 </a:t>
            </a:r>
            <a:r>
              <a:rPr lang="en-GB" dirty="0"/>
              <a:t>– </a:t>
            </a:r>
            <a:r>
              <a:rPr lang="en-GB" dirty="0" smtClean="0"/>
              <a:t>contact, presentation, </a:t>
            </a:r>
            <a:r>
              <a:rPr lang="en-GB" dirty="0"/>
              <a:t>draft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One to </a:t>
            </a:r>
            <a:r>
              <a:rPr lang="en-GB" dirty="0" smtClean="0"/>
              <a:t>one	 </a:t>
            </a:r>
            <a:r>
              <a:rPr lang="en-GB" dirty="0"/>
              <a:t>– </a:t>
            </a:r>
            <a:r>
              <a:rPr lang="en-GB" dirty="0" smtClean="0"/>
              <a:t>contact, interview, </a:t>
            </a:r>
            <a:r>
              <a:rPr lang="en-GB" dirty="0"/>
              <a:t>draft</a:t>
            </a:r>
          </a:p>
          <a:p>
            <a:pPr marL="171450" indent="-171450"/>
            <a:endParaRPr lang="en-GB" b="1" u="sng" dirty="0" smtClean="0"/>
          </a:p>
          <a:p>
            <a:pPr marL="171450" indent="-171450"/>
            <a:r>
              <a:rPr lang="en-GB" b="1" u="sng" dirty="0" smtClean="0">
                <a:solidFill>
                  <a:srgbClr val="0070C0"/>
                </a:solidFill>
              </a:rPr>
              <a:t>PERSONAL LEARNING</a:t>
            </a:r>
            <a:endParaRPr lang="en-GB" b="1" u="sng" dirty="0">
              <a:solidFill>
                <a:srgbClr val="0070C0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Time management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Learn from </a:t>
            </a:r>
            <a:r>
              <a:rPr lang="en-US" dirty="0" smtClean="0">
                <a:solidFill>
                  <a:prstClr val="black"/>
                </a:solidFill>
              </a:rPr>
              <a:t>collaborators </a:t>
            </a:r>
            <a:r>
              <a:rPr lang="en-US" dirty="0">
                <a:solidFill>
                  <a:prstClr val="black"/>
                </a:solidFill>
              </a:rPr>
              <a:t>how to </a:t>
            </a:r>
            <a:r>
              <a:rPr lang="en-US" dirty="0" smtClean="0">
                <a:solidFill>
                  <a:prstClr val="black"/>
                </a:solidFill>
              </a:rPr>
              <a:t>make a research</a:t>
            </a:r>
            <a:endParaRPr lang="en-US" dirty="0">
              <a:solidFill>
                <a:prstClr val="black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 err="1">
                <a:solidFill>
                  <a:prstClr val="black"/>
                </a:solidFill>
              </a:rPr>
              <a:t>Behaviour</a:t>
            </a:r>
            <a:r>
              <a:rPr lang="en-US" dirty="0">
                <a:solidFill>
                  <a:prstClr val="black"/>
                </a:solidFill>
              </a:rPr>
              <a:t> of human and stray dogs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endParaRPr lang="en-US" dirty="0">
              <a:solidFill>
                <a:prstClr val="black"/>
              </a:solidFill>
            </a:endParaRPr>
          </a:p>
          <a:p>
            <a:pPr marL="171450" lvl="0" indent="-171450">
              <a:buClr>
                <a:srgbClr val="B71E42"/>
              </a:buClr>
            </a:pPr>
            <a:r>
              <a:rPr lang="en-GB" b="1" u="sng" cap="all" dirty="0" smtClean="0">
                <a:solidFill>
                  <a:srgbClr val="0070C0"/>
                </a:solidFill>
              </a:rPr>
              <a:t>PROFESSIONAL </a:t>
            </a:r>
            <a:r>
              <a:rPr lang="en-GB" b="1" u="sng" cap="all" dirty="0">
                <a:solidFill>
                  <a:srgbClr val="0070C0"/>
                </a:solidFill>
              </a:rPr>
              <a:t>LEARNING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Prepared to face unhappy guests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Close relationship with NGOs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>
                <a:solidFill>
                  <a:prstClr val="black"/>
                </a:solidFill>
              </a:rPr>
              <a:t>Help guests for adoption of stray dogs</a:t>
            </a:r>
          </a:p>
          <a:p>
            <a:pPr marL="171450" indent="-171450"/>
            <a:endParaRPr lang="en-GB" sz="1200" b="1" u="sng" dirty="0"/>
          </a:p>
        </p:txBody>
      </p:sp>
    </p:spTree>
    <p:extLst>
      <p:ext uri="{BB962C8B-B14F-4D97-AF65-F5344CB8AC3E}">
        <p14:creationId xmlns:p14="http://schemas.microsoft.com/office/powerpoint/2010/main" val="3770084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7326" y="2554224"/>
            <a:ext cx="9603275" cy="1560576"/>
          </a:xfrm>
        </p:spPr>
        <p:txBody>
          <a:bodyPr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en-GB" sz="24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PERSONAL LEARNING OUTCOME &amp; CONTRIBUTION</a:t>
            </a:r>
            <a:r>
              <a:rPr lang="en-GB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en-GB" sz="2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en-GB" sz="2800" b="1" cap="none" dirty="0" smtClean="0">
                <a:solidFill>
                  <a:srgbClr val="0070C0"/>
                </a:solidFill>
              </a:rPr>
              <a:t>Kerensa Langitan</a:t>
            </a:r>
            <a:endParaRPr lang="en-GB" sz="2800" b="1" cap="none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4964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949766" y="689201"/>
            <a:ext cx="1094392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u="sng" dirty="0">
                <a:solidFill>
                  <a:srgbClr val="0070C0"/>
                </a:solidFill>
              </a:rPr>
              <a:t>LITERATURE REVIEW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Katz</a:t>
            </a:r>
            <a:r>
              <a:rPr lang="en-GB" dirty="0"/>
              <a:t>’ fundamental knowledge on dog </a:t>
            </a:r>
            <a:r>
              <a:rPr lang="en-GB" dirty="0" smtClean="0"/>
              <a:t>behaviours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err="1"/>
              <a:t>Pizam</a:t>
            </a:r>
            <a:r>
              <a:rPr lang="en-US" dirty="0"/>
              <a:t> and </a:t>
            </a:r>
            <a:r>
              <a:rPr lang="en-US" dirty="0" err="1" smtClean="0"/>
              <a:t>Mansfeld</a:t>
            </a:r>
            <a:r>
              <a:rPr lang="en-US" dirty="0" smtClean="0"/>
              <a:t>’ on Tourism </a:t>
            </a:r>
            <a:r>
              <a:rPr lang="en-US" dirty="0"/>
              <a:t>security and </a:t>
            </a:r>
            <a:r>
              <a:rPr lang="en-US" dirty="0" smtClean="0"/>
              <a:t>safety</a:t>
            </a:r>
            <a:endParaRPr lang="en-GB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Webster’s reference to assist on survey questionnaire </a:t>
            </a:r>
          </a:p>
          <a:p>
            <a:endParaRPr lang="en-GB" dirty="0"/>
          </a:p>
          <a:p>
            <a:r>
              <a:rPr lang="en-GB" b="1" u="sng" dirty="0" smtClean="0">
                <a:solidFill>
                  <a:srgbClr val="0070C0"/>
                </a:solidFill>
              </a:rPr>
              <a:t>FINDINGS</a:t>
            </a:r>
            <a:endParaRPr lang="en-GB" b="1" u="sng" dirty="0">
              <a:solidFill>
                <a:srgbClr val="0070C0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Survey			 </a:t>
            </a:r>
            <a:r>
              <a:rPr lang="en-GB" dirty="0"/>
              <a:t>– </a:t>
            </a:r>
            <a:r>
              <a:rPr lang="en-GB" dirty="0" smtClean="0"/>
              <a:t>questionnaire, Google Form, and 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Focus group	 – direct questions and discuss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/>
              <a:t>Compile final project write-up and presentation </a:t>
            </a:r>
            <a:endParaRPr lang="en-GB" dirty="0"/>
          </a:p>
          <a:p>
            <a:pPr marL="171450" indent="-171450"/>
            <a:endParaRPr lang="en-GB" b="1" u="sng" dirty="0" smtClean="0"/>
          </a:p>
          <a:p>
            <a:pPr marL="171450" indent="-171450"/>
            <a:r>
              <a:rPr lang="en-GB" b="1" u="sng" dirty="0" smtClean="0">
                <a:solidFill>
                  <a:srgbClr val="0070C0"/>
                </a:solidFill>
              </a:rPr>
              <a:t>PERSONAL LEARNING</a:t>
            </a:r>
            <a:endParaRPr lang="en-GB" b="1" u="sng" dirty="0">
              <a:solidFill>
                <a:srgbClr val="0070C0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Better knowledge of </a:t>
            </a:r>
            <a:r>
              <a:rPr lang="en-US" dirty="0">
                <a:solidFill>
                  <a:prstClr val="black"/>
                </a:solidFill>
              </a:rPr>
              <a:t>different types of NGO’s related to animal </a:t>
            </a:r>
            <a:r>
              <a:rPr lang="en-US" dirty="0" smtClean="0">
                <a:solidFill>
                  <a:prstClr val="black"/>
                </a:solidFill>
              </a:rPr>
              <a:t>welfare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Understanding </a:t>
            </a:r>
            <a:r>
              <a:rPr lang="en-US" dirty="0">
                <a:solidFill>
                  <a:prstClr val="black"/>
                </a:solidFill>
              </a:rPr>
              <a:t>of different habits and rituals within a culture </a:t>
            </a:r>
          </a:p>
          <a:p>
            <a:pPr lvl="0"/>
            <a:endParaRPr lang="en-US" dirty="0">
              <a:solidFill>
                <a:prstClr val="black"/>
              </a:solidFill>
            </a:endParaRPr>
          </a:p>
          <a:p>
            <a:pPr marL="171450" lvl="0" indent="-171450">
              <a:buClr>
                <a:srgbClr val="B71E42"/>
              </a:buClr>
            </a:pPr>
            <a:r>
              <a:rPr lang="en-GB" b="1" u="sng" cap="all" dirty="0" smtClean="0">
                <a:solidFill>
                  <a:srgbClr val="0070C0"/>
                </a:solidFill>
              </a:rPr>
              <a:t>PROFESSIONAL LEARNING</a:t>
            </a:r>
            <a:endParaRPr lang="en-US" dirty="0">
              <a:solidFill>
                <a:srgbClr val="0070C0"/>
              </a:solidFill>
            </a:endParaRP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Thorough, </a:t>
            </a:r>
            <a:r>
              <a:rPr lang="en-US" dirty="0">
                <a:solidFill>
                  <a:prstClr val="black"/>
                </a:solidFill>
              </a:rPr>
              <a:t>methodical </a:t>
            </a:r>
            <a:r>
              <a:rPr lang="en-US" dirty="0" smtClean="0">
                <a:solidFill>
                  <a:prstClr val="black"/>
                </a:solidFill>
              </a:rPr>
              <a:t>research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Public speaking 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prstClr val="black"/>
                </a:solidFill>
              </a:rPr>
              <a:t>Awareness of issue that involves emotions and culture VS solution</a:t>
            </a:r>
            <a:endParaRPr lang="en-US" dirty="0">
              <a:solidFill>
                <a:prstClr val="black"/>
              </a:solidFill>
            </a:endParaRPr>
          </a:p>
          <a:p>
            <a:pPr marL="171450" indent="-171450"/>
            <a:endParaRPr lang="en-GB" sz="1200" b="1" u="sng" dirty="0"/>
          </a:p>
        </p:txBody>
      </p:sp>
    </p:spTree>
    <p:extLst>
      <p:ext uri="{BB962C8B-B14F-4D97-AF65-F5344CB8AC3E}">
        <p14:creationId xmlns:p14="http://schemas.microsoft.com/office/powerpoint/2010/main" val="308629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mage result for gandhi quote on animals">
            <a:extLst>
              <a:ext uri="{FF2B5EF4-FFF2-40B4-BE49-F238E27FC236}">
                <a16:creationId xmlns:a16="http://schemas.microsoft.com/office/drawing/2014/main" id="{A3C7BAFB-5123-4420-BD1E-ED552F59507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58433" y="1216153"/>
            <a:ext cx="8570555" cy="3942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ctangle 2"/>
          <p:cNvSpPr/>
          <p:nvPr/>
        </p:nvSpPr>
        <p:spPr>
          <a:xfrm>
            <a:off x="6812280" y="4435856"/>
            <a:ext cx="1960880" cy="4775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412954" y="5824728"/>
            <a:ext cx="11415065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rgbClr val="595959"/>
                </a:solidFill>
              </a:rPr>
              <a:t>We make each moment matter – We care about what matters 						</a:t>
            </a:r>
            <a:r>
              <a:rPr lang="en-GB" sz="3400" b="1" dirty="0" smtClean="0">
                <a:solidFill>
                  <a:srgbClr val="0070C0"/>
                </a:solidFill>
              </a:rPr>
              <a:t>Thank You</a:t>
            </a:r>
            <a:endParaRPr lang="en-GB" sz="34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3054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43000" r="43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3834</TotalTime>
  <Words>785</Words>
  <Application>Microsoft Office PowerPoint</Application>
  <PresentationFormat>Widescreen</PresentationFormat>
  <Paragraphs>198</Paragraphs>
  <Slides>26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3" baseType="lpstr">
      <vt:lpstr>Arial</vt:lpstr>
      <vt:lpstr>Calibri</vt:lpstr>
      <vt:lpstr>Gill Sans MT</vt:lpstr>
      <vt:lpstr>Helvetica</vt:lpstr>
      <vt:lpstr>Times New Roman</vt:lpstr>
      <vt:lpstr>Wingdings</vt:lpstr>
      <vt:lpstr>Gallery</vt:lpstr>
      <vt:lpstr>Three united thread GROUP PROJECT </vt:lpstr>
      <vt:lpstr>LUX* JUMPS OUT AND BARKS,   “creating a dog friendly environment within hospitality”</vt:lpstr>
      <vt:lpstr>stray dogs Impact  Worldwide  2010 - 2018</vt:lpstr>
      <vt:lpstr>STATISTICS OF STRAY DOGS IN MAURITIUS*</vt:lpstr>
      <vt:lpstr>CHALLENGES at Lux* Grand Gaube</vt:lpstr>
      <vt:lpstr>PowerPoint Presentation</vt:lpstr>
      <vt:lpstr>PowerPoint Presentation</vt:lpstr>
      <vt:lpstr>METHODS &amp; FINDINGS</vt:lpstr>
      <vt:lpstr>SURVEY</vt:lpstr>
      <vt:lpstr>PowerPoint Presentation</vt:lpstr>
      <vt:lpstr>PowerPoint Presentation</vt:lpstr>
      <vt:lpstr>PowerPoint Presentation</vt:lpstr>
      <vt:lpstr>PowerPoint Presentation</vt:lpstr>
      <vt:lpstr>FOCUS GROUP      </vt:lpstr>
      <vt:lpstr>Observation    </vt:lpstr>
      <vt:lpstr>CONCLUSION</vt:lpstr>
      <vt:lpstr>PowerPoint Presentation</vt:lpstr>
      <vt:lpstr>COST </vt:lpstr>
      <vt:lpstr>Project sponsorship timeline proposal</vt:lpstr>
      <vt:lpstr>PERSONAL LEARNING OUTCOME &amp; CONTRIBUTION Ramen Tesigen</vt:lpstr>
      <vt:lpstr>PowerPoint Presentation</vt:lpstr>
      <vt:lpstr>PERSONAL LEARNING OUTCOME &amp; CONTRIBUTION David Li Ah Choon</vt:lpstr>
      <vt:lpstr>PowerPoint Presentation</vt:lpstr>
      <vt:lpstr>PERSONAL LEARNING OUTCOME &amp; CONTRIBUTION Kerensa Langitan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Dog Friendly Hospitality</dc:title>
  <dc:creator>tesigen kessen</dc:creator>
  <cp:lastModifiedBy>Kerensa Langitan - LUX* Resorts</cp:lastModifiedBy>
  <cp:revision>258</cp:revision>
  <dcterms:created xsi:type="dcterms:W3CDTF">2019-03-22T09:51:21Z</dcterms:created>
  <dcterms:modified xsi:type="dcterms:W3CDTF">2019-11-08T18:00:55Z</dcterms:modified>
</cp:coreProperties>
</file>