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3"/>
  </p:notesMasterIdLst>
  <p:sldIdLst>
    <p:sldId id="256"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DD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545" autoAdjust="0"/>
    <p:restoredTop sz="95256" autoAdjust="0"/>
  </p:normalViewPr>
  <p:slideViewPr>
    <p:cSldViewPr snapToGrid="0">
      <p:cViewPr>
        <p:scale>
          <a:sx n="100" d="100"/>
          <a:sy n="100" d="100"/>
        </p:scale>
        <p:origin x="1142" y="-7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3" d="100"/>
          <a:sy n="83" d="100"/>
        </p:scale>
        <p:origin x="2107" y="82"/>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9B4419DA-DED8-4C2F-8790-EAAE299BB813}" type="datetimeFigureOut">
              <a:rPr lang="en-GB" smtClean="0"/>
              <a:t>29/07/2021</a:t>
            </a:fld>
            <a:endParaRPr lang="en-GB"/>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B911D1DE-2833-4738-8D2E-F0DED9BE8E9A}" type="slidenum">
              <a:rPr lang="en-GB" smtClean="0"/>
              <a:t>‹#›</a:t>
            </a:fld>
            <a:endParaRPr lang="en-GB"/>
          </a:p>
        </p:txBody>
      </p:sp>
    </p:spTree>
    <p:extLst>
      <p:ext uri="{BB962C8B-B14F-4D97-AF65-F5344CB8AC3E}">
        <p14:creationId xmlns:p14="http://schemas.microsoft.com/office/powerpoint/2010/main" val="180643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11D1DE-2833-4738-8D2E-F0DED9BE8E9A}" type="slidenum">
              <a:rPr lang="en-GB" smtClean="0"/>
              <a:t>1</a:t>
            </a:fld>
            <a:endParaRPr lang="en-GB"/>
          </a:p>
        </p:txBody>
      </p:sp>
    </p:spTree>
    <p:extLst>
      <p:ext uri="{BB962C8B-B14F-4D97-AF65-F5344CB8AC3E}">
        <p14:creationId xmlns:p14="http://schemas.microsoft.com/office/powerpoint/2010/main" val="2659909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95463" y="4464028"/>
            <a:ext cx="74295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795461" y="3829879"/>
            <a:ext cx="74295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8C3E726-2984-4D12-80E1-A5005CC854DE}" type="datetimeFigureOut">
              <a:rPr lang="en-GB" smtClean="0"/>
              <a:t>29/07/2021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189742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3E726-2984-4D12-80E1-A5005CC854DE}" type="datetimeFigureOut">
              <a:rPr lang="en-GB" smtClean="0"/>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3988211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94307" y="4464028"/>
            <a:ext cx="74295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94307" y="3829878"/>
            <a:ext cx="74295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C3E726-2984-4D12-80E1-A5005CC854DE}" type="datetimeFigureOut">
              <a:rPr lang="en-GB" smtClean="0"/>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4273875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0000" y="1825625"/>
            <a:ext cx="408298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34870" y="1825625"/>
            <a:ext cx="4090093"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3180568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0000" y="1681163"/>
            <a:ext cx="4082988"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10000" y="2505075"/>
            <a:ext cx="40829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34870" y="1681163"/>
            <a:ext cx="4091383"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5134870" y="2505075"/>
            <a:ext cx="409138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C3E726-2984-4D12-80E1-A5005CC854DE}" type="datetimeFigureOut">
              <a:rPr lang="en-GB" smtClean="0"/>
              <a:t>29/07/2021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17978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C3E726-2984-4D12-80E1-A5005CC854DE}" type="datetimeFigureOut">
              <a:rPr lang="en-GB" smtClean="0"/>
              <a:t>29/07/2021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183996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C3E726-2984-4D12-80E1-A5005CC854DE}" type="datetimeFigureOut">
              <a:rPr lang="en-GB" smtClean="0"/>
              <a:t>29/07/2021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374389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0000" y="2057400"/>
            <a:ext cx="2967271"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4059803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910000" y="2057400"/>
            <a:ext cx="2967271"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496411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367162"/>
            <a:ext cx="8543925"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2328" y="987427"/>
            <a:ext cx="8543925"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2328" y="5186516"/>
            <a:ext cx="8542635"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3790149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5"/>
            <a:ext cx="8543925"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2328" y="4489399"/>
            <a:ext cx="8542635"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2263175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047" y="365125"/>
            <a:ext cx="7558486"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398024" y="3365557"/>
            <a:ext cx="7111243"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1037" y="4501729"/>
            <a:ext cx="8541345"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
        <p:nvSpPr>
          <p:cNvPr id="9" name="TextBox 8"/>
          <p:cNvSpPr txBox="1"/>
          <p:nvPr/>
        </p:nvSpPr>
        <p:spPr>
          <a:xfrm>
            <a:off x="902723" y="786824"/>
            <a:ext cx="4953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8480722" y="2743200"/>
            <a:ext cx="4953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2037762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2328" y="2326969"/>
            <a:ext cx="8543925"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82328" y="4850581"/>
            <a:ext cx="8542635"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8C3E726-2984-4D12-80E1-A5005CC854DE}" type="datetimeFigureOut">
              <a:rPr lang="en-GB" smtClean="0"/>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3454733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1038" y="365127"/>
            <a:ext cx="8543925"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86541" y="1885950"/>
            <a:ext cx="2394329"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1102399" y="2571750"/>
            <a:ext cx="2378472"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727746" y="1885950"/>
            <a:ext cx="2385696"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3719171" y="2571750"/>
            <a:ext cx="2394271"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6361092" y="1885950"/>
            <a:ext cx="2382342"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6361092" y="2571750"/>
            <a:ext cx="2382342"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88C3E726-2984-4D12-80E1-A5005CC854DE}" type="datetimeFigureOut">
              <a:rPr lang="en-GB" smtClean="0"/>
              <a:t>29/07/2021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1436095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1038" y="365127"/>
            <a:ext cx="8543925"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082319" y="4297503"/>
            <a:ext cx="2388791"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1082319" y="2256354"/>
            <a:ext cx="2388791"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1082319" y="4873767"/>
            <a:ext cx="2388791"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712310" y="4297503"/>
            <a:ext cx="2381052"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712309" y="2256354"/>
            <a:ext cx="238105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711212" y="4873766"/>
            <a:ext cx="23842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6341013" y="4297503"/>
            <a:ext cx="2382342"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6341012" y="2256354"/>
            <a:ext cx="238234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6340910" y="4873764"/>
            <a:ext cx="23854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88C3E726-2984-4D12-80E1-A5005CC854DE}" type="datetimeFigureOut">
              <a:rPr lang="en-GB" smtClean="0"/>
              <a:t>29/07/2021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825299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3E726-2984-4D12-80E1-A5005CC854DE}" type="datetimeFigureOut">
              <a:rPr lang="en-GB" smtClean="0"/>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422374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3E726-2984-4D12-80E1-A5005CC854DE}" type="datetimeFigureOut">
              <a:rPr lang="en-GB" smtClean="0"/>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3F2FFC-4D34-4049-9257-18CBACB6B3A1}" type="slidenum">
              <a:rPr lang="en-GB" smtClean="0"/>
              <a:t>‹#›</a:t>
            </a:fld>
            <a:endParaRPr lang="en-GB"/>
          </a:p>
        </p:txBody>
      </p:sp>
    </p:spTree>
    <p:extLst>
      <p:ext uri="{BB962C8B-B14F-4D97-AF65-F5344CB8AC3E}">
        <p14:creationId xmlns:p14="http://schemas.microsoft.com/office/powerpoint/2010/main" val="1675851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0000" y="1825625"/>
            <a:ext cx="8314963"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8C3E726-2984-4D12-80E1-A5005CC854DE}" type="datetimeFigureOut">
              <a:rPr lang="en-GB" smtClean="0"/>
              <a:t>29/07/2021</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E3F2FFC-4D34-4049-9257-18CBACB6B3A1}" type="slidenum">
              <a:rPr lang="en-GB" smtClean="0"/>
              <a:t>‹#›</a:t>
            </a:fld>
            <a:endParaRPr lang="en-GB"/>
          </a:p>
        </p:txBody>
      </p:sp>
    </p:spTree>
    <p:extLst>
      <p:ext uri="{BB962C8B-B14F-4D97-AF65-F5344CB8AC3E}">
        <p14:creationId xmlns:p14="http://schemas.microsoft.com/office/powerpoint/2010/main" val="2826151192"/>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dc.gov/obesity/adult/causes.html"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hyperlink" Target="https://www.who.int/health-topics/obesity#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4FE49F-7959-4798-8AD8-8ACE0FD2E732}"/>
              </a:ext>
            </a:extLst>
          </p:cNvPr>
          <p:cNvSpPr>
            <a:spLocks noGrp="1"/>
          </p:cNvSpPr>
          <p:nvPr>
            <p:ph type="title"/>
          </p:nvPr>
        </p:nvSpPr>
        <p:spPr>
          <a:xfrm>
            <a:off x="41083" y="54434"/>
            <a:ext cx="9802234" cy="372286"/>
          </a:xfrm>
          <a:solidFill>
            <a:schemeClr val="accent1">
              <a:alpha val="50000"/>
            </a:schemeClr>
          </a:solidFill>
          <a:ln w="19050">
            <a:solidFill>
              <a:schemeClr val="tx1"/>
            </a:solidFill>
          </a:ln>
        </p:spPr>
        <p:style>
          <a:lnRef idx="0">
            <a:scrgbClr r="0" g="0" b="0"/>
          </a:lnRef>
          <a:fillRef idx="0">
            <a:scrgbClr r="0" g="0" b="0"/>
          </a:fillRef>
          <a:effectRef idx="0">
            <a:scrgbClr r="0" g="0" b="0"/>
          </a:effectRef>
          <a:fontRef idx="minor">
            <a:schemeClr val="lt1"/>
          </a:fontRef>
        </p:style>
        <p:txBody>
          <a:bodyPr>
            <a:noAutofit/>
          </a:bodyPr>
          <a:lstStyle/>
          <a:p>
            <a:pPr algn="ctr">
              <a:spcBef>
                <a:spcPts val="0"/>
              </a:spcBef>
            </a:pPr>
            <a:r>
              <a:rPr lang="en-GB" sz="1800" dirty="0">
                <a:latin typeface="Arial" panose="020B0604020202020204" pitchFamily="34" charset="0"/>
                <a:cs typeface="Arial" panose="020B0604020202020204" pitchFamily="34" charset="0"/>
              </a:rPr>
              <a:t>A case study of the impact of sedentary lifestyle on the growth of adult obesity.</a:t>
            </a:r>
          </a:p>
        </p:txBody>
      </p:sp>
      <p:sp>
        <p:nvSpPr>
          <p:cNvPr id="8" name="Text Placeholder 7">
            <a:extLst>
              <a:ext uri="{FF2B5EF4-FFF2-40B4-BE49-F238E27FC236}">
                <a16:creationId xmlns:a16="http://schemas.microsoft.com/office/drawing/2014/main" id="{10A92AE9-1C32-4C77-9314-FFB83B625C22}"/>
              </a:ext>
            </a:extLst>
          </p:cNvPr>
          <p:cNvSpPr>
            <a:spLocks noGrp="1"/>
          </p:cNvSpPr>
          <p:nvPr>
            <p:ph type="body" sz="quarter" idx="13"/>
          </p:nvPr>
        </p:nvSpPr>
        <p:spPr>
          <a:xfrm>
            <a:off x="21359" y="582167"/>
            <a:ext cx="2369354" cy="3372614"/>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marL="0" indent="0" algn="just">
              <a:spcBef>
                <a:spcPts val="0"/>
              </a:spcBef>
            </a:pPr>
            <a:r>
              <a:rPr lang="en-GB" sz="900" b="1" dirty="0">
                <a:solidFill>
                  <a:schemeClr val="tx1"/>
                </a:solidFill>
                <a:latin typeface="Arial" panose="020B0604020202020204" pitchFamily="34" charset="0"/>
                <a:cs typeface="Arial" panose="020B0604020202020204" pitchFamily="34" charset="0"/>
              </a:rPr>
              <a:t>INTRODUCTION</a:t>
            </a:r>
            <a:endParaRPr lang="en-GB" sz="850" dirty="0">
              <a:solidFill>
                <a:schemeClr val="tx1"/>
              </a:solidFill>
              <a:latin typeface="Arial" panose="020B0604020202020204" pitchFamily="34" charset="0"/>
              <a:cs typeface="Arial" panose="020B0604020202020204" pitchFamily="34" charset="0"/>
            </a:endParaRP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Obesity can be defined as a health issue that is caused due to the changes in the behavioural and genetical factors of the individuals.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Adult obesity is referred to this condition in the adults.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behavioural factors include physical inactivity, physical activity, diet, medication, etc.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Additionally, the attractive advertisements of fast food, lack of education and awareness, lack of opportunity to develop habit of physical activity and poor eating habits can also leads to obesity in adults.</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 The modern society has developed the use of internet and technology in each aspect of life.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This has increased the sitting time of the adults and reduced physical activities in them.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exposure to social media and mobile technology has increased the duration for which an individual sits on an average in a day.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In UK, Obesity has become a major health issues. 28% adults have been identified as obese in England alone and  the individuals who are overweight are increasing day by day. </a:t>
            </a:r>
          </a:p>
          <a:p>
            <a:pPr marL="0" indent="0"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working culture ahs also been digitalised that has increased the use of internet and technology and restricted the individuals to their desks. Due to lack of time for exercise and unhealthy eating pattern, the obesity risk has increased in adults.</a:t>
            </a:r>
          </a:p>
        </p:txBody>
      </p:sp>
      <p:sp>
        <p:nvSpPr>
          <p:cNvPr id="12" name="Text Placeholder 7">
            <a:extLst>
              <a:ext uri="{FF2B5EF4-FFF2-40B4-BE49-F238E27FC236}">
                <a16:creationId xmlns:a16="http://schemas.microsoft.com/office/drawing/2014/main" id="{3FB193FD-6E3D-4825-B455-F764ABEC1E6C}"/>
              </a:ext>
            </a:extLst>
          </p:cNvPr>
          <p:cNvSpPr txBox="1">
            <a:spLocks/>
          </p:cNvSpPr>
          <p:nvPr/>
        </p:nvSpPr>
        <p:spPr>
          <a:xfrm>
            <a:off x="6115" y="3992881"/>
            <a:ext cx="2369355" cy="2240279"/>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74296" tIns="37148" rIns="74296" bIns="37148"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9pPr>
          </a:lstStyle>
          <a:p>
            <a:pPr algn="just">
              <a:spcBef>
                <a:spcPts val="0"/>
              </a:spcBef>
            </a:pPr>
            <a:r>
              <a:rPr lang="en-GB" sz="900" b="1" dirty="0">
                <a:latin typeface="Arial" panose="020B0604020202020204" pitchFamily="34" charset="0"/>
                <a:cs typeface="Arial" panose="020B0604020202020204" pitchFamily="34" charset="0"/>
              </a:rPr>
              <a:t>OBJECTIVES </a:t>
            </a:r>
          </a:p>
          <a:p>
            <a:pPr algn="just">
              <a:spcBef>
                <a:spcPts val="0"/>
              </a:spcBef>
            </a:pPr>
            <a:r>
              <a:rPr lang="en-GB" sz="750" dirty="0">
                <a:solidFill>
                  <a:srgbClr val="A4DDE8"/>
                </a:solidFill>
                <a:latin typeface="Arial" panose="020B0604020202020204" pitchFamily="34" charset="0"/>
                <a:cs typeface="Arial" panose="020B0604020202020204" pitchFamily="34" charset="0"/>
              </a:rPr>
              <a:t>The objectives of this case study is to identify the potential reasons of adopting sedentary lifestyle by adults and its impact on the growth of obesity in UK adults. </a:t>
            </a:r>
          </a:p>
          <a:p>
            <a:pPr algn="just">
              <a:spcBef>
                <a:spcPts val="0"/>
              </a:spcBef>
            </a:pPr>
            <a:r>
              <a:rPr lang="en-GB" sz="750" dirty="0">
                <a:solidFill>
                  <a:srgbClr val="A4DDE8"/>
                </a:solidFill>
                <a:latin typeface="Arial" panose="020B0604020202020204" pitchFamily="34" charset="0"/>
                <a:cs typeface="Arial" panose="020B0604020202020204" pitchFamily="34" charset="0"/>
              </a:rPr>
              <a:t>Studying the impact of sedentary lifestyle being lived by the adults of the country is crucial to identify the ways it can be reduced. Living a sedentary lifestyle and having no or minimal physical activity can lead to a lot of health issues but Obesity essentially. The change in the lifestyle of adults due to modernisation of society has led the adults to develop certain habits and behaviour. Eating junk food, minimal physical activity, physical inactivity, no exercise, improper dietary habits, etc. Due to long working hours, the adults do not get enough time to have a balanced routine, time for resting and exercising, etc. This has led to growth in overweight in the adults and they eventually become obese. This case study covers the adult demographics by recognising the rapid growth in adult obesity.  </a:t>
            </a:r>
          </a:p>
        </p:txBody>
      </p:sp>
      <p:sp>
        <p:nvSpPr>
          <p:cNvPr id="21" name="Text Placeholder 7">
            <a:extLst>
              <a:ext uri="{FF2B5EF4-FFF2-40B4-BE49-F238E27FC236}">
                <a16:creationId xmlns:a16="http://schemas.microsoft.com/office/drawing/2014/main" id="{AF85DCA0-99EC-4B5C-A2C5-F76DC204CD67}"/>
              </a:ext>
            </a:extLst>
          </p:cNvPr>
          <p:cNvSpPr txBox="1">
            <a:spLocks/>
          </p:cNvSpPr>
          <p:nvPr/>
        </p:nvSpPr>
        <p:spPr>
          <a:xfrm>
            <a:off x="21358" y="6275833"/>
            <a:ext cx="9826281" cy="589787"/>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74296" tIns="37148" rIns="74296" bIns="37148" numCol="2" spcCol="36000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lt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solidFill>
                  <a:schemeClr val="lt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000" kern="1200">
                <a:solidFill>
                  <a:schemeClr val="lt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9pPr>
          </a:lstStyle>
          <a:p>
            <a:pPr algn="just">
              <a:spcBef>
                <a:spcPts val="0"/>
              </a:spcBef>
            </a:pPr>
            <a:r>
              <a:rPr lang="en-GB" sz="600" dirty="0">
                <a:solidFill>
                  <a:schemeClr val="tx1"/>
                </a:solidFill>
                <a:latin typeface="Arial" panose="020B0604020202020204" pitchFamily="34" charset="0"/>
                <a:cs typeface="Arial" panose="020B0604020202020204" pitchFamily="34" charset="0"/>
              </a:rPr>
              <a:t>REFERENCES </a:t>
            </a:r>
          </a:p>
          <a:p>
            <a:pPr marL="171450" indent="-171450" algn="just">
              <a:spcBef>
                <a:spcPts val="0"/>
              </a:spcBef>
              <a:buFont typeface="Wingdings" panose="05000000000000000000" pitchFamily="2" charset="2"/>
              <a:buChar char="q"/>
            </a:pPr>
            <a:r>
              <a:rPr lang="en-US" sz="600" b="0" i="0" dirty="0">
                <a:solidFill>
                  <a:srgbClr val="A4DDE8"/>
                </a:solidFill>
                <a:effectLst/>
                <a:latin typeface="Arial" panose="020B0604020202020204" pitchFamily="34" charset="0"/>
                <a:cs typeface="Arial" panose="020B0604020202020204" pitchFamily="34" charset="0"/>
              </a:rPr>
              <a:t>Ortiz, V.E. and </a:t>
            </a:r>
            <a:r>
              <a:rPr lang="en-US" sz="600" b="0" i="0" dirty="0" err="1">
                <a:solidFill>
                  <a:srgbClr val="A4DDE8"/>
                </a:solidFill>
                <a:effectLst/>
                <a:latin typeface="Arial" panose="020B0604020202020204" pitchFamily="34" charset="0"/>
                <a:cs typeface="Arial" panose="020B0604020202020204" pitchFamily="34" charset="0"/>
              </a:rPr>
              <a:t>Kwo</a:t>
            </a:r>
            <a:r>
              <a:rPr lang="en-US" sz="600" b="0" i="0" dirty="0">
                <a:solidFill>
                  <a:srgbClr val="A4DDE8"/>
                </a:solidFill>
                <a:effectLst/>
                <a:latin typeface="Arial" panose="020B0604020202020204" pitchFamily="34" charset="0"/>
                <a:cs typeface="Arial" panose="020B0604020202020204" pitchFamily="34" charset="0"/>
              </a:rPr>
              <a:t>, J., 2015. Obesity: physiologic changes and implications for preoperative management. </a:t>
            </a:r>
            <a:r>
              <a:rPr lang="en-US" sz="600" b="0" i="1" dirty="0">
                <a:solidFill>
                  <a:srgbClr val="A4DDE8"/>
                </a:solidFill>
                <a:effectLst/>
                <a:latin typeface="Arial" panose="020B0604020202020204" pitchFamily="34" charset="0"/>
                <a:cs typeface="Arial" panose="020B0604020202020204" pitchFamily="34" charset="0"/>
              </a:rPr>
              <a:t>BMC anesthesiology</a:t>
            </a:r>
            <a:r>
              <a:rPr lang="en-US" sz="600" b="0" i="0" dirty="0">
                <a:solidFill>
                  <a:srgbClr val="A4DDE8"/>
                </a:solidFill>
                <a:effectLst/>
                <a:latin typeface="Arial" panose="020B0604020202020204" pitchFamily="34" charset="0"/>
                <a:cs typeface="Arial" panose="020B0604020202020204" pitchFamily="34" charset="0"/>
              </a:rPr>
              <a:t>, </a:t>
            </a:r>
            <a:r>
              <a:rPr lang="en-US" sz="600" b="0" i="1" dirty="0">
                <a:solidFill>
                  <a:srgbClr val="A4DDE8"/>
                </a:solidFill>
                <a:effectLst/>
                <a:latin typeface="Arial" panose="020B0604020202020204" pitchFamily="34" charset="0"/>
                <a:cs typeface="Arial" panose="020B0604020202020204" pitchFamily="34" charset="0"/>
              </a:rPr>
              <a:t>15</a:t>
            </a:r>
            <a:r>
              <a:rPr lang="en-US" sz="600" b="0" i="0" dirty="0">
                <a:solidFill>
                  <a:srgbClr val="A4DDE8"/>
                </a:solidFill>
                <a:effectLst/>
                <a:latin typeface="Arial" panose="020B0604020202020204" pitchFamily="34" charset="0"/>
                <a:cs typeface="Arial" panose="020B0604020202020204" pitchFamily="34" charset="0"/>
              </a:rPr>
              <a:t>(1), pp.1-12.</a:t>
            </a:r>
          </a:p>
          <a:p>
            <a:pPr marL="171450" indent="-171450" algn="just">
              <a:spcBef>
                <a:spcPts val="0"/>
              </a:spcBef>
              <a:buFont typeface="Wingdings" panose="05000000000000000000" pitchFamily="2" charset="2"/>
              <a:buChar char="q"/>
            </a:pPr>
            <a:r>
              <a:rPr lang="en-IN" sz="600" b="0" i="0" dirty="0">
                <a:solidFill>
                  <a:srgbClr val="A4DDE8"/>
                </a:solidFill>
                <a:effectLst/>
                <a:latin typeface="Arial" panose="020B0604020202020204" pitchFamily="34" charset="0"/>
                <a:cs typeface="Arial" panose="020B0604020202020204" pitchFamily="34" charset="0"/>
              </a:rPr>
              <a:t>Srivastava, G., and </a:t>
            </a:r>
            <a:r>
              <a:rPr lang="en-IN" sz="600" b="0" i="0" dirty="0" err="1">
                <a:solidFill>
                  <a:srgbClr val="A4DDE8"/>
                </a:solidFill>
                <a:effectLst/>
                <a:latin typeface="Arial" panose="020B0604020202020204" pitchFamily="34" charset="0"/>
                <a:cs typeface="Arial" panose="020B0604020202020204" pitchFamily="34" charset="0"/>
              </a:rPr>
              <a:t>Apovian</a:t>
            </a:r>
            <a:r>
              <a:rPr lang="en-IN" sz="600" b="0" i="0" dirty="0">
                <a:solidFill>
                  <a:srgbClr val="A4DDE8"/>
                </a:solidFill>
                <a:effectLst/>
                <a:latin typeface="Arial" panose="020B0604020202020204" pitchFamily="34" charset="0"/>
                <a:cs typeface="Arial" panose="020B0604020202020204" pitchFamily="34" charset="0"/>
              </a:rPr>
              <a:t>, C. M. (2018). Current pharmacotherapy for obesity. </a:t>
            </a:r>
            <a:r>
              <a:rPr lang="en-IN" sz="600" b="0" i="1" dirty="0">
                <a:solidFill>
                  <a:srgbClr val="A4DDE8"/>
                </a:solidFill>
                <a:effectLst/>
                <a:latin typeface="Arial" panose="020B0604020202020204" pitchFamily="34" charset="0"/>
                <a:cs typeface="Arial" panose="020B0604020202020204" pitchFamily="34" charset="0"/>
              </a:rPr>
              <a:t>Nature Reviews Endocrinology</a:t>
            </a:r>
            <a:r>
              <a:rPr lang="en-IN" sz="600" b="0" i="0" dirty="0">
                <a:solidFill>
                  <a:srgbClr val="A4DDE8"/>
                </a:solidFill>
                <a:effectLst/>
                <a:latin typeface="Arial" panose="020B0604020202020204" pitchFamily="34" charset="0"/>
                <a:cs typeface="Arial" panose="020B0604020202020204" pitchFamily="34" charset="0"/>
              </a:rPr>
              <a:t>, </a:t>
            </a:r>
            <a:r>
              <a:rPr lang="en-IN" sz="600" b="0" i="1" dirty="0">
                <a:solidFill>
                  <a:srgbClr val="A4DDE8"/>
                </a:solidFill>
                <a:effectLst/>
                <a:latin typeface="Arial" panose="020B0604020202020204" pitchFamily="34" charset="0"/>
                <a:cs typeface="Arial" panose="020B0604020202020204" pitchFamily="34" charset="0"/>
              </a:rPr>
              <a:t>14</a:t>
            </a:r>
            <a:r>
              <a:rPr lang="en-IN" sz="600" b="0" i="0" dirty="0">
                <a:solidFill>
                  <a:srgbClr val="A4DDE8"/>
                </a:solidFill>
                <a:effectLst/>
                <a:latin typeface="Arial" panose="020B0604020202020204" pitchFamily="34" charset="0"/>
                <a:cs typeface="Arial" panose="020B0604020202020204" pitchFamily="34" charset="0"/>
              </a:rPr>
              <a:t>(1), 12-24.</a:t>
            </a:r>
          </a:p>
          <a:p>
            <a:pPr marL="171450" indent="-171450" algn="just">
              <a:spcBef>
                <a:spcPts val="0"/>
              </a:spcBef>
              <a:buFont typeface="Wingdings" panose="05000000000000000000" pitchFamily="2" charset="2"/>
              <a:buChar char="q"/>
            </a:pPr>
            <a:r>
              <a:rPr lang="en-US" sz="600" dirty="0">
                <a:solidFill>
                  <a:srgbClr val="A4DDE8"/>
                </a:solidFill>
                <a:effectLst/>
                <a:latin typeface="Arial" panose="020B0604020202020204" pitchFamily="34" charset="0"/>
                <a:ea typeface="Arial MT"/>
                <a:cs typeface="Arial" panose="020B0604020202020204" pitchFamily="34" charset="0"/>
              </a:rPr>
              <a:t>CDC (2021) </a:t>
            </a:r>
            <a:r>
              <a:rPr lang="en-US" sz="600" i="1" dirty="0">
                <a:solidFill>
                  <a:srgbClr val="A4DDE8"/>
                </a:solidFill>
                <a:effectLst/>
                <a:latin typeface="Arial" panose="020B0604020202020204" pitchFamily="34" charset="0"/>
                <a:ea typeface="Arial MT"/>
                <a:cs typeface="Arial" panose="020B0604020202020204" pitchFamily="34" charset="0"/>
              </a:rPr>
              <a:t>Overweight and Obesity</a:t>
            </a:r>
            <a:r>
              <a:rPr lang="en-US" sz="600" dirty="0">
                <a:solidFill>
                  <a:srgbClr val="A4DDE8"/>
                </a:solidFill>
                <a:effectLst/>
                <a:latin typeface="Arial" panose="020B0604020202020204" pitchFamily="34" charset="0"/>
                <a:ea typeface="Arial MT"/>
                <a:cs typeface="Arial" panose="020B0604020202020204" pitchFamily="34" charset="0"/>
              </a:rPr>
              <a:t> [online]. Available from: </a:t>
            </a:r>
            <a:r>
              <a:rPr lang="en-US" sz="600" u="sng" dirty="0">
                <a:solidFill>
                  <a:srgbClr val="A4DDE8"/>
                </a:solidFill>
                <a:effectLst/>
                <a:latin typeface="Arial" panose="020B0604020202020204" pitchFamily="34" charset="0"/>
                <a:ea typeface="Arial MT"/>
                <a:cs typeface="Arial" panose="020B0604020202020204" pitchFamily="34" charset="0"/>
                <a:hlinkClick r:id="rId3">
                  <a:extLst>
                    <a:ext uri="{A12FA001-AC4F-418D-AE19-62706E023703}">
                      <ahyp:hlinkClr xmlns:ahyp="http://schemas.microsoft.com/office/drawing/2018/hyperlinkcolor" val="tx"/>
                    </a:ext>
                  </a:extLst>
                </a:hlinkClick>
              </a:rPr>
              <a:t>https://www.cdc.gov/obesity/adult/causes.html</a:t>
            </a:r>
            <a:r>
              <a:rPr lang="en-US" sz="600" dirty="0">
                <a:solidFill>
                  <a:srgbClr val="A4DDE8"/>
                </a:solidFill>
                <a:effectLst/>
                <a:latin typeface="Arial" panose="020B0604020202020204" pitchFamily="34" charset="0"/>
                <a:ea typeface="Arial MT"/>
                <a:cs typeface="Arial" panose="020B0604020202020204" pitchFamily="34" charset="0"/>
              </a:rPr>
              <a:t> [Accessed 21/07/2021]. </a:t>
            </a:r>
            <a:endParaRPr lang="en-IN" sz="600" dirty="0">
              <a:solidFill>
                <a:srgbClr val="A4DDE8"/>
              </a:solidFill>
              <a:effectLst/>
              <a:latin typeface="Arial" panose="020B0604020202020204" pitchFamily="34" charset="0"/>
              <a:ea typeface="Arial MT"/>
              <a:cs typeface="Arial" panose="020B0604020202020204" pitchFamily="34" charset="0"/>
            </a:endParaRPr>
          </a:p>
          <a:p>
            <a:pPr marL="171450" indent="-171450" algn="just">
              <a:spcBef>
                <a:spcPts val="0"/>
              </a:spcBef>
              <a:buFont typeface="Wingdings" panose="05000000000000000000" pitchFamily="2" charset="2"/>
              <a:buChar char="q"/>
            </a:pPr>
            <a:r>
              <a:rPr lang="en-US" sz="600" dirty="0">
                <a:solidFill>
                  <a:srgbClr val="A4DDE8"/>
                </a:solidFill>
                <a:effectLst/>
                <a:latin typeface="Arial" panose="020B0604020202020204" pitchFamily="34" charset="0"/>
                <a:ea typeface="Arial MT"/>
                <a:cs typeface="Arial" panose="020B0604020202020204" pitchFamily="34" charset="0"/>
              </a:rPr>
              <a:t>World Health </a:t>
            </a:r>
            <a:r>
              <a:rPr lang="en-US" sz="600" dirty="0" err="1">
                <a:solidFill>
                  <a:srgbClr val="A4DDE8"/>
                </a:solidFill>
                <a:effectLst/>
                <a:latin typeface="Arial" panose="020B0604020202020204" pitchFamily="34" charset="0"/>
                <a:ea typeface="Arial MT"/>
                <a:cs typeface="Arial" panose="020B0604020202020204" pitchFamily="34" charset="0"/>
              </a:rPr>
              <a:t>Organisation</a:t>
            </a:r>
            <a:r>
              <a:rPr lang="en-US" sz="600" dirty="0">
                <a:solidFill>
                  <a:srgbClr val="A4DDE8"/>
                </a:solidFill>
                <a:effectLst/>
                <a:latin typeface="Arial" panose="020B0604020202020204" pitchFamily="34" charset="0"/>
                <a:ea typeface="Arial MT"/>
                <a:cs typeface="Arial" panose="020B0604020202020204" pitchFamily="34" charset="0"/>
              </a:rPr>
              <a:t> (2021) </a:t>
            </a:r>
            <a:r>
              <a:rPr lang="en-US" sz="600" i="1" dirty="0">
                <a:solidFill>
                  <a:srgbClr val="A4DDE8"/>
                </a:solidFill>
                <a:effectLst/>
                <a:latin typeface="Arial" panose="020B0604020202020204" pitchFamily="34" charset="0"/>
                <a:ea typeface="Arial MT"/>
                <a:cs typeface="Arial" panose="020B0604020202020204" pitchFamily="34" charset="0"/>
              </a:rPr>
              <a:t>Obesity</a:t>
            </a:r>
            <a:r>
              <a:rPr lang="en-US" sz="600" dirty="0">
                <a:solidFill>
                  <a:srgbClr val="A4DDE8"/>
                </a:solidFill>
                <a:effectLst/>
                <a:latin typeface="Arial" panose="020B0604020202020204" pitchFamily="34" charset="0"/>
                <a:ea typeface="Arial MT"/>
                <a:cs typeface="Arial" panose="020B0604020202020204" pitchFamily="34" charset="0"/>
              </a:rPr>
              <a:t> [online]. Available from: </a:t>
            </a:r>
            <a:r>
              <a:rPr lang="en-US" sz="600" u="sng" dirty="0">
                <a:solidFill>
                  <a:srgbClr val="A4DDE8"/>
                </a:solidFill>
                <a:effectLst/>
                <a:latin typeface="Arial" panose="020B0604020202020204" pitchFamily="34" charset="0"/>
                <a:ea typeface="Arial MT"/>
                <a:cs typeface="Arial" panose="020B0604020202020204" pitchFamily="34" charset="0"/>
                <a:hlinkClick r:id="rId4">
                  <a:extLst>
                    <a:ext uri="{A12FA001-AC4F-418D-AE19-62706E023703}">
                      <ahyp:hlinkClr xmlns:ahyp="http://schemas.microsoft.com/office/drawing/2018/hyperlinkcolor" val="tx"/>
                    </a:ext>
                  </a:extLst>
                </a:hlinkClick>
              </a:rPr>
              <a:t>https://www.who.int/health-topics/obesity#tab=tab_1</a:t>
            </a:r>
            <a:r>
              <a:rPr lang="en-US" sz="600" dirty="0">
                <a:solidFill>
                  <a:srgbClr val="A4DDE8"/>
                </a:solidFill>
                <a:effectLst/>
                <a:latin typeface="Arial" panose="020B0604020202020204" pitchFamily="34" charset="0"/>
                <a:ea typeface="Arial MT"/>
                <a:cs typeface="Arial" panose="020B0604020202020204" pitchFamily="34" charset="0"/>
              </a:rPr>
              <a:t> [Accessed 21/07/2021]. </a:t>
            </a:r>
            <a:endParaRPr lang="en-IN" sz="600" dirty="0">
              <a:solidFill>
                <a:srgbClr val="A4DDE8"/>
              </a:solidFill>
              <a:effectLst/>
              <a:latin typeface="Arial" panose="020B0604020202020204" pitchFamily="34" charset="0"/>
              <a:ea typeface="Arial MT"/>
              <a:cs typeface="Arial" panose="020B0604020202020204" pitchFamily="34" charset="0"/>
            </a:endParaRPr>
          </a:p>
          <a:p>
            <a:pPr marL="171450" indent="-171450" algn="just">
              <a:spcBef>
                <a:spcPts val="0"/>
              </a:spcBef>
              <a:buFont typeface="Wingdings" panose="05000000000000000000" pitchFamily="2" charset="2"/>
              <a:buChar char="q"/>
            </a:pPr>
            <a:r>
              <a:rPr lang="en-US" sz="600" dirty="0">
                <a:solidFill>
                  <a:srgbClr val="A4DDE8"/>
                </a:solidFill>
                <a:effectLst/>
                <a:latin typeface="Arial" panose="020B0604020202020204" pitchFamily="34" charset="0"/>
                <a:ea typeface="Arial MT"/>
                <a:cs typeface="Arial" panose="020B0604020202020204" pitchFamily="34" charset="0"/>
              </a:rPr>
              <a:t>Baker, C. (2021) </a:t>
            </a:r>
            <a:r>
              <a:rPr lang="en-US" sz="600" i="1" dirty="0">
                <a:solidFill>
                  <a:srgbClr val="A4DDE8"/>
                </a:solidFill>
                <a:effectLst/>
                <a:latin typeface="Arial" panose="020B0604020202020204" pitchFamily="34" charset="0"/>
                <a:ea typeface="Arial MT"/>
                <a:cs typeface="Arial" panose="020B0604020202020204" pitchFamily="34" charset="0"/>
              </a:rPr>
              <a:t>Obesity Statistics</a:t>
            </a:r>
            <a:r>
              <a:rPr lang="en-US" sz="600" dirty="0">
                <a:solidFill>
                  <a:srgbClr val="A4DDE8"/>
                </a:solidFill>
                <a:effectLst/>
                <a:latin typeface="Arial" panose="020B0604020202020204" pitchFamily="34" charset="0"/>
                <a:ea typeface="Arial MT"/>
                <a:cs typeface="Arial" panose="020B0604020202020204" pitchFamily="34" charset="0"/>
              </a:rPr>
              <a:t> [online]. Available from: https://commonslibrary.parliament.uk/research-briefings/ [Accessed 21/07/2021]. </a:t>
            </a:r>
            <a:endParaRPr lang="en-IN" sz="600" dirty="0">
              <a:solidFill>
                <a:srgbClr val="A4DDE8"/>
              </a:solidFill>
              <a:effectLst/>
              <a:latin typeface="Arial" panose="020B0604020202020204" pitchFamily="34" charset="0"/>
              <a:ea typeface="Arial MT"/>
              <a:cs typeface="Arial" panose="020B0604020202020204" pitchFamily="34" charset="0"/>
            </a:endParaRPr>
          </a:p>
          <a:p>
            <a:pPr marL="171450" indent="-171450" algn="just">
              <a:spcBef>
                <a:spcPts val="0"/>
              </a:spcBef>
              <a:buFont typeface="Wingdings" panose="05000000000000000000" pitchFamily="2" charset="2"/>
              <a:buChar char="q"/>
            </a:pPr>
            <a:r>
              <a:rPr lang="en-US" sz="600" b="0" i="0" dirty="0" err="1">
                <a:solidFill>
                  <a:srgbClr val="A4DDE8"/>
                </a:solidFill>
                <a:effectLst/>
                <a:latin typeface="Arial" panose="020B0604020202020204" pitchFamily="34" charset="0"/>
              </a:rPr>
              <a:t>Rauber</a:t>
            </a:r>
            <a:r>
              <a:rPr lang="en-US" sz="600" b="0" i="0" dirty="0">
                <a:solidFill>
                  <a:srgbClr val="A4DDE8"/>
                </a:solidFill>
                <a:effectLst/>
                <a:latin typeface="Arial" panose="020B0604020202020204" pitchFamily="34" charset="0"/>
              </a:rPr>
              <a:t>, F., Steele, E. M., </a:t>
            </a:r>
            <a:r>
              <a:rPr lang="en-US" sz="600" b="0" i="0" dirty="0" err="1">
                <a:solidFill>
                  <a:srgbClr val="A4DDE8"/>
                </a:solidFill>
                <a:effectLst/>
                <a:latin typeface="Arial" panose="020B0604020202020204" pitchFamily="34" charset="0"/>
              </a:rPr>
              <a:t>Louzada</a:t>
            </a:r>
            <a:r>
              <a:rPr lang="en-US" sz="600" b="0" i="0" dirty="0">
                <a:solidFill>
                  <a:srgbClr val="A4DDE8"/>
                </a:solidFill>
                <a:effectLst/>
                <a:latin typeface="Arial" panose="020B0604020202020204" pitchFamily="34" charset="0"/>
              </a:rPr>
              <a:t>, M. L. D. C., Millett, C., Monteiro, C. A., &amp; Levy, R. B. (2020). Ultra-processed food consumption and indicators of obesity in the United Kingdom population (2008-2016). </a:t>
            </a:r>
            <a:r>
              <a:rPr lang="en-US" sz="600" b="0" i="1" dirty="0" err="1">
                <a:solidFill>
                  <a:srgbClr val="A4DDE8"/>
                </a:solidFill>
                <a:effectLst/>
                <a:latin typeface="Arial" panose="020B0604020202020204" pitchFamily="34" charset="0"/>
              </a:rPr>
              <a:t>PLoS</a:t>
            </a:r>
            <a:r>
              <a:rPr lang="en-US" sz="600" b="0" i="1" dirty="0">
                <a:solidFill>
                  <a:srgbClr val="A4DDE8"/>
                </a:solidFill>
                <a:effectLst/>
                <a:latin typeface="Arial" panose="020B0604020202020204" pitchFamily="34" charset="0"/>
              </a:rPr>
              <a:t> One</a:t>
            </a:r>
            <a:r>
              <a:rPr lang="en-US" sz="600" b="0" i="0" dirty="0">
                <a:solidFill>
                  <a:srgbClr val="A4DDE8"/>
                </a:solidFill>
                <a:effectLst/>
                <a:latin typeface="Arial" panose="020B0604020202020204" pitchFamily="34" charset="0"/>
              </a:rPr>
              <a:t>, </a:t>
            </a:r>
            <a:r>
              <a:rPr lang="en-US" sz="600" b="0" i="1" dirty="0">
                <a:solidFill>
                  <a:srgbClr val="A4DDE8"/>
                </a:solidFill>
                <a:effectLst/>
                <a:latin typeface="Arial" panose="020B0604020202020204" pitchFamily="34" charset="0"/>
              </a:rPr>
              <a:t>15</a:t>
            </a:r>
            <a:r>
              <a:rPr lang="en-US" sz="600" b="0" i="0" dirty="0">
                <a:solidFill>
                  <a:srgbClr val="A4DDE8"/>
                </a:solidFill>
                <a:effectLst/>
                <a:latin typeface="Arial" panose="020B0604020202020204" pitchFamily="34" charset="0"/>
              </a:rPr>
              <a:t>(5), e0232676.</a:t>
            </a:r>
          </a:p>
          <a:p>
            <a:pPr marL="171450" indent="-171450" algn="just">
              <a:spcBef>
                <a:spcPts val="0"/>
              </a:spcBef>
              <a:buFont typeface="Wingdings" panose="05000000000000000000" pitchFamily="2" charset="2"/>
              <a:buChar char="q"/>
            </a:pPr>
            <a:r>
              <a:rPr lang="en-IN" sz="600" b="0" i="0" dirty="0" err="1">
                <a:solidFill>
                  <a:srgbClr val="A4DDE8"/>
                </a:solidFill>
                <a:effectLst/>
                <a:latin typeface="Arial" panose="020B0604020202020204" pitchFamily="34" charset="0"/>
              </a:rPr>
              <a:t>Burgoine</a:t>
            </a:r>
            <a:r>
              <a:rPr lang="en-IN" sz="600" b="0" i="0" dirty="0">
                <a:solidFill>
                  <a:srgbClr val="A4DDE8"/>
                </a:solidFill>
                <a:effectLst/>
                <a:latin typeface="Arial" panose="020B0604020202020204" pitchFamily="34" charset="0"/>
              </a:rPr>
              <a:t>, T., </a:t>
            </a:r>
            <a:r>
              <a:rPr lang="en-IN" sz="600" b="0" i="0" dirty="0" err="1">
                <a:solidFill>
                  <a:srgbClr val="A4DDE8"/>
                </a:solidFill>
                <a:effectLst/>
                <a:latin typeface="Arial" panose="020B0604020202020204" pitchFamily="34" charset="0"/>
              </a:rPr>
              <a:t>Mackenbach</a:t>
            </a:r>
            <a:r>
              <a:rPr lang="en-IN" sz="600" b="0" i="0" dirty="0">
                <a:solidFill>
                  <a:srgbClr val="A4DDE8"/>
                </a:solidFill>
                <a:effectLst/>
                <a:latin typeface="Arial" panose="020B0604020202020204" pitchFamily="34" charset="0"/>
              </a:rPr>
              <a:t>, J. D., </a:t>
            </a:r>
            <a:r>
              <a:rPr lang="en-IN" sz="600" b="0" i="0" dirty="0" err="1">
                <a:solidFill>
                  <a:srgbClr val="A4DDE8"/>
                </a:solidFill>
                <a:effectLst/>
                <a:latin typeface="Arial" panose="020B0604020202020204" pitchFamily="34" charset="0"/>
              </a:rPr>
              <a:t>Lakerveld</a:t>
            </a:r>
            <a:r>
              <a:rPr lang="en-IN" sz="600" b="0" i="0" dirty="0">
                <a:solidFill>
                  <a:srgbClr val="A4DDE8"/>
                </a:solidFill>
                <a:effectLst/>
                <a:latin typeface="Arial" panose="020B0604020202020204" pitchFamily="34" charset="0"/>
              </a:rPr>
              <a:t>, J., </a:t>
            </a:r>
            <a:r>
              <a:rPr lang="en-IN" sz="600" b="0" i="0" dirty="0" err="1">
                <a:solidFill>
                  <a:srgbClr val="A4DDE8"/>
                </a:solidFill>
                <a:effectLst/>
                <a:latin typeface="Arial" panose="020B0604020202020204" pitchFamily="34" charset="0"/>
              </a:rPr>
              <a:t>Forouhi</a:t>
            </a:r>
            <a:r>
              <a:rPr lang="en-IN" sz="600" b="0" i="0" dirty="0">
                <a:solidFill>
                  <a:srgbClr val="A4DDE8"/>
                </a:solidFill>
                <a:effectLst/>
                <a:latin typeface="Arial" panose="020B0604020202020204" pitchFamily="34" charset="0"/>
              </a:rPr>
              <a:t>, N. G., Griffin, S. J., Brage, S., ... &amp; </a:t>
            </a:r>
            <a:r>
              <a:rPr lang="en-IN" sz="600" b="0" i="0" dirty="0" err="1">
                <a:solidFill>
                  <a:srgbClr val="A4DDE8"/>
                </a:solidFill>
                <a:effectLst/>
                <a:latin typeface="Arial" panose="020B0604020202020204" pitchFamily="34" charset="0"/>
              </a:rPr>
              <a:t>Monsivais</a:t>
            </a:r>
            <a:r>
              <a:rPr lang="en-IN" sz="600" b="0" i="0" dirty="0">
                <a:solidFill>
                  <a:srgbClr val="A4DDE8"/>
                </a:solidFill>
                <a:effectLst/>
                <a:latin typeface="Arial" panose="020B0604020202020204" pitchFamily="34" charset="0"/>
              </a:rPr>
              <a:t>, P. (2017). Interplay of socioeconomic status and supermarket distance is associated with excess obesity risk: a UK cross-sectional study. </a:t>
            </a:r>
            <a:r>
              <a:rPr lang="en-IN" sz="600" b="0" i="1" dirty="0">
                <a:solidFill>
                  <a:srgbClr val="A4DDE8"/>
                </a:solidFill>
                <a:effectLst/>
                <a:latin typeface="Arial" panose="020B0604020202020204" pitchFamily="34" charset="0"/>
              </a:rPr>
              <a:t>International journal of environmental research and public health</a:t>
            </a:r>
            <a:r>
              <a:rPr lang="en-IN" sz="600" b="0" i="0" dirty="0">
                <a:solidFill>
                  <a:srgbClr val="A4DDE8"/>
                </a:solidFill>
                <a:effectLst/>
                <a:latin typeface="Arial" panose="020B0604020202020204" pitchFamily="34" charset="0"/>
              </a:rPr>
              <a:t>, </a:t>
            </a:r>
            <a:r>
              <a:rPr lang="en-IN" sz="600" b="0" i="1" dirty="0">
                <a:solidFill>
                  <a:srgbClr val="A4DDE8"/>
                </a:solidFill>
                <a:effectLst/>
                <a:latin typeface="Arial" panose="020B0604020202020204" pitchFamily="34" charset="0"/>
              </a:rPr>
              <a:t>14</a:t>
            </a:r>
            <a:r>
              <a:rPr lang="en-IN" sz="600" b="0" i="0" dirty="0">
                <a:solidFill>
                  <a:srgbClr val="A4DDE8"/>
                </a:solidFill>
                <a:effectLst/>
                <a:latin typeface="Arial" panose="020B0604020202020204" pitchFamily="34" charset="0"/>
              </a:rPr>
              <a:t>(11), 1290.</a:t>
            </a:r>
            <a:endParaRPr lang="en-GB" sz="600" dirty="0">
              <a:solidFill>
                <a:srgbClr val="A4DDE8"/>
              </a:solidFill>
              <a:latin typeface="Arial" panose="020B0604020202020204" pitchFamily="34" charset="0"/>
              <a:cs typeface="Arial" panose="020B0604020202020204" pitchFamily="34" charset="0"/>
            </a:endParaRPr>
          </a:p>
        </p:txBody>
      </p:sp>
      <p:sp>
        <p:nvSpPr>
          <p:cNvPr id="22" name="Text Placeholder 9">
            <a:extLst>
              <a:ext uri="{FF2B5EF4-FFF2-40B4-BE49-F238E27FC236}">
                <a16:creationId xmlns:a16="http://schemas.microsoft.com/office/drawing/2014/main" id="{644E79B8-13FE-41F1-959E-1DB2DBDB8AD2}"/>
              </a:ext>
            </a:extLst>
          </p:cNvPr>
          <p:cNvSpPr txBox="1">
            <a:spLocks/>
          </p:cNvSpPr>
          <p:nvPr/>
        </p:nvSpPr>
        <p:spPr>
          <a:xfrm>
            <a:off x="4631758" y="582167"/>
            <a:ext cx="5209785" cy="2668641"/>
          </a:xfrm>
          <a:prstGeom prst="rect">
            <a:avLst/>
          </a:prstGeom>
          <a:solidFill>
            <a:schemeClr val="accent1">
              <a:alpha val="50000"/>
            </a:schemeClr>
          </a:solidFill>
        </p:spPr>
        <p:style>
          <a:lnRef idx="0">
            <a:scrgbClr r="0" g="0" b="0"/>
          </a:lnRef>
          <a:fillRef idx="0">
            <a:scrgbClr r="0" g="0" b="0"/>
          </a:fillRef>
          <a:effectRef idx="0">
            <a:scrgbClr r="0" g="0" b="0"/>
          </a:effectRef>
          <a:fontRef idx="minor">
            <a:schemeClr val="lt1"/>
          </a:fontRef>
        </p:style>
        <p:txBody>
          <a:bodyPr vert="horz" lIns="74296" tIns="37148" rIns="74296" bIns="37148" numCol="2" spcCol="18000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solidFill>
                  <a:schemeClr val="lt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solidFill>
                  <a:schemeClr val="lt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000" kern="1200">
                <a:solidFill>
                  <a:schemeClr val="lt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900" kern="1200">
                <a:solidFill>
                  <a:schemeClr val="lt1"/>
                </a:solidFill>
                <a:latin typeface="+mn-lt"/>
                <a:ea typeface="+mn-ea"/>
                <a:cs typeface="+mn-cs"/>
              </a:defRPr>
            </a:lvl9pPr>
          </a:lstStyle>
          <a:p>
            <a:pPr algn="just">
              <a:spcBef>
                <a:spcPts val="0"/>
              </a:spcBef>
            </a:pPr>
            <a:r>
              <a:rPr lang="en-GB" sz="800" dirty="0">
                <a:latin typeface="Arial" panose="020B0604020202020204" pitchFamily="34" charset="0"/>
                <a:cs typeface="Arial" panose="020B0604020202020204" pitchFamily="34" charset="0"/>
              </a:rPr>
              <a:t>PHYSIOLOGY OF OBESITY </a:t>
            </a:r>
            <a:endParaRPr lang="en-GB" sz="800" dirty="0">
              <a:solidFill>
                <a:srgbClr val="A4DDE8"/>
              </a:solidFill>
              <a:latin typeface="Arial" panose="020B0604020202020204" pitchFamily="34" charset="0"/>
              <a:cs typeface="Arial" panose="020B0604020202020204" pitchFamily="34" charset="0"/>
            </a:endParaRP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Due to obesity, there are many physiological changes occurs in the human body such as cardiovascular, endocrine, gastrointestinal, hematologic, and psychological changes.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These changes drive the human behaviour to eat food and to feel appetite.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In a human body, there are various complex functions that works together to carry out all the physiological functions.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physiological processes helps in managing body temperature that helps in maintaining fat stores in the adipose tissue.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When the level of fat storage is crossed that the body signals to suppress the thoughts about food and appetite.</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There are various external factors that contributes too such as labour saving devices that decreases physical activity in the individuals. for example, the patient A assessed in this health assessment is disabled. This decreases his physical activity and increases the changes of fat storage.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altered food supply also affects the physiological processes as every reaction that occurs in the body is interrelated to another.</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Chronic stress and distress in the individuals on a constant basis can also lead to a very high cholesterol level and blood pressure. This affects the cells of the body to constantly balance the functions at normal pace. When a physiologic process gets interrupts it affects the other functions of the body.</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Sometimes the patient feels lose of appetite too that leads to further reduction in micro nutrient availability.</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Individuals who are on regular medication has this consequence of medication on their physiological functions. This restricts the body to carry out is functions normally and alters the consumption of food completely. When the body does not get adequate energy, micronutrient, etc. that drives the different process, it becomes tired and the individual can also feel fatigue.</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In this way, the physiological changes in the body leads to accumulation of fat and develop obesity condition. To overcome this, the natural nutrition supplement is more useful </a:t>
            </a:r>
          </a:p>
        </p:txBody>
      </p:sp>
      <p:sp>
        <p:nvSpPr>
          <p:cNvPr id="39" name="Text Placeholder 7">
            <a:extLst>
              <a:ext uri="{FF2B5EF4-FFF2-40B4-BE49-F238E27FC236}">
                <a16:creationId xmlns:a16="http://schemas.microsoft.com/office/drawing/2014/main" id="{1410FA0B-646F-44A1-93DB-663299A50075}"/>
              </a:ext>
            </a:extLst>
          </p:cNvPr>
          <p:cNvSpPr txBox="1">
            <a:spLocks/>
          </p:cNvSpPr>
          <p:nvPr/>
        </p:nvSpPr>
        <p:spPr>
          <a:xfrm>
            <a:off x="4587236" y="3307079"/>
            <a:ext cx="5254307" cy="292608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74296" tIns="37148" rIns="74296" bIns="37148" numCol="2" spcCol="7200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9pPr>
          </a:lstStyle>
          <a:p>
            <a:pPr algn="just">
              <a:spcBef>
                <a:spcPts val="0"/>
              </a:spcBef>
            </a:pPr>
            <a:r>
              <a:rPr lang="en-GB" sz="800" dirty="0">
                <a:solidFill>
                  <a:schemeClr val="tx1"/>
                </a:solidFill>
                <a:latin typeface="Arial" panose="020B0604020202020204" pitchFamily="34" charset="0"/>
                <a:cs typeface="Arial" panose="020B0604020202020204" pitchFamily="34" charset="0"/>
              </a:rPr>
              <a:t>I. LIFESTYLE INTERVENTIONS</a:t>
            </a:r>
          </a:p>
          <a:p>
            <a:pPr algn="just">
              <a:spcBef>
                <a:spcPts val="0"/>
              </a:spcBef>
            </a:pPr>
            <a:r>
              <a:rPr lang="en-GB" sz="800" dirty="0">
                <a:solidFill>
                  <a:srgbClr val="A4DDE8"/>
                </a:solidFill>
                <a:latin typeface="Arial" panose="020B0604020202020204" pitchFamily="34" charset="0"/>
                <a:cs typeface="Arial" panose="020B0604020202020204" pitchFamily="34" charset="0"/>
              </a:rPr>
              <a:t>For lifestyle modification, the health promotion strategy can have two aspects to promote health behaviour that reduces overweight and to eliminate such behaviour from lifestyle that accumulate fat and increase weight.</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Healthy diet needs to be managed in improving lifestyle to have a balance weight. Whole grain products, low fat, vegetables, fruit, protein rich diet, and a lot of water intake</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The eating patterns of an individual should be regular and stable as it helps in balancing different functions of the body. When food intake is managed on a regular interval it helps in providing sufficient energy to the body and helps in reducing the accumulation of food.</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Balanced sleep helps in regularisation of growth hormone and balance cortisol levels. Lack of sleep also impairs food metabolism in body that leads to accumulation. Therefore, promoting balanced sleep helps in developing a balanced regularisation of body functions.</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Regular physical activity is required for the body for efficient food metabolism and weight management.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When the body stops do a minimal level of physical activity, it leads to accumulation of fat and loss of stamina. The intervention should be framed to promote physical activity from low to moderate level of exercise so that the patient can adopt it easily. </a:t>
            </a:r>
          </a:p>
          <a:p>
            <a:pPr algn="just">
              <a:spcBef>
                <a:spcPts val="0"/>
              </a:spcBef>
              <a:buFont typeface="Wingdings" panose="05000000000000000000" pitchFamily="2" charset="2"/>
              <a:buChar char="q"/>
            </a:pPr>
            <a:r>
              <a:rPr lang="en-GB" sz="800" dirty="0">
                <a:solidFill>
                  <a:srgbClr val="A4DDE8"/>
                </a:solidFill>
                <a:latin typeface="Arial" panose="020B0604020202020204" pitchFamily="34" charset="0"/>
                <a:cs typeface="Arial" panose="020B0604020202020204" pitchFamily="34" charset="0"/>
              </a:rPr>
              <a:t>Stress management- for this, the meditation programme can eb provided to the patient that keeps the patient stress free and channelise their energy towards positive things.</a:t>
            </a: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endParaRPr lang="en-GB" sz="800" dirty="0">
              <a:solidFill>
                <a:srgbClr val="A4DDE8"/>
              </a:solidFill>
              <a:latin typeface="Arial" panose="020B0604020202020204" pitchFamily="34" charset="0"/>
              <a:cs typeface="Arial" panose="020B0604020202020204" pitchFamily="34" charset="0"/>
            </a:endParaRPr>
          </a:p>
          <a:p>
            <a:pPr algn="just">
              <a:spcBef>
                <a:spcPts val="0"/>
              </a:spcBef>
            </a:pPr>
            <a:r>
              <a:rPr lang="en-GB" sz="800" b="1" dirty="0">
                <a:solidFill>
                  <a:schemeClr val="tx1"/>
                </a:solidFill>
                <a:latin typeface="Arial" panose="020B0604020202020204" pitchFamily="34" charset="0"/>
                <a:cs typeface="Arial" panose="020B0604020202020204" pitchFamily="34" charset="0"/>
              </a:rPr>
              <a:t>II. BEHAVIOURAL INTERVENTIONS</a:t>
            </a:r>
          </a:p>
          <a:p>
            <a:pPr algn="just">
              <a:spcBef>
                <a:spcPts val="0"/>
              </a:spcBef>
            </a:pPr>
            <a:r>
              <a:rPr lang="en-GB" sz="800" dirty="0">
                <a:solidFill>
                  <a:srgbClr val="A4DDE8"/>
                </a:solidFill>
                <a:latin typeface="Arial" panose="020B0604020202020204" pitchFamily="34" charset="0"/>
                <a:cs typeface="Arial" panose="020B0604020202020204" pitchFamily="34" charset="0"/>
              </a:rPr>
              <a:t>The behavioural interventions helps in managing eating habits, maintain a routine and balancing the weight. </a:t>
            </a:r>
          </a:p>
          <a:p>
            <a:pPr algn="just">
              <a:spcBef>
                <a:spcPts val="0"/>
              </a:spcBef>
            </a:pPr>
            <a:r>
              <a:rPr lang="en-GB" sz="800" dirty="0">
                <a:solidFill>
                  <a:srgbClr val="A4DDE8"/>
                </a:solidFill>
                <a:latin typeface="Arial" panose="020B0604020202020204" pitchFamily="34" charset="0"/>
                <a:cs typeface="Arial" panose="020B0604020202020204" pitchFamily="34" charset="0"/>
              </a:rPr>
              <a:t>As the patient was completely dependent on the medical and psychological ways of treating the obesity, the behavioural intervention of diet plan management at eating at regular interval can be implemented.</a:t>
            </a:r>
          </a:p>
          <a:p>
            <a:pPr algn="just">
              <a:spcBef>
                <a:spcPts val="0"/>
              </a:spcBef>
            </a:pPr>
            <a:r>
              <a:rPr lang="en-GB" sz="800" dirty="0">
                <a:solidFill>
                  <a:srgbClr val="A4DDE8"/>
                </a:solidFill>
                <a:latin typeface="Arial" panose="020B0604020202020204" pitchFamily="34" charset="0"/>
                <a:cs typeface="Arial" panose="020B0604020202020204" pitchFamily="34" charset="0"/>
              </a:rPr>
              <a:t> It helps in developing a habit of eating at regular interval. The diet plan has also covered protein rich and micro nutrient rich food. </a:t>
            </a:r>
          </a:p>
          <a:p>
            <a:pPr algn="just">
              <a:spcBef>
                <a:spcPts val="0"/>
              </a:spcBef>
            </a:pPr>
            <a:r>
              <a:rPr lang="en-GB" sz="800" dirty="0">
                <a:solidFill>
                  <a:srgbClr val="A4DDE8"/>
                </a:solidFill>
                <a:latin typeface="Arial" panose="020B0604020202020204" pitchFamily="34" charset="0"/>
                <a:cs typeface="Arial" panose="020B0604020202020204" pitchFamily="34" charset="0"/>
              </a:rPr>
              <a:t>The smoking and consumption of alcohol excessively can be reduced by changing their behaviour gradually.</a:t>
            </a:r>
          </a:p>
        </p:txBody>
      </p:sp>
      <p:pic>
        <p:nvPicPr>
          <p:cNvPr id="36" name="Picture 35">
            <a:extLst>
              <a:ext uri="{FF2B5EF4-FFF2-40B4-BE49-F238E27FC236}">
                <a16:creationId xmlns:a16="http://schemas.microsoft.com/office/drawing/2014/main" id="{6C5135FF-57C9-4CF1-B289-D99D3328F7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12379" y="3992881"/>
            <a:ext cx="1817683" cy="704619"/>
          </a:xfrm>
          <a:prstGeom prst="rect">
            <a:avLst/>
          </a:prstGeom>
        </p:spPr>
      </p:pic>
      <p:sp>
        <p:nvSpPr>
          <p:cNvPr id="15" name="Text Placeholder 7">
            <a:extLst>
              <a:ext uri="{FF2B5EF4-FFF2-40B4-BE49-F238E27FC236}">
                <a16:creationId xmlns:a16="http://schemas.microsoft.com/office/drawing/2014/main" id="{3F4F286D-02BE-4F88-9E70-12D647EBAA6D}"/>
              </a:ext>
            </a:extLst>
          </p:cNvPr>
          <p:cNvSpPr txBox="1">
            <a:spLocks/>
          </p:cNvSpPr>
          <p:nvPr/>
        </p:nvSpPr>
        <p:spPr>
          <a:xfrm>
            <a:off x="2421197" y="568568"/>
            <a:ext cx="2204139" cy="81827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74296" tIns="37148" rIns="74296" bIns="37148"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9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9pPr>
          </a:lstStyle>
          <a:p>
            <a:pPr algn="just">
              <a:spcBef>
                <a:spcPts val="0"/>
              </a:spcBef>
            </a:pPr>
            <a:r>
              <a:rPr lang="en-GB" sz="900" b="1" dirty="0">
                <a:latin typeface="Arial" panose="020B0604020202020204" pitchFamily="34" charset="0"/>
                <a:cs typeface="Arial" panose="020B0604020202020204" pitchFamily="34" charset="0"/>
              </a:rPr>
              <a:t>CONSEQUENCES OF OBESITY </a:t>
            </a:r>
          </a:p>
          <a:p>
            <a:pPr algn="just">
              <a:spcBef>
                <a:spcPts val="0"/>
              </a:spcBef>
            </a:pPr>
            <a:r>
              <a:rPr lang="en-GB" sz="800" dirty="0">
                <a:solidFill>
                  <a:srgbClr val="A4DDE8"/>
                </a:solidFill>
                <a:latin typeface="Arial" panose="020B0604020202020204" pitchFamily="34" charset="0"/>
                <a:cs typeface="Arial" panose="020B0604020202020204" pitchFamily="34" charset="0"/>
              </a:rPr>
              <a:t>Obesity leads to other health related issues too, such as Diabetes, hypertension, Coronary heart Disease, heart strokes, Osteoarthritis, Hyperlipidaemia, and sometimes death when not controlled on time. </a:t>
            </a:r>
          </a:p>
        </p:txBody>
      </p:sp>
      <p:pic>
        <p:nvPicPr>
          <p:cNvPr id="5" name="Picture 4">
            <a:extLst>
              <a:ext uri="{FF2B5EF4-FFF2-40B4-BE49-F238E27FC236}">
                <a16:creationId xmlns:a16="http://schemas.microsoft.com/office/drawing/2014/main" id="{4DFADF65-5191-446E-87B6-2AB1907BE9CB}"/>
              </a:ext>
            </a:extLst>
          </p:cNvPr>
          <p:cNvPicPr>
            <a:picLocks noChangeAspect="1"/>
          </p:cNvPicPr>
          <p:nvPr/>
        </p:nvPicPr>
        <p:blipFill rotWithShape="1">
          <a:blip r:embed="rId6">
            <a:extLst>
              <a:ext uri="{28A0092B-C50C-407E-A947-70E740481C1C}">
                <a14:useLocalDpi xmlns:a14="http://schemas.microsoft.com/office/drawing/2010/main" val="0"/>
              </a:ext>
            </a:extLst>
          </a:blip>
          <a:srcRect t="16534" b="4888"/>
          <a:stretch/>
        </p:blipFill>
        <p:spPr>
          <a:xfrm>
            <a:off x="2421197" y="1475233"/>
            <a:ext cx="2166040" cy="4757927"/>
          </a:xfrm>
          <a:prstGeom prst="rect">
            <a:avLst/>
          </a:prstGeom>
        </p:spPr>
      </p:pic>
    </p:spTree>
    <p:extLst>
      <p:ext uri="{BB962C8B-B14F-4D97-AF65-F5344CB8AC3E}">
        <p14:creationId xmlns:p14="http://schemas.microsoft.com/office/powerpoint/2010/main" val="277031563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1020</TotalTime>
  <Words>1446</Words>
  <Application>Microsoft Office PowerPoint</Application>
  <PresentationFormat>Hârtie A4 (210x297 mm)</PresentationFormat>
  <Paragraphs>57</Paragraphs>
  <Slides>1</Slides>
  <Notes>1</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Depth</vt:lpstr>
      <vt:lpstr>A case study of the impact of sedentary lifestyle on the growth of adult obesity.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case study of the impact of Obesity in adults</dc:title>
  <dc:creator>HARSHA</dc:creator>
  <cp:lastModifiedBy>Marinela Ancuta Szeri</cp:lastModifiedBy>
  <cp:revision>104</cp:revision>
  <dcterms:created xsi:type="dcterms:W3CDTF">2021-07-22T17:38:51Z</dcterms:created>
  <dcterms:modified xsi:type="dcterms:W3CDTF">2021-07-29T10:13:31Z</dcterms:modified>
</cp:coreProperties>
</file>