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"/>
  </p:notesMasterIdLst>
  <p:sldIdLst>
    <p:sldId id="256" r:id="rId2"/>
    <p:sldId id="258" r:id="rId3"/>
    <p:sldId id="262" r:id="rId4"/>
    <p:sldId id="263" r:id="rId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58ABF70-9E2A-A889-C453-AAD52866A509}" v="91" dt="2025-01-14T22:27:16.0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vie MacCowvic (2408430)" userId="S::2408430@student.uwtsd.ac.uk::1d22c49a-33d5-48b1-859c-090ff6a3d7a9" providerId="AD" clId="Web-{958ABF70-9E2A-A889-C453-AAD52866A509}"/>
    <pc:docChg chg="addSld modSld">
      <pc:chgData name="Evie MacCowvic (2408430)" userId="S::2408430@student.uwtsd.ac.uk::1d22c49a-33d5-48b1-859c-090ff6a3d7a9" providerId="AD" clId="Web-{958ABF70-9E2A-A889-C453-AAD52866A509}" dt="2025-01-14T22:27:16.037" v="90" actId="1076"/>
      <pc:docMkLst>
        <pc:docMk/>
      </pc:docMkLst>
      <pc:sldChg chg="delSp modSp">
        <pc:chgData name="Evie MacCowvic (2408430)" userId="S::2408430@student.uwtsd.ac.uk::1d22c49a-33d5-48b1-859c-090ff6a3d7a9" providerId="AD" clId="Web-{958ABF70-9E2A-A889-C453-AAD52866A509}" dt="2025-01-14T21:47:23.021" v="46" actId="20577"/>
        <pc:sldMkLst>
          <pc:docMk/>
          <pc:sldMk cId="109857222" sldId="256"/>
        </pc:sldMkLst>
        <pc:spChg chg="mod">
          <ac:chgData name="Evie MacCowvic (2408430)" userId="S::2408430@student.uwtsd.ac.uk::1d22c49a-33d5-48b1-859c-090ff6a3d7a9" providerId="AD" clId="Web-{958ABF70-9E2A-A889-C453-AAD52866A509}" dt="2025-01-14T21:47:23.021" v="46" actId="20577"/>
          <ac:spMkLst>
            <pc:docMk/>
            <pc:sldMk cId="109857222" sldId="256"/>
            <ac:spMk id="2" creationId="{00000000-0000-0000-0000-000000000000}"/>
          </ac:spMkLst>
        </pc:spChg>
        <pc:spChg chg="del mod">
          <ac:chgData name="Evie MacCowvic (2408430)" userId="S::2408430@student.uwtsd.ac.uk::1d22c49a-33d5-48b1-859c-090ff6a3d7a9" providerId="AD" clId="Web-{958ABF70-9E2A-A889-C453-AAD52866A509}" dt="2025-01-14T21:42:20.167" v="4"/>
          <ac:spMkLst>
            <pc:docMk/>
            <pc:sldMk cId="109857222" sldId="256"/>
            <ac:spMk id="3" creationId="{00000000-0000-0000-0000-000000000000}"/>
          </ac:spMkLst>
        </pc:spChg>
      </pc:sldChg>
      <pc:sldChg chg="add">
        <pc:chgData name="Evie MacCowvic (2408430)" userId="S::2408430@student.uwtsd.ac.uk::1d22c49a-33d5-48b1-859c-090ff6a3d7a9" providerId="AD" clId="Web-{958ABF70-9E2A-A889-C453-AAD52866A509}" dt="2025-01-14T21:47:40.974" v="47"/>
        <pc:sldMkLst>
          <pc:docMk/>
          <pc:sldMk cId="2730629262" sldId="258"/>
        </pc:sldMkLst>
      </pc:sldChg>
      <pc:sldChg chg="add">
        <pc:chgData name="Evie MacCowvic (2408430)" userId="S::2408430@student.uwtsd.ac.uk::1d22c49a-33d5-48b1-859c-090ff6a3d7a9" providerId="AD" clId="Web-{958ABF70-9E2A-A889-C453-AAD52866A509}" dt="2025-01-14T21:47:59.913" v="48"/>
        <pc:sldMkLst>
          <pc:docMk/>
          <pc:sldMk cId="1155365252" sldId="262"/>
        </pc:sldMkLst>
      </pc:sldChg>
      <pc:sldChg chg="modSp new">
        <pc:chgData name="Evie MacCowvic (2408430)" userId="S::2408430@student.uwtsd.ac.uk::1d22c49a-33d5-48b1-859c-090ff6a3d7a9" providerId="AD" clId="Web-{958ABF70-9E2A-A889-C453-AAD52866A509}" dt="2025-01-14T22:27:16.037" v="90" actId="1076"/>
        <pc:sldMkLst>
          <pc:docMk/>
          <pc:sldMk cId="3446832599" sldId="263"/>
        </pc:sldMkLst>
        <pc:spChg chg="mod">
          <ac:chgData name="Evie MacCowvic (2408430)" userId="S::2408430@student.uwtsd.ac.uk::1d22c49a-33d5-48b1-859c-090ff6a3d7a9" providerId="AD" clId="Web-{958ABF70-9E2A-A889-C453-AAD52866A509}" dt="2025-01-14T22:27:12.600" v="89" actId="1076"/>
          <ac:spMkLst>
            <pc:docMk/>
            <pc:sldMk cId="3446832599" sldId="263"/>
            <ac:spMk id="2" creationId="{2B4B43C3-4667-E1B8-AC87-5D98C7C786C0}"/>
          </ac:spMkLst>
        </pc:spChg>
        <pc:spChg chg="mod">
          <ac:chgData name="Evie MacCowvic (2408430)" userId="S::2408430@student.uwtsd.ac.uk::1d22c49a-33d5-48b1-859c-090ff6a3d7a9" providerId="AD" clId="Web-{958ABF70-9E2A-A889-C453-AAD52866A509}" dt="2025-01-14T22:27:16.037" v="90" actId="1076"/>
          <ac:spMkLst>
            <pc:docMk/>
            <pc:sldMk cId="3446832599" sldId="263"/>
            <ac:spMk id="3" creationId="{EF8A1EBA-B22E-BE8B-5593-DD7537F0B291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768F8D-BA44-4E79-B1DA-4F738A452C65}" type="datetimeFigureOut">
              <a:t>1/14/2025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3CD566-4098-44D0-91CB-97B3ED07CE9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73841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Need more then 10,000 followers to be able to make money off Instagram (they have no Instagram)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4C15F0-B834-4CBB-B5A5-0AF102A9E66B}" type="slidenum"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9017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contra.com/hire/reels-experts" TargetMode="External"/><Relationship Id="rId7" Type="http://schemas.openxmlformats.org/officeDocument/2006/relationships/hyperlink" Target="https://www.thetrainline.com/book/results?journeySearchType=single&amp;origin=urn%3Atrainline%3Ageneric%3Aloc%3ASWA4222gb&amp;destination=urn%3Atrainline%3Ageneric%3Aloc%3A32gb&amp;outwardDate=2025-01-14T22%3A36%3A13&amp;outwardDateType=departAfter&amp;splitSave=true&amp;lang=en&amp;transportModes%5B%5D=mixed&amp;dpiCookieId=VTCRF8DKQN5Y1V5PT21A4HJ2J&amp;utm_medium=cpc&amp;gclid=Cj0KCQiAs5i8BhDmARIsAGE4xHysMmIA6Eyv0zpt_bll5Eke4Bs-rA2D_iQ82ZByDrEh_IcIDpeNq_kaAhfoEALw_wcB&amp;selectedOutward=CiAlfGuuleM%3D%3A%2BU6hDk3zMSw%3D" TargetMode="External"/><Relationship Id="rId2" Type="http://schemas.openxmlformats.org/officeDocument/2006/relationships/hyperlink" Target="https://www.cardiff.ac.uk/about/facts-and-figure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hashtagstack.com/how-much-does-facebook-reels-pay-per-1000-views#:~:text=Rates%20start%20at%20about%20%240.01,thousand%20views%20%E2%80%93%20not%20too%20shabby" TargetMode="External"/><Relationship Id="rId5" Type="http://schemas.openxmlformats.org/officeDocument/2006/relationships/hyperlink" Target="https://www.linkedin.com/pulse/why-businesses-should-prioritize-students-valuable-customers-vpsvc" TargetMode="External"/><Relationship Id="rId4" Type="http://schemas.openxmlformats.org/officeDocument/2006/relationships/hyperlink" Target="https://www.intensifynow.com/blog/how-to-get-paid-for-reels-on-instagram/#:~:text=You%20can%20choose%20up%20to,only%20a%20few%20hundred%20dollar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01452" y="2020062"/>
            <a:ext cx="9144000" cy="2387600"/>
          </a:xfrm>
        </p:spPr>
        <p:txBody>
          <a:bodyPr>
            <a:normAutofit fontScale="90000"/>
          </a:bodyPr>
          <a:lstStyle/>
          <a:p>
            <a:pPr>
              <a:spcBef>
                <a:spcPts val="1000"/>
              </a:spcBef>
            </a:pPr>
            <a:br>
              <a:rPr lang="en-US" sz="2400" dirty="0">
                <a:latin typeface="Aptos"/>
              </a:rPr>
            </a:br>
            <a:br>
              <a:rPr lang="en-US" sz="2400" dirty="0">
                <a:latin typeface="Aptos"/>
              </a:rPr>
            </a:br>
            <a:r>
              <a:rPr lang="en-US" sz="4400" dirty="0">
                <a:latin typeface="Aptos"/>
              </a:rPr>
              <a:t>Cardiff</a:t>
            </a:r>
            <a:br>
              <a:rPr lang="en-US" sz="4400" dirty="0">
                <a:latin typeface="Aptos"/>
              </a:rPr>
            </a:br>
            <a:br>
              <a:rPr lang="en-US" sz="2400" dirty="0">
                <a:latin typeface="Aptos"/>
              </a:rPr>
            </a:br>
            <a:r>
              <a:rPr lang="en-US" sz="2400" dirty="0">
                <a:latin typeface="Aptos"/>
              </a:rPr>
              <a:t>Student name- Evie </a:t>
            </a:r>
            <a:r>
              <a:rPr lang="en-US" sz="2400" dirty="0" err="1">
                <a:latin typeface="Aptos"/>
              </a:rPr>
              <a:t>Macowvic</a:t>
            </a:r>
            <a:r>
              <a:rPr lang="en-US" sz="2400" dirty="0">
                <a:latin typeface="Aptos"/>
              </a:rPr>
              <a:t> </a:t>
            </a:r>
            <a:br>
              <a:rPr lang="en-US" sz="2400" dirty="0">
                <a:latin typeface="Aptos"/>
              </a:rPr>
            </a:br>
            <a:r>
              <a:rPr lang="en-US" sz="2400" dirty="0">
                <a:latin typeface="Aptos"/>
              </a:rPr>
              <a:t>Student number- 2408430</a:t>
            </a:r>
          </a:p>
          <a:p>
            <a:pPr>
              <a:spcBef>
                <a:spcPts val="1000"/>
              </a:spcBef>
            </a:pPr>
            <a:r>
              <a:rPr lang="en-US" sz="2400" dirty="0">
                <a:latin typeface="Aptos"/>
              </a:rPr>
              <a:t>Module: Niche Marketing and Social Media </a:t>
            </a:r>
          </a:p>
          <a:p>
            <a:pPr>
              <a:spcBef>
                <a:spcPts val="1000"/>
              </a:spcBef>
            </a:pPr>
            <a:r>
              <a:rPr lang="en-US" sz="2400" dirty="0">
                <a:latin typeface="Aptos"/>
              </a:rPr>
              <a:t>Module code: BMTH4014</a:t>
            </a:r>
          </a:p>
          <a:p>
            <a:pPr>
              <a:spcBef>
                <a:spcPts val="1000"/>
              </a:spcBef>
            </a:pPr>
            <a:r>
              <a:rPr lang="en-US" sz="2400" dirty="0">
                <a:latin typeface="Aptos"/>
              </a:rPr>
              <a:t>Lecturer: Deborah Jenkins </a:t>
            </a:r>
          </a:p>
          <a:p>
            <a:pPr>
              <a:spcBef>
                <a:spcPts val="1000"/>
              </a:spcBef>
            </a:pPr>
            <a:r>
              <a:rPr lang="en-US" sz="2400" dirty="0">
                <a:latin typeface="Aptos"/>
              </a:rPr>
              <a:t> Assignment Title: Social media content – ‘All Aboard’ immersive suite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5D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7DD4E9-31C8-5399-BE63-35CB543277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Target market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31878F-F442-1C88-4AC9-443A8E2B84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GB" sz="2200"/>
          </a:p>
          <a:p>
            <a:r>
              <a:rPr lang="en-GB" sz="2200">
                <a:ea typeface="+mn-lt"/>
                <a:cs typeface="+mn-lt"/>
              </a:rPr>
              <a:t>The target market we have chosen to focus on is university students.</a:t>
            </a:r>
          </a:p>
          <a:p>
            <a:r>
              <a:rPr lang="en-GB" sz="2200"/>
              <a:t>This age range we have chosen to focus on is 18+ as students can start university at that age. </a:t>
            </a:r>
          </a:p>
          <a:p>
            <a:r>
              <a:rPr lang="en-GB" sz="2200"/>
              <a:t>Cardiff has 32,725 students. </a:t>
            </a:r>
          </a:p>
          <a:p>
            <a:endParaRPr lang="en-GB" sz="2200"/>
          </a:p>
          <a:p>
            <a:endParaRPr lang="en-GB" sz="2200"/>
          </a:p>
          <a:p>
            <a:endParaRPr lang="en-GB" sz="2200"/>
          </a:p>
          <a:p>
            <a:endParaRPr lang="en-GB" sz="2200"/>
          </a:p>
          <a:p>
            <a:endParaRPr lang="en-GB" sz="2200"/>
          </a:p>
          <a:p>
            <a:pPr marL="0" indent="0">
              <a:buNone/>
            </a:pPr>
            <a:endParaRPr lang="en-GB" sz="2200"/>
          </a:p>
        </p:txBody>
      </p:sp>
      <p:pic>
        <p:nvPicPr>
          <p:cNvPr id="4" name="Picture 3" descr="Cartoon College Students Stock Illustrations – 9,902 Cartoon College  Students Stock Illustrations, Vectors &amp; Clipart - Dreamstime">
            <a:extLst>
              <a:ext uri="{FF2B5EF4-FFF2-40B4-BE49-F238E27FC236}">
                <a16:creationId xmlns:a16="http://schemas.microsoft.com/office/drawing/2014/main" id="{E089EB8C-A768-2BF8-B6D0-E9B03964FD4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30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306292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5D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34ECF7-19E4-6DCA-4C4F-CD1F638C34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4600"/>
              <a:t>Financial Viability &amp; campaign impact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63CFF3-AC93-63C7-AA4A-019B5FBE71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1900">
              <a:ea typeface="+mn-lt"/>
              <a:cs typeface="+mn-lt"/>
            </a:endParaRPr>
          </a:p>
          <a:p>
            <a:r>
              <a:rPr lang="en-GB" sz="1900">
                <a:latin typeface="Aptos"/>
              </a:rPr>
              <a:t>On Instagram per thousand view the company/ influence will make $4.40. </a:t>
            </a:r>
          </a:p>
          <a:p>
            <a:r>
              <a:rPr lang="en-GB" sz="1900">
                <a:latin typeface="Aptos"/>
              </a:rPr>
              <a:t>Some Instagram creators have reported making $1,200 once reaching one million views. </a:t>
            </a:r>
          </a:p>
          <a:p>
            <a:r>
              <a:rPr lang="en-GB" sz="1900">
                <a:latin typeface="Aptos"/>
              </a:rPr>
              <a:t>Depending on the skills it can cost $25 to $150 per hour to hire someone to make an Instagram reel. </a:t>
            </a:r>
          </a:p>
          <a:p>
            <a:r>
              <a:rPr lang="en-GB" sz="1900">
                <a:ea typeface="+mn-lt"/>
                <a:cs typeface="+mn-lt"/>
              </a:rPr>
              <a:t>A train ticket from Swansea to Cardiff it costs £14. </a:t>
            </a:r>
          </a:p>
          <a:p>
            <a:endParaRPr lang="en-GB" sz="1900">
              <a:latin typeface="Aptos"/>
            </a:endParaRPr>
          </a:p>
          <a:p>
            <a:endParaRPr lang="en-GB" sz="1900">
              <a:latin typeface="Aptos"/>
            </a:endParaRPr>
          </a:p>
          <a:p>
            <a:endParaRPr lang="en-GB" sz="1900">
              <a:latin typeface="Aptos"/>
            </a:endParaRPr>
          </a:p>
          <a:p>
            <a:endParaRPr lang="en-GB" sz="1900">
              <a:latin typeface="Aptos"/>
            </a:endParaRPr>
          </a:p>
        </p:txBody>
      </p:sp>
      <p:pic>
        <p:nvPicPr>
          <p:cNvPr id="4" name="Picture 3" descr="Walking Money Cash cartoon mascot illustration design character vector">
            <a:extLst>
              <a:ext uri="{FF2B5EF4-FFF2-40B4-BE49-F238E27FC236}">
                <a16:creationId xmlns:a16="http://schemas.microsoft.com/office/drawing/2014/main" id="{E6E626D2-462B-154C-04E4-21410DBA38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9048" y="1252237"/>
            <a:ext cx="5458968" cy="4353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53652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4B43C3-4667-E1B8-AC87-5D98C7C78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1601"/>
            <a:ext cx="5459791" cy="1337658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Aptos"/>
              </a:rPr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8A1EBA-B22E-BE8B-5593-DD7537F0B2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2581" y="1511149"/>
            <a:ext cx="10515600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600" dirty="0"/>
              <a:t>Cardiff university (2021) Cardiff University . Available at: </a:t>
            </a:r>
            <a:r>
              <a:rPr lang="en-GB" sz="1600" u="sng" dirty="0">
                <a:hlinkClick r:id="rId2"/>
              </a:rPr>
              <a:t>https://www.cardiff.ac.uk/about/facts-and-figures</a:t>
            </a:r>
            <a:r>
              <a:rPr lang="en-GB" sz="1600" dirty="0"/>
              <a:t> (accessed:11/01/25)</a:t>
            </a:r>
          </a:p>
          <a:p>
            <a:pPr marL="0" indent="0">
              <a:buNone/>
            </a:pPr>
            <a:r>
              <a:rPr lang="en-GB" sz="1600" dirty="0"/>
              <a:t>Conta (2025) Conta . Available at: </a:t>
            </a:r>
            <a:r>
              <a:rPr lang="en-GB" sz="1600" u="sng" dirty="0">
                <a:hlinkClick r:id="rId3"/>
              </a:rPr>
              <a:t>https://contra.com/hire/reels-experts</a:t>
            </a:r>
            <a:r>
              <a:rPr lang="en-GB" sz="1600" dirty="0"/>
              <a:t> (accessed:11/01/25) </a:t>
            </a:r>
          </a:p>
          <a:p>
            <a:pPr marL="0" indent="0">
              <a:buNone/>
            </a:pPr>
            <a:r>
              <a:rPr lang="en-GB" sz="1600" dirty="0"/>
              <a:t>Golick .A (2024) Intensify. Available at:</a:t>
            </a:r>
            <a:r>
              <a:rPr lang="en-GB" sz="1600" u="sng" dirty="0">
                <a:hlinkClick r:id="rId4"/>
              </a:rPr>
              <a:t>https://www.intensifynow.com/blog/how-to-get-paid-for-reelsoninstagram/#:~:text=You%20can%20choose%20up%20to,only%20a%20few%20hundred%20dollars</a:t>
            </a:r>
            <a:r>
              <a:rPr lang="en-GB" sz="1600" dirty="0"/>
              <a:t>. (accessed:11/01/25)</a:t>
            </a:r>
          </a:p>
          <a:p>
            <a:pPr marL="0" indent="0">
              <a:buNone/>
            </a:pPr>
            <a:r>
              <a:rPr lang="en-GB" sz="1600" dirty="0"/>
              <a:t>LinkedIn (2024) LinkedIn. Available at: </a:t>
            </a:r>
            <a:r>
              <a:rPr lang="en-GB" sz="1600" u="sng" dirty="0">
                <a:hlinkClick r:id="rId5"/>
              </a:rPr>
              <a:t>https://www.linkedin.com/pulse/why-businesses-should-prioritize-students-valuable-customers-vpsvc</a:t>
            </a:r>
            <a:r>
              <a:rPr lang="en-GB" sz="1600" dirty="0"/>
              <a:t> (accessed:11/01/25) </a:t>
            </a:r>
          </a:p>
          <a:p>
            <a:pPr marL="0" indent="0">
              <a:buNone/>
            </a:pPr>
            <a:r>
              <a:rPr lang="en-GB" sz="1600" dirty="0" err="1"/>
              <a:t>Mo.S</a:t>
            </a:r>
            <a:r>
              <a:rPr lang="en-GB" sz="1600" dirty="0"/>
              <a:t> (2024) Hashtag Shack. Available at:</a:t>
            </a:r>
            <a:r>
              <a:rPr lang="en-GB" sz="1600" u="sng" dirty="0">
                <a:hlinkClick r:id="rId6"/>
              </a:rPr>
              <a:t>https://hashtagstack.com/how-much-does-facebook-reels-pay-per-1000-views#:~:text=Rates%20start%20at%20about%20%240.01,thousand%20views%20%E2%80%93%20not%20too%20shabby</a:t>
            </a:r>
            <a:r>
              <a:rPr lang="en-GB" sz="1600" dirty="0"/>
              <a:t>! (accessed:11/01/25) </a:t>
            </a:r>
          </a:p>
          <a:p>
            <a:pPr marL="0" indent="0">
              <a:buNone/>
            </a:pPr>
            <a:r>
              <a:rPr lang="en-GB" sz="1600" dirty="0"/>
              <a:t>Trainline (2024) Trainline. Available at : </a:t>
            </a:r>
            <a:r>
              <a:rPr lang="en-GB" sz="1600" u="sng" dirty="0">
                <a:hlinkClick r:id="rId7"/>
              </a:rPr>
              <a:t>https://www.thetrainline.com/book/results?journeySearchType=single&amp;origin=urn%3Atrainline%3Ageneric%3Aloc%3ASWA4222gb&amp;destination=urn%3Atrainline%3Ageneric%3Aloc%3A32gb&amp;outwardDate=2025-01-14T22%3A36%3A13&amp;outwardDateType=departAfter&amp;splitSave=true&amp;lang=en&amp;transportModes%5B%5D=mixed&amp;dpiCookieId=VTCRF8DKQN5Y1V5PT21A4HJ2J&amp;utm_medium=cpc&amp;gclid=Cj0KCQiAs5i8BhDmARIsAGE4xHysMmIA6Eyv0zpt_bll5Eke4Bs-rA2D_iQ82ZByDrEh_IcIDpeNq_kaAhfoEALw_wcB&amp;selectedOutward=CiAlfGuuleM%3D%3A%2BU6hDk3zMSw%3D</a:t>
            </a:r>
            <a:r>
              <a:rPr lang="en-GB" sz="1600" dirty="0"/>
              <a:t> (accessed:11/01/25)</a:t>
            </a:r>
          </a:p>
          <a:p>
            <a:pPr marL="0" indent="0">
              <a:buNone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4468325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4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  Cardiff  Student name- Evie Macowvic  Student number- 2408430 Module: Niche Marketing and Social Media  Module code: BMTH4014 Lecturer: Deborah Jenkins   Assignment Title: Social media content – ‘All Aboard’ immersive suite</vt:lpstr>
      <vt:lpstr>Target market</vt:lpstr>
      <vt:lpstr>Financial Viability &amp; campaign impact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40</cp:revision>
  <dcterms:created xsi:type="dcterms:W3CDTF">2025-01-14T21:40:26Z</dcterms:created>
  <dcterms:modified xsi:type="dcterms:W3CDTF">2025-01-14T22:27:16Z</dcterms:modified>
</cp:coreProperties>
</file>