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44" r:id="rId4"/>
  </p:sldMasterIdLst>
  <p:notesMasterIdLst>
    <p:notesMasterId r:id="rId24"/>
  </p:notesMasterIdLst>
  <p:handoutMasterIdLst>
    <p:handoutMasterId r:id="rId25"/>
  </p:handoutMasterIdLst>
  <p:sldIdLst>
    <p:sldId id="256" r:id="rId5"/>
    <p:sldId id="258" r:id="rId6"/>
    <p:sldId id="260" r:id="rId7"/>
    <p:sldId id="277" r:id="rId8"/>
    <p:sldId id="279" r:id="rId9"/>
    <p:sldId id="278" r:id="rId10"/>
    <p:sldId id="276" r:id="rId11"/>
    <p:sldId id="280" r:id="rId12"/>
    <p:sldId id="283" r:id="rId13"/>
    <p:sldId id="284" r:id="rId14"/>
    <p:sldId id="286" r:id="rId15"/>
    <p:sldId id="275" r:id="rId16"/>
    <p:sldId id="285" r:id="rId17"/>
    <p:sldId id="287" r:id="rId18"/>
    <p:sldId id="264" r:id="rId19"/>
    <p:sldId id="288" r:id="rId20"/>
    <p:sldId id="289" r:id="rId21"/>
    <p:sldId id="274" r:id="rId22"/>
    <p:sldId id="28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7F3687-9D62-408B-BF83-D5A45520EA0D}" v="182" dt="2019-12-08T22:21:30.3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66" autoAdjust="0"/>
    <p:restoredTop sz="95033" autoAdjust="0"/>
  </p:normalViewPr>
  <p:slideViewPr>
    <p:cSldViewPr snapToGrid="0" snapToObjects="1">
      <p:cViewPr varScale="1">
        <p:scale>
          <a:sx n="72" d="100"/>
          <a:sy n="72" d="100"/>
        </p:scale>
        <p:origin x="684" y="66"/>
      </p:cViewPr>
      <p:guideLst>
        <p:guide orient="horz" pos="2160"/>
        <p:guide pos="3840"/>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7F2D40-DF92-4ADE-A761-CBF896599C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74F42E9-55BA-437C-85B3-324B4E2BF2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6D81A9-CFC2-4640-899E-DD3E177BE50A}" type="datetimeFigureOut">
              <a:rPr lang="en-US" smtClean="0"/>
              <a:t>12/3/2019</a:t>
            </a:fld>
            <a:endParaRPr lang="en-US" dirty="0"/>
          </a:p>
        </p:txBody>
      </p:sp>
      <p:sp>
        <p:nvSpPr>
          <p:cNvPr id="4" name="Footer Placeholder 3">
            <a:extLst>
              <a:ext uri="{FF2B5EF4-FFF2-40B4-BE49-F238E27FC236}">
                <a16:creationId xmlns:a16="http://schemas.microsoft.com/office/drawing/2014/main" id="{407DF0FD-84A5-462F-A0AC-B2CEF6020C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D85C710-014C-4C89-9B64-843B9863CE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605DA-80A8-4B7B-B889-6C5700BB4CEA}" type="slidenum">
              <a:rPr lang="en-US" smtClean="0"/>
              <a:t>‹#›</a:t>
            </a:fld>
            <a:endParaRPr lang="en-US" dirty="0"/>
          </a:p>
        </p:txBody>
      </p:sp>
    </p:spTree>
    <p:extLst>
      <p:ext uri="{BB962C8B-B14F-4D97-AF65-F5344CB8AC3E}">
        <p14:creationId xmlns:p14="http://schemas.microsoft.com/office/powerpoint/2010/main" val="2166539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E50F4-C55A-473A-A70B-4B042EF011A9}" type="datetimeFigureOut">
              <a:rPr lang="en-US" smtClean="0"/>
              <a:t>12/3/2019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44625-0ADF-4414-89A2-9E135F0C849F}" type="slidenum">
              <a:rPr lang="en-US" smtClean="0"/>
              <a:t>‹#›</a:t>
            </a:fld>
            <a:endParaRPr lang="en-US" dirty="0"/>
          </a:p>
        </p:txBody>
      </p:sp>
    </p:spTree>
    <p:extLst>
      <p:ext uri="{BB962C8B-B14F-4D97-AF65-F5344CB8AC3E}">
        <p14:creationId xmlns:p14="http://schemas.microsoft.com/office/powerpoint/2010/main" val="112222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a:t>
            </a:fld>
            <a:endParaRPr lang="en-US" dirty="0"/>
          </a:p>
        </p:txBody>
      </p:sp>
    </p:spTree>
    <p:extLst>
      <p:ext uri="{BB962C8B-B14F-4D97-AF65-F5344CB8AC3E}">
        <p14:creationId xmlns:p14="http://schemas.microsoft.com/office/powerpoint/2010/main" val="3749808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2</a:t>
            </a:fld>
            <a:endParaRPr lang="en-US" dirty="0"/>
          </a:p>
        </p:txBody>
      </p:sp>
    </p:spTree>
    <p:extLst>
      <p:ext uri="{BB962C8B-B14F-4D97-AF65-F5344CB8AC3E}">
        <p14:creationId xmlns:p14="http://schemas.microsoft.com/office/powerpoint/2010/main" val="1636654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3</a:t>
            </a:fld>
            <a:endParaRPr lang="en-US" dirty="0"/>
          </a:p>
        </p:txBody>
      </p:sp>
    </p:spTree>
    <p:extLst>
      <p:ext uri="{BB962C8B-B14F-4D97-AF65-F5344CB8AC3E}">
        <p14:creationId xmlns:p14="http://schemas.microsoft.com/office/powerpoint/2010/main" val="72403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15</a:t>
            </a:fld>
            <a:endParaRPr lang="en-US" dirty="0"/>
          </a:p>
        </p:txBody>
      </p:sp>
    </p:spTree>
    <p:extLst>
      <p:ext uri="{BB962C8B-B14F-4D97-AF65-F5344CB8AC3E}">
        <p14:creationId xmlns:p14="http://schemas.microsoft.com/office/powerpoint/2010/main" val="17301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18</a:t>
            </a:fld>
            <a:endParaRPr lang="en-US" dirty="0"/>
          </a:p>
        </p:txBody>
      </p:sp>
    </p:spTree>
    <p:extLst>
      <p:ext uri="{BB962C8B-B14F-4D97-AF65-F5344CB8AC3E}">
        <p14:creationId xmlns:p14="http://schemas.microsoft.com/office/powerpoint/2010/main" val="204834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19</a:t>
            </a:fld>
            <a:endParaRPr lang="en-US" dirty="0"/>
          </a:p>
        </p:txBody>
      </p:sp>
    </p:spTree>
    <p:extLst>
      <p:ext uri="{BB962C8B-B14F-4D97-AF65-F5344CB8AC3E}">
        <p14:creationId xmlns:p14="http://schemas.microsoft.com/office/powerpoint/2010/main" val="24426958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2023250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6546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7458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2310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87299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40550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9307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4097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90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86312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98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050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8569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044187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8596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02126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4754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DE6118-2437-4B30-8E3C-4D2BE6020583}" type="datetimeFigureOut">
              <a:rPr lang="en-US" smtClean="0"/>
              <a:pPr/>
              <a:t>12/3/2019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4506576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ncbi.nlm.nih.gov/books/NBK63740/table/appendixes.app11.t1/?report=objectonl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div12.org/case_study/mike-social-anxiet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dx.doi.org/10.1016/j.psychres.2016.12.060" TargetMode="External"/><Relationship Id="rId5" Type="http://schemas.openxmlformats.org/officeDocument/2006/relationships/hyperlink" Target="https://web-a-ebscohost-com.ezproxy.uwtsd.ac.uk/ehost/pdfviewer/pdfviewer?vid=1&amp;sid=07d588c1-5414-4686-838a-e85f5c345af7%40sessionmgr4006" TargetMode="External"/><Relationship Id="rId4" Type="http://schemas.openxmlformats.org/officeDocument/2006/relationships/hyperlink" Target="file:///C:\Users\emma\Downloads\Recognition_and_treatment_of_s.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bjgp.org/content/bjgp/55/519/755.full.pdf" TargetMode="External"/><Relationship Id="rId7" Type="http://schemas.openxmlformats.org/officeDocument/2006/relationships/hyperlink" Target="https://www.nhs.uk/conditions/social-anxiet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nhs.uk/conditions/clinical-depression/treatment/" TargetMode="External"/><Relationship Id="rId5" Type="http://schemas.openxmlformats.org/officeDocument/2006/relationships/hyperlink" Target="https://www.ncbi.nlm.nih.gov/books/NBK63740/" TargetMode="External"/><Relationship Id="rId4" Type="http://schemas.openxmlformats.org/officeDocument/2006/relationships/hyperlink" Target="https://pdf.sciencedirectassets.com/2710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ght sky with mountains far away on the horizon">
            <a:extLst>
              <a:ext uri="{FF2B5EF4-FFF2-40B4-BE49-F238E27FC236}">
                <a16:creationId xmlns:a16="http://schemas.microsoft.com/office/drawing/2014/main" id="{7C454B0C-0819-4D56-9275-BCE254DA659D}"/>
              </a:ext>
            </a:extLst>
          </p:cNvPr>
          <p:cNvPicPr>
            <a:picLocks noChangeAspect="1"/>
          </p:cNvPicPr>
          <p:nvPr/>
        </p:nvPicPr>
        <p:blipFill rotWithShape="1">
          <a:blip r:embed="rId3">
            <a:alphaModFix amt="2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40C7600-5BA8-4A54-887F-74AF87750A31}"/>
              </a:ext>
            </a:extLst>
          </p:cNvPr>
          <p:cNvSpPr>
            <a:spLocks noGrp="1"/>
          </p:cNvSpPr>
          <p:nvPr>
            <p:ph type="ctrTitle"/>
          </p:nvPr>
        </p:nvSpPr>
        <p:spPr>
          <a:xfrm>
            <a:off x="3962399" y="2554817"/>
            <a:ext cx="7197726" cy="2421464"/>
          </a:xfrm>
        </p:spPr>
        <p:txBody>
          <a:bodyPr>
            <a:normAutofit/>
          </a:bodyPr>
          <a:lstStyle/>
          <a:p>
            <a:r>
              <a:rPr lang="en-US" b="1" dirty="0"/>
              <a:t>A CASE STUDY OF Depression and Social anxiety  </a:t>
            </a:r>
          </a:p>
        </p:txBody>
      </p:sp>
      <p:sp>
        <p:nvSpPr>
          <p:cNvPr id="3" name="Subtitle 2">
            <a:extLst>
              <a:ext uri="{FF2B5EF4-FFF2-40B4-BE49-F238E27FC236}">
                <a16:creationId xmlns:a16="http://schemas.microsoft.com/office/drawing/2014/main" id="{AE584786-6548-4BB4-95FD-977AD1F362C6}"/>
              </a:ext>
            </a:extLst>
          </p:cNvPr>
          <p:cNvSpPr>
            <a:spLocks noGrp="1"/>
          </p:cNvSpPr>
          <p:nvPr>
            <p:ph type="subTitle" idx="1"/>
          </p:nvPr>
        </p:nvSpPr>
        <p:spPr>
          <a:xfrm>
            <a:off x="3962399" y="4976282"/>
            <a:ext cx="7197726" cy="1405467"/>
          </a:xfrm>
        </p:spPr>
        <p:txBody>
          <a:bodyPr>
            <a:normAutofit/>
          </a:bodyPr>
          <a:lstStyle/>
          <a:p>
            <a:r>
              <a:rPr lang="en-US" dirty="0">
                <a:solidFill>
                  <a:schemeClr val="accent1">
                    <a:lumMod val="40000"/>
                    <a:lumOff val="60000"/>
                  </a:schemeClr>
                </a:solidFill>
              </a:rPr>
              <a:t>How do we spot it, What interventions and treatment are best? </a:t>
            </a:r>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7" name="Picture 6" descr="abstract image of light dots">
            <a:extLst>
              <a:ext uri="{FF2B5EF4-FFF2-40B4-BE49-F238E27FC236}">
                <a16:creationId xmlns:a16="http://schemas.microsoft.com/office/drawing/2014/main" id="{FE6C54C5-D2F4-48F8-B65E-7506F07BCCF3}"/>
              </a:ext>
            </a:extLst>
          </p:cNvPr>
          <p:cNvPicPr>
            <a:picLocks noChangeAspect="1"/>
          </p:cNvPicPr>
          <p:nvPr/>
        </p:nvPicPr>
        <p:blipFill rotWithShape="1">
          <a:blip r:embed="rId4"/>
          <a:srcRect l="14762"/>
          <a:stretch/>
        </p:blipFill>
        <p:spPr>
          <a:xfrm>
            <a:off x="1227064" y="10"/>
            <a:ext cx="9742684" cy="6857990"/>
          </a:xfrm>
          <a:custGeom>
            <a:avLst/>
            <a:gdLst/>
            <a:ahLst/>
            <a:cxnLst/>
            <a:rect l="l" t="t" r="r" b="b"/>
            <a:pathLst>
              <a:path w="9742684" h="6858000">
                <a:moveTo>
                  <a:pt x="4863284" y="706999"/>
                </a:moveTo>
                <a:cubicBezTo>
                  <a:pt x="6365244" y="706999"/>
                  <a:pt x="7582824" y="1924579"/>
                  <a:pt x="7582824" y="3426541"/>
                </a:cubicBezTo>
                <a:cubicBezTo>
                  <a:pt x="7582824" y="4928503"/>
                  <a:pt x="6365244" y="6146083"/>
                  <a:pt x="4863284" y="6146083"/>
                </a:cubicBezTo>
                <a:cubicBezTo>
                  <a:pt x="3361322" y="6146083"/>
                  <a:pt x="2143742" y="4928503"/>
                  <a:pt x="2143742" y="3426541"/>
                </a:cubicBezTo>
                <a:cubicBezTo>
                  <a:pt x="2143742" y="1924579"/>
                  <a:pt x="3361322" y="706999"/>
                  <a:pt x="4863284" y="706999"/>
                </a:cubicBezTo>
                <a:close/>
                <a:moveTo>
                  <a:pt x="4855239" y="247854"/>
                </a:moveTo>
                <a:cubicBezTo>
                  <a:pt x="3100740" y="247854"/>
                  <a:pt x="1678438" y="1671227"/>
                  <a:pt x="1678438" y="3427045"/>
                </a:cubicBezTo>
                <a:cubicBezTo>
                  <a:pt x="1678438" y="5182864"/>
                  <a:pt x="3100740" y="6606237"/>
                  <a:pt x="4855239" y="6606237"/>
                </a:cubicBezTo>
                <a:cubicBezTo>
                  <a:pt x="6609738" y="6606237"/>
                  <a:pt x="8032040" y="5182864"/>
                  <a:pt x="8032040" y="3427045"/>
                </a:cubicBezTo>
                <a:cubicBezTo>
                  <a:pt x="8032040" y="1671227"/>
                  <a:pt x="6609738" y="247854"/>
                  <a:pt x="4855239" y="247854"/>
                </a:cubicBezTo>
                <a:close/>
                <a:moveTo>
                  <a:pt x="6870264" y="0"/>
                </a:moveTo>
                <a:lnTo>
                  <a:pt x="8333578" y="0"/>
                </a:lnTo>
                <a:lnTo>
                  <a:pt x="8496790" y="172858"/>
                </a:lnTo>
                <a:cubicBezTo>
                  <a:pt x="9271420" y="1036069"/>
                  <a:pt x="9742684" y="2177458"/>
                  <a:pt x="9742684" y="3428999"/>
                </a:cubicBezTo>
                <a:cubicBezTo>
                  <a:pt x="9742684" y="4754161"/>
                  <a:pt x="9214346" y="5955830"/>
                  <a:pt x="8356976" y="6834550"/>
                </a:cubicBezTo>
                <a:lnTo>
                  <a:pt x="8332835" y="6858000"/>
                </a:lnTo>
                <a:lnTo>
                  <a:pt x="6891722" y="6858000"/>
                </a:lnTo>
                <a:lnTo>
                  <a:pt x="6910987" y="6847453"/>
                </a:lnTo>
                <a:cubicBezTo>
                  <a:pt x="8069170" y="6152734"/>
                  <a:pt x="8844377" y="4884295"/>
                  <a:pt x="8844377" y="3434659"/>
                </a:cubicBezTo>
                <a:cubicBezTo>
                  <a:pt x="8844377" y="1993602"/>
                  <a:pt x="8078317" y="731601"/>
                  <a:pt x="6931506" y="34258"/>
                </a:cubicBezTo>
                <a:close/>
                <a:moveTo>
                  <a:pt x="2990466" y="0"/>
                </a:moveTo>
                <a:lnTo>
                  <a:pt x="6720014" y="0"/>
                </a:lnTo>
                <a:lnTo>
                  <a:pt x="6732524" y="6292"/>
                </a:lnTo>
                <a:cubicBezTo>
                  <a:pt x="7935399" y="669702"/>
                  <a:pt x="8750318" y="1950873"/>
                  <a:pt x="8750318" y="3422520"/>
                </a:cubicBezTo>
                <a:cubicBezTo>
                  <a:pt x="8750318" y="4898374"/>
                  <a:pt x="7930736" y="6182659"/>
                  <a:pt x="6722204" y="6844420"/>
                </a:cubicBezTo>
                <a:lnTo>
                  <a:pt x="6694788" y="6858000"/>
                </a:lnTo>
                <a:lnTo>
                  <a:pt x="3015690" y="6858000"/>
                </a:lnTo>
                <a:lnTo>
                  <a:pt x="2988275" y="6844420"/>
                </a:lnTo>
                <a:cubicBezTo>
                  <a:pt x="1779742" y="6182659"/>
                  <a:pt x="960160" y="4898374"/>
                  <a:pt x="960160" y="3422520"/>
                </a:cubicBezTo>
                <a:cubicBezTo>
                  <a:pt x="960160" y="1950873"/>
                  <a:pt x="1775079" y="669702"/>
                  <a:pt x="2977955" y="6292"/>
                </a:cubicBezTo>
                <a:close/>
                <a:moveTo>
                  <a:pt x="1409106" y="0"/>
                </a:moveTo>
                <a:lnTo>
                  <a:pt x="2872421" y="0"/>
                </a:lnTo>
                <a:lnTo>
                  <a:pt x="2811180" y="34258"/>
                </a:lnTo>
                <a:cubicBezTo>
                  <a:pt x="1664368" y="731601"/>
                  <a:pt x="898307" y="1993602"/>
                  <a:pt x="898307" y="3434659"/>
                </a:cubicBezTo>
                <a:cubicBezTo>
                  <a:pt x="898307" y="4884295"/>
                  <a:pt x="1673514" y="6152734"/>
                  <a:pt x="2831698" y="6847453"/>
                </a:cubicBezTo>
                <a:lnTo>
                  <a:pt x="2850963" y="6858000"/>
                </a:lnTo>
                <a:lnTo>
                  <a:pt x="1409850" y="6858000"/>
                </a:lnTo>
                <a:lnTo>
                  <a:pt x="1385708" y="6834550"/>
                </a:lnTo>
                <a:cubicBezTo>
                  <a:pt x="528338" y="5955830"/>
                  <a:pt x="0" y="4754161"/>
                  <a:pt x="0" y="3428999"/>
                </a:cubicBezTo>
                <a:cubicBezTo>
                  <a:pt x="0" y="2177458"/>
                  <a:pt x="471265" y="1036069"/>
                  <a:pt x="1245894" y="172858"/>
                </a:cubicBezTo>
                <a:close/>
              </a:path>
            </a:pathLst>
          </a:custGeom>
        </p:spPr>
      </p:pic>
      <p:pic>
        <p:nvPicPr>
          <p:cNvPr id="4" name="Picture 3" descr="satellite against the night sky">
            <a:extLst>
              <a:ext uri="{FF2B5EF4-FFF2-40B4-BE49-F238E27FC236}">
                <a16:creationId xmlns:a16="http://schemas.microsoft.com/office/drawing/2014/main" id="{D4F2268B-BB87-42FB-B84F-C145C01B497A}"/>
              </a:ext>
            </a:extLst>
          </p:cNvPr>
          <p:cNvPicPr>
            <a:picLocks noChangeAspect="1"/>
          </p:cNvPicPr>
          <p:nvPr/>
        </p:nvPicPr>
        <p:blipFill rotWithShape="1">
          <a:blip r:embed="rId5"/>
          <a:srcRect t="9274"/>
          <a:stretch/>
        </p:blipFill>
        <p:spPr>
          <a:xfrm>
            <a:off x="20" y="10"/>
            <a:ext cx="12191980" cy="6857990"/>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2" y="5182864"/>
                  <a:pt x="2905502" y="3427045"/>
                </a:cubicBezTo>
                <a:cubicBezTo>
                  <a:pt x="2905502" y="1671227"/>
                  <a:pt x="4327804" y="247854"/>
                  <a:pt x="6082303" y="247854"/>
                </a:cubicBezTo>
                <a:close/>
                <a:moveTo>
                  <a:pt x="9560257" y="0"/>
                </a:moveTo>
                <a:lnTo>
                  <a:pt x="12192000" y="0"/>
                </a:lnTo>
                <a:lnTo>
                  <a:pt x="12192000" y="6858000"/>
                </a:lnTo>
                <a:lnTo>
                  <a:pt x="9560255" y="6858000"/>
                </a:lnTo>
                <a:lnTo>
                  <a:pt x="9704262" y="6706843"/>
                </a:lnTo>
                <a:cubicBezTo>
                  <a:pt x="10490530" y="5841105"/>
                  <a:pt x="10969748" y="4691058"/>
                  <a:pt x="10969748" y="3428999"/>
                </a:cubicBezTo>
                <a:cubicBezTo>
                  <a:pt x="10969748" y="2166941"/>
                  <a:pt x="10490530" y="1016894"/>
                  <a:pt x="9704262" y="151155"/>
                </a:cubicBezTo>
                <a:close/>
                <a:moveTo>
                  <a:pt x="7947654" y="0"/>
                </a:moveTo>
                <a:lnTo>
                  <a:pt x="8099035" y="0"/>
                </a:lnTo>
                <a:lnTo>
                  <a:pt x="8158569" y="34257"/>
                </a:lnTo>
                <a:cubicBezTo>
                  <a:pt x="9305381" y="731601"/>
                  <a:pt x="10071441" y="1993601"/>
                  <a:pt x="10071441" y="3434659"/>
                </a:cubicBezTo>
                <a:cubicBezTo>
                  <a:pt x="10071441" y="4875717"/>
                  <a:pt x="9305381" y="6137716"/>
                  <a:pt x="8158569" y="6835060"/>
                </a:cubicBezTo>
                <a:lnTo>
                  <a:pt x="8118703" y="6858000"/>
                </a:lnTo>
                <a:lnTo>
                  <a:pt x="7923440" y="6858000"/>
                </a:lnTo>
                <a:lnTo>
                  <a:pt x="7938929" y="6850061"/>
                </a:lnTo>
                <a:cubicBezTo>
                  <a:pt x="9153123" y="6189975"/>
                  <a:pt x="9977382" y="4902579"/>
                  <a:pt x="9977382" y="3422520"/>
                </a:cubicBezTo>
                <a:cubicBezTo>
                  <a:pt x="9977382" y="2009739"/>
                  <a:pt x="9226353" y="772500"/>
                  <a:pt x="8102044" y="88839"/>
                </a:cubicBezTo>
                <a:close/>
                <a:moveTo>
                  <a:pt x="4097777" y="0"/>
                </a:moveTo>
                <a:lnTo>
                  <a:pt x="4216953" y="0"/>
                </a:lnTo>
                <a:lnTo>
                  <a:pt x="4062563" y="88839"/>
                </a:lnTo>
                <a:cubicBezTo>
                  <a:pt x="2938253" y="772500"/>
                  <a:pt x="2187224" y="2009739"/>
                  <a:pt x="2187224" y="3422520"/>
                </a:cubicBezTo>
                <a:cubicBezTo>
                  <a:pt x="2187224" y="4902579"/>
                  <a:pt x="3011483" y="6189975"/>
                  <a:pt x="4225677" y="6850061"/>
                </a:cubicBezTo>
                <a:lnTo>
                  <a:pt x="4241167" y="6858000"/>
                </a:lnTo>
                <a:lnTo>
                  <a:pt x="4078110" y="6858000"/>
                </a:lnTo>
                <a:lnTo>
                  <a:pt x="4038243" y="6835060"/>
                </a:lnTo>
                <a:cubicBezTo>
                  <a:pt x="2891431" y="6137716"/>
                  <a:pt x="2125371" y="4875717"/>
                  <a:pt x="2125371" y="3434659"/>
                </a:cubicBezTo>
                <a:cubicBezTo>
                  <a:pt x="2125371" y="1993601"/>
                  <a:pt x="2891431" y="731601"/>
                  <a:pt x="4038243" y="34257"/>
                </a:cubicBezTo>
                <a:close/>
                <a:moveTo>
                  <a:pt x="0" y="0"/>
                </a:moveTo>
                <a:lnTo>
                  <a:pt x="2636555" y="0"/>
                </a:lnTo>
                <a:lnTo>
                  <a:pt x="2492551" y="151155"/>
                </a:lnTo>
                <a:cubicBezTo>
                  <a:pt x="1706282" y="1016894"/>
                  <a:pt x="1227064" y="2166941"/>
                  <a:pt x="1227064" y="3428999"/>
                </a:cubicBezTo>
                <a:cubicBezTo>
                  <a:pt x="1227064" y="4691058"/>
                  <a:pt x="1706282" y="5841105"/>
                  <a:pt x="2492551" y="6706843"/>
                </a:cubicBezTo>
                <a:lnTo>
                  <a:pt x="2636557" y="6858000"/>
                </a:lnTo>
                <a:lnTo>
                  <a:pt x="0" y="6858000"/>
                </a:lnTo>
                <a:close/>
              </a:path>
            </a:pathLst>
          </a:custGeom>
          <a:ln w="60325" cmpd="dbl">
            <a:solidFill>
              <a:schemeClr val="tx1">
                <a:alpha val="40000"/>
              </a:schemeClr>
            </a:solidFill>
          </a:ln>
        </p:spPr>
      </p:pic>
      <p:pic>
        <p:nvPicPr>
          <p:cNvPr id="350" name="Picture 345">
            <a:extLst>
              <a:ext uri="{FF2B5EF4-FFF2-40B4-BE49-F238E27FC236}">
                <a16:creationId xmlns:a16="http://schemas.microsoft.com/office/drawing/2014/main" id="{F613C2B2-B304-4E3F-B97F-A6BDADB85B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538526"/>
            <a:ext cx="12188825" cy="6856214"/>
          </a:xfrm>
          <a:prstGeom prst="rect">
            <a:avLst/>
          </a:prstGeom>
        </p:spPr>
      </p:pic>
      <p:sp>
        <p:nvSpPr>
          <p:cNvPr id="351" name="Freeform 16">
            <a:extLst>
              <a:ext uri="{FF2B5EF4-FFF2-40B4-BE49-F238E27FC236}">
                <a16:creationId xmlns:a16="http://schemas.microsoft.com/office/drawing/2014/main" id="{AC92D117-71D9-4107-98EE-649538F4A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2749" y="1"/>
            <a:ext cx="9126504" cy="6871297"/>
          </a:xfrm>
          <a:custGeom>
            <a:avLst/>
            <a:gdLst>
              <a:gd name="connsiteX0" fmla="*/ 1554131 w 9126504"/>
              <a:gd name="connsiteY0" fmla="*/ 0 h 6871297"/>
              <a:gd name="connsiteX1" fmla="*/ 7572373 w 9126504"/>
              <a:gd name="connsiteY1" fmla="*/ 0 h 6871297"/>
              <a:gd name="connsiteX2" fmla="*/ 7631479 w 9126504"/>
              <a:gd name="connsiteY2" fmla="*/ 51199 h 6871297"/>
              <a:gd name="connsiteX3" fmla="*/ 9126504 w 9126504"/>
              <a:gd name="connsiteY3" fmla="*/ 3429001 h 6871297"/>
              <a:gd name="connsiteX4" fmla="*/ 7631479 w 9126504"/>
              <a:gd name="connsiteY4" fmla="*/ 6806803 h 6871297"/>
              <a:gd name="connsiteX5" fmla="*/ 7557025 w 9126504"/>
              <a:gd name="connsiteY5" fmla="*/ 6871297 h 6871297"/>
              <a:gd name="connsiteX6" fmla="*/ 1569480 w 9126504"/>
              <a:gd name="connsiteY6" fmla="*/ 6871297 h 6871297"/>
              <a:gd name="connsiteX7" fmla="*/ 1495025 w 9126504"/>
              <a:gd name="connsiteY7" fmla="*/ 6806803 h 6871297"/>
              <a:gd name="connsiteX8" fmla="*/ 0 w 9126504"/>
              <a:gd name="connsiteY8" fmla="*/ 3429001 h 6871297"/>
              <a:gd name="connsiteX9" fmla="*/ 1495025 w 9126504"/>
              <a:gd name="connsiteY9" fmla="*/ 51199 h 6871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26504" h="6871297">
                <a:moveTo>
                  <a:pt x="1554131" y="0"/>
                </a:moveTo>
                <a:lnTo>
                  <a:pt x="7572373" y="0"/>
                </a:lnTo>
                <a:lnTo>
                  <a:pt x="7631479" y="51199"/>
                </a:lnTo>
                <a:cubicBezTo>
                  <a:pt x="8549904" y="885946"/>
                  <a:pt x="9126504" y="2090138"/>
                  <a:pt x="9126504" y="3429001"/>
                </a:cubicBezTo>
                <a:cubicBezTo>
                  <a:pt x="9126504" y="4767865"/>
                  <a:pt x="8549904" y="5972057"/>
                  <a:pt x="7631479" y="6806803"/>
                </a:cubicBezTo>
                <a:lnTo>
                  <a:pt x="7557025" y="6871297"/>
                </a:lnTo>
                <a:lnTo>
                  <a:pt x="1569480" y="6871297"/>
                </a:lnTo>
                <a:lnTo>
                  <a:pt x="1495025" y="6806803"/>
                </a:lnTo>
                <a:cubicBezTo>
                  <a:pt x="576600" y="5972057"/>
                  <a:pt x="0" y="4767865"/>
                  <a:pt x="0" y="3429001"/>
                </a:cubicBezTo>
                <a:cubicBezTo>
                  <a:pt x="0" y="2090138"/>
                  <a:pt x="576600" y="885946"/>
                  <a:pt x="1495025" y="51199"/>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a:extLst>
              <a:ext uri="{FF2B5EF4-FFF2-40B4-BE49-F238E27FC236}">
                <a16:creationId xmlns:a16="http://schemas.microsoft.com/office/drawing/2014/main" id="{BE99F444-FCBD-B140-9C05-E443FA0805C4}"/>
              </a:ext>
            </a:extLst>
          </p:cNvPr>
          <p:cNvSpPr>
            <a:spLocks noGrp="1"/>
          </p:cNvSpPr>
          <p:nvPr>
            <p:ph type="title"/>
          </p:nvPr>
        </p:nvSpPr>
        <p:spPr>
          <a:xfrm>
            <a:off x="2408903" y="787400"/>
            <a:ext cx="7390680" cy="1278467"/>
          </a:xfrm>
        </p:spPr>
        <p:txBody>
          <a:bodyPr>
            <a:normAutofit/>
          </a:bodyPr>
          <a:lstStyle/>
          <a:p>
            <a:pPr algn="ctr"/>
            <a:r>
              <a:rPr lang="en-GB" dirty="0"/>
              <a:t>Mike</a:t>
            </a:r>
            <a:endParaRPr lang="ru-RU" dirty="0"/>
          </a:p>
        </p:txBody>
      </p:sp>
      <p:sp>
        <p:nvSpPr>
          <p:cNvPr id="6" name="Content Placeholder 5">
            <a:extLst>
              <a:ext uri="{FF2B5EF4-FFF2-40B4-BE49-F238E27FC236}">
                <a16:creationId xmlns:a16="http://schemas.microsoft.com/office/drawing/2014/main" id="{05EF40AA-F0E5-44CE-96AA-6EFACD8B8321}"/>
              </a:ext>
            </a:extLst>
          </p:cNvPr>
          <p:cNvSpPr>
            <a:spLocks noGrp="1"/>
          </p:cNvSpPr>
          <p:nvPr>
            <p:ph idx="1"/>
          </p:nvPr>
        </p:nvSpPr>
        <p:spPr>
          <a:xfrm>
            <a:off x="675250" y="1730326"/>
            <a:ext cx="11226018" cy="5127663"/>
          </a:xfrm>
        </p:spPr>
        <p:txBody>
          <a:bodyPr>
            <a:normAutofit/>
          </a:bodyPr>
          <a:lstStyle/>
          <a:p>
            <a:pPr>
              <a:lnSpc>
                <a:spcPct val="90000"/>
              </a:lnSpc>
            </a:pPr>
            <a:r>
              <a:rPr lang="en-GB" dirty="0"/>
              <a:t>Mike is a 20 year-old who reports to you that he feels depressed and is experiencing a significant amount of stress about school, noting that he’ll “probably flunk out.” He spends much of his day in his dorm room playing video games and has a hard time identifying what, if anything, is enjoyable in a typical day. He rarely attends class and has avoided reaching out to his professors to try to salvage his grades this semester. Mike has always been a self-described shy person and has had a very small and cohesive group of friends from elementary through high school. Notably, his level of stress significantly amplified when he began college. You learn that when meeting new people, he has a hard time concentrating on the interaction because he is busy worrying about what they will think of him – he assumes they will find him “dumb,” “boring,” or a “loser.” When he loses his concentration, he stutters, is at a loss for words, and starts to sweat, which only serves to make him feel more uneasy. After the interaction, he replays the conversation over and over again, focusing on the “stupid” things he said. Similarly, he has a long-standing history of being uncomfortable with authority figures and has had a hard time raising his hand in class and approaching teachers. Since starting college, he has been isolating more, turning down invitations from his roommate to go eat or hang out, ignoring his cell phone when it rings, and habitually skipping class. His concerns about how others view him are what drive him to engage in these avoidance behaviours. (2016, American Psychological Society)</a:t>
            </a:r>
          </a:p>
        </p:txBody>
      </p:sp>
    </p:spTree>
    <p:extLst>
      <p:ext uri="{BB962C8B-B14F-4D97-AF65-F5344CB8AC3E}">
        <p14:creationId xmlns:p14="http://schemas.microsoft.com/office/powerpoint/2010/main" val="291382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652B-B439-4AB5-8773-417F1E05177E}"/>
              </a:ext>
            </a:extLst>
          </p:cNvPr>
          <p:cNvSpPr>
            <a:spLocks noGrp="1"/>
          </p:cNvSpPr>
          <p:nvPr>
            <p:ph type="title"/>
          </p:nvPr>
        </p:nvSpPr>
        <p:spPr>
          <a:xfrm>
            <a:off x="685801" y="609601"/>
            <a:ext cx="10896599" cy="1192696"/>
          </a:xfrm>
        </p:spPr>
        <p:txBody>
          <a:bodyPr/>
          <a:lstStyle/>
          <a:p>
            <a:r>
              <a:rPr lang="en-US" dirty="0"/>
              <a:t>What are mikes symptoms here?</a:t>
            </a:r>
          </a:p>
        </p:txBody>
      </p:sp>
      <p:sp>
        <p:nvSpPr>
          <p:cNvPr id="4" name="Content Placeholder 3">
            <a:extLst>
              <a:ext uri="{FF2B5EF4-FFF2-40B4-BE49-F238E27FC236}">
                <a16:creationId xmlns:a16="http://schemas.microsoft.com/office/drawing/2014/main" id="{AFF87DB7-DCAD-4618-8697-CF9B738D7F21}"/>
              </a:ext>
            </a:extLst>
          </p:cNvPr>
          <p:cNvSpPr>
            <a:spLocks noGrp="1"/>
          </p:cNvSpPr>
          <p:nvPr>
            <p:ph idx="1"/>
          </p:nvPr>
        </p:nvSpPr>
        <p:spPr/>
        <p:txBody>
          <a:bodyPr/>
          <a:lstStyle/>
          <a:p>
            <a:pPr marL="342900" indent="-342900">
              <a:buFont typeface="+mj-lt"/>
              <a:buAutoNum type="arabicPeriod"/>
            </a:pPr>
            <a:r>
              <a:rPr lang="en-GB" dirty="0"/>
              <a:t>Definitely signs of depression – no enjoyment</a:t>
            </a:r>
          </a:p>
          <a:p>
            <a:pPr marL="342900" indent="-342900">
              <a:buFont typeface="+mj-lt"/>
              <a:buAutoNum type="arabicPeriod"/>
            </a:pPr>
            <a:r>
              <a:rPr lang="en-GB" dirty="0"/>
              <a:t>Stress</a:t>
            </a:r>
          </a:p>
          <a:p>
            <a:pPr marL="342900" indent="-342900">
              <a:buFont typeface="+mj-lt"/>
              <a:buAutoNum type="arabicPeriod"/>
            </a:pPr>
            <a:r>
              <a:rPr lang="en-GB" dirty="0"/>
              <a:t>Avoidance of social Interaction</a:t>
            </a:r>
          </a:p>
          <a:p>
            <a:pPr marL="342900" indent="-342900">
              <a:buFont typeface="+mj-lt"/>
              <a:buAutoNum type="arabicPeriod"/>
            </a:pPr>
            <a:r>
              <a:rPr lang="en-GB" dirty="0"/>
              <a:t>Inability to form new relationships easily</a:t>
            </a:r>
          </a:p>
          <a:p>
            <a:pPr marL="342900" indent="-342900">
              <a:buFont typeface="+mj-lt"/>
              <a:buAutoNum type="arabicPeriod"/>
            </a:pPr>
            <a:r>
              <a:rPr lang="en-GB" dirty="0"/>
              <a:t>Overactive and detrimental fear of how others perceive him</a:t>
            </a:r>
          </a:p>
          <a:p>
            <a:pPr marL="342900" indent="-342900">
              <a:buFont typeface="+mj-lt"/>
              <a:buAutoNum type="arabicPeriod"/>
            </a:pPr>
            <a:r>
              <a:rPr lang="en-GB" dirty="0"/>
              <a:t>Negative inner narrative/voice</a:t>
            </a:r>
          </a:p>
          <a:p>
            <a:pPr marL="342900" indent="-342900">
              <a:buFont typeface="+mj-lt"/>
              <a:buAutoNum type="arabicPeriod"/>
            </a:pPr>
            <a:r>
              <a:rPr lang="en-GB" dirty="0"/>
              <a:t>Physical signs of sensory overload/anxiety e.g. sweating, stuttering</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1429390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Depression.</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566531" y="1086680"/>
            <a:ext cx="10131425" cy="1490869"/>
          </a:xfrm>
        </p:spPr>
        <p:txBody>
          <a:bodyPr>
            <a:normAutofit fontScale="40000" lnSpcReduction="20000"/>
          </a:bodyPr>
          <a:lstStyle/>
          <a:p>
            <a:pPr marL="0" indent="0">
              <a:buNone/>
            </a:pPr>
            <a:r>
              <a:rPr lang="en-GB" sz="7400" i="1" dirty="0"/>
              <a:t>The British NHS website dictates the recommended/standard of treatment for depression as follows -  (2016)</a:t>
            </a:r>
          </a:p>
          <a:p>
            <a:endParaRPr lang="en-GB" sz="2800" i="1" dirty="0"/>
          </a:p>
          <a:p>
            <a:endParaRPr lang="en-GB" sz="2800" i="1" dirty="0"/>
          </a:p>
          <a:p>
            <a:pPr marL="0" indent="0">
              <a:buNone/>
            </a:pPr>
            <a:endParaRPr lang="en-GB" sz="2800" i="1" dirty="0"/>
          </a:p>
        </p:txBody>
      </p:sp>
      <p:graphicFrame>
        <p:nvGraphicFramePr>
          <p:cNvPr id="4" name="Table 3">
            <a:extLst>
              <a:ext uri="{FF2B5EF4-FFF2-40B4-BE49-F238E27FC236}">
                <a16:creationId xmlns:a16="http://schemas.microsoft.com/office/drawing/2014/main" id="{9C863090-70B0-4EF3-918D-ABB44DB13CCF}"/>
              </a:ext>
            </a:extLst>
          </p:cNvPr>
          <p:cNvGraphicFramePr>
            <a:graphicFrameLocks noGrp="1"/>
          </p:cNvGraphicFramePr>
          <p:nvPr>
            <p:extLst>
              <p:ext uri="{D42A27DB-BD31-4B8C-83A1-F6EECF244321}">
                <p14:modId xmlns:p14="http://schemas.microsoft.com/office/powerpoint/2010/main" val="3398814418"/>
              </p:ext>
            </p:extLst>
          </p:nvPr>
        </p:nvGraphicFramePr>
        <p:xfrm>
          <a:off x="1494044" y="2084639"/>
          <a:ext cx="8127999" cy="3362003"/>
        </p:xfrm>
        <a:graphic>
          <a:graphicData uri="http://schemas.openxmlformats.org/drawingml/2006/table">
            <a:tbl>
              <a:tblPr firstRow="1" bandRow="1">
                <a:tableStyleId>{7DF18680-E054-41AD-8BC1-D1AEF772440D}</a:tableStyleId>
              </a:tblPr>
              <a:tblGrid>
                <a:gridCol w="2709333">
                  <a:extLst>
                    <a:ext uri="{9D8B030D-6E8A-4147-A177-3AD203B41FA5}">
                      <a16:colId xmlns:a16="http://schemas.microsoft.com/office/drawing/2014/main" val="1817095953"/>
                    </a:ext>
                  </a:extLst>
                </a:gridCol>
                <a:gridCol w="2709333">
                  <a:extLst>
                    <a:ext uri="{9D8B030D-6E8A-4147-A177-3AD203B41FA5}">
                      <a16:colId xmlns:a16="http://schemas.microsoft.com/office/drawing/2014/main" val="1195584627"/>
                    </a:ext>
                  </a:extLst>
                </a:gridCol>
                <a:gridCol w="2709333">
                  <a:extLst>
                    <a:ext uri="{9D8B030D-6E8A-4147-A177-3AD203B41FA5}">
                      <a16:colId xmlns:a16="http://schemas.microsoft.com/office/drawing/2014/main" val="180720091"/>
                    </a:ext>
                  </a:extLst>
                </a:gridCol>
              </a:tblGrid>
              <a:tr h="3362003">
                <a:tc>
                  <a:txBody>
                    <a:bodyPr/>
                    <a:lstStyle/>
                    <a:p>
                      <a:r>
                        <a:rPr lang="en-GB" u="sng" dirty="0"/>
                        <a:t>Mild</a:t>
                      </a:r>
                    </a:p>
                    <a:p>
                      <a:endParaRPr lang="en-GB" u="sng" dirty="0"/>
                    </a:p>
                    <a:p>
                      <a:pPr marL="285750" indent="-285750">
                        <a:buFont typeface="Arial" panose="020B0604020202020204" pitchFamily="34" charset="0"/>
                        <a:buChar char="•"/>
                      </a:pPr>
                      <a:r>
                        <a:rPr lang="en-GB" b="0" u="none" dirty="0">
                          <a:solidFill>
                            <a:schemeClr val="accent1">
                              <a:lumMod val="75000"/>
                            </a:schemeClr>
                          </a:solidFill>
                        </a:rPr>
                        <a:t>Wait and See</a:t>
                      </a:r>
                    </a:p>
                    <a:p>
                      <a:pPr marL="285750" indent="-285750">
                        <a:buFont typeface="Arial" panose="020B0604020202020204" pitchFamily="34" charset="0"/>
                        <a:buChar char="•"/>
                      </a:pPr>
                      <a:r>
                        <a:rPr lang="en-GB" b="0" u="none" dirty="0">
                          <a:solidFill>
                            <a:schemeClr val="accent1">
                              <a:lumMod val="75000"/>
                            </a:schemeClr>
                          </a:solidFill>
                        </a:rPr>
                        <a:t>Exercise</a:t>
                      </a:r>
                    </a:p>
                    <a:p>
                      <a:pPr marL="285750" indent="-285750">
                        <a:buFont typeface="Arial" panose="020B0604020202020204" pitchFamily="34" charset="0"/>
                        <a:buChar char="•"/>
                      </a:pPr>
                      <a:r>
                        <a:rPr lang="en-GB" b="0" u="none" dirty="0">
                          <a:solidFill>
                            <a:schemeClr val="accent1">
                              <a:lumMod val="75000"/>
                            </a:schemeClr>
                          </a:solidFill>
                        </a:rPr>
                        <a:t>Self Help</a:t>
                      </a:r>
                    </a:p>
                    <a:p>
                      <a:pPr marL="285750" indent="-285750">
                        <a:buFont typeface="Arial" panose="020B0604020202020204" pitchFamily="34" charset="0"/>
                        <a:buChar char="•"/>
                      </a:pPr>
                      <a:r>
                        <a:rPr lang="en-GB" b="0" u="none" dirty="0">
                          <a:solidFill>
                            <a:schemeClr val="accent1">
                              <a:lumMod val="75000"/>
                            </a:schemeClr>
                          </a:solidFill>
                        </a:rPr>
                        <a:t>Mental Health Apps</a:t>
                      </a:r>
                    </a:p>
                  </a:txBody>
                  <a:tcPr/>
                </a:tc>
                <a:tc>
                  <a:txBody>
                    <a:bodyPr/>
                    <a:lstStyle/>
                    <a:p>
                      <a:r>
                        <a:rPr lang="en-GB" u="sng" dirty="0"/>
                        <a:t>Mild to Moderate</a:t>
                      </a:r>
                    </a:p>
                    <a:p>
                      <a:endParaRPr lang="en-GB" u="sng" dirty="0"/>
                    </a:p>
                    <a:p>
                      <a:pPr marL="285750" indent="-285750">
                        <a:buFont typeface="Arial" panose="020B0604020202020204" pitchFamily="34" charset="0"/>
                        <a:buChar char="•"/>
                      </a:pPr>
                      <a:r>
                        <a:rPr lang="en-GB" b="0" u="none" dirty="0">
                          <a:solidFill>
                            <a:schemeClr val="accent1">
                              <a:lumMod val="75000"/>
                            </a:schemeClr>
                          </a:solidFill>
                        </a:rPr>
                        <a:t>Therapy</a:t>
                      </a:r>
                    </a:p>
                  </a:txBody>
                  <a:tcPr/>
                </a:tc>
                <a:tc>
                  <a:txBody>
                    <a:bodyPr/>
                    <a:lstStyle/>
                    <a:p>
                      <a:r>
                        <a:rPr lang="en-GB" u="sng" dirty="0"/>
                        <a:t>Moderate to Severe</a:t>
                      </a:r>
                    </a:p>
                    <a:p>
                      <a:endParaRPr lang="en-GB" u="sng" dirty="0"/>
                    </a:p>
                    <a:p>
                      <a:pPr marL="285750" indent="-285750">
                        <a:buFont typeface="Arial" panose="020B0604020202020204" pitchFamily="34" charset="0"/>
                        <a:buChar char="•"/>
                      </a:pPr>
                      <a:r>
                        <a:rPr lang="en-GB" b="0" u="none" dirty="0">
                          <a:solidFill>
                            <a:schemeClr val="accent1">
                              <a:lumMod val="75000"/>
                            </a:schemeClr>
                          </a:solidFill>
                        </a:rPr>
                        <a:t>Antidepressants</a:t>
                      </a:r>
                    </a:p>
                    <a:p>
                      <a:pPr marL="285750" indent="-285750">
                        <a:buFont typeface="Arial" panose="020B0604020202020204" pitchFamily="34" charset="0"/>
                        <a:buChar char="•"/>
                      </a:pPr>
                      <a:r>
                        <a:rPr lang="en-GB" b="0" u="none" dirty="0">
                          <a:solidFill>
                            <a:schemeClr val="accent1">
                              <a:lumMod val="75000"/>
                            </a:schemeClr>
                          </a:solidFill>
                        </a:rPr>
                        <a:t>Mental Health Teams</a:t>
                      </a:r>
                    </a:p>
                    <a:p>
                      <a:pPr marL="285750" indent="-285750">
                        <a:buFont typeface="Arial" panose="020B0604020202020204" pitchFamily="34" charset="0"/>
                        <a:buChar char="•"/>
                      </a:pPr>
                      <a:r>
                        <a:rPr lang="en-GB" b="0" u="none" dirty="0">
                          <a:solidFill>
                            <a:schemeClr val="accent1">
                              <a:lumMod val="75000"/>
                            </a:schemeClr>
                          </a:solidFill>
                        </a:rPr>
                        <a:t>Therapy</a:t>
                      </a:r>
                    </a:p>
                  </a:txBody>
                  <a:tcPr/>
                </a:tc>
                <a:extLst>
                  <a:ext uri="{0D108BD9-81ED-4DB2-BD59-A6C34878D82A}">
                    <a16:rowId xmlns:a16="http://schemas.microsoft.com/office/drawing/2014/main" val="3633801100"/>
                  </a:ext>
                </a:extLst>
              </a:tr>
            </a:tbl>
          </a:graphicData>
        </a:graphic>
      </p:graphicFrame>
    </p:spTree>
    <p:extLst>
      <p:ext uri="{BB962C8B-B14F-4D97-AF65-F5344CB8AC3E}">
        <p14:creationId xmlns:p14="http://schemas.microsoft.com/office/powerpoint/2010/main" val="33867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Depression.</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066801"/>
            <a:ext cx="10131425" cy="5373756"/>
          </a:xfrm>
        </p:spPr>
        <p:txBody>
          <a:bodyPr>
            <a:normAutofit/>
          </a:bodyPr>
          <a:lstStyle/>
          <a:p>
            <a:endParaRPr lang="en-GB" sz="2800" i="1" dirty="0"/>
          </a:p>
          <a:p>
            <a:endParaRPr lang="en-GB" sz="2800" i="1" dirty="0"/>
          </a:p>
          <a:p>
            <a:endParaRPr lang="en-GB" sz="2800" i="1" dirty="0"/>
          </a:p>
          <a:p>
            <a:pPr marL="0" indent="0">
              <a:buNone/>
            </a:pPr>
            <a:endParaRPr lang="en-GB" sz="2800" i="1" dirty="0"/>
          </a:p>
        </p:txBody>
      </p:sp>
      <p:sp>
        <p:nvSpPr>
          <p:cNvPr id="4" name="TextBox 3">
            <a:extLst>
              <a:ext uri="{FF2B5EF4-FFF2-40B4-BE49-F238E27FC236}">
                <a16:creationId xmlns:a16="http://schemas.microsoft.com/office/drawing/2014/main" id="{0BBA34D2-F799-479C-8375-E097411AFD7A}"/>
              </a:ext>
            </a:extLst>
          </p:cNvPr>
          <p:cNvSpPr txBox="1"/>
          <p:nvPr/>
        </p:nvSpPr>
        <p:spPr>
          <a:xfrm>
            <a:off x="685801" y="1192696"/>
            <a:ext cx="9730408" cy="5262979"/>
          </a:xfrm>
          <a:prstGeom prst="rect">
            <a:avLst/>
          </a:prstGeom>
          <a:noFill/>
        </p:spPr>
        <p:txBody>
          <a:bodyPr wrap="square" rtlCol="0">
            <a:spAutoFit/>
          </a:bodyPr>
          <a:lstStyle/>
          <a:p>
            <a:r>
              <a:rPr lang="en-GB" sz="2400" b="1" dirty="0">
                <a:solidFill>
                  <a:schemeClr val="accent5">
                    <a:lumMod val="60000"/>
                    <a:lumOff val="40000"/>
                  </a:schemeClr>
                </a:solidFill>
              </a:rPr>
              <a:t>What would be suitable for Mike? According to the ICD-10,  Mikes depression is considered Severe… 7 symptoms </a:t>
            </a:r>
            <a:r>
              <a:rPr lang="en-GB" sz="2000" dirty="0">
                <a:solidFill>
                  <a:schemeClr val="bg1"/>
                </a:solidFill>
              </a:rPr>
              <a:t>(NCBI, 2010)</a:t>
            </a:r>
          </a:p>
          <a:p>
            <a:endParaRPr lang="en-GB" sz="2400" b="1" dirty="0">
              <a:solidFill>
                <a:schemeClr val="accent5">
                  <a:lumMod val="60000"/>
                  <a:lumOff val="40000"/>
                </a:schemeClr>
              </a:solidFill>
            </a:endParaRPr>
          </a:p>
          <a:p>
            <a:r>
              <a:rPr lang="en-GB" sz="2400" b="1" dirty="0">
                <a:solidFill>
                  <a:schemeClr val="accent5">
                    <a:lumMod val="60000"/>
                    <a:lumOff val="40000"/>
                  </a:schemeClr>
                </a:solidFill>
              </a:rPr>
              <a:t> </a:t>
            </a: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endParaRPr lang="en-GB" sz="2400" b="1" dirty="0">
              <a:solidFill>
                <a:schemeClr val="accent5">
                  <a:lumMod val="60000"/>
                  <a:lumOff val="40000"/>
                </a:schemeClr>
              </a:solidFill>
            </a:endParaRPr>
          </a:p>
          <a:p>
            <a:r>
              <a:rPr lang="en-GB" sz="2400" b="1" dirty="0">
                <a:solidFill>
                  <a:schemeClr val="accent5">
                    <a:lumMod val="60000"/>
                    <a:lumOff val="40000"/>
                  </a:schemeClr>
                </a:solidFill>
              </a:rPr>
              <a:t> is what the NHS suggests best? </a:t>
            </a:r>
          </a:p>
        </p:txBody>
      </p:sp>
      <p:graphicFrame>
        <p:nvGraphicFramePr>
          <p:cNvPr id="5" name="Table 4">
            <a:extLst>
              <a:ext uri="{FF2B5EF4-FFF2-40B4-BE49-F238E27FC236}">
                <a16:creationId xmlns:a16="http://schemas.microsoft.com/office/drawing/2014/main" id="{1099BFF8-A0E6-406D-964E-00B2CA2BB762}"/>
              </a:ext>
            </a:extLst>
          </p:cNvPr>
          <p:cNvGraphicFramePr>
            <a:graphicFrameLocks noGrp="1"/>
          </p:cNvGraphicFramePr>
          <p:nvPr>
            <p:extLst>
              <p:ext uri="{D42A27DB-BD31-4B8C-83A1-F6EECF244321}">
                <p14:modId xmlns:p14="http://schemas.microsoft.com/office/powerpoint/2010/main" val="1722400678"/>
              </p:ext>
            </p:extLst>
          </p:nvPr>
        </p:nvGraphicFramePr>
        <p:xfrm>
          <a:off x="865808" y="2199860"/>
          <a:ext cx="7880628" cy="4480560"/>
        </p:xfrm>
        <a:graphic>
          <a:graphicData uri="http://schemas.openxmlformats.org/drawingml/2006/table">
            <a:tbl>
              <a:tblPr firstRow="1" bandRow="1">
                <a:tableStyleId>{93296810-A885-4BE3-A3E7-6D5BEEA58F35}</a:tableStyleId>
              </a:tblPr>
              <a:tblGrid>
                <a:gridCol w="3940314">
                  <a:extLst>
                    <a:ext uri="{9D8B030D-6E8A-4147-A177-3AD203B41FA5}">
                      <a16:colId xmlns:a16="http://schemas.microsoft.com/office/drawing/2014/main" val="2650146235"/>
                    </a:ext>
                  </a:extLst>
                </a:gridCol>
                <a:gridCol w="3940314">
                  <a:extLst>
                    <a:ext uri="{9D8B030D-6E8A-4147-A177-3AD203B41FA5}">
                      <a16:colId xmlns:a16="http://schemas.microsoft.com/office/drawing/2014/main" val="4059263774"/>
                    </a:ext>
                  </a:extLst>
                </a:gridCol>
              </a:tblGrid>
              <a:tr h="260716">
                <a:tc>
                  <a:txBody>
                    <a:bodyPr/>
                    <a:lstStyle/>
                    <a:p>
                      <a:pPr algn="l" fontAlgn="t"/>
                      <a:r>
                        <a:rPr lang="en-GB" dirty="0">
                          <a:effectLst/>
                        </a:rPr>
                        <a:t>Depressed mood</a:t>
                      </a:r>
                      <a:r>
                        <a:rPr lang="en-GB" baseline="30000" dirty="0">
                          <a:solidFill>
                            <a:srgbClr val="642A8F"/>
                          </a:solidFill>
                          <a:effectLst/>
                          <a:hlinkClick r:id="rId2"/>
                        </a:rPr>
                        <a:t>*</a:t>
                      </a:r>
                      <a:endParaRPr lang="en-GB" dirty="0">
                        <a:effectLst/>
                      </a:endParaRPr>
                    </a:p>
                  </a:txBody>
                  <a:tcPr/>
                </a:tc>
                <a:tc>
                  <a:txBody>
                    <a:bodyPr/>
                    <a:lstStyle/>
                    <a:p>
                      <a:pPr algn="l" fontAlgn="t"/>
                      <a:r>
                        <a:rPr lang="en-GB" dirty="0">
                          <a:effectLst/>
                        </a:rPr>
                        <a:t>*</a:t>
                      </a:r>
                    </a:p>
                  </a:txBody>
                  <a:tcPr/>
                </a:tc>
                <a:extLst>
                  <a:ext uri="{0D108BD9-81ED-4DB2-BD59-A6C34878D82A}">
                    <a16:rowId xmlns:a16="http://schemas.microsoft.com/office/drawing/2014/main" val="3290795116"/>
                  </a:ext>
                </a:extLst>
              </a:tr>
              <a:tr h="260716">
                <a:tc>
                  <a:txBody>
                    <a:bodyPr/>
                    <a:lstStyle/>
                    <a:p>
                      <a:pPr algn="l" fontAlgn="t"/>
                      <a:r>
                        <a:rPr lang="en-GB">
                          <a:effectLst/>
                        </a:rPr>
                        <a:t>Loss of interest</a:t>
                      </a:r>
                      <a:r>
                        <a:rPr lang="en-GB" baseline="30000">
                          <a:solidFill>
                            <a:srgbClr val="642A8F"/>
                          </a:solidFill>
                          <a:effectLst/>
                          <a:hlinkClick r:id="rId2"/>
                        </a:rPr>
                        <a:t>*</a:t>
                      </a:r>
                      <a:endParaRPr lang="en-GB">
                        <a:effectLst/>
                      </a:endParaRPr>
                    </a:p>
                  </a:txBody>
                  <a:tcPr/>
                </a:tc>
                <a:tc>
                  <a:txBody>
                    <a:bodyPr/>
                    <a:lstStyle/>
                    <a:p>
                      <a:pPr algn="l" fontAlgn="t"/>
                      <a:r>
                        <a:rPr lang="en-GB" dirty="0">
                          <a:effectLst/>
                        </a:rPr>
                        <a:t>*</a:t>
                      </a:r>
                    </a:p>
                  </a:txBody>
                  <a:tcPr/>
                </a:tc>
                <a:extLst>
                  <a:ext uri="{0D108BD9-81ED-4DB2-BD59-A6C34878D82A}">
                    <a16:rowId xmlns:a16="http://schemas.microsoft.com/office/drawing/2014/main" val="906796216"/>
                  </a:ext>
                </a:extLst>
              </a:tr>
              <a:tr h="260716">
                <a:tc>
                  <a:txBody>
                    <a:bodyPr/>
                    <a:lstStyle/>
                    <a:p>
                      <a:pPr algn="l" fontAlgn="t"/>
                      <a:r>
                        <a:rPr lang="en-GB">
                          <a:effectLst/>
                        </a:rPr>
                        <a:t>Reduction in energy</a:t>
                      </a:r>
                      <a:r>
                        <a:rPr lang="en-GB" baseline="30000">
                          <a:solidFill>
                            <a:srgbClr val="642A8F"/>
                          </a:solidFill>
                          <a:effectLst/>
                          <a:hlinkClick r:id="rId2"/>
                        </a:rPr>
                        <a:t>*</a:t>
                      </a:r>
                      <a:endParaRPr lang="en-GB">
                        <a:effectLst/>
                      </a:endParaRPr>
                    </a:p>
                  </a:txBody>
                  <a:tcPr/>
                </a:tc>
                <a:tc>
                  <a:txBody>
                    <a:bodyPr/>
                    <a:lstStyle/>
                    <a:p>
                      <a:pPr algn="l" fontAlgn="t"/>
                      <a:r>
                        <a:rPr lang="en-GB" dirty="0">
                          <a:effectLst/>
                        </a:rPr>
                        <a:t>*</a:t>
                      </a:r>
                    </a:p>
                  </a:txBody>
                  <a:tcPr/>
                </a:tc>
                <a:extLst>
                  <a:ext uri="{0D108BD9-81ED-4DB2-BD59-A6C34878D82A}">
                    <a16:rowId xmlns:a16="http://schemas.microsoft.com/office/drawing/2014/main" val="2867401276"/>
                  </a:ext>
                </a:extLst>
              </a:tr>
              <a:tr h="260716">
                <a:tc>
                  <a:txBody>
                    <a:bodyPr/>
                    <a:lstStyle/>
                    <a:p>
                      <a:pPr algn="l" fontAlgn="t"/>
                      <a:r>
                        <a:rPr lang="en-GB" dirty="0">
                          <a:effectLst/>
                        </a:rPr>
                        <a:t>Loss of confidence or self-esteem</a:t>
                      </a:r>
                    </a:p>
                  </a:txBody>
                  <a:tcPr/>
                </a:tc>
                <a:tc rowSpan="2">
                  <a:txBody>
                    <a:bodyPr/>
                    <a:lstStyle/>
                    <a:p>
                      <a:pPr algn="l" fontAlgn="ctr"/>
                      <a:r>
                        <a:rPr lang="en-GB" dirty="0">
                          <a:effectLst/>
                        </a:rPr>
                        <a:t>*</a:t>
                      </a:r>
                    </a:p>
                    <a:p>
                      <a:pPr algn="l" fontAlgn="ctr"/>
                      <a:r>
                        <a:rPr lang="en-GB" dirty="0">
                          <a:effectLst/>
                        </a:rPr>
                        <a:t>*</a:t>
                      </a:r>
                    </a:p>
                  </a:txBody>
                  <a:tcPr anchor="ctr"/>
                </a:tc>
                <a:extLst>
                  <a:ext uri="{0D108BD9-81ED-4DB2-BD59-A6C34878D82A}">
                    <a16:rowId xmlns:a16="http://schemas.microsoft.com/office/drawing/2014/main" val="149213786"/>
                  </a:ext>
                </a:extLst>
              </a:tr>
              <a:tr h="456254">
                <a:tc>
                  <a:txBody>
                    <a:bodyPr/>
                    <a:lstStyle/>
                    <a:p>
                      <a:pPr algn="l" fontAlgn="t"/>
                      <a:r>
                        <a:rPr lang="en-GB">
                          <a:effectLst/>
                        </a:rPr>
                        <a:t>Unreasonable feelings of self-reproach or inappropriate guilt</a:t>
                      </a:r>
                    </a:p>
                  </a:txBody>
                  <a:tcPr/>
                </a:tc>
                <a:tc vMerge="1">
                  <a:txBody>
                    <a:bodyPr/>
                    <a:lstStyle/>
                    <a:p>
                      <a:endParaRPr lang="en-GB"/>
                    </a:p>
                  </a:txBody>
                  <a:tcPr/>
                </a:tc>
                <a:extLst>
                  <a:ext uri="{0D108BD9-81ED-4DB2-BD59-A6C34878D82A}">
                    <a16:rowId xmlns:a16="http://schemas.microsoft.com/office/drawing/2014/main" val="4132142013"/>
                  </a:ext>
                </a:extLst>
              </a:tr>
              <a:tr h="260716">
                <a:tc>
                  <a:txBody>
                    <a:bodyPr/>
                    <a:lstStyle/>
                    <a:p>
                      <a:pPr algn="l" fontAlgn="t"/>
                      <a:r>
                        <a:rPr lang="en-GB">
                          <a:effectLst/>
                        </a:rPr>
                        <a:t>Recurrent thoughts of death or suicide</a:t>
                      </a:r>
                    </a:p>
                  </a:txBody>
                  <a:tcPr/>
                </a:tc>
                <a:tc>
                  <a:txBody>
                    <a:bodyPr/>
                    <a:lstStyle/>
                    <a:p>
                      <a:pPr algn="l" fontAlgn="t"/>
                      <a:endParaRPr lang="en-GB" dirty="0">
                        <a:effectLst/>
                      </a:endParaRPr>
                    </a:p>
                  </a:txBody>
                  <a:tcPr/>
                </a:tc>
                <a:extLst>
                  <a:ext uri="{0D108BD9-81ED-4DB2-BD59-A6C34878D82A}">
                    <a16:rowId xmlns:a16="http://schemas.microsoft.com/office/drawing/2014/main" val="4277946231"/>
                  </a:ext>
                </a:extLst>
              </a:tr>
              <a:tr h="456254">
                <a:tc>
                  <a:txBody>
                    <a:bodyPr/>
                    <a:lstStyle/>
                    <a:p>
                      <a:pPr algn="l" fontAlgn="t"/>
                      <a:r>
                        <a:rPr lang="en-GB">
                          <a:effectLst/>
                        </a:rPr>
                        <a:t>Diminished ability to think/concentrate or indecisiveness</a:t>
                      </a:r>
                    </a:p>
                  </a:txBody>
                  <a:tcPr/>
                </a:tc>
                <a:tc>
                  <a:txBody>
                    <a:bodyPr/>
                    <a:lstStyle/>
                    <a:p>
                      <a:pPr algn="l" fontAlgn="t"/>
                      <a:r>
                        <a:rPr lang="en-GB" dirty="0">
                          <a:effectLst/>
                        </a:rPr>
                        <a:t>*</a:t>
                      </a:r>
                    </a:p>
                  </a:txBody>
                  <a:tcPr/>
                </a:tc>
                <a:extLst>
                  <a:ext uri="{0D108BD9-81ED-4DB2-BD59-A6C34878D82A}">
                    <a16:rowId xmlns:a16="http://schemas.microsoft.com/office/drawing/2014/main" val="3525871121"/>
                  </a:ext>
                </a:extLst>
              </a:tr>
              <a:tr h="456254">
                <a:tc>
                  <a:txBody>
                    <a:bodyPr/>
                    <a:lstStyle/>
                    <a:p>
                      <a:pPr algn="l" fontAlgn="t"/>
                      <a:r>
                        <a:rPr lang="en-GB">
                          <a:effectLst/>
                        </a:rPr>
                        <a:t>Change in psychomotor activity with agitation or retardation</a:t>
                      </a:r>
                    </a:p>
                  </a:txBody>
                  <a:tcPr/>
                </a:tc>
                <a:tc>
                  <a:txBody>
                    <a:bodyPr/>
                    <a:lstStyle/>
                    <a:p>
                      <a:pPr algn="l" fontAlgn="t"/>
                      <a:r>
                        <a:rPr lang="en-GB" dirty="0">
                          <a:effectLst/>
                        </a:rPr>
                        <a:t>*</a:t>
                      </a:r>
                    </a:p>
                  </a:txBody>
                  <a:tcPr/>
                </a:tc>
                <a:extLst>
                  <a:ext uri="{0D108BD9-81ED-4DB2-BD59-A6C34878D82A}">
                    <a16:rowId xmlns:a16="http://schemas.microsoft.com/office/drawing/2014/main" val="4222762727"/>
                  </a:ext>
                </a:extLst>
              </a:tr>
              <a:tr h="260716">
                <a:tc>
                  <a:txBody>
                    <a:bodyPr/>
                    <a:lstStyle/>
                    <a:p>
                      <a:pPr algn="l" fontAlgn="t"/>
                      <a:r>
                        <a:rPr lang="en-GB">
                          <a:effectLst/>
                        </a:rPr>
                        <a:t>Sleep disturbance</a:t>
                      </a:r>
                    </a:p>
                  </a:txBody>
                  <a:tcPr/>
                </a:tc>
                <a:tc>
                  <a:txBody>
                    <a:bodyPr/>
                    <a:lstStyle/>
                    <a:p>
                      <a:pPr algn="l" fontAlgn="t"/>
                      <a:endParaRPr lang="en-GB" dirty="0">
                        <a:effectLst/>
                      </a:endParaRPr>
                    </a:p>
                  </a:txBody>
                  <a:tcPr/>
                </a:tc>
                <a:extLst>
                  <a:ext uri="{0D108BD9-81ED-4DB2-BD59-A6C34878D82A}">
                    <a16:rowId xmlns:a16="http://schemas.microsoft.com/office/drawing/2014/main" val="2054663816"/>
                  </a:ext>
                </a:extLst>
              </a:tr>
              <a:tr h="260716">
                <a:tc>
                  <a:txBody>
                    <a:bodyPr/>
                    <a:lstStyle/>
                    <a:p>
                      <a:pPr algn="l" fontAlgn="t"/>
                      <a:r>
                        <a:rPr lang="en-GB">
                          <a:effectLst/>
                        </a:rPr>
                        <a:t>Change in appetite with weight change</a:t>
                      </a:r>
                    </a:p>
                  </a:txBody>
                  <a:tcPr/>
                </a:tc>
                <a:tc>
                  <a:txBody>
                    <a:bodyPr/>
                    <a:lstStyle/>
                    <a:p>
                      <a:endParaRPr lang="en-GB" dirty="0"/>
                    </a:p>
                  </a:txBody>
                  <a:tcPr/>
                </a:tc>
                <a:extLst>
                  <a:ext uri="{0D108BD9-81ED-4DB2-BD59-A6C34878D82A}">
                    <a16:rowId xmlns:a16="http://schemas.microsoft.com/office/drawing/2014/main" val="813693297"/>
                  </a:ext>
                </a:extLst>
              </a:tr>
            </a:tbl>
          </a:graphicData>
        </a:graphic>
      </p:graphicFrame>
    </p:spTree>
    <p:extLst>
      <p:ext uri="{BB962C8B-B14F-4D97-AF65-F5344CB8AC3E}">
        <p14:creationId xmlns:p14="http://schemas.microsoft.com/office/powerpoint/2010/main" val="417679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Depression.</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490871"/>
            <a:ext cx="10131425" cy="5373756"/>
          </a:xfrm>
        </p:spPr>
        <p:txBody>
          <a:bodyPr>
            <a:normAutofit fontScale="92500" lnSpcReduction="10000"/>
          </a:bodyPr>
          <a:lstStyle/>
          <a:p>
            <a:pPr marL="0" indent="0">
              <a:buNone/>
            </a:pPr>
            <a:r>
              <a:rPr lang="en-GB" sz="2800" i="1" dirty="0"/>
              <a:t>Therefore NHS guidelines are to prescribe Antidepressants, in combination with therapy most effective…</a:t>
            </a:r>
          </a:p>
          <a:p>
            <a:r>
              <a:rPr lang="en-GB" sz="2800" i="1" dirty="0">
                <a:solidFill>
                  <a:schemeClr val="accent5">
                    <a:lumMod val="60000"/>
                    <a:lumOff val="40000"/>
                  </a:schemeClr>
                </a:solidFill>
              </a:rPr>
              <a:t>But Mike hasn’t got suicidal symptoms, and this is a concern with antidepressants </a:t>
            </a:r>
            <a:r>
              <a:rPr lang="en-GB" i="1" dirty="0">
                <a:solidFill>
                  <a:schemeClr val="bg1"/>
                </a:solidFill>
              </a:rPr>
              <a:t>(Hyde </a:t>
            </a:r>
            <a:r>
              <a:rPr lang="en-GB" dirty="0">
                <a:solidFill>
                  <a:schemeClr val="bg1"/>
                </a:solidFill>
              </a:rPr>
              <a:t>et al</a:t>
            </a:r>
            <a:r>
              <a:rPr lang="en-GB" i="1" dirty="0">
                <a:solidFill>
                  <a:schemeClr val="bg1"/>
                </a:solidFill>
              </a:rPr>
              <a:t>, 2005, p. 756)</a:t>
            </a:r>
          </a:p>
          <a:p>
            <a:r>
              <a:rPr lang="en-GB" sz="2800" i="1" dirty="0">
                <a:solidFill>
                  <a:schemeClr val="accent5">
                    <a:lumMod val="60000"/>
                    <a:lumOff val="40000"/>
                  </a:schemeClr>
                </a:solidFill>
              </a:rPr>
              <a:t>Would we really consider Mike sever based on a tally of symptoms as opposed to observed opinion?</a:t>
            </a:r>
          </a:p>
          <a:p>
            <a:pPr lvl="0">
              <a:buClr>
                <a:prstClr val="white"/>
              </a:buClr>
            </a:pPr>
            <a:r>
              <a:rPr lang="en-GB" sz="2800" i="1" dirty="0">
                <a:solidFill>
                  <a:schemeClr val="accent5">
                    <a:lumMod val="60000"/>
                    <a:lumOff val="40000"/>
                  </a:schemeClr>
                </a:solidFill>
              </a:rPr>
              <a:t>Research shows that this causes issues for GP’S as they are unsure whether to take use lesser intervention e.g. wait and see, exercise, self help </a:t>
            </a:r>
            <a:r>
              <a:rPr lang="en-GB" i="1" dirty="0">
                <a:solidFill>
                  <a:prstClr val="black"/>
                </a:solidFill>
              </a:rPr>
              <a:t>(Hyde </a:t>
            </a:r>
            <a:r>
              <a:rPr lang="en-GB" dirty="0">
                <a:solidFill>
                  <a:prstClr val="black"/>
                </a:solidFill>
              </a:rPr>
              <a:t>et al</a:t>
            </a:r>
            <a:r>
              <a:rPr lang="en-GB" i="1" dirty="0">
                <a:solidFill>
                  <a:prstClr val="black"/>
                </a:solidFill>
              </a:rPr>
              <a:t>, 2005, p. 756) </a:t>
            </a:r>
          </a:p>
          <a:p>
            <a:pPr lvl="0">
              <a:buClr>
                <a:prstClr val="white"/>
              </a:buClr>
            </a:pPr>
            <a:r>
              <a:rPr lang="en-GB" sz="2800" i="1" dirty="0">
                <a:solidFill>
                  <a:schemeClr val="accent5">
                    <a:lumMod val="60000"/>
                    <a:lumOff val="40000"/>
                  </a:schemeClr>
                </a:solidFill>
              </a:rPr>
              <a:t>GPs have also stated they have issues with distinguishing social despair from an actual depressive episode, does this make antidepressants a safe and viable option for Mike? </a:t>
            </a:r>
            <a:r>
              <a:rPr lang="en-GB" i="1" dirty="0">
                <a:solidFill>
                  <a:prstClr val="black"/>
                </a:solidFill>
              </a:rPr>
              <a:t>(Hyde </a:t>
            </a:r>
            <a:r>
              <a:rPr lang="en-GB" dirty="0">
                <a:solidFill>
                  <a:prstClr val="black"/>
                </a:solidFill>
              </a:rPr>
              <a:t>et al</a:t>
            </a:r>
            <a:r>
              <a:rPr lang="en-GB" i="1" dirty="0">
                <a:solidFill>
                  <a:prstClr val="black"/>
                </a:solidFill>
              </a:rPr>
              <a:t>, 2005, p. 761)</a:t>
            </a:r>
          </a:p>
          <a:p>
            <a:pPr lvl="0">
              <a:buClr>
                <a:prstClr val="white"/>
              </a:buClr>
            </a:pPr>
            <a:endParaRPr lang="en-GB" sz="2400" i="1" dirty="0">
              <a:solidFill>
                <a:schemeClr val="accent5">
                  <a:lumMod val="60000"/>
                  <a:lumOff val="40000"/>
                </a:schemeClr>
              </a:solidFill>
            </a:endParaRPr>
          </a:p>
          <a:p>
            <a:endParaRPr lang="en-GB" sz="2800" i="1" dirty="0">
              <a:solidFill>
                <a:schemeClr val="accent5">
                  <a:lumMod val="60000"/>
                  <a:lumOff val="40000"/>
                </a:schemeClr>
              </a:solidFill>
            </a:endParaRPr>
          </a:p>
          <a:p>
            <a:pPr marL="0" indent="0">
              <a:buNone/>
            </a:pPr>
            <a:endParaRPr lang="en-GB" sz="2800" i="1" dirty="0"/>
          </a:p>
        </p:txBody>
      </p:sp>
    </p:spTree>
    <p:extLst>
      <p:ext uri="{BB962C8B-B14F-4D97-AF65-F5344CB8AC3E}">
        <p14:creationId xmlns:p14="http://schemas.microsoft.com/office/powerpoint/2010/main" val="384810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Depression.</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066801"/>
            <a:ext cx="10131425" cy="5373756"/>
          </a:xfrm>
        </p:spPr>
        <p:txBody>
          <a:bodyPr>
            <a:normAutofit/>
          </a:bodyPr>
          <a:lstStyle/>
          <a:p>
            <a:endParaRPr lang="en-GB" sz="2800" i="1" dirty="0"/>
          </a:p>
          <a:p>
            <a:endParaRPr lang="en-GB" sz="2800" i="1" dirty="0"/>
          </a:p>
          <a:p>
            <a:r>
              <a:rPr lang="en-GB" sz="2800" i="1" dirty="0"/>
              <a:t>Large studies worldwide have shown that although from a greater perspective chemical treatment may work, its been flagged there's also the risk of increased suicide rates and that people suffering with depression can be made worse</a:t>
            </a:r>
          </a:p>
          <a:p>
            <a:endParaRPr lang="en-GB" sz="2800" i="1" dirty="0"/>
          </a:p>
          <a:p>
            <a:r>
              <a:rPr lang="en-GB" sz="2800" b="1" dirty="0">
                <a:solidFill>
                  <a:srgbClr val="0070C0"/>
                </a:solidFill>
              </a:rPr>
              <a:t>There’s also evidence to show from a study in Canada that medicinal needs were met for mental health issues, but not therapeutic (Lesage, 2015, p. 438)</a:t>
            </a:r>
          </a:p>
          <a:p>
            <a:endParaRPr lang="en-GB" sz="2800" i="1" dirty="0"/>
          </a:p>
          <a:p>
            <a:pPr marL="0" indent="0">
              <a:buNone/>
            </a:pPr>
            <a:endParaRPr lang="en-GB" sz="2800" i="1" dirty="0"/>
          </a:p>
        </p:txBody>
      </p:sp>
    </p:spTree>
    <p:extLst>
      <p:ext uri="{BB962C8B-B14F-4D97-AF65-F5344CB8AC3E}">
        <p14:creationId xmlns:p14="http://schemas.microsoft.com/office/powerpoint/2010/main" val="353953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What Other treatment?</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066801"/>
            <a:ext cx="10131425" cy="5373756"/>
          </a:xfrm>
        </p:spPr>
        <p:txBody>
          <a:bodyPr>
            <a:normAutofit/>
          </a:bodyPr>
          <a:lstStyle/>
          <a:p>
            <a:pPr marL="0" indent="0">
              <a:buNone/>
            </a:pPr>
            <a:r>
              <a:rPr lang="en-GB" sz="2800" i="1" dirty="0"/>
              <a:t>Physical Activity has been proven to have a positive effect on the reduction of depression in studies</a:t>
            </a:r>
          </a:p>
          <a:p>
            <a:pPr marL="0" lvl="0" indent="0">
              <a:buClr>
                <a:prstClr val="white"/>
              </a:buClr>
              <a:buNone/>
            </a:pPr>
            <a:r>
              <a:rPr lang="en-GB" dirty="0">
                <a:solidFill>
                  <a:prstClr val="black"/>
                </a:solidFill>
              </a:rPr>
              <a:t>(Adams </a:t>
            </a:r>
            <a:r>
              <a:rPr lang="en-GB" i="1" dirty="0">
                <a:solidFill>
                  <a:prstClr val="black"/>
                </a:solidFill>
              </a:rPr>
              <a:t>et al, </a:t>
            </a:r>
            <a:r>
              <a:rPr lang="en-GB" dirty="0">
                <a:solidFill>
                  <a:prstClr val="black"/>
                </a:solidFill>
              </a:rPr>
              <a:t>2015, p. 2)</a:t>
            </a:r>
          </a:p>
          <a:p>
            <a:pPr marL="0" indent="0">
              <a:buNone/>
            </a:pPr>
            <a:endParaRPr lang="en-GB" sz="2800" i="1" dirty="0"/>
          </a:p>
          <a:p>
            <a:pPr marL="0" indent="0">
              <a:buNone/>
            </a:pPr>
            <a:r>
              <a:rPr lang="en-GB" sz="2800" i="1" dirty="0"/>
              <a:t>Regular activity shown to improve depressive symptoms and also reduce the risk of a depressive episode</a:t>
            </a:r>
          </a:p>
          <a:p>
            <a:pPr marL="0" indent="0">
              <a:buNone/>
            </a:pPr>
            <a:r>
              <a:rPr lang="en-GB" dirty="0">
                <a:solidFill>
                  <a:schemeClr val="bg1"/>
                </a:solidFill>
              </a:rPr>
              <a:t>(Adams </a:t>
            </a:r>
            <a:r>
              <a:rPr lang="en-GB" i="1" dirty="0">
                <a:solidFill>
                  <a:schemeClr val="bg1"/>
                </a:solidFill>
              </a:rPr>
              <a:t>et al, </a:t>
            </a:r>
            <a:r>
              <a:rPr lang="en-GB" dirty="0">
                <a:solidFill>
                  <a:schemeClr val="bg1"/>
                </a:solidFill>
              </a:rPr>
              <a:t>2015, p. 1)</a:t>
            </a:r>
          </a:p>
          <a:p>
            <a:pPr marL="0" indent="0">
              <a:buNone/>
            </a:pPr>
            <a:endParaRPr lang="en-GB" sz="2800" i="1" dirty="0"/>
          </a:p>
          <a:p>
            <a:pPr marL="0" indent="0">
              <a:buNone/>
            </a:pPr>
            <a:r>
              <a:rPr lang="en-GB" sz="2800" i="1" dirty="0"/>
              <a:t>This could be useful to Mike, but with the lack of motivation his symptoms bring, will Mike participate in exercise?</a:t>
            </a:r>
          </a:p>
        </p:txBody>
      </p:sp>
    </p:spTree>
    <p:extLst>
      <p:ext uri="{BB962C8B-B14F-4D97-AF65-F5344CB8AC3E}">
        <p14:creationId xmlns:p14="http://schemas.microsoft.com/office/powerpoint/2010/main" val="2849903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7985076" y="276081"/>
            <a:ext cx="3706762" cy="734763"/>
          </a:xfrm>
        </p:spPr>
        <p:txBody>
          <a:bodyPr>
            <a:normAutofit/>
          </a:bodyPr>
          <a:lstStyle/>
          <a:p>
            <a:r>
              <a:rPr lang="en-GB" b="1" u="sng" dirty="0"/>
              <a:t>Physical activity</a:t>
            </a:r>
          </a:p>
        </p:txBody>
      </p:sp>
      <p:pic>
        <p:nvPicPr>
          <p:cNvPr id="5" name="Picture 4" descr="Getty Images">
            <a:extLst>
              <a:ext uri="{FF2B5EF4-FFF2-40B4-BE49-F238E27FC236}">
                <a16:creationId xmlns:a16="http://schemas.microsoft.com/office/drawing/2014/main" id="{D84278EA-0DF5-4EB5-9757-0404EE368CD2}"/>
              </a:ext>
            </a:extLst>
          </p:cNvPr>
          <p:cNvPicPr>
            <a:picLocks noChangeAspect="1"/>
          </p:cNvPicPr>
          <p:nvPr/>
        </p:nvPicPr>
        <p:blipFill rotWithShape="1">
          <a:blip r:embed="rId3"/>
          <a:srcRect l="154" r="38722"/>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7865806" y="1010844"/>
            <a:ext cx="4206924" cy="5721259"/>
          </a:xfrm>
        </p:spPr>
        <p:txBody>
          <a:bodyPr>
            <a:normAutofit/>
          </a:bodyPr>
          <a:lstStyle/>
          <a:p>
            <a:pPr marL="0" indent="0">
              <a:buNone/>
            </a:pPr>
            <a:r>
              <a:rPr lang="en-GB" sz="2400" b="1" i="1" dirty="0">
                <a:solidFill>
                  <a:schemeClr val="bg2">
                    <a:lumMod val="40000"/>
                    <a:lumOff val="60000"/>
                  </a:schemeClr>
                </a:solidFill>
              </a:rPr>
              <a:t>Some may argue that giving exercise as a task to depressed patients could worsen their condition, because if they cannot meet the recommendation this is another way to fail, which of course can lead to negative thoughts about the self (Daley, 2012, p. 2)</a:t>
            </a:r>
          </a:p>
          <a:p>
            <a:pPr marL="0" indent="0">
              <a:buNone/>
            </a:pPr>
            <a:endParaRPr lang="en-GB" sz="2400" b="1" i="1" dirty="0">
              <a:solidFill>
                <a:schemeClr val="bg2">
                  <a:lumMod val="40000"/>
                  <a:lumOff val="60000"/>
                </a:schemeClr>
              </a:solidFill>
            </a:endParaRPr>
          </a:p>
          <a:p>
            <a:pPr marL="0" indent="0">
              <a:buNone/>
            </a:pPr>
            <a:r>
              <a:rPr lang="en-GB" sz="2000" dirty="0">
                <a:solidFill>
                  <a:schemeClr val="bg1"/>
                </a:solidFill>
              </a:rPr>
              <a:t>(Image: Getty Images)</a:t>
            </a:r>
          </a:p>
          <a:p>
            <a:pPr marL="0" indent="0">
              <a:buNone/>
            </a:pPr>
            <a:endParaRPr lang="en-GB" i="1" dirty="0"/>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3778844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therapy</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709529"/>
            <a:ext cx="10131425" cy="5015947"/>
          </a:xfrm>
        </p:spPr>
        <p:txBody>
          <a:bodyPr>
            <a:normAutofit fontScale="85000" lnSpcReduction="20000"/>
          </a:bodyPr>
          <a:lstStyle/>
          <a:p>
            <a:pPr marL="0" indent="0">
              <a:buNone/>
            </a:pPr>
            <a:r>
              <a:rPr lang="en-GB" sz="2800" i="1" dirty="0">
                <a:solidFill>
                  <a:schemeClr val="accent2">
                    <a:lumMod val="75000"/>
                  </a:schemeClr>
                </a:solidFill>
              </a:rPr>
              <a:t>A study undertaken by Goldman </a:t>
            </a:r>
            <a:r>
              <a:rPr lang="en-GB" sz="2800" dirty="0">
                <a:solidFill>
                  <a:schemeClr val="accent2">
                    <a:lumMod val="75000"/>
                  </a:schemeClr>
                </a:solidFill>
              </a:rPr>
              <a:t>et al, </a:t>
            </a:r>
            <a:r>
              <a:rPr lang="en-GB" sz="2800" i="1" dirty="0">
                <a:solidFill>
                  <a:schemeClr val="accent2">
                    <a:lumMod val="75000"/>
                  </a:schemeClr>
                </a:solidFill>
              </a:rPr>
              <a:t>focused on client perception on the effectiveness on counselling for treating depression, found that </a:t>
            </a:r>
            <a:r>
              <a:rPr lang="en-GB" sz="2800" b="1" u="sng" dirty="0">
                <a:solidFill>
                  <a:schemeClr val="accent2">
                    <a:lumMod val="75000"/>
                  </a:schemeClr>
                </a:solidFill>
              </a:rPr>
              <a:t>ALL</a:t>
            </a:r>
            <a:r>
              <a:rPr lang="en-GB" sz="2800" dirty="0">
                <a:solidFill>
                  <a:schemeClr val="accent2">
                    <a:lumMod val="75000"/>
                  </a:schemeClr>
                </a:solidFill>
              </a:rPr>
              <a:t> </a:t>
            </a:r>
            <a:r>
              <a:rPr lang="en-GB" sz="2800" i="1" dirty="0">
                <a:solidFill>
                  <a:schemeClr val="accent2">
                    <a:lumMod val="75000"/>
                  </a:schemeClr>
                </a:solidFill>
              </a:rPr>
              <a:t>Participants found counselling effective (2016)</a:t>
            </a:r>
          </a:p>
          <a:p>
            <a:pPr marL="0" indent="0">
              <a:buNone/>
            </a:pPr>
            <a:endParaRPr lang="en-GB" sz="2800" i="1" dirty="0"/>
          </a:p>
          <a:p>
            <a:pPr marL="0" indent="0">
              <a:buNone/>
            </a:pPr>
            <a:r>
              <a:rPr lang="en-GB" sz="2800" i="1" dirty="0"/>
              <a:t>Its been noted however, that there are many factors that can determine the success of therapy (CFD: Counselling For Depression), for example (not limited to):</a:t>
            </a:r>
          </a:p>
          <a:p>
            <a:pPr marL="0" indent="0">
              <a:buNone/>
            </a:pPr>
            <a:endParaRPr lang="en-GB" sz="2800" i="1" dirty="0"/>
          </a:p>
          <a:p>
            <a:r>
              <a:rPr lang="en-GB" sz="2800" i="1" dirty="0">
                <a:solidFill>
                  <a:schemeClr val="bg2">
                    <a:lumMod val="60000"/>
                    <a:lumOff val="40000"/>
                  </a:schemeClr>
                </a:solidFill>
              </a:rPr>
              <a:t>Client Preference</a:t>
            </a:r>
          </a:p>
          <a:p>
            <a:r>
              <a:rPr lang="en-GB" sz="2800" i="1" dirty="0">
                <a:solidFill>
                  <a:schemeClr val="bg2">
                    <a:lumMod val="60000"/>
                    <a:lumOff val="40000"/>
                  </a:schemeClr>
                </a:solidFill>
              </a:rPr>
              <a:t>Age, due to degenerate Disease</a:t>
            </a:r>
          </a:p>
          <a:p>
            <a:r>
              <a:rPr lang="en-GB" sz="2800" i="1" dirty="0">
                <a:solidFill>
                  <a:schemeClr val="bg2">
                    <a:lumMod val="60000"/>
                    <a:lumOff val="40000"/>
                  </a:schemeClr>
                </a:solidFill>
              </a:rPr>
              <a:t>If patient is ‘in care’</a:t>
            </a:r>
          </a:p>
          <a:p>
            <a:r>
              <a:rPr lang="en-GB" sz="2800" i="1" dirty="0">
                <a:solidFill>
                  <a:schemeClr val="bg2">
                    <a:lumMod val="60000"/>
                    <a:lumOff val="40000"/>
                  </a:schemeClr>
                </a:solidFill>
              </a:rPr>
              <a:t>Type of therapy – suited to patient?</a:t>
            </a:r>
          </a:p>
          <a:p>
            <a:pPr marL="0" indent="0">
              <a:buNone/>
            </a:pPr>
            <a:r>
              <a:rPr lang="en-GB" sz="1900" b="1" dirty="0">
                <a:solidFill>
                  <a:schemeClr val="bg1">
                    <a:lumMod val="95000"/>
                    <a:lumOff val="5000"/>
                  </a:schemeClr>
                </a:solidFill>
              </a:rPr>
              <a:t>(Lam, 2001, p. 575)</a:t>
            </a:r>
          </a:p>
          <a:p>
            <a:pPr marL="0" indent="0">
              <a:buNone/>
            </a:pPr>
            <a:endParaRPr lang="en-GB" sz="2800" i="1" dirty="0"/>
          </a:p>
          <a:p>
            <a:pPr marL="0" indent="0">
              <a:buNone/>
            </a:pPr>
            <a:endParaRPr lang="en-GB" sz="2800" i="1" dirty="0"/>
          </a:p>
        </p:txBody>
      </p:sp>
    </p:spTree>
    <p:extLst>
      <p:ext uri="{BB962C8B-B14F-4D97-AF65-F5344CB8AC3E}">
        <p14:creationId xmlns:p14="http://schemas.microsoft.com/office/powerpoint/2010/main" val="137350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1" nodeType="clickEffect">
                                  <p:stCondLst>
                                    <p:cond delay="0"/>
                                  </p:stCondLst>
                                  <p:childTnLst>
                                    <p:set>
                                      <p:cBhvr>
                                        <p:cTn id="55" dur="1" fill="hold">
                                          <p:stCondLst>
                                            <p:cond delay="0"/>
                                          </p:stCondLst>
                                        </p:cTn>
                                        <p:tgtEl>
                                          <p:spTgt spid="3">
                                            <p:txEl>
                                              <p:pRg st="0" end="0"/>
                                            </p:txEl>
                                          </p:spTgt>
                                        </p:tgtEl>
                                        <p:attrNameLst>
                                          <p:attrName>style.visibility</p:attrName>
                                        </p:attrNameLst>
                                      </p:cBhvr>
                                      <p:to>
                                        <p:strVal val="visible"/>
                                      </p:to>
                                    </p:set>
                                    <p:animEffect transition="in" filter="fade">
                                      <p:cBhvr>
                                        <p:cTn id="56" dur="1000"/>
                                        <p:tgtEl>
                                          <p:spTgt spid="3">
                                            <p:txEl>
                                              <p:pRg st="0" end="0"/>
                                            </p:txEl>
                                          </p:spTgt>
                                        </p:tgtEl>
                                      </p:cBhvr>
                                    </p:animEffect>
                                    <p:anim calcmode="lin" valueType="num">
                                      <p:cBhvr>
                                        <p:cTn id="5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1" nodeType="clickEffect">
                                  <p:stCondLst>
                                    <p:cond delay="0"/>
                                  </p:stCondLst>
                                  <p:childTnLst>
                                    <p:set>
                                      <p:cBhvr>
                                        <p:cTn id="62" dur="1" fill="hold">
                                          <p:stCondLst>
                                            <p:cond delay="0"/>
                                          </p:stCondLst>
                                        </p:cTn>
                                        <p:tgtEl>
                                          <p:spTgt spid="3">
                                            <p:txEl>
                                              <p:pRg st="2" end="2"/>
                                            </p:txEl>
                                          </p:spTgt>
                                        </p:tgtEl>
                                        <p:attrNameLst>
                                          <p:attrName>style.visibility</p:attrName>
                                        </p:attrNameLst>
                                      </p:cBhvr>
                                      <p:to>
                                        <p:strVal val="visible"/>
                                      </p:to>
                                    </p:set>
                                    <p:animEffect transition="in" filter="fade">
                                      <p:cBhvr>
                                        <p:cTn id="63" dur="1000"/>
                                        <p:tgtEl>
                                          <p:spTgt spid="3">
                                            <p:txEl>
                                              <p:pRg st="2" end="2"/>
                                            </p:txEl>
                                          </p:spTgt>
                                        </p:tgtEl>
                                      </p:cBhvr>
                                    </p:animEffect>
                                    <p:anim calcmode="lin" valueType="num">
                                      <p:cBhvr>
                                        <p:cTn id="6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1" nodeType="clickEffect">
                                  <p:stCondLst>
                                    <p:cond delay="0"/>
                                  </p:stCondLst>
                                  <p:childTnLst>
                                    <p:set>
                                      <p:cBhvr>
                                        <p:cTn id="69" dur="1" fill="hold">
                                          <p:stCondLst>
                                            <p:cond delay="0"/>
                                          </p:stCondLst>
                                        </p:cTn>
                                        <p:tgtEl>
                                          <p:spTgt spid="3">
                                            <p:txEl>
                                              <p:pRg st="4" end="4"/>
                                            </p:txEl>
                                          </p:spTgt>
                                        </p:tgtEl>
                                        <p:attrNameLst>
                                          <p:attrName>style.visibility</p:attrName>
                                        </p:attrNameLst>
                                      </p:cBhvr>
                                      <p:to>
                                        <p:strVal val="visible"/>
                                      </p:to>
                                    </p:set>
                                    <p:animEffect transition="in" filter="fade">
                                      <p:cBhvr>
                                        <p:cTn id="70" dur="1000"/>
                                        <p:tgtEl>
                                          <p:spTgt spid="3">
                                            <p:txEl>
                                              <p:pRg st="4" end="4"/>
                                            </p:txEl>
                                          </p:spTgt>
                                        </p:tgtEl>
                                      </p:cBhvr>
                                    </p:animEffect>
                                    <p:anim calcmode="lin" valueType="num">
                                      <p:cBhvr>
                                        <p:cTn id="7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1" nodeType="clickEffect">
                                  <p:stCondLst>
                                    <p:cond delay="0"/>
                                  </p:stCondLst>
                                  <p:childTnLst>
                                    <p:set>
                                      <p:cBhvr>
                                        <p:cTn id="76" dur="1" fill="hold">
                                          <p:stCondLst>
                                            <p:cond delay="0"/>
                                          </p:stCondLst>
                                        </p:cTn>
                                        <p:tgtEl>
                                          <p:spTgt spid="3">
                                            <p:txEl>
                                              <p:pRg st="5" end="5"/>
                                            </p:txEl>
                                          </p:spTgt>
                                        </p:tgtEl>
                                        <p:attrNameLst>
                                          <p:attrName>style.visibility</p:attrName>
                                        </p:attrNameLst>
                                      </p:cBhvr>
                                      <p:to>
                                        <p:strVal val="visible"/>
                                      </p:to>
                                    </p:set>
                                    <p:animEffect transition="in" filter="fade">
                                      <p:cBhvr>
                                        <p:cTn id="77" dur="1000"/>
                                        <p:tgtEl>
                                          <p:spTgt spid="3">
                                            <p:txEl>
                                              <p:pRg st="5" end="5"/>
                                            </p:txEl>
                                          </p:spTgt>
                                        </p:tgtEl>
                                      </p:cBhvr>
                                    </p:animEffect>
                                    <p:anim calcmode="lin" valueType="num">
                                      <p:cBhvr>
                                        <p:cTn id="7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1" nodeType="clickEffect">
                                  <p:stCondLst>
                                    <p:cond delay="0"/>
                                  </p:stCondLst>
                                  <p:childTnLst>
                                    <p:set>
                                      <p:cBhvr>
                                        <p:cTn id="83" dur="1" fill="hold">
                                          <p:stCondLst>
                                            <p:cond delay="0"/>
                                          </p:stCondLst>
                                        </p:cTn>
                                        <p:tgtEl>
                                          <p:spTgt spid="3">
                                            <p:txEl>
                                              <p:pRg st="6" end="6"/>
                                            </p:txEl>
                                          </p:spTgt>
                                        </p:tgtEl>
                                        <p:attrNameLst>
                                          <p:attrName>style.visibility</p:attrName>
                                        </p:attrNameLst>
                                      </p:cBhvr>
                                      <p:to>
                                        <p:strVal val="visible"/>
                                      </p:to>
                                    </p:set>
                                    <p:animEffect transition="in" filter="fade">
                                      <p:cBhvr>
                                        <p:cTn id="84" dur="1000"/>
                                        <p:tgtEl>
                                          <p:spTgt spid="3">
                                            <p:txEl>
                                              <p:pRg st="6" end="6"/>
                                            </p:txEl>
                                          </p:spTgt>
                                        </p:tgtEl>
                                      </p:cBhvr>
                                    </p:animEffect>
                                    <p:anim calcmode="lin" valueType="num">
                                      <p:cBhvr>
                                        <p:cTn id="8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1" nodeType="clickEffect">
                                  <p:stCondLst>
                                    <p:cond delay="0"/>
                                  </p:stCondLst>
                                  <p:childTnLst>
                                    <p:set>
                                      <p:cBhvr>
                                        <p:cTn id="90" dur="1" fill="hold">
                                          <p:stCondLst>
                                            <p:cond delay="0"/>
                                          </p:stCondLst>
                                        </p:cTn>
                                        <p:tgtEl>
                                          <p:spTgt spid="3">
                                            <p:txEl>
                                              <p:pRg st="7" end="7"/>
                                            </p:txEl>
                                          </p:spTgt>
                                        </p:tgtEl>
                                        <p:attrNameLst>
                                          <p:attrName>style.visibility</p:attrName>
                                        </p:attrNameLst>
                                      </p:cBhvr>
                                      <p:to>
                                        <p:strVal val="visible"/>
                                      </p:to>
                                    </p:set>
                                    <p:animEffect transition="in" filter="fade">
                                      <p:cBhvr>
                                        <p:cTn id="91" dur="1000"/>
                                        <p:tgtEl>
                                          <p:spTgt spid="3">
                                            <p:txEl>
                                              <p:pRg st="7" end="7"/>
                                            </p:txEl>
                                          </p:spTgt>
                                        </p:tgtEl>
                                      </p:cBhvr>
                                    </p:animEffect>
                                    <p:anim calcmode="lin" valueType="num">
                                      <p:cBhvr>
                                        <p:cTn id="9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1" nodeType="clickEffect">
                                  <p:stCondLst>
                                    <p:cond delay="0"/>
                                  </p:stCondLst>
                                  <p:childTnLst>
                                    <p:set>
                                      <p:cBhvr>
                                        <p:cTn id="97" dur="1" fill="hold">
                                          <p:stCondLst>
                                            <p:cond delay="0"/>
                                          </p:stCondLst>
                                        </p:cTn>
                                        <p:tgtEl>
                                          <p:spTgt spid="3">
                                            <p:txEl>
                                              <p:pRg st="8" end="8"/>
                                            </p:txEl>
                                          </p:spTgt>
                                        </p:tgtEl>
                                        <p:attrNameLst>
                                          <p:attrName>style.visibility</p:attrName>
                                        </p:attrNameLst>
                                      </p:cBhvr>
                                      <p:to>
                                        <p:strVal val="visible"/>
                                      </p:to>
                                    </p:set>
                                    <p:animEffect transition="in" filter="fade">
                                      <p:cBhvr>
                                        <p:cTn id="98" dur="1000"/>
                                        <p:tgtEl>
                                          <p:spTgt spid="3">
                                            <p:txEl>
                                              <p:pRg st="8" end="8"/>
                                            </p:txEl>
                                          </p:spTgt>
                                        </p:tgtEl>
                                      </p:cBhvr>
                                    </p:animEffect>
                                    <p:anim calcmode="lin" valueType="num">
                                      <p:cBhvr>
                                        <p:cTn id="9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Picture 6" descr="A close up of a cow&#10;&#10;Description automatically generated">
            <a:extLst>
              <a:ext uri="{FF2B5EF4-FFF2-40B4-BE49-F238E27FC236}">
                <a16:creationId xmlns:a16="http://schemas.microsoft.com/office/drawing/2014/main" id="{57CE07AF-083F-4633-A3A8-4B511BBE2BAF}"/>
              </a:ext>
            </a:extLst>
          </p:cNvPr>
          <p:cNvPicPr>
            <a:picLocks noChangeAspect="1"/>
          </p:cNvPicPr>
          <p:nvPr/>
        </p:nvPicPr>
        <p:blipFill rotWithShape="1">
          <a:blip r:embed="rId3"/>
          <a:srcRect l="19022" r="14311"/>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1380067" y="838200"/>
            <a:ext cx="9437159" cy="1227667"/>
          </a:xfrm>
        </p:spPr>
        <p:txBody>
          <a:bodyPr>
            <a:normAutofit/>
          </a:bodyPr>
          <a:lstStyle/>
          <a:p>
            <a:r>
              <a:rPr lang="en-GB" b="1" u="sng"/>
              <a:t>therapy</a:t>
            </a:r>
          </a:p>
        </p:txBody>
      </p:sp>
      <p:sp>
        <p:nvSpPr>
          <p:cNvPr id="5" name="Content Placeholder 4">
            <a:extLst>
              <a:ext uri="{FF2B5EF4-FFF2-40B4-BE49-F238E27FC236}">
                <a16:creationId xmlns:a16="http://schemas.microsoft.com/office/drawing/2014/main" id="{DE949450-2183-45A2-ABFE-FF416BAE04A5}"/>
              </a:ext>
            </a:extLst>
          </p:cNvPr>
          <p:cNvSpPr>
            <a:spLocks noGrp="1"/>
          </p:cNvSpPr>
          <p:nvPr>
            <p:ph idx="1"/>
          </p:nvPr>
        </p:nvSpPr>
        <p:spPr>
          <a:xfrm>
            <a:off x="1380067" y="2006601"/>
            <a:ext cx="9437159" cy="3784600"/>
          </a:xfrm>
        </p:spPr>
        <p:txBody>
          <a:bodyPr>
            <a:normAutofit/>
          </a:bodyPr>
          <a:lstStyle/>
          <a:p>
            <a:pPr marL="0" indent="0">
              <a:buNone/>
            </a:pPr>
            <a:r>
              <a:rPr lang="en-GB" sz="2800" b="1" dirty="0">
                <a:solidFill>
                  <a:schemeClr val="accent1">
                    <a:lumMod val="40000"/>
                    <a:lumOff val="60000"/>
                  </a:schemeClr>
                </a:solidFill>
              </a:rPr>
              <a:t>With these factors in mind, it might be a consideration that therapy could be beneficial for Mike, but that an option for medication provided with caution to Mike. This gives a sense of safety and control to Mike.</a:t>
            </a:r>
          </a:p>
          <a:p>
            <a:pPr marL="0" indent="0">
              <a:buNone/>
            </a:pPr>
            <a:endParaRPr lang="en-GB" sz="2800" b="1" dirty="0">
              <a:solidFill>
                <a:schemeClr val="accent1">
                  <a:lumMod val="40000"/>
                  <a:lumOff val="60000"/>
                </a:schemeClr>
              </a:solidFill>
            </a:endParaRPr>
          </a:p>
          <a:p>
            <a:pPr marL="0" indent="0">
              <a:buNone/>
            </a:pPr>
            <a:r>
              <a:rPr lang="en-GB" sz="1200" dirty="0"/>
              <a:t>(Image: YouthEmployment.org.uk)</a:t>
            </a:r>
          </a:p>
        </p:txBody>
      </p:sp>
    </p:spTree>
    <p:extLst>
      <p:ext uri="{BB962C8B-B14F-4D97-AF65-F5344CB8AC3E}">
        <p14:creationId xmlns:p14="http://schemas.microsoft.com/office/powerpoint/2010/main" val="422277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7865806" y="643463"/>
            <a:ext cx="3706762" cy="1608124"/>
          </a:xfrm>
        </p:spPr>
        <p:txBody>
          <a:bodyPr>
            <a:normAutofit/>
          </a:bodyPr>
          <a:lstStyle/>
          <a:p>
            <a:pPr>
              <a:lnSpc>
                <a:spcPct val="90000"/>
              </a:lnSpc>
            </a:pPr>
            <a:r>
              <a:rPr lang="en-GB" b="1" u="sng"/>
              <a:t>Depression and social interaction</a:t>
            </a:r>
          </a:p>
        </p:txBody>
      </p:sp>
      <p:pic>
        <p:nvPicPr>
          <p:cNvPr id="5" name="Picture 4" descr="A close up of a person&#10;&#10;Description automatically generated">
            <a:extLst>
              <a:ext uri="{FF2B5EF4-FFF2-40B4-BE49-F238E27FC236}">
                <a16:creationId xmlns:a16="http://schemas.microsoft.com/office/drawing/2014/main" id="{D3296FAC-9637-4928-A341-2F3C9627951F}"/>
              </a:ext>
            </a:extLst>
          </p:cNvPr>
          <p:cNvPicPr>
            <a:picLocks noChangeAspect="1"/>
          </p:cNvPicPr>
          <p:nvPr/>
        </p:nvPicPr>
        <p:blipFill rotWithShape="1">
          <a:blip r:embed="rId3"/>
          <a:srcRect l="10409" r="16076" b="-2"/>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7865806" y="2251587"/>
            <a:ext cx="3706762" cy="4859180"/>
          </a:xfrm>
        </p:spPr>
        <p:txBody>
          <a:bodyPr>
            <a:normAutofit/>
          </a:bodyPr>
          <a:lstStyle/>
          <a:p>
            <a:pPr marL="0" indent="0">
              <a:buNone/>
            </a:pPr>
            <a:r>
              <a:rPr lang="en-GB" sz="2400" i="1" dirty="0">
                <a:solidFill>
                  <a:schemeClr val="bg2">
                    <a:lumMod val="60000"/>
                    <a:lumOff val="40000"/>
                  </a:schemeClr>
                </a:solidFill>
              </a:rPr>
              <a:t>Studies have shown good social relationships can protect against depression initially, also people with adequate access to supportive relationships have more successful depression treatment </a:t>
            </a:r>
            <a:r>
              <a:rPr lang="en-GB" sz="2400" dirty="0">
                <a:solidFill>
                  <a:schemeClr val="bg2">
                    <a:lumMod val="60000"/>
                    <a:lumOff val="40000"/>
                  </a:schemeClr>
                </a:solidFill>
              </a:rPr>
              <a:t>(</a:t>
            </a:r>
            <a:r>
              <a:rPr lang="en-GB" sz="2400" dirty="0" err="1">
                <a:solidFill>
                  <a:schemeClr val="bg2">
                    <a:lumMod val="60000"/>
                    <a:lumOff val="40000"/>
                  </a:schemeClr>
                </a:solidFill>
              </a:rPr>
              <a:t>Hallgren</a:t>
            </a:r>
            <a:r>
              <a:rPr lang="en-GB" sz="2400" dirty="0">
                <a:solidFill>
                  <a:schemeClr val="bg2">
                    <a:lumMod val="60000"/>
                    <a:lumOff val="40000"/>
                  </a:schemeClr>
                </a:solidFill>
              </a:rPr>
              <a:t> </a:t>
            </a:r>
            <a:r>
              <a:rPr lang="en-GB" sz="2400" i="1" dirty="0">
                <a:solidFill>
                  <a:schemeClr val="bg2">
                    <a:lumMod val="60000"/>
                    <a:lumOff val="40000"/>
                  </a:schemeClr>
                </a:solidFill>
              </a:rPr>
              <a:t>et al,</a:t>
            </a:r>
            <a:r>
              <a:rPr lang="en-GB" sz="2400" dirty="0">
                <a:solidFill>
                  <a:schemeClr val="bg2">
                    <a:lumMod val="60000"/>
                    <a:lumOff val="40000"/>
                  </a:schemeClr>
                </a:solidFill>
              </a:rPr>
              <a:t> 2017, p. 261)</a:t>
            </a:r>
          </a:p>
          <a:p>
            <a:pPr marL="0" indent="0">
              <a:buNone/>
            </a:pPr>
            <a:endParaRPr lang="en-GB" dirty="0"/>
          </a:p>
          <a:p>
            <a:pPr marL="0" indent="0">
              <a:buNone/>
            </a:pPr>
            <a:r>
              <a:rPr lang="en-GB" sz="1600" dirty="0">
                <a:solidFill>
                  <a:schemeClr val="bg2">
                    <a:lumMod val="50000"/>
                  </a:schemeClr>
                </a:solidFill>
              </a:rPr>
              <a:t>(Image: thoughtcatalogue.com)</a:t>
            </a: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856718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0C33C7-29F1-481A-8890-36E5850262E7}"/>
              </a:ext>
            </a:extLst>
          </p:cNvPr>
          <p:cNvPicPr>
            <a:picLocks noChangeAspect="1"/>
          </p:cNvPicPr>
          <p:nvPr/>
        </p:nvPicPr>
        <p:blipFill rotWithShape="1">
          <a:blip r:embed="rId3"/>
          <a:srcRect l="19924" r="6838"/>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7865806" y="154745"/>
            <a:ext cx="3706762" cy="6069074"/>
          </a:xfrm>
        </p:spPr>
        <p:txBody>
          <a:bodyPr>
            <a:normAutofit/>
          </a:bodyPr>
          <a:lstStyle/>
          <a:p>
            <a:pPr marL="0" indent="0">
              <a:buNone/>
            </a:pPr>
            <a:r>
              <a:rPr lang="en-GB" b="1" dirty="0">
                <a:highlight>
                  <a:srgbClr val="0000FF"/>
                </a:highlight>
              </a:rPr>
              <a:t>Social anxiety fuelling-</a:t>
            </a:r>
          </a:p>
          <a:p>
            <a:pPr marL="0" indent="0">
              <a:buNone/>
            </a:pPr>
            <a:endParaRPr lang="en-GB" b="1" dirty="0">
              <a:highlight>
                <a:srgbClr val="0000FF"/>
              </a:highlight>
            </a:endParaRPr>
          </a:p>
          <a:p>
            <a:pPr marL="0" indent="0">
              <a:buNone/>
            </a:pPr>
            <a:r>
              <a:rPr lang="en-GB" b="1" dirty="0">
                <a:highlight>
                  <a:srgbClr val="0000FF"/>
                </a:highlight>
              </a:rPr>
              <a:t>Mikes current avoidance of personal relationships – </a:t>
            </a:r>
          </a:p>
          <a:p>
            <a:pPr marL="0" indent="0">
              <a:buNone/>
            </a:pPr>
            <a:endParaRPr lang="en-GB" b="1" dirty="0">
              <a:highlight>
                <a:srgbClr val="0000FF"/>
              </a:highlight>
            </a:endParaRPr>
          </a:p>
          <a:p>
            <a:pPr marL="0" indent="0">
              <a:buNone/>
            </a:pPr>
            <a:r>
              <a:rPr lang="en-GB" b="1" dirty="0">
                <a:highlight>
                  <a:srgbClr val="0000FF"/>
                </a:highlight>
              </a:rPr>
              <a:t>Accelerating depressive state-</a:t>
            </a:r>
          </a:p>
          <a:p>
            <a:pPr marL="0" indent="0">
              <a:buNone/>
            </a:pPr>
            <a:endParaRPr lang="en-GB" b="1" dirty="0">
              <a:highlight>
                <a:srgbClr val="0000FF"/>
              </a:highlight>
            </a:endParaRPr>
          </a:p>
          <a:p>
            <a:pPr marL="0" indent="0">
              <a:buNone/>
            </a:pPr>
            <a:r>
              <a:rPr lang="en-GB" b="1" dirty="0">
                <a:highlight>
                  <a:srgbClr val="0000FF"/>
                </a:highlight>
              </a:rPr>
              <a:t>Preventing adequate self recovery-</a:t>
            </a:r>
          </a:p>
          <a:p>
            <a:pPr marL="0" indent="0">
              <a:buNone/>
            </a:pPr>
            <a:endParaRPr lang="en-GB" b="1" dirty="0">
              <a:highlight>
                <a:srgbClr val="0000FF"/>
              </a:highlight>
            </a:endParaRPr>
          </a:p>
          <a:p>
            <a:pPr marL="0" indent="0">
              <a:buNone/>
            </a:pPr>
            <a:r>
              <a:rPr lang="en-GB" b="1" dirty="0">
                <a:highlight>
                  <a:srgbClr val="0000FF"/>
                </a:highlight>
              </a:rPr>
              <a:t>Increasing lack of motivation and interaction-</a:t>
            </a:r>
          </a:p>
          <a:p>
            <a:pPr marL="0" indent="0">
              <a:buNone/>
            </a:pPr>
            <a:endParaRPr lang="en-GB" b="1" dirty="0">
              <a:highlight>
                <a:srgbClr val="0000FF"/>
              </a:highlight>
            </a:endParaRPr>
          </a:p>
          <a:p>
            <a:pPr marL="0" indent="0">
              <a:buNone/>
            </a:pPr>
            <a:r>
              <a:rPr lang="en-GB" b="1" dirty="0">
                <a:highlight>
                  <a:srgbClr val="0000FF"/>
                </a:highlight>
              </a:rPr>
              <a:t>= Cycle Detrimental to Mikes Mental Health</a:t>
            </a:r>
          </a:p>
          <a:p>
            <a:pPr marL="0" indent="0">
              <a:buNone/>
            </a:pPr>
            <a:endParaRPr lang="en-GB" i="1" dirty="0"/>
          </a:p>
          <a:p>
            <a:pPr marL="0" indent="0">
              <a:buNone/>
            </a:pPr>
            <a:endParaRPr lang="en-GB" i="1" dirty="0"/>
          </a:p>
        </p:txBody>
      </p:sp>
    </p:spTree>
    <p:extLst>
      <p:ext uri="{BB962C8B-B14F-4D97-AF65-F5344CB8AC3E}">
        <p14:creationId xmlns:p14="http://schemas.microsoft.com/office/powerpoint/2010/main" val="3822115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70C5-F9E9-4550-8DE8-E1B583A6223C}"/>
              </a:ext>
            </a:extLst>
          </p:cNvPr>
          <p:cNvSpPr>
            <a:spLocks noGrp="1"/>
          </p:cNvSpPr>
          <p:nvPr>
            <p:ph type="title"/>
          </p:nvPr>
        </p:nvSpPr>
        <p:spPr>
          <a:xfrm>
            <a:off x="685801" y="132523"/>
            <a:ext cx="10131425" cy="934278"/>
          </a:xfrm>
        </p:spPr>
        <p:txBody>
          <a:bodyPr>
            <a:normAutofit/>
          </a:bodyPr>
          <a:lstStyle/>
          <a:p>
            <a:r>
              <a:rPr lang="en-GB" sz="4800" b="1" u="sng" dirty="0">
                <a:solidFill>
                  <a:schemeClr val="bg1"/>
                </a:solidFill>
              </a:rPr>
              <a:t>Anxiety</a:t>
            </a:r>
          </a:p>
        </p:txBody>
      </p:sp>
      <p:sp>
        <p:nvSpPr>
          <p:cNvPr id="3" name="Content Placeholder 2">
            <a:extLst>
              <a:ext uri="{FF2B5EF4-FFF2-40B4-BE49-F238E27FC236}">
                <a16:creationId xmlns:a16="http://schemas.microsoft.com/office/drawing/2014/main" id="{66AAE06B-4A31-48C3-8DDB-288D83653B6D}"/>
              </a:ext>
            </a:extLst>
          </p:cNvPr>
          <p:cNvSpPr>
            <a:spLocks noGrp="1"/>
          </p:cNvSpPr>
          <p:nvPr>
            <p:ph idx="1"/>
          </p:nvPr>
        </p:nvSpPr>
        <p:spPr>
          <a:xfrm>
            <a:off x="685801" y="1557131"/>
            <a:ext cx="10131425" cy="5168346"/>
          </a:xfrm>
        </p:spPr>
        <p:txBody>
          <a:bodyPr>
            <a:normAutofit fontScale="77500" lnSpcReduction="20000"/>
          </a:bodyPr>
          <a:lstStyle/>
          <a:p>
            <a:pPr marL="0" indent="0">
              <a:buNone/>
            </a:pPr>
            <a:r>
              <a:rPr lang="en-GB" sz="2800" dirty="0"/>
              <a:t>The Treatments recommended by the National Health Service in the United Kingdom Replicate those for depression (2017)</a:t>
            </a:r>
          </a:p>
          <a:p>
            <a:pPr marL="0" indent="0">
              <a:buNone/>
            </a:pPr>
            <a:endParaRPr lang="en-GB" sz="2800" dirty="0"/>
          </a:p>
          <a:p>
            <a:pPr marL="0" indent="0">
              <a:buNone/>
            </a:pPr>
            <a:r>
              <a:rPr lang="en-GB" sz="2800" b="1" u="sng" dirty="0">
                <a:solidFill>
                  <a:schemeClr val="bg2">
                    <a:lumMod val="60000"/>
                    <a:lumOff val="40000"/>
                  </a:schemeClr>
                </a:solidFill>
              </a:rPr>
              <a:t>Could we then decide that the same treatment plan should be inclusive of Mikes Social Anxiety?</a:t>
            </a:r>
          </a:p>
          <a:p>
            <a:pPr marL="0" indent="0">
              <a:buNone/>
            </a:pPr>
            <a:endParaRPr lang="en-GB" sz="2800" b="1" u="sng" dirty="0">
              <a:solidFill>
                <a:schemeClr val="bg2">
                  <a:lumMod val="60000"/>
                  <a:lumOff val="40000"/>
                </a:schemeClr>
              </a:solidFill>
            </a:endParaRPr>
          </a:p>
          <a:p>
            <a:pPr marL="0" indent="0">
              <a:buNone/>
            </a:pPr>
            <a:r>
              <a:rPr lang="en-GB" sz="2800" dirty="0"/>
              <a:t>According to NICE guidance, as published in the Nursing Times by Armstrong, CBT should be the first port of call. </a:t>
            </a:r>
          </a:p>
          <a:p>
            <a:pPr marL="0" indent="0">
              <a:buNone/>
            </a:pPr>
            <a:r>
              <a:rPr lang="en-GB" sz="2800" dirty="0"/>
              <a:t>With self help and antidepressant/medication options Secondary and lastly (2014)</a:t>
            </a:r>
          </a:p>
          <a:p>
            <a:pPr marL="0" indent="0">
              <a:buNone/>
            </a:pPr>
            <a:endParaRPr lang="en-GB" sz="2800" dirty="0"/>
          </a:p>
          <a:p>
            <a:pPr marL="0" indent="0">
              <a:buNone/>
            </a:pPr>
            <a:r>
              <a:rPr lang="en-GB" sz="2800" b="1" u="sng" dirty="0">
                <a:solidFill>
                  <a:schemeClr val="bg2">
                    <a:lumMod val="40000"/>
                    <a:lumOff val="60000"/>
                  </a:schemeClr>
                </a:solidFill>
              </a:rPr>
              <a:t>It could appear that in the scope for treatments, depression and anxiety are treated as a pair. This might not be helpful for individual cases… each are unique, are we not?</a:t>
            </a:r>
          </a:p>
          <a:p>
            <a:pPr marL="0" indent="0">
              <a:buNone/>
            </a:pPr>
            <a:endParaRPr lang="en-GB" sz="2800" b="1" u="sng" dirty="0">
              <a:solidFill>
                <a:schemeClr val="bg2">
                  <a:lumMod val="60000"/>
                  <a:lumOff val="40000"/>
                </a:schemeClr>
              </a:solidFill>
            </a:endParaRPr>
          </a:p>
          <a:p>
            <a:pPr marL="0" indent="0">
              <a:buNone/>
            </a:pPr>
            <a:endParaRPr lang="en-GB" sz="2800" b="1" u="sng" dirty="0">
              <a:solidFill>
                <a:schemeClr val="bg2">
                  <a:lumMod val="60000"/>
                  <a:lumOff val="40000"/>
                </a:schemeClr>
              </a:solidFill>
            </a:endParaRPr>
          </a:p>
        </p:txBody>
      </p:sp>
    </p:spTree>
    <p:extLst>
      <p:ext uri="{BB962C8B-B14F-4D97-AF65-F5344CB8AC3E}">
        <p14:creationId xmlns:p14="http://schemas.microsoft.com/office/powerpoint/2010/main" val="352735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ight sky with mountains on the horizon">
            <a:extLst>
              <a:ext uri="{FF2B5EF4-FFF2-40B4-BE49-F238E27FC236}">
                <a16:creationId xmlns:a16="http://schemas.microsoft.com/office/drawing/2014/main" id="{2739CFE1-3E46-48B5-9BDB-769492BA7A53}"/>
              </a:ext>
            </a:extLst>
          </p:cNvPr>
          <p:cNvPicPr>
            <a:picLocks noGrp="1" noChangeAspect="1"/>
          </p:cNvPicPr>
          <p:nvPr>
            <p:ph sz="half" idx="1"/>
          </p:nvPr>
        </p:nvPicPr>
        <p:blipFill rotWithShape="1">
          <a:blip r:embed="rId3"/>
          <a:srcRect t="4555" b="4555"/>
          <a:stretch/>
        </p:blipFill>
        <p:spPr>
          <a:xfrm>
            <a:off x="-600" y="-1226"/>
            <a:ext cx="12193200" cy="6860452"/>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2" y="5182864"/>
                  <a:pt x="2905502" y="3427045"/>
                </a:cubicBezTo>
                <a:cubicBezTo>
                  <a:pt x="2905502" y="1671227"/>
                  <a:pt x="4327804" y="247854"/>
                  <a:pt x="6082303" y="247854"/>
                </a:cubicBezTo>
                <a:close/>
                <a:moveTo>
                  <a:pt x="9560257" y="0"/>
                </a:moveTo>
                <a:lnTo>
                  <a:pt x="12192000" y="0"/>
                </a:lnTo>
                <a:lnTo>
                  <a:pt x="12192000" y="6858000"/>
                </a:lnTo>
                <a:lnTo>
                  <a:pt x="9560255" y="6858000"/>
                </a:lnTo>
                <a:lnTo>
                  <a:pt x="9704262" y="6706843"/>
                </a:lnTo>
                <a:cubicBezTo>
                  <a:pt x="10490530" y="5841105"/>
                  <a:pt x="10969748" y="4691058"/>
                  <a:pt x="10969748" y="3428999"/>
                </a:cubicBezTo>
                <a:cubicBezTo>
                  <a:pt x="10969748" y="2166941"/>
                  <a:pt x="10490530" y="1016894"/>
                  <a:pt x="9704262" y="151155"/>
                </a:cubicBezTo>
                <a:close/>
                <a:moveTo>
                  <a:pt x="7947654" y="0"/>
                </a:moveTo>
                <a:lnTo>
                  <a:pt x="8099035" y="0"/>
                </a:lnTo>
                <a:lnTo>
                  <a:pt x="8158569" y="34257"/>
                </a:lnTo>
                <a:cubicBezTo>
                  <a:pt x="9305381" y="731601"/>
                  <a:pt x="10071441" y="1993601"/>
                  <a:pt x="10071441" y="3434659"/>
                </a:cubicBezTo>
                <a:cubicBezTo>
                  <a:pt x="10071441" y="4875717"/>
                  <a:pt x="9305381" y="6137716"/>
                  <a:pt x="8158569" y="6835060"/>
                </a:cubicBezTo>
                <a:lnTo>
                  <a:pt x="8118703" y="6858000"/>
                </a:lnTo>
                <a:lnTo>
                  <a:pt x="7923440" y="6858000"/>
                </a:lnTo>
                <a:lnTo>
                  <a:pt x="7938929" y="6850061"/>
                </a:lnTo>
                <a:cubicBezTo>
                  <a:pt x="9153123" y="6189975"/>
                  <a:pt x="9977382" y="4902579"/>
                  <a:pt x="9977382" y="3422520"/>
                </a:cubicBezTo>
                <a:cubicBezTo>
                  <a:pt x="9977382" y="2009739"/>
                  <a:pt x="9226353" y="772500"/>
                  <a:pt x="8102044" y="88839"/>
                </a:cubicBezTo>
                <a:close/>
                <a:moveTo>
                  <a:pt x="4097777" y="0"/>
                </a:moveTo>
                <a:lnTo>
                  <a:pt x="4216953" y="0"/>
                </a:lnTo>
                <a:lnTo>
                  <a:pt x="4062563" y="88839"/>
                </a:lnTo>
                <a:cubicBezTo>
                  <a:pt x="2938253" y="772500"/>
                  <a:pt x="2187224" y="2009739"/>
                  <a:pt x="2187224" y="3422520"/>
                </a:cubicBezTo>
                <a:cubicBezTo>
                  <a:pt x="2187224" y="4902579"/>
                  <a:pt x="3011483" y="6189975"/>
                  <a:pt x="4225677" y="6850061"/>
                </a:cubicBezTo>
                <a:lnTo>
                  <a:pt x="4241167" y="6858000"/>
                </a:lnTo>
                <a:lnTo>
                  <a:pt x="4078110" y="6858000"/>
                </a:lnTo>
                <a:lnTo>
                  <a:pt x="4038243" y="6835060"/>
                </a:lnTo>
                <a:cubicBezTo>
                  <a:pt x="2891431" y="6137716"/>
                  <a:pt x="2125371" y="4875717"/>
                  <a:pt x="2125371" y="3434659"/>
                </a:cubicBezTo>
                <a:cubicBezTo>
                  <a:pt x="2125371" y="1993601"/>
                  <a:pt x="2891431" y="731601"/>
                  <a:pt x="4038243" y="34257"/>
                </a:cubicBezTo>
                <a:close/>
                <a:moveTo>
                  <a:pt x="0" y="0"/>
                </a:moveTo>
                <a:lnTo>
                  <a:pt x="2636555" y="0"/>
                </a:lnTo>
                <a:lnTo>
                  <a:pt x="2492551" y="151155"/>
                </a:lnTo>
                <a:cubicBezTo>
                  <a:pt x="1706282" y="1016894"/>
                  <a:pt x="1227064" y="2166941"/>
                  <a:pt x="1227064" y="3428999"/>
                </a:cubicBezTo>
                <a:cubicBezTo>
                  <a:pt x="1227064" y="4691058"/>
                  <a:pt x="1706282" y="5841105"/>
                  <a:pt x="2492551" y="6706843"/>
                </a:cubicBezTo>
                <a:lnTo>
                  <a:pt x="2636557" y="6858000"/>
                </a:lnTo>
                <a:lnTo>
                  <a:pt x="0" y="6858000"/>
                </a:lnTo>
                <a:close/>
              </a:path>
            </a:pathLst>
          </a:custGeom>
          <a:ln w="60325" cmpd="dbl">
            <a:solidFill>
              <a:schemeClr val="tx1">
                <a:alpha val="40000"/>
              </a:schemeClr>
            </a:solidFill>
          </a:ln>
        </p:spPr>
      </p:pic>
      <p:sp>
        <p:nvSpPr>
          <p:cNvPr id="2" name="Title 1">
            <a:extLst>
              <a:ext uri="{FF2B5EF4-FFF2-40B4-BE49-F238E27FC236}">
                <a16:creationId xmlns:a16="http://schemas.microsoft.com/office/drawing/2014/main" id="{144E241E-3110-4B1C-B9B0-F17B90FEEC1D}"/>
              </a:ext>
            </a:extLst>
          </p:cNvPr>
          <p:cNvSpPr>
            <a:spLocks noGrp="1"/>
          </p:cNvSpPr>
          <p:nvPr>
            <p:ph type="title"/>
          </p:nvPr>
        </p:nvSpPr>
        <p:spPr>
          <a:xfrm>
            <a:off x="874642" y="198784"/>
            <a:ext cx="10548731" cy="1867084"/>
          </a:xfrm>
        </p:spPr>
        <p:txBody>
          <a:bodyPr vert="horz" lIns="91440" tIns="45720" rIns="91440" bIns="45720" rtlCol="0" anchor="ctr">
            <a:normAutofit/>
          </a:bodyPr>
          <a:lstStyle/>
          <a:p>
            <a:pPr algn="ctr"/>
            <a:r>
              <a:rPr lang="en-US" b="1" dirty="0">
                <a:solidFill>
                  <a:srgbClr val="00B0F0"/>
                </a:solidFill>
              </a:rPr>
              <a:t>Is the </a:t>
            </a:r>
            <a:r>
              <a:rPr lang="en-US" b="1" dirty="0" err="1">
                <a:solidFill>
                  <a:srgbClr val="00B0F0"/>
                </a:solidFill>
              </a:rPr>
              <a:t>Apa’s</a:t>
            </a:r>
            <a:r>
              <a:rPr lang="en-US" b="1" dirty="0">
                <a:solidFill>
                  <a:srgbClr val="00B0F0"/>
                </a:solidFill>
              </a:rPr>
              <a:t> suggested diagnosis/treatment  enough? Is it missing anything</a:t>
            </a:r>
            <a:r>
              <a:rPr lang="en-US" dirty="0">
                <a:solidFill>
                  <a:srgbClr val="00B0F0"/>
                </a:solidFill>
              </a:rPr>
              <a:t>?</a:t>
            </a:r>
          </a:p>
        </p:txBody>
      </p:sp>
      <p:sp>
        <p:nvSpPr>
          <p:cNvPr id="6" name="Content Placeholder 5">
            <a:extLst>
              <a:ext uri="{FF2B5EF4-FFF2-40B4-BE49-F238E27FC236}">
                <a16:creationId xmlns:a16="http://schemas.microsoft.com/office/drawing/2014/main" id="{5420B33E-8E46-49E6-81DC-BE9D9331B52A}"/>
              </a:ext>
            </a:extLst>
          </p:cNvPr>
          <p:cNvSpPr>
            <a:spLocks noGrp="1"/>
          </p:cNvSpPr>
          <p:nvPr>
            <p:ph sz="half" idx="2"/>
          </p:nvPr>
        </p:nvSpPr>
        <p:spPr>
          <a:xfrm>
            <a:off x="768626" y="1921565"/>
            <a:ext cx="10986052" cy="3578087"/>
          </a:xfrm>
        </p:spPr>
        <p:txBody>
          <a:bodyPr/>
          <a:lstStyle/>
          <a:p>
            <a:pPr marL="0" indent="0">
              <a:buNone/>
            </a:pPr>
            <a:r>
              <a:rPr lang="en-GB" dirty="0"/>
              <a:t>‘</a:t>
            </a:r>
            <a:r>
              <a:rPr lang="en-GB" sz="2800" b="1" i="1" dirty="0"/>
              <a:t>After conducting your assessment, you give the patient feedback that you believe he has social anxiety disorder, which should be the primary treatment target. You explain that you see his fear of negative evaluation, and his thoughts and behaviours surrounding social situations, as driving his increasing sense of hopelessness, isolation, and worthlessness’</a:t>
            </a:r>
          </a:p>
          <a:p>
            <a:pPr marL="0" indent="0">
              <a:buNone/>
            </a:pPr>
            <a:endParaRPr lang="en-GB" dirty="0"/>
          </a:p>
        </p:txBody>
      </p:sp>
    </p:spTree>
    <p:extLst>
      <p:ext uri="{BB962C8B-B14F-4D97-AF65-F5344CB8AC3E}">
        <p14:creationId xmlns:p14="http://schemas.microsoft.com/office/powerpoint/2010/main" val="1974828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ED61-A93A-4702-AB0C-1BD73F042C1F}"/>
              </a:ext>
            </a:extLst>
          </p:cNvPr>
          <p:cNvSpPr>
            <a:spLocks noGrp="1"/>
          </p:cNvSpPr>
          <p:nvPr>
            <p:ph type="title"/>
          </p:nvPr>
        </p:nvSpPr>
        <p:spPr>
          <a:xfrm>
            <a:off x="685801" y="127367"/>
            <a:ext cx="10131425" cy="939432"/>
          </a:xfrm>
        </p:spPr>
        <p:txBody>
          <a:bodyPr/>
          <a:lstStyle/>
          <a:p>
            <a:r>
              <a:rPr lang="en-GB" dirty="0"/>
              <a:t>Autistic spectrum?</a:t>
            </a:r>
          </a:p>
        </p:txBody>
      </p:sp>
      <p:sp>
        <p:nvSpPr>
          <p:cNvPr id="3" name="Content Placeholder 2">
            <a:extLst>
              <a:ext uri="{FF2B5EF4-FFF2-40B4-BE49-F238E27FC236}">
                <a16:creationId xmlns:a16="http://schemas.microsoft.com/office/drawing/2014/main" id="{2743207E-6F11-4172-8057-ECB8E5B3A494}"/>
              </a:ext>
            </a:extLst>
          </p:cNvPr>
          <p:cNvSpPr>
            <a:spLocks noGrp="1"/>
          </p:cNvSpPr>
          <p:nvPr>
            <p:ph sz="half" idx="1"/>
          </p:nvPr>
        </p:nvSpPr>
        <p:spPr>
          <a:xfrm>
            <a:off x="685801" y="689112"/>
            <a:ext cx="9915937" cy="6294783"/>
          </a:xfrm>
        </p:spPr>
        <p:txBody>
          <a:bodyPr>
            <a:normAutofit/>
          </a:bodyPr>
          <a:lstStyle/>
          <a:p>
            <a:pPr marL="0" indent="0">
              <a:buNone/>
            </a:pPr>
            <a:r>
              <a:rPr lang="en-GB" sz="2800" b="1" dirty="0">
                <a:solidFill>
                  <a:schemeClr val="bg2">
                    <a:lumMod val="60000"/>
                    <a:lumOff val="40000"/>
                  </a:schemeClr>
                </a:solidFill>
              </a:rPr>
              <a:t>Some of the characteristics of Mikes Social Anxiety Disorder could fall into those experienced by someone with Asperger's or Autism:</a:t>
            </a:r>
          </a:p>
          <a:p>
            <a:pPr marL="0" indent="0">
              <a:buNone/>
            </a:pPr>
            <a:endParaRPr lang="en-GB" sz="2800" dirty="0"/>
          </a:p>
          <a:p>
            <a:r>
              <a:rPr lang="en-GB" sz="2800" dirty="0"/>
              <a:t>School Refusal</a:t>
            </a:r>
          </a:p>
          <a:p>
            <a:r>
              <a:rPr lang="en-GB" sz="2800" dirty="0"/>
              <a:t>Difficulties Adjusting to new surrounds/Social groups</a:t>
            </a:r>
          </a:p>
          <a:p>
            <a:r>
              <a:rPr lang="en-GB" sz="2800" dirty="0"/>
              <a:t>Changes in environment </a:t>
            </a:r>
          </a:p>
          <a:p>
            <a:r>
              <a:rPr lang="en-GB" sz="2800" dirty="0"/>
              <a:t>Changes in Routine</a:t>
            </a:r>
          </a:p>
          <a:p>
            <a:pPr marL="0" indent="0">
              <a:buNone/>
            </a:pPr>
            <a:r>
              <a:rPr lang="en-GB" sz="2800" dirty="0"/>
              <a:t>(Ghaziuddin, 2005, p. 149-150)</a:t>
            </a:r>
          </a:p>
          <a:p>
            <a:pPr marL="0" indent="0">
              <a:buNone/>
            </a:pPr>
            <a:endParaRPr lang="en-GB" b="1" dirty="0">
              <a:highlight>
                <a:srgbClr val="000080"/>
              </a:highlight>
            </a:endParaRPr>
          </a:p>
          <a:p>
            <a:pPr marL="0" indent="0">
              <a:buNone/>
            </a:pPr>
            <a:r>
              <a:rPr lang="en-GB" b="1" dirty="0">
                <a:highlight>
                  <a:srgbClr val="000080"/>
                </a:highlight>
              </a:rPr>
              <a:t>This is not to say Mike is….. But it would be important to address this correctly with the correct testing methods through an appointment with GP</a:t>
            </a:r>
          </a:p>
        </p:txBody>
      </p:sp>
    </p:spTree>
    <p:extLst>
      <p:ext uri="{BB962C8B-B14F-4D97-AF65-F5344CB8AC3E}">
        <p14:creationId xmlns:p14="http://schemas.microsoft.com/office/powerpoint/2010/main" val="879057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ircle(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circle(in)">
                                      <p:cBhvr>
                                        <p:cTn id="3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559F737-F62B-41F0-8F89-3E5B09518C13}"/>
              </a:ext>
            </a:extLst>
          </p:cNvPr>
          <p:cNvSpPr>
            <a:spLocks noGrp="1"/>
          </p:cNvSpPr>
          <p:nvPr>
            <p:ph type="title"/>
          </p:nvPr>
        </p:nvSpPr>
        <p:spPr>
          <a:xfrm>
            <a:off x="7078015" y="224327"/>
            <a:ext cx="3706762" cy="1013630"/>
          </a:xfrm>
        </p:spPr>
        <p:txBody>
          <a:bodyPr>
            <a:normAutofit/>
          </a:bodyPr>
          <a:lstStyle/>
          <a:p>
            <a:r>
              <a:rPr lang="en-GB" b="1" u="sng" dirty="0"/>
              <a:t>Conclusion</a:t>
            </a:r>
          </a:p>
        </p:txBody>
      </p:sp>
      <p:pic>
        <p:nvPicPr>
          <p:cNvPr id="8" name="Picture 7">
            <a:extLst>
              <a:ext uri="{FF2B5EF4-FFF2-40B4-BE49-F238E27FC236}">
                <a16:creationId xmlns:a16="http://schemas.microsoft.com/office/drawing/2014/main" id="{3EDC560B-B0A6-46DA-9627-4B8BF5E1D323}"/>
              </a:ext>
            </a:extLst>
          </p:cNvPr>
          <p:cNvPicPr>
            <a:picLocks noChangeAspect="1"/>
          </p:cNvPicPr>
          <p:nvPr/>
        </p:nvPicPr>
        <p:blipFill rotWithShape="1">
          <a:blip r:embed="rId3"/>
          <a:srcRect l="32268"/>
          <a:stretch/>
        </p:blipFill>
        <p:spPr>
          <a:xfrm>
            <a:off x="20" y="975"/>
            <a:ext cx="5711463" cy="6858000"/>
          </a:xfrm>
          <a:prstGeom prst="rect">
            <a:avLst/>
          </a:prstGeom>
        </p:spPr>
      </p:pic>
      <p:sp>
        <p:nvSpPr>
          <p:cNvPr id="6" name="Content Placeholder 5">
            <a:extLst>
              <a:ext uri="{FF2B5EF4-FFF2-40B4-BE49-F238E27FC236}">
                <a16:creationId xmlns:a16="http://schemas.microsoft.com/office/drawing/2014/main" id="{901994E0-E48F-4EAE-897A-821BC7A97F08}"/>
              </a:ext>
            </a:extLst>
          </p:cNvPr>
          <p:cNvSpPr>
            <a:spLocks noGrp="1"/>
          </p:cNvSpPr>
          <p:nvPr>
            <p:ph idx="1"/>
          </p:nvPr>
        </p:nvSpPr>
        <p:spPr>
          <a:xfrm>
            <a:off x="6095999" y="1392702"/>
            <a:ext cx="5711463" cy="4965895"/>
          </a:xfrm>
        </p:spPr>
        <p:txBody>
          <a:bodyPr>
            <a:normAutofit/>
          </a:bodyPr>
          <a:lstStyle/>
          <a:p>
            <a:r>
              <a:rPr lang="en-GB" dirty="0"/>
              <a:t>Needs Treatment for Both Anxiety and Depression</a:t>
            </a:r>
          </a:p>
          <a:p>
            <a:r>
              <a:rPr lang="en-GB" dirty="0"/>
              <a:t>Could benefit from better social interaction in many ways</a:t>
            </a:r>
          </a:p>
          <a:p>
            <a:r>
              <a:rPr lang="en-GB" dirty="0"/>
              <a:t>Exercise could be beneficial but only if mike were happy to engage, this may be more beneficial further down the line</a:t>
            </a:r>
          </a:p>
          <a:p>
            <a:r>
              <a:rPr lang="en-GB" dirty="0"/>
              <a:t>Therapy would probably be best offered first</a:t>
            </a:r>
          </a:p>
          <a:p>
            <a:r>
              <a:rPr lang="en-GB" dirty="0"/>
              <a:t>Could be offered medication with information and precaution</a:t>
            </a:r>
          </a:p>
          <a:p>
            <a:r>
              <a:rPr lang="en-GB" dirty="0"/>
              <a:t>Combined therapy and medication can be successful </a:t>
            </a:r>
          </a:p>
          <a:p>
            <a:r>
              <a:rPr lang="en-GB" dirty="0"/>
              <a:t>Testing should be done due to similarities to Autistic Spectrum</a:t>
            </a:r>
          </a:p>
          <a:p>
            <a:endParaRPr lang="en-GB" dirty="0"/>
          </a:p>
        </p:txBody>
      </p:sp>
    </p:spTree>
    <p:extLst>
      <p:ext uri="{BB962C8B-B14F-4D97-AF65-F5344CB8AC3E}">
        <p14:creationId xmlns:p14="http://schemas.microsoft.com/office/powerpoint/2010/main" val="1670951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9AFF5E2-CC86-448D-ACC0-CDEACFDC836B}"/>
              </a:ext>
            </a:extLst>
          </p:cNvPr>
          <p:cNvSpPr>
            <a:spLocks noGrp="1"/>
          </p:cNvSpPr>
          <p:nvPr>
            <p:ph type="title"/>
          </p:nvPr>
        </p:nvSpPr>
        <p:spPr>
          <a:xfrm>
            <a:off x="685801" y="106018"/>
            <a:ext cx="10131425" cy="861391"/>
          </a:xfrm>
        </p:spPr>
        <p:txBody>
          <a:bodyPr/>
          <a:lstStyle/>
          <a:p>
            <a:r>
              <a:rPr lang="en-GB" b="1" u="sng" dirty="0"/>
              <a:t>References</a:t>
            </a:r>
          </a:p>
        </p:txBody>
      </p:sp>
      <p:sp>
        <p:nvSpPr>
          <p:cNvPr id="10" name="Content Placeholder 9">
            <a:extLst>
              <a:ext uri="{FF2B5EF4-FFF2-40B4-BE49-F238E27FC236}">
                <a16:creationId xmlns:a16="http://schemas.microsoft.com/office/drawing/2014/main" id="{B0F7FDD4-010E-4103-B74B-E63E16A9908E}"/>
              </a:ext>
            </a:extLst>
          </p:cNvPr>
          <p:cNvSpPr>
            <a:spLocks noGrp="1"/>
          </p:cNvSpPr>
          <p:nvPr>
            <p:ph idx="1"/>
          </p:nvPr>
        </p:nvSpPr>
        <p:spPr>
          <a:xfrm>
            <a:off x="685801" y="596347"/>
            <a:ext cx="10131425" cy="6387549"/>
          </a:xfrm>
        </p:spPr>
        <p:txBody>
          <a:bodyPr>
            <a:normAutofit fontScale="85000" lnSpcReduction="20000"/>
          </a:bodyPr>
          <a:lstStyle/>
          <a:p>
            <a:pPr marL="0" indent="0">
              <a:buNone/>
            </a:pPr>
            <a:endParaRPr lang="en-GB" dirty="0"/>
          </a:p>
          <a:p>
            <a:pPr marL="0" indent="0">
              <a:buNone/>
            </a:pPr>
            <a:r>
              <a:rPr lang="en-GB" dirty="0"/>
              <a:t>Adams </a:t>
            </a:r>
            <a:r>
              <a:rPr lang="en-GB" i="1" dirty="0"/>
              <a:t>et al. </a:t>
            </a:r>
            <a:r>
              <a:rPr lang="en-GB" dirty="0"/>
              <a:t>(2015) ‘Exercise as medicine—the use of group medical visits to promote physical activity and treat chronic moderate depression: a preliminary 14-week pre–post study’, </a:t>
            </a:r>
            <a:r>
              <a:rPr lang="nn-NO" i="1" dirty="0"/>
              <a:t>BMJ Open Sport Exerc Med, </a:t>
            </a:r>
            <a:r>
              <a:rPr lang="nn-NO" dirty="0"/>
              <a:t>1, pp. 1-8. </a:t>
            </a:r>
            <a:r>
              <a:rPr lang="en-GB" dirty="0"/>
              <a:t>doi:10.1136/bmjsem-2015-000036.</a:t>
            </a:r>
          </a:p>
          <a:p>
            <a:pPr marL="0" indent="0">
              <a:buNone/>
            </a:pPr>
            <a:endParaRPr lang="en-GB" dirty="0"/>
          </a:p>
          <a:p>
            <a:pPr marL="0" indent="0">
              <a:buNone/>
            </a:pPr>
            <a:r>
              <a:rPr lang="en-GB" dirty="0"/>
              <a:t>American Psychological Society (2016) </a:t>
            </a:r>
            <a:r>
              <a:rPr lang="en-GB" i="1" dirty="0"/>
              <a:t>MIKE (SOCIAL ANXIETY). </a:t>
            </a:r>
            <a:r>
              <a:rPr lang="en-GB" dirty="0"/>
              <a:t>Available at: </a:t>
            </a:r>
            <a:r>
              <a:rPr lang="en-GB" dirty="0">
                <a:hlinkClick r:id="rId3">
                  <a:extLst>
                    <a:ext uri="{A12FA001-AC4F-418D-AE19-62706E023703}">
                      <ahyp:hlinkClr xmlns:ahyp="http://schemas.microsoft.com/office/drawing/2018/hyperlinkcolor" val="tx"/>
                    </a:ext>
                  </a:extLst>
                </a:hlinkClick>
              </a:rPr>
              <a:t>https://www.div12.org/case_study/mike-social-anxiety/</a:t>
            </a:r>
            <a:r>
              <a:rPr lang="en-GB" dirty="0"/>
              <a:t> (Accessed: 03 December 2019)</a:t>
            </a:r>
          </a:p>
          <a:p>
            <a:pPr marL="0" indent="0">
              <a:buNone/>
            </a:pPr>
            <a:endParaRPr lang="en-GB" dirty="0"/>
          </a:p>
          <a:p>
            <a:pPr marL="0" indent="0">
              <a:buNone/>
            </a:pPr>
            <a:r>
              <a:rPr lang="en-GB" dirty="0"/>
              <a:t>Armstrong, P. (2014) ‘Recognition and Treatment of Social Anxiety Disorder’, </a:t>
            </a:r>
            <a:r>
              <a:rPr lang="en-GB" i="1" dirty="0"/>
              <a:t>Nursing Times, </a:t>
            </a:r>
            <a:r>
              <a:rPr lang="en-GB" dirty="0"/>
              <a:t>110(1/3), pp. 27. Available at: </a:t>
            </a:r>
            <a:r>
              <a:rPr lang="en-GB" dirty="0">
                <a:hlinkClick r:id="rId4" action="ppaction://hlinkfile">
                  <a:extLst>
                    <a:ext uri="{A12FA001-AC4F-418D-AE19-62706E023703}">
                      <ahyp:hlinkClr xmlns:ahyp="http://schemas.microsoft.com/office/drawing/2018/hyperlinkcolor" val="tx"/>
                    </a:ext>
                  </a:extLst>
                </a:hlinkClick>
              </a:rPr>
              <a:t>file:///C:/Users/emma/Downloads/Recognition_and_treatment_of_s.pdf</a:t>
            </a:r>
            <a:r>
              <a:rPr lang="en-GB" dirty="0"/>
              <a:t> (Accessed: 08 December 2019)</a:t>
            </a:r>
          </a:p>
          <a:p>
            <a:pPr marL="0" indent="0">
              <a:buNone/>
            </a:pPr>
            <a:endParaRPr lang="en-GB" dirty="0"/>
          </a:p>
          <a:p>
            <a:pPr marL="0" indent="0">
              <a:buNone/>
            </a:pPr>
            <a:r>
              <a:rPr lang="en-GB" dirty="0"/>
              <a:t>Daley, A. (2012) ‘Exercise to treat depression’, </a:t>
            </a:r>
            <a:r>
              <a:rPr lang="en-GB" i="1" dirty="0"/>
              <a:t>British Medical Journal, </a:t>
            </a:r>
            <a:r>
              <a:rPr lang="en-GB" dirty="0"/>
              <a:t>344, pp. 1-2. </a:t>
            </a:r>
            <a:r>
              <a:rPr lang="en-GB" dirty="0" err="1"/>
              <a:t>doi</a:t>
            </a:r>
            <a:r>
              <a:rPr lang="en-GB" dirty="0"/>
              <a:t>: 10.1136/bmj.e3181</a:t>
            </a:r>
          </a:p>
          <a:p>
            <a:pPr marL="0" indent="0">
              <a:buNone/>
            </a:pPr>
            <a:endParaRPr lang="en-GB" dirty="0"/>
          </a:p>
          <a:p>
            <a:pPr marL="0" indent="0">
              <a:buNone/>
            </a:pPr>
            <a:r>
              <a:rPr lang="en-GB" dirty="0"/>
              <a:t>Ghaziuddin, M. (2005) </a:t>
            </a:r>
            <a:r>
              <a:rPr lang="en-GB" i="1" dirty="0"/>
              <a:t>Mental Health Aspects of Autism and Asperger Syndrome. </a:t>
            </a:r>
            <a:r>
              <a:rPr lang="en-GB" dirty="0"/>
              <a:t>2</a:t>
            </a:r>
            <a:r>
              <a:rPr lang="en-GB" baseline="30000" dirty="0"/>
              <a:t>nd</a:t>
            </a:r>
            <a:r>
              <a:rPr lang="en-GB" dirty="0"/>
              <a:t> </a:t>
            </a:r>
            <a:r>
              <a:rPr lang="en-GB" dirty="0" err="1"/>
              <a:t>edn</a:t>
            </a:r>
            <a:r>
              <a:rPr lang="en-GB" dirty="0"/>
              <a:t>. London: Jessica Kingsley Publishers.</a:t>
            </a:r>
          </a:p>
          <a:p>
            <a:pPr marL="0" indent="0">
              <a:buNone/>
            </a:pPr>
            <a:endParaRPr lang="en-GB" dirty="0"/>
          </a:p>
          <a:p>
            <a:pPr marL="0" indent="0">
              <a:buNone/>
            </a:pPr>
            <a:r>
              <a:rPr lang="en-GB" dirty="0"/>
              <a:t>Goldman, </a:t>
            </a:r>
            <a:r>
              <a:rPr lang="en-GB" i="1" dirty="0"/>
              <a:t>et al. </a:t>
            </a:r>
            <a:r>
              <a:rPr lang="en-GB" dirty="0"/>
              <a:t>(2016) ‘A client focused perspective of the effectiveness of Counselling for Depression (</a:t>
            </a:r>
            <a:r>
              <a:rPr lang="en-GB" dirty="0" err="1"/>
              <a:t>CfD</a:t>
            </a:r>
            <a:r>
              <a:rPr lang="en-GB" dirty="0"/>
              <a:t>)’, </a:t>
            </a:r>
            <a:r>
              <a:rPr lang="en-GB" i="1" dirty="0"/>
              <a:t>Counselling and Psychotherapy Research, </a:t>
            </a:r>
            <a:r>
              <a:rPr lang="en-GB" dirty="0"/>
              <a:t>16(4), pp. 288-297. Available at: </a:t>
            </a:r>
            <a:r>
              <a:rPr lang="en-GB" dirty="0">
                <a:hlinkClick r:id="rId5">
                  <a:extLst>
                    <a:ext uri="{A12FA001-AC4F-418D-AE19-62706E023703}">
                      <ahyp:hlinkClr xmlns:ahyp="http://schemas.microsoft.com/office/drawing/2018/hyperlinkcolor" val="tx"/>
                    </a:ext>
                  </a:extLst>
                </a:hlinkClick>
              </a:rPr>
              <a:t>https://web-a-ebscohost-com.ezproxy.uwtsd.ac.uk/ehost/pdfviewer/pdfviewer?vid=1&amp;sid=07d588c1-5414-4686-838a-e85f5c345af7%40sessionmgr4006</a:t>
            </a:r>
            <a:r>
              <a:rPr lang="en-GB" dirty="0"/>
              <a:t> (Accessed 08 December 2019)</a:t>
            </a:r>
          </a:p>
          <a:p>
            <a:pPr marL="0" indent="0">
              <a:buNone/>
            </a:pPr>
            <a:endParaRPr lang="en-GB" dirty="0"/>
          </a:p>
          <a:p>
            <a:pPr marL="0" indent="0">
              <a:buNone/>
            </a:pPr>
            <a:r>
              <a:rPr lang="en-GB" dirty="0" err="1"/>
              <a:t>Hallgren</a:t>
            </a:r>
            <a:r>
              <a:rPr lang="en-GB" dirty="0"/>
              <a:t> </a:t>
            </a:r>
            <a:r>
              <a:rPr lang="en-GB" i="1" dirty="0"/>
              <a:t>et al. </a:t>
            </a:r>
            <a:r>
              <a:rPr lang="en-GB" dirty="0"/>
              <a:t>(2017) ‘Somebody to lean on: Social relationships predict post-treatment depression severity in adults’, </a:t>
            </a:r>
            <a:r>
              <a:rPr lang="en-GB" i="1" dirty="0"/>
              <a:t>Psychiatry Research, </a:t>
            </a:r>
            <a:r>
              <a:rPr lang="en-GB" dirty="0"/>
              <a:t>249, pp. 261-267. </a:t>
            </a:r>
            <a:r>
              <a:rPr lang="en-GB" dirty="0">
                <a:hlinkClick r:id="rId6">
                  <a:extLst>
                    <a:ext uri="{A12FA001-AC4F-418D-AE19-62706E023703}">
                      <ahyp:hlinkClr xmlns:ahyp="http://schemas.microsoft.com/office/drawing/2018/hyperlinkcolor" val="tx"/>
                    </a:ext>
                  </a:extLst>
                </a:hlinkClick>
              </a:rPr>
              <a:t>http://dx.doi.org/10.1016/j.psychres.2016.12.060</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39930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9AFF5E2-CC86-448D-ACC0-CDEACFDC836B}"/>
              </a:ext>
            </a:extLst>
          </p:cNvPr>
          <p:cNvSpPr>
            <a:spLocks noGrp="1"/>
          </p:cNvSpPr>
          <p:nvPr>
            <p:ph type="title"/>
          </p:nvPr>
        </p:nvSpPr>
        <p:spPr>
          <a:xfrm>
            <a:off x="685801" y="106018"/>
            <a:ext cx="10131425" cy="861391"/>
          </a:xfrm>
        </p:spPr>
        <p:txBody>
          <a:bodyPr/>
          <a:lstStyle/>
          <a:p>
            <a:r>
              <a:rPr lang="en-GB" b="1" u="sng" dirty="0"/>
              <a:t>References</a:t>
            </a:r>
          </a:p>
        </p:txBody>
      </p:sp>
      <p:sp>
        <p:nvSpPr>
          <p:cNvPr id="10" name="Content Placeholder 9">
            <a:extLst>
              <a:ext uri="{FF2B5EF4-FFF2-40B4-BE49-F238E27FC236}">
                <a16:creationId xmlns:a16="http://schemas.microsoft.com/office/drawing/2014/main" id="{B0F7FDD4-010E-4103-B74B-E63E16A9908E}"/>
              </a:ext>
            </a:extLst>
          </p:cNvPr>
          <p:cNvSpPr>
            <a:spLocks noGrp="1"/>
          </p:cNvSpPr>
          <p:nvPr>
            <p:ph idx="1"/>
          </p:nvPr>
        </p:nvSpPr>
        <p:spPr>
          <a:xfrm>
            <a:off x="685801" y="768625"/>
            <a:ext cx="10131425" cy="5777949"/>
          </a:xfrm>
        </p:spPr>
        <p:txBody>
          <a:bodyPr>
            <a:normAutofit fontScale="85000" lnSpcReduction="20000"/>
          </a:bodyPr>
          <a:lstStyle/>
          <a:p>
            <a:pPr marL="0" indent="0">
              <a:buNone/>
            </a:pPr>
            <a:endParaRPr lang="en-GB" dirty="0"/>
          </a:p>
          <a:p>
            <a:pPr marL="0" indent="0">
              <a:buNone/>
            </a:pPr>
            <a:endParaRPr lang="en-GB" dirty="0"/>
          </a:p>
          <a:p>
            <a:pPr marL="0" indent="0">
              <a:buNone/>
            </a:pPr>
            <a:r>
              <a:rPr lang="en-GB" sz="1900" dirty="0"/>
              <a:t>Hyde </a:t>
            </a:r>
            <a:r>
              <a:rPr lang="en-GB" sz="1900" i="1" dirty="0"/>
              <a:t>et al. </a:t>
            </a:r>
            <a:r>
              <a:rPr lang="en-GB" sz="1900" dirty="0"/>
              <a:t>(2005) ‘A qualitative study exploring how GPs decide to prescribe antidepressants’, </a:t>
            </a:r>
            <a:r>
              <a:rPr lang="en-GB" sz="1900" i="1" dirty="0"/>
              <a:t>British Journal of General Practice, </a:t>
            </a:r>
            <a:r>
              <a:rPr lang="en-GB" sz="1900" dirty="0"/>
              <a:t>55, pp. 755-762. Available at: </a:t>
            </a:r>
            <a:r>
              <a:rPr lang="en-GB" sz="1900" dirty="0">
                <a:hlinkClick r:id="rId3">
                  <a:extLst>
                    <a:ext uri="{A12FA001-AC4F-418D-AE19-62706E023703}">
                      <ahyp:hlinkClr xmlns:ahyp="http://schemas.microsoft.com/office/drawing/2018/hyperlinkcolor" val="tx"/>
                    </a:ext>
                  </a:extLst>
                </a:hlinkClick>
              </a:rPr>
              <a:t>https://bjgp.org/content/bjgp/55/519/755.full.pdf</a:t>
            </a:r>
            <a:r>
              <a:rPr lang="en-GB" sz="1900" dirty="0"/>
              <a:t> (Accessed: 07 December 2019)</a:t>
            </a:r>
          </a:p>
          <a:p>
            <a:pPr marL="0" indent="0">
              <a:buNone/>
            </a:pPr>
            <a:endParaRPr lang="en-GB" sz="1900" dirty="0"/>
          </a:p>
          <a:p>
            <a:pPr marL="0" indent="0">
              <a:buNone/>
            </a:pPr>
            <a:endParaRPr lang="en-GB" sz="1900" dirty="0"/>
          </a:p>
          <a:p>
            <a:pPr marL="0" indent="0">
              <a:buNone/>
            </a:pPr>
            <a:r>
              <a:rPr lang="en-GB" sz="1900" dirty="0"/>
              <a:t>Lam, R. (2001) ‘Patients’ preferences and counselling for depression in primary care’, </a:t>
            </a:r>
            <a:r>
              <a:rPr lang="en-GB" sz="1900" i="1" dirty="0"/>
              <a:t>THE LANCET, </a:t>
            </a:r>
            <a:r>
              <a:rPr lang="en-GB" sz="1900" dirty="0"/>
              <a:t>357, pp. 575-576.  Available at: </a:t>
            </a:r>
            <a:r>
              <a:rPr lang="en-GB" sz="1900" dirty="0">
                <a:hlinkClick r:id="rId4">
                  <a:extLst>
                    <a:ext uri="{A12FA001-AC4F-418D-AE19-62706E023703}">
                      <ahyp:hlinkClr xmlns:ahyp="http://schemas.microsoft.com/office/drawing/2018/hyperlinkcolor" val="tx"/>
                    </a:ext>
                  </a:extLst>
                </a:hlinkClick>
              </a:rPr>
              <a:t>https://pdf.sciencedirectassets.com/271074/</a:t>
            </a:r>
            <a:r>
              <a:rPr lang="en-GB" sz="1900" dirty="0"/>
              <a:t> (Accessed: 08 December 2019)</a:t>
            </a:r>
          </a:p>
          <a:p>
            <a:pPr marL="0" indent="0">
              <a:buNone/>
            </a:pPr>
            <a:endParaRPr lang="en-GB" sz="1900" dirty="0"/>
          </a:p>
          <a:p>
            <a:pPr marL="0" indent="0">
              <a:buNone/>
            </a:pPr>
            <a:r>
              <a:rPr lang="en-GB" sz="1900" dirty="0"/>
              <a:t>Lesage, A. (2015) ‘Better Treatment For Depression’, </a:t>
            </a:r>
            <a:r>
              <a:rPr lang="en-GB" sz="1900" i="1" dirty="0"/>
              <a:t>CMAJ, </a:t>
            </a:r>
            <a:r>
              <a:rPr lang="en-GB" sz="1900" dirty="0"/>
              <a:t>187(6), pp. 438. DOI:10.1503/cmaj.115-0022</a:t>
            </a:r>
          </a:p>
          <a:p>
            <a:pPr marL="0" indent="0">
              <a:buNone/>
            </a:pPr>
            <a:endParaRPr lang="en-GB" sz="1900" i="1" dirty="0"/>
          </a:p>
          <a:p>
            <a:pPr marL="0" indent="0">
              <a:buNone/>
            </a:pPr>
            <a:r>
              <a:rPr lang="en-GB" sz="1900" dirty="0"/>
              <a:t>NCBI (2010) </a:t>
            </a:r>
            <a:r>
              <a:rPr lang="en-GB" sz="1900" i="1" dirty="0"/>
              <a:t>THE CLASSIFICATION OF DEPRESSION AND DEPRESSION RATING SCALES/QUESTIONNAIRES. </a:t>
            </a:r>
            <a:r>
              <a:rPr lang="en-GB" sz="1900" dirty="0"/>
              <a:t>Available at: </a:t>
            </a:r>
            <a:r>
              <a:rPr lang="en-GB" sz="1900" dirty="0">
                <a:hlinkClick r:id="rId5">
                  <a:extLst>
                    <a:ext uri="{A12FA001-AC4F-418D-AE19-62706E023703}">
                      <ahyp:hlinkClr xmlns:ahyp="http://schemas.microsoft.com/office/drawing/2018/hyperlinkcolor" val="tx"/>
                    </a:ext>
                  </a:extLst>
                </a:hlinkClick>
              </a:rPr>
              <a:t>https://www.ncbi.nlm.nih.gov/books/NBK63740/</a:t>
            </a:r>
            <a:r>
              <a:rPr lang="en-GB" sz="1900" dirty="0"/>
              <a:t> (Accessed: 07 December 2019)</a:t>
            </a:r>
          </a:p>
          <a:p>
            <a:pPr marL="0" indent="0">
              <a:buNone/>
            </a:pPr>
            <a:r>
              <a:rPr lang="en-GB" sz="1900" dirty="0"/>
              <a:t> </a:t>
            </a:r>
          </a:p>
          <a:p>
            <a:pPr marL="0" indent="0">
              <a:buNone/>
            </a:pPr>
            <a:r>
              <a:rPr lang="en-GB" sz="1900" dirty="0"/>
              <a:t>NHS (2016) </a:t>
            </a:r>
            <a:r>
              <a:rPr lang="en-GB" sz="1900" i="1" dirty="0"/>
              <a:t>Treatment - Clinical depression. </a:t>
            </a:r>
            <a:r>
              <a:rPr lang="en-GB" sz="1900" dirty="0"/>
              <a:t>Available at: </a:t>
            </a:r>
            <a:r>
              <a:rPr lang="en-GB" sz="1900" dirty="0">
                <a:hlinkClick r:id="rId6">
                  <a:extLst>
                    <a:ext uri="{A12FA001-AC4F-418D-AE19-62706E023703}">
                      <ahyp:hlinkClr xmlns:ahyp="http://schemas.microsoft.com/office/drawing/2018/hyperlinkcolor" val="tx"/>
                    </a:ext>
                  </a:extLst>
                </a:hlinkClick>
              </a:rPr>
              <a:t>https://www.nhs.uk/conditions/clinical-depression/treatment/</a:t>
            </a:r>
            <a:r>
              <a:rPr lang="en-GB" sz="1900" dirty="0"/>
              <a:t> (Accessed: 06 December 2019)</a:t>
            </a:r>
          </a:p>
          <a:p>
            <a:pPr marL="0" indent="0">
              <a:buNone/>
            </a:pPr>
            <a:endParaRPr lang="en-GB" sz="1900" i="1" dirty="0"/>
          </a:p>
          <a:p>
            <a:pPr marL="0" indent="0">
              <a:buNone/>
            </a:pPr>
            <a:r>
              <a:rPr lang="en-GB" sz="1900" dirty="0"/>
              <a:t>NHS (2017) </a:t>
            </a:r>
            <a:r>
              <a:rPr lang="en-GB" sz="1900" i="1" dirty="0"/>
              <a:t>Social anxiety (social phobia). </a:t>
            </a:r>
            <a:r>
              <a:rPr lang="en-GB" sz="1900" dirty="0"/>
              <a:t>Available at: </a:t>
            </a:r>
            <a:r>
              <a:rPr lang="en-GB" sz="1900" dirty="0">
                <a:hlinkClick r:id="rId7">
                  <a:extLst>
                    <a:ext uri="{A12FA001-AC4F-418D-AE19-62706E023703}">
                      <ahyp:hlinkClr xmlns:ahyp="http://schemas.microsoft.com/office/drawing/2018/hyperlinkcolor" val="tx"/>
                    </a:ext>
                  </a:extLst>
                </a:hlinkClick>
              </a:rPr>
              <a:t>https://www.nhs.uk/conditions/social-anxiety/</a:t>
            </a:r>
            <a:r>
              <a:rPr lang="en-GB" sz="1900" dirty="0"/>
              <a:t> (Accessed: 08 December 2019)</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65503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2" ma:contentTypeDescription="Create a new document." ma:contentTypeScope="" ma:versionID="0114a99373b1dc9f5bc36b6651fa5c9c">
  <xsd:schema xmlns:xsd="http://www.w3.org/2001/XMLSchema" xmlns:xs="http://www.w3.org/2001/XMLSchema" xmlns:p="http://schemas.microsoft.com/office/2006/metadata/properties" xmlns:ns3="ed25a739-d205-4a8f-b117-2566f909cb60" targetNamespace="http://schemas.microsoft.com/office/2006/metadata/properties" ma:root="true" ma:fieldsID="c42e70a4ef6fe05dfd280bf93111efcd" ns3:_="">
    <xsd:import namespace="ed25a739-d205-4a8f-b117-2566f909cb6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12C2FA-3740-4055-BA8A-74A1458F4A51}">
  <ds:schemaRefs>
    <ds:schemaRef ds:uri="http://schemas.microsoft.com/sharepoint/v3/contenttype/forms"/>
  </ds:schemaRefs>
</ds:datastoreItem>
</file>

<file path=customXml/itemProps2.xml><?xml version="1.0" encoding="utf-8"?>
<ds:datastoreItem xmlns:ds="http://schemas.openxmlformats.org/officeDocument/2006/customXml" ds:itemID="{4415B3C4-7FB6-414C-8C24-8862C0E6C9F3}">
  <ds:schemaRefs>
    <ds:schemaRef ds:uri="http://purl.org/dc/dcmitype/"/>
    <ds:schemaRef ds:uri="http://schemas.microsoft.com/office/infopath/2007/PartnerControls"/>
    <ds:schemaRef ds:uri="ed25a739-d205-4a8f-b117-2566f909cb6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287481D5-DE76-4378-9984-813789306A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1995</Words>
  <Application>Microsoft Office PowerPoint</Application>
  <PresentationFormat>Widescreen</PresentationFormat>
  <Paragraphs>185</Paragraphs>
  <Slides>19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Celestial</vt:lpstr>
      <vt:lpstr>A CASE STUDY OF Depression and Social anxiety  </vt:lpstr>
      <vt:lpstr>Mike</vt:lpstr>
      <vt:lpstr>What are mikes symptoms here?</vt:lpstr>
      <vt:lpstr>Depression.</vt:lpstr>
      <vt:lpstr>Depression.</vt:lpstr>
      <vt:lpstr>Depression.</vt:lpstr>
      <vt:lpstr>Depression.</vt:lpstr>
      <vt:lpstr>What Other treatment?</vt:lpstr>
      <vt:lpstr>Physical activity</vt:lpstr>
      <vt:lpstr>therapy</vt:lpstr>
      <vt:lpstr>therapy</vt:lpstr>
      <vt:lpstr>Depression and social interaction</vt:lpstr>
      <vt:lpstr>PowerPoint Presentation</vt:lpstr>
      <vt:lpstr>Anxiety</vt:lpstr>
      <vt:lpstr>Is the Apa’s suggested diagnosis/treatment  enough? Is it missing anything?</vt:lpstr>
      <vt:lpstr>Autistic spectrum?</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2019-12-08T22:21:55Z</dcterms:created>
  <dcterms:modified xsi:type="dcterms:W3CDTF">2019-12-08T22:27:00Z</dcterms:modified>
</cp:coreProperties>
</file>