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8" r:id="rId3"/>
    <p:sldId id="259" r:id="rId4"/>
    <p:sldId id="260" r:id="rId5"/>
    <p:sldId id="261" r:id="rId6"/>
    <p:sldId id="267" r:id="rId7"/>
    <p:sldId id="269" r:id="rId8"/>
    <p:sldId id="270" r:id="rId9"/>
    <p:sldId id="273" r:id="rId10"/>
    <p:sldId id="271" r:id="rId11"/>
    <p:sldId id="335" r:id="rId12"/>
    <p:sldId id="274" r:id="rId13"/>
    <p:sldId id="277" r:id="rId14"/>
    <p:sldId id="278" r:id="rId15"/>
    <p:sldId id="279" r:id="rId16"/>
    <p:sldId id="280" r:id="rId17"/>
    <p:sldId id="282" r:id="rId18"/>
    <p:sldId id="283" r:id="rId19"/>
    <p:sldId id="284" r:id="rId20"/>
    <p:sldId id="285" r:id="rId21"/>
    <p:sldId id="286" r:id="rId22"/>
    <p:sldId id="287" r:id="rId23"/>
    <p:sldId id="291" r:id="rId24"/>
    <p:sldId id="293" r:id="rId25"/>
    <p:sldId id="294" r:id="rId26"/>
    <p:sldId id="297" r:id="rId27"/>
    <p:sldId id="298" r:id="rId28"/>
    <p:sldId id="299" r:id="rId29"/>
    <p:sldId id="301" r:id="rId30"/>
    <p:sldId id="305" r:id="rId31"/>
    <p:sldId id="332" r:id="rId32"/>
    <p:sldId id="307" r:id="rId33"/>
    <p:sldId id="308" r:id="rId34"/>
    <p:sldId id="309" r:id="rId35"/>
    <p:sldId id="310" r:id="rId36"/>
    <p:sldId id="311" r:id="rId37"/>
    <p:sldId id="333" r:id="rId38"/>
    <p:sldId id="336" r:id="rId39"/>
    <p:sldId id="334" r:id="rId40"/>
    <p:sldId id="318" r:id="rId41"/>
    <p:sldId id="319" r:id="rId42"/>
    <p:sldId id="320" r:id="rId43"/>
    <p:sldId id="321" r:id="rId44"/>
    <p:sldId id="322" r:id="rId45"/>
    <p:sldId id="323" r:id="rId46"/>
    <p:sldId id="324" r:id="rId47"/>
    <p:sldId id="328" r:id="rId48"/>
    <p:sldId id="329" r:id="rId49"/>
    <p:sldId id="331" r:id="rId5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E9C24738-3191-4E3C-B9BE-1551434E433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F6F9F-7794-4AE5-B476-FC0CBFE6005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FD9BF-B152-4E25-BBD1-364E6177BFE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0063C5-69C0-4761-8459-0BED8FB7056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AEA9D6-1087-4B44-AE75-BAEA86A0C37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5792AA-9C46-4DF7-AD5A-12DA2F118EF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204669-321A-49C7-B8B5-1A59924AE83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7CF7F7-C4E1-4099-9F97-5BC214936A6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138EDEB-66AF-413E-A986-862A5769CDB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F1120B-CD6B-4445-9416-52425084048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6E8BE-228B-4B38-AD47-A6F8EE23359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06C5D6D-4DE7-4E52-B39C-77CA807218A2}"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95288" y="692150"/>
            <a:ext cx="8424862" cy="1470025"/>
          </a:xfrm>
        </p:spPr>
        <p:txBody>
          <a:bodyPr/>
          <a:lstStyle/>
          <a:p>
            <a:pPr algn="ctr"/>
            <a:r>
              <a:rPr lang="en-GB" sz="6600" b="1" dirty="0">
                <a:solidFill>
                  <a:schemeClr val="accent2"/>
                </a:solidFill>
                <a:effectLst>
                  <a:outerShdw blurRad="38100" dist="38100" dir="2700000" algn="tl">
                    <a:srgbClr val="C0C0C0"/>
                  </a:outerShdw>
                </a:effectLst>
              </a:rPr>
              <a:t>Purchasing</a:t>
            </a:r>
            <a:r>
              <a:rPr lang="en-GB" dirty="0"/>
              <a:t> </a:t>
            </a:r>
          </a:p>
        </p:txBody>
      </p:sp>
      <p:sp>
        <p:nvSpPr>
          <p:cNvPr id="2051" name="Rectangle 3"/>
          <p:cNvSpPr>
            <a:spLocks noGrp="1" noChangeArrowheads="1"/>
          </p:cNvSpPr>
          <p:nvPr>
            <p:ph type="subTitle" idx="1"/>
          </p:nvPr>
        </p:nvSpPr>
        <p:spPr>
          <a:xfrm>
            <a:off x="468313" y="2636838"/>
            <a:ext cx="8424862" cy="1752600"/>
          </a:xfrm>
        </p:spPr>
        <p:txBody>
          <a:bodyPr>
            <a:normAutofit fontScale="85000" lnSpcReduction="20000"/>
          </a:bodyPr>
          <a:lstStyle/>
          <a:p>
            <a:pPr algn="ctr"/>
            <a:r>
              <a:rPr lang="en-GB" sz="4400" b="1" dirty="0">
                <a:solidFill>
                  <a:schemeClr val="accent2"/>
                </a:solidFill>
                <a:effectLst>
                  <a:outerShdw blurRad="38100" dist="38100" dir="2700000" algn="tl">
                    <a:srgbClr val="C0C0C0"/>
                  </a:outerShdw>
                </a:effectLst>
              </a:rPr>
              <a:t>By </a:t>
            </a:r>
          </a:p>
          <a:p>
            <a:endParaRPr lang="en-GB" sz="4400" b="1" dirty="0">
              <a:solidFill>
                <a:schemeClr val="accent2"/>
              </a:solidFill>
              <a:effectLst>
                <a:outerShdw blurRad="38100" dist="38100" dir="2700000" algn="tl">
                  <a:srgbClr val="C0C0C0"/>
                </a:outerShdw>
              </a:effectLst>
            </a:endParaRPr>
          </a:p>
          <a:p>
            <a:pPr algn="ctr"/>
            <a:r>
              <a:rPr lang="en-GB" sz="4400" b="1" dirty="0">
                <a:solidFill>
                  <a:schemeClr val="accent2"/>
                </a:solidFill>
                <a:effectLst>
                  <a:outerShdw blurRad="38100" dist="38100" dir="2700000" algn="tl">
                    <a:srgbClr val="C0C0C0"/>
                  </a:outerShdw>
                </a:effectLst>
              </a:rPr>
              <a:t>Andrew Thorn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lgn="ctr"/>
            <a:r>
              <a:rPr lang="en-GB" sz="5400" b="1" dirty="0">
                <a:solidFill>
                  <a:schemeClr val="accent2"/>
                </a:solidFill>
                <a:effectLst>
                  <a:outerShdw blurRad="38100" dist="38100" dir="2700000" algn="tl">
                    <a:srgbClr val="C0C0C0"/>
                  </a:outerShdw>
                </a:effectLst>
              </a:rPr>
              <a:t>Purchasing</a:t>
            </a:r>
            <a:r>
              <a:rPr lang="en-GB" dirty="0"/>
              <a:t> </a:t>
            </a:r>
          </a:p>
        </p:txBody>
      </p:sp>
      <p:sp>
        <p:nvSpPr>
          <p:cNvPr id="4100" name="Text Box 4"/>
          <p:cNvSpPr txBox="1">
            <a:spLocks noChangeArrowheads="1"/>
          </p:cNvSpPr>
          <p:nvPr/>
        </p:nvSpPr>
        <p:spPr bwMode="auto">
          <a:xfrm>
            <a:off x="611188" y="1628775"/>
            <a:ext cx="8208962" cy="3113088"/>
          </a:xfrm>
          <a:prstGeom prst="rect">
            <a:avLst/>
          </a:prstGeom>
          <a:noFill/>
          <a:ln w="9525">
            <a:noFill/>
            <a:miter lim="800000"/>
            <a:headEnd/>
            <a:tailEnd/>
          </a:ln>
          <a:effectLst/>
        </p:spPr>
        <p:txBody>
          <a:bodyPr>
            <a:spAutoFit/>
          </a:bodyPr>
          <a:lstStyle/>
          <a:p>
            <a:pPr>
              <a:spcBef>
                <a:spcPct val="50000"/>
              </a:spcBef>
            </a:pPr>
            <a:r>
              <a:rPr lang="en-GB" sz="3600" b="1" dirty="0">
                <a:solidFill>
                  <a:schemeClr val="accent2"/>
                </a:solidFill>
              </a:rPr>
              <a:t>Definition </a:t>
            </a:r>
          </a:p>
          <a:p>
            <a:pPr>
              <a:spcBef>
                <a:spcPct val="50000"/>
              </a:spcBef>
            </a:pPr>
            <a:r>
              <a:rPr lang="en-GB" sz="3600" dirty="0">
                <a:solidFill>
                  <a:schemeClr val="accent2"/>
                </a:solidFill>
              </a:rPr>
              <a:t>To obtain material of the right quality in right quantity from the right source, delivered to the right place at the right price (</a:t>
            </a:r>
            <a:r>
              <a:rPr lang="en-GB" sz="3600" dirty="0" err="1">
                <a:solidFill>
                  <a:schemeClr val="accent2"/>
                </a:solidFill>
              </a:rPr>
              <a:t>Lysons</a:t>
            </a:r>
            <a:r>
              <a:rPr lang="en-GB" sz="3600" dirty="0">
                <a:solidFill>
                  <a:schemeClr val="accent2"/>
                </a:solidFill>
              </a:rPr>
              <a:t> and Gillingham, 2003)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a:xfrm>
            <a:off x="0" y="274638"/>
            <a:ext cx="8893175" cy="1143000"/>
          </a:xfrm>
        </p:spPr>
        <p:txBody>
          <a:bodyPr/>
          <a:lstStyle/>
          <a:p>
            <a:pPr algn="ctr"/>
            <a:r>
              <a:rPr lang="en-GB" sz="6000" b="1" dirty="0">
                <a:solidFill>
                  <a:schemeClr val="accent2"/>
                </a:solidFill>
                <a:effectLst>
                  <a:outerShdw blurRad="38100" dist="38100" dir="2700000" algn="tl">
                    <a:srgbClr val="C0C0C0"/>
                  </a:outerShdw>
                </a:effectLst>
              </a:rPr>
              <a:t>Purchasing</a:t>
            </a:r>
            <a:r>
              <a:rPr lang="en-GB" dirty="0"/>
              <a:t> </a:t>
            </a:r>
          </a:p>
        </p:txBody>
      </p:sp>
      <p:sp>
        <p:nvSpPr>
          <p:cNvPr id="5124" name="Text Box 4"/>
          <p:cNvSpPr txBox="1">
            <a:spLocks noChangeArrowheads="1"/>
          </p:cNvSpPr>
          <p:nvPr/>
        </p:nvSpPr>
        <p:spPr bwMode="auto">
          <a:xfrm>
            <a:off x="611188" y="1844675"/>
            <a:ext cx="8137525" cy="3662363"/>
          </a:xfrm>
          <a:prstGeom prst="rect">
            <a:avLst/>
          </a:prstGeom>
          <a:noFill/>
          <a:ln w="9525">
            <a:noFill/>
            <a:miter lim="800000"/>
            <a:headEnd/>
            <a:tailEnd/>
          </a:ln>
          <a:effectLst/>
        </p:spPr>
        <p:txBody>
          <a:bodyPr>
            <a:spAutoFit/>
          </a:bodyPr>
          <a:lstStyle/>
          <a:p>
            <a:pPr>
              <a:spcBef>
                <a:spcPct val="50000"/>
              </a:spcBef>
            </a:pPr>
            <a:r>
              <a:rPr lang="en-GB" sz="3600" b="1">
                <a:solidFill>
                  <a:schemeClr val="accent2"/>
                </a:solidFill>
              </a:rPr>
              <a:t>Definition </a:t>
            </a:r>
          </a:p>
          <a:p>
            <a:pPr>
              <a:spcBef>
                <a:spcPct val="50000"/>
              </a:spcBef>
            </a:pPr>
            <a:r>
              <a:rPr lang="en-GB" sz="3600">
                <a:solidFill>
                  <a:schemeClr val="accent2"/>
                </a:solidFill>
              </a:rPr>
              <a:t>Obtaining from external sources all goods and services, which are necessary for running, maintaining and managing the company’s primary and support activities (Van Weele, 2005)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914400" y="0"/>
            <a:ext cx="8229600" cy="1143000"/>
          </a:xfrm>
        </p:spPr>
        <p:txBody>
          <a:bodyPr/>
          <a:lstStyle/>
          <a:p>
            <a:pPr algn="ctr"/>
            <a:r>
              <a:rPr lang="en-GB" sz="6000" b="1" dirty="0">
                <a:solidFill>
                  <a:schemeClr val="accent2"/>
                </a:solidFill>
                <a:effectLst>
                  <a:outerShdw blurRad="38100" dist="38100" dir="2700000" algn="tl">
                    <a:srgbClr val="C0C0C0"/>
                  </a:outerShdw>
                </a:effectLst>
              </a:rPr>
              <a:t>Purchasing</a:t>
            </a:r>
            <a:r>
              <a:rPr lang="en-GB" dirty="0"/>
              <a:t> </a:t>
            </a:r>
          </a:p>
        </p:txBody>
      </p:sp>
      <p:sp>
        <p:nvSpPr>
          <p:cNvPr id="6148" name="Text Box 4"/>
          <p:cNvSpPr txBox="1">
            <a:spLocks noChangeArrowheads="1"/>
          </p:cNvSpPr>
          <p:nvPr/>
        </p:nvSpPr>
        <p:spPr bwMode="auto">
          <a:xfrm>
            <a:off x="323850" y="1268413"/>
            <a:ext cx="8820150" cy="4722812"/>
          </a:xfrm>
          <a:prstGeom prst="rect">
            <a:avLst/>
          </a:prstGeom>
          <a:noFill/>
          <a:ln w="9525">
            <a:noFill/>
            <a:miter lim="800000"/>
            <a:headEnd/>
            <a:tailEnd/>
          </a:ln>
          <a:effectLst/>
        </p:spPr>
        <p:txBody>
          <a:bodyPr>
            <a:spAutoFit/>
          </a:bodyPr>
          <a:lstStyle/>
          <a:p>
            <a:pPr>
              <a:spcBef>
                <a:spcPct val="50000"/>
              </a:spcBef>
            </a:pPr>
            <a:r>
              <a:rPr lang="en-GB" sz="3200" b="1">
                <a:solidFill>
                  <a:schemeClr val="accent2"/>
                </a:solidFill>
              </a:rPr>
              <a:t>Definition </a:t>
            </a:r>
          </a:p>
          <a:p>
            <a:pPr>
              <a:spcBef>
                <a:spcPct val="50000"/>
              </a:spcBef>
            </a:pPr>
            <a:r>
              <a:rPr lang="en-GB" sz="3200">
                <a:solidFill>
                  <a:schemeClr val="accent2"/>
                </a:solidFill>
              </a:rPr>
              <a:t>The process undertaken by the organisational unit which, either as a function or as part of an integrated supply chain, is responsible both for procuring supplies of the right quality, quantity, time and price and the management of the suppliers, thereby contributing to the competitive advantages of the enterprise and the achievements of corporate strategy (CIPS)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0" y="260350"/>
            <a:ext cx="8229600" cy="1143000"/>
          </a:xfrm>
        </p:spPr>
        <p:txBody>
          <a:bodyPr/>
          <a:lstStyle/>
          <a:p>
            <a:pPr algn="ctr"/>
            <a:r>
              <a:rPr lang="en-GB" sz="6000" b="1" dirty="0">
                <a:solidFill>
                  <a:schemeClr val="accent2"/>
                </a:solidFill>
                <a:effectLst>
                  <a:outerShdw blurRad="38100" dist="38100" dir="2700000" algn="tl">
                    <a:srgbClr val="C0C0C0"/>
                  </a:outerShdw>
                </a:effectLst>
              </a:rPr>
              <a:t>Activity 1</a:t>
            </a:r>
          </a:p>
        </p:txBody>
      </p:sp>
      <p:sp>
        <p:nvSpPr>
          <p:cNvPr id="7172" name="Text Box 4"/>
          <p:cNvSpPr txBox="1">
            <a:spLocks noChangeArrowheads="1"/>
          </p:cNvSpPr>
          <p:nvPr/>
        </p:nvSpPr>
        <p:spPr bwMode="auto">
          <a:xfrm>
            <a:off x="468313" y="1773238"/>
            <a:ext cx="8135937" cy="3505200"/>
          </a:xfrm>
          <a:prstGeom prst="rect">
            <a:avLst/>
          </a:prstGeom>
          <a:noFill/>
          <a:ln w="9525">
            <a:noFill/>
            <a:miter lim="800000"/>
            <a:headEnd/>
            <a:tailEnd/>
          </a:ln>
          <a:effectLst/>
        </p:spPr>
        <p:txBody>
          <a:bodyPr>
            <a:spAutoFit/>
          </a:bodyPr>
          <a:lstStyle/>
          <a:p>
            <a:pPr>
              <a:spcBef>
                <a:spcPct val="50000"/>
              </a:spcBef>
            </a:pPr>
            <a:r>
              <a:rPr lang="en-GB" sz="3200">
                <a:solidFill>
                  <a:schemeClr val="accent2"/>
                </a:solidFill>
              </a:rPr>
              <a:t>Examine the three definitions of Purchasing and discuss in groups which definition in your opinion is most appropriate to 21</a:t>
            </a:r>
            <a:r>
              <a:rPr lang="en-GB" sz="3200" baseline="30000">
                <a:solidFill>
                  <a:schemeClr val="accent2"/>
                </a:solidFill>
              </a:rPr>
              <a:t>st</a:t>
            </a:r>
            <a:r>
              <a:rPr lang="en-GB" sz="3200">
                <a:solidFill>
                  <a:schemeClr val="accent2"/>
                </a:solidFill>
              </a:rPr>
              <a:t> Century purchasing.</a:t>
            </a:r>
          </a:p>
          <a:p>
            <a:pPr>
              <a:spcBef>
                <a:spcPct val="50000"/>
              </a:spcBef>
            </a:pPr>
            <a:endParaRPr lang="en-GB" sz="3200">
              <a:solidFill>
                <a:schemeClr val="accent2"/>
              </a:solidFill>
            </a:endParaRPr>
          </a:p>
          <a:p>
            <a:pPr>
              <a:spcBef>
                <a:spcPct val="50000"/>
              </a:spcBef>
            </a:pPr>
            <a:endParaRPr lang="en-GB" sz="3200">
              <a:solidFill>
                <a:schemeClr val="accent2"/>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0" y="333375"/>
            <a:ext cx="9144000" cy="1143000"/>
          </a:xfrm>
        </p:spPr>
        <p:txBody>
          <a:bodyPr/>
          <a:lstStyle/>
          <a:p>
            <a:pPr algn="ctr"/>
            <a:r>
              <a:rPr lang="en-GB" sz="6000" b="1" dirty="0">
                <a:solidFill>
                  <a:schemeClr val="accent2"/>
                </a:solidFill>
                <a:effectLst>
                  <a:outerShdw blurRad="38100" dist="38100" dir="2700000" algn="tl">
                    <a:srgbClr val="C0C0C0"/>
                  </a:outerShdw>
                </a:effectLst>
              </a:rPr>
              <a:t>Efficiency &amp; Effectiveness</a:t>
            </a:r>
          </a:p>
        </p:txBody>
      </p:sp>
      <p:sp>
        <p:nvSpPr>
          <p:cNvPr id="13316" name="Text Box 4"/>
          <p:cNvSpPr txBox="1">
            <a:spLocks noChangeArrowheads="1"/>
          </p:cNvSpPr>
          <p:nvPr/>
        </p:nvSpPr>
        <p:spPr bwMode="auto">
          <a:xfrm>
            <a:off x="395288" y="1989138"/>
            <a:ext cx="8353425" cy="3748087"/>
          </a:xfrm>
          <a:prstGeom prst="rect">
            <a:avLst/>
          </a:prstGeom>
          <a:noFill/>
          <a:ln w="9525">
            <a:noFill/>
            <a:miter lim="800000"/>
            <a:headEnd/>
            <a:tailEnd/>
          </a:ln>
          <a:effectLst/>
        </p:spPr>
        <p:txBody>
          <a:bodyPr>
            <a:spAutoFit/>
          </a:bodyPr>
          <a:lstStyle/>
          <a:p>
            <a:pPr>
              <a:spcBef>
                <a:spcPct val="50000"/>
              </a:spcBef>
            </a:pPr>
            <a:r>
              <a:rPr lang="en-GB" sz="3200" b="1">
                <a:solidFill>
                  <a:schemeClr val="accent2"/>
                </a:solidFill>
              </a:rPr>
              <a:t>Efficiency: </a:t>
            </a:r>
            <a:r>
              <a:rPr lang="en-GB" sz="3200">
                <a:solidFill>
                  <a:schemeClr val="accent2"/>
                </a:solidFill>
              </a:rPr>
              <a:t>is a measure of how well or productively resources are used to achieve a goal </a:t>
            </a:r>
          </a:p>
          <a:p>
            <a:pPr>
              <a:spcBef>
                <a:spcPct val="50000"/>
              </a:spcBef>
            </a:pPr>
            <a:r>
              <a:rPr lang="en-GB" sz="3200" b="1">
                <a:solidFill>
                  <a:schemeClr val="accent2"/>
                </a:solidFill>
              </a:rPr>
              <a:t>Effectiveness</a:t>
            </a:r>
            <a:r>
              <a:rPr lang="en-GB" sz="3200">
                <a:solidFill>
                  <a:schemeClr val="accent2"/>
                </a:solidFill>
              </a:rPr>
              <a:t>: - is a measure is a measure of the appropriateness of the goals the organisation is pursuing and of the degree to which those goals are achieved.</a:t>
            </a:r>
            <a:r>
              <a:rPr lang="en-GB" sz="3200"/>
              <a:t> </a:t>
            </a:r>
            <a:endParaRPr lang="en-GB" sz="32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51520" y="332656"/>
            <a:ext cx="8712968" cy="936104"/>
          </a:xfrm>
        </p:spPr>
        <p:txBody>
          <a:bodyPr>
            <a:normAutofit fontScale="90000"/>
          </a:bodyPr>
          <a:lstStyle/>
          <a:p>
            <a:pPr algn="ctr"/>
            <a:r>
              <a:rPr lang="en-GB" sz="5400" b="1" dirty="0">
                <a:solidFill>
                  <a:schemeClr val="accent2"/>
                </a:solidFill>
                <a:effectLst>
                  <a:outerShdw blurRad="38100" dist="38100" dir="2700000" algn="tl">
                    <a:srgbClr val="C0C0C0"/>
                  </a:outerShdw>
                </a:effectLst>
              </a:rPr>
              <a:t>Developing a purchasing strategy</a:t>
            </a:r>
          </a:p>
        </p:txBody>
      </p:sp>
      <p:sp>
        <p:nvSpPr>
          <p:cNvPr id="15363" name="Rectangle 3"/>
          <p:cNvSpPr>
            <a:spLocks noGrp="1" noChangeArrowheads="1"/>
          </p:cNvSpPr>
          <p:nvPr>
            <p:ph idx="1"/>
          </p:nvPr>
        </p:nvSpPr>
        <p:spPr>
          <a:xfrm>
            <a:off x="468313" y="1844675"/>
            <a:ext cx="8229600" cy="4525963"/>
          </a:xfrm>
        </p:spPr>
        <p:txBody>
          <a:bodyPr/>
          <a:lstStyle/>
          <a:p>
            <a:pPr>
              <a:lnSpc>
                <a:spcPct val="90000"/>
              </a:lnSpc>
            </a:pPr>
            <a:r>
              <a:rPr lang="en-GB" dirty="0">
                <a:solidFill>
                  <a:schemeClr val="accent2"/>
                </a:solidFill>
              </a:rPr>
              <a:t>The purchasing function must support the corporate strategy, by providing added value, which is the process of improving business performance. </a:t>
            </a:r>
          </a:p>
          <a:p>
            <a:pPr>
              <a:lnSpc>
                <a:spcPct val="90000"/>
              </a:lnSpc>
            </a:pPr>
            <a:r>
              <a:rPr lang="en-GB" dirty="0">
                <a:solidFill>
                  <a:schemeClr val="accent2"/>
                </a:solidFill>
              </a:rPr>
              <a:t>Purchasing staff should seek to contribute to corporate strategy by provision of intelligence on the basis of which decisions can be made and through competitive advantage.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332656"/>
            <a:ext cx="8229600" cy="1080120"/>
          </a:xfrm>
        </p:spPr>
        <p:txBody>
          <a:bodyPr>
            <a:normAutofit fontScale="90000"/>
          </a:bodyPr>
          <a:lstStyle/>
          <a:p>
            <a:pPr algn="ctr"/>
            <a:r>
              <a:rPr lang="en-GB" b="1" dirty="0">
                <a:solidFill>
                  <a:schemeClr val="accent2"/>
                </a:solidFill>
                <a:effectLst>
                  <a:outerShdw blurRad="38100" dist="38100" dir="2700000" algn="tl">
                    <a:srgbClr val="C0C0C0"/>
                  </a:outerShdw>
                </a:effectLst>
              </a:rPr>
              <a:t>Developing a purchasing strategy</a:t>
            </a:r>
            <a:r>
              <a:rPr lang="en-GB" sz="4000" dirty="0"/>
              <a:t> </a:t>
            </a:r>
          </a:p>
        </p:txBody>
      </p:sp>
      <p:sp>
        <p:nvSpPr>
          <p:cNvPr id="16389" name="Text Box 5"/>
          <p:cNvSpPr txBox="1">
            <a:spLocks noChangeArrowheads="1"/>
          </p:cNvSpPr>
          <p:nvPr/>
        </p:nvSpPr>
        <p:spPr bwMode="auto">
          <a:xfrm>
            <a:off x="250825" y="1700213"/>
            <a:ext cx="8569325" cy="946150"/>
          </a:xfrm>
          <a:prstGeom prst="rect">
            <a:avLst/>
          </a:prstGeom>
          <a:noFill/>
          <a:ln w="9525">
            <a:noFill/>
            <a:miter lim="800000"/>
            <a:headEnd/>
            <a:tailEnd/>
          </a:ln>
          <a:effectLst/>
        </p:spPr>
        <p:txBody>
          <a:bodyPr>
            <a:spAutoFit/>
          </a:bodyPr>
          <a:lstStyle/>
          <a:p>
            <a:pPr>
              <a:spcBef>
                <a:spcPct val="50000"/>
              </a:spcBef>
            </a:pPr>
            <a:r>
              <a:rPr lang="en-GB" sz="2800">
                <a:solidFill>
                  <a:schemeClr val="accent2"/>
                </a:solidFill>
              </a:rPr>
              <a:t>Kraljic (1983) states that the need for a purchasing strategy depends on: </a:t>
            </a:r>
          </a:p>
        </p:txBody>
      </p:sp>
      <p:sp>
        <p:nvSpPr>
          <p:cNvPr id="16390" name="Text Box 6"/>
          <p:cNvSpPr txBox="1">
            <a:spLocks noChangeArrowheads="1"/>
          </p:cNvSpPr>
          <p:nvPr/>
        </p:nvSpPr>
        <p:spPr bwMode="auto">
          <a:xfrm>
            <a:off x="250825" y="2997200"/>
            <a:ext cx="8642350" cy="3295650"/>
          </a:xfrm>
          <a:prstGeom prst="rect">
            <a:avLst/>
          </a:prstGeom>
          <a:noFill/>
          <a:ln w="9525">
            <a:noFill/>
            <a:miter lim="800000"/>
            <a:headEnd/>
            <a:tailEnd/>
          </a:ln>
          <a:effectLst/>
        </p:spPr>
        <p:txBody>
          <a:bodyPr>
            <a:spAutoFit/>
          </a:bodyPr>
          <a:lstStyle/>
          <a:p>
            <a:pPr marL="342900" indent="-342900">
              <a:spcBef>
                <a:spcPct val="50000"/>
              </a:spcBef>
              <a:buFontTx/>
              <a:buAutoNum type="arabicPeriod"/>
            </a:pPr>
            <a:r>
              <a:rPr lang="en-GB" sz="2800">
                <a:solidFill>
                  <a:schemeClr val="accent2"/>
                </a:solidFill>
              </a:rPr>
              <a:t>The strategic importance of purchasing in terms of the value added by the product line, total materials costs and so on.</a:t>
            </a:r>
          </a:p>
          <a:p>
            <a:pPr marL="342900" indent="-342900">
              <a:spcBef>
                <a:spcPct val="50000"/>
              </a:spcBef>
              <a:buFontTx/>
              <a:buAutoNum type="arabicPeriod"/>
            </a:pPr>
            <a:r>
              <a:rPr lang="en-GB" sz="2800">
                <a:solidFill>
                  <a:schemeClr val="accent2"/>
                </a:solidFill>
              </a:rPr>
              <a:t>The complexity of the supply market gauged by supply scarcity, pace of technology and/or materials substitution, entry barriers, logistics costs, cost of switching and complexity.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188640"/>
            <a:ext cx="8229600" cy="936104"/>
          </a:xfrm>
        </p:spPr>
        <p:txBody>
          <a:bodyPr>
            <a:normAutofit fontScale="90000"/>
          </a:bodyPr>
          <a:lstStyle/>
          <a:p>
            <a:pPr algn="ctr"/>
            <a:r>
              <a:rPr lang="en-GB" b="1" dirty="0">
                <a:solidFill>
                  <a:schemeClr val="accent2"/>
                </a:solidFill>
                <a:effectLst>
                  <a:outerShdw blurRad="38100" dist="38100" dir="2700000" algn="tl">
                    <a:srgbClr val="C0C0C0"/>
                  </a:outerShdw>
                </a:effectLst>
              </a:rPr>
              <a:t>Developing a Purchasing Strategy</a:t>
            </a:r>
          </a:p>
        </p:txBody>
      </p:sp>
      <p:sp>
        <p:nvSpPr>
          <p:cNvPr id="19460" name="Text Box 4"/>
          <p:cNvSpPr txBox="1">
            <a:spLocks noChangeArrowheads="1"/>
          </p:cNvSpPr>
          <p:nvPr/>
        </p:nvSpPr>
        <p:spPr bwMode="auto">
          <a:xfrm>
            <a:off x="179388" y="1412776"/>
            <a:ext cx="8964612" cy="5262979"/>
          </a:xfrm>
          <a:prstGeom prst="rect">
            <a:avLst/>
          </a:prstGeom>
          <a:noFill/>
          <a:ln w="9525">
            <a:noFill/>
            <a:miter lim="800000"/>
            <a:headEnd/>
            <a:tailEnd/>
          </a:ln>
          <a:effectLst/>
        </p:spPr>
        <p:txBody>
          <a:bodyPr wrap="square">
            <a:spAutoFit/>
          </a:bodyPr>
          <a:lstStyle/>
          <a:p>
            <a:pPr marL="342900" indent="-342900">
              <a:spcBef>
                <a:spcPct val="50000"/>
              </a:spcBef>
            </a:pPr>
            <a:r>
              <a:rPr lang="en-GB" sz="2800" dirty="0">
                <a:solidFill>
                  <a:schemeClr val="accent2"/>
                </a:solidFill>
              </a:rPr>
              <a:t>A typical purchasing strategy consists of four stages: </a:t>
            </a:r>
          </a:p>
          <a:p>
            <a:pPr marL="342900" indent="-342900">
              <a:spcBef>
                <a:spcPct val="50000"/>
              </a:spcBef>
              <a:buFontTx/>
              <a:buAutoNum type="arabicPeriod"/>
            </a:pPr>
            <a:r>
              <a:rPr lang="en-GB" sz="2800" dirty="0">
                <a:solidFill>
                  <a:schemeClr val="accent2"/>
                </a:solidFill>
              </a:rPr>
              <a:t>Vision Statement: - a projection of the future state of an organisation or functions or activities within an organisation.</a:t>
            </a:r>
          </a:p>
          <a:p>
            <a:pPr marL="342900" indent="-342900">
              <a:spcBef>
                <a:spcPct val="50000"/>
              </a:spcBef>
              <a:buFontTx/>
              <a:buAutoNum type="arabicPeriod"/>
            </a:pPr>
            <a:r>
              <a:rPr lang="en-GB" sz="2800" dirty="0">
                <a:solidFill>
                  <a:schemeClr val="accent2"/>
                </a:solidFill>
              </a:rPr>
              <a:t>Mission Statement: - should include </a:t>
            </a:r>
          </a:p>
          <a:p>
            <a:pPr marL="800100" lvl="1" indent="-342900">
              <a:spcBef>
                <a:spcPct val="50000"/>
              </a:spcBef>
              <a:buFontTx/>
              <a:buChar char="•"/>
            </a:pPr>
            <a:r>
              <a:rPr lang="en-GB" sz="2800" dirty="0">
                <a:solidFill>
                  <a:schemeClr val="accent2"/>
                </a:solidFill>
              </a:rPr>
              <a:t>Overall aims of the function</a:t>
            </a:r>
          </a:p>
          <a:p>
            <a:pPr marL="800100" lvl="1" indent="-342900">
              <a:spcBef>
                <a:spcPct val="50000"/>
              </a:spcBef>
              <a:buFontTx/>
              <a:buChar char="•"/>
            </a:pPr>
            <a:r>
              <a:rPr lang="en-GB" sz="2800" dirty="0">
                <a:solidFill>
                  <a:schemeClr val="accent2"/>
                </a:solidFill>
              </a:rPr>
              <a:t>How the aims will be achieved</a:t>
            </a:r>
          </a:p>
          <a:p>
            <a:pPr marL="800100" lvl="1" indent="-342900">
              <a:spcBef>
                <a:spcPct val="50000"/>
              </a:spcBef>
              <a:buFontTx/>
              <a:buChar char="•"/>
            </a:pPr>
            <a:r>
              <a:rPr lang="en-GB" sz="2800" dirty="0">
                <a:solidFill>
                  <a:schemeClr val="accent2"/>
                </a:solidFill>
              </a:rPr>
              <a:t>Basis of internal and external relationships</a:t>
            </a:r>
          </a:p>
          <a:p>
            <a:pPr marL="800100" lvl="1" indent="-342900">
              <a:spcBef>
                <a:spcPct val="50000"/>
              </a:spcBef>
              <a:buFontTx/>
              <a:buChar char="•"/>
            </a:pPr>
            <a:r>
              <a:rPr lang="en-GB" sz="2800" dirty="0">
                <a:solidFill>
                  <a:schemeClr val="accent2"/>
                </a:solidFill>
              </a:rPr>
              <a:t>Link with corporate strategy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914400" y="260350"/>
            <a:ext cx="8229600" cy="1143000"/>
          </a:xfrm>
        </p:spPr>
        <p:txBody>
          <a:bodyPr/>
          <a:lstStyle/>
          <a:p>
            <a:pPr algn="ctr"/>
            <a:r>
              <a:rPr lang="en-GB" sz="4000" b="1" dirty="0">
                <a:solidFill>
                  <a:schemeClr val="accent2"/>
                </a:solidFill>
                <a:effectLst>
                  <a:outerShdw blurRad="38100" dist="38100" dir="2700000" algn="tl">
                    <a:srgbClr val="C0C0C0"/>
                  </a:outerShdw>
                </a:effectLst>
              </a:rPr>
              <a:t>Developing a Purchasing Strategy</a:t>
            </a:r>
          </a:p>
        </p:txBody>
      </p:sp>
      <p:sp>
        <p:nvSpPr>
          <p:cNvPr id="17413" name="Text Box 5"/>
          <p:cNvSpPr txBox="1">
            <a:spLocks noChangeArrowheads="1"/>
          </p:cNvSpPr>
          <p:nvPr/>
        </p:nvSpPr>
        <p:spPr bwMode="auto">
          <a:xfrm>
            <a:off x="323850" y="2060575"/>
            <a:ext cx="8496300" cy="2530475"/>
          </a:xfrm>
          <a:prstGeom prst="rect">
            <a:avLst/>
          </a:prstGeom>
          <a:noFill/>
          <a:ln w="9525">
            <a:noFill/>
            <a:miter lim="800000"/>
            <a:headEnd/>
            <a:tailEnd/>
          </a:ln>
          <a:effectLst/>
        </p:spPr>
        <p:txBody>
          <a:bodyPr>
            <a:spAutoFit/>
          </a:bodyPr>
          <a:lstStyle/>
          <a:p>
            <a:pPr marL="342900" indent="-342900">
              <a:spcBef>
                <a:spcPct val="50000"/>
              </a:spcBef>
              <a:buFontTx/>
              <a:buAutoNum type="arabicPeriod" startAt="3"/>
            </a:pPr>
            <a:r>
              <a:rPr lang="en-GB" sz="3200" dirty="0">
                <a:solidFill>
                  <a:schemeClr val="accent2"/>
                </a:solidFill>
              </a:rPr>
              <a:t>Objectives and aims: - all objectives should be SMART</a:t>
            </a:r>
          </a:p>
          <a:p>
            <a:pPr marL="342900" indent="-342900">
              <a:spcBef>
                <a:spcPct val="50000"/>
              </a:spcBef>
              <a:buFontTx/>
              <a:buAutoNum type="arabicPeriod" startAt="3"/>
            </a:pPr>
            <a:endParaRPr lang="en-GB" sz="3200" dirty="0">
              <a:solidFill>
                <a:schemeClr val="accent2"/>
              </a:solidFill>
            </a:endParaRPr>
          </a:p>
          <a:p>
            <a:pPr marL="342900" indent="-342900">
              <a:spcBef>
                <a:spcPct val="50000"/>
              </a:spcBef>
              <a:buFontTx/>
              <a:buAutoNum type="arabicPeriod" startAt="3"/>
            </a:pPr>
            <a:r>
              <a:rPr lang="en-GB" sz="3200" dirty="0">
                <a:solidFill>
                  <a:schemeClr val="accent2"/>
                </a:solidFill>
              </a:rPr>
              <a:t>Determination of strategy decisions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1" dirty="0">
                <a:solidFill>
                  <a:schemeClr val="accent2"/>
                </a:solidFill>
              </a:rPr>
              <a:t>Activity 2</a:t>
            </a:r>
            <a:endParaRPr lang="en-GB" dirty="0"/>
          </a:p>
        </p:txBody>
      </p:sp>
      <p:sp>
        <p:nvSpPr>
          <p:cNvPr id="4" name="Content Placeholder 3"/>
          <p:cNvSpPr>
            <a:spLocks noGrp="1"/>
          </p:cNvSpPr>
          <p:nvPr>
            <p:ph idx="1"/>
          </p:nvPr>
        </p:nvSpPr>
        <p:spPr/>
        <p:txBody>
          <a:bodyPr/>
          <a:lstStyle/>
          <a:p>
            <a:pPr>
              <a:buNone/>
            </a:pPr>
            <a:r>
              <a:rPr lang="en-GB" dirty="0">
                <a:solidFill>
                  <a:schemeClr val="accent2"/>
                </a:solidFill>
              </a:rPr>
              <a:t>	In your groups develop a  purchasing strategy for an organisation or department of your choice.</a:t>
            </a:r>
          </a:p>
          <a:p>
            <a:pPr>
              <a:buNone/>
            </a:pPr>
            <a:endParaRPr lang="en-GB" dirty="0">
              <a:solidFill>
                <a:schemeClr val="accent2"/>
              </a:solidFill>
            </a:endParaRPr>
          </a:p>
          <a:p>
            <a:pPr>
              <a:buNone/>
            </a:pPr>
            <a:r>
              <a:rPr lang="en-GB" dirty="0">
                <a:solidFill>
                  <a:schemeClr val="accent2"/>
                </a:solidFill>
              </a:rPr>
              <a:t>	You are to spend 20 minutes on this activity and then present your findings</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836613"/>
          </a:xfrm>
        </p:spPr>
        <p:txBody>
          <a:bodyPr/>
          <a:lstStyle/>
          <a:p>
            <a:pPr algn="ctr"/>
            <a:r>
              <a:rPr lang="en-GB" sz="4000" b="1" dirty="0">
                <a:solidFill>
                  <a:schemeClr val="accent2"/>
                </a:solidFill>
              </a:rPr>
              <a:t>Developing a Purchasing Strategy</a:t>
            </a:r>
          </a:p>
        </p:txBody>
      </p:sp>
      <p:sp>
        <p:nvSpPr>
          <p:cNvPr id="20483" name="Rectangle 3"/>
          <p:cNvSpPr>
            <a:spLocks noGrp="1" noChangeArrowheads="1"/>
          </p:cNvSpPr>
          <p:nvPr>
            <p:ph idx="1"/>
          </p:nvPr>
        </p:nvSpPr>
        <p:spPr>
          <a:xfrm>
            <a:off x="457200" y="981075"/>
            <a:ext cx="8229600" cy="5543550"/>
          </a:xfrm>
        </p:spPr>
        <p:txBody>
          <a:bodyPr/>
          <a:lstStyle/>
          <a:p>
            <a:pPr>
              <a:lnSpc>
                <a:spcPct val="90000"/>
              </a:lnSpc>
              <a:buFontTx/>
              <a:buNone/>
            </a:pPr>
            <a:r>
              <a:rPr lang="en-GB" sz="2800" dirty="0"/>
              <a:t>	</a:t>
            </a:r>
            <a:r>
              <a:rPr lang="en-GB" sz="2800" dirty="0">
                <a:solidFill>
                  <a:schemeClr val="accent2"/>
                </a:solidFill>
              </a:rPr>
              <a:t>Typical purchasing strategy could include:</a:t>
            </a:r>
          </a:p>
          <a:p>
            <a:pPr>
              <a:lnSpc>
                <a:spcPct val="90000"/>
              </a:lnSpc>
            </a:pPr>
            <a:r>
              <a:rPr lang="en-GB" sz="2800" dirty="0">
                <a:solidFill>
                  <a:schemeClr val="accent2"/>
                </a:solidFill>
              </a:rPr>
              <a:t>Review of purchasing procedures</a:t>
            </a:r>
          </a:p>
          <a:p>
            <a:pPr>
              <a:lnSpc>
                <a:spcPct val="90000"/>
              </a:lnSpc>
            </a:pPr>
            <a:r>
              <a:rPr lang="en-GB" sz="2800" dirty="0">
                <a:solidFill>
                  <a:schemeClr val="accent2"/>
                </a:solidFill>
              </a:rPr>
              <a:t>Implementation of standardisation programme</a:t>
            </a:r>
          </a:p>
          <a:p>
            <a:pPr>
              <a:lnSpc>
                <a:spcPct val="90000"/>
              </a:lnSpc>
            </a:pPr>
            <a:r>
              <a:rPr lang="en-GB" sz="2800" dirty="0">
                <a:solidFill>
                  <a:schemeClr val="accent2"/>
                </a:solidFill>
              </a:rPr>
              <a:t>Reduction in the number of suppliers</a:t>
            </a:r>
          </a:p>
          <a:p>
            <a:pPr>
              <a:lnSpc>
                <a:spcPct val="90000"/>
              </a:lnSpc>
            </a:pPr>
            <a:r>
              <a:rPr lang="en-GB" sz="2800" dirty="0">
                <a:solidFill>
                  <a:schemeClr val="accent2"/>
                </a:solidFill>
              </a:rPr>
              <a:t>Strategy for individual products and services</a:t>
            </a:r>
          </a:p>
          <a:p>
            <a:pPr>
              <a:lnSpc>
                <a:spcPct val="90000"/>
              </a:lnSpc>
            </a:pPr>
            <a:r>
              <a:rPr lang="en-GB" sz="2800" dirty="0">
                <a:solidFill>
                  <a:schemeClr val="accent2"/>
                </a:solidFill>
              </a:rPr>
              <a:t>Supplier development programmes</a:t>
            </a:r>
          </a:p>
          <a:p>
            <a:pPr>
              <a:lnSpc>
                <a:spcPct val="90000"/>
              </a:lnSpc>
            </a:pPr>
            <a:r>
              <a:rPr lang="en-GB" sz="2800" dirty="0">
                <a:solidFill>
                  <a:schemeClr val="accent2"/>
                </a:solidFill>
              </a:rPr>
              <a:t>Encourage suppliers to adopt TQM or Business excellence</a:t>
            </a:r>
          </a:p>
          <a:p>
            <a:pPr>
              <a:lnSpc>
                <a:spcPct val="90000"/>
              </a:lnSpc>
            </a:pPr>
            <a:r>
              <a:rPr lang="en-GB" sz="2800" dirty="0">
                <a:solidFill>
                  <a:schemeClr val="accent2"/>
                </a:solidFill>
              </a:rPr>
              <a:t>Supplier involvement</a:t>
            </a:r>
          </a:p>
          <a:p>
            <a:pPr>
              <a:lnSpc>
                <a:spcPct val="90000"/>
              </a:lnSpc>
            </a:pPr>
            <a:r>
              <a:rPr lang="en-GB" sz="2800" dirty="0">
                <a:solidFill>
                  <a:schemeClr val="accent2"/>
                </a:solidFill>
              </a:rPr>
              <a:t>Development of IT systems</a:t>
            </a:r>
          </a:p>
          <a:p>
            <a:pPr>
              <a:lnSpc>
                <a:spcPct val="90000"/>
              </a:lnSpc>
            </a:pPr>
            <a:r>
              <a:rPr lang="en-GB" sz="2800" dirty="0">
                <a:solidFill>
                  <a:schemeClr val="accent2"/>
                </a:solidFill>
              </a:rPr>
              <a:t>Code of ethics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332656"/>
            <a:ext cx="8229600" cy="1008112"/>
          </a:xfrm>
        </p:spPr>
        <p:txBody>
          <a:bodyPr/>
          <a:lstStyle/>
          <a:p>
            <a:pPr algn="ctr"/>
            <a:r>
              <a:rPr lang="en-GB" b="1" dirty="0">
                <a:solidFill>
                  <a:schemeClr val="accent2"/>
                </a:solidFill>
              </a:rPr>
              <a:t>Total Acquisition Cost</a:t>
            </a:r>
          </a:p>
        </p:txBody>
      </p:sp>
      <p:sp>
        <p:nvSpPr>
          <p:cNvPr id="23555" name="Rectangle 3"/>
          <p:cNvSpPr>
            <a:spLocks noGrp="1" noChangeArrowheads="1"/>
          </p:cNvSpPr>
          <p:nvPr>
            <p:ph idx="1"/>
          </p:nvPr>
        </p:nvSpPr>
        <p:spPr/>
        <p:txBody>
          <a:bodyPr/>
          <a:lstStyle/>
          <a:p>
            <a:r>
              <a:rPr lang="en-GB">
                <a:solidFill>
                  <a:schemeClr val="accent2"/>
                </a:solidFill>
              </a:rPr>
              <a:t>Is simply more than price</a:t>
            </a:r>
          </a:p>
          <a:p>
            <a:r>
              <a:rPr lang="en-GB">
                <a:solidFill>
                  <a:schemeClr val="accent2"/>
                </a:solidFill>
              </a:rPr>
              <a:t>It has a bearing on developing the wider role of purchasing into total cost management.</a:t>
            </a:r>
          </a:p>
          <a:p>
            <a:r>
              <a:rPr lang="en-GB">
                <a:solidFill>
                  <a:schemeClr val="accent2"/>
                </a:solidFill>
              </a:rPr>
              <a:t>It is the total you actually pay for goods and services, including things such as, tooling, duty, inventory carrying costs, inspection, remedy or rectification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332656"/>
            <a:ext cx="8229600" cy="1080120"/>
          </a:xfrm>
        </p:spPr>
        <p:txBody>
          <a:bodyPr/>
          <a:lstStyle/>
          <a:p>
            <a:pPr algn="ctr"/>
            <a:r>
              <a:rPr lang="en-GB" b="1" dirty="0">
                <a:solidFill>
                  <a:schemeClr val="accent2"/>
                </a:solidFill>
              </a:rPr>
              <a:t>Total Acquisition Cost</a:t>
            </a:r>
          </a:p>
        </p:txBody>
      </p:sp>
      <p:sp>
        <p:nvSpPr>
          <p:cNvPr id="24579" name="Rectangle 3"/>
          <p:cNvSpPr>
            <a:spLocks noGrp="1" noChangeArrowheads="1"/>
          </p:cNvSpPr>
          <p:nvPr>
            <p:ph idx="1"/>
          </p:nvPr>
        </p:nvSpPr>
        <p:spPr/>
        <p:txBody>
          <a:bodyPr/>
          <a:lstStyle/>
          <a:p>
            <a:r>
              <a:rPr lang="en-GB">
                <a:solidFill>
                  <a:schemeClr val="accent2"/>
                </a:solidFill>
              </a:rPr>
              <a:t>It is an obvious fact that a low price may lead to a high total acquisition cost</a:t>
            </a:r>
          </a:p>
          <a:p>
            <a:r>
              <a:rPr lang="en-GB">
                <a:solidFill>
                  <a:schemeClr val="accent2"/>
                </a:solidFill>
              </a:rPr>
              <a:t>Price is the most visible of the costs, which arise from acquisitions, and in many cases it will be the largest component of cost too.</a:t>
            </a:r>
          </a:p>
          <a:p>
            <a:r>
              <a:rPr lang="en-GB">
                <a:solidFill>
                  <a:schemeClr val="accent2"/>
                </a:solidFill>
              </a:rPr>
              <a:t>The price/cost ‘iceberg’ helps us to remember the hidden cost and account for them in our business decision making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260648"/>
            <a:ext cx="8229600" cy="864096"/>
          </a:xfrm>
        </p:spPr>
        <p:txBody>
          <a:bodyPr/>
          <a:lstStyle/>
          <a:p>
            <a:pPr algn="ctr"/>
            <a:r>
              <a:rPr lang="en-GB" b="1" dirty="0">
                <a:solidFill>
                  <a:schemeClr val="accent2"/>
                </a:solidFill>
              </a:rPr>
              <a:t>Total Acquisition Cost</a:t>
            </a:r>
          </a:p>
        </p:txBody>
      </p:sp>
      <p:pic>
        <p:nvPicPr>
          <p:cNvPr id="25604" name="Picture 4" descr="iceberg"/>
          <p:cNvPicPr>
            <a:picLocks noGrp="1" noChangeAspect="1" noChangeArrowheads="1"/>
          </p:cNvPicPr>
          <p:nvPr>
            <p:ph idx="1"/>
          </p:nvPr>
        </p:nvPicPr>
        <p:blipFill>
          <a:blip r:embed="rId2" cstate="print"/>
          <a:stretch>
            <a:fillRect/>
          </a:stretch>
        </p:blipFill>
        <p:spPr>
          <a:xfrm>
            <a:off x="755576" y="1484784"/>
            <a:ext cx="7776864" cy="4824535"/>
          </a:xfrm>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908050"/>
          </a:xfrm>
        </p:spPr>
        <p:txBody>
          <a:bodyPr/>
          <a:lstStyle/>
          <a:p>
            <a:pPr algn="ctr"/>
            <a:r>
              <a:rPr lang="en-GB" b="1" dirty="0">
                <a:solidFill>
                  <a:schemeClr val="accent2"/>
                </a:solidFill>
              </a:rPr>
              <a:t>Life Cycle Costing</a:t>
            </a:r>
          </a:p>
        </p:txBody>
      </p:sp>
      <p:sp>
        <p:nvSpPr>
          <p:cNvPr id="26627" name="Rectangle 3"/>
          <p:cNvSpPr>
            <a:spLocks noGrp="1" noChangeArrowheads="1"/>
          </p:cNvSpPr>
          <p:nvPr>
            <p:ph idx="1"/>
          </p:nvPr>
        </p:nvSpPr>
        <p:spPr>
          <a:xfrm>
            <a:off x="179388" y="908050"/>
            <a:ext cx="8785225" cy="5949950"/>
          </a:xfrm>
        </p:spPr>
        <p:txBody>
          <a:bodyPr/>
          <a:lstStyle/>
          <a:p>
            <a:pPr>
              <a:lnSpc>
                <a:spcPct val="90000"/>
              </a:lnSpc>
            </a:pPr>
            <a:r>
              <a:rPr lang="en-GB" sz="2800" dirty="0">
                <a:solidFill>
                  <a:schemeClr val="accent2"/>
                </a:solidFill>
              </a:rPr>
              <a:t>Also referred to as whole life costing or life cycle management</a:t>
            </a:r>
          </a:p>
          <a:p>
            <a:pPr>
              <a:lnSpc>
                <a:spcPct val="90000"/>
              </a:lnSpc>
            </a:pPr>
            <a:r>
              <a:rPr lang="en-GB" sz="2800" dirty="0">
                <a:solidFill>
                  <a:schemeClr val="accent2"/>
                </a:solidFill>
              </a:rPr>
              <a:t>It is a statement that address all the elements of this cost and can be used to predict a spend profile of the product over its anticipated lifespan</a:t>
            </a:r>
          </a:p>
          <a:p>
            <a:pPr>
              <a:lnSpc>
                <a:spcPct val="90000"/>
              </a:lnSpc>
            </a:pPr>
            <a:r>
              <a:rPr lang="en-GB" sz="2800" dirty="0">
                <a:solidFill>
                  <a:schemeClr val="accent2"/>
                </a:solidFill>
              </a:rPr>
              <a:t>Used to assist management in the decision-making process when there is a choice of products</a:t>
            </a:r>
          </a:p>
          <a:p>
            <a:pPr>
              <a:lnSpc>
                <a:spcPct val="90000"/>
              </a:lnSpc>
            </a:pPr>
            <a:r>
              <a:rPr lang="en-GB" sz="2800" dirty="0">
                <a:solidFill>
                  <a:schemeClr val="accent2"/>
                </a:solidFill>
              </a:rPr>
              <a:t>The accuracy of LCC diminishes as it projects further into the future, so it is most useful as a comparative tool when long-term assumptions apply to all the options and consequently have the same impact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algn="ctr"/>
            <a:r>
              <a:rPr lang="en-GB" b="1" dirty="0">
                <a:solidFill>
                  <a:schemeClr val="accent2"/>
                </a:solidFill>
              </a:rPr>
              <a:t>Life Cycle Costing</a:t>
            </a:r>
          </a:p>
        </p:txBody>
      </p:sp>
      <p:sp>
        <p:nvSpPr>
          <p:cNvPr id="28675" name="Rectangle 3"/>
          <p:cNvSpPr>
            <a:spLocks noGrp="1" noChangeArrowheads="1"/>
          </p:cNvSpPr>
          <p:nvPr>
            <p:ph idx="1"/>
          </p:nvPr>
        </p:nvSpPr>
        <p:spPr/>
        <p:txBody>
          <a:bodyPr/>
          <a:lstStyle/>
          <a:p>
            <a:pPr>
              <a:buFontTx/>
              <a:buNone/>
            </a:pPr>
            <a:r>
              <a:rPr lang="en-GB" dirty="0">
                <a:solidFill>
                  <a:schemeClr val="accent2"/>
                </a:solidFill>
              </a:rPr>
              <a:t>Definition</a:t>
            </a:r>
          </a:p>
          <a:p>
            <a:pPr>
              <a:buFontTx/>
              <a:buNone/>
            </a:pPr>
            <a:r>
              <a:rPr lang="en-GB" dirty="0">
                <a:solidFill>
                  <a:schemeClr val="accent2"/>
                </a:solidFill>
              </a:rPr>
              <a:t> ‘Life cycle cost’ embraces all the costs associated with feasibility studies, research development, design and production, and all the support, training and operating costs generated by the acquisitions, or a replacement of physical resources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404664"/>
            <a:ext cx="8229600" cy="1008112"/>
          </a:xfrm>
        </p:spPr>
        <p:txBody>
          <a:bodyPr/>
          <a:lstStyle/>
          <a:p>
            <a:pPr algn="ctr"/>
            <a:r>
              <a:rPr lang="en-GB" b="1" dirty="0">
                <a:solidFill>
                  <a:schemeClr val="accent2"/>
                </a:solidFill>
              </a:rPr>
              <a:t>Life Cycle Costing</a:t>
            </a:r>
          </a:p>
        </p:txBody>
      </p:sp>
      <p:sp>
        <p:nvSpPr>
          <p:cNvPr id="29699" name="Rectangle 3"/>
          <p:cNvSpPr>
            <a:spLocks noGrp="1" noChangeArrowheads="1"/>
          </p:cNvSpPr>
          <p:nvPr>
            <p:ph idx="1"/>
          </p:nvPr>
        </p:nvSpPr>
        <p:spPr>
          <a:xfrm>
            <a:off x="457200" y="1600200"/>
            <a:ext cx="8507413" cy="4997450"/>
          </a:xfrm>
        </p:spPr>
        <p:txBody>
          <a:bodyPr/>
          <a:lstStyle/>
          <a:p>
            <a:r>
              <a:rPr lang="en-GB">
                <a:solidFill>
                  <a:schemeClr val="accent2"/>
                </a:solidFill>
              </a:rPr>
              <a:t>Important though it is as a technique, LCC needs to be seen in the context of other cost analysis approaches such as target costing, absorption costing and activity based costing</a:t>
            </a:r>
          </a:p>
          <a:p>
            <a:r>
              <a:rPr lang="en-GB">
                <a:solidFill>
                  <a:schemeClr val="accent2"/>
                </a:solidFill>
              </a:rPr>
              <a:t>Within total life cycle costs two main categories have been identified</a:t>
            </a:r>
          </a:p>
          <a:p>
            <a:pPr>
              <a:buFontTx/>
              <a:buNone/>
            </a:pPr>
            <a:r>
              <a:rPr lang="en-GB">
                <a:solidFill>
                  <a:schemeClr val="accent2"/>
                </a:solidFill>
              </a:rPr>
              <a:t>	- acquisition costs</a:t>
            </a:r>
          </a:p>
          <a:p>
            <a:pPr>
              <a:buFontTx/>
              <a:buNone/>
            </a:pPr>
            <a:r>
              <a:rPr lang="en-GB">
                <a:solidFill>
                  <a:schemeClr val="accent2"/>
                </a:solidFill>
              </a:rPr>
              <a:t>	- operation, maintenance and disposal costs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a:r>
              <a:rPr lang="en-GB" b="1" dirty="0">
                <a:solidFill>
                  <a:schemeClr val="accent2"/>
                </a:solidFill>
              </a:rPr>
              <a:t>Life Cycle Costing</a:t>
            </a:r>
          </a:p>
        </p:txBody>
      </p:sp>
      <p:sp>
        <p:nvSpPr>
          <p:cNvPr id="30723" name="Rectangle 3"/>
          <p:cNvSpPr>
            <a:spLocks noGrp="1" noChangeArrowheads="1"/>
          </p:cNvSpPr>
          <p:nvPr>
            <p:ph idx="1"/>
          </p:nvPr>
        </p:nvSpPr>
        <p:spPr/>
        <p:txBody>
          <a:bodyPr/>
          <a:lstStyle/>
          <a:p>
            <a:pPr>
              <a:buFontTx/>
              <a:buNone/>
            </a:pPr>
            <a:r>
              <a:rPr lang="en-GB" b="1" u="sng">
                <a:solidFill>
                  <a:schemeClr val="accent2"/>
                </a:solidFill>
              </a:rPr>
              <a:t>Acquisition costs</a:t>
            </a:r>
          </a:p>
          <a:p>
            <a:r>
              <a:rPr lang="en-GB">
                <a:solidFill>
                  <a:schemeClr val="accent2"/>
                </a:solidFill>
              </a:rPr>
              <a:t>Initial costs</a:t>
            </a:r>
          </a:p>
          <a:p>
            <a:r>
              <a:rPr lang="en-GB">
                <a:solidFill>
                  <a:schemeClr val="accent2"/>
                </a:solidFill>
              </a:rPr>
              <a:t>Transport costs</a:t>
            </a:r>
          </a:p>
          <a:p>
            <a:r>
              <a:rPr lang="en-GB">
                <a:solidFill>
                  <a:schemeClr val="accent2"/>
                </a:solidFill>
              </a:rPr>
              <a:t>Installation/commissioning costs</a:t>
            </a:r>
          </a:p>
          <a:p>
            <a:r>
              <a:rPr lang="en-GB">
                <a:solidFill>
                  <a:schemeClr val="accent2"/>
                </a:solidFill>
              </a:rPr>
              <a:t>Initial suppliers of spares</a:t>
            </a:r>
          </a:p>
          <a:p>
            <a:r>
              <a:rPr lang="en-GB">
                <a:solidFill>
                  <a:schemeClr val="accent2"/>
                </a:solidFill>
              </a:rPr>
              <a:t>Training costs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0"/>
            <a:ext cx="8229600" cy="836613"/>
          </a:xfrm>
        </p:spPr>
        <p:txBody>
          <a:bodyPr/>
          <a:lstStyle/>
          <a:p>
            <a:pPr algn="ctr"/>
            <a:r>
              <a:rPr lang="en-GB" b="1" dirty="0">
                <a:solidFill>
                  <a:schemeClr val="accent2"/>
                </a:solidFill>
              </a:rPr>
              <a:t>Life Cycle Costing</a:t>
            </a:r>
          </a:p>
        </p:txBody>
      </p:sp>
      <p:sp>
        <p:nvSpPr>
          <p:cNvPr id="31747" name="Rectangle 3"/>
          <p:cNvSpPr>
            <a:spLocks noGrp="1" noChangeArrowheads="1"/>
          </p:cNvSpPr>
          <p:nvPr>
            <p:ph idx="1"/>
          </p:nvPr>
        </p:nvSpPr>
        <p:spPr>
          <a:xfrm>
            <a:off x="457200" y="981075"/>
            <a:ext cx="8229600" cy="5472113"/>
          </a:xfrm>
        </p:spPr>
        <p:txBody>
          <a:bodyPr/>
          <a:lstStyle/>
          <a:p>
            <a:pPr>
              <a:buFontTx/>
              <a:buNone/>
            </a:pPr>
            <a:r>
              <a:rPr lang="en-GB" b="1" u="sng">
                <a:solidFill>
                  <a:schemeClr val="accent2"/>
                </a:solidFill>
              </a:rPr>
              <a:t>Operation, maintenance and disposal</a:t>
            </a:r>
          </a:p>
          <a:p>
            <a:r>
              <a:rPr lang="en-GB">
                <a:solidFill>
                  <a:schemeClr val="accent2"/>
                </a:solidFill>
              </a:rPr>
              <a:t>Supervision</a:t>
            </a:r>
          </a:p>
          <a:p>
            <a:r>
              <a:rPr lang="en-GB">
                <a:solidFill>
                  <a:schemeClr val="accent2"/>
                </a:solidFill>
              </a:rPr>
              <a:t>Operator wages/salaries</a:t>
            </a:r>
          </a:p>
          <a:p>
            <a:r>
              <a:rPr lang="en-GB">
                <a:solidFill>
                  <a:schemeClr val="accent2"/>
                </a:solidFill>
              </a:rPr>
              <a:t>Energy costs</a:t>
            </a:r>
          </a:p>
          <a:p>
            <a:r>
              <a:rPr lang="en-GB">
                <a:solidFill>
                  <a:schemeClr val="accent2"/>
                </a:solidFill>
              </a:rPr>
              <a:t>Cost of materials used</a:t>
            </a:r>
          </a:p>
          <a:p>
            <a:r>
              <a:rPr lang="en-GB">
                <a:solidFill>
                  <a:schemeClr val="accent2"/>
                </a:solidFill>
              </a:rPr>
              <a:t>Insurance</a:t>
            </a:r>
          </a:p>
          <a:p>
            <a:r>
              <a:rPr lang="en-GB">
                <a:solidFill>
                  <a:schemeClr val="accent2"/>
                </a:solidFill>
              </a:rPr>
              <a:t>Servicing costs</a:t>
            </a:r>
          </a:p>
          <a:p>
            <a:r>
              <a:rPr lang="en-GB">
                <a:solidFill>
                  <a:schemeClr val="accent2"/>
                </a:solidFill>
              </a:rPr>
              <a:t>Purchasing cost of spares</a:t>
            </a:r>
          </a:p>
          <a:p>
            <a:r>
              <a:rPr lang="en-GB">
                <a:solidFill>
                  <a:schemeClr val="accent2"/>
                </a:solidFill>
              </a:rPr>
              <a:t>Cost of storage of spares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a:r>
              <a:rPr lang="en-GB" b="1" dirty="0">
                <a:solidFill>
                  <a:schemeClr val="accent2"/>
                </a:solidFill>
              </a:rPr>
              <a:t>Life Cycle Costing</a:t>
            </a:r>
          </a:p>
        </p:txBody>
      </p:sp>
      <p:sp>
        <p:nvSpPr>
          <p:cNvPr id="32771" name="Rectangle 3"/>
          <p:cNvSpPr>
            <a:spLocks noGrp="1" noChangeArrowheads="1"/>
          </p:cNvSpPr>
          <p:nvPr>
            <p:ph idx="1"/>
          </p:nvPr>
        </p:nvSpPr>
        <p:spPr/>
        <p:txBody>
          <a:bodyPr/>
          <a:lstStyle/>
          <a:p>
            <a:pPr>
              <a:buFontTx/>
              <a:buNone/>
            </a:pPr>
            <a:r>
              <a:rPr lang="en-GB" b="1" u="sng">
                <a:solidFill>
                  <a:schemeClr val="accent2"/>
                </a:solidFill>
              </a:rPr>
              <a:t>Operation, maintenance and disposal</a:t>
            </a:r>
          </a:p>
          <a:p>
            <a:r>
              <a:rPr lang="en-GB">
                <a:solidFill>
                  <a:schemeClr val="accent2"/>
                </a:solidFill>
              </a:rPr>
              <a:t>Cost of maintenance materials</a:t>
            </a:r>
          </a:p>
          <a:p>
            <a:r>
              <a:rPr lang="en-GB">
                <a:solidFill>
                  <a:schemeClr val="accent2"/>
                </a:solidFill>
              </a:rPr>
              <a:t>Depreciation costs</a:t>
            </a:r>
          </a:p>
          <a:p>
            <a:r>
              <a:rPr lang="en-GB">
                <a:solidFill>
                  <a:schemeClr val="accent2"/>
                </a:solidFill>
              </a:rPr>
              <a:t>Cost of disposal</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0"/>
            <a:ext cx="8229600" cy="1143000"/>
          </a:xfrm>
        </p:spPr>
        <p:txBody>
          <a:bodyPr/>
          <a:lstStyle/>
          <a:p>
            <a:pPr algn="ctr"/>
            <a:r>
              <a:rPr lang="en-GB" b="1" dirty="0">
                <a:solidFill>
                  <a:schemeClr val="accent2"/>
                </a:solidFill>
              </a:rPr>
              <a:t>Benefits of Life Cycle Costing</a:t>
            </a:r>
          </a:p>
        </p:txBody>
      </p:sp>
      <p:sp>
        <p:nvSpPr>
          <p:cNvPr id="33795" name="Rectangle 3"/>
          <p:cNvSpPr>
            <a:spLocks noGrp="1" noChangeArrowheads="1"/>
          </p:cNvSpPr>
          <p:nvPr>
            <p:ph idx="1"/>
          </p:nvPr>
        </p:nvSpPr>
        <p:spPr>
          <a:xfrm>
            <a:off x="457200" y="1484784"/>
            <a:ext cx="8229600" cy="4992216"/>
          </a:xfrm>
        </p:spPr>
        <p:txBody>
          <a:bodyPr>
            <a:normAutofit/>
          </a:bodyPr>
          <a:lstStyle/>
          <a:p>
            <a:r>
              <a:rPr lang="en-GB" dirty="0">
                <a:solidFill>
                  <a:schemeClr val="accent2"/>
                </a:solidFill>
              </a:rPr>
              <a:t>Important  when the rate of technological change is continually increasing</a:t>
            </a:r>
          </a:p>
          <a:p>
            <a:r>
              <a:rPr lang="en-GB" dirty="0">
                <a:solidFill>
                  <a:schemeClr val="accent2"/>
                </a:solidFill>
              </a:rPr>
              <a:t>Ensures that the pitfalls of using initial cost as the sole criterion are avoided</a:t>
            </a:r>
          </a:p>
          <a:p>
            <a:r>
              <a:rPr lang="en-GB" dirty="0">
                <a:solidFill>
                  <a:schemeClr val="accent2"/>
                </a:solidFill>
              </a:rPr>
              <a:t>Facilitates an accurate  evaluation/comparative analysis of competing options</a:t>
            </a:r>
          </a:p>
          <a:p>
            <a:r>
              <a:rPr lang="en-GB" dirty="0">
                <a:solidFill>
                  <a:schemeClr val="accent2"/>
                </a:solidFill>
              </a:rPr>
              <a:t>Provides a better awareness of total costs</a:t>
            </a:r>
          </a:p>
          <a:p>
            <a:r>
              <a:rPr lang="en-GB" dirty="0">
                <a:solidFill>
                  <a:schemeClr val="accent2"/>
                </a:solidFill>
              </a:rPr>
              <a:t>Gives more accurate forecasting of cost patterns</a:t>
            </a:r>
          </a:p>
          <a:p>
            <a:r>
              <a:rPr lang="en-GB" dirty="0">
                <a:solidFill>
                  <a:schemeClr val="accent2"/>
                </a:solidFill>
              </a:rPr>
              <a:t>Assess performance trade-off against cost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304800" y="274638"/>
            <a:ext cx="8534400" cy="1143000"/>
          </a:xfrm>
        </p:spPr>
        <p:txBody>
          <a:bodyPr>
            <a:normAutofit fontScale="90000"/>
          </a:bodyPr>
          <a:lstStyle/>
          <a:p>
            <a:pPr algn="ctr"/>
            <a:r>
              <a:rPr lang="en-GB" b="1" dirty="0">
                <a:solidFill>
                  <a:schemeClr val="accent2"/>
                </a:solidFill>
              </a:rPr>
              <a:t>Disadvantages of Life Cycle Costing</a:t>
            </a:r>
          </a:p>
        </p:txBody>
      </p:sp>
      <p:sp>
        <p:nvSpPr>
          <p:cNvPr id="37891" name="Rectangle 3"/>
          <p:cNvSpPr>
            <a:spLocks noGrp="1" noChangeArrowheads="1"/>
          </p:cNvSpPr>
          <p:nvPr>
            <p:ph idx="1"/>
          </p:nvPr>
        </p:nvSpPr>
        <p:spPr/>
        <p:txBody>
          <a:bodyPr/>
          <a:lstStyle/>
          <a:p>
            <a:pPr marL="609600" indent="-609600">
              <a:buFontTx/>
              <a:buAutoNum type="arabicPeriod"/>
            </a:pPr>
            <a:r>
              <a:rPr lang="en-GB" dirty="0">
                <a:solidFill>
                  <a:schemeClr val="accent2"/>
                </a:solidFill>
              </a:rPr>
              <a:t>Identifying and quantifying subsequent ongoing costs is often easier said than done</a:t>
            </a:r>
          </a:p>
          <a:p>
            <a:pPr marL="609600" indent="-609600">
              <a:buFontTx/>
              <a:buAutoNum type="arabicPeriod" startAt="2"/>
            </a:pPr>
            <a:r>
              <a:rPr lang="en-GB" dirty="0">
                <a:solidFill>
                  <a:schemeClr val="accent2"/>
                </a:solidFill>
              </a:rPr>
              <a:t>Future costs are in reality approximate being based on figures which are frequently over-optimistic</a:t>
            </a:r>
          </a:p>
          <a:p>
            <a:pPr marL="609600" indent="-609600">
              <a:buFontTx/>
              <a:buAutoNum type="arabicPeriod" startAt="2"/>
            </a:pPr>
            <a:r>
              <a:rPr lang="en-GB" dirty="0">
                <a:solidFill>
                  <a:schemeClr val="accent2"/>
                </a:solidFill>
              </a:rPr>
              <a:t>Using LCC analysis can involve considerable expenditure in terms of manpower.</a:t>
            </a:r>
          </a:p>
          <a:p>
            <a:pPr marL="609600" indent="-609600">
              <a:buFontTx/>
              <a:buAutoNum type="arabicPeriod"/>
            </a:pPr>
            <a:endParaRPr lang="en-GB" dirty="0">
              <a:solidFill>
                <a:schemeClr val="accent2"/>
              </a:solidFill>
            </a:endParaRPr>
          </a:p>
          <a:p>
            <a:pPr marL="609600" indent="-609600">
              <a:buFontTx/>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0" y="0"/>
            <a:ext cx="8686800" cy="990600"/>
          </a:xfrm>
        </p:spPr>
        <p:txBody>
          <a:bodyPr/>
          <a:lstStyle/>
          <a:p>
            <a:pPr algn="ctr"/>
            <a:r>
              <a:rPr lang="en-GB" b="1" dirty="0">
                <a:solidFill>
                  <a:schemeClr val="accent2"/>
                </a:solidFill>
              </a:rPr>
              <a:t>Concepts with Life Cycle Costing</a:t>
            </a:r>
          </a:p>
        </p:txBody>
      </p:sp>
      <p:sp>
        <p:nvSpPr>
          <p:cNvPr id="39939" name="Rectangle 3"/>
          <p:cNvSpPr>
            <a:spLocks noGrp="1" noChangeArrowheads="1"/>
          </p:cNvSpPr>
          <p:nvPr>
            <p:ph idx="1"/>
          </p:nvPr>
        </p:nvSpPr>
        <p:spPr>
          <a:xfrm>
            <a:off x="457200" y="914400"/>
            <a:ext cx="8229600" cy="5638800"/>
          </a:xfrm>
        </p:spPr>
        <p:txBody>
          <a:bodyPr/>
          <a:lstStyle/>
          <a:p>
            <a:pPr marL="609600" indent="-609600">
              <a:buFontTx/>
              <a:buNone/>
            </a:pPr>
            <a:r>
              <a:rPr lang="en-GB"/>
              <a:t>	</a:t>
            </a:r>
            <a:r>
              <a:rPr lang="en-GB" sz="2800">
                <a:solidFill>
                  <a:schemeClr val="accent2"/>
                </a:solidFill>
              </a:rPr>
              <a:t>The following three basic principles are fundamental to LCC</a:t>
            </a:r>
          </a:p>
          <a:p>
            <a:pPr marL="609600" indent="-609600">
              <a:buFontTx/>
              <a:buAutoNum type="arabicPeriod"/>
            </a:pPr>
            <a:r>
              <a:rPr lang="en-GB" sz="2800" b="1" u="sng">
                <a:solidFill>
                  <a:schemeClr val="accent2"/>
                </a:solidFill>
              </a:rPr>
              <a:t>Analysis of the cost structure</a:t>
            </a:r>
            <a:r>
              <a:rPr lang="en-GB" sz="2800">
                <a:solidFill>
                  <a:schemeClr val="accent2"/>
                </a:solidFill>
              </a:rPr>
              <a:t>: - any such analysis should ensure that all the cost elements are readily identifiable</a:t>
            </a:r>
          </a:p>
          <a:p>
            <a:pPr marL="609600" indent="-609600">
              <a:buFontTx/>
              <a:buAutoNum type="arabicPeriod" startAt="2"/>
            </a:pPr>
            <a:r>
              <a:rPr lang="en-GB" sz="2800" b="1" u="sng">
                <a:solidFill>
                  <a:schemeClr val="accent2"/>
                </a:solidFill>
              </a:rPr>
              <a:t>Cost estimating</a:t>
            </a:r>
            <a:r>
              <a:rPr lang="en-GB" sz="2800">
                <a:solidFill>
                  <a:schemeClr val="accent2"/>
                </a:solidFill>
              </a:rPr>
              <a:t>: - having produced a cost structure, it is necessary to work out the costs for each category</a:t>
            </a:r>
          </a:p>
          <a:p>
            <a:pPr marL="609600" indent="-609600">
              <a:buFontTx/>
              <a:buAutoNum type="arabicPeriod" startAt="3"/>
            </a:pPr>
            <a:r>
              <a:rPr lang="en-GB" sz="2800" b="1" u="sng">
                <a:solidFill>
                  <a:schemeClr val="accent2"/>
                </a:solidFill>
              </a:rPr>
              <a:t>Discounting</a:t>
            </a:r>
            <a:r>
              <a:rPr lang="en-GB" sz="2800">
                <a:solidFill>
                  <a:schemeClr val="accent2"/>
                </a:solidFill>
              </a:rPr>
              <a:t>: - defined as “The application of a selected discount rate such that each future cost is adjusted to</a:t>
            </a:r>
            <a:r>
              <a:rPr lang="en-GB">
                <a:solidFill>
                  <a:schemeClr val="accent2"/>
                </a:solidFill>
              </a:rPr>
              <a:t> </a:t>
            </a:r>
            <a:r>
              <a:rPr lang="en-GB" sz="2800">
                <a:solidFill>
                  <a:schemeClr val="accent2"/>
                </a:solidFill>
              </a:rPr>
              <a:t>present time, i.e. the point at which the purchase decision is made.”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0"/>
            <a:ext cx="8229600" cy="914400"/>
          </a:xfrm>
        </p:spPr>
        <p:txBody>
          <a:bodyPr/>
          <a:lstStyle/>
          <a:p>
            <a:pPr algn="ctr"/>
            <a:r>
              <a:rPr lang="en-GB" b="1" dirty="0">
                <a:solidFill>
                  <a:schemeClr val="accent2"/>
                </a:solidFill>
              </a:rPr>
              <a:t>LCC &amp; Capital Equipment</a:t>
            </a:r>
          </a:p>
        </p:txBody>
      </p:sp>
      <p:sp>
        <p:nvSpPr>
          <p:cNvPr id="40963" name="Rectangle 3"/>
          <p:cNvSpPr>
            <a:spLocks noGrp="1" noChangeArrowheads="1"/>
          </p:cNvSpPr>
          <p:nvPr>
            <p:ph idx="1"/>
          </p:nvPr>
        </p:nvSpPr>
        <p:spPr>
          <a:xfrm>
            <a:off x="0" y="990600"/>
            <a:ext cx="9144000" cy="5486400"/>
          </a:xfrm>
        </p:spPr>
        <p:txBody>
          <a:bodyPr/>
          <a:lstStyle/>
          <a:p>
            <a:pPr>
              <a:buFontTx/>
              <a:buNone/>
            </a:pPr>
            <a:r>
              <a:rPr lang="en-GB" dirty="0"/>
              <a:t>	</a:t>
            </a:r>
            <a:r>
              <a:rPr lang="en-GB" sz="2800" dirty="0">
                <a:solidFill>
                  <a:schemeClr val="accent2"/>
                </a:solidFill>
              </a:rPr>
              <a:t>Such purchases usually feature some or all of the following:</a:t>
            </a:r>
          </a:p>
          <a:p>
            <a:r>
              <a:rPr lang="en-GB" sz="2800" dirty="0">
                <a:solidFill>
                  <a:schemeClr val="accent2"/>
                </a:solidFill>
              </a:rPr>
              <a:t>High initial costs</a:t>
            </a:r>
          </a:p>
          <a:p>
            <a:r>
              <a:rPr lang="en-GB" sz="2800" dirty="0">
                <a:solidFill>
                  <a:schemeClr val="accent2"/>
                </a:solidFill>
              </a:rPr>
              <a:t>Frequently a one-off transaction</a:t>
            </a:r>
          </a:p>
          <a:p>
            <a:r>
              <a:rPr lang="en-GB" sz="2800" dirty="0">
                <a:solidFill>
                  <a:schemeClr val="accent2"/>
                </a:solidFill>
              </a:rPr>
              <a:t>A lengthy and sometimes difficult negotiation process</a:t>
            </a:r>
          </a:p>
          <a:p>
            <a:r>
              <a:rPr lang="en-GB" sz="2800" dirty="0">
                <a:solidFill>
                  <a:schemeClr val="accent2"/>
                </a:solidFill>
              </a:rPr>
              <a:t>Choice of supplier critical</a:t>
            </a:r>
          </a:p>
          <a:p>
            <a:r>
              <a:rPr lang="en-GB" sz="2800" dirty="0">
                <a:solidFill>
                  <a:schemeClr val="accent2"/>
                </a:solidFill>
              </a:rPr>
              <a:t>A high level of input from technical/engineering departments one time causing problems of co-operation and liaison with the purchasing department</a:t>
            </a:r>
          </a:p>
          <a:p>
            <a:r>
              <a:rPr lang="en-GB" sz="2800" dirty="0">
                <a:solidFill>
                  <a:schemeClr val="accent2"/>
                </a:solidFill>
              </a:rPr>
              <a:t>Complex contract documentation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ctr"/>
            <a:r>
              <a:rPr lang="en-GB" b="1" dirty="0">
                <a:solidFill>
                  <a:schemeClr val="accent2"/>
                </a:solidFill>
              </a:rPr>
              <a:t>Equipment Evaluation</a:t>
            </a:r>
          </a:p>
        </p:txBody>
      </p:sp>
      <p:sp>
        <p:nvSpPr>
          <p:cNvPr id="44035" name="Rectangle 3"/>
          <p:cNvSpPr>
            <a:spLocks noGrp="1" noChangeArrowheads="1"/>
          </p:cNvSpPr>
          <p:nvPr>
            <p:ph idx="1"/>
          </p:nvPr>
        </p:nvSpPr>
        <p:spPr/>
        <p:txBody>
          <a:bodyPr/>
          <a:lstStyle/>
          <a:p>
            <a:r>
              <a:rPr lang="en-GB">
                <a:solidFill>
                  <a:schemeClr val="accent2"/>
                </a:solidFill>
              </a:rPr>
              <a:t>Demonstrations on site</a:t>
            </a:r>
          </a:p>
          <a:p>
            <a:r>
              <a:rPr lang="en-GB">
                <a:solidFill>
                  <a:schemeClr val="accent2"/>
                </a:solidFill>
              </a:rPr>
              <a:t>Loans of sample equipment</a:t>
            </a:r>
          </a:p>
          <a:p>
            <a:r>
              <a:rPr lang="en-GB">
                <a:solidFill>
                  <a:schemeClr val="accent2"/>
                </a:solidFill>
              </a:rPr>
              <a:t>Analysis of end user preferences</a:t>
            </a:r>
          </a:p>
          <a:p>
            <a:r>
              <a:rPr lang="en-GB">
                <a:solidFill>
                  <a:schemeClr val="accent2"/>
                </a:solidFill>
              </a:rPr>
              <a:t>Durability</a:t>
            </a:r>
          </a:p>
          <a:p>
            <a:r>
              <a:rPr lang="en-GB">
                <a:solidFill>
                  <a:schemeClr val="accent2"/>
                </a:solidFill>
              </a:rPr>
              <a:t>Ergonomics</a:t>
            </a:r>
          </a:p>
          <a:p>
            <a:r>
              <a:rPr lang="en-GB">
                <a:solidFill>
                  <a:schemeClr val="accent2"/>
                </a:solidFill>
              </a:rPr>
              <a:t>Quietness/smoothness of operation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lgn="ctr"/>
            <a:r>
              <a:rPr lang="en-GB" b="1" dirty="0">
                <a:solidFill>
                  <a:schemeClr val="accent2"/>
                </a:solidFill>
              </a:rPr>
              <a:t>Supplier Appraisal</a:t>
            </a:r>
          </a:p>
        </p:txBody>
      </p:sp>
      <p:sp>
        <p:nvSpPr>
          <p:cNvPr id="45059" name="Rectangle 3"/>
          <p:cNvSpPr>
            <a:spLocks noGrp="1" noChangeArrowheads="1"/>
          </p:cNvSpPr>
          <p:nvPr>
            <p:ph idx="1"/>
          </p:nvPr>
        </p:nvSpPr>
        <p:spPr/>
        <p:txBody>
          <a:bodyPr/>
          <a:lstStyle/>
          <a:p>
            <a:r>
              <a:rPr lang="en-GB" dirty="0">
                <a:solidFill>
                  <a:schemeClr val="accent2"/>
                </a:solidFill>
              </a:rPr>
              <a:t>Site visits</a:t>
            </a:r>
          </a:p>
          <a:p>
            <a:r>
              <a:rPr lang="en-GB" dirty="0">
                <a:solidFill>
                  <a:schemeClr val="accent2"/>
                </a:solidFill>
              </a:rPr>
              <a:t>References</a:t>
            </a:r>
          </a:p>
          <a:p>
            <a:r>
              <a:rPr lang="en-GB" dirty="0">
                <a:solidFill>
                  <a:schemeClr val="accent2"/>
                </a:solidFill>
              </a:rPr>
              <a:t>Examination of accounts</a:t>
            </a:r>
          </a:p>
          <a:p>
            <a:r>
              <a:rPr lang="en-GB" dirty="0">
                <a:solidFill>
                  <a:schemeClr val="accent2"/>
                </a:solidFill>
              </a:rPr>
              <a:t>Assessment of consequences of supplier failure</a:t>
            </a:r>
          </a:p>
          <a:p>
            <a:r>
              <a:rPr lang="en-GB" dirty="0">
                <a:solidFill>
                  <a:schemeClr val="accent2"/>
                </a:solidFill>
              </a:rPr>
              <a:t>Quality standards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algn="ctr"/>
            <a:r>
              <a:rPr lang="en-GB" b="1" dirty="0">
                <a:solidFill>
                  <a:schemeClr val="accent2"/>
                </a:solidFill>
              </a:rPr>
              <a:t>Tendering and Analysis</a:t>
            </a:r>
          </a:p>
        </p:txBody>
      </p:sp>
      <p:sp>
        <p:nvSpPr>
          <p:cNvPr id="46083" name="Rectangle 3"/>
          <p:cNvSpPr>
            <a:spLocks noGrp="1" noChangeArrowheads="1"/>
          </p:cNvSpPr>
          <p:nvPr>
            <p:ph idx="1"/>
          </p:nvPr>
        </p:nvSpPr>
        <p:spPr/>
        <p:txBody>
          <a:bodyPr/>
          <a:lstStyle/>
          <a:p>
            <a:r>
              <a:rPr lang="en-GB" dirty="0">
                <a:solidFill>
                  <a:schemeClr val="accent2"/>
                </a:solidFill>
              </a:rPr>
              <a:t>Specification draft</a:t>
            </a:r>
          </a:p>
          <a:p>
            <a:r>
              <a:rPr lang="en-GB" dirty="0">
                <a:solidFill>
                  <a:schemeClr val="accent2"/>
                </a:solidFill>
              </a:rPr>
              <a:t>Type of tender (open, restricted, negotiated)</a:t>
            </a:r>
          </a:p>
          <a:p>
            <a:r>
              <a:rPr lang="en-GB" dirty="0">
                <a:solidFill>
                  <a:schemeClr val="accent2"/>
                </a:solidFill>
              </a:rPr>
              <a:t>Call for competition</a:t>
            </a:r>
          </a:p>
          <a:p>
            <a:r>
              <a:rPr lang="en-GB" dirty="0">
                <a:solidFill>
                  <a:schemeClr val="accent2"/>
                </a:solidFill>
              </a:rPr>
              <a:t>Tender analysis</a:t>
            </a:r>
          </a:p>
          <a:p>
            <a:r>
              <a:rPr lang="en-GB" dirty="0">
                <a:solidFill>
                  <a:schemeClr val="accent2"/>
                </a:solidFill>
              </a:rPr>
              <a:t>Award of contract</a:t>
            </a:r>
          </a:p>
          <a:p>
            <a:endParaRPr lang="en-GB" dirty="0">
              <a:solidFill>
                <a:schemeClr val="accent2"/>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0"/>
            <a:ext cx="8229600" cy="990600"/>
          </a:xfrm>
        </p:spPr>
        <p:txBody>
          <a:bodyPr/>
          <a:lstStyle/>
          <a:p>
            <a:pPr algn="ctr"/>
            <a:r>
              <a:rPr lang="en-GB" b="1" dirty="0">
                <a:solidFill>
                  <a:schemeClr val="accent2"/>
                </a:solidFill>
              </a:rPr>
              <a:t>Life Cycle Analysis</a:t>
            </a:r>
          </a:p>
        </p:txBody>
      </p:sp>
      <p:sp>
        <p:nvSpPr>
          <p:cNvPr id="48131" name="Rectangle 3"/>
          <p:cNvSpPr>
            <a:spLocks noGrp="1" noChangeArrowheads="1"/>
          </p:cNvSpPr>
          <p:nvPr>
            <p:ph idx="1"/>
          </p:nvPr>
        </p:nvSpPr>
        <p:spPr>
          <a:xfrm>
            <a:off x="457200" y="990600"/>
            <a:ext cx="8229600" cy="5135563"/>
          </a:xfrm>
        </p:spPr>
        <p:txBody>
          <a:bodyPr/>
          <a:lstStyle/>
          <a:p>
            <a:r>
              <a:rPr lang="en-GB" dirty="0">
                <a:solidFill>
                  <a:schemeClr val="accent2"/>
                </a:solidFill>
              </a:rPr>
              <a:t>Discuss with end users of the equipment what their precise needs are</a:t>
            </a:r>
          </a:p>
          <a:p>
            <a:r>
              <a:rPr lang="en-GB" dirty="0">
                <a:solidFill>
                  <a:schemeClr val="accent2"/>
                </a:solidFill>
              </a:rPr>
              <a:t>Make maximum use of cross-functional teams, such teams to include suppliers, users and other relevant parties such as finance department</a:t>
            </a:r>
          </a:p>
          <a:p>
            <a:r>
              <a:rPr lang="en-GB" dirty="0">
                <a:solidFill>
                  <a:schemeClr val="accent2"/>
                </a:solidFill>
              </a:rPr>
              <a:t>Be involved as early as possible in any preliminary capital equipment purchase discussions.  Buyers who are therefore involved will have the best chance of pinpointing opportunities for cost savings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332656"/>
            <a:ext cx="8229600" cy="1080120"/>
          </a:xfrm>
        </p:spPr>
        <p:txBody>
          <a:bodyPr/>
          <a:lstStyle/>
          <a:p>
            <a:pPr algn="ctr"/>
            <a:r>
              <a:rPr lang="en-GB" b="1" dirty="0">
                <a:solidFill>
                  <a:schemeClr val="accent2"/>
                </a:solidFill>
              </a:rPr>
              <a:t>Purchasing Portfolio Analysis</a:t>
            </a:r>
          </a:p>
        </p:txBody>
      </p:sp>
      <p:sp>
        <p:nvSpPr>
          <p:cNvPr id="52227" name="Rectangle 3"/>
          <p:cNvSpPr>
            <a:spLocks noGrp="1" noChangeArrowheads="1"/>
          </p:cNvSpPr>
          <p:nvPr>
            <p:ph idx="1"/>
          </p:nvPr>
        </p:nvSpPr>
        <p:spPr/>
        <p:txBody>
          <a:bodyPr/>
          <a:lstStyle/>
          <a:p>
            <a:r>
              <a:rPr lang="en-GB">
                <a:solidFill>
                  <a:schemeClr val="accent2"/>
                </a:solidFill>
              </a:rPr>
              <a:t>Analysis of a company’s purchasing spend per category and its supplier base in general will show that the 80-20 rule applies</a:t>
            </a:r>
          </a:p>
          <a:p>
            <a:r>
              <a:rPr lang="en-GB">
                <a:solidFill>
                  <a:schemeClr val="accent2"/>
                </a:solidFill>
              </a:rPr>
              <a:t>This analysis is a first step in identifying the company’s strategic suppliers</a:t>
            </a:r>
          </a:p>
          <a:p>
            <a:r>
              <a:rPr lang="en-GB">
                <a:solidFill>
                  <a:schemeClr val="accent2"/>
                </a:solidFill>
              </a:rPr>
              <a:t>The technique uses a matrix which analyses the supply base according to risk and value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260648"/>
            <a:ext cx="8229600" cy="1152128"/>
          </a:xfrm>
        </p:spPr>
        <p:txBody>
          <a:bodyPr/>
          <a:lstStyle/>
          <a:p>
            <a:pPr algn="ctr"/>
            <a:r>
              <a:rPr lang="en-GB" b="1" dirty="0"/>
              <a:t>Purchasing Portfolio Analysis</a:t>
            </a:r>
          </a:p>
        </p:txBody>
      </p:sp>
      <p:grpSp>
        <p:nvGrpSpPr>
          <p:cNvPr id="83971" name="Group 3"/>
          <p:cNvGrpSpPr>
            <a:grpSpLocks/>
          </p:cNvGrpSpPr>
          <p:nvPr/>
        </p:nvGrpSpPr>
        <p:grpSpPr bwMode="auto">
          <a:xfrm>
            <a:off x="468313" y="1916113"/>
            <a:ext cx="6335712" cy="3895725"/>
            <a:chOff x="295" y="1207"/>
            <a:chExt cx="3991" cy="2454"/>
          </a:xfrm>
        </p:grpSpPr>
        <p:sp>
          <p:nvSpPr>
            <p:cNvPr id="83972" name="Line 4"/>
            <p:cNvSpPr>
              <a:spLocks noChangeShapeType="1"/>
            </p:cNvSpPr>
            <p:nvPr/>
          </p:nvSpPr>
          <p:spPr bwMode="auto">
            <a:xfrm>
              <a:off x="930" y="1253"/>
              <a:ext cx="0" cy="2132"/>
            </a:xfrm>
            <a:prstGeom prst="line">
              <a:avLst/>
            </a:prstGeom>
            <a:noFill/>
            <a:ln w="9525">
              <a:solidFill>
                <a:schemeClr val="tx1"/>
              </a:solidFill>
              <a:round/>
              <a:headEnd/>
              <a:tailEnd/>
            </a:ln>
            <a:effectLst/>
          </p:spPr>
          <p:txBody>
            <a:bodyPr/>
            <a:lstStyle/>
            <a:p>
              <a:endParaRPr lang="en-GB"/>
            </a:p>
          </p:txBody>
        </p:sp>
        <p:sp>
          <p:nvSpPr>
            <p:cNvPr id="83973" name="Line 5"/>
            <p:cNvSpPr>
              <a:spLocks noChangeShapeType="1"/>
            </p:cNvSpPr>
            <p:nvPr/>
          </p:nvSpPr>
          <p:spPr bwMode="auto">
            <a:xfrm>
              <a:off x="930" y="3385"/>
              <a:ext cx="3356" cy="0"/>
            </a:xfrm>
            <a:prstGeom prst="line">
              <a:avLst/>
            </a:prstGeom>
            <a:noFill/>
            <a:ln w="9525">
              <a:solidFill>
                <a:schemeClr val="tx1"/>
              </a:solidFill>
              <a:round/>
              <a:headEnd/>
              <a:tailEnd/>
            </a:ln>
            <a:effectLst/>
          </p:spPr>
          <p:txBody>
            <a:bodyPr/>
            <a:lstStyle/>
            <a:p>
              <a:endParaRPr lang="en-GB"/>
            </a:p>
          </p:txBody>
        </p:sp>
        <p:sp>
          <p:nvSpPr>
            <p:cNvPr id="83974" name="Line 6"/>
            <p:cNvSpPr>
              <a:spLocks noChangeShapeType="1"/>
            </p:cNvSpPr>
            <p:nvPr/>
          </p:nvSpPr>
          <p:spPr bwMode="auto">
            <a:xfrm>
              <a:off x="930" y="2296"/>
              <a:ext cx="3311" cy="0"/>
            </a:xfrm>
            <a:prstGeom prst="line">
              <a:avLst/>
            </a:prstGeom>
            <a:noFill/>
            <a:ln w="9525">
              <a:solidFill>
                <a:schemeClr val="tx1"/>
              </a:solidFill>
              <a:round/>
              <a:headEnd/>
              <a:tailEnd/>
            </a:ln>
            <a:effectLst/>
          </p:spPr>
          <p:txBody>
            <a:bodyPr/>
            <a:lstStyle/>
            <a:p>
              <a:endParaRPr lang="en-GB"/>
            </a:p>
          </p:txBody>
        </p:sp>
        <p:sp>
          <p:nvSpPr>
            <p:cNvPr id="83975" name="Line 7"/>
            <p:cNvSpPr>
              <a:spLocks noChangeShapeType="1"/>
            </p:cNvSpPr>
            <p:nvPr/>
          </p:nvSpPr>
          <p:spPr bwMode="auto">
            <a:xfrm>
              <a:off x="2517" y="1207"/>
              <a:ext cx="0" cy="2178"/>
            </a:xfrm>
            <a:prstGeom prst="line">
              <a:avLst/>
            </a:prstGeom>
            <a:noFill/>
            <a:ln w="9525">
              <a:solidFill>
                <a:schemeClr val="tx1"/>
              </a:solidFill>
              <a:round/>
              <a:headEnd/>
              <a:tailEnd/>
            </a:ln>
            <a:effectLst/>
          </p:spPr>
          <p:txBody>
            <a:bodyPr/>
            <a:lstStyle/>
            <a:p>
              <a:endParaRPr lang="en-GB"/>
            </a:p>
          </p:txBody>
        </p:sp>
        <p:sp>
          <p:nvSpPr>
            <p:cNvPr id="83976" name="Text Box 8"/>
            <p:cNvSpPr txBox="1">
              <a:spLocks noChangeArrowheads="1"/>
            </p:cNvSpPr>
            <p:nvPr/>
          </p:nvSpPr>
          <p:spPr bwMode="auto">
            <a:xfrm>
              <a:off x="295" y="1525"/>
              <a:ext cx="544" cy="231"/>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3977" name="Text Box 9"/>
            <p:cNvSpPr txBox="1">
              <a:spLocks noChangeArrowheads="1"/>
            </p:cNvSpPr>
            <p:nvPr/>
          </p:nvSpPr>
          <p:spPr bwMode="auto">
            <a:xfrm>
              <a:off x="295" y="2292"/>
              <a:ext cx="544" cy="231"/>
            </a:xfrm>
            <a:prstGeom prst="rect">
              <a:avLst/>
            </a:prstGeom>
            <a:noFill/>
            <a:ln w="9525">
              <a:noFill/>
              <a:miter lim="800000"/>
              <a:headEnd/>
              <a:tailEnd/>
            </a:ln>
            <a:effectLst/>
          </p:spPr>
          <p:txBody>
            <a:bodyPr>
              <a:spAutoFit/>
            </a:bodyPr>
            <a:lstStyle/>
            <a:p>
              <a:pPr>
                <a:spcBef>
                  <a:spcPct val="50000"/>
                </a:spcBef>
              </a:pPr>
              <a:r>
                <a:rPr lang="en-GB" b="1"/>
                <a:t>Risk</a:t>
              </a:r>
            </a:p>
          </p:txBody>
        </p:sp>
        <p:sp>
          <p:nvSpPr>
            <p:cNvPr id="83978" name="Text Box 10"/>
            <p:cNvSpPr txBox="1">
              <a:spLocks noChangeArrowheads="1"/>
            </p:cNvSpPr>
            <p:nvPr/>
          </p:nvSpPr>
          <p:spPr bwMode="auto">
            <a:xfrm>
              <a:off x="1066" y="1752"/>
              <a:ext cx="1270" cy="231"/>
            </a:xfrm>
            <a:prstGeom prst="rect">
              <a:avLst/>
            </a:prstGeom>
            <a:noFill/>
            <a:ln w="9525">
              <a:noFill/>
              <a:miter lim="800000"/>
              <a:headEnd/>
              <a:tailEnd/>
            </a:ln>
            <a:effectLst/>
          </p:spPr>
          <p:txBody>
            <a:bodyPr>
              <a:spAutoFit/>
            </a:bodyPr>
            <a:lstStyle/>
            <a:p>
              <a:pPr algn="ctr">
                <a:spcBef>
                  <a:spcPct val="50000"/>
                </a:spcBef>
              </a:pPr>
              <a:r>
                <a:rPr lang="en-GB" b="1"/>
                <a:t>Bottleneck</a:t>
              </a:r>
            </a:p>
          </p:txBody>
        </p:sp>
        <p:sp>
          <p:nvSpPr>
            <p:cNvPr id="83979" name="Text Box 11"/>
            <p:cNvSpPr txBox="1">
              <a:spLocks noChangeArrowheads="1"/>
            </p:cNvSpPr>
            <p:nvPr/>
          </p:nvSpPr>
          <p:spPr bwMode="auto">
            <a:xfrm>
              <a:off x="2789" y="1752"/>
              <a:ext cx="1270" cy="231"/>
            </a:xfrm>
            <a:prstGeom prst="rect">
              <a:avLst/>
            </a:prstGeom>
            <a:noFill/>
            <a:ln w="9525">
              <a:noFill/>
              <a:miter lim="800000"/>
              <a:headEnd/>
              <a:tailEnd/>
            </a:ln>
            <a:effectLst/>
          </p:spPr>
          <p:txBody>
            <a:bodyPr>
              <a:spAutoFit/>
            </a:bodyPr>
            <a:lstStyle/>
            <a:p>
              <a:pPr algn="ctr">
                <a:spcBef>
                  <a:spcPct val="50000"/>
                </a:spcBef>
              </a:pPr>
              <a:r>
                <a:rPr lang="en-GB" b="1"/>
                <a:t>Strategic</a:t>
              </a:r>
            </a:p>
          </p:txBody>
        </p:sp>
        <p:sp>
          <p:nvSpPr>
            <p:cNvPr id="83980" name="Text Box 12"/>
            <p:cNvSpPr txBox="1">
              <a:spLocks noChangeArrowheads="1"/>
            </p:cNvSpPr>
            <p:nvPr/>
          </p:nvSpPr>
          <p:spPr bwMode="auto">
            <a:xfrm>
              <a:off x="1066" y="2750"/>
              <a:ext cx="1270" cy="231"/>
            </a:xfrm>
            <a:prstGeom prst="rect">
              <a:avLst/>
            </a:prstGeom>
            <a:noFill/>
            <a:ln w="9525">
              <a:noFill/>
              <a:miter lim="800000"/>
              <a:headEnd/>
              <a:tailEnd/>
            </a:ln>
            <a:effectLst/>
          </p:spPr>
          <p:txBody>
            <a:bodyPr>
              <a:spAutoFit/>
            </a:bodyPr>
            <a:lstStyle/>
            <a:p>
              <a:pPr algn="ctr">
                <a:spcBef>
                  <a:spcPct val="50000"/>
                </a:spcBef>
              </a:pPr>
              <a:r>
                <a:rPr lang="en-GB" b="1"/>
                <a:t>Routine</a:t>
              </a:r>
            </a:p>
          </p:txBody>
        </p:sp>
        <p:sp>
          <p:nvSpPr>
            <p:cNvPr id="83981" name="Text Box 13"/>
            <p:cNvSpPr txBox="1">
              <a:spLocks noChangeArrowheads="1"/>
            </p:cNvSpPr>
            <p:nvPr/>
          </p:nvSpPr>
          <p:spPr bwMode="auto">
            <a:xfrm>
              <a:off x="2789" y="2750"/>
              <a:ext cx="1270" cy="231"/>
            </a:xfrm>
            <a:prstGeom prst="rect">
              <a:avLst/>
            </a:prstGeom>
            <a:noFill/>
            <a:ln w="9525">
              <a:noFill/>
              <a:miter lim="800000"/>
              <a:headEnd/>
              <a:tailEnd/>
            </a:ln>
            <a:effectLst/>
          </p:spPr>
          <p:txBody>
            <a:bodyPr>
              <a:spAutoFit/>
            </a:bodyPr>
            <a:lstStyle/>
            <a:p>
              <a:pPr algn="ctr">
                <a:spcBef>
                  <a:spcPct val="50000"/>
                </a:spcBef>
              </a:pPr>
              <a:r>
                <a:rPr lang="en-GB" b="1"/>
                <a:t>Leverage</a:t>
              </a:r>
            </a:p>
          </p:txBody>
        </p:sp>
        <p:sp>
          <p:nvSpPr>
            <p:cNvPr id="83982" name="Text Box 14"/>
            <p:cNvSpPr txBox="1">
              <a:spLocks noChangeArrowheads="1"/>
            </p:cNvSpPr>
            <p:nvPr/>
          </p:nvSpPr>
          <p:spPr bwMode="auto">
            <a:xfrm>
              <a:off x="2426" y="3430"/>
              <a:ext cx="544" cy="231"/>
            </a:xfrm>
            <a:prstGeom prst="rect">
              <a:avLst/>
            </a:prstGeom>
            <a:noFill/>
            <a:ln w="9525">
              <a:noFill/>
              <a:miter lim="800000"/>
              <a:headEnd/>
              <a:tailEnd/>
            </a:ln>
            <a:effectLst/>
          </p:spPr>
          <p:txBody>
            <a:bodyPr>
              <a:spAutoFit/>
            </a:bodyPr>
            <a:lstStyle/>
            <a:p>
              <a:pPr>
                <a:spcBef>
                  <a:spcPct val="50000"/>
                </a:spcBef>
              </a:pPr>
              <a:r>
                <a:rPr lang="en-GB" b="1"/>
                <a:t>Value</a:t>
              </a:r>
            </a:p>
          </p:txBody>
        </p:sp>
        <p:sp>
          <p:nvSpPr>
            <p:cNvPr id="83983" name="Text Box 15"/>
            <p:cNvSpPr txBox="1">
              <a:spLocks noChangeArrowheads="1"/>
            </p:cNvSpPr>
            <p:nvPr/>
          </p:nvSpPr>
          <p:spPr bwMode="auto">
            <a:xfrm>
              <a:off x="1383" y="3430"/>
              <a:ext cx="544" cy="231"/>
            </a:xfrm>
            <a:prstGeom prst="rect">
              <a:avLst/>
            </a:prstGeom>
            <a:noFill/>
            <a:ln w="9525">
              <a:noFill/>
              <a:miter lim="800000"/>
              <a:headEnd/>
              <a:tailEnd/>
            </a:ln>
            <a:effectLst/>
          </p:spPr>
          <p:txBody>
            <a:bodyPr>
              <a:spAutoFit/>
            </a:bodyPr>
            <a:lstStyle/>
            <a:p>
              <a:pPr>
                <a:spcBef>
                  <a:spcPct val="50000"/>
                </a:spcBef>
              </a:pPr>
              <a:r>
                <a:rPr lang="en-GB"/>
                <a:t>Low</a:t>
              </a:r>
            </a:p>
          </p:txBody>
        </p:sp>
        <p:sp>
          <p:nvSpPr>
            <p:cNvPr id="83984" name="Text Box 16"/>
            <p:cNvSpPr txBox="1">
              <a:spLocks noChangeArrowheads="1"/>
            </p:cNvSpPr>
            <p:nvPr/>
          </p:nvSpPr>
          <p:spPr bwMode="auto">
            <a:xfrm>
              <a:off x="3697" y="3430"/>
              <a:ext cx="544" cy="231"/>
            </a:xfrm>
            <a:prstGeom prst="rect">
              <a:avLst/>
            </a:prstGeom>
            <a:noFill/>
            <a:ln w="9525">
              <a:noFill/>
              <a:miter lim="800000"/>
              <a:headEnd/>
              <a:tailEnd/>
            </a:ln>
            <a:effectLst/>
          </p:spPr>
          <p:txBody>
            <a:bodyPr>
              <a:spAutoFit/>
            </a:bodyPr>
            <a:lstStyle/>
            <a:p>
              <a:pPr>
                <a:spcBef>
                  <a:spcPct val="50000"/>
                </a:spcBef>
              </a:pPr>
              <a:r>
                <a:rPr lang="en-GB"/>
                <a:t>High</a:t>
              </a:r>
            </a:p>
          </p:txBody>
        </p:sp>
      </p:grpSp>
      <p:sp>
        <p:nvSpPr>
          <p:cNvPr id="83985" name="Text Box 17"/>
          <p:cNvSpPr txBox="1">
            <a:spLocks noChangeArrowheads="1"/>
          </p:cNvSpPr>
          <p:nvPr/>
        </p:nvSpPr>
        <p:spPr bwMode="auto">
          <a:xfrm>
            <a:off x="539750" y="4868863"/>
            <a:ext cx="603250" cy="366712"/>
          </a:xfrm>
          <a:prstGeom prst="rect">
            <a:avLst/>
          </a:prstGeom>
          <a:noFill/>
          <a:ln w="9525">
            <a:noFill/>
            <a:miter lim="800000"/>
            <a:headEnd/>
            <a:tailEnd/>
          </a:ln>
          <a:effectLst/>
        </p:spPr>
        <p:txBody>
          <a:bodyPr wrap="none">
            <a:spAutoFit/>
          </a:bodyPr>
          <a:lstStyle/>
          <a:p>
            <a:r>
              <a:rPr lang="en-GB"/>
              <a:t>Low</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0"/>
            <a:ext cx="8229600" cy="990600"/>
          </a:xfrm>
        </p:spPr>
        <p:txBody>
          <a:bodyPr/>
          <a:lstStyle/>
          <a:p>
            <a:pPr algn="ctr"/>
            <a:r>
              <a:rPr lang="en-GB" b="1" dirty="0">
                <a:solidFill>
                  <a:schemeClr val="accent2"/>
                </a:solidFill>
              </a:rPr>
              <a:t>Routine items</a:t>
            </a:r>
          </a:p>
        </p:txBody>
      </p:sp>
      <p:sp>
        <p:nvSpPr>
          <p:cNvPr id="54275" name="Rectangle 3"/>
          <p:cNvSpPr>
            <a:spLocks noGrp="1" noChangeArrowheads="1"/>
          </p:cNvSpPr>
          <p:nvPr>
            <p:ph idx="1"/>
          </p:nvPr>
        </p:nvSpPr>
        <p:spPr>
          <a:xfrm>
            <a:off x="457200" y="990600"/>
            <a:ext cx="8229600" cy="5867400"/>
          </a:xfrm>
        </p:spPr>
        <p:txBody>
          <a:bodyPr/>
          <a:lstStyle/>
          <a:p>
            <a:r>
              <a:rPr lang="en-GB" sz="2800">
                <a:solidFill>
                  <a:schemeClr val="accent2"/>
                </a:solidFill>
              </a:rPr>
              <a:t>Low in value</a:t>
            </a:r>
          </a:p>
          <a:p>
            <a:r>
              <a:rPr lang="en-GB" sz="2800">
                <a:solidFill>
                  <a:schemeClr val="accent2"/>
                </a:solidFill>
              </a:rPr>
              <a:t>Numerous in volume</a:t>
            </a:r>
          </a:p>
          <a:p>
            <a:r>
              <a:rPr lang="en-GB" sz="2800">
                <a:solidFill>
                  <a:schemeClr val="accent2"/>
                </a:solidFill>
              </a:rPr>
              <a:t>Have a wide choice of suppliers</a:t>
            </a:r>
          </a:p>
          <a:p>
            <a:r>
              <a:rPr lang="en-GB" sz="2800">
                <a:solidFill>
                  <a:schemeClr val="accent2"/>
                </a:solidFill>
              </a:rPr>
              <a:t>Administratively time consuming</a:t>
            </a:r>
          </a:p>
          <a:p>
            <a:r>
              <a:rPr lang="en-GB" sz="2800">
                <a:solidFill>
                  <a:schemeClr val="accent2"/>
                </a:solidFill>
              </a:rPr>
              <a:t>Advice to purchasing organisations for these items is that they should be administered efficiently</a:t>
            </a:r>
          </a:p>
          <a:p>
            <a:r>
              <a:rPr lang="en-GB" sz="2800">
                <a:solidFill>
                  <a:schemeClr val="accent2"/>
                </a:solidFill>
              </a:rPr>
              <a:t>Arrangements can be made with suppliers by the purchasing function to buy certain items from selected suppliers using corporate purchasing cards thus saving the purchasing department the time taken to place orders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332656"/>
            <a:ext cx="8229600" cy="1008112"/>
          </a:xfrm>
        </p:spPr>
        <p:txBody>
          <a:bodyPr/>
          <a:lstStyle/>
          <a:p>
            <a:pPr algn="ctr"/>
            <a:r>
              <a:rPr lang="en-GB" b="1" dirty="0">
                <a:solidFill>
                  <a:schemeClr val="accent2"/>
                </a:solidFill>
              </a:rPr>
              <a:t>Bottleneck items</a:t>
            </a:r>
          </a:p>
        </p:txBody>
      </p:sp>
      <p:sp>
        <p:nvSpPr>
          <p:cNvPr id="55299" name="Rectangle 3"/>
          <p:cNvSpPr>
            <a:spLocks noGrp="1" noChangeArrowheads="1"/>
          </p:cNvSpPr>
          <p:nvPr>
            <p:ph idx="1"/>
          </p:nvPr>
        </p:nvSpPr>
        <p:spPr/>
        <p:txBody>
          <a:bodyPr/>
          <a:lstStyle/>
          <a:p>
            <a:r>
              <a:rPr lang="en-GB">
                <a:solidFill>
                  <a:schemeClr val="accent2"/>
                </a:solidFill>
              </a:rPr>
              <a:t>Have similarities to routine items: the key difference is the greater risk of non-availability and, hence, shortage of supply</a:t>
            </a:r>
          </a:p>
          <a:p>
            <a:r>
              <a:rPr lang="en-GB">
                <a:solidFill>
                  <a:schemeClr val="accent2"/>
                </a:solidFill>
              </a:rPr>
              <a:t>The advice to purchasing organisations is to try and ensure supply.  This can be carried out by adopting a long-term partnership strategy incorporating targets for performance or alternatively, by adopting a multiple sourcing strategy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404664"/>
            <a:ext cx="8229600" cy="1008112"/>
          </a:xfrm>
        </p:spPr>
        <p:txBody>
          <a:bodyPr/>
          <a:lstStyle/>
          <a:p>
            <a:pPr algn="ctr"/>
            <a:r>
              <a:rPr lang="en-GB" b="1" dirty="0">
                <a:solidFill>
                  <a:schemeClr val="accent2"/>
                </a:solidFill>
              </a:rPr>
              <a:t>Leverage items</a:t>
            </a:r>
          </a:p>
        </p:txBody>
      </p:sp>
      <p:sp>
        <p:nvSpPr>
          <p:cNvPr id="56323" name="Rectangle 3"/>
          <p:cNvSpPr>
            <a:spLocks noGrp="1" noChangeArrowheads="1"/>
          </p:cNvSpPr>
          <p:nvPr>
            <p:ph idx="1"/>
          </p:nvPr>
        </p:nvSpPr>
        <p:spPr/>
        <p:txBody>
          <a:bodyPr/>
          <a:lstStyle/>
          <a:p>
            <a:r>
              <a:rPr lang="en-GB" dirty="0">
                <a:solidFill>
                  <a:schemeClr val="accent2"/>
                </a:solidFill>
              </a:rPr>
              <a:t>Are where significant buying power is exercised in favourable market conditions</a:t>
            </a:r>
          </a:p>
          <a:p>
            <a:r>
              <a:rPr lang="en-GB" dirty="0">
                <a:solidFill>
                  <a:schemeClr val="accent2"/>
                </a:solidFill>
              </a:rPr>
              <a:t>Supply market will be competitive and choice of strategy could be long-term contract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260648"/>
            <a:ext cx="8229600" cy="1080120"/>
          </a:xfrm>
        </p:spPr>
        <p:txBody>
          <a:bodyPr/>
          <a:lstStyle/>
          <a:p>
            <a:pPr algn="ctr"/>
            <a:r>
              <a:rPr lang="en-GB" b="1" dirty="0">
                <a:solidFill>
                  <a:schemeClr val="accent2"/>
                </a:solidFill>
              </a:rPr>
              <a:t>Strategic items</a:t>
            </a:r>
          </a:p>
        </p:txBody>
      </p:sp>
      <p:sp>
        <p:nvSpPr>
          <p:cNvPr id="57347" name="Rectangle 3"/>
          <p:cNvSpPr>
            <a:spLocks noGrp="1" noChangeArrowheads="1"/>
          </p:cNvSpPr>
          <p:nvPr>
            <p:ph idx="1"/>
          </p:nvPr>
        </p:nvSpPr>
        <p:spPr>
          <a:xfrm>
            <a:off x="457200" y="1600200"/>
            <a:ext cx="8686800" cy="4525963"/>
          </a:xfrm>
        </p:spPr>
        <p:txBody>
          <a:bodyPr/>
          <a:lstStyle/>
          <a:p>
            <a:r>
              <a:rPr lang="en-GB">
                <a:solidFill>
                  <a:schemeClr val="accent2"/>
                </a:solidFill>
              </a:rPr>
              <a:t>Are high spend items which have few suppliers</a:t>
            </a:r>
          </a:p>
          <a:p>
            <a:r>
              <a:rPr lang="en-GB">
                <a:solidFill>
                  <a:schemeClr val="accent2"/>
                </a:solidFill>
              </a:rPr>
              <a:t>A balance can exist between the power of the two parties, and the two companies may in fact be dependent on each other</a:t>
            </a:r>
          </a:p>
          <a:p>
            <a:r>
              <a:rPr lang="en-GB">
                <a:solidFill>
                  <a:schemeClr val="accent2"/>
                </a:solidFill>
              </a:rPr>
              <a:t>The choice of supplier strategy can be to pursue a long-term partnership agreement.  This can be difficult if the buying organisation is dealing with a more powerful supplier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57200" y="0"/>
            <a:ext cx="8229600" cy="1066800"/>
          </a:xfrm>
        </p:spPr>
        <p:txBody>
          <a:bodyPr/>
          <a:lstStyle/>
          <a:p>
            <a:pPr algn="ctr"/>
            <a:r>
              <a:rPr lang="en-GB" b="1" dirty="0">
                <a:solidFill>
                  <a:schemeClr val="accent2"/>
                </a:solidFill>
              </a:rPr>
              <a:t>Purchasing Portfolio Analysis</a:t>
            </a:r>
          </a:p>
        </p:txBody>
      </p:sp>
      <p:sp>
        <p:nvSpPr>
          <p:cNvPr id="58371" name="Rectangle 3"/>
          <p:cNvSpPr>
            <a:spLocks noGrp="1" noChangeArrowheads="1"/>
          </p:cNvSpPr>
          <p:nvPr>
            <p:ph idx="1"/>
          </p:nvPr>
        </p:nvSpPr>
        <p:spPr>
          <a:xfrm>
            <a:off x="457200" y="1066800"/>
            <a:ext cx="8229600" cy="5059363"/>
          </a:xfrm>
        </p:spPr>
        <p:txBody>
          <a:bodyPr/>
          <a:lstStyle/>
          <a:p>
            <a:r>
              <a:rPr lang="en-GB">
                <a:solidFill>
                  <a:schemeClr val="accent2"/>
                </a:solidFill>
              </a:rPr>
              <a:t>Purchasers need to focus most attention on the 20% of products or services that represent the highest spend</a:t>
            </a:r>
          </a:p>
          <a:p>
            <a:r>
              <a:rPr lang="en-GB">
                <a:solidFill>
                  <a:schemeClr val="accent2"/>
                </a:solidFill>
              </a:rPr>
              <a:t>Added value can be achieved through supply base rationalisation the process of analysing the supply base and reducing the total number of suppliers.</a:t>
            </a:r>
          </a:p>
          <a:p>
            <a:r>
              <a:rPr lang="en-GB">
                <a:solidFill>
                  <a:schemeClr val="accent2"/>
                </a:solidFill>
              </a:rPr>
              <a:t>The objective is to weed out the more inefficient suppliers and focus on best-practice suppliers who are cost and quality competitive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457200" y="332656"/>
            <a:ext cx="8229600" cy="1008112"/>
          </a:xfrm>
        </p:spPr>
        <p:txBody>
          <a:bodyPr/>
          <a:lstStyle/>
          <a:p>
            <a:r>
              <a:rPr lang="en-GB" b="1" dirty="0"/>
              <a:t>Purchasing Portfolio Analysis</a:t>
            </a:r>
          </a:p>
        </p:txBody>
      </p:sp>
      <p:sp>
        <p:nvSpPr>
          <p:cNvPr id="84995" name="Line 3"/>
          <p:cNvSpPr>
            <a:spLocks noChangeShapeType="1"/>
          </p:cNvSpPr>
          <p:nvPr/>
        </p:nvSpPr>
        <p:spPr bwMode="auto">
          <a:xfrm>
            <a:off x="1981200" y="1989138"/>
            <a:ext cx="0" cy="3384550"/>
          </a:xfrm>
          <a:prstGeom prst="line">
            <a:avLst/>
          </a:prstGeom>
          <a:noFill/>
          <a:ln w="9525">
            <a:solidFill>
              <a:schemeClr val="tx1"/>
            </a:solidFill>
            <a:round/>
            <a:headEnd/>
            <a:tailEnd/>
          </a:ln>
          <a:effectLst/>
        </p:spPr>
        <p:txBody>
          <a:bodyPr/>
          <a:lstStyle/>
          <a:p>
            <a:endParaRPr lang="en-GB"/>
          </a:p>
        </p:txBody>
      </p:sp>
      <p:sp>
        <p:nvSpPr>
          <p:cNvPr id="84996" name="Line 4"/>
          <p:cNvSpPr>
            <a:spLocks noChangeShapeType="1"/>
          </p:cNvSpPr>
          <p:nvPr/>
        </p:nvSpPr>
        <p:spPr bwMode="auto">
          <a:xfrm>
            <a:off x="1981200" y="5373688"/>
            <a:ext cx="5327650" cy="0"/>
          </a:xfrm>
          <a:prstGeom prst="line">
            <a:avLst/>
          </a:prstGeom>
          <a:noFill/>
          <a:ln w="9525">
            <a:solidFill>
              <a:schemeClr val="tx1"/>
            </a:solidFill>
            <a:round/>
            <a:headEnd/>
            <a:tailEnd/>
          </a:ln>
          <a:effectLst/>
        </p:spPr>
        <p:txBody>
          <a:bodyPr/>
          <a:lstStyle/>
          <a:p>
            <a:endParaRPr lang="en-GB"/>
          </a:p>
        </p:txBody>
      </p:sp>
      <p:sp>
        <p:nvSpPr>
          <p:cNvPr id="84997" name="Line 5"/>
          <p:cNvSpPr>
            <a:spLocks noChangeShapeType="1"/>
          </p:cNvSpPr>
          <p:nvPr/>
        </p:nvSpPr>
        <p:spPr bwMode="auto">
          <a:xfrm>
            <a:off x="1981200" y="3644900"/>
            <a:ext cx="5256213" cy="0"/>
          </a:xfrm>
          <a:prstGeom prst="line">
            <a:avLst/>
          </a:prstGeom>
          <a:noFill/>
          <a:ln w="9525">
            <a:solidFill>
              <a:schemeClr val="tx1"/>
            </a:solidFill>
            <a:round/>
            <a:headEnd/>
            <a:tailEnd/>
          </a:ln>
          <a:effectLst/>
        </p:spPr>
        <p:txBody>
          <a:bodyPr/>
          <a:lstStyle/>
          <a:p>
            <a:endParaRPr lang="en-GB"/>
          </a:p>
        </p:txBody>
      </p:sp>
      <p:sp>
        <p:nvSpPr>
          <p:cNvPr id="84998" name="Line 6"/>
          <p:cNvSpPr>
            <a:spLocks noChangeShapeType="1"/>
          </p:cNvSpPr>
          <p:nvPr/>
        </p:nvSpPr>
        <p:spPr bwMode="auto">
          <a:xfrm>
            <a:off x="4500563" y="1916113"/>
            <a:ext cx="0" cy="3457575"/>
          </a:xfrm>
          <a:prstGeom prst="line">
            <a:avLst/>
          </a:prstGeom>
          <a:noFill/>
          <a:ln w="9525">
            <a:solidFill>
              <a:schemeClr val="tx1"/>
            </a:solidFill>
            <a:round/>
            <a:headEnd/>
            <a:tailEnd/>
          </a:ln>
          <a:effectLst/>
        </p:spPr>
        <p:txBody>
          <a:bodyPr/>
          <a:lstStyle/>
          <a:p>
            <a:endParaRPr lang="en-GB"/>
          </a:p>
        </p:txBody>
      </p:sp>
      <p:sp>
        <p:nvSpPr>
          <p:cNvPr id="84999" name="Text Box 7"/>
          <p:cNvSpPr txBox="1">
            <a:spLocks noChangeArrowheads="1"/>
          </p:cNvSpPr>
          <p:nvPr/>
        </p:nvSpPr>
        <p:spPr bwMode="auto">
          <a:xfrm>
            <a:off x="973138" y="2420938"/>
            <a:ext cx="863600" cy="366712"/>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5000" name="Text Box 8"/>
          <p:cNvSpPr txBox="1">
            <a:spLocks noChangeArrowheads="1"/>
          </p:cNvSpPr>
          <p:nvPr/>
        </p:nvSpPr>
        <p:spPr bwMode="auto">
          <a:xfrm>
            <a:off x="973138" y="3638550"/>
            <a:ext cx="863600" cy="366713"/>
          </a:xfrm>
          <a:prstGeom prst="rect">
            <a:avLst/>
          </a:prstGeom>
          <a:noFill/>
          <a:ln w="9525">
            <a:noFill/>
            <a:miter lim="800000"/>
            <a:headEnd/>
            <a:tailEnd/>
          </a:ln>
          <a:effectLst/>
        </p:spPr>
        <p:txBody>
          <a:bodyPr>
            <a:spAutoFit/>
          </a:bodyPr>
          <a:lstStyle/>
          <a:p>
            <a:pPr>
              <a:spcBef>
                <a:spcPct val="50000"/>
              </a:spcBef>
            </a:pPr>
            <a:r>
              <a:rPr lang="en-GB" b="1"/>
              <a:t>Risk</a:t>
            </a:r>
          </a:p>
        </p:txBody>
      </p:sp>
      <p:sp>
        <p:nvSpPr>
          <p:cNvPr id="85001" name="Text Box 9"/>
          <p:cNvSpPr txBox="1">
            <a:spLocks noChangeArrowheads="1"/>
          </p:cNvSpPr>
          <p:nvPr/>
        </p:nvSpPr>
        <p:spPr bwMode="auto">
          <a:xfrm>
            <a:off x="2197100" y="2492375"/>
            <a:ext cx="2016125" cy="366713"/>
          </a:xfrm>
          <a:prstGeom prst="rect">
            <a:avLst/>
          </a:prstGeom>
          <a:noFill/>
          <a:ln w="9525">
            <a:noFill/>
            <a:miter lim="800000"/>
            <a:headEnd/>
            <a:tailEnd/>
          </a:ln>
          <a:effectLst/>
        </p:spPr>
        <p:txBody>
          <a:bodyPr>
            <a:spAutoFit/>
          </a:bodyPr>
          <a:lstStyle/>
          <a:p>
            <a:pPr algn="ctr">
              <a:spcBef>
                <a:spcPct val="50000"/>
              </a:spcBef>
            </a:pPr>
            <a:r>
              <a:rPr lang="en-GB" b="1"/>
              <a:t>Bottleneck</a:t>
            </a:r>
          </a:p>
        </p:txBody>
      </p:sp>
      <p:sp>
        <p:nvSpPr>
          <p:cNvPr id="85002" name="Text Box 10"/>
          <p:cNvSpPr txBox="1">
            <a:spLocks noChangeArrowheads="1"/>
          </p:cNvSpPr>
          <p:nvPr/>
        </p:nvSpPr>
        <p:spPr bwMode="auto">
          <a:xfrm>
            <a:off x="4932363" y="2492375"/>
            <a:ext cx="2016125" cy="366713"/>
          </a:xfrm>
          <a:prstGeom prst="rect">
            <a:avLst/>
          </a:prstGeom>
          <a:noFill/>
          <a:ln w="9525">
            <a:noFill/>
            <a:miter lim="800000"/>
            <a:headEnd/>
            <a:tailEnd/>
          </a:ln>
          <a:effectLst/>
        </p:spPr>
        <p:txBody>
          <a:bodyPr>
            <a:spAutoFit/>
          </a:bodyPr>
          <a:lstStyle/>
          <a:p>
            <a:pPr algn="ctr">
              <a:spcBef>
                <a:spcPct val="50000"/>
              </a:spcBef>
            </a:pPr>
            <a:r>
              <a:rPr lang="en-GB" b="1"/>
              <a:t>Strategic</a:t>
            </a:r>
          </a:p>
        </p:txBody>
      </p:sp>
      <p:sp>
        <p:nvSpPr>
          <p:cNvPr id="85003" name="Text Box 11"/>
          <p:cNvSpPr txBox="1">
            <a:spLocks noChangeArrowheads="1"/>
          </p:cNvSpPr>
          <p:nvPr/>
        </p:nvSpPr>
        <p:spPr bwMode="auto">
          <a:xfrm>
            <a:off x="2197100" y="4221163"/>
            <a:ext cx="2016125" cy="366712"/>
          </a:xfrm>
          <a:prstGeom prst="rect">
            <a:avLst/>
          </a:prstGeom>
          <a:noFill/>
          <a:ln w="9525">
            <a:noFill/>
            <a:miter lim="800000"/>
            <a:headEnd/>
            <a:tailEnd/>
          </a:ln>
          <a:effectLst/>
        </p:spPr>
        <p:txBody>
          <a:bodyPr>
            <a:spAutoFit/>
          </a:bodyPr>
          <a:lstStyle/>
          <a:p>
            <a:pPr algn="ctr">
              <a:spcBef>
                <a:spcPct val="50000"/>
              </a:spcBef>
            </a:pPr>
            <a:r>
              <a:rPr lang="en-GB" b="1"/>
              <a:t>Routine</a:t>
            </a:r>
          </a:p>
        </p:txBody>
      </p:sp>
      <p:sp>
        <p:nvSpPr>
          <p:cNvPr id="85004" name="Text Box 12"/>
          <p:cNvSpPr txBox="1">
            <a:spLocks noChangeArrowheads="1"/>
          </p:cNvSpPr>
          <p:nvPr/>
        </p:nvSpPr>
        <p:spPr bwMode="auto">
          <a:xfrm>
            <a:off x="4932363" y="4221163"/>
            <a:ext cx="2016125" cy="366712"/>
          </a:xfrm>
          <a:prstGeom prst="rect">
            <a:avLst/>
          </a:prstGeom>
          <a:noFill/>
          <a:ln w="9525">
            <a:noFill/>
            <a:miter lim="800000"/>
            <a:headEnd/>
            <a:tailEnd/>
          </a:ln>
          <a:effectLst/>
        </p:spPr>
        <p:txBody>
          <a:bodyPr>
            <a:spAutoFit/>
          </a:bodyPr>
          <a:lstStyle/>
          <a:p>
            <a:pPr algn="ctr">
              <a:spcBef>
                <a:spcPct val="50000"/>
              </a:spcBef>
            </a:pPr>
            <a:r>
              <a:rPr lang="en-GB" b="1"/>
              <a:t>Leverage</a:t>
            </a:r>
          </a:p>
        </p:txBody>
      </p:sp>
      <p:sp>
        <p:nvSpPr>
          <p:cNvPr id="85005" name="Text Box 13"/>
          <p:cNvSpPr txBox="1">
            <a:spLocks noChangeArrowheads="1"/>
          </p:cNvSpPr>
          <p:nvPr/>
        </p:nvSpPr>
        <p:spPr bwMode="auto">
          <a:xfrm>
            <a:off x="4356100" y="5445125"/>
            <a:ext cx="863600" cy="366713"/>
          </a:xfrm>
          <a:prstGeom prst="rect">
            <a:avLst/>
          </a:prstGeom>
          <a:noFill/>
          <a:ln w="9525">
            <a:noFill/>
            <a:miter lim="800000"/>
            <a:headEnd/>
            <a:tailEnd/>
          </a:ln>
          <a:effectLst/>
        </p:spPr>
        <p:txBody>
          <a:bodyPr>
            <a:spAutoFit/>
          </a:bodyPr>
          <a:lstStyle/>
          <a:p>
            <a:pPr>
              <a:spcBef>
                <a:spcPct val="50000"/>
              </a:spcBef>
            </a:pPr>
            <a:r>
              <a:rPr lang="en-GB" b="1"/>
              <a:t>Value</a:t>
            </a:r>
          </a:p>
        </p:txBody>
      </p:sp>
      <p:sp>
        <p:nvSpPr>
          <p:cNvPr id="85006" name="Text Box 14"/>
          <p:cNvSpPr txBox="1">
            <a:spLocks noChangeArrowheads="1"/>
          </p:cNvSpPr>
          <p:nvPr/>
        </p:nvSpPr>
        <p:spPr bwMode="auto">
          <a:xfrm>
            <a:off x="2700338" y="5445125"/>
            <a:ext cx="863600" cy="366713"/>
          </a:xfrm>
          <a:prstGeom prst="rect">
            <a:avLst/>
          </a:prstGeom>
          <a:noFill/>
          <a:ln w="9525">
            <a:noFill/>
            <a:miter lim="800000"/>
            <a:headEnd/>
            <a:tailEnd/>
          </a:ln>
          <a:effectLst/>
        </p:spPr>
        <p:txBody>
          <a:bodyPr>
            <a:spAutoFit/>
          </a:bodyPr>
          <a:lstStyle/>
          <a:p>
            <a:pPr>
              <a:spcBef>
                <a:spcPct val="50000"/>
              </a:spcBef>
            </a:pPr>
            <a:r>
              <a:rPr lang="en-GB"/>
              <a:t>Low</a:t>
            </a:r>
          </a:p>
        </p:txBody>
      </p:sp>
      <p:sp>
        <p:nvSpPr>
          <p:cNvPr id="85007" name="Text Box 15"/>
          <p:cNvSpPr txBox="1">
            <a:spLocks noChangeArrowheads="1"/>
          </p:cNvSpPr>
          <p:nvPr/>
        </p:nvSpPr>
        <p:spPr bwMode="auto">
          <a:xfrm>
            <a:off x="6373813" y="5445125"/>
            <a:ext cx="863600" cy="366713"/>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5008" name="Text Box 16"/>
          <p:cNvSpPr txBox="1">
            <a:spLocks noChangeArrowheads="1"/>
          </p:cNvSpPr>
          <p:nvPr/>
        </p:nvSpPr>
        <p:spPr bwMode="auto">
          <a:xfrm>
            <a:off x="2339975" y="2997200"/>
            <a:ext cx="1871663" cy="366713"/>
          </a:xfrm>
          <a:prstGeom prst="rect">
            <a:avLst/>
          </a:prstGeom>
          <a:noFill/>
          <a:ln w="9525">
            <a:noFill/>
            <a:miter lim="800000"/>
            <a:headEnd/>
            <a:tailEnd/>
          </a:ln>
          <a:effectLst/>
        </p:spPr>
        <p:txBody>
          <a:bodyPr>
            <a:spAutoFit/>
          </a:bodyPr>
          <a:lstStyle/>
          <a:p>
            <a:pPr algn="ctr">
              <a:spcBef>
                <a:spcPct val="50000"/>
              </a:spcBef>
            </a:pPr>
            <a:r>
              <a:rPr lang="en-GB"/>
              <a:t>Central advice</a:t>
            </a:r>
          </a:p>
        </p:txBody>
      </p:sp>
      <p:sp>
        <p:nvSpPr>
          <p:cNvPr id="85009" name="Text Box 17"/>
          <p:cNvSpPr txBox="1">
            <a:spLocks noChangeArrowheads="1"/>
          </p:cNvSpPr>
          <p:nvPr/>
        </p:nvSpPr>
        <p:spPr bwMode="auto">
          <a:xfrm>
            <a:off x="4716463" y="4575175"/>
            <a:ext cx="2663825" cy="366713"/>
          </a:xfrm>
          <a:prstGeom prst="rect">
            <a:avLst/>
          </a:prstGeom>
          <a:noFill/>
          <a:ln w="9525">
            <a:noFill/>
            <a:miter lim="800000"/>
            <a:headEnd/>
            <a:tailEnd/>
          </a:ln>
          <a:effectLst/>
        </p:spPr>
        <p:txBody>
          <a:bodyPr>
            <a:spAutoFit/>
          </a:bodyPr>
          <a:lstStyle/>
          <a:p>
            <a:pPr algn="ctr">
              <a:spcBef>
                <a:spcPct val="50000"/>
              </a:spcBef>
            </a:pPr>
            <a:r>
              <a:rPr lang="en-GB"/>
              <a:t>Centrally Co-ordinated</a:t>
            </a:r>
          </a:p>
        </p:txBody>
      </p:sp>
      <p:sp>
        <p:nvSpPr>
          <p:cNvPr id="85010" name="Text Box 18"/>
          <p:cNvSpPr txBox="1">
            <a:spLocks noChangeArrowheads="1"/>
          </p:cNvSpPr>
          <p:nvPr/>
        </p:nvSpPr>
        <p:spPr bwMode="auto">
          <a:xfrm>
            <a:off x="2339975" y="4575175"/>
            <a:ext cx="1871663" cy="366713"/>
          </a:xfrm>
          <a:prstGeom prst="rect">
            <a:avLst/>
          </a:prstGeom>
          <a:noFill/>
          <a:ln w="9525">
            <a:noFill/>
            <a:miter lim="800000"/>
            <a:headEnd/>
            <a:tailEnd/>
          </a:ln>
          <a:effectLst/>
        </p:spPr>
        <p:txBody>
          <a:bodyPr>
            <a:spAutoFit/>
          </a:bodyPr>
          <a:lstStyle/>
          <a:p>
            <a:pPr algn="ctr">
              <a:spcBef>
                <a:spcPct val="50000"/>
              </a:spcBef>
            </a:pPr>
            <a:r>
              <a:rPr lang="en-GB"/>
              <a:t>Delegate</a:t>
            </a:r>
          </a:p>
        </p:txBody>
      </p:sp>
      <p:sp>
        <p:nvSpPr>
          <p:cNvPr id="85011" name="Text Box 19"/>
          <p:cNvSpPr txBox="1">
            <a:spLocks noChangeArrowheads="1"/>
          </p:cNvSpPr>
          <p:nvPr/>
        </p:nvSpPr>
        <p:spPr bwMode="auto">
          <a:xfrm>
            <a:off x="5005388" y="2997200"/>
            <a:ext cx="1871662" cy="366713"/>
          </a:xfrm>
          <a:prstGeom prst="rect">
            <a:avLst/>
          </a:prstGeom>
          <a:noFill/>
          <a:ln w="9525">
            <a:noFill/>
            <a:miter lim="800000"/>
            <a:headEnd/>
            <a:tailEnd/>
          </a:ln>
          <a:effectLst/>
        </p:spPr>
        <p:txBody>
          <a:bodyPr>
            <a:spAutoFit/>
          </a:bodyPr>
          <a:lstStyle/>
          <a:p>
            <a:pPr algn="ctr">
              <a:spcBef>
                <a:spcPct val="50000"/>
              </a:spcBef>
            </a:pPr>
            <a:r>
              <a:rPr lang="en-GB"/>
              <a:t>Centralise</a:t>
            </a:r>
          </a:p>
        </p:txBody>
      </p:sp>
      <p:sp>
        <p:nvSpPr>
          <p:cNvPr id="85012" name="Text Box 20"/>
          <p:cNvSpPr txBox="1">
            <a:spLocks noChangeArrowheads="1"/>
          </p:cNvSpPr>
          <p:nvPr/>
        </p:nvSpPr>
        <p:spPr bwMode="auto">
          <a:xfrm>
            <a:off x="1016000" y="4941888"/>
            <a:ext cx="603250" cy="366712"/>
          </a:xfrm>
          <a:prstGeom prst="rect">
            <a:avLst/>
          </a:prstGeom>
          <a:noFill/>
          <a:ln w="9525">
            <a:noFill/>
            <a:miter lim="800000"/>
            <a:headEnd/>
            <a:tailEnd/>
          </a:ln>
          <a:effectLst/>
        </p:spPr>
        <p:txBody>
          <a:bodyPr wrap="none">
            <a:spAutoFit/>
          </a:bodyPr>
          <a:lstStyle/>
          <a:p>
            <a:r>
              <a:rPr lang="en-GB"/>
              <a:t>Low</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Activity 3</a:t>
            </a:r>
          </a:p>
        </p:txBody>
      </p:sp>
      <p:sp>
        <p:nvSpPr>
          <p:cNvPr id="3" name="Content Placeholder 2"/>
          <p:cNvSpPr>
            <a:spLocks noGrp="1"/>
          </p:cNvSpPr>
          <p:nvPr>
            <p:ph idx="1"/>
          </p:nvPr>
        </p:nvSpPr>
        <p:spPr/>
        <p:txBody>
          <a:bodyPr/>
          <a:lstStyle/>
          <a:p>
            <a:pPr>
              <a:buNone/>
            </a:pPr>
            <a:r>
              <a:rPr lang="en-GB" dirty="0"/>
              <a:t>	In your groups using the assignment analyse the company’s purchases using the Purchasing Portfolio Matrix.</a:t>
            </a:r>
          </a:p>
          <a:p>
            <a:pPr>
              <a:buNone/>
            </a:pPr>
            <a:endParaRPr lang="en-GB" dirty="0"/>
          </a:p>
          <a:p>
            <a:pPr>
              <a:buNone/>
            </a:pPr>
            <a:r>
              <a:rPr lang="en-GB" dirty="0"/>
              <a:t>	You should use both versions of the Purchasing Portfolio Matrix</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457200" y="260648"/>
            <a:ext cx="8229600" cy="1008112"/>
          </a:xfrm>
        </p:spPr>
        <p:txBody>
          <a:bodyPr/>
          <a:lstStyle/>
          <a:p>
            <a:pPr algn="ctr"/>
            <a:r>
              <a:rPr lang="en-GB" b="1" dirty="0">
                <a:solidFill>
                  <a:schemeClr val="accent2"/>
                </a:solidFill>
              </a:rPr>
              <a:t>Supplier Perceptions Matrix</a:t>
            </a:r>
          </a:p>
        </p:txBody>
      </p:sp>
      <p:sp>
        <p:nvSpPr>
          <p:cNvPr id="86019" name="Line 3"/>
          <p:cNvSpPr>
            <a:spLocks noChangeShapeType="1"/>
          </p:cNvSpPr>
          <p:nvPr/>
        </p:nvSpPr>
        <p:spPr bwMode="auto">
          <a:xfrm>
            <a:off x="1981200" y="1989138"/>
            <a:ext cx="0" cy="3384550"/>
          </a:xfrm>
          <a:prstGeom prst="line">
            <a:avLst/>
          </a:prstGeom>
          <a:noFill/>
          <a:ln w="9525">
            <a:solidFill>
              <a:schemeClr val="tx1"/>
            </a:solidFill>
            <a:round/>
            <a:headEnd/>
            <a:tailEnd/>
          </a:ln>
          <a:effectLst/>
        </p:spPr>
        <p:txBody>
          <a:bodyPr/>
          <a:lstStyle/>
          <a:p>
            <a:endParaRPr lang="en-GB"/>
          </a:p>
        </p:txBody>
      </p:sp>
      <p:sp>
        <p:nvSpPr>
          <p:cNvPr id="86020" name="Line 4"/>
          <p:cNvSpPr>
            <a:spLocks noChangeShapeType="1"/>
          </p:cNvSpPr>
          <p:nvPr/>
        </p:nvSpPr>
        <p:spPr bwMode="auto">
          <a:xfrm>
            <a:off x="1981200" y="5373688"/>
            <a:ext cx="5327650" cy="0"/>
          </a:xfrm>
          <a:prstGeom prst="line">
            <a:avLst/>
          </a:prstGeom>
          <a:noFill/>
          <a:ln w="9525">
            <a:solidFill>
              <a:schemeClr val="tx1"/>
            </a:solidFill>
            <a:round/>
            <a:headEnd/>
            <a:tailEnd/>
          </a:ln>
          <a:effectLst/>
        </p:spPr>
        <p:txBody>
          <a:bodyPr/>
          <a:lstStyle/>
          <a:p>
            <a:endParaRPr lang="en-GB"/>
          </a:p>
        </p:txBody>
      </p:sp>
      <p:sp>
        <p:nvSpPr>
          <p:cNvPr id="86021" name="Line 5"/>
          <p:cNvSpPr>
            <a:spLocks noChangeShapeType="1"/>
          </p:cNvSpPr>
          <p:nvPr/>
        </p:nvSpPr>
        <p:spPr bwMode="auto">
          <a:xfrm>
            <a:off x="1981200" y="3644900"/>
            <a:ext cx="5256213" cy="0"/>
          </a:xfrm>
          <a:prstGeom prst="line">
            <a:avLst/>
          </a:prstGeom>
          <a:noFill/>
          <a:ln w="9525">
            <a:solidFill>
              <a:schemeClr val="tx1"/>
            </a:solidFill>
            <a:round/>
            <a:headEnd/>
            <a:tailEnd/>
          </a:ln>
          <a:effectLst/>
        </p:spPr>
        <p:txBody>
          <a:bodyPr/>
          <a:lstStyle/>
          <a:p>
            <a:endParaRPr lang="en-GB"/>
          </a:p>
        </p:txBody>
      </p:sp>
      <p:sp>
        <p:nvSpPr>
          <p:cNvPr id="86022" name="Line 6"/>
          <p:cNvSpPr>
            <a:spLocks noChangeShapeType="1"/>
          </p:cNvSpPr>
          <p:nvPr/>
        </p:nvSpPr>
        <p:spPr bwMode="auto">
          <a:xfrm>
            <a:off x="4500563" y="1916113"/>
            <a:ext cx="0" cy="3457575"/>
          </a:xfrm>
          <a:prstGeom prst="line">
            <a:avLst/>
          </a:prstGeom>
          <a:noFill/>
          <a:ln w="9525">
            <a:solidFill>
              <a:schemeClr val="tx1"/>
            </a:solidFill>
            <a:round/>
            <a:headEnd/>
            <a:tailEnd/>
          </a:ln>
          <a:effectLst/>
        </p:spPr>
        <p:txBody>
          <a:bodyPr/>
          <a:lstStyle/>
          <a:p>
            <a:endParaRPr lang="en-GB"/>
          </a:p>
        </p:txBody>
      </p:sp>
      <p:sp>
        <p:nvSpPr>
          <p:cNvPr id="86023" name="Text Box 7"/>
          <p:cNvSpPr txBox="1">
            <a:spLocks noChangeArrowheads="1"/>
          </p:cNvSpPr>
          <p:nvPr/>
        </p:nvSpPr>
        <p:spPr bwMode="auto">
          <a:xfrm>
            <a:off x="973138" y="2420938"/>
            <a:ext cx="863600" cy="366712"/>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6024" name="Text Box 8"/>
          <p:cNvSpPr txBox="1">
            <a:spLocks noChangeArrowheads="1"/>
          </p:cNvSpPr>
          <p:nvPr/>
        </p:nvSpPr>
        <p:spPr bwMode="auto">
          <a:xfrm>
            <a:off x="973138" y="3638550"/>
            <a:ext cx="863600" cy="366713"/>
          </a:xfrm>
          <a:prstGeom prst="rect">
            <a:avLst/>
          </a:prstGeom>
          <a:noFill/>
          <a:ln w="9525">
            <a:noFill/>
            <a:miter lim="800000"/>
            <a:headEnd/>
            <a:tailEnd/>
          </a:ln>
          <a:effectLst/>
        </p:spPr>
        <p:txBody>
          <a:bodyPr>
            <a:spAutoFit/>
          </a:bodyPr>
          <a:lstStyle/>
          <a:p>
            <a:pPr>
              <a:spcBef>
                <a:spcPct val="50000"/>
              </a:spcBef>
            </a:pPr>
            <a:r>
              <a:rPr lang="en-GB" b="1"/>
              <a:t>Risk</a:t>
            </a:r>
          </a:p>
        </p:txBody>
      </p:sp>
      <p:sp>
        <p:nvSpPr>
          <p:cNvPr id="86025" name="Text Box 9"/>
          <p:cNvSpPr txBox="1">
            <a:spLocks noChangeArrowheads="1"/>
          </p:cNvSpPr>
          <p:nvPr/>
        </p:nvSpPr>
        <p:spPr bwMode="auto">
          <a:xfrm>
            <a:off x="2197100" y="2492375"/>
            <a:ext cx="2016125" cy="366713"/>
          </a:xfrm>
          <a:prstGeom prst="rect">
            <a:avLst/>
          </a:prstGeom>
          <a:noFill/>
          <a:ln w="9525">
            <a:noFill/>
            <a:miter lim="800000"/>
            <a:headEnd/>
            <a:tailEnd/>
          </a:ln>
          <a:effectLst/>
        </p:spPr>
        <p:txBody>
          <a:bodyPr>
            <a:spAutoFit/>
          </a:bodyPr>
          <a:lstStyle/>
          <a:p>
            <a:pPr algn="ctr">
              <a:spcBef>
                <a:spcPct val="50000"/>
              </a:spcBef>
            </a:pPr>
            <a:r>
              <a:rPr lang="en-GB" b="1"/>
              <a:t>Develop</a:t>
            </a:r>
          </a:p>
        </p:txBody>
      </p:sp>
      <p:sp>
        <p:nvSpPr>
          <p:cNvPr id="86026" name="Text Box 10"/>
          <p:cNvSpPr txBox="1">
            <a:spLocks noChangeArrowheads="1"/>
          </p:cNvSpPr>
          <p:nvPr/>
        </p:nvSpPr>
        <p:spPr bwMode="auto">
          <a:xfrm>
            <a:off x="4932363" y="2492375"/>
            <a:ext cx="2016125" cy="366713"/>
          </a:xfrm>
          <a:prstGeom prst="rect">
            <a:avLst/>
          </a:prstGeom>
          <a:noFill/>
          <a:ln w="9525">
            <a:noFill/>
            <a:miter lim="800000"/>
            <a:headEnd/>
            <a:tailEnd/>
          </a:ln>
          <a:effectLst/>
        </p:spPr>
        <p:txBody>
          <a:bodyPr>
            <a:spAutoFit/>
          </a:bodyPr>
          <a:lstStyle/>
          <a:p>
            <a:pPr algn="ctr">
              <a:spcBef>
                <a:spcPct val="50000"/>
              </a:spcBef>
            </a:pPr>
            <a:r>
              <a:rPr lang="en-GB" b="1"/>
              <a:t>Core</a:t>
            </a:r>
          </a:p>
        </p:txBody>
      </p:sp>
      <p:sp>
        <p:nvSpPr>
          <p:cNvPr id="86027" name="Text Box 11"/>
          <p:cNvSpPr txBox="1">
            <a:spLocks noChangeArrowheads="1"/>
          </p:cNvSpPr>
          <p:nvPr/>
        </p:nvSpPr>
        <p:spPr bwMode="auto">
          <a:xfrm>
            <a:off x="2197100" y="4221163"/>
            <a:ext cx="2016125" cy="366712"/>
          </a:xfrm>
          <a:prstGeom prst="rect">
            <a:avLst/>
          </a:prstGeom>
          <a:noFill/>
          <a:ln w="9525">
            <a:noFill/>
            <a:miter lim="800000"/>
            <a:headEnd/>
            <a:tailEnd/>
          </a:ln>
          <a:effectLst/>
        </p:spPr>
        <p:txBody>
          <a:bodyPr>
            <a:spAutoFit/>
          </a:bodyPr>
          <a:lstStyle/>
          <a:p>
            <a:pPr algn="ctr">
              <a:spcBef>
                <a:spcPct val="50000"/>
              </a:spcBef>
            </a:pPr>
            <a:r>
              <a:rPr lang="en-GB" b="1"/>
              <a:t>Nuisance</a:t>
            </a:r>
          </a:p>
        </p:txBody>
      </p:sp>
      <p:sp>
        <p:nvSpPr>
          <p:cNvPr id="86028" name="Text Box 12"/>
          <p:cNvSpPr txBox="1">
            <a:spLocks noChangeArrowheads="1"/>
          </p:cNvSpPr>
          <p:nvPr/>
        </p:nvSpPr>
        <p:spPr bwMode="auto">
          <a:xfrm>
            <a:off x="4932363" y="4221163"/>
            <a:ext cx="2016125" cy="366712"/>
          </a:xfrm>
          <a:prstGeom prst="rect">
            <a:avLst/>
          </a:prstGeom>
          <a:noFill/>
          <a:ln w="9525">
            <a:noFill/>
            <a:miter lim="800000"/>
            <a:headEnd/>
            <a:tailEnd/>
          </a:ln>
          <a:effectLst/>
        </p:spPr>
        <p:txBody>
          <a:bodyPr>
            <a:spAutoFit/>
          </a:bodyPr>
          <a:lstStyle/>
          <a:p>
            <a:pPr algn="ctr">
              <a:spcBef>
                <a:spcPct val="50000"/>
              </a:spcBef>
            </a:pPr>
            <a:r>
              <a:rPr lang="en-GB" b="1"/>
              <a:t>Exploit</a:t>
            </a:r>
          </a:p>
        </p:txBody>
      </p:sp>
      <p:sp>
        <p:nvSpPr>
          <p:cNvPr id="86029" name="Text Box 13"/>
          <p:cNvSpPr txBox="1">
            <a:spLocks noChangeArrowheads="1"/>
          </p:cNvSpPr>
          <p:nvPr/>
        </p:nvSpPr>
        <p:spPr bwMode="auto">
          <a:xfrm>
            <a:off x="4356100" y="5445125"/>
            <a:ext cx="863600" cy="366713"/>
          </a:xfrm>
          <a:prstGeom prst="rect">
            <a:avLst/>
          </a:prstGeom>
          <a:noFill/>
          <a:ln w="9525">
            <a:noFill/>
            <a:miter lim="800000"/>
            <a:headEnd/>
            <a:tailEnd/>
          </a:ln>
          <a:effectLst/>
        </p:spPr>
        <p:txBody>
          <a:bodyPr>
            <a:spAutoFit/>
          </a:bodyPr>
          <a:lstStyle/>
          <a:p>
            <a:pPr>
              <a:spcBef>
                <a:spcPct val="50000"/>
              </a:spcBef>
            </a:pPr>
            <a:r>
              <a:rPr lang="en-GB" b="1"/>
              <a:t>Value</a:t>
            </a:r>
          </a:p>
        </p:txBody>
      </p:sp>
      <p:sp>
        <p:nvSpPr>
          <p:cNvPr id="86030" name="Text Box 14"/>
          <p:cNvSpPr txBox="1">
            <a:spLocks noChangeArrowheads="1"/>
          </p:cNvSpPr>
          <p:nvPr/>
        </p:nvSpPr>
        <p:spPr bwMode="auto">
          <a:xfrm>
            <a:off x="2700338" y="5445125"/>
            <a:ext cx="863600" cy="366713"/>
          </a:xfrm>
          <a:prstGeom prst="rect">
            <a:avLst/>
          </a:prstGeom>
          <a:noFill/>
          <a:ln w="9525">
            <a:noFill/>
            <a:miter lim="800000"/>
            <a:headEnd/>
            <a:tailEnd/>
          </a:ln>
          <a:effectLst/>
        </p:spPr>
        <p:txBody>
          <a:bodyPr>
            <a:spAutoFit/>
          </a:bodyPr>
          <a:lstStyle/>
          <a:p>
            <a:pPr>
              <a:spcBef>
                <a:spcPct val="50000"/>
              </a:spcBef>
            </a:pPr>
            <a:r>
              <a:rPr lang="en-GB"/>
              <a:t>Low</a:t>
            </a:r>
          </a:p>
        </p:txBody>
      </p:sp>
      <p:sp>
        <p:nvSpPr>
          <p:cNvPr id="86031" name="Text Box 15"/>
          <p:cNvSpPr txBox="1">
            <a:spLocks noChangeArrowheads="1"/>
          </p:cNvSpPr>
          <p:nvPr/>
        </p:nvSpPr>
        <p:spPr bwMode="auto">
          <a:xfrm>
            <a:off x="6373813" y="5445125"/>
            <a:ext cx="863600" cy="366713"/>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6036" name="Text Box 20"/>
          <p:cNvSpPr txBox="1">
            <a:spLocks noChangeArrowheads="1"/>
          </p:cNvSpPr>
          <p:nvPr/>
        </p:nvSpPr>
        <p:spPr bwMode="auto">
          <a:xfrm>
            <a:off x="1016000" y="4960938"/>
            <a:ext cx="603250" cy="366712"/>
          </a:xfrm>
          <a:prstGeom prst="rect">
            <a:avLst/>
          </a:prstGeom>
          <a:noFill/>
          <a:ln w="9525">
            <a:noFill/>
            <a:miter lim="800000"/>
            <a:headEnd/>
            <a:tailEnd/>
          </a:ln>
          <a:effectLst/>
        </p:spPr>
        <p:txBody>
          <a:bodyPr wrap="none">
            <a:spAutoFit/>
          </a:bodyPr>
          <a:lstStyle/>
          <a:p>
            <a:r>
              <a:rPr lang="en-GB"/>
              <a:t>Low</a:t>
            </a:r>
          </a:p>
        </p:txBody>
      </p:sp>
      <p:sp>
        <p:nvSpPr>
          <p:cNvPr id="86037" name="Text Box 21"/>
          <p:cNvSpPr txBox="1">
            <a:spLocks noChangeArrowheads="1"/>
          </p:cNvSpPr>
          <p:nvPr/>
        </p:nvSpPr>
        <p:spPr bwMode="auto">
          <a:xfrm rot="10800000">
            <a:off x="296863" y="2349500"/>
            <a:ext cx="458787" cy="2771775"/>
          </a:xfrm>
          <a:prstGeom prst="rect">
            <a:avLst/>
          </a:prstGeom>
          <a:noFill/>
          <a:ln w="9525">
            <a:noFill/>
            <a:miter lim="800000"/>
            <a:headEnd/>
            <a:tailEnd/>
          </a:ln>
          <a:effectLst/>
        </p:spPr>
        <p:txBody>
          <a:bodyPr vert="eaVert" wrap="none">
            <a:spAutoFit/>
          </a:bodyPr>
          <a:lstStyle/>
          <a:p>
            <a:r>
              <a:rPr lang="en-GB"/>
              <a:t>Attractiveness of Business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332656"/>
            <a:ext cx="8229600" cy="936104"/>
          </a:xfrm>
        </p:spPr>
        <p:txBody>
          <a:bodyPr/>
          <a:lstStyle/>
          <a:p>
            <a:pPr algn="ctr"/>
            <a:r>
              <a:rPr lang="en-GB" b="1" dirty="0">
                <a:solidFill>
                  <a:schemeClr val="accent2"/>
                </a:solidFill>
              </a:rPr>
              <a:t>Nuisance items</a:t>
            </a:r>
          </a:p>
        </p:txBody>
      </p:sp>
      <p:sp>
        <p:nvSpPr>
          <p:cNvPr id="65539" name="Rectangle 3"/>
          <p:cNvSpPr>
            <a:spLocks noGrp="1" noChangeArrowheads="1"/>
          </p:cNvSpPr>
          <p:nvPr>
            <p:ph idx="1"/>
          </p:nvPr>
        </p:nvSpPr>
        <p:spPr/>
        <p:txBody>
          <a:bodyPr/>
          <a:lstStyle/>
          <a:p>
            <a:r>
              <a:rPr lang="en-GB">
                <a:solidFill>
                  <a:schemeClr val="accent2"/>
                </a:solidFill>
              </a:rPr>
              <a:t>Purchase volume is low, infrequent or purchaser negotiates low prices</a:t>
            </a:r>
          </a:p>
          <a:p>
            <a:r>
              <a:rPr lang="en-GB">
                <a:solidFill>
                  <a:schemeClr val="accent2"/>
                </a:solidFill>
              </a:rPr>
              <a:t>The supplier will not generally allocate any significant amount of resources to the purchasing organisation in terms of sales effort or prioritisation in production</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260648"/>
            <a:ext cx="8229600" cy="1008112"/>
          </a:xfrm>
        </p:spPr>
        <p:txBody>
          <a:bodyPr/>
          <a:lstStyle/>
          <a:p>
            <a:pPr algn="ctr"/>
            <a:r>
              <a:rPr lang="en-GB" b="1" dirty="0">
                <a:solidFill>
                  <a:schemeClr val="accent2"/>
                </a:solidFill>
              </a:rPr>
              <a:t>Exploit items</a:t>
            </a:r>
          </a:p>
        </p:txBody>
      </p:sp>
      <p:sp>
        <p:nvSpPr>
          <p:cNvPr id="66563" name="Rectangle 3"/>
          <p:cNvSpPr>
            <a:spLocks noGrp="1" noChangeArrowheads="1"/>
          </p:cNvSpPr>
          <p:nvPr>
            <p:ph idx="1"/>
          </p:nvPr>
        </p:nvSpPr>
        <p:spPr/>
        <p:txBody>
          <a:bodyPr/>
          <a:lstStyle/>
          <a:p>
            <a:r>
              <a:rPr lang="en-GB">
                <a:solidFill>
                  <a:schemeClr val="accent2"/>
                </a:solidFill>
              </a:rPr>
              <a:t>Typified by low attractiveness of the purchaser’s business, but spend is significantly higher in comparison to nuisance sales</a:t>
            </a:r>
          </a:p>
          <a:p>
            <a:r>
              <a:rPr lang="en-GB">
                <a:solidFill>
                  <a:schemeClr val="accent2"/>
                </a:solidFill>
              </a:rPr>
              <a:t>The supplier is likely to exploit the situation by a mixture of premium pricing or inadequate allocation of resources to achieve quality output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0"/>
            <a:ext cx="8229600" cy="981075"/>
          </a:xfrm>
        </p:spPr>
        <p:txBody>
          <a:bodyPr/>
          <a:lstStyle/>
          <a:p>
            <a:pPr algn="ctr"/>
            <a:r>
              <a:rPr lang="en-GB" b="1" dirty="0">
                <a:solidFill>
                  <a:schemeClr val="accent2"/>
                </a:solidFill>
              </a:rPr>
              <a:t>Develop items</a:t>
            </a:r>
          </a:p>
        </p:txBody>
      </p:sp>
      <p:sp>
        <p:nvSpPr>
          <p:cNvPr id="67587" name="Rectangle 3"/>
          <p:cNvSpPr>
            <a:spLocks noGrp="1" noChangeArrowheads="1"/>
          </p:cNvSpPr>
          <p:nvPr>
            <p:ph idx="1"/>
          </p:nvPr>
        </p:nvSpPr>
        <p:spPr>
          <a:xfrm>
            <a:off x="457200" y="1052513"/>
            <a:ext cx="8229600" cy="5545137"/>
          </a:xfrm>
        </p:spPr>
        <p:txBody>
          <a:bodyPr/>
          <a:lstStyle/>
          <a:p>
            <a:pPr>
              <a:lnSpc>
                <a:spcPct val="90000"/>
              </a:lnSpc>
            </a:pPr>
            <a:r>
              <a:rPr lang="en-GB">
                <a:solidFill>
                  <a:schemeClr val="accent2"/>
                </a:solidFill>
              </a:rPr>
              <a:t>Supplier is likely to want to develop these sales from the supplier</a:t>
            </a:r>
          </a:p>
          <a:p>
            <a:pPr>
              <a:lnSpc>
                <a:spcPct val="90000"/>
              </a:lnSpc>
            </a:pPr>
            <a:r>
              <a:rPr lang="en-GB">
                <a:solidFill>
                  <a:schemeClr val="accent2"/>
                </a:solidFill>
              </a:rPr>
              <a:t>A supplier may typically pursue a partnership relationship with purchasing organisation, and try to provide convincing evidence of the need to work together to achieve a win-win scenario</a:t>
            </a:r>
          </a:p>
          <a:p>
            <a:pPr>
              <a:lnSpc>
                <a:spcPct val="90000"/>
              </a:lnSpc>
            </a:pPr>
            <a:r>
              <a:rPr lang="en-GB">
                <a:solidFill>
                  <a:schemeClr val="accent2"/>
                </a:solidFill>
              </a:rPr>
              <a:t>The supplier is likely to allocate significant marketing effort in the form of calls made to the purchaser, promotions and discounted pricing to help develop these sales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332656"/>
            <a:ext cx="8229600" cy="936104"/>
          </a:xfrm>
        </p:spPr>
        <p:txBody>
          <a:bodyPr/>
          <a:lstStyle/>
          <a:p>
            <a:pPr algn="ctr"/>
            <a:r>
              <a:rPr lang="en-GB" b="1" dirty="0">
                <a:solidFill>
                  <a:schemeClr val="accent2"/>
                </a:solidFill>
              </a:rPr>
              <a:t>Core items</a:t>
            </a:r>
          </a:p>
        </p:txBody>
      </p:sp>
      <p:sp>
        <p:nvSpPr>
          <p:cNvPr id="69635" name="Rectangle 3"/>
          <p:cNvSpPr>
            <a:spLocks noGrp="1" noChangeArrowheads="1"/>
          </p:cNvSpPr>
          <p:nvPr>
            <p:ph idx="1"/>
          </p:nvPr>
        </p:nvSpPr>
        <p:spPr/>
        <p:txBody>
          <a:bodyPr/>
          <a:lstStyle/>
          <a:p>
            <a:r>
              <a:rPr lang="en-GB">
                <a:solidFill>
                  <a:schemeClr val="accent2"/>
                </a:solidFill>
              </a:rPr>
              <a:t>This represents sales which are attractive to the seller and the purchaser’s spend is significant</a:t>
            </a:r>
          </a:p>
          <a:p>
            <a:r>
              <a:rPr lang="en-GB">
                <a:solidFill>
                  <a:schemeClr val="accent2"/>
                </a:solidFill>
              </a:rPr>
              <a:t>The aim of the seller is to ensure that a greater part of its turnover is accounted for by such sales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332656"/>
            <a:ext cx="8229600" cy="864096"/>
          </a:xfrm>
        </p:spPr>
        <p:txBody>
          <a:bodyPr>
            <a:normAutofit fontScale="90000"/>
          </a:bodyPr>
          <a:lstStyle/>
          <a:p>
            <a:r>
              <a:rPr lang="en-GB" b="1" dirty="0">
                <a:solidFill>
                  <a:schemeClr val="accent2"/>
                </a:solidFill>
              </a:rPr>
              <a:t>Centralisation/Decentralisation</a:t>
            </a:r>
          </a:p>
        </p:txBody>
      </p:sp>
      <p:sp>
        <p:nvSpPr>
          <p:cNvPr id="70659" name="Rectangle 3"/>
          <p:cNvSpPr>
            <a:spLocks noGrp="1" noChangeArrowheads="1"/>
          </p:cNvSpPr>
          <p:nvPr>
            <p:ph idx="1"/>
          </p:nvPr>
        </p:nvSpPr>
        <p:spPr>
          <a:xfrm>
            <a:off x="457200" y="1600200"/>
            <a:ext cx="8229600" cy="4924425"/>
          </a:xfrm>
        </p:spPr>
        <p:txBody>
          <a:bodyPr/>
          <a:lstStyle/>
          <a:p>
            <a:r>
              <a:rPr lang="en-GB">
                <a:solidFill>
                  <a:schemeClr val="accent2"/>
                </a:solidFill>
              </a:rPr>
              <a:t>One way of organising purchasing is by centralisation</a:t>
            </a:r>
          </a:p>
          <a:p>
            <a:r>
              <a:rPr lang="en-GB">
                <a:solidFill>
                  <a:schemeClr val="accent2"/>
                </a:solidFill>
              </a:rPr>
              <a:t>Over the last 30 years the trend has been to centralise purchasing</a:t>
            </a:r>
          </a:p>
          <a:p>
            <a:r>
              <a:rPr lang="en-GB">
                <a:solidFill>
                  <a:schemeClr val="accent2"/>
                </a:solidFill>
              </a:rPr>
              <a:t>Most groups of companies which operate several establishments adopt some compromise between buying everything locally, aiming to balance the advantages of strength with those of flexibility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260648"/>
            <a:ext cx="8229600" cy="1152128"/>
          </a:xfrm>
        </p:spPr>
        <p:txBody>
          <a:bodyPr>
            <a:normAutofit fontScale="90000"/>
          </a:bodyPr>
          <a:lstStyle/>
          <a:p>
            <a:pPr algn="ctr"/>
            <a:r>
              <a:rPr lang="en-GB" b="1" dirty="0">
                <a:solidFill>
                  <a:schemeClr val="accent2"/>
                </a:solidFill>
              </a:rPr>
              <a:t>Centralisation/Decentralisation</a:t>
            </a:r>
          </a:p>
        </p:txBody>
      </p:sp>
      <p:sp>
        <p:nvSpPr>
          <p:cNvPr id="71683" name="Rectangle 3"/>
          <p:cNvSpPr>
            <a:spLocks noGrp="1" noChangeArrowheads="1"/>
          </p:cNvSpPr>
          <p:nvPr>
            <p:ph idx="1"/>
          </p:nvPr>
        </p:nvSpPr>
        <p:spPr/>
        <p:txBody>
          <a:bodyPr/>
          <a:lstStyle/>
          <a:p>
            <a:pPr marL="609600" indent="-609600">
              <a:buFontTx/>
              <a:buNone/>
            </a:pPr>
            <a:r>
              <a:rPr lang="en-GB">
                <a:solidFill>
                  <a:schemeClr val="accent2"/>
                </a:solidFill>
              </a:rPr>
              <a:t>Three alternatives</a:t>
            </a:r>
          </a:p>
          <a:p>
            <a:pPr marL="609600" indent="-609600">
              <a:buFontTx/>
              <a:buNone/>
            </a:pPr>
            <a:endParaRPr lang="en-GB">
              <a:solidFill>
                <a:schemeClr val="accent2"/>
              </a:solidFill>
            </a:endParaRPr>
          </a:p>
          <a:p>
            <a:pPr marL="609600" indent="-609600">
              <a:buFontTx/>
              <a:buAutoNum type="arabicPeriod"/>
            </a:pPr>
            <a:r>
              <a:rPr lang="en-GB">
                <a:solidFill>
                  <a:schemeClr val="accent2"/>
                </a:solidFill>
              </a:rPr>
              <a:t>Complete decentralisation</a:t>
            </a:r>
          </a:p>
          <a:p>
            <a:pPr marL="609600" indent="-609600">
              <a:buFontTx/>
              <a:buAutoNum type="arabicPeriod"/>
            </a:pPr>
            <a:r>
              <a:rPr lang="en-GB">
                <a:solidFill>
                  <a:schemeClr val="accent2"/>
                </a:solidFill>
              </a:rPr>
              <a:t>Complete centralisation</a:t>
            </a:r>
          </a:p>
          <a:p>
            <a:pPr marL="609600" indent="-609600">
              <a:buFontTx/>
              <a:buAutoNum type="arabicPeriod"/>
            </a:pPr>
            <a:r>
              <a:rPr lang="en-GB">
                <a:solidFill>
                  <a:schemeClr val="accent2"/>
                </a:solidFill>
              </a:rPr>
              <a:t>A combination of the two</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0"/>
            <a:ext cx="8229600" cy="981075"/>
          </a:xfrm>
        </p:spPr>
        <p:txBody>
          <a:bodyPr>
            <a:normAutofit fontScale="90000"/>
          </a:bodyPr>
          <a:lstStyle/>
          <a:p>
            <a:pPr algn="ctr"/>
            <a:r>
              <a:rPr lang="en-GB" b="1" dirty="0">
                <a:solidFill>
                  <a:schemeClr val="accent2"/>
                </a:solidFill>
              </a:rPr>
              <a:t>Centralisation/Decentralisation</a:t>
            </a:r>
          </a:p>
        </p:txBody>
      </p:sp>
      <p:sp>
        <p:nvSpPr>
          <p:cNvPr id="72707" name="Rectangle 3"/>
          <p:cNvSpPr>
            <a:spLocks noGrp="1" noChangeArrowheads="1"/>
          </p:cNvSpPr>
          <p:nvPr>
            <p:ph idx="1"/>
          </p:nvPr>
        </p:nvSpPr>
        <p:spPr>
          <a:xfrm>
            <a:off x="179388" y="908050"/>
            <a:ext cx="8785225" cy="5616575"/>
          </a:xfrm>
        </p:spPr>
        <p:txBody>
          <a:bodyPr/>
          <a:lstStyle/>
          <a:p>
            <a:pPr>
              <a:lnSpc>
                <a:spcPct val="90000"/>
              </a:lnSpc>
              <a:buFontTx/>
              <a:buNone/>
            </a:pPr>
            <a:r>
              <a:rPr lang="en-GB"/>
              <a:t>	</a:t>
            </a:r>
            <a:r>
              <a:rPr lang="en-GB">
                <a:solidFill>
                  <a:schemeClr val="accent2"/>
                </a:solidFill>
              </a:rPr>
              <a:t>The question as to what extent to centralise or decentralise purchasing cannot be easily answered.  The following factors or criteria are commonly used when deciding to opt for centralisation or decentralisation are:</a:t>
            </a:r>
          </a:p>
          <a:p>
            <a:pPr>
              <a:lnSpc>
                <a:spcPct val="90000"/>
              </a:lnSpc>
            </a:pPr>
            <a:r>
              <a:rPr lang="en-GB" sz="2800">
                <a:solidFill>
                  <a:schemeClr val="accent2"/>
                </a:solidFill>
              </a:rPr>
              <a:t>Commonality of purchase requirements</a:t>
            </a:r>
          </a:p>
          <a:p>
            <a:pPr>
              <a:lnSpc>
                <a:spcPct val="90000"/>
              </a:lnSpc>
            </a:pPr>
            <a:r>
              <a:rPr lang="en-GB" sz="2800">
                <a:solidFill>
                  <a:schemeClr val="accent2"/>
                </a:solidFill>
              </a:rPr>
              <a:t>Geographic location</a:t>
            </a:r>
          </a:p>
          <a:p>
            <a:pPr>
              <a:lnSpc>
                <a:spcPct val="90000"/>
              </a:lnSpc>
            </a:pPr>
            <a:r>
              <a:rPr lang="en-GB" sz="2800">
                <a:solidFill>
                  <a:schemeClr val="accent2"/>
                </a:solidFill>
              </a:rPr>
              <a:t>Supply market structure</a:t>
            </a:r>
          </a:p>
          <a:p>
            <a:pPr>
              <a:lnSpc>
                <a:spcPct val="90000"/>
              </a:lnSpc>
            </a:pPr>
            <a:r>
              <a:rPr lang="en-GB" sz="2800">
                <a:solidFill>
                  <a:schemeClr val="accent2"/>
                </a:solidFill>
              </a:rPr>
              <a:t>Saving potential </a:t>
            </a:r>
          </a:p>
          <a:p>
            <a:pPr>
              <a:lnSpc>
                <a:spcPct val="90000"/>
              </a:lnSpc>
            </a:pPr>
            <a:r>
              <a:rPr lang="en-GB" sz="2800">
                <a:solidFill>
                  <a:schemeClr val="accent2"/>
                </a:solidFill>
              </a:rPr>
              <a:t>Expertise required</a:t>
            </a:r>
          </a:p>
          <a:p>
            <a:pPr>
              <a:lnSpc>
                <a:spcPct val="90000"/>
              </a:lnSpc>
            </a:pPr>
            <a:r>
              <a:rPr lang="en-GB" sz="2800">
                <a:solidFill>
                  <a:schemeClr val="accent2"/>
                </a:solidFill>
              </a:rPr>
              <a:t>Price fluctuations</a:t>
            </a:r>
          </a:p>
          <a:p>
            <a:pPr>
              <a:lnSpc>
                <a:spcPct val="90000"/>
              </a:lnSpc>
            </a:pPr>
            <a:r>
              <a:rPr lang="en-GB" sz="2800">
                <a:solidFill>
                  <a:schemeClr val="accent2"/>
                </a:solidFill>
              </a:rPr>
              <a:t>Customer demands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0"/>
            <a:ext cx="8229600" cy="908050"/>
          </a:xfrm>
        </p:spPr>
        <p:txBody>
          <a:bodyPr/>
          <a:lstStyle/>
          <a:p>
            <a:pPr algn="ctr"/>
            <a:r>
              <a:rPr lang="en-GB" b="1" dirty="0">
                <a:solidFill>
                  <a:schemeClr val="accent2"/>
                </a:solidFill>
              </a:rPr>
              <a:t>Advantages of Centralisation</a:t>
            </a:r>
          </a:p>
        </p:txBody>
      </p:sp>
      <p:sp>
        <p:nvSpPr>
          <p:cNvPr id="76803" name="Rectangle 3"/>
          <p:cNvSpPr>
            <a:spLocks noGrp="1" noChangeArrowheads="1"/>
          </p:cNvSpPr>
          <p:nvPr>
            <p:ph idx="1"/>
          </p:nvPr>
        </p:nvSpPr>
        <p:spPr>
          <a:xfrm>
            <a:off x="179388" y="908050"/>
            <a:ext cx="8785225" cy="5689600"/>
          </a:xfrm>
        </p:spPr>
        <p:txBody>
          <a:bodyPr/>
          <a:lstStyle/>
          <a:p>
            <a:pPr>
              <a:lnSpc>
                <a:spcPct val="90000"/>
              </a:lnSpc>
            </a:pPr>
            <a:r>
              <a:rPr lang="en-GB" dirty="0">
                <a:solidFill>
                  <a:schemeClr val="accent2"/>
                </a:solidFill>
              </a:rPr>
              <a:t>Economies obtained by consolidating common requirements of all units in the group, thereby improving purchasing strength in negotiations and facilitating supplier relationships</a:t>
            </a:r>
          </a:p>
          <a:p>
            <a:pPr>
              <a:lnSpc>
                <a:spcPct val="90000"/>
              </a:lnSpc>
            </a:pPr>
            <a:r>
              <a:rPr lang="en-GB" dirty="0">
                <a:solidFill>
                  <a:schemeClr val="accent2"/>
                </a:solidFill>
              </a:rPr>
              <a:t>Avoidance of price differences between business unit and competition for supply</a:t>
            </a:r>
          </a:p>
          <a:p>
            <a:pPr>
              <a:lnSpc>
                <a:spcPct val="90000"/>
              </a:lnSpc>
            </a:pPr>
            <a:r>
              <a:rPr lang="en-GB" dirty="0">
                <a:solidFill>
                  <a:schemeClr val="accent2"/>
                </a:solidFill>
              </a:rPr>
              <a:t>Better overall stock management and material utilisation</a:t>
            </a:r>
          </a:p>
          <a:p>
            <a:pPr>
              <a:lnSpc>
                <a:spcPct val="90000"/>
              </a:lnSpc>
            </a:pPr>
            <a:r>
              <a:rPr lang="en-GB" dirty="0">
                <a:solidFill>
                  <a:schemeClr val="accent2"/>
                </a:solidFill>
              </a:rPr>
              <a:t>Economies of staffing and clerical effort together with uniformity in procedures, forms, standards and specifications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0"/>
            <a:ext cx="8229600" cy="981075"/>
          </a:xfrm>
        </p:spPr>
        <p:txBody>
          <a:bodyPr/>
          <a:lstStyle/>
          <a:p>
            <a:pPr algn="ctr"/>
            <a:r>
              <a:rPr lang="en-GB" b="1" dirty="0">
                <a:solidFill>
                  <a:schemeClr val="accent2"/>
                </a:solidFill>
              </a:rPr>
              <a:t>Advantages of Decentralisation</a:t>
            </a:r>
          </a:p>
        </p:txBody>
      </p:sp>
      <p:sp>
        <p:nvSpPr>
          <p:cNvPr id="77827" name="Rectangle 3"/>
          <p:cNvSpPr>
            <a:spLocks noGrp="1" noChangeArrowheads="1"/>
          </p:cNvSpPr>
          <p:nvPr>
            <p:ph idx="1"/>
          </p:nvPr>
        </p:nvSpPr>
        <p:spPr>
          <a:xfrm>
            <a:off x="457200" y="908050"/>
            <a:ext cx="8229600" cy="5616575"/>
          </a:xfrm>
        </p:spPr>
        <p:txBody>
          <a:bodyPr/>
          <a:lstStyle/>
          <a:p>
            <a:r>
              <a:rPr lang="en-GB" dirty="0">
                <a:solidFill>
                  <a:schemeClr val="accent2"/>
                </a:solidFill>
              </a:rPr>
              <a:t>The local buyer will have a better knowledge of the needs of his or her particular factory, of local suppliers, and of transport and storage facilities</a:t>
            </a:r>
          </a:p>
          <a:p>
            <a:r>
              <a:rPr lang="en-GB" dirty="0">
                <a:solidFill>
                  <a:schemeClr val="accent2"/>
                </a:solidFill>
              </a:rPr>
              <a:t>They will be able to response more quickly to emergency requirements, partly because of shorter lines of communication and because they will have greater awareness of local needs than someone sitting miles away</a:t>
            </a:r>
          </a:p>
          <a:p>
            <a:r>
              <a:rPr lang="en-GB" dirty="0">
                <a:solidFill>
                  <a:schemeClr val="accent2"/>
                </a:solidFill>
              </a:rPr>
              <a:t>The local buyer’s direct responsibility to his or her immediate management will produce better liaison and tighter control by local top management particularly where they operate as a profit centre</a:t>
            </a:r>
          </a:p>
          <a:p>
            <a:pPr>
              <a:buNone/>
            </a:pPr>
            <a:endParaRPr lang="en-GB" dirty="0">
              <a:solidFill>
                <a:schemeClr val="accent2"/>
              </a:solidFill>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0"/>
            <a:ext cx="8229600" cy="981075"/>
          </a:xfrm>
        </p:spPr>
        <p:txBody>
          <a:bodyPr/>
          <a:lstStyle/>
          <a:p>
            <a:pPr algn="ctr"/>
            <a:r>
              <a:rPr lang="en-GB" b="1" dirty="0">
                <a:solidFill>
                  <a:schemeClr val="accent2"/>
                </a:solidFill>
              </a:rPr>
              <a:t>Activity 4</a:t>
            </a:r>
          </a:p>
        </p:txBody>
      </p:sp>
      <p:sp>
        <p:nvSpPr>
          <p:cNvPr id="79875" name="Rectangle 3"/>
          <p:cNvSpPr>
            <a:spLocks noGrp="1" noChangeArrowheads="1"/>
          </p:cNvSpPr>
          <p:nvPr>
            <p:ph idx="1"/>
          </p:nvPr>
        </p:nvSpPr>
        <p:spPr>
          <a:xfrm>
            <a:off x="179388" y="981075"/>
            <a:ext cx="8785225" cy="5543550"/>
          </a:xfrm>
        </p:spPr>
        <p:txBody>
          <a:bodyPr/>
          <a:lstStyle/>
          <a:p>
            <a:pPr>
              <a:buFontTx/>
              <a:buNone/>
            </a:pPr>
            <a:r>
              <a:rPr lang="en-GB" sz="2800" dirty="0"/>
              <a:t>	</a:t>
            </a:r>
            <a:r>
              <a:rPr lang="en-GB" sz="2800" dirty="0">
                <a:solidFill>
                  <a:schemeClr val="accent2"/>
                </a:solidFill>
              </a:rPr>
              <a:t>Centralisation refers to an organisational approach in which decisions about staffing, investment, budgets etc. are primarily taken by a central head office function.  In a decentralised organisational approach the authority to take such decisions is delegated down the line to local management</a:t>
            </a:r>
          </a:p>
          <a:p>
            <a:pPr>
              <a:buFontTx/>
              <a:buNone/>
            </a:pPr>
            <a:endParaRPr lang="en-GB" sz="2800" dirty="0">
              <a:solidFill>
                <a:schemeClr val="accent2"/>
              </a:solidFill>
            </a:endParaRPr>
          </a:p>
          <a:p>
            <a:pPr>
              <a:buFontTx/>
              <a:buNone/>
            </a:pPr>
            <a:r>
              <a:rPr lang="en-GB" sz="2800" dirty="0">
                <a:solidFill>
                  <a:schemeClr val="accent2"/>
                </a:solidFill>
              </a:rPr>
              <a:t>	Discuss these types of organisational approach in the context of the factors involved in a decision to totally centralise or decentralise the purchasing function in an organisation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TotalTime>
  <Words>2224</Words>
  <Application>Microsoft Office PowerPoint</Application>
  <PresentationFormat>On-screen Show (4:3)</PresentationFormat>
  <Paragraphs>255</Paragraphs>
  <Slides>49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Constantia</vt:lpstr>
      <vt:lpstr>Wingdings 2</vt:lpstr>
      <vt:lpstr>Flow</vt:lpstr>
      <vt:lpstr>Purchasing </vt:lpstr>
      <vt:lpstr>Purchasing </vt:lpstr>
      <vt:lpstr>Purchasing </vt:lpstr>
      <vt:lpstr>Purchasing </vt:lpstr>
      <vt:lpstr>Activity 1</vt:lpstr>
      <vt:lpstr>Efficiency &amp; Effectiveness</vt:lpstr>
      <vt:lpstr>Developing a purchasing strategy</vt:lpstr>
      <vt:lpstr>Developing a purchasing strategy </vt:lpstr>
      <vt:lpstr>Developing a Purchasing Strategy</vt:lpstr>
      <vt:lpstr>Developing a Purchasing Strategy</vt:lpstr>
      <vt:lpstr>Activity 2</vt:lpstr>
      <vt:lpstr>Developing a Purchasing Strategy</vt:lpstr>
      <vt:lpstr>Total Acquisition Cost</vt:lpstr>
      <vt:lpstr>Total Acquisition Cost</vt:lpstr>
      <vt:lpstr>Total Acquisition Cost</vt:lpstr>
      <vt:lpstr>Life Cycle Costing</vt:lpstr>
      <vt:lpstr>Life Cycle Costing</vt:lpstr>
      <vt:lpstr>Life Cycle Costing</vt:lpstr>
      <vt:lpstr>Life Cycle Costing</vt:lpstr>
      <vt:lpstr>Life Cycle Costing</vt:lpstr>
      <vt:lpstr>Life Cycle Costing</vt:lpstr>
      <vt:lpstr>Benefits of Life Cycle Costing</vt:lpstr>
      <vt:lpstr>Disadvantages of Life Cycle Costing</vt:lpstr>
      <vt:lpstr>Concepts with Life Cycle Costing</vt:lpstr>
      <vt:lpstr>LCC &amp; Capital Equipment</vt:lpstr>
      <vt:lpstr>Equipment Evaluation</vt:lpstr>
      <vt:lpstr>Supplier Appraisal</vt:lpstr>
      <vt:lpstr>Tendering and Analysis</vt:lpstr>
      <vt:lpstr>Life Cycle Analysis</vt:lpstr>
      <vt:lpstr>Purchasing Portfolio Analysis</vt:lpstr>
      <vt:lpstr>Purchasing Portfolio Analysis</vt:lpstr>
      <vt:lpstr>Routine items</vt:lpstr>
      <vt:lpstr>Bottleneck items</vt:lpstr>
      <vt:lpstr>Leverage items</vt:lpstr>
      <vt:lpstr>Strategic items</vt:lpstr>
      <vt:lpstr>Purchasing Portfolio Analysis</vt:lpstr>
      <vt:lpstr>Purchasing Portfolio Analysis</vt:lpstr>
      <vt:lpstr>Activity 3</vt:lpstr>
      <vt:lpstr>Supplier Perceptions Matrix</vt:lpstr>
      <vt:lpstr>Nuisance items</vt:lpstr>
      <vt:lpstr>Exploit items</vt:lpstr>
      <vt:lpstr>Develop items</vt:lpstr>
      <vt:lpstr>Core items</vt:lpstr>
      <vt:lpstr>Centralisation/Decentralisation</vt:lpstr>
      <vt:lpstr>Centralisation/Decentralisation</vt:lpstr>
      <vt:lpstr>Centralisation/Decentralisation</vt:lpstr>
      <vt:lpstr>Advantages of Centralisation</vt:lpstr>
      <vt:lpstr>Advantages of Decentralisation</vt:lpstr>
      <vt:lpstr>Activity 4</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Purchasing</dc:title>
  <dc:creator>com-ah</dc:creator>
  <cp:lastModifiedBy>Andrew Thorn</cp:lastModifiedBy>
  <cp:revision>27</cp:revision>
  <dcterms:created xsi:type="dcterms:W3CDTF">2006-11-20T12:02:45Z</dcterms:created>
  <dcterms:modified xsi:type="dcterms:W3CDTF">2025-10-05T18:13:37Z</dcterms:modified>
</cp:coreProperties>
</file>