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349" r:id="rId2"/>
    <p:sldId id="359" r:id="rId3"/>
    <p:sldId id="351" r:id="rId4"/>
    <p:sldId id="374" r:id="rId5"/>
    <p:sldId id="361" r:id="rId6"/>
    <p:sldId id="337" r:id="rId7"/>
    <p:sldId id="267" r:id="rId8"/>
    <p:sldId id="264" r:id="rId9"/>
    <p:sldId id="384" r:id="rId10"/>
    <p:sldId id="375" r:id="rId11"/>
    <p:sldId id="327" r:id="rId12"/>
    <p:sldId id="268" r:id="rId13"/>
    <p:sldId id="270" r:id="rId14"/>
    <p:sldId id="386" r:id="rId15"/>
    <p:sldId id="271" r:id="rId16"/>
    <p:sldId id="379" r:id="rId17"/>
    <p:sldId id="385" r:id="rId18"/>
    <p:sldId id="272" r:id="rId19"/>
    <p:sldId id="387" r:id="rId20"/>
    <p:sldId id="362" r:id="rId21"/>
    <p:sldId id="278" r:id="rId22"/>
    <p:sldId id="363" r:id="rId23"/>
    <p:sldId id="381" r:id="rId24"/>
    <p:sldId id="364" r:id="rId25"/>
    <p:sldId id="282" r:id="rId26"/>
    <p:sldId id="382" r:id="rId27"/>
    <p:sldId id="354" r:id="rId28"/>
    <p:sldId id="355" r:id="rId29"/>
    <p:sldId id="284" r:id="rId30"/>
    <p:sldId id="341" r:id="rId31"/>
    <p:sldId id="338" r:id="rId32"/>
    <p:sldId id="287" r:id="rId33"/>
    <p:sldId id="289" r:id="rId34"/>
    <p:sldId id="291" r:id="rId35"/>
    <p:sldId id="342" r:id="rId36"/>
    <p:sldId id="388" r:id="rId37"/>
    <p:sldId id="389" r:id="rId38"/>
    <p:sldId id="343" r:id="rId39"/>
    <p:sldId id="296" r:id="rId40"/>
    <p:sldId id="336" r:id="rId41"/>
    <p:sldId id="344" r:id="rId42"/>
    <p:sldId id="360" r:id="rId43"/>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60" autoAdjust="0"/>
    <p:restoredTop sz="83265" autoAdjust="0"/>
  </p:normalViewPr>
  <p:slideViewPr>
    <p:cSldViewPr>
      <p:cViewPr varScale="1">
        <p:scale>
          <a:sx n="105" d="100"/>
          <a:sy n="105" d="100"/>
        </p:scale>
        <p:origin x="2160" y="200"/>
      </p:cViewPr>
      <p:guideLst>
        <p:guide orient="horz" pos="2160"/>
        <p:guide pos="2880"/>
      </p:guideLst>
    </p:cSldViewPr>
  </p:slideViewPr>
  <p:notesTextViewPr>
    <p:cViewPr>
      <p:scale>
        <a:sx n="1" d="1"/>
        <a:sy n="1" d="1"/>
      </p:scale>
      <p:origin x="0" y="0"/>
    </p:cViewPr>
  </p:notesTextViewPr>
  <p:sorterViewPr>
    <p:cViewPr>
      <p:scale>
        <a:sx n="1" d="1"/>
        <a:sy n="1" d="1"/>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05/02/2025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2/5/25</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6</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Just a quick reminder about plagiarism. Importance of it being their own work. If they look at portfolios for </a:t>
            </a:r>
            <a:r>
              <a:rPr lang="en-GB" dirty="0" err="1"/>
              <a:t>pervios</a:t>
            </a:r>
            <a:r>
              <a:rPr lang="en-GB" dirty="0"/>
              <a:t> cohorts they need to be very careful not to plagiarise, also portfolio has changed. </a:t>
            </a:r>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2D64-1801-C38D-3E54-37A7F72B10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C552F4-D8F4-C321-2720-2A29BE175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BC6612-97D4-32D9-0084-171E6566945D}"/>
              </a:ext>
            </a:extLst>
          </p:cNvPr>
          <p:cNvSpPr>
            <a:spLocks noGrp="1"/>
          </p:cNvSpPr>
          <p:nvPr>
            <p:ph type="body" idx="1"/>
          </p:nvPr>
        </p:nvSpPr>
        <p:spPr/>
        <p:txBody>
          <a:bodyPr/>
          <a:lstStyle/>
          <a:p>
            <a:r>
              <a:rPr lang="en-GB" dirty="0"/>
              <a:t>Please emphasise the importance of this being returned to you asap. It allows the university, and partners to share information and support Learners. </a:t>
            </a:r>
          </a:p>
        </p:txBody>
      </p:sp>
      <p:sp>
        <p:nvSpPr>
          <p:cNvPr id="4" name="Slide Number Placeholder 3">
            <a:extLst>
              <a:ext uri="{FF2B5EF4-FFF2-40B4-BE49-F238E27FC236}">
                <a16:creationId xmlns:a16="http://schemas.microsoft.com/office/drawing/2014/main" id="{9A74C52F-E463-201F-7423-1A2767226B8D}"/>
              </a:ext>
            </a:extLst>
          </p:cNvPr>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183861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15</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18</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19</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2927608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21</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23</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2002921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31991125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27</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29</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33</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34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35</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36</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Session will include things like referencing etc. They are really helpful if leaners are </a:t>
            </a:r>
            <a:r>
              <a:rPr lang="en-US" dirty="0" err="1"/>
              <a:t>struffing</a:t>
            </a:r>
            <a:r>
              <a:rPr lang="en-US" dirty="0"/>
              <a:t> to get back into study/academic work, or just have questions. </a:t>
            </a:r>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37</a:t>
            </a:fld>
            <a:endParaRPr lang="en-US"/>
          </a:p>
        </p:txBody>
      </p:sp>
    </p:spTree>
    <p:extLst>
      <p:ext uri="{BB962C8B-B14F-4D97-AF65-F5344CB8AC3E}">
        <p14:creationId xmlns:p14="http://schemas.microsoft.com/office/powerpoint/2010/main" val="28366107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38</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39</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40</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41</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42</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05/02/2025</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05/02/2025</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05/02/2025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05/02/2025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05/02/2025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05/02/2025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05/02/2025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05/02/2025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05/02/2025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05/02/2025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05/02/2025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youtube.com/playlist?list=PLf3NhHbChuHS84_YLowSsZXTmow9gOtny"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cy-GB" sz="2800" b="1" kern="0" dirty="0">
                <a:solidFill>
                  <a:schemeClr val="bg1"/>
                </a:solidFill>
                <a:latin typeface="Calibri" panose="020F0502020204030204" pitchFamily="34" charset="0"/>
                <a:cs typeface="Calibri" panose="020F0502020204030204" pitchFamily="34" charset="0"/>
              </a:rPr>
              <a:t>Croeso i Brifysgol Cymru Y Drindod Dewi 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cy-GB" sz="2800" dirty="0"/>
              <a:t>Cysylltiadau staff allweddol ar gyfer eich rhaglen </a:t>
            </a:r>
            <a:br>
              <a:rPr lang="en-GB" sz="2800" dirty="0"/>
            </a:br>
            <a:r>
              <a:rPr lang="en-GB" sz="2800" i="1" dirty="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cy-GB" sz="2300" dirty="0"/>
              <a:t>Darlithydd a Chyfarwyddwr Rhaglen y Dystysgrif Raddedig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cy-GB" sz="2300" dirty="0"/>
              <a:t>Swyddog Gweinyddol – Fframwaith Arfer Proffesiynol /</a:t>
            </a:r>
            <a:r>
              <a:rPr lang="en-GB" sz="2300" dirty="0"/>
              <a:t> </a:t>
            </a:r>
            <a:r>
              <a:rPr lang="en-GB" sz="2300" i="1" dirty="0"/>
              <a:t>Administrative Officer – Professional Practice Framework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124148"/>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cy-GB" dirty="0"/>
              <a:t>Cynefino â’r Drindod Dewi Sant </a:t>
            </a:r>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sz="half" idx="1"/>
          </p:nvPr>
        </p:nvSpPr>
        <p:spPr>
          <a:xfrm>
            <a:off x="435631" y="1884095"/>
            <a:ext cx="3826768" cy="1505634"/>
          </a:xfrm>
        </p:spPr>
        <p:txBody>
          <a:bodyPr/>
          <a:lstStyle/>
          <a:p>
            <a:r>
              <a:rPr lang="en-US" dirty="0"/>
              <a:t>These short videos can be accessed via Moodle. </a:t>
            </a:r>
          </a:p>
        </p:txBody>
      </p:sp>
      <p:sp>
        <p:nvSpPr>
          <p:cNvPr id="5" name="Dalfan Cynnwys 4">
            <a:extLst>
              <a:ext uri="{FF2B5EF4-FFF2-40B4-BE49-F238E27FC236}">
                <a16:creationId xmlns:a16="http://schemas.microsoft.com/office/drawing/2014/main" id="{3B93C2E3-2101-874D-88A9-02B7D431D224}"/>
              </a:ext>
            </a:extLst>
          </p:cNvPr>
          <p:cNvSpPr>
            <a:spLocks noGrp="1"/>
          </p:cNvSpPr>
          <p:nvPr>
            <p:ph sz="half" idx="2"/>
          </p:nvPr>
        </p:nvSpPr>
        <p:spPr>
          <a:xfrm>
            <a:off x="4591230" y="1864636"/>
            <a:ext cx="3668216" cy="1396751"/>
          </a:xfrm>
        </p:spPr>
        <p:txBody>
          <a:bodyPr/>
          <a:lstStyle/>
          <a:p>
            <a:r>
              <a:rPr lang="cy-GB" dirty="0"/>
              <a:t>Gallwch fynd at y fideos byr hyn drwy </a:t>
            </a:r>
            <a:r>
              <a:rPr lang="en-GB" dirty="0"/>
              <a:t>Moodle.</a:t>
            </a:r>
            <a:endParaRPr lang="cy-GB" dirty="0"/>
          </a:p>
        </p:txBody>
      </p:sp>
      <p:sp>
        <p:nvSpPr>
          <p:cNvPr id="4" name="Rectangle 3">
            <a:extLst>
              <a:ext uri="{FF2B5EF4-FFF2-40B4-BE49-F238E27FC236}">
                <a16:creationId xmlns:a16="http://schemas.microsoft.com/office/drawing/2014/main" id="{10632C2A-6BA2-4848-A823-D2C3BFC82BDD}"/>
              </a:ext>
            </a:extLst>
          </p:cNvPr>
          <p:cNvSpPr/>
          <p:nvPr/>
        </p:nvSpPr>
        <p:spPr>
          <a:xfrm>
            <a:off x="2370584" y="4221088"/>
            <a:ext cx="4572000" cy="923330"/>
          </a:xfrm>
          <a:prstGeom prst="rect">
            <a:avLst/>
          </a:prstGeom>
        </p:spPr>
        <p:txBody>
          <a:bodyPr>
            <a:spAutoFit/>
          </a:bodyPr>
          <a:lstStyle/>
          <a:p>
            <a:r>
              <a:rPr lang="en-US" dirty="0">
                <a:hlinkClick r:id="rId3"/>
              </a:rPr>
              <a:t>https://youtube.com/playlist?list=PLf3NhHbChuHS84_YLowSsZXTmow9gOtny</a:t>
            </a:r>
            <a:endParaRPr lang="en-US" dirty="0"/>
          </a:p>
          <a:p>
            <a:endParaRPr lang="en-US" dirty="0"/>
          </a:p>
        </p:txBody>
      </p:sp>
    </p:spTree>
    <p:extLst>
      <p:ext uri="{BB962C8B-B14F-4D97-AF65-F5344CB8AC3E}">
        <p14:creationId xmlns:p14="http://schemas.microsoft.com/office/powerpoint/2010/main" val="413170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a:t>
            </a:r>
            <a:r>
              <a:rPr lang="en-GB" sz="3200" b="1" i="1" dirty="0">
                <a:latin typeface="Arial" charset="0"/>
              </a:rPr>
              <a:t>Porth Agored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a:latin typeface="Arial" charset="0"/>
              </a:rPr>
              <a:t>Ynys Môn</a:t>
            </a:r>
            <a:endParaRPr lang="en-GB" dirty="0">
              <a:latin typeface="Arial" charset="0"/>
            </a:endParaRP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a:xfrm>
            <a:off x="351274" y="-1496"/>
            <a:ext cx="8229600" cy="1143000"/>
          </a:xfrm>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218456"/>
            <a:ext cx="4230631" cy="4421088"/>
          </a:xfrm>
        </p:spPr>
        <p:txBody>
          <a:bodyPr/>
          <a:lstStyle/>
          <a:p>
            <a:pPr>
              <a:buFontTx/>
              <a:buNone/>
            </a:pPr>
            <a:r>
              <a:rPr lang="cy-GB" sz="2000" b="1" dirty="0">
                <a:latin typeface="Arial" charset="0"/>
              </a:rPr>
              <a:t>Canllawiau</a:t>
            </a:r>
          </a:p>
          <a:p>
            <a:r>
              <a:rPr lang="cy-GB" sz="2000" dirty="0">
                <a:latin typeface="Arial" charset="0"/>
              </a:rPr>
              <a:t>Cyflwyno’r portffolio </a:t>
            </a:r>
          </a:p>
          <a:p>
            <a:r>
              <a:rPr lang="cy-GB" sz="2000" dirty="0">
                <a:latin typeface="Arial" charset="0"/>
              </a:rPr>
              <a:t>Asesiad </a:t>
            </a:r>
          </a:p>
          <a:p>
            <a:r>
              <a:rPr lang="cy-GB" sz="2000" dirty="0">
                <a:latin typeface="Arial" charset="0"/>
              </a:rPr>
              <a:t>Datganiad cyfrinachedd </a:t>
            </a:r>
          </a:p>
          <a:p>
            <a:r>
              <a:rPr lang="cy-GB" sz="2000" dirty="0">
                <a:latin typeface="Arial" charset="0"/>
              </a:rPr>
              <a:t>Dyslecsia ac amgylchiadau arbennig eraill.</a:t>
            </a:r>
          </a:p>
          <a:p>
            <a:r>
              <a:rPr lang="cy-GB" sz="2000" dirty="0"/>
              <a:t>Dewch o hyd i’r portffolio ar Moodle fel 5 tasg ar ffurf </a:t>
            </a:r>
            <a:r>
              <a:rPr lang="cy-GB" sz="2000" dirty="0" err="1"/>
              <a:t>profforma</a:t>
            </a:r>
            <a:r>
              <a:rPr lang="cy-GB" sz="2000" dirty="0"/>
              <a:t> ar wahân i’w gilydd. Mae 4 yn dasgau, a’r 5ed ar gyfer y rhestr gyfeirio a'r cytundeb dysgu.</a:t>
            </a:r>
            <a:endParaRPr lang="cy-GB" sz="2000" dirty="0">
              <a:latin typeface="Arial" charset="0"/>
            </a:endParaRPr>
          </a:p>
        </p:txBody>
      </p:sp>
      <p:sp>
        <p:nvSpPr>
          <p:cNvPr id="28675" name="Rectangle 6"/>
          <p:cNvSpPr>
            <a:spLocks noGrp="1" noChangeArrowheads="1"/>
          </p:cNvSpPr>
          <p:nvPr>
            <p:ph type="body" sz="half" idx="2"/>
          </p:nvPr>
        </p:nvSpPr>
        <p:spPr>
          <a:xfrm>
            <a:off x="4589520" y="1052736"/>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Neurodiversity and other special circumstances. </a:t>
            </a:r>
          </a:p>
          <a:p>
            <a:pPr>
              <a:lnSpc>
                <a:spcPct val="110000"/>
              </a:lnSpc>
            </a:pPr>
            <a:r>
              <a:rPr lang="en-GB" sz="2200" dirty="0">
                <a:latin typeface="Arial" charset="0"/>
              </a:rPr>
              <a:t>You access the portfolio via Moodle as 5 separate task proformas. 4 are tasks, the 5 is for the reference list and learning agreement.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b="1" dirty="0">
                <a:latin typeface="ArialMT"/>
              </a:rPr>
              <a:t>Y</a:t>
            </a:r>
            <a:r>
              <a:rPr lang="en-GB" sz="1600" b="1" dirty="0">
                <a:effectLst/>
                <a:latin typeface="ArialMT"/>
              </a:rPr>
              <a:t>ou must: </a:t>
            </a:r>
            <a:endParaRPr lang="en-GB" sz="1600" b="1"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latin typeface="ArialMT"/>
              </a:rPr>
              <a:t>N</a:t>
            </a:r>
            <a:r>
              <a:rPr lang="en-GB" sz="1600" dirty="0">
                <a:effectLst/>
                <a:latin typeface="ArialMT"/>
              </a:rPr>
              <a:t>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033429"/>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b="1"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b="1"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dirty="0">
                <a:latin typeface="Arial" charset="0"/>
              </a:rPr>
              <a:t>Tudalen Gynnwys </a:t>
            </a:r>
            <a:r>
              <a:rPr lang="en-GB" sz="4000"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90DF6-9089-780F-84B8-831C7709DB5A}"/>
            </a:ext>
          </a:extLst>
        </p:cNvPr>
        <p:cNvGrpSpPr/>
        <p:nvPr/>
      </p:nvGrpSpPr>
      <p:grpSpPr>
        <a:xfrm>
          <a:off x="0" y="0"/>
          <a:ext cx="0" cy="0"/>
          <a:chOff x="0" y="0"/>
          <a:chExt cx="0" cy="0"/>
        </a:xfrm>
      </p:grpSpPr>
      <p:sp>
        <p:nvSpPr>
          <p:cNvPr id="44033" name="Title 1">
            <a:extLst>
              <a:ext uri="{FF2B5EF4-FFF2-40B4-BE49-F238E27FC236}">
                <a16:creationId xmlns:a16="http://schemas.microsoft.com/office/drawing/2014/main" id="{B66720A1-674E-5023-172E-DF1B023F5563}"/>
              </a:ext>
            </a:extLst>
          </p:cNvPr>
          <p:cNvSpPr>
            <a:spLocks noGrp="1"/>
          </p:cNvSpPr>
          <p:nvPr>
            <p:ph type="title"/>
          </p:nvPr>
        </p:nvSpPr>
        <p:spPr>
          <a:xfrm>
            <a:off x="457200" y="274639"/>
            <a:ext cx="8147248" cy="706090"/>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a:extLst>
              <a:ext uri="{FF2B5EF4-FFF2-40B4-BE49-F238E27FC236}">
                <a16:creationId xmlns:a16="http://schemas.microsoft.com/office/drawing/2014/main" id="{D97E4ED2-0CD0-2C9B-9DA5-C847DC5728D2}"/>
              </a:ext>
            </a:extLst>
          </p:cNvPr>
          <p:cNvSpPr>
            <a:spLocks noGrp="1"/>
          </p:cNvSpPr>
          <p:nvPr>
            <p:ph sz="half" idx="1"/>
          </p:nvPr>
        </p:nvSpPr>
        <p:spPr>
          <a:xfrm>
            <a:off x="274456" y="1196752"/>
            <a:ext cx="7105856" cy="4248820"/>
          </a:xfrm>
        </p:spPr>
        <p:txBody>
          <a:bodyPr rtlCol="0">
            <a:normAutofit lnSpcReduction="1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a:t>
            </a:r>
          </a:p>
          <a:p>
            <a:pPr marL="0" lvl="0" indent="0">
              <a:buNone/>
            </a:pPr>
            <a:r>
              <a:rPr lang="cy-GB" sz="2100" b="1" dirty="0">
                <a:latin typeface="Arial" panose="020B0604020202020204" pitchFamily="34" charset="0"/>
                <a:cs typeface="Arial" panose="020B0604020202020204" pitchFamily="34" charset="0"/>
              </a:rPr>
              <a:t>(cytundeb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a:t>
            </a:r>
            <a:r>
              <a:rPr lang="cy-GB" sz="2100" dirty="0">
                <a:latin typeface="Arial" panose="020B0604020202020204" pitchFamily="34" charset="0"/>
                <a:ea typeface="Times New Roman" panose="02020603050405020304" pitchFamily="18" charset="0"/>
                <a:cs typeface="Aptos" panose="020B0004020202020204" pitchFamily="34" charset="0"/>
              </a:rPr>
              <a:t> </a:t>
            </a:r>
            <a:r>
              <a:rPr lang="cy-GB" sz="2100" dirty="0">
                <a:effectLst/>
                <a:latin typeface="Arial" panose="020B0604020202020204" pitchFamily="34" charset="0"/>
                <a:ea typeface="Times New Roman" panose="02020603050405020304" pitchFamily="18" charset="0"/>
                <a:cs typeface="Aptos" panose="020B0004020202020204" pitchFamily="34" charset="0"/>
              </a:rPr>
              <a:t>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a:extLst>
              <a:ext uri="{FF2B5EF4-FFF2-40B4-BE49-F238E27FC236}">
                <a16:creationId xmlns:a16="http://schemas.microsoft.com/office/drawing/2014/main" id="{7D61EB26-A7E7-0731-CE19-35E413527F54}"/>
              </a:ext>
            </a:extLst>
          </p:cNvPr>
          <p:cNvSpPr>
            <a:spLocks noGrp="1"/>
          </p:cNvSpPr>
          <p:nvPr>
            <p:ph sz="half" idx="2"/>
          </p:nvPr>
        </p:nvSpPr>
        <p:spPr>
          <a:xfrm>
            <a:off x="4836401" y="1196752"/>
            <a:ext cx="4033143" cy="4824536"/>
          </a:xfrm>
        </p:spPr>
        <p:txBody>
          <a:bodyPr rtlCol="0">
            <a:normAutofit lnSpcReduction="1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r>
              <a:rPr lang="en-GB" sz="2100" dirty="0">
                <a:solidFill>
                  <a:srgbClr val="000000"/>
                </a:solidFill>
                <a:latin typeface="Arial" panose="020B0604020202020204" pitchFamily="34" charset="0"/>
              </a:rPr>
              <a:t> </a:t>
            </a:r>
            <a:r>
              <a:rPr lang="en-GB" sz="2100" b="0" i="0" u="none" strike="noStrike" dirty="0">
                <a:solidFill>
                  <a:srgbClr val="000000"/>
                </a:solidFill>
                <a:effectLst/>
                <a:latin typeface="Arial" panose="020B0604020202020204" pitchFamily="34" charset="0"/>
              </a:rPr>
              <a:t>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extLst>
      <p:ext uri="{BB962C8B-B14F-4D97-AF65-F5344CB8AC3E}">
        <p14:creationId xmlns:p14="http://schemas.microsoft.com/office/powerpoint/2010/main" val="22881389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7839"/>
            <a:ext cx="8229600" cy="936102"/>
          </a:xfrm>
        </p:spPr>
        <p:txBody>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6010" y="1124744"/>
            <a:ext cx="4174983" cy="4358749"/>
          </a:xfrm>
        </p:spPr>
        <p:txBody>
          <a:bodyPr/>
          <a:lstStyle/>
          <a:p>
            <a:pPr marL="0" indent="0" fontAlgn="base">
              <a:spcBef>
                <a:spcPts val="430"/>
              </a:spcBef>
              <a:buNone/>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r>
              <a:rPr lang="cy-GB" sz="1750" dirty="0">
                <a:latin typeface="Times New Roman" panose="02020603050405020304" pitchFamily="18" charset="0"/>
                <a:ea typeface="DengXian" panose="02010600030101010101" pitchFamily="2" charset="-122"/>
              </a:rPr>
              <a:t> </a:t>
            </a: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788024" y="1124744"/>
            <a:ext cx="3898776" cy="4358749"/>
          </a:xfrm>
          <a:noFill/>
        </p:spPr>
        <p:txBody>
          <a:bodyPr/>
          <a:lstStyle/>
          <a:p>
            <a:pPr>
              <a:buNone/>
            </a:pPr>
            <a:r>
              <a:rPr lang="en-GB" sz="1800" dirty="0">
                <a:latin typeface="Arial" panose="020B0604020202020204" pitchFamily="34" charset="0"/>
                <a:cs typeface="Arial" panose="020B0604020202020204" pitchFamily="34" charset="0"/>
              </a:rPr>
              <a:t>Task 1 part a  (Page 6) 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p:txBody>
          <a:bodyPr/>
          <a:lstStyle/>
          <a:p>
            <a:r>
              <a:rPr lang="en-GB" sz="3200" dirty="0"/>
              <a:t>Question Task 1 a</a:t>
            </a:r>
            <a:endParaRPr lang="en-US" sz="3200"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Using a reflective model critically reflect on your professional development since qualifying as a social worker. Based on this and in discussion with your mentor/supervisor/line manager go on to identify and justify your future developmental needs over the coming 12 months under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each </a:t>
            </a:r>
            <a:r>
              <a:rPr lang="en-GB" sz="1800" dirty="0">
                <a:effectLst/>
                <a:latin typeface="Calibri" panose="020F0502020204030204" pitchFamily="34" charset="0"/>
                <a:ea typeface="Calibri" panose="020F0502020204030204" pitchFamily="34" charset="0"/>
                <a:cs typeface="Times New Roman" panose="02020603050405020304" pitchFamily="18" charset="0"/>
              </a:rPr>
              <a:t>of the 3 Social Care Wales (SCW) learning outcomes listed below providing at least one developmental need for each of the learning outcome below: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Applying analysis in assessment to inform interventions.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collaboratively with people in need of care and support, their carers</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and other professionals.</a:t>
            </a:r>
          </a:p>
          <a:p>
            <a:pPr marL="342900" lvl="0" indent="-342900" algn="just" fontAlgn="base" hangingPunct="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Intervention and application of professional judgement in increasingly complex situations. </a:t>
            </a:r>
          </a:p>
          <a:p>
            <a:pPr algn="just"/>
            <a:r>
              <a:rPr lang="en-GB" sz="1800" dirty="0">
                <a:effectLst/>
                <a:latin typeface="Calibri" panose="020F0502020204030204" pitchFamily="34" charset="0"/>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p>
          <a:p>
            <a:endParaRPr lang="en-US" dirty="0"/>
          </a:p>
        </p:txBody>
      </p:sp>
    </p:spTree>
    <p:extLst>
      <p:ext uri="{BB962C8B-B14F-4D97-AF65-F5344CB8AC3E}">
        <p14:creationId xmlns:p14="http://schemas.microsoft.com/office/powerpoint/2010/main" val="1943252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DE147-0336-8AB3-173C-E9570EE740F9}"/>
              </a:ext>
            </a:extLst>
          </p:cNvPr>
          <p:cNvSpPr>
            <a:spLocks noGrp="1"/>
          </p:cNvSpPr>
          <p:nvPr>
            <p:ph type="title"/>
          </p:nvPr>
        </p:nvSpPr>
        <p:spPr>
          <a:xfrm>
            <a:off x="457200" y="125760"/>
            <a:ext cx="8229600" cy="1143000"/>
          </a:xfrm>
        </p:spPr>
        <p:txBody>
          <a:bodyPr/>
          <a:lstStyle/>
          <a:p>
            <a:r>
              <a:rPr lang="cy-GB" sz="3200" dirty="0"/>
              <a:t>Cwestiwn Tasg 1 a</a:t>
            </a:r>
            <a:endParaRPr lang="en-US" sz="3200" dirty="0"/>
          </a:p>
        </p:txBody>
      </p:sp>
      <p:sp>
        <p:nvSpPr>
          <p:cNvPr id="3" name="Content Placeholder 2">
            <a:extLst>
              <a:ext uri="{FF2B5EF4-FFF2-40B4-BE49-F238E27FC236}">
                <a16:creationId xmlns:a16="http://schemas.microsoft.com/office/drawing/2014/main" id="{7F915A2A-52ED-35F0-74A8-C72B786F35B8}"/>
              </a:ext>
            </a:extLst>
          </p:cNvPr>
          <p:cNvSpPr>
            <a:spLocks noGrp="1"/>
          </p:cNvSpPr>
          <p:nvPr>
            <p:ph idx="1"/>
          </p:nvPr>
        </p:nvSpPr>
        <p:spPr>
          <a:xfrm>
            <a:off x="457200" y="1052736"/>
            <a:ext cx="8229600" cy="3917032"/>
          </a:xfrm>
        </p:spPr>
        <p:txBody>
          <a:bodyPr/>
          <a:lstStyle/>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Cwestiwn: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cy-GB" sz="1800" dirty="0">
                <a:effectLst/>
                <a:latin typeface="Calibri" panose="020F0502020204030204" pitchFamily="34" charset="0"/>
                <a:ea typeface="Calibri" panose="020F0502020204030204" pitchFamily="34" charset="0"/>
                <a:cs typeface="Times New Roman" panose="02020603050405020304" pitchFamily="18" charset="0"/>
              </a:rPr>
              <a:t>Gan ddefnyddio model adfyfyriol, myfyriwch yn feirniadol ar eich datblygiad proffesiynol ers cymhwyso’n weithiwr cymdeithasol. Ar sail hyn ac wrth drafod â’ch mentor/goruchwyliwr/rheolwr llinell, ewch ymlaen i nodi a chyfiawnhau eich anghenion datblygiadol i’r dyfodol dros y 12 mis sydd i ddod o dan </a:t>
            </a:r>
            <a:r>
              <a:rPr lang="cy-GB" sz="1800" b="1" dirty="0">
                <a:effectLst/>
                <a:latin typeface="Calibri" panose="020F0502020204030204" pitchFamily="34" charset="0"/>
                <a:ea typeface="Calibri" panose="020F0502020204030204" pitchFamily="34" charset="0"/>
                <a:cs typeface="Times New Roman" panose="02020603050405020304" pitchFamily="18" charset="0"/>
              </a:rPr>
              <a:t>bob un</a:t>
            </a:r>
            <a:r>
              <a:rPr lang="cy-GB" sz="1800" dirty="0">
                <a:effectLst/>
                <a:latin typeface="Calibri" panose="020F0502020204030204" pitchFamily="34" charset="0"/>
                <a:ea typeface="Calibri" panose="020F0502020204030204" pitchFamily="34" charset="0"/>
                <a:cs typeface="Times New Roman" panose="02020603050405020304" pitchFamily="18" charset="0"/>
              </a:rPr>
              <a:t> o 3 deilliant dysgu Gofal Cymdeithasol Cymru (GCC) a restrir isod, gan roi o leiaf un angen datblygiadol ar gyfer pob un o’r deilliannau dysgu isod: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Dadansoddi wrth asesu er mwyn hysbysu ymyriadau.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Cydweithio â phobl sydd angen gofal a chymorth, eu gofalwyr a gweithwyr proffesiynol eraill.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buFont typeface="+mj-lt"/>
              <a:buAutoNum type="arabicPeriod"/>
            </a:pPr>
            <a:r>
              <a:rPr lang="cy-GB" sz="1800" dirty="0">
                <a:effectLst/>
                <a:latin typeface="Calibri" panose="020F0502020204030204" pitchFamily="34" charset="0"/>
                <a:ea typeface="Calibri" panose="020F0502020204030204" pitchFamily="34" charset="0"/>
                <a:cs typeface="Times New Roman" panose="02020603050405020304" pitchFamily="18" charset="0"/>
              </a:rPr>
              <a:t>Ymyriadau a defnyddio barn broffesiynol mewn sefyllfaoedd cynyddol gymhleth.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dirty="0">
                <a:effectLst/>
                <a:latin typeface="Calibri" panose="020F0502020204030204" pitchFamily="34" charset="0"/>
                <a:ea typeface="Calibri" panose="020F0502020204030204" pitchFamily="34" charset="0"/>
                <a:cs typeface="Times New Roman" panose="02020603050405020304" pitchFamily="18" charset="0"/>
              </a:rPr>
              <a:t>Rhaid i’r dasg hon gyfeirio at sut mae’r oruchwyliaeth, yr hyfforddiant, y dysgu a’r ymchwil wedi dylanwadu ar eich ymarfer, a sut y byddant yn gwneud hynny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800" i="1" dirty="0">
                <a:effectLst/>
                <a:latin typeface="Calibri" panose="020F0502020204030204" pitchFamily="34" charset="0"/>
                <a:ea typeface="Calibri" panose="020F0502020204030204" pitchFamily="34" charset="0"/>
                <a:cs typeface="Times New Roman" panose="02020603050405020304" pitchFamily="18" charset="0"/>
              </a:rPr>
              <a:t>750 o eiriau (+/- 10%:  dylech gynnwys eich cyfrif geiriau gwirioneddol ar ddiwedd pob adran).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856036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cy-GB" dirty="0">
                <a:latin typeface="Arial" charset="0"/>
              </a:rPr>
              <a:t>Adolygiad Datblygiadol – Tasg 1</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499101"/>
          </a:xfrm>
        </p:spPr>
        <p:txBody>
          <a:bodyPr/>
          <a:lstStyle/>
          <a:p>
            <a:r>
              <a:rPr lang="cy-GB" sz="3200" b="1" dirty="0">
                <a:latin typeface="Arial" charset="0"/>
              </a:rPr>
              <a:t>Arsylwad – Tasg 2 </a:t>
            </a:r>
            <a:r>
              <a:rPr lang="en-GB" sz="3200" b="1" dirty="0">
                <a:latin typeface="Arial" charset="0"/>
              </a:rPr>
              <a:t>/ Observation - </a:t>
            </a:r>
            <a:r>
              <a:rPr lang="en-GB" sz="3200" b="1" dirty="0"/>
              <a:t>Task 2</a:t>
            </a:r>
            <a:endParaRPr lang="en-GB" sz="3200" b="1" dirty="0">
              <a:highlight>
                <a:srgbClr val="FFFF00"/>
              </a:highlight>
              <a:latin typeface="Arial" charset="0"/>
            </a:endParaRPr>
          </a:p>
        </p:txBody>
      </p:sp>
      <p:sp>
        <p:nvSpPr>
          <p:cNvPr id="34818" name="Rectangle 5"/>
          <p:cNvSpPr>
            <a:spLocks noGrp="1" noChangeArrowheads="1"/>
          </p:cNvSpPr>
          <p:nvPr>
            <p:ph type="body" sz="half" idx="1"/>
          </p:nvPr>
        </p:nvSpPr>
        <p:spPr>
          <a:xfrm>
            <a:off x="475189" y="723357"/>
            <a:ext cx="4244975" cy="4100027"/>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00" dirty="0">
                <a:latin typeface="Arial" charset="0"/>
              </a:rPr>
              <a:t>Angen cwblhau 1 arsylwad</a:t>
            </a:r>
          </a:p>
          <a:p>
            <a:r>
              <a:rPr lang="cy-GB" sz="1600" dirty="0">
                <a:latin typeface="Arial" charset="0"/>
              </a:rPr>
              <a:t>Gofynnwch am ganiatâd yr unigolyn ymlaen llaw, </a:t>
            </a:r>
            <a:r>
              <a:rPr lang="en-GB" sz="1600" dirty="0" err="1">
                <a:latin typeface="Arial" charset="0"/>
              </a:rPr>
              <a:t>ar</a:t>
            </a:r>
            <a:r>
              <a:rPr lang="en-GB" sz="1600" dirty="0">
                <a:latin typeface="Arial" charset="0"/>
              </a:rPr>
              <a:t> y </a:t>
            </a:r>
            <a:r>
              <a:rPr lang="en-GB" sz="1600" dirty="0" err="1">
                <a:latin typeface="Arial" charset="0"/>
              </a:rPr>
              <a:t>diwrnod</a:t>
            </a:r>
            <a:r>
              <a:rPr lang="en-GB" sz="1600" dirty="0">
                <a:latin typeface="Arial" charset="0"/>
              </a:rPr>
              <a:t> ac </a:t>
            </a:r>
            <a:r>
              <a:rPr lang="en-GB" sz="1600" dirty="0" err="1">
                <a:latin typeface="Arial" charset="0"/>
              </a:rPr>
              <a:t>ystyriwch</a:t>
            </a:r>
            <a:r>
              <a:rPr lang="en-GB" sz="1600" dirty="0">
                <a:latin typeface="Arial" charset="0"/>
              </a:rPr>
              <a:t> </a:t>
            </a:r>
            <a:r>
              <a:rPr lang="en-GB" sz="1600" dirty="0" err="1">
                <a:latin typeface="Arial" charset="0"/>
              </a:rPr>
              <a:t>effaith</a:t>
            </a:r>
            <a:r>
              <a:rPr lang="en-GB" sz="1600" dirty="0">
                <a:latin typeface="Arial" charset="0"/>
              </a:rPr>
              <a:t> yr </a:t>
            </a:r>
            <a:r>
              <a:rPr lang="en-GB" sz="1600" dirty="0" err="1">
                <a:latin typeface="Arial" charset="0"/>
              </a:rPr>
              <a:t>arsylwad</a:t>
            </a:r>
            <a:r>
              <a:rPr lang="en-GB" sz="1600" dirty="0">
                <a:latin typeface="Arial" charset="0"/>
              </a:rPr>
              <a:t> </a:t>
            </a:r>
            <a:r>
              <a:rPr lang="en-GB" sz="1600" dirty="0" err="1">
                <a:latin typeface="Arial" charset="0"/>
              </a:rPr>
              <a:t>ar</a:t>
            </a:r>
            <a:r>
              <a:rPr lang="en-GB" sz="1600" dirty="0">
                <a:latin typeface="Arial" charset="0"/>
              </a:rPr>
              <a:t> yr </a:t>
            </a:r>
            <a:r>
              <a:rPr lang="en-GB" sz="1600" dirty="0" err="1">
                <a:latin typeface="Arial" charset="0"/>
              </a:rPr>
              <a:t>unigolyn</a:t>
            </a:r>
            <a:r>
              <a:rPr lang="en-GB" sz="1600" dirty="0">
                <a:latin typeface="Arial" charset="0"/>
              </a:rPr>
              <a:t>. </a:t>
            </a:r>
            <a:endParaRPr lang="cy-GB" sz="1600" dirty="0">
              <a:latin typeface="Arial" charset="0"/>
            </a:endParaRPr>
          </a:p>
          <a:p>
            <a:r>
              <a:rPr lang="cy-GB" sz="1600" dirty="0">
                <a:latin typeface="Arial" panose="020B0604020202020204" pitchFamily="34" charset="0"/>
                <a:cs typeface="Arial" panose="020B0604020202020204" pitchFamily="34" charset="0"/>
              </a:rPr>
              <a:t>Rhaid i’r arsylwad fod am ymarfer uniongyrchol gyda defnyddiwr gwasanaeth/gofalwr</a:t>
            </a:r>
            <a:r>
              <a:rPr lang="en-GB" sz="1600" dirty="0">
                <a:latin typeface="Arial" charset="0"/>
                <a:cs typeface="Arial" panose="020B0604020202020204" pitchFamily="34" charset="0"/>
              </a:rPr>
              <a:t>, </a:t>
            </a:r>
            <a:r>
              <a:rPr lang="cy-GB" sz="1600" dirty="0">
                <a:latin typeface="Arial" panose="020B0604020202020204" pitchFamily="34" charset="0"/>
                <a:cs typeface="Arial" panose="020B0604020202020204" pitchFamily="34" charset="0"/>
              </a:rPr>
              <a:t>o leiaf 30 munud neu am gyfnod amser addas i fodloni’r deilliannau dysgu os ydy’n rhithiol neu dros y ffôn.</a:t>
            </a:r>
          </a:p>
          <a:p>
            <a:r>
              <a:rPr lang="cy-GB" sz="1600" dirty="0">
                <a:latin typeface="Arial" panose="020B0604020202020204" pitchFamily="34" charset="0"/>
                <a:cs typeface="Arial" panose="020B0604020202020204" pitchFamily="34" charset="0"/>
              </a:rPr>
              <a:t>Pwyslais ar sgiliau</a:t>
            </a:r>
            <a:r>
              <a:rPr lang="cy-GB" sz="1600" dirty="0">
                <a:latin typeface="Arial" charset="0"/>
              </a:rPr>
              <a:t> cyfathrebu a dulliau, gwerthoedd, moeseg a’r Cod Ymarfer Proffesiynol </a:t>
            </a:r>
          </a:p>
          <a:p>
            <a:r>
              <a:rPr lang="cy-GB" sz="1600" dirty="0">
                <a:latin typeface="Arial" panose="020B0604020202020204" pitchFamily="34" charset="0"/>
                <a:cs typeface="Arial" panose="020B0604020202020204" pitchFamily="34" charset="0"/>
              </a:rPr>
              <a:t>Cofiwch gynnwys cyfeiriad at y Cynnig Gweithredol a Mwy na Geiriau</a:t>
            </a:r>
          </a:p>
          <a:p>
            <a:r>
              <a:rPr lang="cy-GB" sz="1600" dirty="0">
                <a:latin typeface="Arial" panose="020B0604020202020204" pitchFamily="34" charset="0"/>
                <a:cs typeface="Arial" panose="020B0604020202020204" pitchFamily="34" charset="0"/>
              </a:rPr>
              <a:t>Arsylwr yn gofyn am adborth gan y defnyddiwr ar ôl yr arsylwad (</a:t>
            </a:r>
            <a:r>
              <a:rPr lang="cy-GB" sz="1600" noProof="1">
                <a:latin typeface="Arial" panose="020B0604020202020204" pitchFamily="34" charset="0"/>
                <a:cs typeface="Arial" panose="020B0604020202020204" pitchFamily="34" charset="0"/>
              </a:rPr>
              <a:t>Tud</a:t>
            </a:r>
            <a:r>
              <a:rPr lang="cy-GB" sz="1600" dirty="0">
                <a:latin typeface="Arial" panose="020B0604020202020204" pitchFamily="34" charset="0"/>
                <a:cs typeface="Arial" panose="020B0604020202020204" pitchFamily="34" charset="0"/>
              </a:rPr>
              <a:t>10 y llawlyfr /Fersiwn hawdd ei ddarllen ar </a:t>
            </a:r>
            <a:r>
              <a:rPr lang="cy-GB" sz="1600" noProof="1">
                <a:latin typeface="Arial" panose="020B0604020202020204" pitchFamily="34" charset="0"/>
                <a:cs typeface="Arial" panose="020B0604020202020204" pitchFamily="34" charset="0"/>
              </a:rPr>
              <a:t>Moodle</a:t>
            </a:r>
            <a:r>
              <a:rPr lang="cy-GB" sz="160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673409" y="759452"/>
            <a:ext cx="4447789" cy="4647141"/>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600" dirty="0">
                <a:latin typeface="Arial" charset="0"/>
              </a:rPr>
              <a:t>Need to complete 1 observation</a:t>
            </a:r>
          </a:p>
          <a:p>
            <a:r>
              <a:rPr lang="en-GB" sz="1600" dirty="0">
                <a:latin typeface="Arial" charset="0"/>
              </a:rPr>
              <a:t>Seek the individual's permission before hand, at the time and consider the impact of the observation on the individual </a:t>
            </a:r>
          </a:p>
          <a:p>
            <a:r>
              <a:rPr lang="en-GB" sz="1600" dirty="0">
                <a:latin typeface="Arial" charset="0"/>
              </a:rPr>
              <a:t>The observation must be direct work with individuals/families/carers and least 30 minutes long or of a suitable duration to meet the learning outcomes if virtually or over the phone</a:t>
            </a:r>
          </a:p>
          <a:p>
            <a:r>
              <a:rPr lang="en-GB" sz="1600" dirty="0">
                <a:latin typeface="Arial" charset="0"/>
              </a:rPr>
              <a:t>Emphasis is on communication skills and methods, values, ethics and the Code of Professional Practice</a:t>
            </a:r>
          </a:p>
          <a:p>
            <a:r>
              <a:rPr lang="en-GB" sz="1600" dirty="0">
                <a:latin typeface="Arial" charset="0"/>
              </a:rPr>
              <a:t>Include reference to the Active offer and More than just Words. </a:t>
            </a:r>
          </a:p>
          <a:p>
            <a:r>
              <a:rPr lang="en-GB" sz="16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433E-290C-304C-A554-CBD086EAC4B5}"/>
              </a:ext>
            </a:extLst>
          </p:cNvPr>
          <p:cNvSpPr>
            <a:spLocks noGrp="1"/>
          </p:cNvSpPr>
          <p:nvPr>
            <p:ph type="title"/>
          </p:nvPr>
        </p:nvSpPr>
        <p:spPr>
          <a:xfrm>
            <a:off x="457200" y="-387424"/>
            <a:ext cx="8229600" cy="2304256"/>
          </a:xfrm>
        </p:spPr>
        <p:txBody>
          <a:bodyPr/>
          <a:lstStyle/>
          <a:p>
            <a:r>
              <a:rPr lang="cy-GB" sz="3200" dirty="0"/>
              <a:t>Cwestiwn Tasg 2/</a:t>
            </a:r>
            <a:r>
              <a:rPr lang="en-GB" sz="3200" dirty="0"/>
              <a:t>Question Task 2</a:t>
            </a:r>
            <a:br>
              <a:rPr lang="en-GB" dirty="0"/>
            </a:br>
            <a:endParaRPr lang="en-US" dirty="0"/>
          </a:p>
        </p:txBody>
      </p:sp>
      <p:sp>
        <p:nvSpPr>
          <p:cNvPr id="4" name="Content Placeholder 3">
            <a:extLst>
              <a:ext uri="{FF2B5EF4-FFF2-40B4-BE49-F238E27FC236}">
                <a16:creationId xmlns:a16="http://schemas.microsoft.com/office/drawing/2014/main" id="{5BC0F05A-6DFB-BA45-9069-9659C5415A12}"/>
              </a:ext>
            </a:extLst>
          </p:cNvPr>
          <p:cNvSpPr>
            <a:spLocks noGrp="1"/>
          </p:cNvSpPr>
          <p:nvPr>
            <p:ph sz="half" idx="2"/>
          </p:nvPr>
        </p:nvSpPr>
        <p:spPr>
          <a:xfrm>
            <a:off x="4648200" y="692697"/>
            <a:ext cx="4038600" cy="5544616"/>
          </a:xfrm>
          <a:solidFill>
            <a:schemeClr val="bg2"/>
          </a:solidFill>
        </p:spPr>
        <p:txBody>
          <a:bodyPr/>
          <a:lstStyle/>
          <a:p>
            <a:pPr marL="0" indent="0" hangingPunct="0">
              <a:buNone/>
            </a:pPr>
            <a:r>
              <a:rPr lang="en-GB" sz="1400" dirty="0"/>
              <a:t>Context</a:t>
            </a:r>
          </a:p>
          <a:p>
            <a:pPr hangingPunct="0"/>
            <a:r>
              <a:rPr lang="en-GB" sz="1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+/- 10%)</a:t>
            </a:r>
          </a:p>
          <a:p>
            <a:pPr algn="just" hangingPunct="0"/>
            <a:r>
              <a:rPr lang="en-GB" sz="1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+/_10%). </a:t>
            </a:r>
            <a:endParaRPr lang="en-GB" sz="1400" dirty="0">
              <a:solidFill>
                <a:srgbClr val="000000"/>
              </a:solidFill>
              <a:latin typeface="Arial" panose="020B0604020202020204" pitchFamily="34" charset="0"/>
              <a:ea typeface="Times New Roman" panose="02020603050405020304" pitchFamily="18" charset="0"/>
            </a:endParaRPr>
          </a:p>
          <a:p>
            <a:endParaRPr lang="en-US" dirty="0"/>
          </a:p>
        </p:txBody>
      </p:sp>
      <p:sp>
        <p:nvSpPr>
          <p:cNvPr id="9" name="Content Placeholder 8">
            <a:extLst>
              <a:ext uri="{FF2B5EF4-FFF2-40B4-BE49-F238E27FC236}">
                <a16:creationId xmlns:a16="http://schemas.microsoft.com/office/drawing/2014/main" id="{2D27602F-DEED-BD4A-AC80-0F60135ED5A7}"/>
              </a:ext>
            </a:extLst>
          </p:cNvPr>
          <p:cNvSpPr>
            <a:spLocks noGrp="1"/>
          </p:cNvSpPr>
          <p:nvPr>
            <p:ph sz="half" idx="1"/>
          </p:nvPr>
        </p:nvSpPr>
        <p:spPr>
          <a:xfrm>
            <a:off x="457200" y="692696"/>
            <a:ext cx="4038600" cy="4896545"/>
          </a:xfrm>
        </p:spPr>
        <p:txBody>
          <a:bodyPr/>
          <a:lstStyle/>
          <a:p>
            <a:pPr marL="0" indent="0" hangingPunct="0">
              <a:buNone/>
            </a:pPr>
            <a:r>
              <a:rPr lang="cy-GB" sz="1400" dirty="0"/>
              <a:t>Cyd-destun</a:t>
            </a:r>
            <a:endParaRPr lang="en-GB" sz="1400" dirty="0"/>
          </a:p>
          <a:p>
            <a:pPr hangingPunct="0"/>
            <a:r>
              <a:rPr lang="cy-GB" sz="1400" dirty="0"/>
              <a:t>Nodwch yr amcanion gwaith cymdeithasol a rhowch ddisgrifiad byr o'r sefyllfa gan gynnwys y cyd-destunau daearyddol a deddfwriaethol ac unrhyw faterion perthnasol o ran diwylliant, ethnigrwydd ac iaith, gan gynnwys sut y cafwyd cydsyniad a sut rydych chi wedi ystyried effaith yr arsylwi ar yr unigolyn sydd angen gofal a chymorth a/neu’i ofalwyr. (300 o eiriau +/- 10%).</a:t>
            </a:r>
          </a:p>
          <a:p>
            <a:pPr hangingPunct="0"/>
            <a:r>
              <a:rPr lang="cy-GB" sz="1400" dirty="0"/>
              <a:t> </a:t>
            </a:r>
            <a:endParaRPr lang="en-GB" sz="1400" dirty="0"/>
          </a:p>
          <a:p>
            <a:endParaRPr lang="en-US" dirty="0"/>
          </a:p>
        </p:txBody>
      </p:sp>
      <p:graphicFrame>
        <p:nvGraphicFramePr>
          <p:cNvPr id="11" name="Table 10">
            <a:extLst>
              <a:ext uri="{FF2B5EF4-FFF2-40B4-BE49-F238E27FC236}">
                <a16:creationId xmlns:a16="http://schemas.microsoft.com/office/drawing/2014/main" id="{0D605405-7673-0A46-98B3-DAAA0E5C6DDE}"/>
              </a:ext>
            </a:extLst>
          </p:cNvPr>
          <p:cNvGraphicFramePr>
            <a:graphicFrameLocks noGrp="1"/>
          </p:cNvGraphicFramePr>
          <p:nvPr/>
        </p:nvGraphicFramePr>
        <p:xfrm>
          <a:off x="899592" y="2996952"/>
          <a:ext cx="3672408" cy="3413760"/>
        </p:xfrm>
        <a:graphic>
          <a:graphicData uri="http://schemas.openxmlformats.org/drawingml/2006/table">
            <a:tbl>
              <a:tblPr>
                <a:tableStyleId>{5C22544A-7EE6-4342-B048-85BDC9FD1C3A}</a:tableStyleId>
              </a:tblPr>
              <a:tblGrid>
                <a:gridCol w="3672408">
                  <a:extLst>
                    <a:ext uri="{9D8B030D-6E8A-4147-A177-3AD203B41FA5}">
                      <a16:colId xmlns:a16="http://schemas.microsoft.com/office/drawing/2014/main" val="3358441553"/>
                    </a:ext>
                  </a:extLst>
                </a:gridCol>
              </a:tblGrid>
              <a:tr h="2736303">
                <a:tc>
                  <a:txBody>
                    <a:bodyPr/>
                    <a:lstStyle/>
                    <a:p>
                      <a:pPr algn="just" hangingPunct="0"/>
                      <a:r>
                        <a:rPr lang="cy-GB" sz="1400" dirty="0">
                          <a:effectLst/>
                        </a:rPr>
                        <a:t>Myfyriwch yn feirniadol ar eich dulliau a'ch sgiliau cyfathrebu yn ystod yr arsylwi,  gan gynnwys sut y gwnaethoch nodi os oedd gennych y sgiliau cyfathrebu angenrheidiol i weithio gyda'r unigolyn sydd angen gofal a chymorth a/neu’i ofalwyr.    </a:t>
                      </a:r>
                      <a:endParaRPr lang="en-GB" sz="1400" dirty="0">
                        <a:effectLst/>
                      </a:endParaRPr>
                    </a:p>
                    <a:p>
                      <a:pPr algn="just" hangingPunct="0"/>
                      <a:r>
                        <a:rPr lang="cy-GB" sz="1400" dirty="0">
                          <a:effectLst/>
                        </a:rPr>
                        <a:t>Rhaid i chi ddefnyddio dull sy'n canolbwyntio ar yr unigolyn i ddangos eich bod wedi integreiddio moeseg a gwerthoedd gwaith cymdeithasol a’r Cod Ymarfer Proffesiynol. Rhaid i hyn gynnwys ymarfer sy'n dangos sensitifrwydd at ddiwylliant ac iaith ac egwyddorion y “Cynnig Rhagweithiol” a chyfeirio at “Mwy na Geiriau” (Llywodraeth Cymru, 2012). (1300 o eiriau =+/- 10%).  </a:t>
                      </a:r>
                      <a:endParaRPr lang="en-GB" sz="1400" dirty="0">
                        <a:solidFill>
                          <a:srgbClr val="000000"/>
                        </a:solidFill>
                        <a:effectLst/>
                        <a:latin typeface="Arial" panose="020B0604020202020204" pitchFamily="34" charset="0"/>
                        <a:ea typeface="Times New Roman" panose="02020603050405020304" pitchFamily="18" charset="0"/>
                      </a:endParaRPr>
                    </a:p>
                  </a:txBody>
                  <a:tcPr marL="114300" marR="114300" marT="0" marB="0"/>
                </a:tc>
                <a:extLst>
                  <a:ext uri="{0D108BD9-81ED-4DB2-BD59-A6C34878D82A}">
                    <a16:rowId xmlns:a16="http://schemas.microsoft.com/office/drawing/2014/main" val="2810205865"/>
                  </a:ext>
                </a:extLst>
              </a:tr>
            </a:tbl>
          </a:graphicData>
        </a:graphic>
      </p:graphicFrame>
    </p:spTree>
    <p:extLst>
      <p:ext uri="{BB962C8B-B14F-4D97-AF65-F5344CB8AC3E}">
        <p14:creationId xmlns:p14="http://schemas.microsoft.com/office/powerpoint/2010/main" val="1971791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0" y="188640"/>
            <a:ext cx="9036496" cy="936104"/>
          </a:xfrm>
        </p:spPr>
        <p:txBody>
          <a:bodyPr/>
          <a:lstStyle/>
          <a:p>
            <a:r>
              <a:rPr lang="cy-GB" sz="4000" b="1" dirty="0">
                <a:latin typeface="Arial" charset="0"/>
              </a:rPr>
              <a:t>Diogelu</a:t>
            </a:r>
            <a:r>
              <a:rPr lang="en-GB" sz="4000" b="1" dirty="0">
                <a:latin typeface="Arial" charset="0"/>
              </a:rPr>
              <a:t> -</a:t>
            </a:r>
            <a:r>
              <a:rPr lang="cy-GB" sz="4000" b="1" dirty="0">
                <a:latin typeface="Arial" charset="0"/>
              </a:rPr>
              <a:t>Tasg</a:t>
            </a:r>
            <a:r>
              <a:rPr lang="en-GB" sz="4000" b="1" dirty="0">
                <a:latin typeface="Arial" charset="0"/>
              </a:rPr>
              <a:t> 3/Safeguarding </a:t>
            </a:r>
            <a:r>
              <a:rPr lang="en-GB" sz="4000" b="1" dirty="0"/>
              <a:t>Task 3</a:t>
            </a:r>
            <a:endParaRPr lang="en-GB" sz="4000" b="1"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a:t>
            </a:r>
            <a:r>
              <a:rPr lang="en-GB" sz="2000" b="1" dirty="0">
                <a:latin typeface="Arial" charset="0"/>
              </a:rPr>
              <a:t>your</a:t>
            </a:r>
            <a:r>
              <a:rPr lang="en-GB" sz="2000" dirty="0">
                <a:latin typeface="Arial" charset="0"/>
              </a:rPr>
              <a:t>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8B199-E781-DC49-8E6D-48DBAB13F761}"/>
              </a:ext>
            </a:extLst>
          </p:cNvPr>
          <p:cNvSpPr>
            <a:spLocks noGrp="1"/>
          </p:cNvSpPr>
          <p:nvPr>
            <p:ph type="title"/>
          </p:nvPr>
        </p:nvSpPr>
        <p:spPr>
          <a:xfrm>
            <a:off x="457200" y="274638"/>
            <a:ext cx="8229600" cy="634082"/>
          </a:xfrm>
        </p:spPr>
        <p:txBody>
          <a:bodyPr/>
          <a:lstStyle/>
          <a:p>
            <a:r>
              <a:rPr lang="en-GB" sz="3200" dirty="0">
                <a:latin typeface="Arial" charset="0"/>
              </a:rPr>
              <a:t>Diogelu/</a:t>
            </a:r>
            <a:r>
              <a:rPr lang="en-GB" sz="3200" dirty="0"/>
              <a:t>Safeguarding</a:t>
            </a:r>
            <a:br>
              <a:rPr lang="en-GB" sz="3200" dirty="0"/>
            </a:br>
            <a:r>
              <a:rPr lang="cy-GB" sz="3200" dirty="0"/>
              <a:t>Cwestiwn Tasg 3 /</a:t>
            </a:r>
            <a:r>
              <a:rPr lang="en-GB" sz="3200" dirty="0"/>
              <a:t>Question Task 3</a:t>
            </a:r>
            <a:endParaRPr lang="en-US" sz="3200" dirty="0"/>
          </a:p>
        </p:txBody>
      </p:sp>
      <p:sp>
        <p:nvSpPr>
          <p:cNvPr id="3" name="Content Placeholder 2">
            <a:extLst>
              <a:ext uri="{FF2B5EF4-FFF2-40B4-BE49-F238E27FC236}">
                <a16:creationId xmlns:a16="http://schemas.microsoft.com/office/drawing/2014/main" id="{49DF9873-2E9C-7C4C-A8B5-588A3B72597C}"/>
              </a:ext>
            </a:extLst>
          </p:cNvPr>
          <p:cNvSpPr>
            <a:spLocks noGrp="1"/>
          </p:cNvSpPr>
          <p:nvPr>
            <p:ph sz="half" idx="1"/>
          </p:nvPr>
        </p:nvSpPr>
        <p:spPr>
          <a:xfrm>
            <a:off x="457200" y="1196752"/>
            <a:ext cx="4038600" cy="4392489"/>
          </a:xfrm>
        </p:spPr>
        <p:txBody>
          <a:bodyPr/>
          <a:lstStyle/>
          <a:p>
            <a:r>
              <a:rPr lang="cy-GB" sz="1400" dirty="0"/>
              <a:t>Cwblhewch astudiaeth achos myfyriol, beirniadol ar sail asesiad a wnaed gydag eraill, yn eich maes gwaith chi, sy'n ymwneud â diogelu un ai oedolyn neu blentyn. Dangoswch sut mae'r achos yn berthnasol, neu sut y gallai fod yn berthnasol, i ddeddfwriaeth,  polisïau, strategaethau a gweithdrefnau’n ymwneud â diogelu (gan gynnwys dangos dealltwriaeth o’r rhyng-gysylltiad rhwng darparu gwasanaethau cymdeithasol yng Nghymru o fewn y Deyrnas Unedig, yr Undeb Ewropeaidd (UE) a’r tu allan i’r UE). Rhaid i chi ddangos eich dealltwriaeth o integreiddio dadansoddi wrth asesu, cydweithio a chymhwyso barn broffesiynol mewn sefyllfaoedd cynyddol gymhleth a’r defnydd o theorïau gwaith cymdeithasol. Rhaid i chi gyfeirio at agweddau penodol o weithio yng Nghymru.  (</a:t>
            </a:r>
            <a:r>
              <a:rPr lang="cy-GB" sz="1400" i="1" dirty="0"/>
              <a:t>4000 o eiriau).  </a:t>
            </a:r>
            <a:endParaRPr lang="en-US" sz="1400" dirty="0"/>
          </a:p>
        </p:txBody>
      </p:sp>
      <p:sp>
        <p:nvSpPr>
          <p:cNvPr id="4" name="Content Placeholder 3">
            <a:extLst>
              <a:ext uri="{FF2B5EF4-FFF2-40B4-BE49-F238E27FC236}">
                <a16:creationId xmlns:a16="http://schemas.microsoft.com/office/drawing/2014/main" id="{5E05178E-BBEB-7641-9472-82F8A9D6EF27}"/>
              </a:ext>
            </a:extLst>
          </p:cNvPr>
          <p:cNvSpPr>
            <a:spLocks noGrp="1"/>
          </p:cNvSpPr>
          <p:nvPr>
            <p:ph sz="half" idx="2"/>
          </p:nvPr>
        </p:nvSpPr>
        <p:spPr>
          <a:xfrm>
            <a:off x="4648200" y="1196752"/>
            <a:ext cx="4038600" cy="4392489"/>
          </a:xfrm>
        </p:spPr>
        <p:txBody>
          <a:bodyPr/>
          <a:lstStyle/>
          <a:p>
            <a:r>
              <a:rPr lang="en-GB" sz="1400" dirty="0"/>
              <a:t>Complete a critically reflective case study based on an assessment that you have undertaken with others,</a:t>
            </a:r>
            <a:r>
              <a:rPr lang="en-GB" sz="1400" b="1" dirty="0"/>
              <a:t> </a:t>
            </a:r>
            <a:r>
              <a:rPr lang="en-GB" sz="1400" dirty="0"/>
              <a:t>in your own area of work, concerning the safeguarding of either an adult or a child. 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You must demonstrate your understanding of the integration of analysis in assessment, collaborative working and professional judgements in increasingly complex situations and the use of social work theories. You must refer to the specific dimensions of working in Wales. (</a:t>
            </a:r>
            <a:r>
              <a:rPr lang="en-GB" sz="1400" i="1" dirty="0"/>
              <a:t>4000 words).</a:t>
            </a:r>
            <a:endParaRPr lang="en-US" sz="1400" dirty="0"/>
          </a:p>
        </p:txBody>
      </p:sp>
    </p:spTree>
    <p:extLst>
      <p:ext uri="{BB962C8B-B14F-4D97-AF65-F5344CB8AC3E}">
        <p14:creationId xmlns:p14="http://schemas.microsoft.com/office/powerpoint/2010/main" val="3986704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922114"/>
          </a:xfrm>
        </p:spPr>
        <p:txBody>
          <a:bodyPr/>
          <a:lstStyle/>
          <a:p>
            <a:r>
              <a:rPr lang="en-GB" sz="4000" dirty="0">
                <a:latin typeface="Arial" charset="0"/>
              </a:rPr>
              <a:t>Diogelu/Safeguarding</a:t>
            </a:r>
            <a:br>
              <a:rPr lang="en-GB" sz="4000" dirty="0">
                <a:latin typeface="Arial" charset="0"/>
              </a:rPr>
            </a:br>
            <a:r>
              <a:rPr lang="en-GB" sz="4000" dirty="0">
                <a:latin typeface="Arial" charset="0"/>
              </a:rPr>
              <a:t>Tasg 4/Task 4</a:t>
            </a:r>
          </a:p>
        </p:txBody>
      </p:sp>
      <p:sp>
        <p:nvSpPr>
          <p:cNvPr id="36866" name="Rectangle 5"/>
          <p:cNvSpPr>
            <a:spLocks noGrp="1" noChangeArrowheads="1"/>
          </p:cNvSpPr>
          <p:nvPr>
            <p:ph type="body" sz="half" idx="1"/>
          </p:nvPr>
        </p:nvSpPr>
        <p:spPr>
          <a:xfrm>
            <a:off x="457200" y="1412776"/>
            <a:ext cx="4038600" cy="4176812"/>
          </a:xfrm>
        </p:spPr>
        <p:txBody>
          <a:bodyPr/>
          <a:lstStyle/>
          <a:p>
            <a:pPr marL="0" indent="0">
              <a:buNone/>
            </a:pPr>
            <a:r>
              <a:rPr lang="cy-GB" sz="2400" b="1" dirty="0"/>
              <a:t>Tasg 4</a:t>
            </a:r>
            <a:endParaRPr lang="en-GB" sz="2400" dirty="0">
              <a:solidFill>
                <a:srgbClr val="FF0000"/>
              </a:solidFill>
            </a:endParaRPr>
          </a:p>
          <a:p>
            <a:pPr lvl="0"/>
            <a:r>
              <a:rPr lang="cy-GB" sz="2400" dirty="0"/>
              <a:t>Arddangos gwybodaeth a dealltwriaeth o ddiogelu oedolion neu blant mewn maes nad yw'n brif ffocws eich gwaith.</a:t>
            </a:r>
          </a:p>
          <a:p>
            <a:pPr lvl="0"/>
            <a:r>
              <a:rPr lang="cy-GB" sz="2400" dirty="0"/>
              <a:t>Bydd disgwyl i ddysgwyr gwblhau hyfforddiant diogelu yn y maes oedolion a phlant.</a:t>
            </a:r>
            <a:endParaRPr lang="en-GB" sz="2400" dirty="0"/>
          </a:p>
        </p:txBody>
      </p:sp>
      <p:sp>
        <p:nvSpPr>
          <p:cNvPr id="36867" name="Rectangle 6"/>
          <p:cNvSpPr>
            <a:spLocks noGrp="1" noChangeArrowheads="1"/>
          </p:cNvSpPr>
          <p:nvPr>
            <p:ph type="body" sz="half" idx="2"/>
          </p:nvPr>
        </p:nvSpPr>
        <p:spPr>
          <a:xfrm>
            <a:off x="4648200" y="1412776"/>
            <a:ext cx="4038600" cy="4176812"/>
          </a:xfrm>
        </p:spPr>
        <p:txBody>
          <a:bodyPr/>
          <a:lstStyle/>
          <a:p>
            <a:pPr>
              <a:buFont typeface="Arial" charset="0"/>
              <a:buNone/>
            </a:pPr>
            <a:r>
              <a:rPr lang="en-GB" sz="2400" b="1" dirty="0">
                <a:latin typeface="Arial" charset="0"/>
              </a:rPr>
              <a:t>Task 4  </a:t>
            </a:r>
            <a:endParaRPr lang="en-GB" sz="2400" dirty="0">
              <a:solidFill>
                <a:srgbClr val="FF0000"/>
              </a:solidFill>
              <a:latin typeface="Arial" charset="0"/>
            </a:endParaRPr>
          </a:p>
          <a:p>
            <a:r>
              <a:rPr lang="en-GB" sz="2400" dirty="0"/>
              <a:t>Demonstrate knowledge and understanding of safeguarding adults or children in an area that is not the main focus of your work.</a:t>
            </a:r>
          </a:p>
          <a:p>
            <a:r>
              <a:rPr lang="en-GB" sz="2400" dirty="0"/>
              <a:t>Learners are advised to undertake training in both adult and children’s  safeguarding. </a:t>
            </a:r>
          </a:p>
          <a:p>
            <a:endParaRPr lang="en-GB" sz="2000" dirty="0">
              <a:latin typeface="Arial" charset="0"/>
            </a:endParaRPr>
          </a:p>
          <a:p>
            <a:pPr>
              <a:buFont typeface="Arial" charset="0"/>
              <a:buNone/>
            </a:pPr>
            <a:endParaRPr lang="en-GB" sz="2000" dirty="0">
              <a:latin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386D2-CD64-2946-844E-9BC1E79EBE7B}"/>
              </a:ext>
            </a:extLst>
          </p:cNvPr>
          <p:cNvSpPr>
            <a:spLocks noGrp="1"/>
          </p:cNvSpPr>
          <p:nvPr>
            <p:ph type="title"/>
          </p:nvPr>
        </p:nvSpPr>
        <p:spPr/>
        <p:txBody>
          <a:bodyPr/>
          <a:lstStyle/>
          <a:p>
            <a:r>
              <a:rPr lang="en-GB" sz="3200" dirty="0">
                <a:latin typeface="Arial" charset="0"/>
              </a:rPr>
              <a:t>Diogelu/Safeguarding</a:t>
            </a:r>
            <a:br>
              <a:rPr lang="en-GB" sz="3200" dirty="0">
                <a:latin typeface="Arial" charset="0"/>
              </a:rPr>
            </a:br>
            <a:r>
              <a:rPr lang="cy-GB" sz="3200" dirty="0"/>
              <a:t>Cwestiwn</a:t>
            </a:r>
            <a:r>
              <a:rPr lang="cy-GB" sz="3200" b="1" dirty="0"/>
              <a:t> </a:t>
            </a:r>
            <a:r>
              <a:rPr lang="en-GB" sz="3200" dirty="0">
                <a:latin typeface="Arial" charset="0"/>
              </a:rPr>
              <a:t>Tasg 4/ Question Task 4</a:t>
            </a:r>
            <a:endParaRPr lang="en-US" sz="3200" dirty="0"/>
          </a:p>
        </p:txBody>
      </p:sp>
      <p:sp>
        <p:nvSpPr>
          <p:cNvPr id="3" name="Content Placeholder 2">
            <a:extLst>
              <a:ext uri="{FF2B5EF4-FFF2-40B4-BE49-F238E27FC236}">
                <a16:creationId xmlns:a16="http://schemas.microsoft.com/office/drawing/2014/main" id="{D1767558-62C1-0344-BAA0-00C718DBEC9B}"/>
              </a:ext>
            </a:extLst>
          </p:cNvPr>
          <p:cNvSpPr>
            <a:spLocks noGrp="1"/>
          </p:cNvSpPr>
          <p:nvPr>
            <p:ph sz="half" idx="1"/>
          </p:nvPr>
        </p:nvSpPr>
        <p:spPr/>
        <p:txBody>
          <a:bodyPr/>
          <a:lstStyle/>
          <a:p>
            <a:pPr marL="0" indent="0" hangingPunct="0">
              <a:buNone/>
            </a:pPr>
            <a:r>
              <a:rPr lang="cy-GB" sz="1800" b="1" dirty="0"/>
              <a:t>Cwestiwn a:</a:t>
            </a:r>
            <a:endParaRPr lang="en-GB" sz="1800" dirty="0"/>
          </a:p>
          <a:p>
            <a:pPr hangingPunct="0"/>
            <a:r>
              <a:rPr lang="cy-GB" sz="1800" dirty="0"/>
              <a:t>Mewn maes </a:t>
            </a:r>
            <a:r>
              <a:rPr lang="cy-GB" sz="1800" b="1" dirty="0"/>
              <a:t>nad yw’n brif ffocws i’ch gwaith</a:t>
            </a:r>
            <a:r>
              <a:rPr lang="cy-GB" sz="1800" dirty="0"/>
              <a:t> (gweler y canllawiau uchod) eglurwch y ddeddfwriaeth berthnasol, a’r polisïau a’r gweithdrefnau cenedlaethol, lleol a sefydliadol ar gyfer diogelu. (</a:t>
            </a:r>
            <a:r>
              <a:rPr lang="cy-GB" sz="1800" i="1" dirty="0"/>
              <a:t>500 o eiriau). </a:t>
            </a:r>
          </a:p>
          <a:p>
            <a:pPr marL="0" indent="0" algn="just" hangingPunct="0">
              <a:buNone/>
            </a:pPr>
            <a:r>
              <a:rPr lang="cy-GB" sz="1800" b="1" dirty="0"/>
              <a:t>Cwestiwn b:</a:t>
            </a:r>
            <a:endParaRPr lang="en-GB" sz="1800" b="1" dirty="0"/>
          </a:p>
          <a:p>
            <a:pPr algn="just" hangingPunct="0"/>
            <a:r>
              <a:rPr lang="cy-GB" sz="1800" dirty="0"/>
              <a:t>Myfyriwch ar y gwahaniaeth rhwng diogelu ym maes gwaith oedolion a gwaith plant. (</a:t>
            </a:r>
            <a:r>
              <a:rPr lang="cy-GB" sz="1800" i="1" dirty="0"/>
              <a:t>400 o eiriau).</a:t>
            </a:r>
            <a:endParaRPr lang="en-GB" sz="1800" dirty="0">
              <a:solidFill>
                <a:srgbClr val="000000"/>
              </a:solidFill>
              <a:latin typeface="Arial" panose="020B0604020202020204" pitchFamily="34"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C411C2B4-DD71-8947-A1D8-65DAB22C1293}"/>
              </a:ext>
            </a:extLst>
          </p:cNvPr>
          <p:cNvSpPr>
            <a:spLocks noGrp="1"/>
          </p:cNvSpPr>
          <p:nvPr>
            <p:ph sz="half" idx="2"/>
          </p:nvPr>
        </p:nvSpPr>
        <p:spPr/>
        <p:txBody>
          <a:bodyPr/>
          <a:lstStyle/>
          <a:p>
            <a:pPr marL="0" indent="0" hangingPunct="0">
              <a:buNone/>
            </a:pPr>
            <a:r>
              <a:rPr lang="en-GB" sz="1800" b="1" dirty="0"/>
              <a:t>Question a:</a:t>
            </a:r>
            <a:endParaRPr lang="en-GB" sz="1800" dirty="0"/>
          </a:p>
          <a:p>
            <a:pPr hangingPunct="0"/>
            <a:r>
              <a:rPr lang="en-GB" sz="1800" dirty="0"/>
              <a:t>In an area </a:t>
            </a:r>
            <a:r>
              <a:rPr lang="en-GB" sz="1800" b="1" dirty="0"/>
              <a:t>that is not your main focus of work </a:t>
            </a:r>
            <a:r>
              <a:rPr lang="en-GB" sz="1800" dirty="0"/>
              <a:t>(see guidance above), explain the relevant legislation, and the national, local and organisational policies and procedures for safeguarding (500 words). </a:t>
            </a:r>
          </a:p>
          <a:p>
            <a:pPr hangingPunct="0"/>
            <a:endParaRPr lang="en-GB" sz="1800" dirty="0"/>
          </a:p>
          <a:p>
            <a:pPr marL="0" indent="0" algn="just" hangingPunct="0">
              <a:buNone/>
            </a:pPr>
            <a:r>
              <a:rPr lang="en-GB" sz="1800" b="1" dirty="0"/>
              <a:t>Question b:</a:t>
            </a:r>
            <a:endParaRPr lang="en-GB" sz="1200" b="1" dirty="0"/>
          </a:p>
          <a:p>
            <a:pPr algn="just" hangingPunct="0"/>
            <a:r>
              <a:rPr lang="en-GB" sz="1800" dirty="0"/>
              <a:t>Reflect on the difference between safeguarding in adults’ and children’s work (400 words). </a:t>
            </a:r>
          </a:p>
          <a:p>
            <a:pPr algn="just" hangingPunct="0"/>
            <a:endParaRPr lang="en-GB" sz="1200" dirty="0">
              <a:solidFill>
                <a:srgbClr val="000000"/>
              </a:solidFill>
              <a:latin typeface="Arial" panose="020B0604020202020204" pitchFamily="34" charset="0"/>
              <a:ea typeface="Times New Roman" panose="02020603050405020304" pitchFamily="18" charset="0"/>
            </a:endParaRPr>
          </a:p>
          <a:p>
            <a:pPr hangingPunct="0"/>
            <a:endParaRPr lang="en-GB" sz="1800" dirty="0"/>
          </a:p>
          <a:p>
            <a:endParaRPr lang="en-US" dirty="0"/>
          </a:p>
        </p:txBody>
      </p:sp>
    </p:spTree>
    <p:extLst>
      <p:ext uri="{BB962C8B-B14F-4D97-AF65-F5344CB8AC3E}">
        <p14:creationId xmlns:p14="http://schemas.microsoft.com/office/powerpoint/2010/main" val="11870918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706090"/>
          </a:xfrm>
        </p:spPr>
        <p:txBody>
          <a:bodyPr rtlCol="0">
            <a:normAutofit fontScale="90000"/>
          </a:bodyPr>
          <a:lstStyle/>
          <a:p>
            <a:pPr fontAlgn="auto">
              <a:spcAft>
                <a:spcPts val="0"/>
              </a:spcAft>
              <a:defRPr/>
            </a:pPr>
            <a:r>
              <a:rPr lang="cy-GB" sz="2800" dirty="0">
                <a:latin typeface="Arial" charset="0"/>
              </a:rPr>
              <a:t>Adolygiad Datblygiadol Tasg 1 rhan b</a:t>
            </a:r>
            <a:br>
              <a:rPr lang="cy-GB" sz="2800" dirty="0">
                <a:latin typeface="Arial" charset="0"/>
              </a:rPr>
            </a:br>
            <a:r>
              <a:rPr lang="en-GB" sz="2800" dirty="0">
                <a:latin typeface="Arial" charset="0"/>
              </a:rPr>
              <a:t>Developmental Review </a:t>
            </a:r>
            <a:r>
              <a:rPr lang="en-GB" sz="2800" dirty="0"/>
              <a:t>Task 1 part b</a:t>
            </a:r>
            <a:endParaRPr lang="en-GB" sz="2800" dirty="0">
              <a:highlight>
                <a:srgbClr val="FFFF00"/>
              </a:highlight>
              <a:latin typeface="Arial" charset="0"/>
            </a:endParaRPr>
          </a:p>
        </p:txBody>
      </p:sp>
      <p:sp>
        <p:nvSpPr>
          <p:cNvPr id="38915" name="Rectangle 6"/>
          <p:cNvSpPr>
            <a:spLocks noGrp="1" noChangeArrowheads="1"/>
          </p:cNvSpPr>
          <p:nvPr>
            <p:ph type="body" sz="half" idx="2"/>
          </p:nvPr>
        </p:nvSpPr>
        <p:spPr>
          <a:xfrm>
            <a:off x="4648200" y="1124744"/>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the learning needs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a:t>
            </a:r>
          </a:p>
          <a:p>
            <a:r>
              <a:rPr lang="en-GB" sz="1600" dirty="0">
                <a:latin typeface="Arial" panose="020B0604020202020204" pitchFamily="34" charset="0"/>
                <a:ea typeface="Calibri" panose="020F0502020204030204" pitchFamily="34" charset="0"/>
                <a:cs typeface="Arial" panose="020B0604020202020204" pitchFamily="34" charset="0"/>
              </a:rPr>
              <a:t>I</a:t>
            </a:r>
            <a:r>
              <a:rPr lang="en-GB" sz="1600" dirty="0">
                <a:effectLst/>
                <a:latin typeface="Arial" panose="020B0604020202020204" pitchFamily="34" charset="0"/>
                <a:ea typeface="Calibri" panose="020F0502020204030204" pitchFamily="34" charset="0"/>
                <a:cs typeface="Arial" panose="020B0604020202020204" pitchFamily="34" charset="0"/>
              </a:rPr>
              <a:t>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95536" y="1103307"/>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a:t>
            </a:r>
          </a:p>
          <a:p>
            <a:pPr fontAlgn="base"/>
            <a:r>
              <a:rPr lang="cy-GB" sz="1650" dirty="0">
                <a:solidFill>
                  <a:srgbClr val="000000"/>
                </a:solidFill>
                <a:latin typeface="Arial" panose="020B0604020202020204" pitchFamily="34" charset="0"/>
                <a:ea typeface="DengXian" panose="02010600030101010101" pitchFamily="2" charset="-122"/>
              </a:rPr>
              <a:t>D</a:t>
            </a:r>
            <a:r>
              <a:rPr lang="cy-GB" sz="1650" kern="1200" dirty="0">
                <a:solidFill>
                  <a:srgbClr val="000000"/>
                </a:solidFill>
                <a:effectLst/>
                <a:latin typeface="Arial" panose="020B0604020202020204" pitchFamily="34" charset="0"/>
                <a:ea typeface="DengXian" panose="02010600030101010101" pitchFamily="2" charset="-122"/>
              </a:rPr>
              <a:t>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A1EA53-0AC5-38D8-0C65-D5360D2DBEF4}"/>
              </a:ext>
            </a:extLst>
          </p:cNvPr>
          <p:cNvSpPr>
            <a:spLocks noGrp="1"/>
          </p:cNvSpPr>
          <p:nvPr>
            <p:ph type="title"/>
          </p:nvPr>
        </p:nvSpPr>
        <p:spPr>
          <a:xfrm>
            <a:off x="247328" y="-90264"/>
            <a:ext cx="8229600" cy="1143000"/>
          </a:xfrm>
        </p:spPr>
        <p:txBody>
          <a:bodyPr/>
          <a:lstStyle/>
          <a:p>
            <a:r>
              <a:rPr lang="cy-GB" sz="2000" dirty="0">
                <a:latin typeface="Arial" charset="0"/>
              </a:rPr>
              <a:t>Adolygiad Datblygiadol - </a:t>
            </a:r>
            <a:r>
              <a:rPr lang="cy-GB" sz="2000" dirty="0"/>
              <a:t>Cwestiwn</a:t>
            </a:r>
            <a:r>
              <a:rPr lang="cy-GB" sz="2000" b="1" dirty="0"/>
              <a:t> </a:t>
            </a:r>
            <a:r>
              <a:rPr lang="cy-GB" sz="2000" dirty="0">
                <a:latin typeface="Arial" charset="0"/>
              </a:rPr>
              <a:t>Tasg 1 rhan b</a:t>
            </a:r>
            <a:br>
              <a:rPr lang="cy-GB" sz="2000" dirty="0">
                <a:latin typeface="Arial" charset="0"/>
              </a:rPr>
            </a:br>
            <a:r>
              <a:rPr lang="en-GB" sz="2000" dirty="0">
                <a:latin typeface="Arial" charset="0"/>
              </a:rPr>
              <a:t>Developmental Review - Question </a:t>
            </a:r>
            <a:r>
              <a:rPr lang="en-GB" sz="2000" dirty="0"/>
              <a:t>Task 1 part b</a:t>
            </a:r>
            <a:endParaRPr lang="en-US" sz="2000" dirty="0"/>
          </a:p>
        </p:txBody>
      </p:sp>
      <p:sp>
        <p:nvSpPr>
          <p:cNvPr id="4" name="Content Placeholder 3">
            <a:extLst>
              <a:ext uri="{FF2B5EF4-FFF2-40B4-BE49-F238E27FC236}">
                <a16:creationId xmlns:a16="http://schemas.microsoft.com/office/drawing/2014/main" id="{EC045490-4098-60FB-97D4-C49C92E240C7}"/>
              </a:ext>
            </a:extLst>
          </p:cNvPr>
          <p:cNvSpPr>
            <a:spLocks noGrp="1"/>
          </p:cNvSpPr>
          <p:nvPr>
            <p:ph sz="half" idx="1"/>
          </p:nvPr>
        </p:nvSpPr>
        <p:spPr>
          <a:xfrm>
            <a:off x="4362128" y="836712"/>
            <a:ext cx="4324672" cy="4205064"/>
          </a:xfrm>
        </p:spPr>
        <p:txBody>
          <a:bodyPr/>
          <a:lstStyle/>
          <a:p>
            <a:pPr marL="0" indent="0" algn="just">
              <a:buNone/>
            </a:pPr>
            <a:r>
              <a:rPr lang="en-GB" sz="14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400" dirty="0">
                <a:effectLst/>
                <a:latin typeface="Calibri" panose="020F0502020204030204" pitchFamily="34" charset="0"/>
                <a:ea typeface="Calibri" panose="020F0502020204030204" pitchFamily="34" charset="0"/>
                <a:cs typeface="Times New Roman" panose="02020603050405020304" pitchFamily="18" charset="0"/>
              </a:rPr>
              <a:t>Use a reflective model to critically reflect on the learning needs you identified in task 1 part a under each of the 3 SCW learning outcomes. </a:t>
            </a:r>
          </a:p>
          <a:p>
            <a:pPr algn="just"/>
            <a:r>
              <a:rPr lang="en-GB" sz="1400" dirty="0">
                <a:effectLst/>
                <a:latin typeface="Calibri" panose="020F0502020204030204" pitchFamily="34" charset="0"/>
                <a:ea typeface="Calibri" panose="020F0502020204030204" pitchFamily="34" charset="0"/>
                <a:cs typeface="Times New Roman" panose="02020603050405020304" pitchFamily="18" charset="0"/>
              </a:rPr>
              <a:t>This must include reference to training, learning, research and supervision and reflection with your mentor/supervisor/line manager on the extent to which your learning outcomes has been achieved. </a:t>
            </a:r>
          </a:p>
          <a:p>
            <a:pPr algn="just"/>
            <a:r>
              <a:rPr lang="en-GB" sz="1400" dirty="0">
                <a:effectLst/>
                <a:latin typeface="Calibri" panose="020F0502020204030204" pitchFamily="34" charset="0"/>
                <a:ea typeface="Calibri" panose="020F0502020204030204" pitchFamily="34" charset="0"/>
                <a:cs typeface="Times New Roman" panose="02020603050405020304" pitchFamily="18" charset="0"/>
              </a:rPr>
              <a:t>Identify your learning needs to support your development in the transition to becoming an experienced practitioner in your future career following the completion of this programme. 650 words (+/- 10%: </a:t>
            </a:r>
          </a:p>
          <a:p>
            <a:pPr marL="0" indent="0" algn="just">
              <a:buNone/>
            </a:pPr>
            <a:r>
              <a:rPr lang="en-GB" sz="1400" b="1" dirty="0">
                <a:effectLst/>
                <a:latin typeface="Calibri" panose="020F0502020204030204" pitchFamily="34" charset="0"/>
                <a:ea typeface="Calibri" panose="020F0502020204030204" pitchFamily="34" charset="0"/>
                <a:cs typeface="Times New Roman" panose="02020603050405020304" pitchFamily="18" charset="0"/>
              </a:rPr>
              <a:t>Question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en-GB" sz="1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Reflect on feedback that you have received from individuals in need of care and support and/or their carers and explain how this information has helped shape your practice and future professional development.</a:t>
            </a:r>
            <a:r>
              <a:rPr lang="en-GB" sz="1400" dirty="0">
                <a:effectLst/>
                <a:latin typeface="Calibri" panose="020F0502020204030204" pitchFamily="34" charset="0"/>
                <a:ea typeface="Calibri" panose="020F0502020204030204" pitchFamily="34" charset="0"/>
                <a:cs typeface="Times New Roman" panose="02020603050405020304" pitchFamily="18" charset="0"/>
              </a:rPr>
              <a:t> 100 words</a:t>
            </a:r>
            <a:r>
              <a:rPr lang="en-GB" sz="1400" i="1" dirty="0">
                <a:effectLst/>
                <a:latin typeface="Calibri" panose="020F0502020204030204" pitchFamily="34" charset="0"/>
                <a:ea typeface="Calibri" panose="020F0502020204030204" pitchFamily="34" charset="0"/>
                <a:cs typeface="Times New Roman" panose="02020603050405020304" pitchFamily="18" charset="0"/>
              </a:rPr>
              <a:t> (+/- 10%)</a:t>
            </a:r>
          </a:p>
          <a:p>
            <a:pPr algn="just"/>
            <a:r>
              <a:rPr lang="en-GB" sz="1400" i="1" dirty="0">
                <a:latin typeface="Calibri" panose="020F0502020204030204" pitchFamily="34" charset="0"/>
                <a:ea typeface="Calibri" panose="020F0502020204030204" pitchFamily="34" charset="0"/>
                <a:cs typeface="Times New Roman" panose="02020603050405020304" pitchFamily="18" charset="0"/>
              </a:rPr>
              <a:t>Total word count for Task 1 part b is 750 words (+/- 10 %)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2" name="Content Placeholder 1">
            <a:extLst>
              <a:ext uri="{FF2B5EF4-FFF2-40B4-BE49-F238E27FC236}">
                <a16:creationId xmlns:a16="http://schemas.microsoft.com/office/drawing/2014/main" id="{E08AC315-1A12-648A-62CF-343B1B77F241}"/>
              </a:ext>
            </a:extLst>
          </p:cNvPr>
          <p:cNvSpPr>
            <a:spLocks noGrp="1"/>
          </p:cNvSpPr>
          <p:nvPr>
            <p:ph sz="half" idx="2"/>
          </p:nvPr>
        </p:nvSpPr>
        <p:spPr>
          <a:xfrm>
            <a:off x="247328" y="836712"/>
            <a:ext cx="4114800" cy="5256584"/>
          </a:xfrm>
          <a:solidFill>
            <a:schemeClr val="bg2"/>
          </a:solidFill>
        </p:spPr>
        <p:txBody>
          <a:bodyPr/>
          <a:lstStyle/>
          <a:p>
            <a:pPr marL="0" indent="0" algn="just">
              <a:buNone/>
            </a:pPr>
            <a:r>
              <a:rPr lang="cy-GB" sz="1300" b="1" dirty="0">
                <a:effectLst/>
                <a:latin typeface="Calibri" panose="020F0502020204030204" pitchFamily="34" charset="0"/>
                <a:ea typeface="Calibri" panose="020F0502020204030204" pitchFamily="34" charset="0"/>
                <a:cs typeface="Times New Roman" panose="02020603050405020304" pitchFamily="18" charset="0"/>
              </a:rPr>
              <a:t>Cwestiwn</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effectLst/>
                <a:latin typeface="Calibri" panose="020F0502020204030204" pitchFamily="34" charset="0"/>
                <a:ea typeface="Calibri" panose="020F0502020204030204" pitchFamily="34" charset="0"/>
                <a:cs typeface="Times New Roman" panose="02020603050405020304" pitchFamily="18" charset="0"/>
              </a:rPr>
              <a:t>Defnyddiwch fodel adfyfyriol i fyfyrio’n feirniadol ar yr anghenion dysgu a nodwyd gennych yn nhasg 1 rhan A o dan bob un o 3 deilliant dysgu GCC.</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effectLst/>
                <a:latin typeface="Calibri" panose="020F0502020204030204" pitchFamily="34" charset="0"/>
                <a:ea typeface="Calibri" panose="020F0502020204030204" pitchFamily="34" charset="0"/>
                <a:cs typeface="Times New Roman" panose="02020603050405020304" pitchFamily="18" charset="0"/>
              </a:rPr>
              <a:t>Rhaid i hyn gynnwys cyfeiriad at hyfforddiant, dysgu, ymchwil a goruchwyliaeth a myfyrio gyda’ch mentor/goruchwyliwr/rheolwr llinell ar y graddau yr ydych wedi cyflawni eich deilliannau dysgu.</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effectLst/>
                <a:latin typeface="Calibri" panose="020F0502020204030204" pitchFamily="34" charset="0"/>
                <a:ea typeface="Calibri" panose="020F0502020204030204" pitchFamily="34" charset="0"/>
                <a:cs typeface="Times New Roman" panose="02020603050405020304" pitchFamily="18" charset="0"/>
              </a:rPr>
              <a:t>Nodwch eich anghenion dysgu i gefnogi eich datblygiad yn y broses o drawsnewid i ddod yn ymarferydd profiadol yn eich gyrfa at y dyfodol ar ôl cwblhau’r rhaglen hon. 650 o eiriau (+/- 10%: dylech gynnwys eich cyfrif geiriau gwirioneddol ar ddiwedd pob adran).</a:t>
            </a:r>
          </a:p>
          <a:p>
            <a:pPr marL="0" indent="0" algn="just">
              <a:buNone/>
            </a:pPr>
            <a:r>
              <a:rPr lang="cy-GB" sz="1300" b="1" dirty="0">
                <a:effectLst/>
                <a:latin typeface="Calibri" panose="020F0502020204030204" pitchFamily="34" charset="0"/>
                <a:ea typeface="Calibri" panose="020F0502020204030204" pitchFamily="34" charset="0"/>
                <a:cs typeface="Times New Roman" panose="02020603050405020304" pitchFamily="18" charset="0"/>
              </a:rPr>
              <a:t>Cwestiwn</a:t>
            </a:r>
            <a:endParaRPr lang="en-GB" sz="1300" b="1" dirty="0">
              <a:latin typeface="Calibri" panose="020F0502020204030204" pitchFamily="34" charset="0"/>
              <a:ea typeface="Calibri" panose="020F0502020204030204" pitchFamily="34" charset="0"/>
              <a:cs typeface="Times New Roman" panose="02020603050405020304" pitchFamily="18" charset="0"/>
            </a:endParaRPr>
          </a:p>
          <a:p>
            <a:pPr algn="just"/>
            <a:r>
              <a:rPr lang="cy-GB" sz="13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Myfyriwch ar yr adborth rydych chi wedi’i dderbyn gan unigolion sydd angen gofal a chymorth a/neu eu gofalwyr ac eglurwch sut mae’r wybodaeth hon wedi helpu i ddylanwadu ar eich arfer a’ch datblygiad proffesiynol i’r dyfodol.</a:t>
            </a:r>
            <a:r>
              <a:rPr lang="en-GB" sz="13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cy-GB" sz="1300" dirty="0">
                <a:effectLst/>
                <a:latin typeface="Calibri" panose="020F0502020204030204" pitchFamily="34" charset="0"/>
                <a:ea typeface="Calibri" panose="020F0502020204030204" pitchFamily="34" charset="0"/>
                <a:cs typeface="Times New Roman" panose="02020603050405020304" pitchFamily="18" charset="0"/>
              </a:rPr>
              <a:t>100 o eiriau</a:t>
            </a:r>
            <a:r>
              <a:rPr lang="cy-GB" sz="1300" i="1" dirty="0">
                <a:effectLst/>
                <a:latin typeface="Calibri" panose="020F0502020204030204" pitchFamily="34" charset="0"/>
                <a:ea typeface="Calibri" panose="020F0502020204030204" pitchFamily="34" charset="0"/>
                <a:cs typeface="Times New Roman" panose="02020603050405020304" pitchFamily="18" charset="0"/>
              </a:rPr>
              <a:t> (+/- 10%: dylech gynnwys eich cyfrif geiriau gwirioneddol ar ddiwedd pob adran).</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r>
              <a:rPr lang="cy-GB" sz="1300" i="1" dirty="0">
                <a:effectLst/>
                <a:latin typeface="Calibri" panose="020F0502020204030204" pitchFamily="34" charset="0"/>
                <a:ea typeface="Calibri" panose="020F0502020204030204" pitchFamily="34" charset="0"/>
                <a:cs typeface="Times New Roman" panose="02020603050405020304" pitchFamily="18" charset="0"/>
              </a:rPr>
              <a:t>Cyfanswm tasg 1 rhan B, 750 o eiriau (+/- 10%: dylech gynnwys eich cyfrif geiriau gwirioneddol ar ddiwedd pob adran).</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88326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cy-GB" sz="3600" b="1" dirty="0"/>
              <a:t>Adrannau Terfynol y Portffolio</a:t>
            </a:r>
            <a:br>
              <a:rPr lang="en-GB" sz="3600" b="1" dirty="0"/>
            </a:br>
            <a:r>
              <a:rPr lang="en-GB" sz="3600" b="1" dirty="0"/>
              <a:t>Final Sections of Portfolio</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9"/>
            <a:ext cx="8147248" cy="706090"/>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274456" y="1196752"/>
            <a:ext cx="7105856" cy="4248820"/>
          </a:xfrm>
        </p:spPr>
        <p:txBody>
          <a:bodyPr rtlCol="0">
            <a:normAutofit fontScale="92500" lnSpcReduction="20000"/>
          </a:bodyPr>
          <a:lstStyle/>
          <a:p>
            <a:pPr marL="0" lvl="0" indent="0">
              <a:buNone/>
            </a:pPr>
            <a:r>
              <a:rPr lang="cy-GB" sz="2100" b="1" dirty="0">
                <a:latin typeface="Arial" panose="020B0604020202020204" pitchFamily="34" charset="0"/>
                <a:cs typeface="Arial" panose="020B0604020202020204" pitchFamily="34" charset="0"/>
              </a:rPr>
              <a:t>Cytundeb Dysgu rhwng y </a:t>
            </a:r>
          </a:p>
          <a:p>
            <a:pPr marL="0" lvl="0" indent="0">
              <a:buNone/>
            </a:pPr>
            <a:r>
              <a:rPr lang="cy-GB" sz="2100" b="1" dirty="0">
                <a:latin typeface="Arial" panose="020B0604020202020204" pitchFamily="34" charset="0"/>
                <a:cs typeface="Arial" panose="020B0604020202020204" pitchFamily="34" charset="0"/>
              </a:rPr>
              <a:t>Dysgwr a’r Cyflogwr (cytundeb dysgu)</a:t>
            </a: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I’w gwblhau ar ddechrau’r rhaglen a’i anfon at Reolwr / Cydlynydd Hyfforddi eich Awdurdod Lleol.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ei gwblhau yn y sesiwn gynefino neu cyn gynted â phosib wedi’r dyddiad hwn (o fewn 4 wythnos i’ch diwrnod dechrau).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Rhaid i’r cytundeb gael ei gwblhau gyda’ch mentor.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Mae’r ddogfen yn nodi’r disgwyliadau ar gyfer pawb sy’n rhan o’r broses.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342900" marR="2804795" lvl="0" indent="-342900">
              <a:buSzPts val="2000"/>
              <a:buFont typeface="Arial" panose="020B0604020202020204" pitchFamily="34" charset="0"/>
              <a:buAutoNum type="arabicPeriod"/>
              <a:tabLst>
                <a:tab pos="6597015" algn="l"/>
              </a:tabLst>
            </a:pPr>
            <a:r>
              <a:rPr lang="cy-GB" sz="2100" dirty="0">
                <a:effectLst/>
                <a:latin typeface="Arial" panose="020B0604020202020204" pitchFamily="34" charset="0"/>
                <a:ea typeface="Times New Roman" panose="02020603050405020304" pitchFamily="18" charset="0"/>
                <a:cs typeface="Aptos" panose="020B0004020202020204" pitchFamily="34" charset="0"/>
              </a:rPr>
              <a:t>Hefyd rhaid i chi osod y Cytundeb Dysgu yn y portffolio yn adran.  </a:t>
            </a:r>
            <a:endParaRPr lang="en-GB" sz="2100" dirty="0">
              <a:effectLst/>
              <a:latin typeface="Aptos" panose="020B0004020202020204" pitchFamily="34" charset="0"/>
              <a:ea typeface="DengXian" panose="02010600030101010101" pitchFamily="2" charset="-122"/>
              <a:cs typeface="Aptos" panose="020B0004020202020204" pitchFamily="34" charset="0"/>
            </a:endParaRPr>
          </a:p>
          <a:p>
            <a:pPr marL="0" lvl="0" indent="0">
              <a:buNone/>
            </a:pPr>
            <a:endParaRPr lang="cy-GB" sz="2100" b="1" dirty="0">
              <a:latin typeface="Arial" panose="020B0604020202020204" pitchFamily="34" charset="0"/>
              <a:cs typeface="Arial" panose="020B0604020202020204" pitchFamily="34" charset="0"/>
            </a:endParaRPr>
          </a:p>
          <a:p>
            <a:pPr marL="0" lvl="0" indent="0">
              <a:buNone/>
            </a:pPr>
            <a:endParaRPr lang="cy-GB" sz="1900" b="1" dirty="0">
              <a:latin typeface="Arial" panose="020B0604020202020204" pitchFamily="34" charset="0"/>
              <a:cs typeface="Arial" panose="020B0604020202020204" pitchFamily="34" charset="0"/>
            </a:endParaRPr>
          </a:p>
          <a:p>
            <a:pPr marL="0" lvl="0" indent="0">
              <a:buNone/>
            </a:pPr>
            <a:endParaRPr lang="en-GB" sz="2400" b="1"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836401" y="1196752"/>
            <a:ext cx="4033143" cy="4824536"/>
          </a:xfrm>
        </p:spPr>
        <p:txBody>
          <a:bodyPr rtlCol="0">
            <a:normAutofit fontScale="92500" lnSpcReduction="20000"/>
          </a:bodyPr>
          <a:lstStyle/>
          <a:p>
            <a:pPr marL="0" indent="0" fontAlgn="auto">
              <a:spcAft>
                <a:spcPts val="0"/>
              </a:spcAft>
              <a:buNone/>
              <a:defRPr/>
            </a:pPr>
            <a:r>
              <a:rPr lang="en-GB" sz="2100" b="1" dirty="0">
                <a:latin typeface="Arial" charset="0"/>
              </a:rPr>
              <a:t>Learner and employer agreement (learning agreement)</a:t>
            </a:r>
            <a:r>
              <a:rPr lang="en-GB" sz="2100" b="0" i="0" u="none" strike="noStrike" dirty="0">
                <a:solidFill>
                  <a:srgbClr val="000000"/>
                </a:solidFill>
                <a:effectLst/>
                <a:latin typeface="Helvetica" pitchFamily="2" charset="0"/>
              </a:rPr>
              <a:t> </a:t>
            </a:r>
          </a:p>
          <a:p>
            <a:pPr algn="l">
              <a:buFont typeface="+mj-lt"/>
              <a:buAutoNum type="arabicPeriod"/>
            </a:pPr>
            <a:r>
              <a:rPr lang="en-GB" sz="2100" b="0" i="0" u="none" strike="noStrike" dirty="0">
                <a:solidFill>
                  <a:srgbClr val="000000"/>
                </a:solidFill>
                <a:effectLst/>
                <a:latin typeface="Arial" panose="020B0604020202020204" pitchFamily="34" charset="0"/>
              </a:rPr>
              <a:t>To be completed at the onset of the programme and sent to your Local Authority Training Manager/Coordinator.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This must be completed at induction or as soon as possible after this date (within 4 weeks of your start day). </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agreement must be completed with your mentor.</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The document sets out the expectations of everyone involved in the process.</a:t>
            </a:r>
            <a:endParaRPr lang="en-GB" sz="2100" b="0" i="0" u="none" strike="noStrike" dirty="0">
              <a:solidFill>
                <a:srgbClr val="000000"/>
              </a:solidFill>
              <a:effectLst/>
              <a:latin typeface="Aptos" panose="020B0004020202020204" pitchFamily="34" charset="0"/>
            </a:endParaRPr>
          </a:p>
          <a:p>
            <a:pPr algn="l">
              <a:buFont typeface="+mj-lt"/>
              <a:buAutoNum type="arabicPeriod"/>
            </a:pPr>
            <a:r>
              <a:rPr lang="en-GB" sz="2100" b="0" i="0" u="none" strike="noStrike" dirty="0">
                <a:solidFill>
                  <a:srgbClr val="000000"/>
                </a:solidFill>
                <a:effectLst/>
                <a:latin typeface="Arial" panose="020B0604020202020204" pitchFamily="34" charset="0"/>
              </a:rPr>
              <a:t>You must also insert the Learning Agreement into the final section of the portfolio.</a:t>
            </a:r>
            <a:endParaRPr lang="en-GB" sz="2300" dirty="0">
              <a:latin typeface="Arial" charset="0"/>
            </a:endParaRPr>
          </a:p>
          <a:p>
            <a:pPr marL="0" indent="0" fontAlgn="auto">
              <a:spcAft>
                <a:spcPts val="0"/>
              </a:spcAft>
              <a:buNone/>
              <a:defRPr/>
            </a:pPr>
            <a:endParaRPr lang="en-GB" sz="2300" dirty="0">
              <a:latin typeface="Arial" charset="0"/>
            </a:endParaRP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dirty="0">
                <a:latin typeface="Arial" charset="0"/>
              </a:rPr>
              <a:t>Rôl yr Uned Hyfforddi</a:t>
            </a:r>
            <a:br>
              <a:rPr lang="en-GB" sz="3600" dirty="0">
                <a:latin typeface="Arial" charset="0"/>
              </a:rPr>
            </a:br>
            <a:r>
              <a:rPr lang="en-GB" sz="3600"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dirty="0">
                <a:latin typeface="Arial" charset="0"/>
              </a:rPr>
              <a:t>Cyfrifoldebau’r Dysgwr</a:t>
            </a:r>
            <a:br>
              <a:rPr lang="en-GB" sz="3200" dirty="0">
                <a:latin typeface="Arial" charset="0"/>
              </a:rPr>
            </a:br>
            <a:r>
              <a:rPr lang="en-GB" sz="3200"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of 12 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dirty="0">
                <a:latin typeface="Arial" charset="0"/>
              </a:rPr>
              <a:t>Rôl y Mentor </a:t>
            </a:r>
            <a:r>
              <a:rPr lang="en-GB" sz="4000"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dirty="0">
                <a:latin typeface="Arial" charset="0"/>
              </a:rPr>
              <a:t>Complete the Learning Agreement with Learner as soon as possible after induction</a:t>
            </a:r>
          </a:p>
          <a:p>
            <a:r>
              <a:rPr lang="en-GB" sz="2400" dirty="0">
                <a:latin typeface="Arial" charset="0"/>
              </a:rPr>
              <a:t>Ensure regular mentoring takes place for the duration of the programme to support the learner</a:t>
            </a:r>
          </a:p>
          <a:p>
            <a:r>
              <a:rPr lang="en-GB" sz="24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lnSpcReduction="10000"/>
          </a:bodyPr>
          <a:lstStyle/>
          <a:p>
            <a:pPr fontAlgn="auto">
              <a:spcAft>
                <a:spcPts val="0"/>
              </a:spcAft>
              <a:defRPr/>
            </a:pPr>
            <a:r>
              <a:rPr lang="cy-GB" sz="2400" kern="0" dirty="0">
                <a:effectLst/>
                <a:latin typeface="Arial" panose="020B0604020202020204" pitchFamily="34" charset="0"/>
                <a:ea typeface="DengXian" panose="02010600030101010101" pitchFamily="2" charset="-122"/>
              </a:rPr>
              <a:t>Cwblhewch y Cytundeb Dysgu gyda’r Dysgwr cyn gynted â phosib wedi’r cynefino</a:t>
            </a:r>
            <a:r>
              <a:rPr lang="en-GB" sz="2400" dirty="0">
                <a:effectLst/>
              </a:rPr>
              <a:t> </a:t>
            </a:r>
            <a:endParaRPr lang="cy-GB" sz="2400" dirty="0">
              <a:latin typeface="Arial" charset="0"/>
            </a:endParaRPr>
          </a:p>
          <a:p>
            <a:pPr fontAlgn="auto">
              <a:spcAft>
                <a:spcPts val="0"/>
              </a:spcAft>
              <a:defRPr/>
            </a:pPr>
            <a:r>
              <a:rPr lang="cy-GB" sz="2400" dirty="0">
                <a:latin typeface="Arial" charset="0"/>
              </a:rPr>
              <a:t>Sicrhau mentora rheolaidd trwy gydol y rhaglen i gefnogi’r dysgwr </a:t>
            </a:r>
          </a:p>
          <a:p>
            <a:pPr lvl="0"/>
            <a:r>
              <a:rPr lang="cy-GB" sz="24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dirty="0">
                <a:latin typeface="Arial" charset="0"/>
              </a:rPr>
              <a:t>Rôl y Mentor </a:t>
            </a:r>
            <a:r>
              <a:rPr lang="en-GB" dirty="0">
                <a:latin typeface="Arial" charset="0"/>
              </a:rPr>
              <a:t>/ 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0"/>
            <a:ext cx="8229600" cy="1066800"/>
          </a:xfrm>
        </p:spPr>
        <p:txBody>
          <a:bodyPr/>
          <a:lstStyle/>
          <a:p>
            <a:r>
              <a:rPr lang="cy-GB" sz="3200" dirty="0">
                <a:latin typeface="Arial" charset="0"/>
              </a:rPr>
              <a:t>Trefniadau’r Rhaglen</a:t>
            </a:r>
            <a:br>
              <a:rPr lang="en-GB" sz="3200" dirty="0">
                <a:latin typeface="Arial" charset="0"/>
              </a:rPr>
            </a:br>
            <a:r>
              <a:rPr lang="en-GB" sz="3200" dirty="0">
                <a:latin typeface="Arial" charset="0"/>
              </a:rPr>
              <a:t>Arrangements for Programme</a:t>
            </a:r>
          </a:p>
        </p:txBody>
      </p:sp>
      <p:sp>
        <p:nvSpPr>
          <p:cNvPr id="51202" name="Rectangle 5"/>
          <p:cNvSpPr>
            <a:spLocks noGrp="1" noChangeArrowheads="1"/>
          </p:cNvSpPr>
          <p:nvPr>
            <p:ph type="body" sz="half" idx="1"/>
          </p:nvPr>
        </p:nvSpPr>
        <p:spPr>
          <a:xfrm>
            <a:off x="328851" y="1082040"/>
            <a:ext cx="4171950" cy="4060825"/>
          </a:xfrm>
        </p:spPr>
        <p:txBody>
          <a:bodyPr/>
          <a:lstStyle/>
          <a:p>
            <a:pPr marL="0" indent="0">
              <a:spcBef>
                <a:spcPts val="385"/>
              </a:spcBef>
              <a:buNone/>
            </a:pPr>
            <a:r>
              <a:rPr lang="cy-GB" sz="1800" b="1" dirty="0"/>
              <a:t>Mae 5 diwrnod gorfodol ar y rhaglen y mae'n ofynnol i chi eu mynychu</a:t>
            </a:r>
          </a:p>
          <a:p>
            <a:pPr marL="0" indent="0">
              <a:spcBef>
                <a:spcPts val="385"/>
              </a:spcBef>
              <a:buNone/>
            </a:pPr>
            <a:r>
              <a:rPr lang="cy-GB" sz="1600" b="1" dirty="0">
                <a:effectLst/>
                <a:latin typeface="Arial" panose="020B0604020202020204" pitchFamily="34" charset="0"/>
                <a:ea typeface="Calibri" panose="020F0502020204030204" pitchFamily="34" charset="0"/>
              </a:rPr>
              <a:t>Anwytho – diwrnod 1</a:t>
            </a:r>
            <a:endParaRPr lang="en-GB" sz="1600" b="1" dirty="0">
              <a:effectLst/>
              <a:latin typeface="Calibri" panose="020F0502020204030204" pitchFamily="34" charset="0"/>
              <a:ea typeface="Calibri" panose="020F0502020204030204" pitchFamily="34" charset="0"/>
            </a:endParaRPr>
          </a:p>
          <a:p>
            <a:pPr marL="347345" indent="-347345">
              <a:spcBef>
                <a:spcPts val="385"/>
              </a:spcBef>
            </a:pPr>
            <a:r>
              <a:rPr lang="cy-GB" sz="1600" dirty="0">
                <a:effectLst/>
                <a:latin typeface="Arial" panose="020B0604020202020204" pitchFamily="34" charset="0"/>
                <a:ea typeface="Calibri" panose="020F0502020204030204" pitchFamily="34" charset="0"/>
              </a:rPr>
              <a:t>Sesiwn hanner diwrnod a hanner diwrnod ar gyfer hunan astudio- i ymgyfarwyddo a’r rhaglen.</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Bydd</a:t>
            </a:r>
            <a:r>
              <a:rPr lang="cy-GB" sz="1600" b="1" dirty="0">
                <a:effectLst/>
                <a:latin typeface="Myriad Pro"/>
                <a:ea typeface="Calibri" panose="020F0502020204030204" pitchFamily="34" charset="0"/>
              </a:rPr>
              <a:t> pedwar</a:t>
            </a:r>
            <a:r>
              <a:rPr lang="cy-GB" sz="1600" dirty="0">
                <a:effectLst/>
                <a:latin typeface="Myriad Pro"/>
                <a:ea typeface="Calibri" panose="020F0502020204030204" pitchFamily="34" charset="0"/>
              </a:rPr>
              <a:t> gweithdy rhanbarthol mandadol yn cael eu cynnal dros gyfnod y rhaglen. Mae’r rhain yn ddiwrnodau hyfforddi llawn- ar adegau ni fydd y gweithdai yn para am ddiwrnod llawn, a disgwylir i chi ddefnyddio gweddill yr amser ar gyfer hunan-astudio. </a:t>
            </a:r>
            <a:endParaRPr lang="en-GB" sz="1600" dirty="0">
              <a:effectLst/>
              <a:latin typeface="Calibri" panose="020F0502020204030204" pitchFamily="34" charset="0"/>
              <a:ea typeface="Calibri" panose="020F0502020204030204" pitchFamily="34" charset="0"/>
            </a:endParaRPr>
          </a:p>
          <a:p>
            <a:pPr>
              <a:spcBef>
                <a:spcPts val="575"/>
              </a:spcBef>
            </a:pPr>
            <a:r>
              <a:rPr lang="cy-GB" sz="1600" dirty="0">
                <a:effectLst/>
                <a:latin typeface="Myriad Pro"/>
                <a:ea typeface="Calibri" panose="020F0502020204030204" pitchFamily="34" charset="0"/>
              </a:rPr>
              <a:t>*Gweler rhagor o fanylion ar Moodle. Amser astudio (diwrnodau llawn). I’w cymryd yn ystod y rhaglen i gwblhau’r gwaith</a:t>
            </a:r>
            <a:r>
              <a:rPr lang="cy-GB" sz="1800" dirty="0">
                <a:effectLst/>
                <a:latin typeface="Myriad Pro"/>
                <a:ea typeface="Calibri" panose="020F0502020204030204" pitchFamily="34" charset="0"/>
              </a:rPr>
              <a:t> portffolio.</a:t>
            </a:r>
            <a:endParaRPr lang="en-GB" sz="1800" dirty="0">
              <a:effectLst/>
              <a:latin typeface="Calibri" panose="020F0502020204030204" pitchFamily="34" charset="0"/>
              <a:ea typeface="Calibri" panose="020F0502020204030204" pitchFamily="34" charset="0"/>
            </a:endParaRPr>
          </a:p>
          <a:p>
            <a:pPr fontAlgn="base">
              <a:spcBef>
                <a:spcPts val="575"/>
              </a:spcBef>
            </a:pPr>
            <a:endParaRPr lang="en-GB" sz="1800" dirty="0">
              <a:effectLst/>
              <a:latin typeface="Calibri" panose="020F0502020204030204" pitchFamily="34" charset="0"/>
              <a:ea typeface="Calibri" panose="020F0502020204030204" pitchFamily="34" charset="0"/>
            </a:endParaRPr>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3202" y="1117758"/>
            <a:ext cx="4171948" cy="4759514"/>
          </a:xfrm>
        </p:spPr>
        <p:txBody>
          <a:bodyPr rtlCol="0">
            <a:normAutofit fontScale="77500" lnSpcReduction="20000"/>
          </a:bodyPr>
          <a:lstStyle/>
          <a:p>
            <a:pPr marL="0" indent="0" algn="l">
              <a:buNone/>
            </a:pPr>
            <a:r>
              <a:rPr lang="en-GB" sz="2100" b="1" i="0" u="none" strike="noStrike" dirty="0">
                <a:solidFill>
                  <a:srgbClr val="000000"/>
                </a:solidFill>
                <a:effectLst/>
              </a:rPr>
              <a:t>There are 5 mandatory programme days you are required to attended</a:t>
            </a:r>
            <a:endParaRPr lang="en-GB" sz="2100" b="0" i="0" u="none" strike="noStrike" dirty="0">
              <a:solidFill>
                <a:srgbClr val="000000"/>
              </a:solidFill>
              <a:effectLst/>
            </a:endParaRPr>
          </a:p>
          <a:p>
            <a:pPr marL="0" indent="0" algn="l">
              <a:buNone/>
            </a:pPr>
            <a:r>
              <a:rPr lang="en-GB" sz="2100" b="1" i="0" u="none" strike="noStrike" dirty="0">
                <a:solidFill>
                  <a:srgbClr val="000000"/>
                </a:solidFill>
                <a:effectLst/>
              </a:rPr>
              <a:t>Induction – 1 day </a:t>
            </a:r>
            <a:endParaRPr lang="en-GB" sz="2100" b="0" i="0" u="none" strike="noStrike" dirty="0">
              <a:solidFill>
                <a:srgbClr val="000000"/>
              </a:solidFill>
              <a:effectLst/>
            </a:endParaRPr>
          </a:p>
          <a:p>
            <a:pPr algn="l"/>
            <a:r>
              <a:rPr lang="en-GB" sz="2100" b="0" i="0" u="none" strike="noStrike" dirty="0">
                <a:solidFill>
                  <a:srgbClr val="000000"/>
                </a:solidFill>
                <a:effectLst/>
              </a:rPr>
              <a:t>Half day taught session and half day for self-study – to familiarizes yourself with the programme.</a:t>
            </a:r>
          </a:p>
          <a:p>
            <a:pPr marL="0" indent="0" algn="l">
              <a:buNone/>
            </a:pPr>
            <a:r>
              <a:rPr lang="en-GB" sz="2100" b="1" i="0" u="none" strike="noStrike" dirty="0">
                <a:solidFill>
                  <a:srgbClr val="000000"/>
                </a:solidFill>
                <a:effectLst/>
              </a:rPr>
              <a:t>Workshops - 4 days</a:t>
            </a:r>
            <a:endParaRPr lang="en-GB" sz="2100" b="0" i="0" u="none" strike="noStrike" dirty="0">
              <a:solidFill>
                <a:srgbClr val="000000"/>
              </a:solidFill>
              <a:effectLst/>
            </a:endParaRPr>
          </a:p>
          <a:p>
            <a:pPr algn="l"/>
            <a:r>
              <a:rPr lang="en-GB" sz="2100" b="0" i="0" u="none" strike="noStrike" dirty="0">
                <a:solidFill>
                  <a:srgbClr val="000000"/>
                </a:solidFill>
                <a:effectLst/>
              </a:rPr>
              <a:t>Four full day mandatory workshops undertaking regionally that will be held over the duration of the programme. These are usually full days -occasionally workshops do not last the full day, it is expected you use the rest of the time for self-study. </a:t>
            </a:r>
          </a:p>
          <a:p>
            <a:pPr marL="0" indent="0" algn="l">
              <a:spcBef>
                <a:spcPts val="385"/>
              </a:spcBef>
              <a:buNone/>
            </a:pPr>
            <a:r>
              <a:rPr lang="en-GB" sz="2100" b="0" i="0" u="none" strike="noStrike" dirty="0">
                <a:solidFill>
                  <a:srgbClr val="000000"/>
                </a:solidFill>
                <a:effectLst/>
              </a:rPr>
              <a:t>See further details on Moodle.</a:t>
            </a:r>
          </a:p>
          <a:p>
            <a:pPr marL="0" indent="0" algn="l">
              <a:buNone/>
            </a:pPr>
            <a:r>
              <a:rPr lang="en-GB" sz="2100" b="1" i="0" u="none" strike="noStrike" dirty="0">
                <a:solidFill>
                  <a:srgbClr val="000000"/>
                </a:solidFill>
                <a:effectLst/>
              </a:rPr>
              <a:t>Study allowance</a:t>
            </a:r>
            <a:endParaRPr lang="en-GB" sz="2100" b="0" i="0" u="none" strike="noStrike" dirty="0">
              <a:solidFill>
                <a:srgbClr val="000000"/>
              </a:solidFill>
              <a:effectLst/>
            </a:endParaRPr>
          </a:p>
          <a:p>
            <a:pPr marL="347345" indent="-347345" algn="l"/>
            <a:r>
              <a:rPr lang="en-GB" sz="2100" b="1" i="0" u="none" strike="noStrike" dirty="0">
                <a:solidFill>
                  <a:srgbClr val="000000"/>
                </a:solidFill>
                <a:effectLst/>
              </a:rPr>
              <a:t>3 study days </a:t>
            </a:r>
            <a:r>
              <a:rPr lang="en-GB" sz="2100" b="0" i="0" u="none" strike="noStrike" dirty="0">
                <a:solidFill>
                  <a:srgbClr val="000000"/>
                </a:solidFill>
                <a:effectLst/>
              </a:rPr>
              <a:t>(full working days) to</a:t>
            </a:r>
            <a:r>
              <a:rPr lang="en-GB" sz="2100" dirty="0">
                <a:solidFill>
                  <a:srgbClr val="000000"/>
                </a:solidFill>
              </a:rPr>
              <a:t> b</a:t>
            </a:r>
            <a:r>
              <a:rPr lang="en-GB" sz="2100" b="0" i="0" u="none" strike="noStrike" dirty="0">
                <a:solidFill>
                  <a:srgbClr val="000000"/>
                </a:solidFill>
                <a:effectLst/>
              </a:rPr>
              <a:t>e taken over the course of the programme to complete the portfolio work.</a:t>
            </a: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1609-A06F-8C5B-1AA7-173B870C2DF5}"/>
              </a:ext>
            </a:extLst>
          </p:cNvPr>
          <p:cNvSpPr>
            <a:spLocks noGrp="1"/>
          </p:cNvSpPr>
          <p:nvPr>
            <p:ph type="title"/>
          </p:nvPr>
        </p:nvSpPr>
        <p:spPr/>
        <p:txBody>
          <a:bodyPr/>
          <a:lstStyle/>
          <a:p>
            <a:r>
              <a:rPr lang="en-GB" sz="2000" b="0" i="0" u="none" strike="noStrike" dirty="0" err="1">
                <a:solidFill>
                  <a:srgbClr val="000000"/>
                </a:solidFill>
                <a:effectLst/>
                <a:latin typeface="Calibri" panose="020F0502020204030204" pitchFamily="34" charset="0"/>
              </a:rPr>
              <a:t>Tystysgrif</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Raddedig</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mewn</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Cadarnhau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Ymarfer</a:t>
            </a:r>
            <a:r>
              <a:rPr lang="en-GB" sz="2000" b="0" i="0" u="none" strike="noStrike" dirty="0">
                <a:solidFill>
                  <a:srgbClr val="000000"/>
                </a:solidFill>
                <a:effectLst/>
                <a:latin typeface="Calibri" panose="020F0502020204030204" pitchFamily="34" charset="0"/>
              </a:rPr>
              <a:t> Gwaith </a:t>
            </a:r>
            <a:r>
              <a:rPr lang="en-GB" sz="2000" b="0" i="0" u="none" strike="noStrike" dirty="0" err="1">
                <a:solidFill>
                  <a:srgbClr val="000000"/>
                </a:solidFill>
                <a:effectLst/>
                <a:latin typeface="Calibri" panose="020F0502020204030204" pitchFamily="34" charset="0"/>
              </a:rPr>
              <a:t>Cymdeithasol</a:t>
            </a:r>
            <a:r>
              <a:rPr lang="en-GB" sz="2000" b="0" i="0" u="none" strike="noStrike" dirty="0">
                <a:solidFill>
                  <a:srgbClr val="000000"/>
                </a:solidFill>
                <a:effectLst/>
                <a:latin typeface="Calibri" panose="020F0502020204030204" pitchFamily="34" charset="0"/>
              </a:rPr>
              <a:t> - </a:t>
            </a:r>
            <a:r>
              <a:rPr lang="en-GB" sz="2000" b="0" i="0" u="none" strike="noStrike" dirty="0" err="1">
                <a:solidFill>
                  <a:srgbClr val="000000"/>
                </a:solidFill>
                <a:effectLst/>
                <a:latin typeface="Calibri" panose="020F0502020204030204" pitchFamily="34" charset="0"/>
              </a:rPr>
              <a:t>Sesiynau</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galw</a:t>
            </a:r>
            <a:r>
              <a:rPr lang="en-GB" sz="2000" b="0" i="0" u="none" strike="noStrike" dirty="0">
                <a:solidFill>
                  <a:srgbClr val="000000"/>
                </a:solidFill>
                <a:effectLst/>
                <a:latin typeface="Calibri" panose="020F0502020204030204" pitchFamily="34" charset="0"/>
              </a:rPr>
              <a:t> </a:t>
            </a:r>
            <a:r>
              <a:rPr lang="en-GB" sz="2000" b="0" i="0" u="none" strike="noStrike" dirty="0" err="1">
                <a:solidFill>
                  <a:srgbClr val="000000"/>
                </a:solidFill>
                <a:effectLst/>
                <a:latin typeface="Calibri" panose="020F0502020204030204" pitchFamily="34" charset="0"/>
              </a:rPr>
              <a:t>heibio</a:t>
            </a:r>
            <a:r>
              <a:rPr lang="en-GB" sz="2000" b="0" i="0" u="none" strike="noStrike" dirty="0">
                <a:solidFill>
                  <a:srgbClr val="000000"/>
                </a:solidFill>
                <a:effectLst/>
                <a:latin typeface="Calibri" panose="020F0502020204030204" pitchFamily="34" charset="0"/>
              </a:rPr>
              <a:t> / Graduate Certificate in the consolidation of Social Work Practice - Drop in sessions</a:t>
            </a:r>
            <a:endParaRPr lang="en-US" sz="2000" dirty="0"/>
          </a:p>
        </p:txBody>
      </p:sp>
      <p:sp>
        <p:nvSpPr>
          <p:cNvPr id="3" name="Content Placeholder 2">
            <a:extLst>
              <a:ext uri="{FF2B5EF4-FFF2-40B4-BE49-F238E27FC236}">
                <a16:creationId xmlns:a16="http://schemas.microsoft.com/office/drawing/2014/main" id="{86BEEF0D-8671-5A99-9947-A13F4E62532F}"/>
              </a:ext>
            </a:extLst>
          </p:cNvPr>
          <p:cNvSpPr>
            <a:spLocks noGrp="1"/>
          </p:cNvSpPr>
          <p:nvPr>
            <p:ph sz="half" idx="1"/>
          </p:nvPr>
        </p:nvSpPr>
        <p:spPr/>
        <p:txBody>
          <a:bodyPr/>
          <a:lstStyle/>
          <a:p>
            <a:r>
              <a:rPr lang="en-GB" b="0" i="0" u="none" strike="noStrike" dirty="0" err="1">
                <a:solidFill>
                  <a:srgbClr val="1F1F1F"/>
                </a:solidFill>
                <a:effectLst/>
                <a:latin typeface="Helvetica Neue" panose="02000503000000020004" pitchFamily="2" charset="0"/>
              </a:rPr>
              <a:t>Bydd</a:t>
            </a:r>
            <a:r>
              <a:rPr lang="en-GB" b="0" i="0" u="none" strike="noStrike" dirty="0">
                <a:solidFill>
                  <a:srgbClr val="1F1F1F"/>
                </a:solidFill>
                <a:effectLst/>
                <a:latin typeface="Helvetica Neue" panose="02000503000000020004" pitchFamily="2" charset="0"/>
              </a:rPr>
              <a:t> y </a:t>
            </a:r>
            <a:r>
              <a:rPr lang="en-GB" b="0" i="0" u="none" strike="noStrike" dirty="0" err="1">
                <a:solidFill>
                  <a:srgbClr val="1F1F1F"/>
                </a:solidFill>
                <a:effectLst/>
                <a:latin typeface="Helvetica Neue" panose="02000503000000020004" pitchFamily="2" charset="0"/>
              </a:rPr>
              <a:t>Drindod</a:t>
            </a:r>
            <a:r>
              <a:rPr lang="en-GB" b="0" i="0" u="none" strike="noStrike" dirty="0">
                <a:solidFill>
                  <a:srgbClr val="1F1F1F"/>
                </a:solidFill>
                <a:effectLst/>
                <a:latin typeface="Helvetica Neue" panose="02000503000000020004" pitchFamily="2" charset="0"/>
              </a:rPr>
              <a:t> </a:t>
            </a:r>
            <a:r>
              <a:rPr lang="en-GB" b="0" i="0" u="none" strike="noStrike" dirty="0" err="1">
                <a:solidFill>
                  <a:srgbClr val="000000"/>
                </a:solidFill>
                <a:effectLst/>
                <a:latin typeface="Aptos" panose="020B0004020202020204" pitchFamily="34" charset="0"/>
              </a:rPr>
              <a:t>yn</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cynnig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cyfres</a:t>
            </a:r>
            <a:r>
              <a:rPr lang="en-GB" b="0" i="0" u="none" strike="noStrike" dirty="0">
                <a:solidFill>
                  <a:srgbClr val="000000"/>
                </a:solidFill>
                <a:effectLst/>
                <a:latin typeface="Aptos" panose="020B0004020202020204" pitchFamily="34" charset="0"/>
              </a:rPr>
              <a:t> o </a:t>
            </a:r>
            <a:r>
              <a:rPr lang="en-GB" b="0" i="0" u="none" strike="noStrike" dirty="0" err="1">
                <a:solidFill>
                  <a:srgbClr val="000000"/>
                </a:solidFill>
                <a:effectLst/>
                <a:latin typeface="Aptos" panose="020B0004020202020204" pitchFamily="34" charset="0"/>
              </a:rPr>
              <a:t>sesiynau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galw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heibio</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dros</a:t>
            </a:r>
            <a:r>
              <a:rPr lang="en-GB" b="0" i="0" u="none" strike="noStrike" dirty="0">
                <a:solidFill>
                  <a:srgbClr val="000000"/>
                </a:solidFill>
                <a:effectLst/>
                <a:latin typeface="Aptos" panose="020B0004020202020204" pitchFamily="34" charset="0"/>
              </a:rPr>
              <a:t> y 12 mis </a:t>
            </a:r>
            <a:r>
              <a:rPr lang="en-GB" b="0" i="0" u="none" strike="noStrike" dirty="0" err="1">
                <a:solidFill>
                  <a:srgbClr val="000000"/>
                </a:solidFill>
                <a:effectLst/>
                <a:latin typeface="Aptos" panose="020B0004020202020204" pitchFamily="34" charset="0"/>
              </a:rPr>
              <a:t>nesaf</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i’ch</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helpu</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gydag</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unrhyw</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ymholiadau</a:t>
            </a:r>
            <a:r>
              <a:rPr lang="en-GB" b="0" i="0" u="none" strike="noStrike" dirty="0">
                <a:solidFill>
                  <a:srgbClr val="000000"/>
                </a:solidFill>
                <a:effectLst/>
                <a:latin typeface="Aptos" panose="020B0004020202020204" pitchFamily="34" charset="0"/>
              </a:rPr>
              <a:t> a </a:t>
            </a:r>
            <a:r>
              <a:rPr lang="en-GB" b="0" i="0" u="none" strike="noStrike" dirty="0" err="1">
                <a:solidFill>
                  <a:srgbClr val="000000"/>
                </a:solidFill>
                <a:effectLst/>
                <a:latin typeface="Aptos" panose="020B0004020202020204" pitchFamily="34" charset="0"/>
              </a:rPr>
              <a:t>allai</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fod</a:t>
            </a:r>
            <a:r>
              <a:rPr lang="en-GB" b="0" i="0" u="none" strike="noStrike" dirty="0">
                <a:solidFill>
                  <a:srgbClr val="000000"/>
                </a:solidFill>
                <a:effectLst/>
                <a:latin typeface="Aptos" panose="020B0004020202020204" pitchFamily="34" charset="0"/>
              </a:rPr>
              <a:t> </a:t>
            </a:r>
            <a:r>
              <a:rPr lang="en-GB" b="0" i="0" u="none" strike="noStrike" dirty="0" err="1">
                <a:solidFill>
                  <a:srgbClr val="000000"/>
                </a:solidFill>
                <a:effectLst/>
                <a:latin typeface="Aptos" panose="020B0004020202020204" pitchFamily="34" charset="0"/>
              </a:rPr>
              <a:t>gennych</a:t>
            </a:r>
            <a:endParaRPr lang="en-US" dirty="0"/>
          </a:p>
        </p:txBody>
      </p:sp>
      <p:sp>
        <p:nvSpPr>
          <p:cNvPr id="4" name="Content Placeholder 3">
            <a:extLst>
              <a:ext uri="{FF2B5EF4-FFF2-40B4-BE49-F238E27FC236}">
                <a16:creationId xmlns:a16="http://schemas.microsoft.com/office/drawing/2014/main" id="{961C5415-0234-B775-1ADF-B31FFC2C815F}"/>
              </a:ext>
            </a:extLst>
          </p:cNvPr>
          <p:cNvSpPr>
            <a:spLocks noGrp="1"/>
          </p:cNvSpPr>
          <p:nvPr>
            <p:ph sz="half" idx="2"/>
          </p:nvPr>
        </p:nvSpPr>
        <p:spPr/>
        <p:txBody>
          <a:bodyPr/>
          <a:lstStyle/>
          <a:p>
            <a:r>
              <a:rPr lang="en-GB" b="0" i="0" u="none" strike="noStrike" dirty="0">
                <a:solidFill>
                  <a:srgbClr val="000000"/>
                </a:solidFill>
                <a:effectLst/>
                <a:latin typeface="Aptos" panose="020B0004020202020204" pitchFamily="34" charset="0"/>
              </a:rPr>
              <a:t>Trinity will be offering a series of drop-in sessions over the next 12 months to help you with any queries you may have.</a:t>
            </a:r>
            <a:endParaRPr lang="en-US" dirty="0"/>
          </a:p>
        </p:txBody>
      </p:sp>
    </p:spTree>
    <p:extLst>
      <p:ext uri="{BB962C8B-B14F-4D97-AF65-F5344CB8AC3E}">
        <p14:creationId xmlns:p14="http://schemas.microsoft.com/office/powerpoint/2010/main" val="11726739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cy-GB" dirty="0"/>
              <a:t>Strategaethau Dysgu </a:t>
            </a:r>
            <a:br>
              <a:rPr lang="en-GB" dirty="0"/>
            </a:br>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dirty="0">
                <a:latin typeface="Arial" charset="0"/>
              </a:rPr>
              <a:t>Cyflwyno’r Portffolio </a:t>
            </a:r>
            <a:br>
              <a:rPr lang="en-GB" sz="3400" dirty="0">
                <a:latin typeface="Arial" charset="0"/>
              </a:rPr>
            </a:br>
            <a:r>
              <a:rPr lang="en-GB" sz="3400"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Gwerthuso /</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in the 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lstStyle/>
          <a:p>
            <a:r>
              <a:rPr lang="cy-GB" sz="3600" dirty="0"/>
              <a:t>Gwerthuso’r sesiwn</a:t>
            </a:r>
            <a:br>
              <a:rPr lang="en-US" sz="3600" dirty="0"/>
            </a:br>
            <a:r>
              <a:rPr lang="en-US" sz="3600"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lstStyle/>
          <a:p>
            <a:pPr marL="0" indent="0">
              <a:buNone/>
            </a:pPr>
            <a:endParaRPr lang="en-US" dirty="0"/>
          </a:p>
          <a:p>
            <a:pPr marL="0" indent="0">
              <a:buNone/>
            </a:pPr>
            <a:r>
              <a:rPr lang="en-US" sz="2800"/>
              <a:t>                +</a:t>
            </a:r>
            <a:endParaRPr lang="en-US" sz="2800" dirty="0"/>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4168" y="4432136"/>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8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07848" y="4427160"/>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536</TotalTime>
  <Words>5159</Words>
  <Application>Microsoft Macintosh PowerPoint</Application>
  <PresentationFormat>On-screen Show (4:3)</PresentationFormat>
  <Paragraphs>407</Paragraphs>
  <Slides>42</Slides>
  <Notes>38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Aptos</vt:lpstr>
      <vt:lpstr>Arial</vt:lpstr>
      <vt:lpstr>ArialMT</vt:lpstr>
      <vt:lpstr>Calibri</vt:lpstr>
      <vt:lpstr>Helvetica</vt:lpstr>
      <vt:lpstr>Helvetica Neue</vt:lpstr>
      <vt:lpstr>Myriad Pro</vt:lpstr>
      <vt:lpstr>SymbolMT</vt:lpstr>
      <vt:lpstr>Times New Roman</vt:lpstr>
      <vt:lpstr>201500625PowerPointPresentationTemplate</vt:lpstr>
      <vt:lpstr>PowerPoint Presentation</vt:lpstr>
      <vt:lpstr>PowerPoint Presentation</vt:lpstr>
      <vt:lpstr>Cysylltiadau staff allweddol ar gyfer eich rhaglen  Key staff contacts for your programme</vt:lpstr>
      <vt:lpstr>Nodyn Atgoffa i ddysgwyr Reminder for learners</vt:lpstr>
      <vt:lpstr>Cynefino â’r Drindod Dewi Sant Induction to  Trinity St David’s</vt:lpstr>
      <vt:lpstr>PowerPoint Presentation</vt:lpstr>
      <vt:lpstr>Partneriaeth Porth Agored  Partnership</vt:lpstr>
      <vt:lpstr>CPEL</vt:lpstr>
      <vt:lpstr>Portffolio / Portfolio</vt:lpstr>
      <vt:lpstr>Cyfrinachedd / Confidentiality </vt:lpstr>
      <vt:lpstr>PowerPoint Presentation</vt:lpstr>
      <vt:lpstr>Tystysgrif Raddedig mewn Cadarnhau Ymarfer Gwaith Cymdeithasol  Graduate Certificate in Consolidation of Social Work Practice </vt:lpstr>
      <vt:lpstr>Tudalen Gynnwys / Contents Page</vt:lpstr>
      <vt:lpstr>Cytundeb rhwng y dysgwr a’r cyflogwr  Learner and employer agreement </vt:lpstr>
      <vt:lpstr>Adolygiad Datblygiadol Tasg 1 Developmental Review Task 1 </vt:lpstr>
      <vt:lpstr>Question Task 1 a</vt:lpstr>
      <vt:lpstr>Cwestiwn Tasg 1 a</vt:lpstr>
      <vt:lpstr>Adolygiad Datblygiadol – Tasg 1 Developmental Review - Task 1</vt:lpstr>
      <vt:lpstr>Arsylwad – Tasg 2 / Observation - Task 2</vt:lpstr>
      <vt:lpstr>Cwestiwn Tasg 2/Question Task 2 </vt:lpstr>
      <vt:lpstr>Diogelu -Tasg 3/Safeguarding Task 3</vt:lpstr>
      <vt:lpstr>Diogelu/Safeguarding Cwestiwn Tasg 3 /Question Task 3</vt:lpstr>
      <vt:lpstr>Diogelu/Safeguarding Tasg 4/Task 4</vt:lpstr>
      <vt:lpstr>Diogelu/Safeguarding Cwestiwn Tasg 4/ Question Task 4</vt:lpstr>
      <vt:lpstr>Adolygiad Datblygiadol Tasg 1 rhan b Developmental Review Task 1 part b</vt:lpstr>
      <vt:lpstr>Adolygiad Datblygiadol - Cwestiwn Tasg 1 rhan b Developmental Review - Question Task 1 part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Tystysgrif Raddedig mewn Cadarnhau Ymarfer Gwaith Cymdeithasol - Sesiynau galw heibio / Graduate Certificate in the consolidation of Social Work Practice - Drop in sessions</vt:lpstr>
      <vt:lpstr>Strategaethau Dysgu  Learning Strategies</vt:lpstr>
      <vt:lpstr>Cyflwyno’r Portffolio   Portfolio Submission</vt:lpstr>
      <vt:lpstr>PowerPoint Presentation</vt:lpstr>
      <vt:lpstr>Gwerthuso / Evaluation </vt:lpstr>
      <vt:lpstr>Gwerthuso’r sesiwn 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357</cp:revision>
  <cp:lastPrinted>2020-02-10T14:16:01Z</cp:lastPrinted>
  <dcterms:created xsi:type="dcterms:W3CDTF">2015-04-14T15:21:28Z</dcterms:created>
  <dcterms:modified xsi:type="dcterms:W3CDTF">2025-02-05T16:35:38Z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