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8AD5C5-6BBF-4CBF-B7E5-03B979510D19}" v="52" dt="2026-06-08T18:05:12.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60" d="100"/>
          <a:sy n="60" d="100"/>
        </p:scale>
        <p:origin x="11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Nedin" userId="a609c9f7af1d7a88" providerId="LiveId" clId="{E2256AC8-C399-480E-9EDC-2A5FBF4E8D95}"/>
    <pc:docChg chg="custSel addSld modSld">
      <pc:chgData name="Georgia Nedin" userId="a609c9f7af1d7a88" providerId="LiveId" clId="{E2256AC8-C399-480E-9EDC-2A5FBF4E8D95}" dt="2026-06-08T18:09:30.436" v="883" actId="14100"/>
      <pc:docMkLst>
        <pc:docMk/>
      </pc:docMkLst>
      <pc:sldChg chg="addSp delSp modSp mod">
        <pc:chgData name="Georgia Nedin" userId="a609c9f7af1d7a88" providerId="LiveId" clId="{E2256AC8-C399-480E-9EDC-2A5FBF4E8D95}" dt="2026-06-08T17:46:28.334" v="713" actId="20577"/>
        <pc:sldMkLst>
          <pc:docMk/>
          <pc:sldMk cId="3632936330" sldId="256"/>
        </pc:sldMkLst>
        <pc:spChg chg="mod">
          <ac:chgData name="Georgia Nedin" userId="a609c9f7af1d7a88" providerId="LiveId" clId="{E2256AC8-C399-480E-9EDC-2A5FBF4E8D95}" dt="2026-06-08T17:45:36.035" v="703" actId="1035"/>
          <ac:spMkLst>
            <pc:docMk/>
            <pc:sldMk cId="3632936330" sldId="256"/>
            <ac:spMk id="4" creationId="{C348C36E-E56E-AD2B-5C11-FDED03FCC9DC}"/>
          </ac:spMkLst>
        </pc:spChg>
        <pc:spChg chg="mod">
          <ac:chgData name="Georgia Nedin" userId="a609c9f7af1d7a88" providerId="LiveId" clId="{E2256AC8-C399-480E-9EDC-2A5FBF4E8D95}" dt="2026-06-08T16:14:43.498" v="314" actId="1036"/>
          <ac:spMkLst>
            <pc:docMk/>
            <pc:sldMk cId="3632936330" sldId="256"/>
            <ac:spMk id="5" creationId="{92B526B7-FF5D-B30E-AADC-F0036060A0D9}"/>
          </ac:spMkLst>
        </pc:spChg>
        <pc:spChg chg="del mod">
          <ac:chgData name="Georgia Nedin" userId="a609c9f7af1d7a88" providerId="LiveId" clId="{E2256AC8-C399-480E-9EDC-2A5FBF4E8D95}" dt="2026-06-08T15:38:09.086" v="21" actId="478"/>
          <ac:spMkLst>
            <pc:docMk/>
            <pc:sldMk cId="3632936330" sldId="256"/>
            <ac:spMk id="6" creationId="{04F134F9-3029-DF64-64D4-9F329A2FB7C4}"/>
          </ac:spMkLst>
        </pc:spChg>
        <pc:spChg chg="del">
          <ac:chgData name="Georgia Nedin" userId="a609c9f7af1d7a88" providerId="LiveId" clId="{E2256AC8-C399-480E-9EDC-2A5FBF4E8D95}" dt="2026-06-08T15:38:11.752" v="22" actId="478"/>
          <ac:spMkLst>
            <pc:docMk/>
            <pc:sldMk cId="3632936330" sldId="256"/>
            <ac:spMk id="7" creationId="{17BDD310-290C-A6C6-4243-FD5B14AAC830}"/>
          </ac:spMkLst>
        </pc:spChg>
        <pc:spChg chg="del">
          <ac:chgData name="Georgia Nedin" userId="a609c9f7af1d7a88" providerId="LiveId" clId="{E2256AC8-C399-480E-9EDC-2A5FBF4E8D95}" dt="2026-06-08T15:38:02.490" v="18" actId="478"/>
          <ac:spMkLst>
            <pc:docMk/>
            <pc:sldMk cId="3632936330" sldId="256"/>
            <ac:spMk id="8" creationId="{38BD57A5-26C2-F6F5-B486-591E28860BED}"/>
          </ac:spMkLst>
        </pc:spChg>
        <pc:spChg chg="del">
          <ac:chgData name="Georgia Nedin" userId="a609c9f7af1d7a88" providerId="LiveId" clId="{E2256AC8-C399-480E-9EDC-2A5FBF4E8D95}" dt="2026-06-08T15:38:04.307" v="19" actId="478"/>
          <ac:spMkLst>
            <pc:docMk/>
            <pc:sldMk cId="3632936330" sldId="256"/>
            <ac:spMk id="9" creationId="{1123421A-AE2E-A064-660B-A5CEABA304C5}"/>
          </ac:spMkLst>
        </pc:spChg>
        <pc:spChg chg="del">
          <ac:chgData name="Georgia Nedin" userId="a609c9f7af1d7a88" providerId="LiveId" clId="{E2256AC8-C399-480E-9EDC-2A5FBF4E8D95}" dt="2026-06-08T15:38:06.421" v="20" actId="478"/>
          <ac:spMkLst>
            <pc:docMk/>
            <pc:sldMk cId="3632936330" sldId="256"/>
            <ac:spMk id="11" creationId="{6E7F8D10-2FE2-8D8F-1ADB-11B38D91DEE1}"/>
          </ac:spMkLst>
        </pc:spChg>
        <pc:spChg chg="add del mod">
          <ac:chgData name="Georgia Nedin" userId="a609c9f7af1d7a88" providerId="LiveId" clId="{E2256AC8-C399-480E-9EDC-2A5FBF4E8D95}" dt="2026-06-08T15:55:24.440" v="103" actId="478"/>
          <ac:spMkLst>
            <pc:docMk/>
            <pc:sldMk cId="3632936330" sldId="256"/>
            <ac:spMk id="12" creationId="{D4A9EF06-8BBC-F12F-5CC3-934EB75CCF1A}"/>
          </ac:spMkLst>
        </pc:spChg>
        <pc:spChg chg="add mod">
          <ac:chgData name="Georgia Nedin" userId="a609c9f7af1d7a88" providerId="LiveId" clId="{E2256AC8-C399-480E-9EDC-2A5FBF4E8D95}" dt="2026-06-08T17:45:49.912" v="707" actId="1076"/>
          <ac:spMkLst>
            <pc:docMk/>
            <pc:sldMk cId="3632936330" sldId="256"/>
            <ac:spMk id="13" creationId="{4951D54A-EA39-CDE8-1174-2EC6BAEEA09E}"/>
          </ac:spMkLst>
        </pc:spChg>
        <pc:spChg chg="add mod">
          <ac:chgData name="Georgia Nedin" userId="a609c9f7af1d7a88" providerId="LiveId" clId="{E2256AC8-C399-480E-9EDC-2A5FBF4E8D95}" dt="2026-06-08T17:45:08.739" v="698" actId="1076"/>
          <ac:spMkLst>
            <pc:docMk/>
            <pc:sldMk cId="3632936330" sldId="256"/>
            <ac:spMk id="14" creationId="{E2F44153-AB8B-D075-A248-F629D61A86B3}"/>
          </ac:spMkLst>
        </pc:spChg>
        <pc:spChg chg="add mod">
          <ac:chgData name="Georgia Nedin" userId="a609c9f7af1d7a88" providerId="LiveId" clId="{E2256AC8-C399-480E-9EDC-2A5FBF4E8D95}" dt="2026-06-08T17:46:28.334" v="713" actId="20577"/>
          <ac:spMkLst>
            <pc:docMk/>
            <pc:sldMk cId="3632936330" sldId="256"/>
            <ac:spMk id="15" creationId="{B2F80CB5-8CA1-FFC9-6FB1-CD71DAB081DF}"/>
          </ac:spMkLst>
        </pc:spChg>
        <pc:spChg chg="add mod">
          <ac:chgData name="Georgia Nedin" userId="a609c9f7af1d7a88" providerId="LiveId" clId="{E2256AC8-C399-480E-9EDC-2A5FBF4E8D95}" dt="2026-06-08T17:45:03.544" v="697" actId="1076"/>
          <ac:spMkLst>
            <pc:docMk/>
            <pc:sldMk cId="3632936330" sldId="256"/>
            <ac:spMk id="16" creationId="{2C810FB3-BAA1-AF9A-8F95-AF03E253AE1F}"/>
          </ac:spMkLst>
        </pc:spChg>
        <pc:spChg chg="add mod">
          <ac:chgData name="Georgia Nedin" userId="a609c9f7af1d7a88" providerId="LiveId" clId="{E2256AC8-C399-480E-9EDC-2A5FBF4E8D95}" dt="2026-06-08T17:42:58.733" v="690" actId="208"/>
          <ac:spMkLst>
            <pc:docMk/>
            <pc:sldMk cId="3632936330" sldId="256"/>
            <ac:spMk id="20" creationId="{E8EF6F0E-2DBA-F105-E159-25970F2F7C3F}"/>
          </ac:spMkLst>
        </pc:spChg>
        <pc:spChg chg="add mod">
          <ac:chgData name="Georgia Nedin" userId="a609c9f7af1d7a88" providerId="LiveId" clId="{E2256AC8-C399-480E-9EDC-2A5FBF4E8D95}" dt="2026-06-08T17:42:54.422" v="689" actId="208"/>
          <ac:spMkLst>
            <pc:docMk/>
            <pc:sldMk cId="3632936330" sldId="256"/>
            <ac:spMk id="23" creationId="{48A3F02E-0379-CD75-9038-3302082F1057}"/>
          </ac:spMkLst>
        </pc:spChg>
        <pc:picChg chg="add del mod">
          <ac:chgData name="Georgia Nedin" userId="a609c9f7af1d7a88" providerId="LiveId" clId="{E2256AC8-C399-480E-9EDC-2A5FBF4E8D95}" dt="2026-06-08T16:30:52.348" v="503" actId="478"/>
          <ac:picMkLst>
            <pc:docMk/>
            <pc:sldMk cId="3632936330" sldId="256"/>
            <ac:picMk id="17" creationId="{277C8825-8AC7-CC68-51B8-505F0C0D90FB}"/>
          </ac:picMkLst>
        </pc:picChg>
        <pc:picChg chg="add mod modCrop">
          <ac:chgData name="Georgia Nedin" userId="a609c9f7af1d7a88" providerId="LiveId" clId="{E2256AC8-C399-480E-9EDC-2A5FBF4E8D95}" dt="2026-06-08T17:46:02.684" v="711" actId="1035"/>
          <ac:picMkLst>
            <pc:docMk/>
            <pc:sldMk cId="3632936330" sldId="256"/>
            <ac:picMk id="19" creationId="{3E6C56DE-2AC9-082A-3EBF-740BDC02C1FB}"/>
          </ac:picMkLst>
        </pc:picChg>
        <pc:picChg chg="add mod">
          <ac:chgData name="Georgia Nedin" userId="a609c9f7af1d7a88" providerId="LiveId" clId="{E2256AC8-C399-480E-9EDC-2A5FBF4E8D95}" dt="2026-06-08T17:46:00.026" v="709" actId="1035"/>
          <ac:picMkLst>
            <pc:docMk/>
            <pc:sldMk cId="3632936330" sldId="256"/>
            <ac:picMk id="22" creationId="{21E24A99-474E-B788-5B81-8B6D9949BB6B}"/>
          </ac:picMkLst>
        </pc:picChg>
      </pc:sldChg>
      <pc:sldChg chg="addSp delSp modSp new mod">
        <pc:chgData name="Georgia Nedin" userId="a609c9f7af1d7a88" providerId="LiveId" clId="{E2256AC8-C399-480E-9EDC-2A5FBF4E8D95}" dt="2026-06-08T17:48:09.822" v="717" actId="208"/>
        <pc:sldMkLst>
          <pc:docMk/>
          <pc:sldMk cId="711665811" sldId="257"/>
        </pc:sldMkLst>
        <pc:spChg chg="add del mod">
          <ac:chgData name="Georgia Nedin" userId="a609c9f7af1d7a88" providerId="LiveId" clId="{E2256AC8-C399-480E-9EDC-2A5FBF4E8D95}" dt="2026-06-08T15:41:54.985" v="54" actId="478"/>
          <ac:spMkLst>
            <pc:docMk/>
            <pc:sldMk cId="711665811" sldId="257"/>
            <ac:spMk id="2" creationId="{28856634-3E95-6AA7-3E13-D7D7B35526AC}"/>
          </ac:spMkLst>
        </pc:spChg>
        <pc:spChg chg="add del mod">
          <ac:chgData name="Georgia Nedin" userId="a609c9f7af1d7a88" providerId="LiveId" clId="{E2256AC8-C399-480E-9EDC-2A5FBF4E8D95}" dt="2026-06-08T15:54:19.780" v="97" actId="478"/>
          <ac:spMkLst>
            <pc:docMk/>
            <pc:sldMk cId="711665811" sldId="257"/>
            <ac:spMk id="3" creationId="{6A7867BE-A0D7-DA40-0647-A1EE11DA1BD2}"/>
          </ac:spMkLst>
        </pc:spChg>
        <pc:spChg chg="add del mod">
          <ac:chgData name="Georgia Nedin" userId="a609c9f7af1d7a88" providerId="LiveId" clId="{E2256AC8-C399-480E-9EDC-2A5FBF4E8D95}" dt="2026-06-08T15:43:27.882" v="64" actId="478"/>
          <ac:spMkLst>
            <pc:docMk/>
            <pc:sldMk cId="711665811" sldId="257"/>
            <ac:spMk id="4" creationId="{6430A777-6F43-7725-8A2C-3AE6031249D2}"/>
          </ac:spMkLst>
        </pc:spChg>
        <pc:spChg chg="add del mod">
          <ac:chgData name="Georgia Nedin" userId="a609c9f7af1d7a88" providerId="LiveId" clId="{E2256AC8-C399-480E-9EDC-2A5FBF4E8D95}" dt="2026-06-08T15:54:34.430" v="99" actId="478"/>
          <ac:spMkLst>
            <pc:docMk/>
            <pc:sldMk cId="711665811" sldId="257"/>
            <ac:spMk id="5" creationId="{41BB6DA3-74D6-CC11-FFBD-283A458E834C}"/>
          </ac:spMkLst>
        </pc:spChg>
        <pc:spChg chg="add del mod">
          <ac:chgData name="Georgia Nedin" userId="a609c9f7af1d7a88" providerId="LiveId" clId="{E2256AC8-C399-480E-9EDC-2A5FBF4E8D95}" dt="2026-06-08T15:54:52.598" v="101" actId="478"/>
          <ac:spMkLst>
            <pc:docMk/>
            <pc:sldMk cId="711665811" sldId="257"/>
            <ac:spMk id="6" creationId="{1FEE071D-A179-CA97-B221-F0153818502F}"/>
          </ac:spMkLst>
        </pc:spChg>
        <pc:spChg chg="add mod">
          <ac:chgData name="Georgia Nedin" userId="a609c9f7af1d7a88" providerId="LiveId" clId="{E2256AC8-C399-480E-9EDC-2A5FBF4E8D95}" dt="2026-06-08T16:09:42.989" v="256" actId="20577"/>
          <ac:spMkLst>
            <pc:docMk/>
            <pc:sldMk cId="711665811" sldId="257"/>
            <ac:spMk id="7" creationId="{3319110A-0F4D-E702-DBEF-1549809C8457}"/>
          </ac:spMkLst>
        </pc:spChg>
        <pc:spChg chg="add mod">
          <ac:chgData name="Georgia Nedin" userId="a609c9f7af1d7a88" providerId="LiveId" clId="{E2256AC8-C399-480E-9EDC-2A5FBF4E8D95}" dt="2026-06-08T16:09:08.163" v="232" actId="1076"/>
          <ac:spMkLst>
            <pc:docMk/>
            <pc:sldMk cId="711665811" sldId="257"/>
            <ac:spMk id="8" creationId="{D277FC11-5F87-CB1A-FDCF-E555A8260817}"/>
          </ac:spMkLst>
        </pc:spChg>
        <pc:spChg chg="add del mod">
          <ac:chgData name="Georgia Nedin" userId="a609c9f7af1d7a88" providerId="LiveId" clId="{E2256AC8-C399-480E-9EDC-2A5FBF4E8D95}" dt="2026-06-08T16:03:10.087" v="164" actId="478"/>
          <ac:spMkLst>
            <pc:docMk/>
            <pc:sldMk cId="711665811" sldId="257"/>
            <ac:spMk id="9" creationId="{6D27E39B-C38A-021A-A1CF-F2BBA6A3AF09}"/>
          </ac:spMkLst>
        </pc:spChg>
        <pc:spChg chg="add mod">
          <ac:chgData name="Georgia Nedin" userId="a609c9f7af1d7a88" providerId="LiveId" clId="{E2256AC8-C399-480E-9EDC-2A5FBF4E8D95}" dt="2026-06-08T16:09:12.004" v="248" actId="1035"/>
          <ac:spMkLst>
            <pc:docMk/>
            <pc:sldMk cId="711665811" sldId="257"/>
            <ac:spMk id="10" creationId="{7771D108-1B73-5AA9-BF84-140F360684B7}"/>
          </ac:spMkLst>
        </pc:spChg>
        <pc:spChg chg="add mod">
          <ac:chgData name="Georgia Nedin" userId="a609c9f7af1d7a88" providerId="LiveId" clId="{E2256AC8-C399-480E-9EDC-2A5FBF4E8D95}" dt="2026-06-08T17:48:09.822" v="717" actId="208"/>
          <ac:spMkLst>
            <pc:docMk/>
            <pc:sldMk cId="711665811" sldId="257"/>
            <ac:spMk id="12" creationId="{8D2B418E-166E-8602-E58E-B6E6E73F7062}"/>
          </ac:spMkLst>
        </pc:spChg>
        <pc:picChg chg="add mod">
          <ac:chgData name="Georgia Nedin" userId="a609c9f7af1d7a88" providerId="LiveId" clId="{E2256AC8-C399-480E-9EDC-2A5FBF4E8D95}" dt="2026-06-08T16:31:21.510" v="509" actId="1076"/>
          <ac:picMkLst>
            <pc:docMk/>
            <pc:sldMk cId="711665811" sldId="257"/>
            <ac:picMk id="11" creationId="{69AB3A87-1F4D-D751-14D9-365B4215B54E}"/>
          </ac:picMkLst>
        </pc:picChg>
      </pc:sldChg>
      <pc:sldChg chg="addSp delSp modSp new mod">
        <pc:chgData name="Georgia Nedin" userId="a609c9f7af1d7a88" providerId="LiveId" clId="{E2256AC8-C399-480E-9EDC-2A5FBF4E8D95}" dt="2026-06-08T17:47:15.134" v="714" actId="208"/>
        <pc:sldMkLst>
          <pc:docMk/>
          <pc:sldMk cId="286323932" sldId="258"/>
        </pc:sldMkLst>
        <pc:spChg chg="add mod">
          <ac:chgData name="Georgia Nedin" userId="a609c9f7af1d7a88" providerId="LiveId" clId="{E2256AC8-C399-480E-9EDC-2A5FBF4E8D95}" dt="2026-06-08T16:11:56.649" v="291" actId="14100"/>
          <ac:spMkLst>
            <pc:docMk/>
            <pc:sldMk cId="286323932" sldId="258"/>
            <ac:spMk id="2" creationId="{6B8F3204-D433-CF5F-CF3B-73655E6A55C8}"/>
          </ac:spMkLst>
        </pc:spChg>
        <pc:spChg chg="add mod">
          <ac:chgData name="Georgia Nedin" userId="a609c9f7af1d7a88" providerId="LiveId" clId="{E2256AC8-C399-480E-9EDC-2A5FBF4E8D95}" dt="2026-06-08T16:12:50.529" v="302" actId="14100"/>
          <ac:spMkLst>
            <pc:docMk/>
            <pc:sldMk cId="286323932" sldId="258"/>
            <ac:spMk id="3" creationId="{F1331A94-603C-E28D-E8B1-80E5AD4BC00A}"/>
          </ac:spMkLst>
        </pc:spChg>
        <pc:spChg chg="add mod">
          <ac:chgData name="Georgia Nedin" userId="a609c9f7af1d7a88" providerId="LiveId" clId="{E2256AC8-C399-480E-9EDC-2A5FBF4E8D95}" dt="2026-06-08T16:12:46.051" v="301" actId="1076"/>
          <ac:spMkLst>
            <pc:docMk/>
            <pc:sldMk cId="286323932" sldId="258"/>
            <ac:spMk id="4" creationId="{F52918ED-28D6-DB5C-F2A3-6D54084F0749}"/>
          </ac:spMkLst>
        </pc:spChg>
        <pc:spChg chg="add mod">
          <ac:chgData name="Georgia Nedin" userId="a609c9f7af1d7a88" providerId="LiveId" clId="{E2256AC8-C399-480E-9EDC-2A5FBF4E8D95}" dt="2026-06-08T16:12:07.235" v="293" actId="1076"/>
          <ac:spMkLst>
            <pc:docMk/>
            <pc:sldMk cId="286323932" sldId="258"/>
            <ac:spMk id="5" creationId="{68A0C248-5EB2-25BD-E999-3E8D00B8C100}"/>
          </ac:spMkLst>
        </pc:spChg>
        <pc:spChg chg="add mod">
          <ac:chgData name="Georgia Nedin" userId="a609c9f7af1d7a88" providerId="LiveId" clId="{E2256AC8-C399-480E-9EDC-2A5FBF4E8D95}" dt="2026-06-08T17:47:15.134" v="714" actId="208"/>
          <ac:spMkLst>
            <pc:docMk/>
            <pc:sldMk cId="286323932" sldId="258"/>
            <ac:spMk id="8" creationId="{19C0FE2E-CBE9-74B5-C08E-866711E49098}"/>
          </ac:spMkLst>
        </pc:spChg>
        <pc:spChg chg="add del">
          <ac:chgData name="Georgia Nedin" userId="a609c9f7af1d7a88" providerId="LiveId" clId="{E2256AC8-C399-480E-9EDC-2A5FBF4E8D95}" dt="2026-06-08T17:27:48.959" v="591" actId="478"/>
          <ac:spMkLst>
            <pc:docMk/>
            <pc:sldMk cId="286323932" sldId="258"/>
            <ac:spMk id="10" creationId="{127592EB-06B5-FADD-FDB1-CB5468285B8C}"/>
          </ac:spMkLst>
        </pc:spChg>
        <pc:spChg chg="add mod">
          <ac:chgData name="Georgia Nedin" userId="a609c9f7af1d7a88" providerId="LiveId" clId="{E2256AC8-C399-480E-9EDC-2A5FBF4E8D95}" dt="2026-06-08T17:44:29.756" v="696" actId="1076"/>
          <ac:spMkLst>
            <pc:docMk/>
            <pc:sldMk cId="286323932" sldId="258"/>
            <ac:spMk id="13" creationId="{4D7CF9DC-6915-3E9A-34F5-6556720D64A4}"/>
          </ac:spMkLst>
        </pc:spChg>
        <pc:picChg chg="add mod">
          <ac:chgData name="Georgia Nedin" userId="a609c9f7af1d7a88" providerId="LiveId" clId="{E2256AC8-C399-480E-9EDC-2A5FBF4E8D95}" dt="2026-06-08T17:03:15.834" v="587" actId="1076"/>
          <ac:picMkLst>
            <pc:docMk/>
            <pc:sldMk cId="286323932" sldId="258"/>
            <ac:picMk id="7" creationId="{05056AC5-8423-5A41-BC8D-A147C4582EFC}"/>
          </ac:picMkLst>
        </pc:picChg>
        <pc:picChg chg="add mod modCrop">
          <ac:chgData name="Georgia Nedin" userId="a609c9f7af1d7a88" providerId="LiveId" clId="{E2256AC8-C399-480E-9EDC-2A5FBF4E8D95}" dt="2026-06-08T17:31:59.950" v="617" actId="1076"/>
          <ac:picMkLst>
            <pc:docMk/>
            <pc:sldMk cId="286323932" sldId="258"/>
            <ac:picMk id="12" creationId="{39D8A8E7-CEF6-C80F-C968-769D120E9466}"/>
          </ac:picMkLst>
        </pc:picChg>
      </pc:sldChg>
      <pc:sldChg chg="addSp delSp modSp new mod">
        <pc:chgData name="Georgia Nedin" userId="a609c9f7af1d7a88" providerId="LiveId" clId="{E2256AC8-C399-480E-9EDC-2A5FBF4E8D95}" dt="2026-06-08T18:07:52.582" v="874" actId="208"/>
        <pc:sldMkLst>
          <pc:docMk/>
          <pc:sldMk cId="472619177" sldId="259"/>
        </pc:sldMkLst>
        <pc:spChg chg="add del mod">
          <ac:chgData name="Georgia Nedin" userId="a609c9f7af1d7a88" providerId="LiveId" clId="{E2256AC8-C399-480E-9EDC-2A5FBF4E8D95}" dt="2026-06-08T17:48:40.373" v="720" actId="478"/>
          <ac:spMkLst>
            <pc:docMk/>
            <pc:sldMk cId="472619177" sldId="259"/>
            <ac:spMk id="2" creationId="{CF1585AA-2D2F-05A7-CFD2-222706372F23}"/>
          </ac:spMkLst>
        </pc:spChg>
        <pc:spChg chg="add mod">
          <ac:chgData name="Georgia Nedin" userId="a609c9f7af1d7a88" providerId="LiveId" clId="{E2256AC8-C399-480E-9EDC-2A5FBF4E8D95}" dt="2026-06-08T18:07:52.582" v="874" actId="208"/>
          <ac:spMkLst>
            <pc:docMk/>
            <pc:sldMk cId="472619177" sldId="259"/>
            <ac:spMk id="3" creationId="{404B0390-8E66-D273-D04D-BB9E4B47E767}"/>
          </ac:spMkLst>
        </pc:spChg>
      </pc:sldChg>
      <pc:sldChg chg="addSp modSp new mod">
        <pc:chgData name="Georgia Nedin" userId="a609c9f7af1d7a88" providerId="LiveId" clId="{E2256AC8-C399-480E-9EDC-2A5FBF4E8D95}" dt="2026-06-08T18:08:01.189" v="875" actId="208"/>
        <pc:sldMkLst>
          <pc:docMk/>
          <pc:sldMk cId="2526818993" sldId="260"/>
        </pc:sldMkLst>
        <pc:spChg chg="add mod">
          <ac:chgData name="Georgia Nedin" userId="a609c9f7af1d7a88" providerId="LiveId" clId="{E2256AC8-C399-480E-9EDC-2A5FBF4E8D95}" dt="2026-06-08T18:08:01.189" v="875" actId="208"/>
          <ac:spMkLst>
            <pc:docMk/>
            <pc:sldMk cId="2526818993" sldId="260"/>
            <ac:spMk id="2" creationId="{155CA7CC-1724-CE2E-C519-06345C80B9DD}"/>
          </ac:spMkLst>
        </pc:spChg>
      </pc:sldChg>
      <pc:sldChg chg="addSp modSp new mod">
        <pc:chgData name="Georgia Nedin" userId="a609c9f7af1d7a88" providerId="LiveId" clId="{E2256AC8-C399-480E-9EDC-2A5FBF4E8D95}" dt="2026-06-08T18:08:15.799" v="876" actId="208"/>
        <pc:sldMkLst>
          <pc:docMk/>
          <pc:sldMk cId="164148335" sldId="261"/>
        </pc:sldMkLst>
        <pc:spChg chg="add mod">
          <ac:chgData name="Georgia Nedin" userId="a609c9f7af1d7a88" providerId="LiveId" clId="{E2256AC8-C399-480E-9EDC-2A5FBF4E8D95}" dt="2026-06-08T18:08:15.799" v="876" actId="208"/>
          <ac:spMkLst>
            <pc:docMk/>
            <pc:sldMk cId="164148335" sldId="261"/>
            <ac:spMk id="2" creationId="{BD52D022-4FAB-3D86-7611-DEB585CCD1F6}"/>
          </ac:spMkLst>
        </pc:spChg>
      </pc:sldChg>
      <pc:sldChg chg="addSp modSp new mod">
        <pc:chgData name="Georgia Nedin" userId="a609c9f7af1d7a88" providerId="LiveId" clId="{E2256AC8-C399-480E-9EDC-2A5FBF4E8D95}" dt="2026-06-08T18:09:14.429" v="881" actId="14100"/>
        <pc:sldMkLst>
          <pc:docMk/>
          <pc:sldMk cId="3258089675" sldId="262"/>
        </pc:sldMkLst>
        <pc:spChg chg="add mod">
          <ac:chgData name="Georgia Nedin" userId="a609c9f7af1d7a88" providerId="LiveId" clId="{E2256AC8-C399-480E-9EDC-2A5FBF4E8D95}" dt="2026-06-08T18:09:14.429" v="881" actId="14100"/>
          <ac:spMkLst>
            <pc:docMk/>
            <pc:sldMk cId="3258089675" sldId="262"/>
            <ac:spMk id="2" creationId="{C73FC59C-1FEC-5F31-9526-916BFD221073}"/>
          </ac:spMkLst>
        </pc:spChg>
      </pc:sldChg>
      <pc:sldChg chg="addSp modSp new mod">
        <pc:chgData name="Georgia Nedin" userId="a609c9f7af1d7a88" providerId="LiveId" clId="{E2256AC8-C399-480E-9EDC-2A5FBF4E8D95}" dt="2026-06-08T18:09:30.436" v="883" actId="14100"/>
        <pc:sldMkLst>
          <pc:docMk/>
          <pc:sldMk cId="4168553643" sldId="263"/>
        </pc:sldMkLst>
        <pc:spChg chg="add mod">
          <ac:chgData name="Georgia Nedin" userId="a609c9f7af1d7a88" providerId="LiveId" clId="{E2256AC8-C399-480E-9EDC-2A5FBF4E8D95}" dt="2026-06-08T18:09:30.436" v="883" actId="14100"/>
          <ac:spMkLst>
            <pc:docMk/>
            <pc:sldMk cId="4168553643" sldId="263"/>
            <ac:spMk id="2" creationId="{F2D30508-6260-6443-C635-806768F862B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AEAAEC-84F6-474A-8138-55495FF8B89C}"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A99D02-3D8A-47AF-8AC4-D4D2C162E230}" type="slidenum">
              <a:rPr lang="en-GB" smtClean="0"/>
              <a:t>‹#›</a:t>
            </a:fld>
            <a:endParaRPr lang="en-GB"/>
          </a:p>
        </p:txBody>
      </p:sp>
    </p:spTree>
    <p:extLst>
      <p:ext uri="{BB962C8B-B14F-4D97-AF65-F5344CB8AC3E}">
        <p14:creationId xmlns:p14="http://schemas.microsoft.com/office/powerpoint/2010/main" val="1546303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A99D02-3D8A-47AF-8AC4-D4D2C162E230}" type="slidenum">
              <a:rPr lang="en-GB" smtClean="0"/>
              <a:t>1</a:t>
            </a:fld>
            <a:endParaRPr lang="en-GB"/>
          </a:p>
        </p:txBody>
      </p:sp>
    </p:spTree>
    <p:extLst>
      <p:ext uri="{BB962C8B-B14F-4D97-AF65-F5344CB8AC3E}">
        <p14:creationId xmlns:p14="http://schemas.microsoft.com/office/powerpoint/2010/main" val="1122963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26D7-2C67-C470-C440-D6693C958EC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2F4CD01-29A3-BB4F-8139-5E9D4BA8D8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500BB99-CE47-6E17-656F-07D37E7F10A2}"/>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5" name="Footer Placeholder 4">
            <a:extLst>
              <a:ext uri="{FF2B5EF4-FFF2-40B4-BE49-F238E27FC236}">
                <a16:creationId xmlns:a16="http://schemas.microsoft.com/office/drawing/2014/main" id="{4742C476-248A-9840-B6D8-8332504A3D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F7C11-2761-02EE-FA59-BDC4A43B19E6}"/>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2490647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0F64B-0E00-9E67-C9E2-11D2B734D91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C28BB41-4AF9-D6E3-C957-1EC7182313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4D87A3-11D4-A974-5714-88A9B9FC70E3}"/>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5" name="Footer Placeholder 4">
            <a:extLst>
              <a:ext uri="{FF2B5EF4-FFF2-40B4-BE49-F238E27FC236}">
                <a16:creationId xmlns:a16="http://schemas.microsoft.com/office/drawing/2014/main" id="{98D76164-0C3C-0EB6-0196-72761B67BD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2F0744-66C5-7FD8-D589-ABFBD0E99FAF}"/>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3130459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03280-B683-318B-72E1-F0BAE03E5A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FB862F8-0A1A-84B0-9B25-DA363A5673A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A9485A-08D6-55AD-68A4-E7145EC05EF1}"/>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5" name="Footer Placeholder 4">
            <a:extLst>
              <a:ext uri="{FF2B5EF4-FFF2-40B4-BE49-F238E27FC236}">
                <a16:creationId xmlns:a16="http://schemas.microsoft.com/office/drawing/2014/main" id="{974348F7-373C-327A-D798-639AC04F77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8C7F56-5616-7059-8CAB-0490401474F3}"/>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4166785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D21ED-CEDE-885A-7935-795D0774F4E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11A0C0-E5C2-49F4-47F8-F56B0E7B842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37E8E6F-735A-ABAB-F823-9A11D19F390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1A4758-5B70-2C88-2268-13CB18116F12}"/>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6" name="Footer Placeholder 5">
            <a:extLst>
              <a:ext uri="{FF2B5EF4-FFF2-40B4-BE49-F238E27FC236}">
                <a16:creationId xmlns:a16="http://schemas.microsoft.com/office/drawing/2014/main" id="{36ED867B-4681-E9DB-8388-D8E3A46396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6D6EEA-1923-D750-9424-F1CD49CDFC3B}"/>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570401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BE8D8-262C-5281-CEE5-B0AF103D423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FF9DD8B-729C-63EA-CD68-727CB85681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2A19B6E-9670-FCE1-9EB8-C438E5D507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B7212C0-181E-5985-736B-C83388EBCF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312AD3-E55E-72AC-77D9-8927600A7B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A4D34F5-69E8-322B-92F1-7C8CB97FFB34}"/>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8" name="Footer Placeholder 7">
            <a:extLst>
              <a:ext uri="{FF2B5EF4-FFF2-40B4-BE49-F238E27FC236}">
                <a16:creationId xmlns:a16="http://schemas.microsoft.com/office/drawing/2014/main" id="{D96FEEAA-4622-95F9-4B8B-6C44EA53FD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F660E9-1C74-4E4E-AE34-685D7AA5DBB3}"/>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2976094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93D33-BABB-63A2-1941-D5984761F82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0CB106E-7CA3-1C05-32EF-EBD5125E1A5C}"/>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4" name="Footer Placeholder 3">
            <a:extLst>
              <a:ext uri="{FF2B5EF4-FFF2-40B4-BE49-F238E27FC236}">
                <a16:creationId xmlns:a16="http://schemas.microsoft.com/office/drawing/2014/main" id="{18C44276-1AD8-41C0-DC6F-768BC662CA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75317A-CCB6-872C-2CD7-F8CEEE30D5C0}"/>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2869060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4C7C38-8C0E-74E7-B954-6E7BF7B0CDBA}"/>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3" name="Footer Placeholder 2">
            <a:extLst>
              <a:ext uri="{FF2B5EF4-FFF2-40B4-BE49-F238E27FC236}">
                <a16:creationId xmlns:a16="http://schemas.microsoft.com/office/drawing/2014/main" id="{55BA2B38-22AE-7C7E-1803-7F92D27197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33D984-A3E7-BB11-5719-7CE649AFBDA4}"/>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2235341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E9655-61E1-7EFE-0806-F80822A083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6769812-5692-CB85-5811-7F89C42458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977AAA6-FB7D-E221-6F0E-B044825B7A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9154B7-E484-5EC9-9D73-1780DA9E4B62}"/>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6" name="Footer Placeholder 5">
            <a:extLst>
              <a:ext uri="{FF2B5EF4-FFF2-40B4-BE49-F238E27FC236}">
                <a16:creationId xmlns:a16="http://schemas.microsoft.com/office/drawing/2014/main" id="{173BFC49-62A8-1239-35EE-89C1A7AE96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08035F-FCDE-30D0-BC44-DB7094E3CAB9}"/>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2057762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FE43-1EC9-33F4-2E9B-F13B0BA082F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5F12EA7-D5B1-535E-74A4-B2190C3AD9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71FD8D-BD8A-0EE5-1DF0-0772C7FD3F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295097-A5AA-275D-7FB2-F4627C62790B}"/>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6" name="Footer Placeholder 5">
            <a:extLst>
              <a:ext uri="{FF2B5EF4-FFF2-40B4-BE49-F238E27FC236}">
                <a16:creationId xmlns:a16="http://schemas.microsoft.com/office/drawing/2014/main" id="{1435404E-AB85-832C-410D-BEB58DCC8C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83355B-4488-368A-C5EA-04E90ED42B63}"/>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2941349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88D48-62D5-B956-14D8-907D8DE8286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7406116-F7DB-EBBE-E9F8-EBDFFDAE14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174F06-2D21-909A-29E2-FCDE5F555304}"/>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5" name="Footer Placeholder 4">
            <a:extLst>
              <a:ext uri="{FF2B5EF4-FFF2-40B4-BE49-F238E27FC236}">
                <a16:creationId xmlns:a16="http://schemas.microsoft.com/office/drawing/2014/main" id="{C584B236-31E9-7F9C-4660-2EB15E631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3B6469-C8FA-B357-1117-08508BB72E38}"/>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2391372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5A5BA9-5A9B-7756-0FFB-A5F2BC8E9F2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C1C38F1-AC91-5FD2-B822-34AAD91942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5096F6-A314-1F85-BBFC-36B89A5548E6}"/>
              </a:ext>
            </a:extLst>
          </p:cNvPr>
          <p:cNvSpPr>
            <a:spLocks noGrp="1"/>
          </p:cNvSpPr>
          <p:nvPr>
            <p:ph type="dt" sz="half" idx="10"/>
          </p:nvPr>
        </p:nvSpPr>
        <p:spPr/>
        <p:txBody>
          <a:bodyPr/>
          <a:lstStyle/>
          <a:p>
            <a:fld id="{D297105F-365A-44B5-AB19-725B3EA3DAFF}" type="datetimeFigureOut">
              <a:rPr lang="en-GB" smtClean="0"/>
              <a:t>08/06/2026</a:t>
            </a:fld>
            <a:endParaRPr lang="en-GB"/>
          </a:p>
        </p:txBody>
      </p:sp>
      <p:sp>
        <p:nvSpPr>
          <p:cNvPr id="5" name="Footer Placeholder 4">
            <a:extLst>
              <a:ext uri="{FF2B5EF4-FFF2-40B4-BE49-F238E27FC236}">
                <a16:creationId xmlns:a16="http://schemas.microsoft.com/office/drawing/2014/main" id="{18F4BFF9-F752-A119-D0A1-ACBFD49026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F1A012-1334-82F3-869C-4D06B4B3FF79}"/>
              </a:ext>
            </a:extLst>
          </p:cNvPr>
          <p:cNvSpPr>
            <a:spLocks noGrp="1"/>
          </p:cNvSpPr>
          <p:nvPr>
            <p:ph type="sldNum" sz="quarter" idx="12"/>
          </p:nvPr>
        </p:nvSpPr>
        <p:spPr/>
        <p:txBody>
          <a:bodyPr/>
          <a:lstStyle/>
          <a:p>
            <a:fld id="{D198A9A2-5132-44FF-9C32-4BB2CE57CCCE}" type="slidenum">
              <a:rPr lang="en-GB" smtClean="0"/>
              <a:t>‹#›</a:t>
            </a:fld>
            <a:endParaRPr lang="en-GB"/>
          </a:p>
        </p:txBody>
      </p:sp>
    </p:spTree>
    <p:extLst>
      <p:ext uri="{BB962C8B-B14F-4D97-AF65-F5344CB8AC3E}">
        <p14:creationId xmlns:p14="http://schemas.microsoft.com/office/powerpoint/2010/main" val="3790176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BA42F2-2CED-FFA0-5BB0-FF5C609C7C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672AF22-7B21-AC7B-D83D-01FFF53AE4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5B1C6D8-552C-85D7-26C7-54E126DA66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97105F-365A-44B5-AB19-725B3EA3DAFF}" type="datetimeFigureOut">
              <a:rPr lang="en-GB" smtClean="0"/>
              <a:t>08/06/2026</a:t>
            </a:fld>
            <a:endParaRPr lang="en-GB"/>
          </a:p>
        </p:txBody>
      </p:sp>
      <p:sp>
        <p:nvSpPr>
          <p:cNvPr id="5" name="Footer Placeholder 4">
            <a:extLst>
              <a:ext uri="{FF2B5EF4-FFF2-40B4-BE49-F238E27FC236}">
                <a16:creationId xmlns:a16="http://schemas.microsoft.com/office/drawing/2014/main" id="{67F322EA-B6F4-8770-BAE0-A6885A17F1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4B5231-CAB3-38C5-6A94-2ADFA7750A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198A9A2-5132-44FF-9C32-4BB2CE57CCCE}" type="slidenum">
              <a:rPr lang="en-GB" smtClean="0"/>
              <a:t>‹#›</a:t>
            </a:fld>
            <a:endParaRPr lang="en-GB"/>
          </a:p>
        </p:txBody>
      </p:sp>
    </p:spTree>
    <p:extLst>
      <p:ext uri="{BB962C8B-B14F-4D97-AF65-F5344CB8AC3E}">
        <p14:creationId xmlns:p14="http://schemas.microsoft.com/office/powerpoint/2010/main" val="2591290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www.researchgate.net/publication/395221257_Impact_of_Family_and_Home_Environment_on_Children" TargetMode="External"/><Relationship Id="rId3" Type="http://schemas.openxmlformats.org/officeDocument/2006/relationships/hyperlink" Target="https://birthto5matters.org.uk/care" TargetMode="External"/><Relationship Id="rId7" Type="http://schemas.openxmlformats.org/officeDocument/2006/relationships/hyperlink" Target="https://www.calmsage.com/understand-maslows-hierarchy-of-needs/" TargetMode="External"/><Relationship Id="rId2" Type="http://schemas.openxmlformats.org/officeDocument/2006/relationships/hyperlink" Target="https://families.barnardos.org.uk/pre-school/routines-boundaries" TargetMode="External"/><Relationship Id="rId1" Type="http://schemas.openxmlformats.org/officeDocument/2006/relationships/slideLayout" Target="../slideLayouts/slideLayout7.xml"/><Relationship Id="rId6" Type="http://schemas.openxmlformats.org/officeDocument/2006/relationships/hyperlink" Target="https://www.vlebooks.com/product/openreader?id=TrinityStD&amp;accId=8886856&amp;isbn=9781000207514" TargetMode="External"/><Relationship Id="rId5" Type="http://schemas.openxmlformats.org/officeDocument/2006/relationships/hyperlink" Target="https://doi.org/10.56687/9781447325642" TargetMode="External"/><Relationship Id="rId4" Type="http://schemas.openxmlformats.org/officeDocument/2006/relationships/hyperlink" Target="https://doi.org/10.1111/j.1939-0025.1982.tb01456.x"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4324/9781315646206" TargetMode="External"/><Relationship Id="rId3" Type="http://schemas.openxmlformats.org/officeDocument/2006/relationships/hyperlink" Target="https://www.educare.co.uk/Media/Healthy%20Lifestyles.pdf" TargetMode="External"/><Relationship Id="rId7" Type="http://schemas.openxmlformats.org/officeDocument/2006/relationships/hyperlink" Target="https://ezproxy.uwtsd.ac.uk/login?url=https://www.vlebooks.com/product/openreader?id=TrinityStD&amp;accId=8886856&amp;isbn=9781492580782&amp;uid=%5eu" TargetMode="External"/><Relationship Id="rId2" Type="http://schemas.openxmlformats.org/officeDocument/2006/relationships/hyperlink" Target="https://doi.org/10.1016/j.puhe.2021.08.009" TargetMode="External"/><Relationship Id="rId1" Type="http://schemas.openxmlformats.org/officeDocument/2006/relationships/slideLayout" Target="../slideLayouts/slideLayout7.xml"/><Relationship Id="rId6" Type="http://schemas.openxmlformats.org/officeDocument/2006/relationships/hyperlink" Target="https://resourcecentre.savethechildren.net/pdf/lighting_up_young_brains1_0cscupdate.pdf" TargetMode="External"/><Relationship Id="rId5" Type="http://schemas.openxmlformats.org/officeDocument/2006/relationships/hyperlink" Target="https://doi.org/10.1177/0003122415619617" TargetMode="External"/><Relationship Id="rId4" Type="http://schemas.openxmlformats.org/officeDocument/2006/relationships/hyperlink" Target="https://elements.envato.com/presentation-templates/compatible-with-powerpoint" TargetMode="External"/><Relationship Id="rId9" Type="http://schemas.openxmlformats.org/officeDocument/2006/relationships/hyperlink" Target="https://assets.publishing.service.gov.uk/media/605c5e61d3bf7f2f0d94183a/The_best_start_for_life_a_vision_for_the_1_001_critical_days.pdf"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177/0022146517750637" TargetMode="External"/><Relationship Id="rId7" Type="http://schemas.openxmlformats.org/officeDocument/2006/relationships/hyperlink" Target="https://www.england.nhs.uk/wp-content/uploads/2021/11/NHS-health-and-wellbeing-framework-elements-of-health-and-wellbeing.pdf" TargetMode="External"/><Relationship Id="rId2" Type="http://schemas.openxmlformats.org/officeDocument/2006/relationships/hyperlink" Target="https://doi.org/10.1037/h0054346" TargetMode="External"/><Relationship Id="rId1" Type="http://schemas.openxmlformats.org/officeDocument/2006/relationships/slideLayout" Target="../slideLayouts/slideLayout7.xml"/><Relationship Id="rId6" Type="http://schemas.openxmlformats.org/officeDocument/2006/relationships/hyperlink" Target="https://www.nhs.uk/live-well/" TargetMode="External"/><Relationship Id="rId5" Type="http://schemas.openxmlformats.org/officeDocument/2006/relationships/hyperlink" Target="https://www.nice.org.uk/guidance/ng223/resources/social-emotional-and-mental-wellbeing-in-primary-and-secondary-education-pdf-66143833987525" TargetMode="External"/><Relationship Id="rId4" Type="http://schemas.openxmlformats.org/officeDocument/2006/relationships/hyperlink" Target="https://www.ijmra.us/project%20doc/2023/IJPSS_JUNE2023/IJPSS3July23_22806.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phw.nhs.wales/topics/the-first-1000-days-programme" TargetMode="External"/><Relationship Id="rId7" Type="http://schemas.openxmlformats.org/officeDocument/2006/relationships/hyperlink" Target="https://www.unicef.org.uk/wp-content/uploads/2019/10/UNCRC_summary-1_1.pdf" TargetMode="External"/><Relationship Id="rId2" Type="http://schemas.openxmlformats.org/officeDocument/2006/relationships/hyperlink" Target="https://i.pinimg.com/originals/06/8f/32/068f3203446600928cdbc53858c276dd.jpg" TargetMode="External"/><Relationship Id="rId1" Type="http://schemas.openxmlformats.org/officeDocument/2006/relationships/slideLayout" Target="../slideLayouts/slideLayout7.xml"/><Relationship Id="rId6" Type="http://schemas.openxmlformats.org/officeDocument/2006/relationships/hyperlink" Target="https://doi.org/10.1016/j.ssresearch.2016.04.001" TargetMode="External"/><Relationship Id="rId5" Type="http://schemas.openxmlformats.org/officeDocument/2006/relationships/hyperlink" Target="https://www.saskadvocate.ca/assets/uncrc-child-friendly-version-poster.jpg" TargetMode="External"/><Relationship Id="rId4" Type="http://schemas.openxmlformats.org/officeDocument/2006/relationships/hyperlink" Target="https://doi.org/10.1093/eurpub/ckaf161.535"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hwb.gov.wales/curriculum-for-wales/health-and-well-being/" TargetMode="External"/><Relationship Id="rId2" Type="http://schemas.openxmlformats.org/officeDocument/2006/relationships/hyperlink" Target="https://doi.org/10.5040/9781350001190" TargetMode="External"/><Relationship Id="rId1" Type="http://schemas.openxmlformats.org/officeDocument/2006/relationships/slideLayout" Target="../slideLayouts/slideLayout7.xml"/><Relationship Id="rId5" Type="http://schemas.openxmlformats.org/officeDocument/2006/relationships/hyperlink" Target="https://www.who.int/activities/promoting-healthy-growth-and-development" TargetMode="External"/><Relationship Id="rId4" Type="http://schemas.openxmlformats.org/officeDocument/2006/relationships/hyperlink" Target="https://westcheshirechildrenstrust.co.uk/wp-content/uploads/2020/01/multi-agency-circle-1.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48C36E-E56E-AD2B-5C11-FDED03FCC9DC}"/>
              </a:ext>
            </a:extLst>
          </p:cNvPr>
          <p:cNvSpPr txBox="1"/>
          <p:nvPr/>
        </p:nvSpPr>
        <p:spPr>
          <a:xfrm>
            <a:off x="119921" y="846679"/>
            <a:ext cx="5516106" cy="1605476"/>
          </a:xfrm>
          <a:prstGeom prst="roundRect">
            <a:avLst/>
          </a:prstGeom>
          <a:ln w="34925">
            <a:solidFill>
              <a:srgbClr val="FF000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pPr>
              <a:lnSpc>
                <a:spcPct val="107000"/>
              </a:lnSpc>
              <a:spcAft>
                <a:spcPts val="800"/>
              </a:spcAft>
            </a:pPr>
            <a:r>
              <a:rPr lang="en-GB" sz="900" u="sng" kern="100" dirty="0">
                <a:effectLst/>
                <a:latin typeface="Arial" panose="020B0604020202020204" pitchFamily="34" charset="0"/>
                <a:ea typeface="Aptos" panose="020B0004020202020204" pitchFamily="34" charset="0"/>
                <a:cs typeface="Arial" panose="020B0604020202020204" pitchFamily="34" charset="0"/>
              </a:rPr>
              <a:t>Introduction </a:t>
            </a:r>
            <a:endParaRPr lang="en-GB" sz="900" kern="100" dirty="0">
              <a:effectLst/>
              <a:latin typeface="Arial" panose="020B0604020202020204" pitchFamily="34" charset="0"/>
              <a:ea typeface="Aptos" panose="020B00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This poster looks at the ideas of health, wellbeing and lifestyle, explaining their meaning and why they matter for young children. It draws on key theories to show how they influence children’s overall development and connects these ideas to everyday early years practice. It also highlights the important role practitioners play in supporting children such as building positive relationships and working with families. Throughout the poster, the continuous links between health, wellbeing and lifestyle are shown, emphasising how each of them overlap and work together to support children’s needs, growth and learning.</a:t>
            </a:r>
          </a:p>
          <a:p>
            <a:endParaRPr lang="en-GB" sz="9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2B526B7-FF5D-B30E-AADC-F0036060A0D9}"/>
              </a:ext>
            </a:extLst>
          </p:cNvPr>
          <p:cNvSpPr txBox="1"/>
          <p:nvPr/>
        </p:nvSpPr>
        <p:spPr>
          <a:xfrm>
            <a:off x="119921" y="2651055"/>
            <a:ext cx="5516106" cy="4086225"/>
          </a:xfrm>
          <a:prstGeom prst="roundRect">
            <a:avLst/>
          </a:prstGeom>
          <a:ln w="34925">
            <a:solidFill>
              <a:srgbClr val="FFFF0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900" u="sng" dirty="0">
              <a:latin typeface="Arial" panose="020B0604020202020204" pitchFamily="34" charset="0"/>
              <a:cs typeface="Arial" panose="020B0604020202020204" pitchFamily="34" charset="0"/>
            </a:endParaRPr>
          </a:p>
          <a:p>
            <a:r>
              <a:rPr lang="en-GB" sz="900" u="sng" dirty="0">
                <a:latin typeface="Arial" panose="020B0604020202020204" pitchFamily="34" charset="0"/>
                <a:cs typeface="Arial" panose="020B0604020202020204" pitchFamily="34" charset="0"/>
              </a:rPr>
              <a:t>Health</a:t>
            </a:r>
          </a:p>
          <a:p>
            <a:endParaRPr lang="en-GB" sz="900" dirty="0">
              <a:latin typeface="Arial" panose="020B0604020202020204" pitchFamily="34" charset="0"/>
              <a:cs typeface="Arial" panose="020B0604020202020204" pitchFamily="34" charset="0"/>
            </a:endParaRPr>
          </a:p>
          <a:p>
            <a:r>
              <a:rPr lang="en-GB" sz="900" dirty="0" err="1">
                <a:latin typeface="Arial" panose="020B0604020202020204" pitchFamily="34" charset="0"/>
                <a:cs typeface="Arial" panose="020B0604020202020204" pitchFamily="34" charset="0"/>
              </a:rPr>
              <a:t>Sarafino</a:t>
            </a:r>
            <a:r>
              <a:rPr lang="en-GB" sz="900" dirty="0">
                <a:latin typeface="Arial" panose="020B0604020202020204" pitchFamily="34" charset="0"/>
                <a:cs typeface="Arial" panose="020B0604020202020204" pitchFamily="34" charset="0"/>
              </a:rPr>
              <a:t> (2022) states health is more than just the absence of illness or disease. Musgrave (2017) reinforces this by suggesting health is holistic as it comes from a mix of physical, mental, social, intellectual and emotional factors that work together to support a person’s overall well-being and that good health includes maintaining physical fitness, mental wellness and a lifestyle that supports long term wellbeing. Health is complex because it is shaped by many different factors, and it changes as children’s needs, experiences and environments change. Enhancing the importance of supporting children to help them grow and develop holistically (NHS England, 2021).</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World Health Organization (World Health Organization, </a:t>
            </a:r>
            <a:r>
              <a:rPr lang="en-GB" sz="900" dirty="0" err="1">
                <a:latin typeface="Arial" panose="020B0604020202020204" pitchFamily="34" charset="0"/>
                <a:cs typeface="Arial" panose="020B0604020202020204" pitchFamily="34" charset="0"/>
              </a:rPr>
              <a:t>n,d</a:t>
            </a:r>
            <a:r>
              <a:rPr lang="en-GB" sz="900" dirty="0">
                <a:latin typeface="Arial" panose="020B0604020202020204" pitchFamily="34" charset="0"/>
                <a:cs typeface="Arial" panose="020B0604020202020204" pitchFamily="34" charset="0"/>
              </a:rPr>
              <a:t>) highlights that health in the early years is crucial because it provides the foundation for all aspects of development, and this aligns closely with Maslow’s hierarchy of needs. Maslow’s theory shows that from birth, children need their basic physiological and safety needs met such as food, rest, warmth, security and access to healthcare before they can fully engage in social interaction, learning and exploration (Maslow, 1943). This is reflected in the World Health Organisation, which emphasises the importance of good nutrition, immunisation, treatment for illness and disease and access to clean air, water, hygiene and safe play spaces (World Health Organization, </a:t>
            </a:r>
            <a:r>
              <a:rPr lang="en-GB" sz="900" dirty="0" err="1">
                <a:latin typeface="Arial" panose="020B0604020202020204" pitchFamily="34" charset="0"/>
                <a:cs typeface="Arial" panose="020B0604020202020204" pitchFamily="34" charset="0"/>
              </a:rPr>
              <a:t>n,d</a:t>
            </a:r>
            <a:r>
              <a:rPr lang="en-GB" sz="900" dirty="0">
                <a:latin typeface="Arial" panose="020B0604020202020204" pitchFamily="34" charset="0"/>
                <a:cs typeface="Arial" panose="020B0604020202020204" pitchFamily="34" charset="0"/>
              </a:rPr>
              <a:t>). When these fundamental needs are met, children are more able to form relationships, regulate their emotions and develop to their highest potential. However, when these needs are not met, Maslow’s theory explains that children may struggle to concentrate, engage in play and learning or build confidence, which impacts their over-all development</a:t>
            </a:r>
            <a:r>
              <a:rPr lang="en-GB" sz="900" b="1"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a:t>
            </a:r>
            <a:r>
              <a:rPr lang="en-GB" sz="900" dirty="0" err="1">
                <a:latin typeface="Arial" panose="020B0604020202020204" pitchFamily="34" charset="0"/>
                <a:cs typeface="Arial" panose="020B0604020202020204" pitchFamily="34" charset="0"/>
              </a:rPr>
              <a:t>Pichère</a:t>
            </a:r>
            <a:r>
              <a:rPr lang="en-GB" sz="900" dirty="0">
                <a:latin typeface="Arial" panose="020B0604020202020204" pitchFamily="34" charset="0"/>
                <a:cs typeface="Arial" panose="020B0604020202020204" pitchFamily="34" charset="0"/>
              </a:rPr>
              <a:t> and </a:t>
            </a:r>
            <a:r>
              <a:rPr lang="en-GB" sz="900" dirty="0" err="1">
                <a:latin typeface="Arial" panose="020B0604020202020204" pitchFamily="34" charset="0"/>
                <a:cs typeface="Arial" panose="020B0604020202020204" pitchFamily="34" charset="0"/>
              </a:rPr>
              <a:t>Cadiat</a:t>
            </a:r>
            <a:r>
              <a:rPr lang="en-GB" sz="900" dirty="0">
                <a:latin typeface="Arial" panose="020B0604020202020204" pitchFamily="34" charset="0"/>
                <a:cs typeface="Arial" panose="020B0604020202020204" pitchFamily="34" charset="0"/>
              </a:rPr>
              <a:t>, 2015).</a:t>
            </a:r>
          </a:p>
          <a:p>
            <a:endParaRPr lang="en-GB" sz="9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4951D54A-EA39-CDE8-1174-2EC6BAEEA09E}"/>
              </a:ext>
            </a:extLst>
          </p:cNvPr>
          <p:cNvSpPr txBox="1"/>
          <p:nvPr/>
        </p:nvSpPr>
        <p:spPr>
          <a:xfrm>
            <a:off x="5948356" y="817025"/>
            <a:ext cx="6123723" cy="3166824"/>
          </a:xfrm>
          <a:prstGeom prst="roundRect">
            <a:avLst/>
          </a:prstGeom>
          <a:ln w="34925">
            <a:solidFill>
              <a:srgbClr val="FFFF0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Dahlgren and Whitehead model illustrates that health is shaped by multiple layers, beginning with individual factors such as age and genetics, and extending to lifestyle elements like nutrition, sleep and physical activity (Dahlgren and Whitehead, 2021). Dahlgren and Whitehead (2021) highlight that children’s social networks including family relationships and support systems play a crucial role in shaping emotional security and daily routines as well as their living conditions, such as housing quality, access to healthcare and early years provisions. These also are influenced by the wider socioeconomic factors such as poverty, education, employment and environmental quality (Chaudhary, 2024). All those factors continuously overlap, showing that health is not just one thing but is a combination of many different influences within a person’s life. </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Hayes, Halpenny and O’Toole (2017) highlights that Bronfenbrenner’s chronosystem shows how children’s health changes over time, showing that health and well-being is shaped not only by environments but by when experiences happen. Periods of instability, stress or poor health during sensitive stages can make children more vulnerable, while positive changes such as stable routines, safer housing or access to early years provision can strengthen resilience and support healthier outcomes (Hayes, Halpenny and O’Toole, 2017). These experiences and the microsystem of family practitioners, community services and national policies, all shape children’s health as they grow. This also links to Maslow’s Hierarchy of Needs, as repeated experiences of stress and instability can affect children’s health, growth and development because their basic needs are not being met (Naaz and Khalid, 2023).</a:t>
            </a:r>
          </a:p>
          <a:p>
            <a:endParaRPr lang="en-GB" sz="9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E2F44153-AB8B-D075-A248-F629D61A86B3}"/>
              </a:ext>
            </a:extLst>
          </p:cNvPr>
          <p:cNvSpPr txBox="1"/>
          <p:nvPr/>
        </p:nvSpPr>
        <p:spPr>
          <a:xfrm>
            <a:off x="3139501" y="204756"/>
            <a:ext cx="5912997" cy="408623"/>
          </a:xfrm>
          <a:prstGeom prst="roundRect">
            <a:avLst/>
          </a:prstGeom>
          <a:ln w="34925">
            <a:solidFill>
              <a:srgbClr val="FF0066"/>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latin typeface="Arial" panose="020B0604020202020204" pitchFamily="34" charset="0"/>
                <a:cs typeface="Arial" panose="020B0604020202020204" pitchFamily="34" charset="0"/>
              </a:rPr>
              <a:t>Health, Well-Being and Lifestyles</a:t>
            </a:r>
          </a:p>
        </p:txBody>
      </p:sp>
      <p:sp>
        <p:nvSpPr>
          <p:cNvPr id="15" name="TextBox 14">
            <a:extLst>
              <a:ext uri="{FF2B5EF4-FFF2-40B4-BE49-F238E27FC236}">
                <a16:creationId xmlns:a16="http://schemas.microsoft.com/office/drawing/2014/main" id="{B2F80CB5-8CA1-FFC9-6FB1-CD71DAB081DF}"/>
              </a:ext>
            </a:extLst>
          </p:cNvPr>
          <p:cNvSpPr txBox="1"/>
          <p:nvPr/>
        </p:nvSpPr>
        <p:spPr>
          <a:xfrm>
            <a:off x="297579" y="272860"/>
            <a:ext cx="2443671" cy="340519"/>
          </a:xfrm>
          <a:prstGeom prst="roundRect">
            <a:avLst/>
          </a:prstGeom>
          <a:ln w="34925">
            <a:solidFill>
              <a:srgbClr val="00B0F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2507924 	ECEY5009</a:t>
            </a:r>
          </a:p>
        </p:txBody>
      </p:sp>
      <p:sp>
        <p:nvSpPr>
          <p:cNvPr id="16" name="TextBox 15">
            <a:extLst>
              <a:ext uri="{FF2B5EF4-FFF2-40B4-BE49-F238E27FC236}">
                <a16:creationId xmlns:a16="http://schemas.microsoft.com/office/drawing/2014/main" id="{2C810FB3-BAA1-AF9A-8F95-AF03E253AE1F}"/>
              </a:ext>
            </a:extLst>
          </p:cNvPr>
          <p:cNvSpPr txBox="1"/>
          <p:nvPr/>
        </p:nvSpPr>
        <p:spPr>
          <a:xfrm>
            <a:off x="9450750" y="274191"/>
            <a:ext cx="2443671" cy="340519"/>
          </a:xfrm>
          <a:prstGeom prst="roundRect">
            <a:avLst/>
          </a:prstGeom>
          <a:ln w="34925">
            <a:solidFill>
              <a:srgbClr val="00B0F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Word Count: 2200</a:t>
            </a:r>
          </a:p>
        </p:txBody>
      </p:sp>
      <p:pic>
        <p:nvPicPr>
          <p:cNvPr id="19" name="Picture 18">
            <a:extLst>
              <a:ext uri="{FF2B5EF4-FFF2-40B4-BE49-F238E27FC236}">
                <a16:creationId xmlns:a16="http://schemas.microsoft.com/office/drawing/2014/main" id="{3E6C56DE-2AC9-082A-3EBF-740BDC02C1FB}"/>
              </a:ext>
            </a:extLst>
          </p:cNvPr>
          <p:cNvPicPr>
            <a:picLocks noChangeAspect="1"/>
          </p:cNvPicPr>
          <p:nvPr/>
        </p:nvPicPr>
        <p:blipFill>
          <a:blip r:embed="rId3"/>
          <a:srcRect l="11486" r="11399"/>
          <a:stretch>
            <a:fillRect/>
          </a:stretch>
        </p:blipFill>
        <p:spPr>
          <a:xfrm>
            <a:off x="9010217" y="4156742"/>
            <a:ext cx="2884204" cy="2260106"/>
          </a:xfrm>
          <a:prstGeom prst="rect">
            <a:avLst/>
          </a:prstGeom>
        </p:spPr>
      </p:pic>
      <p:sp>
        <p:nvSpPr>
          <p:cNvPr id="20" name="TextBox 19">
            <a:extLst>
              <a:ext uri="{FF2B5EF4-FFF2-40B4-BE49-F238E27FC236}">
                <a16:creationId xmlns:a16="http://schemas.microsoft.com/office/drawing/2014/main" id="{E8EF6F0E-2DBA-F105-E159-25970F2F7C3F}"/>
              </a:ext>
            </a:extLst>
          </p:cNvPr>
          <p:cNvSpPr txBox="1"/>
          <p:nvPr/>
        </p:nvSpPr>
        <p:spPr>
          <a:xfrm>
            <a:off x="9606404" y="6487966"/>
            <a:ext cx="1691829" cy="246876"/>
          </a:xfrm>
          <a:prstGeom prst="round2DiagRect">
            <a:avLst/>
          </a:prstGeom>
          <a:noFill/>
          <a:ln w="34925">
            <a:solidFill>
              <a:schemeClr val="accent5"/>
            </a:solidFill>
          </a:ln>
        </p:spPr>
        <p:txBody>
          <a:bodyPr wrap="square" rtlCol="0">
            <a:spAutoFit/>
          </a:bodyPr>
          <a:lstStyle/>
          <a:p>
            <a:pPr algn="ctr"/>
            <a:r>
              <a:rPr lang="en-GB" sz="850" dirty="0" err="1">
                <a:latin typeface="Arial" panose="020B0604020202020204" pitchFamily="34" charset="0"/>
                <a:cs typeface="Arial" panose="020B0604020202020204" pitchFamily="34" charset="0"/>
              </a:rPr>
              <a:t>Envato</a:t>
            </a:r>
            <a:r>
              <a:rPr lang="en-GB" sz="850" dirty="0">
                <a:latin typeface="Arial" panose="020B0604020202020204" pitchFamily="34" charset="0"/>
                <a:cs typeface="Arial" panose="020B0604020202020204" pitchFamily="34" charset="0"/>
              </a:rPr>
              <a:t> Elements (n.d.) </a:t>
            </a:r>
          </a:p>
        </p:txBody>
      </p:sp>
      <p:pic>
        <p:nvPicPr>
          <p:cNvPr id="22" name="Picture 21">
            <a:extLst>
              <a:ext uri="{FF2B5EF4-FFF2-40B4-BE49-F238E27FC236}">
                <a16:creationId xmlns:a16="http://schemas.microsoft.com/office/drawing/2014/main" id="{21E24A99-474E-B788-5B81-8B6D9949BB6B}"/>
              </a:ext>
            </a:extLst>
          </p:cNvPr>
          <p:cNvPicPr>
            <a:picLocks noChangeAspect="1"/>
          </p:cNvPicPr>
          <p:nvPr/>
        </p:nvPicPr>
        <p:blipFill>
          <a:blip r:embed="rId4"/>
          <a:stretch>
            <a:fillRect/>
          </a:stretch>
        </p:blipFill>
        <p:spPr>
          <a:xfrm>
            <a:off x="6032670" y="4209706"/>
            <a:ext cx="2694972" cy="2207142"/>
          </a:xfrm>
          <a:prstGeom prst="rect">
            <a:avLst/>
          </a:prstGeom>
        </p:spPr>
      </p:pic>
      <p:sp>
        <p:nvSpPr>
          <p:cNvPr id="23" name="TextBox 22">
            <a:extLst>
              <a:ext uri="{FF2B5EF4-FFF2-40B4-BE49-F238E27FC236}">
                <a16:creationId xmlns:a16="http://schemas.microsoft.com/office/drawing/2014/main" id="{48A3F02E-0379-CD75-9038-3302082F1057}"/>
              </a:ext>
            </a:extLst>
          </p:cNvPr>
          <p:cNvSpPr txBox="1"/>
          <p:nvPr/>
        </p:nvSpPr>
        <p:spPr>
          <a:xfrm>
            <a:off x="6534241" y="6483591"/>
            <a:ext cx="1691829" cy="246876"/>
          </a:xfrm>
          <a:prstGeom prst="round2DiagRect">
            <a:avLst/>
          </a:prstGeom>
          <a:noFill/>
          <a:ln w="34925">
            <a:solidFill>
              <a:schemeClr val="accent5"/>
            </a:solidFill>
          </a:ln>
        </p:spPr>
        <p:txBody>
          <a:bodyPr wrap="square" rtlCol="0">
            <a:spAutoFit/>
          </a:bodyPr>
          <a:lstStyle/>
          <a:p>
            <a:pPr algn="ctr"/>
            <a:r>
              <a:rPr lang="en-GB" sz="850" dirty="0">
                <a:latin typeface="Arial" panose="020B0604020202020204" pitchFamily="34" charset="0"/>
                <a:cs typeface="Arial" panose="020B0604020202020204" pitchFamily="34" charset="0"/>
              </a:rPr>
              <a:t>Pinterest (n.d.) </a:t>
            </a:r>
          </a:p>
        </p:txBody>
      </p:sp>
    </p:spTree>
    <p:extLst>
      <p:ext uri="{BB962C8B-B14F-4D97-AF65-F5344CB8AC3E}">
        <p14:creationId xmlns:p14="http://schemas.microsoft.com/office/powerpoint/2010/main" val="3632936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319110A-0F4D-E702-DBEF-1549809C8457}"/>
              </a:ext>
            </a:extLst>
          </p:cNvPr>
          <p:cNvSpPr txBox="1"/>
          <p:nvPr/>
        </p:nvSpPr>
        <p:spPr>
          <a:xfrm>
            <a:off x="239830" y="220637"/>
            <a:ext cx="4938754" cy="6507435"/>
          </a:xfrm>
          <a:prstGeom prst="roundRect">
            <a:avLst/>
          </a:prstGeom>
          <a:ln w="34925">
            <a:solidFill>
              <a:srgbClr val="92D05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900" u="sng" dirty="0">
              <a:latin typeface="Arial" panose="020B0604020202020204" pitchFamily="34" charset="0"/>
              <a:cs typeface="Arial" panose="020B0604020202020204" pitchFamily="34" charset="0"/>
            </a:endParaRPr>
          </a:p>
          <a:p>
            <a:r>
              <a:rPr lang="en-GB" sz="900" u="sng" dirty="0">
                <a:latin typeface="Arial" panose="020B0604020202020204" pitchFamily="34" charset="0"/>
                <a:cs typeface="Arial" panose="020B0604020202020204" pitchFamily="34" charset="0"/>
              </a:rPr>
              <a:t>Well-Being</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National Institute for Health and Care Excellence (NICE) (2022) has divided well-being into three separate categories which are social well-being, emotional well-being and psychological well-being as their research shows there are a range of factors that can influence a child’s health and well-being. Which reinforces Rose, Gilbert and Richards (2017) work stating that being healthy includes mental health and well-being as well as a person’s physical health. </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Musgrave, (2017) defines social well‑being as children’s ability to form positive relationships, feel a sense of belonging and interact confidently with others in their family, early years settings and wider community. Identifying social well‑being as a key part of children’s overall health because supportive relationships help them feel valued, included and safe. This links strongly to Vygotsky’s sociocultural theory, which argues that children learn and develop through social interaction, shared activities and communication with others (Vygotsky and Cole, 1978). Bronfenbrenner’s ecological systems theory also highlights the importance of the microsystem which are family, peers and practitioners, in shaping children’s social experiences (Bronfenbrenner, 1996).  Factors influencing social well‑being include secure attachments, opportunities for cooperative play, inclusive environments and positive peer interactions. For example, children who regularly engage in group play, feel accepted by peers and experience warm relationships at home are more likely to develop strong social skills and positive health outcomes. However, social isolation, bullying or unstable relationships can negatively affect confidence, behaviour and long‑term well‑being (Bradshaw, 2016).</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NICE (2022) says emotional well‑being refers to children’s ability to understand, express and manage their feelings in healthy ways and highlights emotional well‑being as essential for resilience, coping and mental health. This is closely linked to Bowlby’s attachment theory, which emphasises that secure early relationships help children develop emotional regulation and a sense of safety (Bowlby, 1982). Emotional well‑being is influenced by factors such as predictable routines, nurturing relationships, secure attachments and supportive environments (Brown and Mander, 2021). Brown and Mander (2021) highlight that children who experience consistent caregiving and have adults who help them label and manage emotions are more likely to develop resilience and emotional stability. However, they also suggest exposure to stress, instability or inconsistent caregiving can make it harder for children to regulate emotions, increasing the risk of anxiety, behavioural difficulties or poor health outcomes.</a:t>
            </a:r>
          </a:p>
          <a:p>
            <a:endParaRPr lang="en-GB" sz="90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endParaRPr lang="en-GB" sz="85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277FC11-5F87-CB1A-FDCF-E555A8260817}"/>
              </a:ext>
            </a:extLst>
          </p:cNvPr>
          <p:cNvSpPr txBox="1"/>
          <p:nvPr/>
        </p:nvSpPr>
        <p:spPr>
          <a:xfrm>
            <a:off x="7013416" y="190657"/>
            <a:ext cx="4938754" cy="1932444"/>
          </a:xfrm>
          <a:prstGeom prst="roundRect">
            <a:avLst/>
          </a:prstGeom>
          <a:ln w="34925">
            <a:solidFill>
              <a:srgbClr val="92D05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85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Laver-Bradbury,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(2021) describe psychological well‑being as a broader concept that includes emotional health, resilience, self‑esteem and the ability to cope with challenges and problem solve. That psychological well‑being as part of children’s overall mental health, influencing how they think, feel and behave. Maslow’s Hierarchy of Needs helps explain this, as children require safety, belonging and esteem to develop confidence and positive mental functioning (Maslow, 1943). Factors influencing psychological well‑being include family stability, opportunities for exploration, supportive adults and experiences of success. Research by Cowley, (2021) indicates that children who feel competent, receive praise and have opportunities to learn are more likely to develop strong psychological well‑being. However, chronic stress, trauma or repeated negative experiences can undermine self‑esteem and increase the risk of mental health difficulties</a:t>
            </a:r>
            <a:r>
              <a:rPr lang="en-GB" sz="850" dirty="0">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7771D108-1B73-5AA9-BF84-140F360684B7}"/>
              </a:ext>
            </a:extLst>
          </p:cNvPr>
          <p:cNvSpPr txBox="1"/>
          <p:nvPr/>
        </p:nvSpPr>
        <p:spPr>
          <a:xfrm>
            <a:off x="5331502" y="2217246"/>
            <a:ext cx="6750570" cy="4545925"/>
          </a:xfrm>
          <a:prstGeom prst="roundRect">
            <a:avLst/>
          </a:prstGeom>
          <a:ln w="34925">
            <a:solidFill>
              <a:srgbClr val="00B0F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900" u="sng" dirty="0">
                <a:latin typeface="Arial" panose="020B0604020202020204" pitchFamily="34" charset="0"/>
                <a:cs typeface="Arial" panose="020B0604020202020204" pitchFamily="34" charset="0"/>
              </a:rPr>
              <a:t>Lifestyle</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National Health Service (NHS) (2025) indicates a lifestyle is the pattern of daily habits, routines and behaviours that shape how children live and develop. It includes eating, sleeping, playing, hygiene, physical activity and the emotional tone of their home environment (NHS, 2025). Because early childhood is a sensitive period of rapid growth, the lifestyle children experience forms the basis for their long‑term health, wellbeing and the choices they learn to make (Finnegan and Lawton, 2015).</a:t>
            </a:r>
          </a:p>
          <a:p>
            <a:endParaRPr lang="en-GB" sz="900" dirty="0">
              <a:latin typeface="Arial" panose="020B0604020202020204" pitchFamily="34" charset="0"/>
              <a:cs typeface="Arial" panose="020B0604020202020204" pitchFamily="34" charset="0"/>
            </a:endParaRPr>
          </a:p>
          <a:p>
            <a:r>
              <a:rPr lang="en-GB" sz="900" dirty="0" err="1">
                <a:latin typeface="Arial" panose="020B0604020202020204" pitchFamily="34" charset="0"/>
                <a:cs typeface="Arial" panose="020B0604020202020204" pitchFamily="34" charset="0"/>
              </a:rPr>
              <a:t>EduCare</a:t>
            </a:r>
            <a:r>
              <a:rPr lang="en-GB" sz="900" dirty="0">
                <a:latin typeface="Arial" panose="020B0604020202020204" pitchFamily="34" charset="0"/>
                <a:cs typeface="Arial" panose="020B0604020202020204" pitchFamily="34" charset="0"/>
              </a:rPr>
              <a:t> (2021) highlight that positive and supportive lifestyle experiences help children build confidence, resilience and the ability to make healthy decisions. Predictable routines such as regular meals, consistent sleep patterns and opportunities for active play create a sense of stability that supports emotional regulation (</a:t>
            </a:r>
            <a:r>
              <a:rPr lang="en-GB" sz="900" dirty="0" err="1">
                <a:latin typeface="Arial" panose="020B0604020202020204" pitchFamily="34" charset="0"/>
                <a:cs typeface="Arial" panose="020B0604020202020204" pitchFamily="34" charset="0"/>
              </a:rPr>
              <a:t>EduCare</a:t>
            </a:r>
            <a:r>
              <a:rPr lang="en-GB" sz="900" dirty="0">
                <a:latin typeface="Arial" panose="020B0604020202020204" pitchFamily="34" charset="0"/>
                <a:cs typeface="Arial" panose="020B0604020202020204" pitchFamily="34" charset="0"/>
              </a:rPr>
              <a:t>, 2021). Calm, organised environments allow children to explore safely, engage in meaningful play and form secure relationships. Access to safe indoor and outdoor spaces encourages physical activity and social interaction, strengthening communication skills and self‑belief (Birth to 5 Matters, n.d.)  Early years settings reinforce these experiences by modelling healthy routines and offering structured opportunities for movement, rest and cooperative play. Over time, these positive influences help children develop a better understanding of how to make thoughtful choices and manage challenges (Welsh Government, 2020).</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These experiences shape far more than children’s daily routines, they influence the beliefs, expectations and coping strategies children develop as they grow. When a child is raised in an unstable or stressful environment such as a home that is noisy, crowded, cluttered or unpredictable, the lifestyle they learn becomes their understanding of what life should look like (</a:t>
            </a:r>
            <a:r>
              <a:rPr lang="en-GB" sz="900" dirty="0" err="1">
                <a:latin typeface="Arial" panose="020B0604020202020204" pitchFamily="34" charset="0"/>
                <a:cs typeface="Arial" panose="020B0604020202020204" pitchFamily="34" charset="0"/>
              </a:rPr>
              <a:t>Mollborn</a:t>
            </a:r>
            <a:r>
              <a:rPr lang="en-GB" sz="900" dirty="0">
                <a:latin typeface="Arial" panose="020B0604020202020204" pitchFamily="34" charset="0"/>
                <a:cs typeface="Arial" panose="020B0604020202020204" pitchFamily="34" charset="0"/>
              </a:rPr>
              <a:t> and Lawrence, 2018). Research by Schmeer and Yoon (2016) suggests exposure to constant noise, conflict or disorganisation can heighten stress and disrupt the body’s developing stress‑response systems and these conditions can affect children’s confidence, decision‑making and ability to form secure relationships. Over time, these early patterns can become deeply rooted, creating a cycle that continues across generations. If a child absorbs a negative lifestyle as their only idea of what life should be, it can have an impact on their health and well-being in later life as they may carry these patterns into adulthood and unintentionally recreate them, simply because they have never known anything else (Ferraro, Schafer and Wilkinson, 2016). </a:t>
            </a:r>
          </a:p>
        </p:txBody>
      </p:sp>
      <p:pic>
        <p:nvPicPr>
          <p:cNvPr id="11" name="Picture 10">
            <a:extLst>
              <a:ext uri="{FF2B5EF4-FFF2-40B4-BE49-F238E27FC236}">
                <a16:creationId xmlns:a16="http://schemas.microsoft.com/office/drawing/2014/main" id="{69AB3A87-1F4D-D751-14D9-365B4215B54E}"/>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4905" b="85085" l="5300" r="95400">
                        <a14:foregroundMark x1="46600" y1="63764" x2="46600" y2="63764"/>
                        <a14:foregroundMark x1="45600" y1="79179" x2="45600" y2="79179"/>
                        <a14:foregroundMark x1="31800" y1="79179" x2="31800" y2="79179"/>
                        <a14:foregroundMark x1="31500" y1="75976" x2="31500" y2="75976"/>
                        <a14:foregroundMark x1="31500" y1="75976" x2="31500" y2="75976"/>
                        <a14:foregroundMark x1="27300" y1="73674" x2="27300" y2="73674"/>
                        <a14:foregroundMark x1="27300" y1="73674" x2="27300" y2="73674"/>
                        <a14:foregroundMark x1="20600" y1="66466" x2="67600" y2="60060"/>
                        <a14:foregroundMark x1="10800" y1="78178" x2="68000" y2="74174"/>
                        <a14:foregroundMark x1="68000" y1="74174" x2="78700" y2="74374"/>
                        <a14:foregroundMark x1="82900" y1="78178" x2="36400" y2="81081"/>
                        <a14:foregroundMark x1="36400" y1="81081" x2="9500" y2="79780"/>
                        <a14:foregroundMark x1="86400" y1="74374" x2="89300" y2="83283"/>
                        <a14:foregroundMark x1="89300" y1="83283" x2="66455" y2="86243"/>
                        <a14:foregroundMark x1="61526" y1="86393" x2="11000" y2="82082"/>
                        <a14:foregroundMark x1="11000" y1="82082" x2="11600" y2="73273"/>
                        <a14:foregroundMark x1="11600" y1="73273" x2="13500" y2="72573"/>
                        <a14:foregroundMark x1="66500" y1="82382" x2="44000" y2="83483"/>
                        <a14:foregroundMark x1="95400" y1="85285" x2="95400" y2="85285"/>
                        <a14:foregroundMark x1="72300" y1="67768" x2="72300" y2="67768"/>
                        <a14:foregroundMark x1="74700" y1="67568" x2="52200" y2="70971"/>
                        <a14:foregroundMark x1="81300" y1="68068" x2="74400" y2="61962"/>
                        <a14:foregroundMark x1="74400" y1="61962" x2="74400" y2="61962"/>
                        <a14:foregroundMark x1="5300" y1="81281" x2="12100" y2="71772"/>
                        <a14:foregroundMark x1="35200" y1="51351" x2="35200" y2="51351"/>
                        <a14:foregroundMark x1="50600" y1="18418" x2="45800" y2="27728"/>
                        <a14:foregroundMark x1="66800" y1="39940" x2="38600" y2="41041"/>
                        <a14:foregroundMark x1="38600" y1="41041" x2="31200" y2="37838"/>
                        <a14:foregroundMark x1="69400" y1="49249" x2="26500" y2="48649"/>
                        <a14:foregroundMark x1="21400" y1="54755" x2="35300" y2="25926"/>
                        <a14:foregroundMark x1="35300" y1="25926" x2="45600" y2="14214"/>
                        <a14:foregroundMark x1="70700" y1="42543" x2="60900" y2="42843"/>
                        <a14:foregroundMark x1="73100" y1="43343" x2="64900" y2="44144"/>
                        <a14:foregroundMark x1="63000" y1="44745" x2="36300" y2="43644"/>
                        <a14:foregroundMark x1="49300" y1="4905" x2="49300" y2="4905"/>
                        <a14:foregroundMark x1="49300" y1="4905" x2="37200" y2="50250"/>
                        <a14:foregroundMark x1="37200" y1="50250" x2="15200" y2="81682"/>
                        <a14:foregroundMark x1="15200" y1="81682" x2="49800" y2="81982"/>
                        <a14:foregroundMark x1="49800" y1="81982" x2="80800" y2="79880"/>
                        <a14:foregroundMark x1="80800" y1="79880" x2="91900" y2="80681"/>
                        <a14:foregroundMark x1="91900" y1="80681" x2="50900" y2="5506"/>
                        <a14:foregroundMark x1="50900" y1="5506" x2="49500" y2="5405"/>
                        <a14:backgroundMark x1="13500" y1="9710" x2="13500" y2="9710"/>
                        <a14:backgroundMark x1="64300" y1="87688" x2="64300" y2="87688"/>
                        <a14:backgroundMark x1="64500" y1="86386" x2="64500" y2="86386"/>
                        <a14:backgroundMark x1="62500" y1="86587" x2="62500" y2="86587"/>
                        <a14:backgroundMark x1="61400" y1="86587" x2="66100" y2="86787"/>
                      </a14:backgroundRemoval>
                    </a14:imgEffect>
                  </a14:imgLayer>
                </a14:imgProps>
              </a:ext>
            </a:extLst>
          </a:blip>
          <a:srcRect l="-4600" t="-1800" r="-3041" b="11777"/>
          <a:stretch/>
        </p:blipFill>
        <p:spPr>
          <a:xfrm>
            <a:off x="5213679" y="190657"/>
            <a:ext cx="1764641" cy="1474326"/>
          </a:xfrm>
          <a:prstGeom prst="triangle">
            <a:avLst/>
          </a:prstGeom>
        </p:spPr>
      </p:pic>
      <p:sp>
        <p:nvSpPr>
          <p:cNvPr id="12" name="TextBox 11">
            <a:extLst>
              <a:ext uri="{FF2B5EF4-FFF2-40B4-BE49-F238E27FC236}">
                <a16:creationId xmlns:a16="http://schemas.microsoft.com/office/drawing/2014/main" id="{8D2B418E-166E-8602-E58E-B6E6E73F7062}"/>
              </a:ext>
            </a:extLst>
          </p:cNvPr>
          <p:cNvSpPr txBox="1"/>
          <p:nvPr/>
        </p:nvSpPr>
        <p:spPr>
          <a:xfrm>
            <a:off x="5495194" y="1759128"/>
            <a:ext cx="1291551" cy="246876"/>
          </a:xfrm>
          <a:prstGeom prst="round2DiagRect">
            <a:avLst/>
          </a:prstGeom>
          <a:noFill/>
          <a:ln w="34925">
            <a:solidFill>
              <a:schemeClr val="accent5"/>
            </a:solidFill>
          </a:ln>
        </p:spPr>
        <p:txBody>
          <a:bodyPr wrap="square" rtlCol="0">
            <a:spAutoFit/>
          </a:bodyPr>
          <a:lstStyle/>
          <a:p>
            <a:pPr algn="ctr"/>
            <a:r>
              <a:rPr lang="en-GB" sz="850" dirty="0" err="1">
                <a:latin typeface="Arial" panose="020B0604020202020204" pitchFamily="34" charset="0"/>
                <a:cs typeface="Arial" panose="020B0604020202020204" pitchFamily="34" charset="0"/>
              </a:rPr>
              <a:t>Calmsage</a:t>
            </a:r>
            <a:r>
              <a:rPr lang="en-GB" sz="850"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711665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8F3204-D433-CF5F-CF3B-73655E6A55C8}"/>
              </a:ext>
            </a:extLst>
          </p:cNvPr>
          <p:cNvSpPr txBox="1"/>
          <p:nvPr/>
        </p:nvSpPr>
        <p:spPr>
          <a:xfrm>
            <a:off x="162398" y="227226"/>
            <a:ext cx="5569609" cy="1622360"/>
          </a:xfrm>
          <a:prstGeom prst="roundRect">
            <a:avLst/>
          </a:prstGeom>
          <a:ln w="34925">
            <a:solidFill>
              <a:srgbClr val="00B0F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85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Babies and young children are easily affected by the parent’s lifestyle because they spend most of their time at home and rely heavily on adults to meet their needs. Factors such as poor sleep caused by household chaos, limited safe space for play, or exposure to hazards like damp, mould or excessive noise can make them more vulnerable to the emotional and physical effects of stress (Schmeer and Yoon, 2016). At this stage, they have little ability to change or escape harmful environments, which increases the impact of these experiences. Even as children grow older and gain more independence, the impressions formed in early childhood can remain influential, shaping their behaviour, wellbeing and relationships long into the future (HM Government, 2021). </a:t>
            </a:r>
          </a:p>
          <a:p>
            <a:pPr>
              <a:lnSpc>
                <a:spcPct val="107000"/>
              </a:lnSpc>
              <a:spcAft>
                <a:spcPts val="800"/>
              </a:spcAft>
            </a:pPr>
            <a:endParaRPr lang="en-GB" sz="85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F1331A94-603C-E28D-E8B1-80E5AD4BC00A}"/>
              </a:ext>
            </a:extLst>
          </p:cNvPr>
          <p:cNvSpPr txBox="1"/>
          <p:nvPr/>
        </p:nvSpPr>
        <p:spPr>
          <a:xfrm>
            <a:off x="5944222" y="230524"/>
            <a:ext cx="5912997" cy="2864046"/>
          </a:xfrm>
          <a:prstGeom prst="roundRect">
            <a:avLst/>
          </a:prstGeom>
          <a:ln w="34925">
            <a:solidFill>
              <a:srgbClr val="FF0066"/>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Practitioners also recognise that home environments strongly influence children’s lifestyle and wellbeing. Practitioners can work closely with parents to build trusting relationships, share observations and agree on strategies that promote the child’s health, wellbeing and lifestyle. This helps families feel included and supported rather than judged </a:t>
            </a:r>
            <a:r>
              <a:rPr lang="en-US" sz="900" dirty="0">
                <a:latin typeface="Arial" panose="020B0604020202020204" pitchFamily="34" charset="0"/>
                <a:cs typeface="Arial" panose="020B0604020202020204" pitchFamily="34" charset="0"/>
              </a:rPr>
              <a:t>(Public Health Wales, </a:t>
            </a:r>
            <a:r>
              <a:rPr lang="en-US" sz="900" dirty="0" err="1">
                <a:latin typeface="Arial" panose="020B0604020202020204" pitchFamily="34" charset="0"/>
                <a:cs typeface="Arial" panose="020B0604020202020204" pitchFamily="34" charset="0"/>
              </a:rPr>
              <a:t>n.d</a:t>
            </a:r>
            <a:r>
              <a:rPr lang="en-US" sz="900"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Through a positive relationship practitioners can share guidance, model routines and offer supportive, non‑judgemental conversations, that can help parents create healthier, more predictable environments for their children. This partnership approach strengthens continuity between home and setting, helping children feel secure, understood and supported (Wilson, 2025).</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Multi‑agency working is when practitioners, parents and other professionals work together using a holistic approach to meet all aspects of a child’s needs. It ensures support is coordinated and based on a child‑centred approach, so the child’s health, wellbeing and lifestyle are prioritised across home and educational settings. For example, if a child is struggling to stay awake in school due to a difficult home environment, practitioners will work with parents, a health visitor and family support services to create a plan that helps the child feel secure and supported. This approach ensures that both the child and their family are supported holistically (Walker, 2022).</a:t>
            </a:r>
          </a:p>
          <a:p>
            <a:pPr>
              <a:lnSpc>
                <a:spcPct val="107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F52918ED-28D6-DB5C-F2A3-6D54084F0749}"/>
              </a:ext>
            </a:extLst>
          </p:cNvPr>
          <p:cNvSpPr txBox="1"/>
          <p:nvPr/>
        </p:nvSpPr>
        <p:spPr>
          <a:xfrm>
            <a:off x="6096000" y="5015337"/>
            <a:ext cx="5912997" cy="1452242"/>
          </a:xfrm>
          <a:prstGeom prst="roundRect">
            <a:avLst/>
          </a:prstGeom>
          <a:ln w="34925">
            <a:solidFill>
              <a:srgbClr val="FF660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pPr>
              <a:lnSpc>
                <a:spcPct val="107000"/>
              </a:lnSpc>
              <a:spcAft>
                <a:spcPts val="800"/>
              </a:spcAft>
            </a:pPr>
            <a:r>
              <a:rPr lang="en-GB" sz="900" u="sng" kern="100" dirty="0">
                <a:effectLst/>
                <a:latin typeface="Arial" panose="020B0604020202020204" pitchFamily="34" charset="0"/>
                <a:ea typeface="Aptos" panose="020B0004020202020204" pitchFamily="34" charset="0"/>
                <a:cs typeface="Arial" panose="020B0604020202020204" pitchFamily="34" charset="0"/>
              </a:rPr>
              <a:t>Conclusion</a:t>
            </a:r>
            <a:endParaRPr lang="en-GB" sz="900" kern="100" dirty="0">
              <a:effectLst/>
              <a:latin typeface="Arial" panose="020B0604020202020204" pitchFamily="34" charset="0"/>
              <a:ea typeface="Aptos" panose="020B00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In conclusion, practitioners play a crucial role in shaping children’s health, wellbeing and lifestyle by building warm relationships, establishing consistent routines and creating environments that support exploration and growth. Children’s lifestyles are influenced by both positive and challenging circumstances, making it essential for practitioners to understand the full context of each child’s life. By recognising both the strengths and difficulties, practitioners can work alongside other professionals and families to promote healthy habits, strengthen resilience and help break cycles of disadvantage, giving every child the best possible foundation for lifelong wellbeing (Musgrave, 2017).</a:t>
            </a:r>
          </a:p>
        </p:txBody>
      </p:sp>
      <p:sp>
        <p:nvSpPr>
          <p:cNvPr id="5" name="TextBox 4">
            <a:extLst>
              <a:ext uri="{FF2B5EF4-FFF2-40B4-BE49-F238E27FC236}">
                <a16:creationId xmlns:a16="http://schemas.microsoft.com/office/drawing/2014/main" id="{68A0C248-5EB2-25BD-E999-3E8D00B8C100}"/>
              </a:ext>
            </a:extLst>
          </p:cNvPr>
          <p:cNvSpPr txBox="1"/>
          <p:nvPr/>
        </p:nvSpPr>
        <p:spPr>
          <a:xfrm>
            <a:off x="183003" y="2089815"/>
            <a:ext cx="5549004" cy="4540959"/>
          </a:xfrm>
          <a:prstGeom prst="roundRect">
            <a:avLst/>
          </a:prstGeom>
          <a:ln w="34925">
            <a:solidFill>
              <a:srgbClr val="FF0066"/>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900" u="sng" dirty="0">
                <a:latin typeface="Arial" panose="020B0604020202020204" pitchFamily="34" charset="0"/>
                <a:cs typeface="Arial" panose="020B0604020202020204" pitchFamily="34" charset="0"/>
              </a:rPr>
              <a:t>How can practitioners support children’s health, well-being and lifestyle</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Practitioners play a central role in promoting children’s health and wellbeing by shaping the daily experiences, routines and environments that influence their lifestyle. Because young children rely on adults to meet their physical and emotional needs, the way practitioners interact with them directly affects how they learn to care for themselves, make decisions and develop positive habits that support long‑term wellbeing (</a:t>
            </a:r>
            <a:r>
              <a:rPr lang="en-US" sz="900" dirty="0">
                <a:latin typeface="Arial" panose="020B0604020202020204" pitchFamily="34" charset="0"/>
                <a:cs typeface="Arial" panose="020B0604020202020204" pitchFamily="34" charset="0"/>
              </a:rPr>
              <a:t>Welsh government, 2024).</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A way practitioners support children’s health is through consistent routines that promote stability and safety. Barnardo’s (n.d.) highlight that regular mealtimes, predictable sleep or rest periods and opportunities for active play help children understand what to expect, reducing stress and supporting emotional regulation and well-being. Practitioners can also model healthy behaviours such as handwashing, brushing teeth, choosing nutritious foods and staying active helping children build a clear picture of what healthy living looks like, adhering to article 24 of the UN Convention on the Right of the Child (UNICEF UK, 2019). These everyday interactions encourage children to develop confidence in making healthy choices and foster resilience as they learn to manage their own needs (Rosário,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 2025).</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Curriculum for Wales has incorporated health and well-being into the foundations of the frameworks and practitioners bring this to life by creating rich learning environments that are welcoming, nurturing and safe (Welsh Government, 2020). Approaches such as Montessori and Reggio Emilia also strengthen the curriculum by encouraging independence, self‑care and emotional awareness through child‑led exploration (Lillard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 2021 and Rinaldi, 2021). Activities such as outdoor play, yoga, mindfulness, cooperative games and creative investigation help children strengthen their bodies, communicate feelings and build positive relationships. These experiences contribute to a balanced lifestyle and support children’s mental health by giving them safe, meaningful ways to express emotions, develop coping strategies and take increasing responsibility for their own wellbeing (Harris and Cale, 2019).</a:t>
            </a:r>
          </a:p>
          <a:p>
            <a:pPr>
              <a:lnSpc>
                <a:spcPct val="107000"/>
              </a:lnSpc>
              <a:spcAft>
                <a:spcPts val="800"/>
              </a:spcAft>
            </a:pPr>
            <a:r>
              <a:rPr lang="en-GB" sz="85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85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05056AC5-8423-5A41-BC8D-A147C4582EFC}"/>
              </a:ext>
            </a:extLst>
          </p:cNvPr>
          <p:cNvPicPr>
            <a:picLocks noChangeAspect="1"/>
          </p:cNvPicPr>
          <p:nvPr/>
        </p:nvPicPr>
        <p:blipFill>
          <a:blip r:embed="rId2"/>
          <a:stretch>
            <a:fillRect/>
          </a:stretch>
        </p:blipFill>
        <p:spPr>
          <a:xfrm>
            <a:off x="6096000" y="3191038"/>
            <a:ext cx="1709643" cy="1727830"/>
          </a:xfrm>
          <a:prstGeom prst="rect">
            <a:avLst/>
          </a:prstGeom>
        </p:spPr>
      </p:pic>
      <p:sp>
        <p:nvSpPr>
          <p:cNvPr id="8" name="TextBox 7">
            <a:extLst>
              <a:ext uri="{FF2B5EF4-FFF2-40B4-BE49-F238E27FC236}">
                <a16:creationId xmlns:a16="http://schemas.microsoft.com/office/drawing/2014/main" id="{19C0FE2E-CBE9-74B5-C08E-866711E49098}"/>
              </a:ext>
            </a:extLst>
          </p:cNvPr>
          <p:cNvSpPr txBox="1"/>
          <p:nvPr/>
        </p:nvSpPr>
        <p:spPr>
          <a:xfrm>
            <a:off x="7824289" y="3844747"/>
            <a:ext cx="1423039" cy="440650"/>
          </a:xfrm>
          <a:prstGeom prst="round2DiagRect">
            <a:avLst>
              <a:gd name="adj1" fmla="val 16667"/>
              <a:gd name="adj2" fmla="val 34452"/>
            </a:avLst>
          </a:prstGeom>
          <a:noFill/>
          <a:ln w="34925">
            <a:solidFill>
              <a:schemeClr val="accent5"/>
            </a:solidFill>
          </a:ln>
        </p:spPr>
        <p:txBody>
          <a:bodyPr wrap="square" rtlCol="0">
            <a:spAutoFit/>
          </a:bodyPr>
          <a:lstStyle/>
          <a:p>
            <a:pPr algn="ctr"/>
            <a:r>
              <a:rPr lang="en-GB" sz="850" dirty="0">
                <a:latin typeface="Arial" panose="020B0604020202020204" pitchFamily="34" charset="0"/>
                <a:cs typeface="Arial" panose="020B0604020202020204" pitchFamily="34" charset="0"/>
              </a:rPr>
              <a:t>West Cheshire Children’s Trust (2020</a:t>
            </a:r>
            <a:r>
              <a:rPr lang="en-GB" sz="800" dirty="0">
                <a:latin typeface="Arial" panose="020B0604020202020204" pitchFamily="34" charset="0"/>
                <a:cs typeface="Arial" panose="020B0604020202020204" pitchFamily="34" charset="0"/>
              </a:rPr>
              <a:t>) </a:t>
            </a:r>
          </a:p>
        </p:txBody>
      </p:sp>
      <p:pic>
        <p:nvPicPr>
          <p:cNvPr id="12" name="Picture 11">
            <a:extLst>
              <a:ext uri="{FF2B5EF4-FFF2-40B4-BE49-F238E27FC236}">
                <a16:creationId xmlns:a16="http://schemas.microsoft.com/office/drawing/2014/main" id="{39D8A8E7-CEF6-C80F-C968-769D120E9466}"/>
              </a:ext>
            </a:extLst>
          </p:cNvPr>
          <p:cNvPicPr>
            <a:picLocks noChangeAspect="1"/>
          </p:cNvPicPr>
          <p:nvPr/>
        </p:nvPicPr>
        <p:blipFill>
          <a:blip r:embed="rId3"/>
          <a:srcRect b="10815"/>
          <a:stretch>
            <a:fillRect/>
          </a:stretch>
        </p:blipFill>
        <p:spPr>
          <a:xfrm>
            <a:off x="9324642" y="3191037"/>
            <a:ext cx="1370172" cy="1727831"/>
          </a:xfrm>
          <a:prstGeom prst="rect">
            <a:avLst/>
          </a:prstGeom>
        </p:spPr>
      </p:pic>
      <p:sp>
        <p:nvSpPr>
          <p:cNvPr id="13" name="TextBox 12">
            <a:extLst>
              <a:ext uri="{FF2B5EF4-FFF2-40B4-BE49-F238E27FC236}">
                <a16:creationId xmlns:a16="http://schemas.microsoft.com/office/drawing/2014/main" id="{4D7CF9DC-6915-3E9A-34F5-6556720D64A4}"/>
              </a:ext>
            </a:extLst>
          </p:cNvPr>
          <p:cNvSpPr txBox="1"/>
          <p:nvPr/>
        </p:nvSpPr>
        <p:spPr>
          <a:xfrm>
            <a:off x="10713192" y="3844747"/>
            <a:ext cx="1370172" cy="601950"/>
          </a:xfrm>
          <a:prstGeom prst="round2DiagRect">
            <a:avLst>
              <a:gd name="adj1" fmla="val 16667"/>
              <a:gd name="adj2" fmla="val 34452"/>
            </a:avLst>
          </a:prstGeom>
          <a:noFill/>
          <a:ln w="34925">
            <a:solidFill>
              <a:schemeClr val="accent5"/>
            </a:solidFill>
          </a:ln>
        </p:spPr>
        <p:txBody>
          <a:bodyPr wrap="square" rtlCol="0">
            <a:spAutoFit/>
          </a:bodyPr>
          <a:lstStyle/>
          <a:p>
            <a:pPr algn="ctr"/>
            <a:r>
              <a:rPr lang="en-GB" sz="850" dirty="0">
                <a:latin typeface="Arial" panose="020B0604020202020204" pitchFamily="34" charset="0"/>
                <a:cs typeface="Arial" panose="020B0604020202020204" pitchFamily="34" charset="0"/>
              </a:rPr>
              <a:t>Saskatchewan Advocate for Children and Youth (n.d.)</a:t>
            </a:r>
          </a:p>
        </p:txBody>
      </p:sp>
    </p:spTree>
    <p:extLst>
      <p:ext uri="{BB962C8B-B14F-4D97-AF65-F5344CB8AC3E}">
        <p14:creationId xmlns:p14="http://schemas.microsoft.com/office/powerpoint/2010/main" val="286323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4B0390-8E66-D273-D04D-BB9E4B47E767}"/>
              </a:ext>
            </a:extLst>
          </p:cNvPr>
          <p:cNvSpPr txBox="1"/>
          <p:nvPr/>
        </p:nvSpPr>
        <p:spPr>
          <a:xfrm>
            <a:off x="163691" y="224590"/>
            <a:ext cx="11864618" cy="6367701"/>
          </a:xfrm>
          <a:prstGeom prst="roundRect">
            <a:avLst/>
          </a:prstGeom>
          <a:ln w="34925">
            <a:solidFill>
              <a:srgbClr val="00B05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u="sng" dirty="0">
                <a:latin typeface="Arial" panose="020B0604020202020204" pitchFamily="34" charset="0"/>
                <a:cs typeface="Arial" panose="020B0604020202020204" pitchFamily="34" charset="0"/>
              </a:rPr>
              <a:t>References</a:t>
            </a:r>
          </a:p>
          <a:p>
            <a:r>
              <a:rPr lang="en-GB" sz="1600" u="sng"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Barnardo’s (n.d.) </a:t>
            </a:r>
            <a:r>
              <a:rPr lang="en-GB" sz="1400" i="1" dirty="0">
                <a:latin typeface="Arial" panose="020B0604020202020204" pitchFamily="34" charset="0"/>
                <a:cs typeface="Arial" panose="020B0604020202020204" pitchFamily="34" charset="0"/>
              </a:rPr>
              <a:t>Routines and boundaries for pre‑school children</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2"/>
              </a:rPr>
              <a:t>https://families.barnardos.org.uk/pre-school/routines-boundaries</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Birth to 5 Matters (n.d.) </a:t>
            </a:r>
            <a:r>
              <a:rPr lang="en-GB" sz="1400" i="1" dirty="0">
                <a:latin typeface="Arial" panose="020B0604020202020204" pitchFamily="34" charset="0"/>
                <a:cs typeface="Arial" panose="020B0604020202020204" pitchFamily="34" charset="0"/>
              </a:rPr>
              <a:t>Care</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3"/>
              </a:rPr>
              <a:t>https://birthto5matters.org.uk/care</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Bowlby, J. (1982) “ATTACHMENT AND LOSS: Retrospect and Prospect,” </a:t>
            </a:r>
            <a:r>
              <a:rPr lang="en-GB" sz="1400" i="1" dirty="0">
                <a:latin typeface="Arial" panose="020B0604020202020204" pitchFamily="34" charset="0"/>
                <a:cs typeface="Arial" panose="020B0604020202020204" pitchFamily="34" charset="0"/>
              </a:rPr>
              <a:t>American journal of orthopsychiatry</a:t>
            </a:r>
            <a:r>
              <a:rPr lang="en-GB" sz="1400" dirty="0">
                <a:latin typeface="Arial" panose="020B0604020202020204" pitchFamily="34" charset="0"/>
                <a:cs typeface="Arial" panose="020B0604020202020204" pitchFamily="34" charset="0"/>
              </a:rPr>
              <a:t>, 52(4), pp. 664–678. Available at: </a:t>
            </a:r>
            <a:r>
              <a:rPr lang="en-GB" sz="1400" u="sng" dirty="0">
                <a:latin typeface="Arial" panose="020B0604020202020204" pitchFamily="34" charset="0"/>
                <a:cs typeface="Arial" panose="020B0604020202020204" pitchFamily="34" charset="0"/>
                <a:hlinkClick r:id="rId4"/>
              </a:rPr>
              <a:t>https://doi.org/10.1111/j.1939-0025.1982.tb01456.x</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Bradshaw, J. (ed.) (2016) </a:t>
            </a:r>
            <a:r>
              <a:rPr lang="en-GB" sz="1400" i="1" dirty="0">
                <a:latin typeface="Arial" panose="020B0604020202020204" pitchFamily="34" charset="0"/>
                <a:cs typeface="Arial" panose="020B0604020202020204" pitchFamily="34" charset="0"/>
              </a:rPr>
              <a:t>The Well-being of children in the UK</a:t>
            </a:r>
            <a:r>
              <a:rPr lang="en-GB" sz="1400" dirty="0">
                <a:latin typeface="Arial" panose="020B0604020202020204" pitchFamily="34" charset="0"/>
                <a:cs typeface="Arial" panose="020B0604020202020204" pitchFamily="34" charset="0"/>
              </a:rPr>
              <a:t>. Fourth edition. Bristol, UK: Policy Press. Available at: </a:t>
            </a:r>
            <a:r>
              <a:rPr lang="en-GB" sz="1400" u="sng" dirty="0">
                <a:latin typeface="Arial" panose="020B0604020202020204" pitchFamily="34" charset="0"/>
                <a:cs typeface="Arial" panose="020B0604020202020204" pitchFamily="34" charset="0"/>
                <a:hlinkClick r:id="rId5"/>
              </a:rPr>
              <a:t>https://doi.org/10.56687/9781447325642</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Bronfenbrenner, U. (1996) </a:t>
            </a:r>
            <a:r>
              <a:rPr lang="en-GB" sz="1400" i="1" dirty="0">
                <a:latin typeface="Arial" panose="020B0604020202020204" pitchFamily="34" charset="0"/>
                <a:cs typeface="Arial" panose="020B0604020202020204" pitchFamily="34" charset="0"/>
              </a:rPr>
              <a:t>The ecology of human development : experiments by nature and design</a:t>
            </a:r>
            <a:r>
              <a:rPr lang="en-GB" sz="1400" dirty="0">
                <a:latin typeface="Arial" panose="020B0604020202020204" pitchFamily="34" charset="0"/>
                <a:cs typeface="Arial" panose="020B0604020202020204" pitchFamily="34" charset="0"/>
              </a:rPr>
              <a:t>. Cambridge, MA: Harvard University Press.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Brown, Z. and Mander, S. (eds.) (2021) </a:t>
            </a:r>
            <a:r>
              <a:rPr lang="en-GB" sz="1400" i="1" dirty="0">
                <a:latin typeface="Arial" panose="020B0604020202020204" pitchFamily="34" charset="0"/>
                <a:cs typeface="Arial" panose="020B0604020202020204" pitchFamily="34" charset="0"/>
              </a:rPr>
              <a:t>Childhood well-being and resilience : influences on educational outcomes</a:t>
            </a:r>
            <a:r>
              <a:rPr lang="en-GB" sz="1400" dirty="0">
                <a:latin typeface="Arial" panose="020B0604020202020204" pitchFamily="34" charset="0"/>
                <a:cs typeface="Arial" panose="020B0604020202020204" pitchFamily="34" charset="0"/>
              </a:rPr>
              <a:t>. London: </a:t>
            </a:r>
          </a:p>
          <a:p>
            <a:r>
              <a:rPr lang="en-GB" sz="1400" dirty="0">
                <a:latin typeface="Arial" panose="020B0604020202020204" pitchFamily="34" charset="0"/>
                <a:cs typeface="Arial" panose="020B0604020202020204" pitchFamily="34" charset="0"/>
              </a:rPr>
              <a:t>Routledge. Available at: </a:t>
            </a:r>
            <a:r>
              <a:rPr lang="en-GB" sz="1400" u="sng" dirty="0">
                <a:latin typeface="Arial" panose="020B0604020202020204" pitchFamily="34" charset="0"/>
                <a:cs typeface="Arial" panose="020B0604020202020204" pitchFamily="34" charset="0"/>
                <a:hlinkClick r:id="rId6"/>
              </a:rPr>
              <a:t>https://www.vlebooks.com/product/openreader?id=TrinityStD&amp;accId=8886856&amp;isbn=9781000207514</a:t>
            </a:r>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Calmsage</a:t>
            </a:r>
            <a:r>
              <a:rPr lang="en-GB" sz="1400" dirty="0">
                <a:latin typeface="Arial" panose="020B0604020202020204" pitchFamily="34" charset="0"/>
                <a:cs typeface="Arial" panose="020B0604020202020204" pitchFamily="34" charset="0"/>
              </a:rPr>
              <a:t> (2021) </a:t>
            </a:r>
            <a:r>
              <a:rPr lang="en-GB" sz="1400" i="1" dirty="0">
                <a:latin typeface="Arial" panose="020B0604020202020204" pitchFamily="34" charset="0"/>
                <a:cs typeface="Arial" panose="020B0604020202020204" pitchFamily="34" charset="0"/>
              </a:rPr>
              <a:t>Understanding Maslow’s Hierarchy of Needs: Know What You Really Want.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7"/>
              </a:rPr>
              <a:t>https://www.calmsage.com/understand-maslows-hierarchy-of-needs/</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Chaudhary, N. (2024) </a:t>
            </a:r>
            <a:r>
              <a:rPr lang="en-GB" sz="1400" i="1" dirty="0">
                <a:latin typeface="Arial" panose="020B0604020202020204" pitchFamily="34" charset="0"/>
                <a:cs typeface="Arial" panose="020B0604020202020204" pitchFamily="34" charset="0"/>
              </a:rPr>
              <a:t>Impact of family and home environment on children</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8"/>
              </a:rPr>
              <a:t>https://www.researchgate.net/publication/395221257_Impact_of_Family_and_Home_Environment_on_Children</a:t>
            </a:r>
            <a:r>
              <a:rPr lang="en-GB" sz="1400" dirty="0">
                <a:latin typeface="Arial" panose="020B0604020202020204" pitchFamily="34" charset="0"/>
                <a:cs typeface="Arial" panose="020B0604020202020204" pitchFamily="34" charset="0"/>
              </a:rPr>
              <a:t> (Accessed: 6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Cowley, A. (2021) </a:t>
            </a:r>
            <a:r>
              <a:rPr lang="en-GB" sz="1400" i="1" dirty="0">
                <a:latin typeface="Arial" panose="020B0604020202020204" pitchFamily="34" charset="0"/>
                <a:cs typeface="Arial" panose="020B0604020202020204" pitchFamily="34" charset="0"/>
              </a:rPr>
              <a:t>The wellbeing curriculum : embedding children’s wellbeing in primary schools</a:t>
            </a:r>
            <a:r>
              <a:rPr lang="en-GB" sz="1400" dirty="0">
                <a:latin typeface="Arial" panose="020B0604020202020204" pitchFamily="34" charset="0"/>
                <a:cs typeface="Arial" panose="020B0604020202020204" pitchFamily="34" charset="0"/>
              </a:rPr>
              <a:t>. London, England: Bloomsbury Education.</a:t>
            </a:r>
          </a:p>
        </p:txBody>
      </p:sp>
    </p:spTree>
    <p:extLst>
      <p:ext uri="{BB962C8B-B14F-4D97-AF65-F5344CB8AC3E}">
        <p14:creationId xmlns:p14="http://schemas.microsoft.com/office/powerpoint/2010/main" val="472619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5CA7CC-1724-CE2E-C519-06345C80B9DD}"/>
              </a:ext>
            </a:extLst>
          </p:cNvPr>
          <p:cNvSpPr txBox="1"/>
          <p:nvPr/>
        </p:nvSpPr>
        <p:spPr>
          <a:xfrm>
            <a:off x="163691" y="142994"/>
            <a:ext cx="11864618" cy="6572012"/>
          </a:xfrm>
          <a:prstGeom prst="roundRect">
            <a:avLst/>
          </a:prstGeom>
          <a:ln w="34925">
            <a:solidFill>
              <a:srgbClr val="00B05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1600" u="sng"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Dahlgren, G. and Whitehead, M. (2021) “The Dahlgren-Whitehead model of health determinants: 30 years on and still chasing rainbows,” </a:t>
            </a:r>
            <a:r>
              <a:rPr lang="en-GB" sz="1400" i="1" dirty="0">
                <a:latin typeface="Arial" panose="020B0604020202020204" pitchFamily="34" charset="0"/>
                <a:cs typeface="Arial" panose="020B0604020202020204" pitchFamily="34" charset="0"/>
              </a:rPr>
              <a:t>Public health (London)</a:t>
            </a:r>
            <a:r>
              <a:rPr lang="en-GB" sz="1400" dirty="0">
                <a:latin typeface="Arial" panose="020B0604020202020204" pitchFamily="34" charset="0"/>
                <a:cs typeface="Arial" panose="020B0604020202020204" pitchFamily="34" charset="0"/>
              </a:rPr>
              <a:t>, 199, pp. 20–24. Available at: </a:t>
            </a:r>
            <a:r>
              <a:rPr lang="en-GB" sz="1400" u="sng" dirty="0">
                <a:latin typeface="Arial" panose="020B0604020202020204" pitchFamily="34" charset="0"/>
                <a:cs typeface="Arial" panose="020B0604020202020204" pitchFamily="34" charset="0"/>
                <a:hlinkClick r:id="rId2"/>
              </a:rPr>
              <a:t>https://doi.org/10.1016/j.puhe.2021.08.009</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EduCare</a:t>
            </a:r>
            <a:r>
              <a:rPr lang="en-GB" sz="1400" dirty="0">
                <a:latin typeface="Arial" panose="020B0604020202020204" pitchFamily="34" charset="0"/>
                <a:cs typeface="Arial" panose="020B0604020202020204" pitchFamily="34" charset="0"/>
              </a:rPr>
              <a:t> (2021) </a:t>
            </a:r>
            <a:r>
              <a:rPr lang="en-GB" sz="1400" i="1" dirty="0">
                <a:latin typeface="Arial" panose="020B0604020202020204" pitchFamily="34" charset="0"/>
                <a:cs typeface="Arial" panose="020B0604020202020204" pitchFamily="34" charset="0"/>
              </a:rPr>
              <a:t>Healthy lifestyles</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3"/>
              </a:rPr>
              <a:t>https://www.educare.co.uk/Media/Healthy%20Lifestyles.pdf</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Envato</a:t>
            </a:r>
            <a:r>
              <a:rPr lang="en-GB" sz="1400" dirty="0">
                <a:latin typeface="Arial" panose="020B0604020202020204" pitchFamily="34" charset="0"/>
                <a:cs typeface="Arial" panose="020B0604020202020204" pitchFamily="34" charset="0"/>
              </a:rPr>
              <a:t> Elements (n.d.) </a:t>
            </a:r>
            <a:r>
              <a:rPr lang="en-GB" sz="1400" i="1" dirty="0">
                <a:latin typeface="Arial" panose="020B0604020202020204" pitchFamily="34" charset="0"/>
                <a:cs typeface="Arial" panose="020B0604020202020204" pitchFamily="34" charset="0"/>
              </a:rPr>
              <a:t>Social model of health diagram [PowerPoint presentation template]</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4"/>
              </a:rPr>
              <a:t>https://elements.envato.com/presentation-templates/compatible-with-powerpoint</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Ferraro, K.F., Schafer, M.H. and Wilkinson, L.R. (2016) “Childhood Disadvantage and Health Problems in Middle and Later Life: Early Imprints on Physical Health?,” </a:t>
            </a:r>
            <a:r>
              <a:rPr lang="en-GB" sz="1400" i="1" dirty="0">
                <a:latin typeface="Arial" panose="020B0604020202020204" pitchFamily="34" charset="0"/>
                <a:cs typeface="Arial" panose="020B0604020202020204" pitchFamily="34" charset="0"/>
              </a:rPr>
              <a:t>American sociological review</a:t>
            </a:r>
            <a:r>
              <a:rPr lang="en-GB" sz="1400" dirty="0">
                <a:latin typeface="Arial" panose="020B0604020202020204" pitchFamily="34" charset="0"/>
                <a:cs typeface="Arial" panose="020B0604020202020204" pitchFamily="34" charset="0"/>
              </a:rPr>
              <a:t>, 81(1), pp. 107–133. Available at: </a:t>
            </a:r>
            <a:r>
              <a:rPr lang="en-GB" sz="1400" u="sng" dirty="0">
                <a:latin typeface="Arial" panose="020B0604020202020204" pitchFamily="34" charset="0"/>
                <a:cs typeface="Arial" panose="020B0604020202020204" pitchFamily="34" charset="0"/>
                <a:hlinkClick r:id="rId5"/>
              </a:rPr>
              <a:t>https://doi.org/10.1177/0003122415619617</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Finnegan, J. and Lawton, K. (2015) </a:t>
            </a:r>
            <a:r>
              <a:rPr lang="en-GB" sz="1400" i="1" dirty="0">
                <a:latin typeface="Arial" panose="020B0604020202020204" pitchFamily="34" charset="0"/>
                <a:cs typeface="Arial" panose="020B0604020202020204" pitchFamily="34" charset="0"/>
              </a:rPr>
              <a:t>Lighting up young brains: How parents, carers and nurseries support children’s brain development in the first five years</a:t>
            </a:r>
            <a:r>
              <a:rPr lang="en-GB" sz="1400" dirty="0">
                <a:latin typeface="Arial" panose="020B0604020202020204" pitchFamily="34" charset="0"/>
                <a:cs typeface="Arial" panose="020B0604020202020204" pitchFamily="34" charset="0"/>
              </a:rPr>
              <a:t>. London: Save the Children UK. Available at: </a:t>
            </a:r>
            <a:r>
              <a:rPr lang="en-GB" sz="1400" u="sng" dirty="0">
                <a:latin typeface="Arial" panose="020B0604020202020204" pitchFamily="34" charset="0"/>
                <a:cs typeface="Arial" panose="020B0604020202020204" pitchFamily="34" charset="0"/>
                <a:hlinkClick r:id="rId6"/>
              </a:rPr>
              <a:t>https://resourcecentre.savethechildren.net/pdf/lighting_up_young_brains1_0cscupdate.pdf</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Harris, J. and Cale, L. (2019) </a:t>
            </a:r>
            <a:r>
              <a:rPr lang="en-GB" sz="1400" i="1" dirty="0">
                <a:latin typeface="Arial" panose="020B0604020202020204" pitchFamily="34" charset="0"/>
                <a:cs typeface="Arial" panose="020B0604020202020204" pitchFamily="34" charset="0"/>
              </a:rPr>
              <a:t>Promoting active lifestyles in schools</a:t>
            </a:r>
            <a:r>
              <a:rPr lang="en-GB" sz="1400" dirty="0">
                <a:latin typeface="Arial" panose="020B0604020202020204" pitchFamily="34" charset="0"/>
                <a:cs typeface="Arial" panose="020B0604020202020204" pitchFamily="34" charset="0"/>
              </a:rPr>
              <a:t>. Champaign, IL: Human Kinetics. Available at: </a:t>
            </a:r>
            <a:r>
              <a:rPr lang="en-GB" sz="1400" u="sng" dirty="0">
                <a:latin typeface="Arial" panose="020B0604020202020204" pitchFamily="34" charset="0"/>
                <a:cs typeface="Arial" panose="020B0604020202020204" pitchFamily="34" charset="0"/>
                <a:hlinkClick r:id="rId7"/>
              </a:rPr>
              <a:t>https://ezproxy.uwtsd.ac.uk/login?url=https://www.vlebooks.com/product/openreader?id=TrinityStD&amp;accId=8886856&amp;isbn=9781492580782&amp;uid=^u</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Hayes, N., Halpenny, A.M. and O’Toole, L. (2017) </a:t>
            </a:r>
            <a:r>
              <a:rPr lang="en-GB" sz="1400" i="1" dirty="0">
                <a:latin typeface="Arial" panose="020B0604020202020204" pitchFamily="34" charset="0"/>
                <a:cs typeface="Arial" panose="020B0604020202020204" pitchFamily="34" charset="0"/>
              </a:rPr>
              <a:t>Introducing Bronfenbrenner : a guide for practitioners and students in early years education</a:t>
            </a:r>
            <a:r>
              <a:rPr lang="en-GB" sz="1400" dirty="0">
                <a:latin typeface="Arial" panose="020B0604020202020204" pitchFamily="34" charset="0"/>
                <a:cs typeface="Arial" panose="020B0604020202020204" pitchFamily="34" charset="0"/>
              </a:rPr>
              <a:t>. 1st ed. London ; Routledge. Available at: </a:t>
            </a:r>
            <a:r>
              <a:rPr lang="en-GB" sz="1400" u="sng" dirty="0">
                <a:latin typeface="Arial" panose="020B0604020202020204" pitchFamily="34" charset="0"/>
                <a:cs typeface="Arial" panose="020B0604020202020204" pitchFamily="34" charset="0"/>
                <a:hlinkClick r:id="rId8"/>
              </a:rPr>
              <a:t>https://doi.org/10.4324/9781315646206</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HM Government (2021) </a:t>
            </a:r>
            <a:r>
              <a:rPr lang="en-GB" sz="1400" i="1" dirty="0">
                <a:latin typeface="Arial" panose="020B0604020202020204" pitchFamily="34" charset="0"/>
                <a:cs typeface="Arial" panose="020B0604020202020204" pitchFamily="34" charset="0"/>
              </a:rPr>
              <a:t>The best start for life: A vision for the 1,001 critical days</a:t>
            </a:r>
            <a:r>
              <a:rPr lang="en-GB" sz="1400" dirty="0">
                <a:latin typeface="Arial" panose="020B0604020202020204" pitchFamily="34" charset="0"/>
                <a:cs typeface="Arial" panose="020B0604020202020204" pitchFamily="34" charset="0"/>
              </a:rPr>
              <a:t>. London: HM Government. Available at: </a:t>
            </a:r>
            <a:r>
              <a:rPr lang="en-GB" sz="1400" u="sng" dirty="0">
                <a:latin typeface="Arial" panose="020B0604020202020204" pitchFamily="34" charset="0"/>
                <a:cs typeface="Arial" panose="020B0604020202020204" pitchFamily="34" charset="0"/>
                <a:hlinkClick r:id="rId9"/>
              </a:rPr>
              <a:t>https://assets.publishing.service.gov.uk/media/605c5e61d3bf7f2f0d94183a/The_best_start_for_life_a_vision_for_the_1_001_critical_days.pdf</a:t>
            </a:r>
            <a:r>
              <a:rPr lang="en-GB" sz="1400" dirty="0">
                <a:latin typeface="Arial" panose="020B0604020202020204" pitchFamily="34" charset="0"/>
                <a:cs typeface="Arial" panose="020B0604020202020204" pitchFamily="34" charset="0"/>
              </a:rPr>
              <a:t>  (Accessed: 7 June 2026). </a:t>
            </a:r>
          </a:p>
        </p:txBody>
      </p:sp>
    </p:spTree>
    <p:extLst>
      <p:ext uri="{BB962C8B-B14F-4D97-AF65-F5344CB8AC3E}">
        <p14:creationId xmlns:p14="http://schemas.microsoft.com/office/powerpoint/2010/main" val="2526818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52D022-4FAB-3D86-7611-DEB585CCD1F6}"/>
              </a:ext>
            </a:extLst>
          </p:cNvPr>
          <p:cNvSpPr txBox="1"/>
          <p:nvPr/>
        </p:nvSpPr>
        <p:spPr>
          <a:xfrm>
            <a:off x="163691" y="144379"/>
            <a:ext cx="11899972" cy="6601828"/>
          </a:xfrm>
          <a:prstGeom prst="roundRect">
            <a:avLst/>
          </a:prstGeom>
          <a:ln w="34925">
            <a:solidFill>
              <a:srgbClr val="00B05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1600" u="sng"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Laver-Bradbury, C.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(eds.) (2021) </a:t>
            </a:r>
            <a:r>
              <a:rPr lang="en-GB" sz="1400" i="1" dirty="0">
                <a:latin typeface="Arial" panose="020B0604020202020204" pitchFamily="34" charset="0"/>
                <a:cs typeface="Arial" panose="020B0604020202020204" pitchFamily="34" charset="0"/>
              </a:rPr>
              <a:t>Child and Adolescent Mental Health : theory and practice</a:t>
            </a:r>
            <a:r>
              <a:rPr lang="en-GB" sz="1400" dirty="0">
                <a:latin typeface="Arial" panose="020B0604020202020204" pitchFamily="34" charset="0"/>
                <a:cs typeface="Arial" panose="020B0604020202020204" pitchFamily="34" charset="0"/>
              </a:rPr>
              <a:t>. 3rd edition. London: CRC PRESS.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Lillard, A.S., Meyer, M.J., </a:t>
            </a:r>
            <a:r>
              <a:rPr lang="en-GB" sz="1400" dirty="0" err="1">
                <a:latin typeface="Arial" panose="020B0604020202020204" pitchFamily="34" charset="0"/>
                <a:cs typeface="Arial" panose="020B0604020202020204" pitchFamily="34" charset="0"/>
              </a:rPr>
              <a:t>Vasc</a:t>
            </a:r>
            <a:r>
              <a:rPr lang="en-GB" sz="1400" dirty="0">
                <a:latin typeface="Arial" panose="020B0604020202020204" pitchFamily="34" charset="0"/>
                <a:cs typeface="Arial" panose="020B0604020202020204" pitchFamily="34" charset="0"/>
              </a:rPr>
              <a:t>, D. and Fukuda, E. (2021) ‘An association between Montessori education in childhood and adult wellbeing’, </a:t>
            </a:r>
            <a:r>
              <a:rPr lang="en-GB" sz="1400" i="1" dirty="0">
                <a:latin typeface="Arial" panose="020B0604020202020204" pitchFamily="34" charset="0"/>
                <a:cs typeface="Arial" panose="020B0604020202020204" pitchFamily="34" charset="0"/>
              </a:rPr>
              <a:t>Frontiers in Psychology</a:t>
            </a:r>
            <a:r>
              <a:rPr lang="en-GB" sz="1400" dirty="0">
                <a:latin typeface="Arial" panose="020B0604020202020204" pitchFamily="34" charset="0"/>
                <a:cs typeface="Arial" panose="020B0604020202020204" pitchFamily="34" charset="0"/>
              </a:rPr>
              <a:t>, 12, 721943.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10.3389/fpsyg.2021.721943.</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Maslow, A.H. (1943) ‘A theory of human motivation’, </a:t>
            </a:r>
            <a:r>
              <a:rPr lang="en-GB" sz="1400" i="1" dirty="0">
                <a:latin typeface="Arial" panose="020B0604020202020204" pitchFamily="34" charset="0"/>
                <a:cs typeface="Arial" panose="020B0604020202020204" pitchFamily="34" charset="0"/>
              </a:rPr>
              <a:t>Psychological review</a:t>
            </a:r>
            <a:r>
              <a:rPr lang="en-GB" sz="1400" dirty="0">
                <a:latin typeface="Arial" panose="020B0604020202020204" pitchFamily="34" charset="0"/>
                <a:cs typeface="Arial" panose="020B0604020202020204" pitchFamily="34" charset="0"/>
              </a:rPr>
              <a:t>, 50(4), pp. 370–396. Available at: </a:t>
            </a:r>
            <a:r>
              <a:rPr lang="en-GB" sz="1400" u="sng" dirty="0">
                <a:latin typeface="Arial" panose="020B0604020202020204" pitchFamily="34" charset="0"/>
                <a:cs typeface="Arial" panose="020B0604020202020204" pitchFamily="34" charset="0"/>
                <a:hlinkClick r:id="rId2"/>
              </a:rPr>
              <a:t>https://doi.org/10.1037/h0054346</a:t>
            </a:r>
            <a:r>
              <a:rPr lang="en-GB" sz="1400" dirty="0">
                <a:latin typeface="Arial" panose="020B0604020202020204" pitchFamily="34" charset="0"/>
                <a:cs typeface="Arial" panose="020B0604020202020204" pitchFamily="34" charset="0"/>
              </a:rPr>
              <a:t>. (Accessed: 6</a:t>
            </a:r>
            <a:r>
              <a:rPr lang="en-GB" sz="1400" baseline="300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June 2026)</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Mollborn</a:t>
            </a:r>
            <a:r>
              <a:rPr lang="en-GB" sz="1400" dirty="0">
                <a:latin typeface="Arial" panose="020B0604020202020204" pitchFamily="34" charset="0"/>
                <a:cs typeface="Arial" panose="020B0604020202020204" pitchFamily="34" charset="0"/>
              </a:rPr>
              <a:t>, S. and Lawrence, E. (2018) “Family, Peer, and School Influences on Children’s Developing Health Lifestyles,” </a:t>
            </a:r>
            <a:r>
              <a:rPr lang="en-GB" sz="1400" i="1" dirty="0">
                <a:latin typeface="Arial" panose="020B0604020202020204" pitchFamily="34" charset="0"/>
                <a:cs typeface="Arial" panose="020B0604020202020204" pitchFamily="34" charset="0"/>
              </a:rPr>
              <a:t>Journal of health and social </a:t>
            </a:r>
            <a:r>
              <a:rPr lang="en-GB" sz="1400" i="1" dirty="0" err="1">
                <a:latin typeface="Arial" panose="020B0604020202020204" pitchFamily="34" charset="0"/>
                <a:cs typeface="Arial" panose="020B0604020202020204" pitchFamily="34" charset="0"/>
              </a:rPr>
              <a:t>behavior</a:t>
            </a:r>
            <a:r>
              <a:rPr lang="en-GB" sz="1400" dirty="0">
                <a:latin typeface="Arial" panose="020B0604020202020204" pitchFamily="34" charset="0"/>
                <a:cs typeface="Arial" panose="020B0604020202020204" pitchFamily="34" charset="0"/>
              </a:rPr>
              <a:t>, 59(1), pp. 133–150. Available at: </a:t>
            </a:r>
            <a:r>
              <a:rPr lang="en-GB" sz="1400" u="sng" dirty="0">
                <a:latin typeface="Arial" panose="020B0604020202020204" pitchFamily="34" charset="0"/>
                <a:cs typeface="Arial" panose="020B0604020202020204" pitchFamily="34" charset="0"/>
                <a:hlinkClick r:id="rId3"/>
              </a:rPr>
              <a:t>https://doi.org/10.1177/0022146517750637</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Musgrave, J. (2017) “SUPPORTING CHILDREN’S HEALTH AND WELLBEING,” </a:t>
            </a:r>
            <a:r>
              <a:rPr lang="en-GB" sz="1400" i="1" dirty="0">
                <a:latin typeface="Arial" panose="020B0604020202020204" pitchFamily="34" charset="0"/>
                <a:cs typeface="Arial" panose="020B0604020202020204" pitchFamily="34" charset="0"/>
              </a:rPr>
              <a:t>Supporting Children′s Health and Wellbeing</a:t>
            </a:r>
            <a:r>
              <a:rPr lang="en-GB" sz="1400" dirty="0">
                <a:latin typeface="Arial" panose="020B0604020202020204" pitchFamily="34" charset="0"/>
                <a:cs typeface="Arial" panose="020B0604020202020204" pitchFamily="34" charset="0"/>
              </a:rPr>
              <a:t>. United Kingdom: SAGE Publications, Limited..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Naaz, </a:t>
            </a:r>
            <a:r>
              <a:rPr lang="en-GB" sz="1400" dirty="0" err="1">
                <a:latin typeface="Arial" panose="020B0604020202020204" pitchFamily="34" charset="0"/>
                <a:cs typeface="Arial" panose="020B0604020202020204" pitchFamily="34" charset="0"/>
              </a:rPr>
              <a:t>Dr.H</a:t>
            </a:r>
            <a:r>
              <a:rPr lang="en-GB" sz="1400" dirty="0">
                <a:latin typeface="Arial" panose="020B0604020202020204" pitchFamily="34" charset="0"/>
                <a:cs typeface="Arial" panose="020B0604020202020204" pitchFamily="34" charset="0"/>
              </a:rPr>
              <a:t> and Khalid, </a:t>
            </a:r>
            <a:r>
              <a:rPr lang="en-GB" sz="1400" dirty="0" err="1">
                <a:latin typeface="Arial" panose="020B0604020202020204" pitchFamily="34" charset="0"/>
                <a:cs typeface="Arial" panose="020B0604020202020204" pitchFamily="34" charset="0"/>
              </a:rPr>
              <a:t>Dr.S</a:t>
            </a:r>
            <a:r>
              <a:rPr lang="en-GB" sz="1400" dirty="0">
                <a:latin typeface="Arial" panose="020B0604020202020204" pitchFamily="34" charset="0"/>
                <a:cs typeface="Arial" panose="020B0604020202020204" pitchFamily="34" charset="0"/>
              </a:rPr>
              <a:t>. (2023). ‘Relevance of Maslow’s Hierarchy of Needs in the Education’. </a:t>
            </a:r>
            <a:r>
              <a:rPr lang="en-GB" sz="1400" i="1" dirty="0">
                <a:latin typeface="Arial" panose="020B0604020202020204" pitchFamily="34" charset="0"/>
                <a:cs typeface="Arial" panose="020B0604020202020204" pitchFamily="34" charset="0"/>
              </a:rPr>
              <a:t>International Journal of Physics and Social Sciences, </a:t>
            </a:r>
            <a:r>
              <a:rPr lang="en-GB" sz="1400" dirty="0">
                <a:latin typeface="Arial" panose="020B0604020202020204" pitchFamily="34" charset="0"/>
                <a:cs typeface="Arial" panose="020B0604020202020204" pitchFamily="34" charset="0"/>
              </a:rPr>
              <a:t>13,pp.1-8. Available at: </a:t>
            </a:r>
            <a:r>
              <a:rPr lang="en-GB" sz="1400" u="sng" dirty="0">
                <a:latin typeface="Arial" panose="020B0604020202020204" pitchFamily="34" charset="0"/>
                <a:cs typeface="Arial" panose="020B0604020202020204" pitchFamily="34" charset="0"/>
                <a:hlinkClick r:id="rId4"/>
              </a:rPr>
              <a:t>https://www.ijmra.us/project%20doc/2023/IJPSS_JUNE2023/IJPSS3July23_22806.pdf</a:t>
            </a:r>
            <a:r>
              <a:rPr lang="en-GB" sz="1400" dirty="0">
                <a:latin typeface="Arial" panose="020B0604020202020204" pitchFamily="34" charset="0"/>
                <a:cs typeface="Arial" panose="020B0604020202020204" pitchFamily="34" charset="0"/>
              </a:rPr>
              <a:t>. (Accessed: 6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National Institute for Health and Care Excellence (NICE) (2022) </a:t>
            </a:r>
            <a:r>
              <a:rPr lang="en-GB" sz="1400" i="1" dirty="0">
                <a:latin typeface="Arial" panose="020B0604020202020204" pitchFamily="34" charset="0"/>
                <a:cs typeface="Arial" panose="020B0604020202020204" pitchFamily="34" charset="0"/>
              </a:rPr>
              <a:t>Social, emotional and mental wellbeing in primary and secondary education (NICE guideline NG223).</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5"/>
              </a:rPr>
              <a:t>https://www.nice.org.uk/guidance/ng223/resources/social-emotional-and-mental-wellbeing-in-primary-and-secondary-education-pdf-66143833987525</a:t>
            </a:r>
            <a:r>
              <a:rPr lang="en-GB" sz="1400" dirty="0">
                <a:latin typeface="Arial" panose="020B0604020202020204" pitchFamily="34" charset="0"/>
                <a:cs typeface="Arial" panose="020B0604020202020204" pitchFamily="34" charset="0"/>
              </a:rPr>
              <a:t> (Accessed: 6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(2025) </a:t>
            </a:r>
            <a:r>
              <a:rPr lang="en-GB" sz="1400" i="1" dirty="0">
                <a:latin typeface="Arial" panose="020B0604020202020204" pitchFamily="34" charset="0"/>
                <a:cs typeface="Arial" panose="020B0604020202020204" pitchFamily="34" charset="0"/>
              </a:rPr>
              <a:t>Healthy living</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rPr>
              <a:t>https://www.nhs.uk/live-well/</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(2021) </a:t>
            </a:r>
            <a:r>
              <a:rPr lang="en-GB" sz="1400" i="1" dirty="0">
                <a:latin typeface="Arial" panose="020B0604020202020204" pitchFamily="34" charset="0"/>
                <a:cs typeface="Arial" panose="020B0604020202020204" pitchFamily="34" charset="0"/>
              </a:rPr>
              <a:t>NHS health and wellbeing framework: Elements of health and wellbeing</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7"/>
              </a:rPr>
              <a:t>https://www.england.nhs.uk/wp-content/uploads/2021/11/NHS-health-and-wellbeing-framework-elements-of-health-and-wellbeing.pdf</a:t>
            </a:r>
            <a:r>
              <a:rPr lang="en-GB" sz="1400" dirty="0">
                <a:latin typeface="Arial" panose="020B0604020202020204" pitchFamily="34" charset="0"/>
                <a:cs typeface="Arial" panose="020B0604020202020204" pitchFamily="34" charset="0"/>
              </a:rPr>
              <a:t> (Accessed: 6 June 2026).</a:t>
            </a:r>
          </a:p>
        </p:txBody>
      </p:sp>
    </p:spTree>
    <p:extLst>
      <p:ext uri="{BB962C8B-B14F-4D97-AF65-F5344CB8AC3E}">
        <p14:creationId xmlns:p14="http://schemas.microsoft.com/office/powerpoint/2010/main" val="164148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FC59C-1FEC-5F31-9526-916BFD221073}"/>
              </a:ext>
            </a:extLst>
          </p:cNvPr>
          <p:cNvSpPr txBox="1"/>
          <p:nvPr/>
        </p:nvSpPr>
        <p:spPr>
          <a:xfrm>
            <a:off x="144379" y="128336"/>
            <a:ext cx="11935325" cy="6572012"/>
          </a:xfrm>
          <a:prstGeom prst="roundRect">
            <a:avLst/>
          </a:prstGeom>
          <a:ln w="34925">
            <a:solidFill>
              <a:srgbClr val="00B05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1600" u="sng"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Pichère</a:t>
            </a:r>
            <a:r>
              <a:rPr lang="en-GB" sz="1400" dirty="0">
                <a:latin typeface="Arial" panose="020B0604020202020204" pitchFamily="34" charset="0"/>
                <a:cs typeface="Arial" panose="020B0604020202020204" pitchFamily="34" charset="0"/>
              </a:rPr>
              <a:t>, P. and </a:t>
            </a:r>
            <a:r>
              <a:rPr lang="en-GB" sz="1400" dirty="0" err="1">
                <a:latin typeface="Arial" panose="020B0604020202020204" pitchFamily="34" charset="0"/>
                <a:cs typeface="Arial" panose="020B0604020202020204" pitchFamily="34" charset="0"/>
              </a:rPr>
              <a:t>Cadiat</a:t>
            </a:r>
            <a:r>
              <a:rPr lang="en-GB" sz="1400" dirty="0">
                <a:latin typeface="Arial" panose="020B0604020202020204" pitchFamily="34" charset="0"/>
                <a:cs typeface="Arial" panose="020B0604020202020204" pitchFamily="34" charset="0"/>
              </a:rPr>
              <a:t>, A.-C. (2015) </a:t>
            </a:r>
            <a:r>
              <a:rPr lang="en-GB" sz="1400" i="1" dirty="0">
                <a:latin typeface="Arial" panose="020B0604020202020204" pitchFamily="34" charset="0"/>
                <a:cs typeface="Arial" panose="020B0604020202020204" pitchFamily="34" charset="0"/>
              </a:rPr>
              <a:t>Maslow’s hierarchy of needs</a:t>
            </a:r>
            <a:r>
              <a:rPr lang="en-GB" sz="1400" dirty="0">
                <a:latin typeface="Arial" panose="020B0604020202020204" pitchFamily="34" charset="0"/>
                <a:cs typeface="Arial" panose="020B0604020202020204" pitchFamily="34" charset="0"/>
              </a:rPr>
              <a:t>. Translated by C. Probert. Namur: Lemaitre Publishing.</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Pinterest (n.d.) </a:t>
            </a:r>
            <a:r>
              <a:rPr lang="en-GB" sz="1400" i="1" dirty="0">
                <a:latin typeface="Arial" panose="020B0604020202020204" pitchFamily="34" charset="0"/>
                <a:cs typeface="Arial" panose="020B0604020202020204" pitchFamily="34" charset="0"/>
              </a:rPr>
              <a:t>Bronfenbrenner’s Ecological Systems Theory diagram</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2"/>
              </a:rPr>
              <a:t>https://i.pinimg.com/originals/06/8f/32/068f3203446600928cdbc53858c276dd.jpg</a:t>
            </a:r>
            <a:r>
              <a:rPr lang="en-GB" sz="1400" dirty="0">
                <a:latin typeface="Arial" panose="020B0604020202020204" pitchFamily="34" charset="0"/>
                <a:cs typeface="Arial" panose="020B0604020202020204" pitchFamily="34" charset="0"/>
              </a:rPr>
              <a:t> (Accessed: 8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Public Health Wales (n.d.) </a:t>
            </a:r>
            <a:r>
              <a:rPr lang="en-GB" sz="1400" i="1" dirty="0">
                <a:latin typeface="Arial" panose="020B0604020202020204" pitchFamily="34" charset="0"/>
                <a:cs typeface="Arial" panose="020B0604020202020204" pitchFamily="34" charset="0"/>
              </a:rPr>
              <a:t>The First 1000 Days programme</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3"/>
              </a:rPr>
              <a:t>https://phw.nhs.wales/topics/the-first-1000-days-programme</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Rinaldi, C. (2021) </a:t>
            </a:r>
            <a:r>
              <a:rPr lang="en-GB" sz="1400" i="1" dirty="0">
                <a:latin typeface="Arial" panose="020B0604020202020204" pitchFamily="34" charset="0"/>
                <a:cs typeface="Arial" panose="020B0604020202020204" pitchFamily="34" charset="0"/>
              </a:rPr>
              <a:t>In dialogue with Reggio Emilia : listening, researching and learning</a:t>
            </a:r>
            <a:r>
              <a:rPr lang="en-GB" sz="1400" dirty="0">
                <a:latin typeface="Arial" panose="020B0604020202020204" pitchFamily="34" charset="0"/>
                <a:cs typeface="Arial" panose="020B0604020202020204" pitchFamily="34" charset="0"/>
              </a:rPr>
              <a:t>. Second edition. London, England ; Routledge.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Rosário, R.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(2025) “Children’s voices in health promotion: Co-creating healthy lifestyle in primary schools,” </a:t>
            </a:r>
            <a:r>
              <a:rPr lang="en-GB" sz="1400" i="1" dirty="0">
                <a:latin typeface="Arial" panose="020B0604020202020204" pitchFamily="34" charset="0"/>
                <a:cs typeface="Arial" panose="020B0604020202020204" pitchFamily="34" charset="0"/>
              </a:rPr>
              <a:t>European journal of public health</a:t>
            </a:r>
            <a:r>
              <a:rPr lang="en-GB" sz="1400" dirty="0">
                <a:latin typeface="Arial" panose="020B0604020202020204" pitchFamily="34" charset="0"/>
                <a:cs typeface="Arial" panose="020B0604020202020204" pitchFamily="34" charset="0"/>
              </a:rPr>
              <a:t>, 35(Supplement_4). Available at: </a:t>
            </a:r>
            <a:r>
              <a:rPr lang="en-GB" sz="1400" u="sng" dirty="0">
                <a:latin typeface="Arial" panose="020B0604020202020204" pitchFamily="34" charset="0"/>
                <a:cs typeface="Arial" panose="020B0604020202020204" pitchFamily="34" charset="0"/>
                <a:hlinkClick r:id="rId4"/>
              </a:rPr>
              <a:t>https://doi.org/10.1093/eurpub/ckaf161.535</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Rose, J., Gilbert, L. and Richards, V. (2017) </a:t>
            </a:r>
            <a:r>
              <a:rPr lang="en-GB" sz="1400" i="1" dirty="0">
                <a:latin typeface="Arial" panose="020B0604020202020204" pitchFamily="34" charset="0"/>
                <a:cs typeface="Arial" panose="020B0604020202020204" pitchFamily="34" charset="0"/>
              </a:rPr>
              <a:t>Health and well-being in early childhood</a:t>
            </a:r>
            <a:r>
              <a:rPr lang="en-GB" sz="1400" dirty="0">
                <a:latin typeface="Arial" panose="020B0604020202020204" pitchFamily="34" charset="0"/>
                <a:cs typeface="Arial" panose="020B0604020202020204" pitchFamily="34" charset="0"/>
              </a:rPr>
              <a:t>. London: SAGE Publications Ltd.</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Sarafino</a:t>
            </a:r>
            <a:r>
              <a:rPr lang="en-GB" sz="1400" dirty="0">
                <a:latin typeface="Arial" panose="020B0604020202020204" pitchFamily="34" charset="0"/>
                <a:cs typeface="Arial" panose="020B0604020202020204" pitchFamily="34" charset="0"/>
              </a:rPr>
              <a:t>, E.P. (2022) </a:t>
            </a:r>
            <a:r>
              <a:rPr lang="en-GB" sz="1400" i="1" dirty="0">
                <a:latin typeface="Arial" panose="020B0604020202020204" pitchFamily="34" charset="0"/>
                <a:cs typeface="Arial" panose="020B0604020202020204" pitchFamily="34" charset="0"/>
              </a:rPr>
              <a:t>Health psychology : biopsychosocial interactions </a:t>
            </a:r>
            <a:r>
              <a:rPr lang="en-GB" sz="1400" dirty="0">
                <a:latin typeface="Arial" panose="020B0604020202020204" pitchFamily="34" charset="0"/>
                <a:cs typeface="Arial" panose="020B0604020202020204" pitchFamily="34" charset="0"/>
              </a:rPr>
              <a:t>. Tenth edition. Edited by T.W. Smith. Hoboken, NJ : Wiley.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Saskatchewan Advocate for Children and Youth (n.d.) </a:t>
            </a:r>
            <a:r>
              <a:rPr lang="en-GB" sz="1400" i="1" dirty="0">
                <a:latin typeface="Arial" panose="020B0604020202020204" pitchFamily="34" charset="0"/>
                <a:cs typeface="Arial" panose="020B0604020202020204" pitchFamily="34" charset="0"/>
              </a:rPr>
              <a:t>UNCRC child-friendly version poster</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5"/>
              </a:rPr>
              <a:t>https://www.saskadvocate.ca/assets/uncrc-child-friendly-version-poster.jpg</a:t>
            </a:r>
            <a:r>
              <a:rPr lang="en-GB" sz="1400" dirty="0">
                <a:latin typeface="Arial" panose="020B0604020202020204" pitchFamily="34" charset="0"/>
                <a:cs typeface="Arial" panose="020B0604020202020204" pitchFamily="34" charset="0"/>
              </a:rPr>
              <a:t> (Accessed: 8 June 2026).</a:t>
            </a:r>
          </a:p>
          <a:p>
            <a:r>
              <a:rPr lang="en-GB" sz="1400" dirty="0">
                <a:latin typeface="Arial" panose="020B0604020202020204" pitchFamily="34" charset="0"/>
                <a:cs typeface="Arial" panose="020B0604020202020204" pitchFamily="34" charset="0"/>
              </a:rPr>
              <a:t>Schmeer, K.K. and Yoon, A.J. (2016) “Home sweet home? Home physical environment and inflammation in children,” </a:t>
            </a:r>
            <a:r>
              <a:rPr lang="en-GB" sz="1400" i="1" dirty="0">
                <a:latin typeface="Arial" panose="020B0604020202020204" pitchFamily="34" charset="0"/>
                <a:cs typeface="Arial" panose="020B0604020202020204" pitchFamily="34" charset="0"/>
              </a:rPr>
              <a:t>Social science research</a:t>
            </a:r>
            <a:r>
              <a:rPr lang="en-GB" sz="1400" dirty="0">
                <a:latin typeface="Arial" panose="020B0604020202020204" pitchFamily="34" charset="0"/>
                <a:cs typeface="Arial" panose="020B0604020202020204" pitchFamily="34" charset="0"/>
              </a:rPr>
              <a:t>, 60, pp. 236–248. Available at: </a:t>
            </a:r>
            <a:r>
              <a:rPr lang="en-GB" sz="1400" u="sng" dirty="0">
                <a:latin typeface="Arial" panose="020B0604020202020204" pitchFamily="34" charset="0"/>
                <a:cs typeface="Arial" panose="020B0604020202020204" pitchFamily="34" charset="0"/>
                <a:hlinkClick r:id="rId6"/>
              </a:rPr>
              <a:t>https://doi.org/10.1016/j.ssresearch.2016.04.001</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UNICEF UK (2019) </a:t>
            </a:r>
            <a:r>
              <a:rPr lang="en-GB" sz="1400" i="1" dirty="0">
                <a:latin typeface="Arial" panose="020B0604020202020204" pitchFamily="34" charset="0"/>
                <a:cs typeface="Arial" panose="020B0604020202020204" pitchFamily="34" charset="0"/>
              </a:rPr>
              <a:t>UN Convention on the Rights of the Child: Summary version</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7"/>
              </a:rPr>
              <a:t>https://www.unicef.org.uk/wp-content/uploads/2019/10/UNCRC_summary-1_1.pdf</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8089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D30508-6260-6443-C635-806768F862B9}"/>
              </a:ext>
            </a:extLst>
          </p:cNvPr>
          <p:cNvSpPr txBox="1"/>
          <p:nvPr/>
        </p:nvSpPr>
        <p:spPr>
          <a:xfrm>
            <a:off x="112296" y="128336"/>
            <a:ext cx="11951368" cy="6572012"/>
          </a:xfrm>
          <a:prstGeom prst="roundRect">
            <a:avLst/>
          </a:prstGeom>
          <a:ln w="34925">
            <a:solidFill>
              <a:srgbClr val="00B050"/>
            </a:solidFill>
          </a:ln>
          <a:effectLst/>
          <a:scene3d>
            <a:camera prst="orthographicFront"/>
            <a:lightRig rig="threePt" dir="t"/>
          </a:scene3d>
          <a:sp3d>
            <a:extrusionClr>
              <a:srgbClr val="FF0000"/>
            </a:extrusionClr>
          </a:sp3d>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sz="1600" u="sng"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Vygotsky, L.S. and Cole, M. (1978) </a:t>
            </a:r>
            <a:r>
              <a:rPr lang="en-GB" sz="1400" i="1" dirty="0">
                <a:latin typeface="Arial" panose="020B0604020202020204" pitchFamily="34" charset="0"/>
                <a:cs typeface="Arial" panose="020B0604020202020204" pitchFamily="34" charset="0"/>
              </a:rPr>
              <a:t>Mind in society : the development of higher psychological processes</a:t>
            </a:r>
            <a:r>
              <a:rPr lang="en-GB" sz="1400" dirty="0">
                <a:latin typeface="Arial" panose="020B0604020202020204" pitchFamily="34" charset="0"/>
                <a:cs typeface="Arial" panose="020B0604020202020204" pitchFamily="34" charset="0"/>
              </a:rPr>
              <a:t>. Cambridge: Harvard University Press.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Walker, G. (2022) </a:t>
            </a:r>
            <a:r>
              <a:rPr lang="en-GB" sz="1400" i="1" dirty="0">
                <a:latin typeface="Arial" panose="020B0604020202020204" pitchFamily="34" charset="0"/>
                <a:cs typeface="Arial" panose="020B0604020202020204" pitchFamily="34" charset="0"/>
              </a:rPr>
              <a:t>Working together for children : a critical introduction to multi-agency working</a:t>
            </a:r>
            <a:r>
              <a:rPr lang="en-GB" sz="1400" dirty="0">
                <a:latin typeface="Arial" panose="020B0604020202020204" pitchFamily="34" charset="0"/>
                <a:cs typeface="Arial" panose="020B0604020202020204" pitchFamily="34" charset="0"/>
              </a:rPr>
              <a:t>. Second edition. London, England: Zed Books. Available at: </a:t>
            </a:r>
            <a:r>
              <a:rPr lang="en-GB" sz="1400" u="sng" dirty="0">
                <a:latin typeface="Arial" panose="020B0604020202020204" pitchFamily="34" charset="0"/>
                <a:cs typeface="Arial" panose="020B0604020202020204" pitchFamily="34" charset="0"/>
                <a:hlinkClick r:id="rId2"/>
              </a:rPr>
              <a:t>https://doi.org/10.5040/9781350001190</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Welsh Government (2020) </a:t>
            </a:r>
            <a:r>
              <a:rPr lang="en-GB" sz="1400" i="1" dirty="0">
                <a:latin typeface="Arial" panose="020B0604020202020204" pitchFamily="34" charset="0"/>
                <a:cs typeface="Arial" panose="020B0604020202020204" pitchFamily="34" charset="0"/>
              </a:rPr>
              <a:t>Health and Well‑being: Introduction</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3"/>
              </a:rPr>
              <a:t>https://hwb.gov.wales/curriculum-for-wales/health-and-well-being/</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Welsh Government (2024) </a:t>
            </a:r>
            <a:r>
              <a:rPr lang="en-GB" sz="1400" i="1" dirty="0">
                <a:latin typeface="Arial" panose="020B0604020202020204" pitchFamily="34" charset="0"/>
                <a:cs typeface="Arial" panose="020B0604020202020204" pitchFamily="34" charset="0"/>
              </a:rPr>
              <a:t>Early childhood play, learning and care plan in Wales</a:t>
            </a:r>
            <a:r>
              <a:rPr lang="en-GB" sz="1400" dirty="0">
                <a:latin typeface="Arial" panose="020B0604020202020204" pitchFamily="34" charset="0"/>
                <a:cs typeface="Arial" panose="020B0604020202020204" pitchFamily="34" charset="0"/>
              </a:rPr>
              <a:t>. Cardiff: Welsh Government.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West Cheshire Children’s Trust (2020) </a:t>
            </a:r>
            <a:r>
              <a:rPr lang="en-GB" sz="1400" i="1" dirty="0">
                <a:latin typeface="Arial" panose="020B0604020202020204" pitchFamily="34" charset="0"/>
                <a:cs typeface="Arial" panose="020B0604020202020204" pitchFamily="34" charset="0"/>
              </a:rPr>
              <a:t>Multi-agency circle diagram</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4"/>
              </a:rPr>
              <a:t>https://westcheshirechildrenstrust.co.uk/wp-content/uploads/2020/01/multi-agency-circle-1.png</a:t>
            </a:r>
            <a:r>
              <a:rPr lang="en-GB" sz="1400" dirty="0">
                <a:latin typeface="Arial" panose="020B0604020202020204" pitchFamily="34" charset="0"/>
                <a:cs typeface="Arial" panose="020B0604020202020204" pitchFamily="34" charset="0"/>
              </a:rPr>
              <a:t> (Accessed: 7 June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World Health Organization (no date) </a:t>
            </a:r>
            <a:r>
              <a:rPr lang="en-GB" sz="1400" i="1" dirty="0">
                <a:latin typeface="Arial" panose="020B0604020202020204" pitchFamily="34" charset="0"/>
                <a:cs typeface="Arial" panose="020B0604020202020204" pitchFamily="34" charset="0"/>
              </a:rPr>
              <a:t>Promoting healthy growth and development</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5"/>
              </a:rPr>
              <a:t>https://www.who.int/activities/promoting-healthy-growth-and-development</a:t>
            </a:r>
            <a:r>
              <a:rPr lang="en-GB" sz="1400" dirty="0">
                <a:latin typeface="Arial" panose="020B0604020202020204" pitchFamily="34" charset="0"/>
                <a:cs typeface="Arial" panose="020B0604020202020204" pitchFamily="34" charset="0"/>
              </a:rPr>
              <a:t> (Accessed: 6 June 2026).</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553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155</TotalTime>
  <Words>4465</Words>
  <Application>Microsoft Office PowerPoint</Application>
  <PresentationFormat>Widescreen</PresentationFormat>
  <Paragraphs>149</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Georgia Nedin</dc:creator>
  <cp:lastModifiedBy>Georgia Nedin</cp:lastModifiedBy>
  <cp:revision>1</cp:revision>
  <dcterms:created xsi:type="dcterms:W3CDTF">2026-06-08T15:34:37Z</dcterms:created>
  <dcterms:modified xsi:type="dcterms:W3CDTF">2026-06-08T18:09:43Z</dcterms:modified>
</cp:coreProperties>
</file>