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119" r:id="rId1"/>
  </p:sldMasterIdLst>
  <p:notesMasterIdLst>
    <p:notesMasterId r:id="rId16"/>
  </p:notesMasterIdLst>
  <p:sldIdLst>
    <p:sldId id="256" r:id="rId2"/>
    <p:sldId id="258" r:id="rId3"/>
    <p:sldId id="307" r:id="rId4"/>
    <p:sldId id="317" r:id="rId5"/>
    <p:sldId id="308" r:id="rId6"/>
    <p:sldId id="309" r:id="rId7"/>
    <p:sldId id="312" r:id="rId8"/>
    <p:sldId id="318" r:id="rId9"/>
    <p:sldId id="313" r:id="rId10"/>
    <p:sldId id="314" r:id="rId11"/>
    <p:sldId id="315" r:id="rId12"/>
    <p:sldId id="316" r:id="rId13"/>
    <p:sldId id="271" r:id="rId14"/>
    <p:sldId id="31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2022" autoAdjust="0"/>
  </p:normalViewPr>
  <p:slideViewPr>
    <p:cSldViewPr snapToGrid="0">
      <p:cViewPr varScale="1">
        <p:scale>
          <a:sx n="90" d="100"/>
          <a:sy n="90" d="100"/>
        </p:scale>
        <p:origin x="840"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64CDFB-D81C-4871-B147-661AD0ABB1FB}"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F3DC56E2-7868-47CD-B082-B37B4192BAB3}">
      <dgm:prSet/>
      <dgm:spPr/>
      <dgm:t>
        <a:bodyPr/>
        <a:lstStyle/>
        <a:p>
          <a:r>
            <a:rPr lang="en-GB" b="1"/>
            <a:t>For protecting the environment and enhancing wellness, the hotel industry needs to contribute in different ways (Fox et al., 2014)</a:t>
          </a:r>
          <a:endParaRPr lang="en-US"/>
        </a:p>
      </dgm:t>
    </dgm:pt>
    <dgm:pt modelId="{CED64728-2DBE-43DF-9281-6FA286ACD25C}" type="parTrans" cxnId="{B6D2DFC4-675F-42B2-A6EE-6C2238D815B4}">
      <dgm:prSet/>
      <dgm:spPr/>
      <dgm:t>
        <a:bodyPr/>
        <a:lstStyle/>
        <a:p>
          <a:endParaRPr lang="en-US"/>
        </a:p>
      </dgm:t>
    </dgm:pt>
    <dgm:pt modelId="{91E0B1DC-E3D2-4D4A-8A99-4A1A0C8DF063}" type="sibTrans" cxnId="{B6D2DFC4-675F-42B2-A6EE-6C2238D815B4}">
      <dgm:prSet/>
      <dgm:spPr/>
      <dgm:t>
        <a:bodyPr/>
        <a:lstStyle/>
        <a:p>
          <a:endParaRPr lang="en-US"/>
        </a:p>
      </dgm:t>
    </dgm:pt>
    <dgm:pt modelId="{FCE7D673-105D-48A4-9D36-104126309A8A}">
      <dgm:prSet/>
      <dgm:spPr/>
      <dgm:t>
        <a:bodyPr/>
        <a:lstStyle/>
        <a:p>
          <a:r>
            <a:rPr lang="en-GB" b="1"/>
            <a:t>Year of Croeso 2025 was launched by the Welsh to find out the eco-friendly process for overcoming</a:t>
          </a:r>
          <a:endParaRPr lang="en-US"/>
        </a:p>
      </dgm:t>
    </dgm:pt>
    <dgm:pt modelId="{221F2A29-1B38-428E-AF5F-E31EF1522961}" type="parTrans" cxnId="{FDDB4A1B-03D6-47C5-9974-C5411E39A7CE}">
      <dgm:prSet/>
      <dgm:spPr/>
      <dgm:t>
        <a:bodyPr/>
        <a:lstStyle/>
        <a:p>
          <a:endParaRPr lang="en-US"/>
        </a:p>
      </dgm:t>
    </dgm:pt>
    <dgm:pt modelId="{D80D62DA-E1AB-4612-8007-E9AE9C72F91F}" type="sibTrans" cxnId="{FDDB4A1B-03D6-47C5-9974-C5411E39A7CE}">
      <dgm:prSet/>
      <dgm:spPr/>
      <dgm:t>
        <a:bodyPr/>
        <a:lstStyle/>
        <a:p>
          <a:endParaRPr lang="en-US"/>
        </a:p>
      </dgm:t>
    </dgm:pt>
    <dgm:pt modelId="{E7EC5220-5774-44CA-BEC3-71599D3BBF78}">
      <dgm:prSet/>
      <dgm:spPr/>
      <dgm:t>
        <a:bodyPr/>
        <a:lstStyle/>
        <a:p>
          <a:r>
            <a:rPr lang="en-GB" b="1"/>
            <a:t>This presentation has explored the market, operational, and financial factors </a:t>
          </a:r>
          <a:endParaRPr lang="en-US"/>
        </a:p>
      </dgm:t>
    </dgm:pt>
    <dgm:pt modelId="{15C2A31D-97A7-4CC8-8F65-4B7EE2C8FDE4}" type="parTrans" cxnId="{A8084998-4489-4181-9B60-00B1460C2070}">
      <dgm:prSet/>
      <dgm:spPr/>
      <dgm:t>
        <a:bodyPr/>
        <a:lstStyle/>
        <a:p>
          <a:endParaRPr lang="en-US"/>
        </a:p>
      </dgm:t>
    </dgm:pt>
    <dgm:pt modelId="{608081E2-9645-4FDD-91B1-570E040E660C}" type="sibTrans" cxnId="{A8084998-4489-4181-9B60-00B1460C2070}">
      <dgm:prSet/>
      <dgm:spPr/>
      <dgm:t>
        <a:bodyPr/>
        <a:lstStyle/>
        <a:p>
          <a:endParaRPr lang="en-US"/>
        </a:p>
      </dgm:t>
    </dgm:pt>
    <dgm:pt modelId="{BA68F336-ACA7-B841-802A-D83877A49992}" type="pres">
      <dgm:prSet presAssocID="{EB64CDFB-D81C-4871-B147-661AD0ABB1FB}" presName="Name0" presStyleCnt="0">
        <dgm:presLayoutVars>
          <dgm:dir/>
          <dgm:animLvl val="lvl"/>
          <dgm:resizeHandles val="exact"/>
        </dgm:presLayoutVars>
      </dgm:prSet>
      <dgm:spPr/>
    </dgm:pt>
    <dgm:pt modelId="{44622D65-7421-794D-A3D1-C24DC7202020}" type="pres">
      <dgm:prSet presAssocID="{E7EC5220-5774-44CA-BEC3-71599D3BBF78}" presName="boxAndChildren" presStyleCnt="0"/>
      <dgm:spPr/>
    </dgm:pt>
    <dgm:pt modelId="{2D83FF42-C51D-C649-9D6A-32F18BAB59CA}" type="pres">
      <dgm:prSet presAssocID="{E7EC5220-5774-44CA-BEC3-71599D3BBF78}" presName="parentTextBox" presStyleLbl="node1" presStyleIdx="0" presStyleCnt="3"/>
      <dgm:spPr/>
    </dgm:pt>
    <dgm:pt modelId="{F5851D0B-2C80-C64A-BAD4-E1A6B13BA4CC}" type="pres">
      <dgm:prSet presAssocID="{D80D62DA-E1AB-4612-8007-E9AE9C72F91F}" presName="sp" presStyleCnt="0"/>
      <dgm:spPr/>
    </dgm:pt>
    <dgm:pt modelId="{65BD206C-CF11-024B-90CB-C009EB555E6A}" type="pres">
      <dgm:prSet presAssocID="{FCE7D673-105D-48A4-9D36-104126309A8A}" presName="arrowAndChildren" presStyleCnt="0"/>
      <dgm:spPr/>
    </dgm:pt>
    <dgm:pt modelId="{14FE86E0-3BB2-EC4D-9DF3-483B2FC9170A}" type="pres">
      <dgm:prSet presAssocID="{FCE7D673-105D-48A4-9D36-104126309A8A}" presName="parentTextArrow" presStyleLbl="node1" presStyleIdx="1" presStyleCnt="3"/>
      <dgm:spPr/>
    </dgm:pt>
    <dgm:pt modelId="{330EA758-5DFF-8B46-9CCE-74F821EE048A}" type="pres">
      <dgm:prSet presAssocID="{91E0B1DC-E3D2-4D4A-8A99-4A1A0C8DF063}" presName="sp" presStyleCnt="0"/>
      <dgm:spPr/>
    </dgm:pt>
    <dgm:pt modelId="{14B5C4A7-2A90-8843-84EF-E1723D8223A1}" type="pres">
      <dgm:prSet presAssocID="{F3DC56E2-7868-47CD-B082-B37B4192BAB3}" presName="arrowAndChildren" presStyleCnt="0"/>
      <dgm:spPr/>
    </dgm:pt>
    <dgm:pt modelId="{2AF94217-2682-1342-B500-F6EA73DC95D1}" type="pres">
      <dgm:prSet presAssocID="{F3DC56E2-7868-47CD-B082-B37B4192BAB3}" presName="parentTextArrow" presStyleLbl="node1" presStyleIdx="2" presStyleCnt="3"/>
      <dgm:spPr/>
    </dgm:pt>
  </dgm:ptLst>
  <dgm:cxnLst>
    <dgm:cxn modelId="{C99F8509-882A-2847-A689-8F0AA5A71139}" type="presOf" srcId="{FCE7D673-105D-48A4-9D36-104126309A8A}" destId="{14FE86E0-3BB2-EC4D-9DF3-483B2FC9170A}" srcOrd="0" destOrd="0" presId="urn:microsoft.com/office/officeart/2005/8/layout/process4"/>
    <dgm:cxn modelId="{FDDB4A1B-03D6-47C5-9974-C5411E39A7CE}" srcId="{EB64CDFB-D81C-4871-B147-661AD0ABB1FB}" destId="{FCE7D673-105D-48A4-9D36-104126309A8A}" srcOrd="1" destOrd="0" parTransId="{221F2A29-1B38-428E-AF5F-E31EF1522961}" sibTransId="{D80D62DA-E1AB-4612-8007-E9AE9C72F91F}"/>
    <dgm:cxn modelId="{0E0BF443-B1B2-D54B-9E1F-09FD5EAFC4C0}" type="presOf" srcId="{E7EC5220-5774-44CA-BEC3-71599D3BBF78}" destId="{2D83FF42-C51D-C649-9D6A-32F18BAB59CA}" srcOrd="0" destOrd="0" presId="urn:microsoft.com/office/officeart/2005/8/layout/process4"/>
    <dgm:cxn modelId="{8AB18A66-84E3-3B45-AD28-07ECCE1C3B78}" type="presOf" srcId="{EB64CDFB-D81C-4871-B147-661AD0ABB1FB}" destId="{BA68F336-ACA7-B841-802A-D83877A49992}" srcOrd="0" destOrd="0" presId="urn:microsoft.com/office/officeart/2005/8/layout/process4"/>
    <dgm:cxn modelId="{A8084998-4489-4181-9B60-00B1460C2070}" srcId="{EB64CDFB-D81C-4871-B147-661AD0ABB1FB}" destId="{E7EC5220-5774-44CA-BEC3-71599D3BBF78}" srcOrd="2" destOrd="0" parTransId="{15C2A31D-97A7-4CC8-8F65-4B7EE2C8FDE4}" sibTransId="{608081E2-9645-4FDD-91B1-570E040E660C}"/>
    <dgm:cxn modelId="{B6D2DFC4-675F-42B2-A6EE-6C2238D815B4}" srcId="{EB64CDFB-D81C-4871-B147-661AD0ABB1FB}" destId="{F3DC56E2-7868-47CD-B082-B37B4192BAB3}" srcOrd="0" destOrd="0" parTransId="{CED64728-2DBE-43DF-9281-6FA286ACD25C}" sibTransId="{91E0B1DC-E3D2-4D4A-8A99-4A1A0C8DF063}"/>
    <dgm:cxn modelId="{826A04ED-5D82-EB44-A48A-8D8636071656}" type="presOf" srcId="{F3DC56E2-7868-47CD-B082-B37B4192BAB3}" destId="{2AF94217-2682-1342-B500-F6EA73DC95D1}" srcOrd="0" destOrd="0" presId="urn:microsoft.com/office/officeart/2005/8/layout/process4"/>
    <dgm:cxn modelId="{25D84873-5E6A-B04B-B250-11948D6BBF83}" type="presParOf" srcId="{BA68F336-ACA7-B841-802A-D83877A49992}" destId="{44622D65-7421-794D-A3D1-C24DC7202020}" srcOrd="0" destOrd="0" presId="urn:microsoft.com/office/officeart/2005/8/layout/process4"/>
    <dgm:cxn modelId="{76A4BA8E-FC24-3C4A-B821-F899A7822E02}" type="presParOf" srcId="{44622D65-7421-794D-A3D1-C24DC7202020}" destId="{2D83FF42-C51D-C649-9D6A-32F18BAB59CA}" srcOrd="0" destOrd="0" presId="urn:microsoft.com/office/officeart/2005/8/layout/process4"/>
    <dgm:cxn modelId="{F4FC2B73-C8B2-C94F-B5F7-F30DA0E191BC}" type="presParOf" srcId="{BA68F336-ACA7-B841-802A-D83877A49992}" destId="{F5851D0B-2C80-C64A-BAD4-E1A6B13BA4CC}" srcOrd="1" destOrd="0" presId="urn:microsoft.com/office/officeart/2005/8/layout/process4"/>
    <dgm:cxn modelId="{E654441E-9B25-E645-80CC-2CE4EEA68A7B}" type="presParOf" srcId="{BA68F336-ACA7-B841-802A-D83877A49992}" destId="{65BD206C-CF11-024B-90CB-C009EB555E6A}" srcOrd="2" destOrd="0" presId="urn:microsoft.com/office/officeart/2005/8/layout/process4"/>
    <dgm:cxn modelId="{6AE68903-AC5E-B640-81B4-DC2128F5B51F}" type="presParOf" srcId="{65BD206C-CF11-024B-90CB-C009EB555E6A}" destId="{14FE86E0-3BB2-EC4D-9DF3-483B2FC9170A}" srcOrd="0" destOrd="0" presId="urn:microsoft.com/office/officeart/2005/8/layout/process4"/>
    <dgm:cxn modelId="{AD82F6C2-FC0B-3B43-BC48-97E4DB96A8E9}" type="presParOf" srcId="{BA68F336-ACA7-B841-802A-D83877A49992}" destId="{330EA758-5DFF-8B46-9CCE-74F821EE048A}" srcOrd="3" destOrd="0" presId="urn:microsoft.com/office/officeart/2005/8/layout/process4"/>
    <dgm:cxn modelId="{C16CE226-4993-7649-AD5C-B847A8DB03F6}" type="presParOf" srcId="{BA68F336-ACA7-B841-802A-D83877A49992}" destId="{14B5C4A7-2A90-8843-84EF-E1723D8223A1}" srcOrd="4" destOrd="0" presId="urn:microsoft.com/office/officeart/2005/8/layout/process4"/>
    <dgm:cxn modelId="{9140B748-3F2D-1C45-9D46-A12701762DFD}" type="presParOf" srcId="{14B5C4A7-2A90-8843-84EF-E1723D8223A1}" destId="{2AF94217-2682-1342-B500-F6EA73DC95D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9ECB31-4653-47AA-BF21-FDBFC958E5A7}" type="doc">
      <dgm:prSet loTypeId="urn:microsoft.com/office/officeart/2018/5/layout/IconLeaf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F434F922-A35C-4A86-956B-E43F8F0E8B0D}">
      <dgm:prSet/>
      <dgm:spPr/>
      <dgm:t>
        <a:bodyPr/>
        <a:lstStyle/>
        <a:p>
          <a:pPr>
            <a:defRPr cap="all"/>
          </a:pPr>
          <a:r>
            <a:rPr lang="en-GB" b="1"/>
            <a:t>The challenges of Green Tech support the theme of Year of Croeso in different ways, which increased </a:t>
          </a:r>
          <a:endParaRPr lang="en-US"/>
        </a:p>
      </dgm:t>
    </dgm:pt>
    <dgm:pt modelId="{9E75ED25-A148-4392-9F40-2DDA98CD3CB3}" type="parTrans" cxnId="{C44BE8D4-46A2-4A2B-98D7-94D89AB5123C}">
      <dgm:prSet/>
      <dgm:spPr/>
      <dgm:t>
        <a:bodyPr/>
        <a:lstStyle/>
        <a:p>
          <a:endParaRPr lang="en-US"/>
        </a:p>
      </dgm:t>
    </dgm:pt>
    <dgm:pt modelId="{6DAEF0B6-7AE5-4711-9755-F539CAC9B124}" type="sibTrans" cxnId="{C44BE8D4-46A2-4A2B-98D7-94D89AB5123C}">
      <dgm:prSet/>
      <dgm:spPr/>
      <dgm:t>
        <a:bodyPr/>
        <a:lstStyle/>
        <a:p>
          <a:endParaRPr lang="en-US"/>
        </a:p>
      </dgm:t>
    </dgm:pt>
    <dgm:pt modelId="{007F84AD-C407-41A4-9BE5-2145FCEBBE57}">
      <dgm:prSet/>
      <dgm:spPr/>
      <dgm:t>
        <a:bodyPr/>
        <a:lstStyle/>
        <a:p>
          <a:pPr>
            <a:defRPr cap="all"/>
          </a:pPr>
          <a:r>
            <a:rPr lang="en-GB" b="1"/>
            <a:t>It provides more importance to the community people and takes the initiative for their inclusiveness by organising </a:t>
          </a:r>
          <a:endParaRPr lang="en-US"/>
        </a:p>
      </dgm:t>
    </dgm:pt>
    <dgm:pt modelId="{6831AFEB-DC9B-4A49-919E-1DBC965137C6}" type="parTrans" cxnId="{CC99B5B5-2B27-4C87-8B86-5080416C8CC8}">
      <dgm:prSet/>
      <dgm:spPr/>
      <dgm:t>
        <a:bodyPr/>
        <a:lstStyle/>
        <a:p>
          <a:endParaRPr lang="en-US"/>
        </a:p>
      </dgm:t>
    </dgm:pt>
    <dgm:pt modelId="{DEC95829-ACE6-4B3E-82CC-FAF321BDE975}" type="sibTrans" cxnId="{CC99B5B5-2B27-4C87-8B86-5080416C8CC8}">
      <dgm:prSet/>
      <dgm:spPr/>
      <dgm:t>
        <a:bodyPr/>
        <a:lstStyle/>
        <a:p>
          <a:endParaRPr lang="en-US"/>
        </a:p>
      </dgm:t>
    </dgm:pt>
    <dgm:pt modelId="{DBAC782D-9D9C-4543-B48B-F3E267EB4A7F}">
      <dgm:prSet/>
      <dgm:spPr/>
      <dgm:t>
        <a:bodyPr/>
        <a:lstStyle/>
        <a:p>
          <a:pPr>
            <a:defRPr cap="all"/>
          </a:pPr>
          <a:r>
            <a:rPr lang="en-GB" b="1"/>
            <a:t>Wales programs are also organised in a similar way by thinking about environmental factors </a:t>
          </a:r>
          <a:endParaRPr lang="en-US"/>
        </a:p>
      </dgm:t>
    </dgm:pt>
    <dgm:pt modelId="{5B7DAF4F-354D-4AFF-8AA1-062551156997}" type="parTrans" cxnId="{1119A94D-AEEB-4A36-BA0A-07B5336CE49E}">
      <dgm:prSet/>
      <dgm:spPr/>
      <dgm:t>
        <a:bodyPr/>
        <a:lstStyle/>
        <a:p>
          <a:endParaRPr lang="en-US"/>
        </a:p>
      </dgm:t>
    </dgm:pt>
    <dgm:pt modelId="{7EAFE3C6-7E4C-45B2-83DD-5D351249F02C}" type="sibTrans" cxnId="{1119A94D-AEEB-4A36-BA0A-07B5336CE49E}">
      <dgm:prSet/>
      <dgm:spPr/>
      <dgm:t>
        <a:bodyPr/>
        <a:lstStyle/>
        <a:p>
          <a:endParaRPr lang="en-US"/>
        </a:p>
      </dgm:t>
    </dgm:pt>
    <dgm:pt modelId="{E2590608-CDE8-4C98-9EBE-82FCF73C8702}" type="pres">
      <dgm:prSet presAssocID="{119ECB31-4653-47AA-BF21-FDBFC958E5A7}" presName="root" presStyleCnt="0">
        <dgm:presLayoutVars>
          <dgm:dir/>
          <dgm:resizeHandles val="exact"/>
        </dgm:presLayoutVars>
      </dgm:prSet>
      <dgm:spPr/>
    </dgm:pt>
    <dgm:pt modelId="{E8C2AA6D-7B3F-4228-85B8-8A1C5B631C70}" type="pres">
      <dgm:prSet presAssocID="{F434F922-A35C-4A86-956B-E43F8F0E8B0D}" presName="compNode" presStyleCnt="0"/>
      <dgm:spPr/>
    </dgm:pt>
    <dgm:pt modelId="{137307FB-D4AA-4710-B9F9-BC68E258FDFE}" type="pres">
      <dgm:prSet presAssocID="{F434F922-A35C-4A86-956B-E43F8F0E8B0D}" presName="iconBgRect" presStyleLbl="bgShp" presStyleIdx="0" presStyleCnt="3"/>
      <dgm:spPr>
        <a:prstGeom prst="round2DiagRect">
          <a:avLst>
            <a:gd name="adj1" fmla="val 29727"/>
            <a:gd name="adj2" fmla="val 0"/>
          </a:avLst>
        </a:prstGeom>
      </dgm:spPr>
    </dgm:pt>
    <dgm:pt modelId="{F2159955-075E-4E5A-A6B0-422E3B304465}" type="pres">
      <dgm:prSet presAssocID="{F434F922-A35C-4A86-956B-E43F8F0E8B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E9FF80C0-DCA6-424A-913C-FF8AC781117B}" type="pres">
      <dgm:prSet presAssocID="{F434F922-A35C-4A86-956B-E43F8F0E8B0D}" presName="spaceRect" presStyleCnt="0"/>
      <dgm:spPr/>
    </dgm:pt>
    <dgm:pt modelId="{336133A0-942F-4ECC-841E-9ECBC4FDA001}" type="pres">
      <dgm:prSet presAssocID="{F434F922-A35C-4A86-956B-E43F8F0E8B0D}" presName="textRect" presStyleLbl="revTx" presStyleIdx="0" presStyleCnt="3">
        <dgm:presLayoutVars>
          <dgm:chMax val="1"/>
          <dgm:chPref val="1"/>
        </dgm:presLayoutVars>
      </dgm:prSet>
      <dgm:spPr/>
    </dgm:pt>
    <dgm:pt modelId="{78537112-5CE5-48EB-AD30-07D243781CE0}" type="pres">
      <dgm:prSet presAssocID="{6DAEF0B6-7AE5-4711-9755-F539CAC9B124}" presName="sibTrans" presStyleCnt="0"/>
      <dgm:spPr/>
    </dgm:pt>
    <dgm:pt modelId="{9F24E50E-83A0-48C8-B62C-95D5E335DA25}" type="pres">
      <dgm:prSet presAssocID="{007F84AD-C407-41A4-9BE5-2145FCEBBE57}" presName="compNode" presStyleCnt="0"/>
      <dgm:spPr/>
    </dgm:pt>
    <dgm:pt modelId="{6D3E7B5F-47A9-45D3-A8B8-300D195047B6}" type="pres">
      <dgm:prSet presAssocID="{007F84AD-C407-41A4-9BE5-2145FCEBBE57}" presName="iconBgRect" presStyleLbl="bgShp" presStyleIdx="1" presStyleCnt="3"/>
      <dgm:spPr>
        <a:prstGeom prst="round2DiagRect">
          <a:avLst>
            <a:gd name="adj1" fmla="val 29727"/>
            <a:gd name="adj2" fmla="val 0"/>
          </a:avLst>
        </a:prstGeom>
      </dgm:spPr>
    </dgm:pt>
    <dgm:pt modelId="{05DE77CA-EA92-4A2F-BFC7-9862D39EAA2B}" type="pres">
      <dgm:prSet presAssocID="{007F84AD-C407-41A4-9BE5-2145FCEBBE5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BFBA1F5-B8EC-434B-BDA0-CCDA8CCB85BC}" type="pres">
      <dgm:prSet presAssocID="{007F84AD-C407-41A4-9BE5-2145FCEBBE57}" presName="spaceRect" presStyleCnt="0"/>
      <dgm:spPr/>
    </dgm:pt>
    <dgm:pt modelId="{DC479453-8455-4D11-BAE8-71B0A393C1DF}" type="pres">
      <dgm:prSet presAssocID="{007F84AD-C407-41A4-9BE5-2145FCEBBE57}" presName="textRect" presStyleLbl="revTx" presStyleIdx="1" presStyleCnt="3">
        <dgm:presLayoutVars>
          <dgm:chMax val="1"/>
          <dgm:chPref val="1"/>
        </dgm:presLayoutVars>
      </dgm:prSet>
      <dgm:spPr/>
    </dgm:pt>
    <dgm:pt modelId="{2C4DAF4A-A0A8-46BF-A6A9-902FE359DA03}" type="pres">
      <dgm:prSet presAssocID="{DEC95829-ACE6-4B3E-82CC-FAF321BDE975}" presName="sibTrans" presStyleCnt="0"/>
      <dgm:spPr/>
    </dgm:pt>
    <dgm:pt modelId="{61D6932B-CBBB-40C8-B01E-195B80E78C65}" type="pres">
      <dgm:prSet presAssocID="{DBAC782D-9D9C-4543-B48B-F3E267EB4A7F}" presName="compNode" presStyleCnt="0"/>
      <dgm:spPr/>
    </dgm:pt>
    <dgm:pt modelId="{FC00B15A-D4D7-44B9-BA05-F2649603CE03}" type="pres">
      <dgm:prSet presAssocID="{DBAC782D-9D9C-4543-B48B-F3E267EB4A7F}" presName="iconBgRect" presStyleLbl="bgShp" presStyleIdx="2" presStyleCnt="3"/>
      <dgm:spPr>
        <a:prstGeom prst="round2DiagRect">
          <a:avLst>
            <a:gd name="adj1" fmla="val 29727"/>
            <a:gd name="adj2" fmla="val 0"/>
          </a:avLst>
        </a:prstGeom>
      </dgm:spPr>
    </dgm:pt>
    <dgm:pt modelId="{5CEAE668-7BCF-4A5F-8A5F-8996BB379F50}" type="pres">
      <dgm:prSet presAssocID="{DBAC782D-9D9C-4543-B48B-F3E267EB4A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F0844C69-38BB-4DA5-BC24-C0B5AA7EEF96}" type="pres">
      <dgm:prSet presAssocID="{DBAC782D-9D9C-4543-B48B-F3E267EB4A7F}" presName="spaceRect" presStyleCnt="0"/>
      <dgm:spPr/>
    </dgm:pt>
    <dgm:pt modelId="{32AF9C28-384A-45B0-A7F5-48DB05B11387}" type="pres">
      <dgm:prSet presAssocID="{DBAC782D-9D9C-4543-B48B-F3E267EB4A7F}" presName="textRect" presStyleLbl="revTx" presStyleIdx="2" presStyleCnt="3">
        <dgm:presLayoutVars>
          <dgm:chMax val="1"/>
          <dgm:chPref val="1"/>
        </dgm:presLayoutVars>
      </dgm:prSet>
      <dgm:spPr/>
    </dgm:pt>
  </dgm:ptLst>
  <dgm:cxnLst>
    <dgm:cxn modelId="{1119A94D-AEEB-4A36-BA0A-07B5336CE49E}" srcId="{119ECB31-4653-47AA-BF21-FDBFC958E5A7}" destId="{DBAC782D-9D9C-4543-B48B-F3E267EB4A7F}" srcOrd="2" destOrd="0" parTransId="{5B7DAF4F-354D-4AFF-8AA1-062551156997}" sibTransId="{7EAFE3C6-7E4C-45B2-83DD-5D351249F02C}"/>
    <dgm:cxn modelId="{CB7C095B-2EDE-4F74-9D5B-DDCC796F03B3}" type="presOf" srcId="{DBAC782D-9D9C-4543-B48B-F3E267EB4A7F}" destId="{32AF9C28-384A-45B0-A7F5-48DB05B11387}" srcOrd="0" destOrd="0" presId="urn:microsoft.com/office/officeart/2018/5/layout/IconLeafLabelList"/>
    <dgm:cxn modelId="{B0CBD25C-536D-4019-AEB3-5E921496AB94}" type="presOf" srcId="{F434F922-A35C-4A86-956B-E43F8F0E8B0D}" destId="{336133A0-942F-4ECC-841E-9ECBC4FDA001}" srcOrd="0" destOrd="0" presId="urn:microsoft.com/office/officeart/2018/5/layout/IconLeafLabelList"/>
    <dgm:cxn modelId="{C7F8E98E-E698-41C2-AB3B-D7ABA9C76659}" type="presOf" srcId="{119ECB31-4653-47AA-BF21-FDBFC958E5A7}" destId="{E2590608-CDE8-4C98-9EBE-82FCF73C8702}" srcOrd="0" destOrd="0" presId="urn:microsoft.com/office/officeart/2018/5/layout/IconLeafLabelList"/>
    <dgm:cxn modelId="{CC99B5B5-2B27-4C87-8B86-5080416C8CC8}" srcId="{119ECB31-4653-47AA-BF21-FDBFC958E5A7}" destId="{007F84AD-C407-41A4-9BE5-2145FCEBBE57}" srcOrd="1" destOrd="0" parTransId="{6831AFEB-DC9B-4A49-919E-1DBC965137C6}" sibTransId="{DEC95829-ACE6-4B3E-82CC-FAF321BDE975}"/>
    <dgm:cxn modelId="{C44BE8D4-46A2-4A2B-98D7-94D89AB5123C}" srcId="{119ECB31-4653-47AA-BF21-FDBFC958E5A7}" destId="{F434F922-A35C-4A86-956B-E43F8F0E8B0D}" srcOrd="0" destOrd="0" parTransId="{9E75ED25-A148-4392-9F40-2DDA98CD3CB3}" sibTransId="{6DAEF0B6-7AE5-4711-9755-F539CAC9B124}"/>
    <dgm:cxn modelId="{9171E1E1-2050-47D2-9C74-C9E1F38AA37E}" type="presOf" srcId="{007F84AD-C407-41A4-9BE5-2145FCEBBE57}" destId="{DC479453-8455-4D11-BAE8-71B0A393C1DF}" srcOrd="0" destOrd="0" presId="urn:microsoft.com/office/officeart/2018/5/layout/IconLeafLabelList"/>
    <dgm:cxn modelId="{EF0FF528-B063-42F5-9498-42024E81C088}" type="presParOf" srcId="{E2590608-CDE8-4C98-9EBE-82FCF73C8702}" destId="{E8C2AA6D-7B3F-4228-85B8-8A1C5B631C70}" srcOrd="0" destOrd="0" presId="urn:microsoft.com/office/officeart/2018/5/layout/IconLeafLabelList"/>
    <dgm:cxn modelId="{259C5DA4-B8AA-4CB3-8CB4-C77224BB4A88}" type="presParOf" srcId="{E8C2AA6D-7B3F-4228-85B8-8A1C5B631C70}" destId="{137307FB-D4AA-4710-B9F9-BC68E258FDFE}" srcOrd="0" destOrd="0" presId="urn:microsoft.com/office/officeart/2018/5/layout/IconLeafLabelList"/>
    <dgm:cxn modelId="{318CE229-23F7-4447-BEA8-3D68B5C54591}" type="presParOf" srcId="{E8C2AA6D-7B3F-4228-85B8-8A1C5B631C70}" destId="{F2159955-075E-4E5A-A6B0-422E3B304465}" srcOrd="1" destOrd="0" presId="urn:microsoft.com/office/officeart/2018/5/layout/IconLeafLabelList"/>
    <dgm:cxn modelId="{A111B4E4-7235-4933-81D2-ECF196DE0A69}" type="presParOf" srcId="{E8C2AA6D-7B3F-4228-85B8-8A1C5B631C70}" destId="{E9FF80C0-DCA6-424A-913C-FF8AC781117B}" srcOrd="2" destOrd="0" presId="urn:microsoft.com/office/officeart/2018/5/layout/IconLeafLabelList"/>
    <dgm:cxn modelId="{D71AB3CB-F67A-4ABB-AD63-28DAFB68DDDD}" type="presParOf" srcId="{E8C2AA6D-7B3F-4228-85B8-8A1C5B631C70}" destId="{336133A0-942F-4ECC-841E-9ECBC4FDA001}" srcOrd="3" destOrd="0" presId="urn:microsoft.com/office/officeart/2018/5/layout/IconLeafLabelList"/>
    <dgm:cxn modelId="{E1E8DF3E-23A4-4F28-81CF-9D025A384842}" type="presParOf" srcId="{E2590608-CDE8-4C98-9EBE-82FCF73C8702}" destId="{78537112-5CE5-48EB-AD30-07D243781CE0}" srcOrd="1" destOrd="0" presId="urn:microsoft.com/office/officeart/2018/5/layout/IconLeafLabelList"/>
    <dgm:cxn modelId="{A1044E93-7B7F-4487-AA4F-ADD645535EF2}" type="presParOf" srcId="{E2590608-CDE8-4C98-9EBE-82FCF73C8702}" destId="{9F24E50E-83A0-48C8-B62C-95D5E335DA25}" srcOrd="2" destOrd="0" presId="urn:microsoft.com/office/officeart/2018/5/layout/IconLeafLabelList"/>
    <dgm:cxn modelId="{736F0A79-5B6E-44F5-AB93-D28C873B8B75}" type="presParOf" srcId="{9F24E50E-83A0-48C8-B62C-95D5E335DA25}" destId="{6D3E7B5F-47A9-45D3-A8B8-300D195047B6}" srcOrd="0" destOrd="0" presId="urn:microsoft.com/office/officeart/2018/5/layout/IconLeafLabelList"/>
    <dgm:cxn modelId="{FA61E1AB-FFD8-45B9-87F2-27D6F8B7AAE6}" type="presParOf" srcId="{9F24E50E-83A0-48C8-B62C-95D5E335DA25}" destId="{05DE77CA-EA92-4A2F-BFC7-9862D39EAA2B}" srcOrd="1" destOrd="0" presId="urn:microsoft.com/office/officeart/2018/5/layout/IconLeafLabelList"/>
    <dgm:cxn modelId="{A6A888E9-A111-420C-B733-D6F52D3A6E3D}" type="presParOf" srcId="{9F24E50E-83A0-48C8-B62C-95D5E335DA25}" destId="{0BFBA1F5-B8EC-434B-BDA0-CCDA8CCB85BC}" srcOrd="2" destOrd="0" presId="urn:microsoft.com/office/officeart/2018/5/layout/IconLeafLabelList"/>
    <dgm:cxn modelId="{0C71A29C-DC06-4F6B-90C1-1C2F3F5192CE}" type="presParOf" srcId="{9F24E50E-83A0-48C8-B62C-95D5E335DA25}" destId="{DC479453-8455-4D11-BAE8-71B0A393C1DF}" srcOrd="3" destOrd="0" presId="urn:microsoft.com/office/officeart/2018/5/layout/IconLeafLabelList"/>
    <dgm:cxn modelId="{F9E471ED-B83B-4989-83B7-3B6E4DBD120D}" type="presParOf" srcId="{E2590608-CDE8-4C98-9EBE-82FCF73C8702}" destId="{2C4DAF4A-A0A8-46BF-A6A9-902FE359DA03}" srcOrd="3" destOrd="0" presId="urn:microsoft.com/office/officeart/2018/5/layout/IconLeafLabelList"/>
    <dgm:cxn modelId="{D75D2EC7-0284-4B2A-9098-497C74C57638}" type="presParOf" srcId="{E2590608-CDE8-4C98-9EBE-82FCF73C8702}" destId="{61D6932B-CBBB-40C8-B01E-195B80E78C65}" srcOrd="4" destOrd="0" presId="urn:microsoft.com/office/officeart/2018/5/layout/IconLeafLabelList"/>
    <dgm:cxn modelId="{8F98CF02-A5E3-4875-9E39-8CA1B98EB6D4}" type="presParOf" srcId="{61D6932B-CBBB-40C8-B01E-195B80E78C65}" destId="{FC00B15A-D4D7-44B9-BA05-F2649603CE03}" srcOrd="0" destOrd="0" presId="urn:microsoft.com/office/officeart/2018/5/layout/IconLeafLabelList"/>
    <dgm:cxn modelId="{60B1C8A4-B4AC-4860-81D7-A1620833ECEB}" type="presParOf" srcId="{61D6932B-CBBB-40C8-B01E-195B80E78C65}" destId="{5CEAE668-7BCF-4A5F-8A5F-8996BB379F50}" srcOrd="1" destOrd="0" presId="urn:microsoft.com/office/officeart/2018/5/layout/IconLeafLabelList"/>
    <dgm:cxn modelId="{3F20E3EC-0C6C-4297-B58A-D5D99CC6DCA6}" type="presParOf" srcId="{61D6932B-CBBB-40C8-B01E-195B80E78C65}" destId="{F0844C69-38BB-4DA5-BC24-C0B5AA7EEF96}" srcOrd="2" destOrd="0" presId="urn:microsoft.com/office/officeart/2018/5/layout/IconLeafLabelList"/>
    <dgm:cxn modelId="{894EA581-2FBB-462C-AD40-D22FBD57D5ED}" type="presParOf" srcId="{61D6932B-CBBB-40C8-B01E-195B80E78C65}" destId="{32AF9C28-384A-45B0-A7F5-48DB05B1138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07EAC1-3978-44F7-987E-14B6C9BFD43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1209B4-3BF0-4C95-9DA7-7E6552FE1C8B}">
      <dgm:prSet/>
      <dgm:spPr/>
      <dgm:t>
        <a:bodyPr/>
        <a:lstStyle/>
        <a:p>
          <a:r>
            <a:rPr lang="en-GB" b="1"/>
            <a:t>In the event, the market factor gets more importance as all of the plans are developed and implemented </a:t>
          </a:r>
          <a:endParaRPr lang="en-US"/>
        </a:p>
      </dgm:t>
    </dgm:pt>
    <dgm:pt modelId="{E5B2923C-1AEC-4918-ABAF-5A81DE9F0D04}" type="parTrans" cxnId="{AA88A7B1-D80D-49AC-AC49-A4FEE3681B8D}">
      <dgm:prSet/>
      <dgm:spPr/>
      <dgm:t>
        <a:bodyPr/>
        <a:lstStyle/>
        <a:p>
          <a:endParaRPr lang="en-US"/>
        </a:p>
      </dgm:t>
    </dgm:pt>
    <dgm:pt modelId="{DA3D1E13-C7A7-4193-8EBA-C00570EAF115}" type="sibTrans" cxnId="{AA88A7B1-D80D-49AC-AC49-A4FEE3681B8D}">
      <dgm:prSet/>
      <dgm:spPr/>
      <dgm:t>
        <a:bodyPr/>
        <a:lstStyle/>
        <a:p>
          <a:endParaRPr lang="en-US"/>
        </a:p>
      </dgm:t>
    </dgm:pt>
    <dgm:pt modelId="{81E53FFF-E522-4E23-AE0B-5595F94D32C0}">
      <dgm:prSet/>
      <dgm:spPr/>
      <dgm:t>
        <a:bodyPr/>
        <a:lstStyle/>
        <a:p>
          <a:r>
            <a:rPr lang="en-GB" b="1"/>
            <a:t>For attaining innovative ideas and standard plans, it is necessary to target specific individuals (O’Toole, 2011)</a:t>
          </a:r>
          <a:endParaRPr lang="en-US"/>
        </a:p>
      </dgm:t>
    </dgm:pt>
    <dgm:pt modelId="{80385932-B306-4344-B62D-0D28FBA8E6BA}" type="parTrans" cxnId="{1E6B1F48-E234-460B-901F-8263003DFDBD}">
      <dgm:prSet/>
      <dgm:spPr/>
      <dgm:t>
        <a:bodyPr/>
        <a:lstStyle/>
        <a:p>
          <a:endParaRPr lang="en-US"/>
        </a:p>
      </dgm:t>
    </dgm:pt>
    <dgm:pt modelId="{2921394D-8F02-425C-852B-3339EFD048B8}" type="sibTrans" cxnId="{1E6B1F48-E234-460B-901F-8263003DFDBD}">
      <dgm:prSet/>
      <dgm:spPr/>
      <dgm:t>
        <a:bodyPr/>
        <a:lstStyle/>
        <a:p>
          <a:endParaRPr lang="en-US"/>
        </a:p>
      </dgm:t>
    </dgm:pt>
    <dgm:pt modelId="{762EC731-FF47-4B5F-B95A-FA3579D1F05D}">
      <dgm:prSet/>
      <dgm:spPr/>
      <dgm:t>
        <a:bodyPr/>
        <a:lstStyle/>
        <a:p>
          <a:r>
            <a:rPr lang="en-GB" b="1"/>
            <a:t>The people of the local areas, policy makers, and sustainability experts will also be concerned</a:t>
          </a:r>
          <a:endParaRPr lang="en-US"/>
        </a:p>
      </dgm:t>
    </dgm:pt>
    <dgm:pt modelId="{34366F85-D87F-46D2-B6EC-57EDC564FDB1}" type="parTrans" cxnId="{59650AAD-2E5B-48CB-BDA0-09DF43CFFBEA}">
      <dgm:prSet/>
      <dgm:spPr/>
      <dgm:t>
        <a:bodyPr/>
        <a:lstStyle/>
        <a:p>
          <a:endParaRPr lang="en-US"/>
        </a:p>
      </dgm:t>
    </dgm:pt>
    <dgm:pt modelId="{2EC3A733-DC1B-4506-B7D8-92DDBE45E1B6}" type="sibTrans" cxnId="{59650AAD-2E5B-48CB-BDA0-09DF43CFFBEA}">
      <dgm:prSet/>
      <dgm:spPr/>
      <dgm:t>
        <a:bodyPr/>
        <a:lstStyle/>
        <a:p>
          <a:endParaRPr lang="en-US"/>
        </a:p>
      </dgm:t>
    </dgm:pt>
    <dgm:pt modelId="{616BB4CF-7687-491F-B88B-F15021CEA303}" type="pres">
      <dgm:prSet presAssocID="{4607EAC1-3978-44F7-987E-14B6C9BFD433}" presName="root" presStyleCnt="0">
        <dgm:presLayoutVars>
          <dgm:dir/>
          <dgm:resizeHandles val="exact"/>
        </dgm:presLayoutVars>
      </dgm:prSet>
      <dgm:spPr/>
    </dgm:pt>
    <dgm:pt modelId="{DBE721FA-E956-4CA6-BB46-493BA8948A53}" type="pres">
      <dgm:prSet presAssocID="{381209B4-3BF0-4C95-9DA7-7E6552FE1C8B}" presName="compNode" presStyleCnt="0"/>
      <dgm:spPr/>
    </dgm:pt>
    <dgm:pt modelId="{63B9940B-3FDF-43F0-A754-CAE809C5DA91}" type="pres">
      <dgm:prSet presAssocID="{381209B4-3BF0-4C95-9DA7-7E6552FE1C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4C498987-142A-445E-A20B-6921DBFEDB16}" type="pres">
      <dgm:prSet presAssocID="{381209B4-3BF0-4C95-9DA7-7E6552FE1C8B}" presName="spaceRect" presStyleCnt="0"/>
      <dgm:spPr/>
    </dgm:pt>
    <dgm:pt modelId="{30F18AA5-0B45-49B1-A54F-82EFE7E94B1A}" type="pres">
      <dgm:prSet presAssocID="{381209B4-3BF0-4C95-9DA7-7E6552FE1C8B}" presName="textRect" presStyleLbl="revTx" presStyleIdx="0" presStyleCnt="3">
        <dgm:presLayoutVars>
          <dgm:chMax val="1"/>
          <dgm:chPref val="1"/>
        </dgm:presLayoutVars>
      </dgm:prSet>
      <dgm:spPr/>
    </dgm:pt>
    <dgm:pt modelId="{A28A3A4E-2890-4A83-8138-C99A275AC0A9}" type="pres">
      <dgm:prSet presAssocID="{DA3D1E13-C7A7-4193-8EBA-C00570EAF115}" presName="sibTrans" presStyleCnt="0"/>
      <dgm:spPr/>
    </dgm:pt>
    <dgm:pt modelId="{15AB3500-A475-4D8D-A6E5-7616E7BC46B7}" type="pres">
      <dgm:prSet presAssocID="{81E53FFF-E522-4E23-AE0B-5595F94D32C0}" presName="compNode" presStyleCnt="0"/>
      <dgm:spPr/>
    </dgm:pt>
    <dgm:pt modelId="{0EE73947-24C3-435B-979A-4E0016927096}" type="pres">
      <dgm:prSet presAssocID="{81E53FFF-E522-4E23-AE0B-5595F94D32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2F35EAD2-4174-45EF-A08E-C0BB7046CBCD}" type="pres">
      <dgm:prSet presAssocID="{81E53FFF-E522-4E23-AE0B-5595F94D32C0}" presName="spaceRect" presStyleCnt="0"/>
      <dgm:spPr/>
    </dgm:pt>
    <dgm:pt modelId="{93E3DDDD-3915-488C-872A-9C05FABDCFDC}" type="pres">
      <dgm:prSet presAssocID="{81E53FFF-E522-4E23-AE0B-5595F94D32C0}" presName="textRect" presStyleLbl="revTx" presStyleIdx="1" presStyleCnt="3">
        <dgm:presLayoutVars>
          <dgm:chMax val="1"/>
          <dgm:chPref val="1"/>
        </dgm:presLayoutVars>
      </dgm:prSet>
      <dgm:spPr/>
    </dgm:pt>
    <dgm:pt modelId="{58F4978E-CC14-461A-8C72-C914442EC01D}" type="pres">
      <dgm:prSet presAssocID="{2921394D-8F02-425C-852B-3339EFD048B8}" presName="sibTrans" presStyleCnt="0"/>
      <dgm:spPr/>
    </dgm:pt>
    <dgm:pt modelId="{EB3D5877-68DA-48B8-8FFC-644A8540707E}" type="pres">
      <dgm:prSet presAssocID="{762EC731-FF47-4B5F-B95A-FA3579D1F05D}" presName="compNode" presStyleCnt="0"/>
      <dgm:spPr/>
    </dgm:pt>
    <dgm:pt modelId="{AE5DE9B8-7522-42FD-811F-04D8E11AD2ED}" type="pres">
      <dgm:prSet presAssocID="{762EC731-FF47-4B5F-B95A-FA3579D1F0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73C35991-3CE3-436C-BDF2-2E434730F094}" type="pres">
      <dgm:prSet presAssocID="{762EC731-FF47-4B5F-B95A-FA3579D1F05D}" presName="spaceRect" presStyleCnt="0"/>
      <dgm:spPr/>
    </dgm:pt>
    <dgm:pt modelId="{A0B44646-2B24-469A-BCDB-2009B465BB5F}" type="pres">
      <dgm:prSet presAssocID="{762EC731-FF47-4B5F-B95A-FA3579D1F05D}" presName="textRect" presStyleLbl="revTx" presStyleIdx="2" presStyleCnt="3">
        <dgm:presLayoutVars>
          <dgm:chMax val="1"/>
          <dgm:chPref val="1"/>
        </dgm:presLayoutVars>
      </dgm:prSet>
      <dgm:spPr/>
    </dgm:pt>
  </dgm:ptLst>
  <dgm:cxnLst>
    <dgm:cxn modelId="{DA1C9D23-04C5-4B38-8073-659A4D514F99}" type="presOf" srcId="{4607EAC1-3978-44F7-987E-14B6C9BFD433}" destId="{616BB4CF-7687-491F-B88B-F15021CEA303}" srcOrd="0" destOrd="0" presId="urn:microsoft.com/office/officeart/2018/2/layout/IconLabelList"/>
    <dgm:cxn modelId="{1E6B1F48-E234-460B-901F-8263003DFDBD}" srcId="{4607EAC1-3978-44F7-987E-14B6C9BFD433}" destId="{81E53FFF-E522-4E23-AE0B-5595F94D32C0}" srcOrd="1" destOrd="0" parTransId="{80385932-B306-4344-B62D-0D28FBA8E6BA}" sibTransId="{2921394D-8F02-425C-852B-3339EFD048B8}"/>
    <dgm:cxn modelId="{5008D24B-C150-44FF-9EDE-3CA0D6B6BB4C}" type="presOf" srcId="{381209B4-3BF0-4C95-9DA7-7E6552FE1C8B}" destId="{30F18AA5-0B45-49B1-A54F-82EFE7E94B1A}" srcOrd="0" destOrd="0" presId="urn:microsoft.com/office/officeart/2018/2/layout/IconLabelList"/>
    <dgm:cxn modelId="{8C027555-36A4-4DF7-B612-C4A85192343E}" type="presOf" srcId="{762EC731-FF47-4B5F-B95A-FA3579D1F05D}" destId="{A0B44646-2B24-469A-BCDB-2009B465BB5F}" srcOrd="0" destOrd="0" presId="urn:microsoft.com/office/officeart/2018/2/layout/IconLabelList"/>
    <dgm:cxn modelId="{9C5E9A7C-FC9D-4EE8-9F5B-3C1D43BA2C27}" type="presOf" srcId="{81E53FFF-E522-4E23-AE0B-5595F94D32C0}" destId="{93E3DDDD-3915-488C-872A-9C05FABDCFDC}" srcOrd="0" destOrd="0" presId="urn:microsoft.com/office/officeart/2018/2/layout/IconLabelList"/>
    <dgm:cxn modelId="{59650AAD-2E5B-48CB-BDA0-09DF43CFFBEA}" srcId="{4607EAC1-3978-44F7-987E-14B6C9BFD433}" destId="{762EC731-FF47-4B5F-B95A-FA3579D1F05D}" srcOrd="2" destOrd="0" parTransId="{34366F85-D87F-46D2-B6EC-57EDC564FDB1}" sibTransId="{2EC3A733-DC1B-4506-B7D8-92DDBE45E1B6}"/>
    <dgm:cxn modelId="{AA88A7B1-D80D-49AC-AC49-A4FEE3681B8D}" srcId="{4607EAC1-3978-44F7-987E-14B6C9BFD433}" destId="{381209B4-3BF0-4C95-9DA7-7E6552FE1C8B}" srcOrd="0" destOrd="0" parTransId="{E5B2923C-1AEC-4918-ABAF-5A81DE9F0D04}" sibTransId="{DA3D1E13-C7A7-4193-8EBA-C00570EAF115}"/>
    <dgm:cxn modelId="{964E5B47-E2EE-4B57-A661-4AF796621BC0}" type="presParOf" srcId="{616BB4CF-7687-491F-B88B-F15021CEA303}" destId="{DBE721FA-E956-4CA6-BB46-493BA8948A53}" srcOrd="0" destOrd="0" presId="urn:microsoft.com/office/officeart/2018/2/layout/IconLabelList"/>
    <dgm:cxn modelId="{FA176699-2AEA-4425-9039-3BDF1973DC1A}" type="presParOf" srcId="{DBE721FA-E956-4CA6-BB46-493BA8948A53}" destId="{63B9940B-3FDF-43F0-A754-CAE809C5DA91}" srcOrd="0" destOrd="0" presId="urn:microsoft.com/office/officeart/2018/2/layout/IconLabelList"/>
    <dgm:cxn modelId="{B5714B33-453B-47EB-9357-C3FBB8C7E226}" type="presParOf" srcId="{DBE721FA-E956-4CA6-BB46-493BA8948A53}" destId="{4C498987-142A-445E-A20B-6921DBFEDB16}" srcOrd="1" destOrd="0" presId="urn:microsoft.com/office/officeart/2018/2/layout/IconLabelList"/>
    <dgm:cxn modelId="{FD0CFA2D-9236-435F-9662-973ED4C0B418}" type="presParOf" srcId="{DBE721FA-E956-4CA6-BB46-493BA8948A53}" destId="{30F18AA5-0B45-49B1-A54F-82EFE7E94B1A}" srcOrd="2" destOrd="0" presId="urn:microsoft.com/office/officeart/2018/2/layout/IconLabelList"/>
    <dgm:cxn modelId="{0038528C-30EE-40C6-8A94-B0512C5415CD}" type="presParOf" srcId="{616BB4CF-7687-491F-B88B-F15021CEA303}" destId="{A28A3A4E-2890-4A83-8138-C99A275AC0A9}" srcOrd="1" destOrd="0" presId="urn:microsoft.com/office/officeart/2018/2/layout/IconLabelList"/>
    <dgm:cxn modelId="{D703264C-8B43-4570-A273-ED955AAE8B8D}" type="presParOf" srcId="{616BB4CF-7687-491F-B88B-F15021CEA303}" destId="{15AB3500-A475-4D8D-A6E5-7616E7BC46B7}" srcOrd="2" destOrd="0" presId="urn:microsoft.com/office/officeart/2018/2/layout/IconLabelList"/>
    <dgm:cxn modelId="{B367A8CB-411B-48A3-A189-243808371F27}" type="presParOf" srcId="{15AB3500-A475-4D8D-A6E5-7616E7BC46B7}" destId="{0EE73947-24C3-435B-979A-4E0016927096}" srcOrd="0" destOrd="0" presId="urn:microsoft.com/office/officeart/2018/2/layout/IconLabelList"/>
    <dgm:cxn modelId="{9025CBCB-7EB8-4D47-AC7E-45D9B257D25B}" type="presParOf" srcId="{15AB3500-A475-4D8D-A6E5-7616E7BC46B7}" destId="{2F35EAD2-4174-45EF-A08E-C0BB7046CBCD}" srcOrd="1" destOrd="0" presId="urn:microsoft.com/office/officeart/2018/2/layout/IconLabelList"/>
    <dgm:cxn modelId="{712C1A23-1791-4D08-A73B-3156A475B515}" type="presParOf" srcId="{15AB3500-A475-4D8D-A6E5-7616E7BC46B7}" destId="{93E3DDDD-3915-488C-872A-9C05FABDCFDC}" srcOrd="2" destOrd="0" presId="urn:microsoft.com/office/officeart/2018/2/layout/IconLabelList"/>
    <dgm:cxn modelId="{90BAA2B7-36EB-4979-8041-62C149B25AD7}" type="presParOf" srcId="{616BB4CF-7687-491F-B88B-F15021CEA303}" destId="{58F4978E-CC14-461A-8C72-C914442EC01D}" srcOrd="3" destOrd="0" presId="urn:microsoft.com/office/officeart/2018/2/layout/IconLabelList"/>
    <dgm:cxn modelId="{A5A19243-2133-46C1-8BD9-C872FEB7595E}" type="presParOf" srcId="{616BB4CF-7687-491F-B88B-F15021CEA303}" destId="{EB3D5877-68DA-48B8-8FFC-644A8540707E}" srcOrd="4" destOrd="0" presId="urn:microsoft.com/office/officeart/2018/2/layout/IconLabelList"/>
    <dgm:cxn modelId="{F635A761-F065-4492-99BB-342B26AF3E17}" type="presParOf" srcId="{EB3D5877-68DA-48B8-8FFC-644A8540707E}" destId="{AE5DE9B8-7522-42FD-811F-04D8E11AD2ED}" srcOrd="0" destOrd="0" presId="urn:microsoft.com/office/officeart/2018/2/layout/IconLabelList"/>
    <dgm:cxn modelId="{A88664FD-C72D-4B4F-A5B5-7BA95DB32FEB}" type="presParOf" srcId="{EB3D5877-68DA-48B8-8FFC-644A8540707E}" destId="{73C35991-3CE3-436C-BDF2-2E434730F094}" srcOrd="1" destOrd="0" presId="urn:microsoft.com/office/officeart/2018/2/layout/IconLabelList"/>
    <dgm:cxn modelId="{5F17997E-D916-4E28-9D71-272BC13C9BC3}" type="presParOf" srcId="{EB3D5877-68DA-48B8-8FFC-644A8540707E}" destId="{A0B44646-2B24-469A-BCDB-2009B465BB5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0C35C9-8F69-484E-8503-E2AEB528602D}" type="doc">
      <dgm:prSet loTypeId="urn:microsoft.com/office/officeart/2005/8/layout/process5" loCatId="process" qsTypeId="urn:microsoft.com/office/officeart/2005/8/quickstyle/simple4" qsCatId="simple" csTypeId="urn:microsoft.com/office/officeart/2005/8/colors/colorful1" csCatId="colorful"/>
      <dgm:spPr/>
      <dgm:t>
        <a:bodyPr/>
        <a:lstStyle/>
        <a:p>
          <a:endParaRPr lang="en-US"/>
        </a:p>
      </dgm:t>
    </dgm:pt>
    <dgm:pt modelId="{5F34688E-C4CD-478A-B3D5-EC6E07E41C9B}">
      <dgm:prSet/>
      <dgm:spPr/>
      <dgm:t>
        <a:bodyPr/>
        <a:lstStyle/>
        <a:p>
          <a:r>
            <a:rPr lang="en-GB" b="1"/>
            <a:t>For attaining the attention of the targeted audiences, it is necessary to fix the best venue and location (Smith, 2012)</a:t>
          </a:r>
          <a:endParaRPr lang="en-US"/>
        </a:p>
      </dgm:t>
    </dgm:pt>
    <dgm:pt modelId="{FABED85F-9653-4D1B-852D-A412E95AAD4C}" type="parTrans" cxnId="{AC73E9DF-BB38-46F0-A244-E6DBC3DF7E4B}">
      <dgm:prSet/>
      <dgm:spPr/>
      <dgm:t>
        <a:bodyPr/>
        <a:lstStyle/>
        <a:p>
          <a:endParaRPr lang="en-US"/>
        </a:p>
      </dgm:t>
    </dgm:pt>
    <dgm:pt modelId="{6E356E71-3EF9-4D32-B56A-AA891C988C72}" type="sibTrans" cxnId="{AC73E9DF-BB38-46F0-A244-E6DBC3DF7E4B}">
      <dgm:prSet/>
      <dgm:spPr/>
      <dgm:t>
        <a:bodyPr/>
        <a:lstStyle/>
        <a:p>
          <a:endParaRPr lang="en-US"/>
        </a:p>
      </dgm:t>
    </dgm:pt>
    <dgm:pt modelId="{EE3B37D4-A3C3-4F44-8C9B-2BB401EC37E9}">
      <dgm:prSet/>
      <dgm:spPr/>
      <dgm:t>
        <a:bodyPr/>
        <a:lstStyle/>
        <a:p>
          <a:r>
            <a:rPr lang="en-GB" b="1"/>
            <a:t>Swansea Waterfront can be the best option for hosting the event, which is situated near the Swansea Arena </a:t>
          </a:r>
          <a:endParaRPr lang="en-US"/>
        </a:p>
      </dgm:t>
    </dgm:pt>
    <dgm:pt modelId="{9B6D3DE1-9FFF-4F84-B69B-442AD7C5AE9E}" type="parTrans" cxnId="{4D60069E-1C80-479F-AA44-A567DC0B39F9}">
      <dgm:prSet/>
      <dgm:spPr/>
      <dgm:t>
        <a:bodyPr/>
        <a:lstStyle/>
        <a:p>
          <a:endParaRPr lang="en-US"/>
        </a:p>
      </dgm:t>
    </dgm:pt>
    <dgm:pt modelId="{98BA2F57-7297-4A76-A346-78593713211B}" type="sibTrans" cxnId="{4D60069E-1C80-479F-AA44-A567DC0B39F9}">
      <dgm:prSet/>
      <dgm:spPr/>
      <dgm:t>
        <a:bodyPr/>
        <a:lstStyle/>
        <a:p>
          <a:endParaRPr lang="en-US"/>
        </a:p>
      </dgm:t>
    </dgm:pt>
    <dgm:pt modelId="{8FAA1C2C-4480-45E5-A2AF-73B893C93CDA}">
      <dgm:prSet/>
      <dgm:spPr/>
      <dgm:t>
        <a:bodyPr/>
        <a:lstStyle/>
        <a:p>
          <a:r>
            <a:rPr lang="en-GB" b="1"/>
            <a:t>It will be possible to make the event more standard and effective by keeping indoor and outdoor activities </a:t>
          </a:r>
          <a:endParaRPr lang="en-US"/>
        </a:p>
      </dgm:t>
    </dgm:pt>
    <dgm:pt modelId="{42A20AEB-1F53-4005-A169-CDD66A1E91C7}" type="parTrans" cxnId="{24E4248F-E49E-41E4-B2DA-8FF308B00257}">
      <dgm:prSet/>
      <dgm:spPr/>
      <dgm:t>
        <a:bodyPr/>
        <a:lstStyle/>
        <a:p>
          <a:endParaRPr lang="en-US"/>
        </a:p>
      </dgm:t>
    </dgm:pt>
    <dgm:pt modelId="{BD0A2F4A-8624-4A2C-8FC6-FB3FF3BEE5A9}" type="sibTrans" cxnId="{24E4248F-E49E-41E4-B2DA-8FF308B00257}">
      <dgm:prSet/>
      <dgm:spPr/>
      <dgm:t>
        <a:bodyPr/>
        <a:lstStyle/>
        <a:p>
          <a:endParaRPr lang="en-US"/>
        </a:p>
      </dgm:t>
    </dgm:pt>
    <dgm:pt modelId="{E8377828-246F-A24E-A7E7-0EEC533FAF6A}" type="pres">
      <dgm:prSet presAssocID="{C30C35C9-8F69-484E-8503-E2AEB528602D}" presName="diagram" presStyleCnt="0">
        <dgm:presLayoutVars>
          <dgm:dir/>
          <dgm:resizeHandles val="exact"/>
        </dgm:presLayoutVars>
      </dgm:prSet>
      <dgm:spPr/>
    </dgm:pt>
    <dgm:pt modelId="{4FE41EEF-B859-6443-8BD4-39F7DC784497}" type="pres">
      <dgm:prSet presAssocID="{5F34688E-C4CD-478A-B3D5-EC6E07E41C9B}" presName="node" presStyleLbl="node1" presStyleIdx="0" presStyleCnt="3">
        <dgm:presLayoutVars>
          <dgm:bulletEnabled val="1"/>
        </dgm:presLayoutVars>
      </dgm:prSet>
      <dgm:spPr/>
    </dgm:pt>
    <dgm:pt modelId="{961B8FB8-F016-1A4D-8970-EFDA6A51238D}" type="pres">
      <dgm:prSet presAssocID="{6E356E71-3EF9-4D32-B56A-AA891C988C72}" presName="sibTrans" presStyleLbl="sibTrans2D1" presStyleIdx="0" presStyleCnt="2"/>
      <dgm:spPr/>
    </dgm:pt>
    <dgm:pt modelId="{6E64AB7C-67DD-B94A-8284-7EA700E37AC4}" type="pres">
      <dgm:prSet presAssocID="{6E356E71-3EF9-4D32-B56A-AA891C988C72}" presName="connectorText" presStyleLbl="sibTrans2D1" presStyleIdx="0" presStyleCnt="2"/>
      <dgm:spPr/>
    </dgm:pt>
    <dgm:pt modelId="{A29DFB42-BC08-104D-BDAC-3A609B9E50D1}" type="pres">
      <dgm:prSet presAssocID="{EE3B37D4-A3C3-4F44-8C9B-2BB401EC37E9}" presName="node" presStyleLbl="node1" presStyleIdx="1" presStyleCnt="3">
        <dgm:presLayoutVars>
          <dgm:bulletEnabled val="1"/>
        </dgm:presLayoutVars>
      </dgm:prSet>
      <dgm:spPr/>
    </dgm:pt>
    <dgm:pt modelId="{28084E0A-D0DD-DF41-8601-6001A3AC6993}" type="pres">
      <dgm:prSet presAssocID="{98BA2F57-7297-4A76-A346-78593713211B}" presName="sibTrans" presStyleLbl="sibTrans2D1" presStyleIdx="1" presStyleCnt="2"/>
      <dgm:spPr/>
    </dgm:pt>
    <dgm:pt modelId="{D8EDC28A-4B9C-4341-B6EC-F0BA3F5856A5}" type="pres">
      <dgm:prSet presAssocID="{98BA2F57-7297-4A76-A346-78593713211B}" presName="connectorText" presStyleLbl="sibTrans2D1" presStyleIdx="1" presStyleCnt="2"/>
      <dgm:spPr/>
    </dgm:pt>
    <dgm:pt modelId="{C245833C-E11C-E64B-B6ED-2C5B2F178300}" type="pres">
      <dgm:prSet presAssocID="{8FAA1C2C-4480-45E5-A2AF-73B893C93CDA}" presName="node" presStyleLbl="node1" presStyleIdx="2" presStyleCnt="3">
        <dgm:presLayoutVars>
          <dgm:bulletEnabled val="1"/>
        </dgm:presLayoutVars>
      </dgm:prSet>
      <dgm:spPr/>
    </dgm:pt>
  </dgm:ptLst>
  <dgm:cxnLst>
    <dgm:cxn modelId="{D89F193E-AB9A-0C41-9443-B22A2DF11F41}" type="presOf" srcId="{8FAA1C2C-4480-45E5-A2AF-73B893C93CDA}" destId="{C245833C-E11C-E64B-B6ED-2C5B2F178300}" srcOrd="0" destOrd="0" presId="urn:microsoft.com/office/officeart/2005/8/layout/process5"/>
    <dgm:cxn modelId="{0F85344E-00F1-BE46-AB5B-AE9AAF602F66}" type="presOf" srcId="{5F34688E-C4CD-478A-B3D5-EC6E07E41C9B}" destId="{4FE41EEF-B859-6443-8BD4-39F7DC784497}" srcOrd="0" destOrd="0" presId="urn:microsoft.com/office/officeart/2005/8/layout/process5"/>
    <dgm:cxn modelId="{A9CAC163-38CA-8042-8528-16C3823B68CF}" type="presOf" srcId="{C30C35C9-8F69-484E-8503-E2AEB528602D}" destId="{E8377828-246F-A24E-A7E7-0EEC533FAF6A}" srcOrd="0" destOrd="0" presId="urn:microsoft.com/office/officeart/2005/8/layout/process5"/>
    <dgm:cxn modelId="{8B344A68-699A-6F4F-AF46-B78A70203D16}" type="presOf" srcId="{6E356E71-3EF9-4D32-B56A-AA891C988C72}" destId="{961B8FB8-F016-1A4D-8970-EFDA6A51238D}" srcOrd="0" destOrd="0" presId="urn:microsoft.com/office/officeart/2005/8/layout/process5"/>
    <dgm:cxn modelId="{24E4248F-E49E-41E4-B2DA-8FF308B00257}" srcId="{C30C35C9-8F69-484E-8503-E2AEB528602D}" destId="{8FAA1C2C-4480-45E5-A2AF-73B893C93CDA}" srcOrd="2" destOrd="0" parTransId="{42A20AEB-1F53-4005-A169-CDD66A1E91C7}" sibTransId="{BD0A2F4A-8624-4A2C-8FC6-FB3FF3BEE5A9}"/>
    <dgm:cxn modelId="{1D62899B-28E3-2941-A5C8-B2164D3CC1F4}" type="presOf" srcId="{98BA2F57-7297-4A76-A346-78593713211B}" destId="{28084E0A-D0DD-DF41-8601-6001A3AC6993}" srcOrd="0" destOrd="0" presId="urn:microsoft.com/office/officeart/2005/8/layout/process5"/>
    <dgm:cxn modelId="{4D60069E-1C80-479F-AA44-A567DC0B39F9}" srcId="{C30C35C9-8F69-484E-8503-E2AEB528602D}" destId="{EE3B37D4-A3C3-4F44-8C9B-2BB401EC37E9}" srcOrd="1" destOrd="0" parTransId="{9B6D3DE1-9FFF-4F84-B69B-442AD7C5AE9E}" sibTransId="{98BA2F57-7297-4A76-A346-78593713211B}"/>
    <dgm:cxn modelId="{045E53D5-0C65-BC4C-AE9E-2676ADB468B2}" type="presOf" srcId="{6E356E71-3EF9-4D32-B56A-AA891C988C72}" destId="{6E64AB7C-67DD-B94A-8284-7EA700E37AC4}" srcOrd="1" destOrd="0" presId="urn:microsoft.com/office/officeart/2005/8/layout/process5"/>
    <dgm:cxn modelId="{AC73E9DF-BB38-46F0-A244-E6DBC3DF7E4B}" srcId="{C30C35C9-8F69-484E-8503-E2AEB528602D}" destId="{5F34688E-C4CD-478A-B3D5-EC6E07E41C9B}" srcOrd="0" destOrd="0" parTransId="{FABED85F-9653-4D1B-852D-A412E95AAD4C}" sibTransId="{6E356E71-3EF9-4D32-B56A-AA891C988C72}"/>
    <dgm:cxn modelId="{747AB9E6-EDC8-BB4E-8E32-6D2627D4E4FD}" type="presOf" srcId="{EE3B37D4-A3C3-4F44-8C9B-2BB401EC37E9}" destId="{A29DFB42-BC08-104D-BDAC-3A609B9E50D1}" srcOrd="0" destOrd="0" presId="urn:microsoft.com/office/officeart/2005/8/layout/process5"/>
    <dgm:cxn modelId="{30CFB7F4-3CFA-1C42-8EC6-F1C08C072C06}" type="presOf" srcId="{98BA2F57-7297-4A76-A346-78593713211B}" destId="{D8EDC28A-4B9C-4341-B6EC-F0BA3F5856A5}" srcOrd="1" destOrd="0" presId="urn:microsoft.com/office/officeart/2005/8/layout/process5"/>
    <dgm:cxn modelId="{39B51BA2-9FF6-E641-815A-1BAA76544512}" type="presParOf" srcId="{E8377828-246F-A24E-A7E7-0EEC533FAF6A}" destId="{4FE41EEF-B859-6443-8BD4-39F7DC784497}" srcOrd="0" destOrd="0" presId="urn:microsoft.com/office/officeart/2005/8/layout/process5"/>
    <dgm:cxn modelId="{479DB6AE-A1A9-F547-8AA3-5C55C6F80D42}" type="presParOf" srcId="{E8377828-246F-A24E-A7E7-0EEC533FAF6A}" destId="{961B8FB8-F016-1A4D-8970-EFDA6A51238D}" srcOrd="1" destOrd="0" presId="urn:microsoft.com/office/officeart/2005/8/layout/process5"/>
    <dgm:cxn modelId="{13A165DB-8BE4-A544-B4D2-10F1794D053F}" type="presParOf" srcId="{961B8FB8-F016-1A4D-8970-EFDA6A51238D}" destId="{6E64AB7C-67DD-B94A-8284-7EA700E37AC4}" srcOrd="0" destOrd="0" presId="urn:microsoft.com/office/officeart/2005/8/layout/process5"/>
    <dgm:cxn modelId="{B9D0E7C4-93A7-D140-8C85-2ACD97C10EC9}" type="presParOf" srcId="{E8377828-246F-A24E-A7E7-0EEC533FAF6A}" destId="{A29DFB42-BC08-104D-BDAC-3A609B9E50D1}" srcOrd="2" destOrd="0" presId="urn:microsoft.com/office/officeart/2005/8/layout/process5"/>
    <dgm:cxn modelId="{5E9D2570-BF6B-E744-BF8C-4D68D39F6644}" type="presParOf" srcId="{E8377828-246F-A24E-A7E7-0EEC533FAF6A}" destId="{28084E0A-D0DD-DF41-8601-6001A3AC6993}" srcOrd="3" destOrd="0" presId="urn:microsoft.com/office/officeart/2005/8/layout/process5"/>
    <dgm:cxn modelId="{F7323F70-8E41-BC41-B1DE-A32610E579D6}" type="presParOf" srcId="{28084E0A-D0DD-DF41-8601-6001A3AC6993}" destId="{D8EDC28A-4B9C-4341-B6EC-F0BA3F5856A5}" srcOrd="0" destOrd="0" presId="urn:microsoft.com/office/officeart/2005/8/layout/process5"/>
    <dgm:cxn modelId="{DE1BFB54-5E3F-B246-8448-32E61307D56E}" type="presParOf" srcId="{E8377828-246F-A24E-A7E7-0EEC533FAF6A}" destId="{C245833C-E11C-E64B-B6ED-2C5B2F178300}"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751B2E-7AFB-41A9-9222-DE3CBA8196DC}"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4C18EFD9-B423-4CB6-97EC-8BA70DC169C8}">
      <dgm:prSet/>
      <dgm:spPr/>
      <dgm:t>
        <a:bodyPr/>
        <a:lstStyle/>
        <a:p>
          <a:r>
            <a:rPr lang="en-GB" b="1"/>
            <a:t>In the event, numerous tasks will need to be performed to attain the desired outcomes with the event (Zhou et al., 2021)</a:t>
          </a:r>
          <a:endParaRPr lang="en-US"/>
        </a:p>
      </dgm:t>
    </dgm:pt>
    <dgm:pt modelId="{BAE5340D-47A4-4AC0-950C-BD3352FC83CD}" type="parTrans" cxnId="{2ACC5C17-5AD9-4612-B285-378639208E3F}">
      <dgm:prSet/>
      <dgm:spPr/>
      <dgm:t>
        <a:bodyPr/>
        <a:lstStyle/>
        <a:p>
          <a:endParaRPr lang="en-US"/>
        </a:p>
      </dgm:t>
    </dgm:pt>
    <dgm:pt modelId="{8D298817-A421-4DFF-933F-BA128456C19E}" type="sibTrans" cxnId="{2ACC5C17-5AD9-4612-B285-378639208E3F}">
      <dgm:prSet/>
      <dgm:spPr/>
      <dgm:t>
        <a:bodyPr/>
        <a:lstStyle/>
        <a:p>
          <a:endParaRPr lang="en-US"/>
        </a:p>
      </dgm:t>
    </dgm:pt>
    <dgm:pt modelId="{4F39C4FA-0DC3-4266-9E82-7D61456CE502}">
      <dgm:prSet/>
      <dgm:spPr/>
      <dgm:t>
        <a:bodyPr/>
        <a:lstStyle/>
        <a:p>
          <a:r>
            <a:rPr lang="en-GB" b="1"/>
            <a:t>To convince the stakeholders and faster promotion of the event it will require providing</a:t>
          </a:r>
          <a:endParaRPr lang="en-US"/>
        </a:p>
      </dgm:t>
    </dgm:pt>
    <dgm:pt modelId="{C58EEE78-D8FF-47A2-80F1-7DBA9603198F}" type="parTrans" cxnId="{97B4A029-B95E-4EB1-B5AF-CB894A589208}">
      <dgm:prSet/>
      <dgm:spPr/>
      <dgm:t>
        <a:bodyPr/>
        <a:lstStyle/>
        <a:p>
          <a:endParaRPr lang="en-US"/>
        </a:p>
      </dgm:t>
    </dgm:pt>
    <dgm:pt modelId="{98E9D5B1-62DB-4D21-AD83-F2C76D7BD3D7}" type="sibTrans" cxnId="{97B4A029-B95E-4EB1-B5AF-CB894A589208}">
      <dgm:prSet/>
      <dgm:spPr/>
      <dgm:t>
        <a:bodyPr/>
        <a:lstStyle/>
        <a:p>
          <a:endParaRPr lang="en-US"/>
        </a:p>
      </dgm:t>
    </dgm:pt>
    <dgm:pt modelId="{CFDCF427-6288-4D38-896C-A1B21914C136}">
      <dgm:prSet/>
      <dgm:spPr/>
      <dgm:t>
        <a:bodyPr/>
        <a:lstStyle/>
        <a:p>
          <a:r>
            <a:rPr lang="en-GB" b="1"/>
            <a:t>The team related to the event has to perform their tasks effectively to avoid</a:t>
          </a:r>
          <a:endParaRPr lang="en-US"/>
        </a:p>
      </dgm:t>
    </dgm:pt>
    <dgm:pt modelId="{CEB9EAFE-3FA8-4F25-A4AC-D130C98C5914}" type="parTrans" cxnId="{7C50A56C-6C43-4AC8-8B31-528712CFED97}">
      <dgm:prSet/>
      <dgm:spPr/>
      <dgm:t>
        <a:bodyPr/>
        <a:lstStyle/>
        <a:p>
          <a:endParaRPr lang="en-US"/>
        </a:p>
      </dgm:t>
    </dgm:pt>
    <dgm:pt modelId="{55690989-E21F-4DE1-A4F2-EC2075D1CC23}" type="sibTrans" cxnId="{7C50A56C-6C43-4AC8-8B31-528712CFED97}">
      <dgm:prSet/>
      <dgm:spPr/>
      <dgm:t>
        <a:bodyPr/>
        <a:lstStyle/>
        <a:p>
          <a:endParaRPr lang="en-US"/>
        </a:p>
      </dgm:t>
    </dgm:pt>
    <dgm:pt modelId="{4AAE76EE-FED3-104C-802F-357E8B2A5331}" type="pres">
      <dgm:prSet presAssocID="{BD751B2E-7AFB-41A9-9222-DE3CBA8196DC}" presName="Name0" presStyleCnt="0">
        <dgm:presLayoutVars>
          <dgm:dir/>
          <dgm:animLvl val="lvl"/>
          <dgm:resizeHandles val="exact"/>
        </dgm:presLayoutVars>
      </dgm:prSet>
      <dgm:spPr/>
    </dgm:pt>
    <dgm:pt modelId="{73FA276E-6D95-7F4F-BC75-B1BD1B413215}" type="pres">
      <dgm:prSet presAssocID="{CFDCF427-6288-4D38-896C-A1B21914C136}" presName="boxAndChildren" presStyleCnt="0"/>
      <dgm:spPr/>
    </dgm:pt>
    <dgm:pt modelId="{0C76977A-C12C-0E4C-B19C-10EAF1142C56}" type="pres">
      <dgm:prSet presAssocID="{CFDCF427-6288-4D38-896C-A1B21914C136}" presName="parentTextBox" presStyleLbl="node1" presStyleIdx="0" presStyleCnt="3"/>
      <dgm:spPr/>
    </dgm:pt>
    <dgm:pt modelId="{763B715E-D652-684A-8B02-C99C150E542A}" type="pres">
      <dgm:prSet presAssocID="{98E9D5B1-62DB-4D21-AD83-F2C76D7BD3D7}" presName="sp" presStyleCnt="0"/>
      <dgm:spPr/>
    </dgm:pt>
    <dgm:pt modelId="{791C7983-19E5-7D47-8943-C3BA5FB98F1E}" type="pres">
      <dgm:prSet presAssocID="{4F39C4FA-0DC3-4266-9E82-7D61456CE502}" presName="arrowAndChildren" presStyleCnt="0"/>
      <dgm:spPr/>
    </dgm:pt>
    <dgm:pt modelId="{9E00CD0D-92D7-FC44-89FA-22E45CD24678}" type="pres">
      <dgm:prSet presAssocID="{4F39C4FA-0DC3-4266-9E82-7D61456CE502}" presName="parentTextArrow" presStyleLbl="node1" presStyleIdx="1" presStyleCnt="3"/>
      <dgm:spPr/>
    </dgm:pt>
    <dgm:pt modelId="{1A326F8D-AB3F-8847-A6CE-0DB6FE7D05BD}" type="pres">
      <dgm:prSet presAssocID="{8D298817-A421-4DFF-933F-BA128456C19E}" presName="sp" presStyleCnt="0"/>
      <dgm:spPr/>
    </dgm:pt>
    <dgm:pt modelId="{2D4A1274-4272-E54C-AB85-91CEA4A306D9}" type="pres">
      <dgm:prSet presAssocID="{4C18EFD9-B423-4CB6-97EC-8BA70DC169C8}" presName="arrowAndChildren" presStyleCnt="0"/>
      <dgm:spPr/>
    </dgm:pt>
    <dgm:pt modelId="{7B9BF540-8CBF-C44D-AB3C-05520A9169D4}" type="pres">
      <dgm:prSet presAssocID="{4C18EFD9-B423-4CB6-97EC-8BA70DC169C8}" presName="parentTextArrow" presStyleLbl="node1" presStyleIdx="2" presStyleCnt="3"/>
      <dgm:spPr/>
    </dgm:pt>
  </dgm:ptLst>
  <dgm:cxnLst>
    <dgm:cxn modelId="{2ACC5C17-5AD9-4612-B285-378639208E3F}" srcId="{BD751B2E-7AFB-41A9-9222-DE3CBA8196DC}" destId="{4C18EFD9-B423-4CB6-97EC-8BA70DC169C8}" srcOrd="0" destOrd="0" parTransId="{BAE5340D-47A4-4AC0-950C-BD3352FC83CD}" sibTransId="{8D298817-A421-4DFF-933F-BA128456C19E}"/>
    <dgm:cxn modelId="{97B4A029-B95E-4EB1-B5AF-CB894A589208}" srcId="{BD751B2E-7AFB-41A9-9222-DE3CBA8196DC}" destId="{4F39C4FA-0DC3-4266-9E82-7D61456CE502}" srcOrd="1" destOrd="0" parTransId="{C58EEE78-D8FF-47A2-80F1-7DBA9603198F}" sibTransId="{98E9D5B1-62DB-4D21-AD83-F2C76D7BD3D7}"/>
    <dgm:cxn modelId="{7C50A56C-6C43-4AC8-8B31-528712CFED97}" srcId="{BD751B2E-7AFB-41A9-9222-DE3CBA8196DC}" destId="{CFDCF427-6288-4D38-896C-A1B21914C136}" srcOrd="2" destOrd="0" parTransId="{CEB9EAFE-3FA8-4F25-A4AC-D130C98C5914}" sibTransId="{55690989-E21F-4DE1-A4F2-EC2075D1CC23}"/>
    <dgm:cxn modelId="{68C7F495-FC95-AB4E-B8A4-D9161A484F52}" type="presOf" srcId="{BD751B2E-7AFB-41A9-9222-DE3CBA8196DC}" destId="{4AAE76EE-FED3-104C-802F-357E8B2A5331}" srcOrd="0" destOrd="0" presId="urn:microsoft.com/office/officeart/2005/8/layout/process4"/>
    <dgm:cxn modelId="{8E2369C8-4AD1-BF44-8B05-41FEC2883E8E}" type="presOf" srcId="{4F39C4FA-0DC3-4266-9E82-7D61456CE502}" destId="{9E00CD0D-92D7-FC44-89FA-22E45CD24678}" srcOrd="0" destOrd="0" presId="urn:microsoft.com/office/officeart/2005/8/layout/process4"/>
    <dgm:cxn modelId="{8ACBE5E6-4EDA-194E-97A9-8E7655626E38}" type="presOf" srcId="{CFDCF427-6288-4D38-896C-A1B21914C136}" destId="{0C76977A-C12C-0E4C-B19C-10EAF1142C56}" srcOrd="0" destOrd="0" presId="urn:microsoft.com/office/officeart/2005/8/layout/process4"/>
    <dgm:cxn modelId="{201BCCF5-F508-B24E-AE53-775985BB2B1E}" type="presOf" srcId="{4C18EFD9-B423-4CB6-97EC-8BA70DC169C8}" destId="{7B9BF540-8CBF-C44D-AB3C-05520A9169D4}" srcOrd="0" destOrd="0" presId="urn:microsoft.com/office/officeart/2005/8/layout/process4"/>
    <dgm:cxn modelId="{EFC39776-5471-B44C-8230-99D6DA3DF173}" type="presParOf" srcId="{4AAE76EE-FED3-104C-802F-357E8B2A5331}" destId="{73FA276E-6D95-7F4F-BC75-B1BD1B413215}" srcOrd="0" destOrd="0" presId="urn:microsoft.com/office/officeart/2005/8/layout/process4"/>
    <dgm:cxn modelId="{A47A1A86-AB53-4D41-9142-6F387CB89896}" type="presParOf" srcId="{73FA276E-6D95-7F4F-BC75-B1BD1B413215}" destId="{0C76977A-C12C-0E4C-B19C-10EAF1142C56}" srcOrd="0" destOrd="0" presId="urn:microsoft.com/office/officeart/2005/8/layout/process4"/>
    <dgm:cxn modelId="{97FDE0B0-B30A-B54F-AADF-4449721F5092}" type="presParOf" srcId="{4AAE76EE-FED3-104C-802F-357E8B2A5331}" destId="{763B715E-D652-684A-8B02-C99C150E542A}" srcOrd="1" destOrd="0" presId="urn:microsoft.com/office/officeart/2005/8/layout/process4"/>
    <dgm:cxn modelId="{1E96535F-72D3-2A41-9184-D6174B5AEA01}" type="presParOf" srcId="{4AAE76EE-FED3-104C-802F-357E8B2A5331}" destId="{791C7983-19E5-7D47-8943-C3BA5FB98F1E}" srcOrd="2" destOrd="0" presId="urn:microsoft.com/office/officeart/2005/8/layout/process4"/>
    <dgm:cxn modelId="{7EBCDF91-EF1B-434C-853E-102F85354C28}" type="presParOf" srcId="{791C7983-19E5-7D47-8943-C3BA5FB98F1E}" destId="{9E00CD0D-92D7-FC44-89FA-22E45CD24678}" srcOrd="0" destOrd="0" presId="urn:microsoft.com/office/officeart/2005/8/layout/process4"/>
    <dgm:cxn modelId="{8B6CCEE8-F053-5E48-B4CB-746CFA50A357}" type="presParOf" srcId="{4AAE76EE-FED3-104C-802F-357E8B2A5331}" destId="{1A326F8D-AB3F-8847-A6CE-0DB6FE7D05BD}" srcOrd="3" destOrd="0" presId="urn:microsoft.com/office/officeart/2005/8/layout/process4"/>
    <dgm:cxn modelId="{0D17580F-AB70-2047-AAF2-604AA8612A09}" type="presParOf" srcId="{4AAE76EE-FED3-104C-802F-357E8B2A5331}" destId="{2D4A1274-4272-E54C-AB85-91CEA4A306D9}" srcOrd="4" destOrd="0" presId="urn:microsoft.com/office/officeart/2005/8/layout/process4"/>
    <dgm:cxn modelId="{76E58D89-8BC2-4A44-BCAC-EA339A94F261}" type="presParOf" srcId="{2D4A1274-4272-E54C-AB85-91CEA4A306D9}" destId="{7B9BF540-8CBF-C44D-AB3C-05520A9169D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241DBF-D87D-4FF8-AB4D-2C5591C909E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3D26ED1-1863-45A5-BECB-C5F9AA89CC79}">
      <dgm:prSet/>
      <dgm:spPr/>
      <dgm:t>
        <a:bodyPr/>
        <a:lstStyle/>
        <a:p>
          <a:pPr>
            <a:defRPr cap="all"/>
          </a:pPr>
          <a:r>
            <a:rPr lang="en-GB" b="1"/>
            <a:t>1. Need to organise events in indoor and outdoor spaces. </a:t>
          </a:r>
          <a:endParaRPr lang="en-US"/>
        </a:p>
      </dgm:t>
    </dgm:pt>
    <dgm:pt modelId="{06AA9F72-E027-4A8F-9471-EA56A307411B}" type="parTrans" cxnId="{C63ECACB-202D-40C4-88C7-45680B76C680}">
      <dgm:prSet/>
      <dgm:spPr/>
      <dgm:t>
        <a:bodyPr/>
        <a:lstStyle/>
        <a:p>
          <a:endParaRPr lang="en-US"/>
        </a:p>
      </dgm:t>
    </dgm:pt>
    <dgm:pt modelId="{52850D9C-ED04-4C89-AC8B-653BB72DF8F0}" type="sibTrans" cxnId="{C63ECACB-202D-40C4-88C7-45680B76C680}">
      <dgm:prSet/>
      <dgm:spPr/>
      <dgm:t>
        <a:bodyPr/>
        <a:lstStyle/>
        <a:p>
          <a:endParaRPr lang="en-US"/>
        </a:p>
      </dgm:t>
    </dgm:pt>
    <dgm:pt modelId="{2BF15D75-75DB-4B10-9D46-7F471107D53B}">
      <dgm:prSet/>
      <dgm:spPr/>
      <dgm:t>
        <a:bodyPr/>
        <a:lstStyle/>
        <a:p>
          <a:pPr>
            <a:defRPr cap="all"/>
          </a:pPr>
          <a:r>
            <a:rPr lang="en-GB" b="1"/>
            <a:t>2. It is necessary to ensure that the event will not negatively impact the environment. </a:t>
          </a:r>
          <a:endParaRPr lang="en-US"/>
        </a:p>
      </dgm:t>
    </dgm:pt>
    <dgm:pt modelId="{253E03DA-8024-44EF-AB9B-5C79B4AD75D8}" type="parTrans" cxnId="{0D632AC6-E041-4276-9EE2-D73AE25B3DD4}">
      <dgm:prSet/>
      <dgm:spPr/>
      <dgm:t>
        <a:bodyPr/>
        <a:lstStyle/>
        <a:p>
          <a:endParaRPr lang="en-US"/>
        </a:p>
      </dgm:t>
    </dgm:pt>
    <dgm:pt modelId="{7A6B646B-3C50-4D90-881B-C99BF898E0EF}" type="sibTrans" cxnId="{0D632AC6-E041-4276-9EE2-D73AE25B3DD4}">
      <dgm:prSet/>
      <dgm:spPr/>
      <dgm:t>
        <a:bodyPr/>
        <a:lstStyle/>
        <a:p>
          <a:endParaRPr lang="en-US"/>
        </a:p>
      </dgm:t>
    </dgm:pt>
    <dgm:pt modelId="{3888A1B7-983B-4492-A721-72A811AB298C}">
      <dgm:prSet/>
      <dgm:spPr/>
      <dgm:t>
        <a:bodyPr/>
        <a:lstStyle/>
        <a:p>
          <a:pPr>
            <a:defRPr cap="all"/>
          </a:pPr>
          <a:r>
            <a:rPr lang="en-GB" b="1"/>
            <a:t>3. It needs to ensure the safety of the attendees. </a:t>
          </a:r>
          <a:endParaRPr lang="en-US"/>
        </a:p>
      </dgm:t>
    </dgm:pt>
    <dgm:pt modelId="{A0F97064-DF68-4B5F-9712-7687FFE49A04}" type="parTrans" cxnId="{AA8257A7-C3E7-4A65-9F53-A6D5CA6572AB}">
      <dgm:prSet/>
      <dgm:spPr/>
      <dgm:t>
        <a:bodyPr/>
        <a:lstStyle/>
        <a:p>
          <a:endParaRPr lang="en-US"/>
        </a:p>
      </dgm:t>
    </dgm:pt>
    <dgm:pt modelId="{C45F6E52-402D-4BE3-98B8-B97DCDB00001}" type="sibTrans" cxnId="{AA8257A7-C3E7-4A65-9F53-A6D5CA6572AB}">
      <dgm:prSet/>
      <dgm:spPr/>
      <dgm:t>
        <a:bodyPr/>
        <a:lstStyle/>
        <a:p>
          <a:endParaRPr lang="en-US"/>
        </a:p>
      </dgm:t>
    </dgm:pt>
    <dgm:pt modelId="{6B0FC5D9-C590-4AFC-BE4B-2927DD53CD0E}">
      <dgm:prSet/>
      <dgm:spPr/>
      <dgm:t>
        <a:bodyPr/>
        <a:lstStyle/>
        <a:p>
          <a:pPr>
            <a:defRPr cap="all"/>
          </a:pPr>
          <a:r>
            <a:rPr lang="en-GB" b="1"/>
            <a:t>4. For fixing the venue, it needs to consider the transport facilities to gain the engagement of all of the targeted audiences. </a:t>
          </a:r>
          <a:endParaRPr lang="en-US"/>
        </a:p>
      </dgm:t>
    </dgm:pt>
    <dgm:pt modelId="{36B6EB53-2A6E-4EB6-B67F-3A836F14BA17}" type="parTrans" cxnId="{A5629B83-6F7A-4101-84B7-13B500B28E51}">
      <dgm:prSet/>
      <dgm:spPr/>
      <dgm:t>
        <a:bodyPr/>
        <a:lstStyle/>
        <a:p>
          <a:endParaRPr lang="en-US"/>
        </a:p>
      </dgm:t>
    </dgm:pt>
    <dgm:pt modelId="{1D7F3771-48F7-4696-ACEA-06E3B3F50B41}" type="sibTrans" cxnId="{A5629B83-6F7A-4101-84B7-13B500B28E51}">
      <dgm:prSet/>
      <dgm:spPr/>
      <dgm:t>
        <a:bodyPr/>
        <a:lstStyle/>
        <a:p>
          <a:endParaRPr lang="en-US"/>
        </a:p>
      </dgm:t>
    </dgm:pt>
    <dgm:pt modelId="{85D314C7-C0F6-4BA5-91C7-29CDBACCE2CA}" type="pres">
      <dgm:prSet presAssocID="{66241DBF-D87D-4FF8-AB4D-2C5591C909EF}" presName="root" presStyleCnt="0">
        <dgm:presLayoutVars>
          <dgm:dir/>
          <dgm:resizeHandles val="exact"/>
        </dgm:presLayoutVars>
      </dgm:prSet>
      <dgm:spPr/>
    </dgm:pt>
    <dgm:pt modelId="{0F273BB1-B3D9-4256-A4A6-B38B1A18680D}" type="pres">
      <dgm:prSet presAssocID="{83D26ED1-1863-45A5-BECB-C5F9AA89CC79}" presName="compNode" presStyleCnt="0"/>
      <dgm:spPr/>
    </dgm:pt>
    <dgm:pt modelId="{54DD7EA6-3478-4FAB-B0A9-49488E4039F8}" type="pres">
      <dgm:prSet presAssocID="{83D26ED1-1863-45A5-BECB-C5F9AA89CC79}" presName="iconBgRect" presStyleLbl="bgShp" presStyleIdx="0" presStyleCnt="4"/>
      <dgm:spPr/>
    </dgm:pt>
    <dgm:pt modelId="{E6825B49-10F2-4E16-A2D1-C6ECD39AE6DB}" type="pres">
      <dgm:prSet presAssocID="{83D26ED1-1863-45A5-BECB-C5F9AA89CC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k scene"/>
        </a:ext>
      </dgm:extLst>
    </dgm:pt>
    <dgm:pt modelId="{779BE95C-76F6-424F-8C3E-F2874558FA67}" type="pres">
      <dgm:prSet presAssocID="{83D26ED1-1863-45A5-BECB-C5F9AA89CC79}" presName="spaceRect" presStyleCnt="0"/>
      <dgm:spPr/>
    </dgm:pt>
    <dgm:pt modelId="{A3745AC5-0EF7-4E26-9A5D-27836D80F509}" type="pres">
      <dgm:prSet presAssocID="{83D26ED1-1863-45A5-BECB-C5F9AA89CC79}" presName="textRect" presStyleLbl="revTx" presStyleIdx="0" presStyleCnt="4">
        <dgm:presLayoutVars>
          <dgm:chMax val="1"/>
          <dgm:chPref val="1"/>
        </dgm:presLayoutVars>
      </dgm:prSet>
      <dgm:spPr/>
    </dgm:pt>
    <dgm:pt modelId="{9F80261F-B9C9-49D3-AAB3-748FAF57DAB8}" type="pres">
      <dgm:prSet presAssocID="{52850D9C-ED04-4C89-AC8B-653BB72DF8F0}" presName="sibTrans" presStyleCnt="0"/>
      <dgm:spPr/>
    </dgm:pt>
    <dgm:pt modelId="{78C9614F-2F39-41C5-9F3B-C460DA9D6B2A}" type="pres">
      <dgm:prSet presAssocID="{2BF15D75-75DB-4B10-9D46-7F471107D53B}" presName="compNode" presStyleCnt="0"/>
      <dgm:spPr/>
    </dgm:pt>
    <dgm:pt modelId="{2971ABC8-8E87-4715-944D-2D7CB0BD630D}" type="pres">
      <dgm:prSet presAssocID="{2BF15D75-75DB-4B10-9D46-7F471107D53B}" presName="iconBgRect" presStyleLbl="bgShp" presStyleIdx="1" presStyleCnt="4"/>
      <dgm:spPr/>
    </dgm:pt>
    <dgm:pt modelId="{18C502F8-DF91-4108-A271-8D67A84832EE}" type="pres">
      <dgm:prSet presAssocID="{2BF15D75-75DB-4B10-9D46-7F471107D5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o-Hazard"/>
        </a:ext>
      </dgm:extLst>
    </dgm:pt>
    <dgm:pt modelId="{2BA399C4-ADCA-437A-8CB5-6E982C079849}" type="pres">
      <dgm:prSet presAssocID="{2BF15D75-75DB-4B10-9D46-7F471107D53B}" presName="spaceRect" presStyleCnt="0"/>
      <dgm:spPr/>
    </dgm:pt>
    <dgm:pt modelId="{55460552-A84F-4151-BF40-5C9A7966D0C4}" type="pres">
      <dgm:prSet presAssocID="{2BF15D75-75DB-4B10-9D46-7F471107D53B}" presName="textRect" presStyleLbl="revTx" presStyleIdx="1" presStyleCnt="4">
        <dgm:presLayoutVars>
          <dgm:chMax val="1"/>
          <dgm:chPref val="1"/>
        </dgm:presLayoutVars>
      </dgm:prSet>
      <dgm:spPr/>
    </dgm:pt>
    <dgm:pt modelId="{C611BBCA-3F93-49E5-B4A7-8865B0F92FBC}" type="pres">
      <dgm:prSet presAssocID="{7A6B646B-3C50-4D90-881B-C99BF898E0EF}" presName="sibTrans" presStyleCnt="0"/>
      <dgm:spPr/>
    </dgm:pt>
    <dgm:pt modelId="{07DAE1DB-2332-45A2-86E2-135F7BE3D77C}" type="pres">
      <dgm:prSet presAssocID="{3888A1B7-983B-4492-A721-72A811AB298C}" presName="compNode" presStyleCnt="0"/>
      <dgm:spPr/>
    </dgm:pt>
    <dgm:pt modelId="{FAC8B9DF-0B95-4A8A-839A-AB6549C5FC90}" type="pres">
      <dgm:prSet presAssocID="{3888A1B7-983B-4492-A721-72A811AB298C}" presName="iconBgRect" presStyleLbl="bgShp" presStyleIdx="2" presStyleCnt="4"/>
      <dgm:spPr/>
    </dgm:pt>
    <dgm:pt modelId="{263F53A6-36AB-42C4-8513-83DE03939212}" type="pres">
      <dgm:prSet presAssocID="{3888A1B7-983B-4492-A721-72A811AB29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fe jacket"/>
        </a:ext>
      </dgm:extLst>
    </dgm:pt>
    <dgm:pt modelId="{8EED7FE8-F267-4CD4-953F-F53C3321C89B}" type="pres">
      <dgm:prSet presAssocID="{3888A1B7-983B-4492-A721-72A811AB298C}" presName="spaceRect" presStyleCnt="0"/>
      <dgm:spPr/>
    </dgm:pt>
    <dgm:pt modelId="{ECB2570F-26F1-46F4-97CB-78720CF168D1}" type="pres">
      <dgm:prSet presAssocID="{3888A1B7-983B-4492-A721-72A811AB298C}" presName="textRect" presStyleLbl="revTx" presStyleIdx="2" presStyleCnt="4">
        <dgm:presLayoutVars>
          <dgm:chMax val="1"/>
          <dgm:chPref val="1"/>
        </dgm:presLayoutVars>
      </dgm:prSet>
      <dgm:spPr/>
    </dgm:pt>
    <dgm:pt modelId="{3EDB26E8-EC19-4B71-B2C4-FEB98B4F7157}" type="pres">
      <dgm:prSet presAssocID="{C45F6E52-402D-4BE3-98B8-B97DCDB00001}" presName="sibTrans" presStyleCnt="0"/>
      <dgm:spPr/>
    </dgm:pt>
    <dgm:pt modelId="{448B3912-C5C5-4746-8B58-28C57329D3F9}" type="pres">
      <dgm:prSet presAssocID="{6B0FC5D9-C590-4AFC-BE4B-2927DD53CD0E}" presName="compNode" presStyleCnt="0"/>
      <dgm:spPr/>
    </dgm:pt>
    <dgm:pt modelId="{E4FF0B82-04B9-4F7A-B92D-E424BB454973}" type="pres">
      <dgm:prSet presAssocID="{6B0FC5D9-C590-4AFC-BE4B-2927DD53CD0E}" presName="iconBgRect" presStyleLbl="bgShp" presStyleIdx="3" presStyleCnt="4"/>
      <dgm:spPr/>
    </dgm:pt>
    <dgm:pt modelId="{F1B165E1-44F6-452E-BC02-D69149E89DAB}" type="pres">
      <dgm:prSet presAssocID="{6B0FC5D9-C590-4AFC-BE4B-2927DD53CD0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osk"/>
        </a:ext>
      </dgm:extLst>
    </dgm:pt>
    <dgm:pt modelId="{DF4163CB-191A-4CE6-A18A-696B18AE68BB}" type="pres">
      <dgm:prSet presAssocID="{6B0FC5D9-C590-4AFC-BE4B-2927DD53CD0E}" presName="spaceRect" presStyleCnt="0"/>
      <dgm:spPr/>
    </dgm:pt>
    <dgm:pt modelId="{2933A10B-C34D-4BE2-AB18-E5CABB3EDAC2}" type="pres">
      <dgm:prSet presAssocID="{6B0FC5D9-C590-4AFC-BE4B-2927DD53CD0E}" presName="textRect" presStyleLbl="revTx" presStyleIdx="3" presStyleCnt="4">
        <dgm:presLayoutVars>
          <dgm:chMax val="1"/>
          <dgm:chPref val="1"/>
        </dgm:presLayoutVars>
      </dgm:prSet>
      <dgm:spPr/>
    </dgm:pt>
  </dgm:ptLst>
  <dgm:cxnLst>
    <dgm:cxn modelId="{1492183A-4820-4BB0-A4B7-B90F56C46AE1}" type="presOf" srcId="{66241DBF-D87D-4FF8-AB4D-2C5591C909EF}" destId="{85D314C7-C0F6-4BA5-91C7-29CDBACCE2CA}" srcOrd="0" destOrd="0" presId="urn:microsoft.com/office/officeart/2018/5/layout/IconCircleLabelList"/>
    <dgm:cxn modelId="{A5629B83-6F7A-4101-84B7-13B500B28E51}" srcId="{66241DBF-D87D-4FF8-AB4D-2C5591C909EF}" destId="{6B0FC5D9-C590-4AFC-BE4B-2927DD53CD0E}" srcOrd="3" destOrd="0" parTransId="{36B6EB53-2A6E-4EB6-B67F-3A836F14BA17}" sibTransId="{1D7F3771-48F7-4696-ACEA-06E3B3F50B41}"/>
    <dgm:cxn modelId="{2CAAC397-E7FB-49C9-91D5-3EF3980D8FC0}" type="presOf" srcId="{6B0FC5D9-C590-4AFC-BE4B-2927DD53CD0E}" destId="{2933A10B-C34D-4BE2-AB18-E5CABB3EDAC2}" srcOrd="0" destOrd="0" presId="urn:microsoft.com/office/officeart/2018/5/layout/IconCircleLabelList"/>
    <dgm:cxn modelId="{AA8257A7-C3E7-4A65-9F53-A6D5CA6572AB}" srcId="{66241DBF-D87D-4FF8-AB4D-2C5591C909EF}" destId="{3888A1B7-983B-4492-A721-72A811AB298C}" srcOrd="2" destOrd="0" parTransId="{A0F97064-DF68-4B5F-9712-7687FFE49A04}" sibTransId="{C45F6E52-402D-4BE3-98B8-B97DCDB00001}"/>
    <dgm:cxn modelId="{2ED48AAD-6076-4A5B-95AA-F39200E51EF8}" type="presOf" srcId="{3888A1B7-983B-4492-A721-72A811AB298C}" destId="{ECB2570F-26F1-46F4-97CB-78720CF168D1}" srcOrd="0" destOrd="0" presId="urn:microsoft.com/office/officeart/2018/5/layout/IconCircleLabelList"/>
    <dgm:cxn modelId="{AADBE3B2-F92C-4F02-B664-41D174D77A06}" type="presOf" srcId="{2BF15D75-75DB-4B10-9D46-7F471107D53B}" destId="{55460552-A84F-4151-BF40-5C9A7966D0C4}" srcOrd="0" destOrd="0" presId="urn:microsoft.com/office/officeart/2018/5/layout/IconCircleLabelList"/>
    <dgm:cxn modelId="{0D632AC6-E041-4276-9EE2-D73AE25B3DD4}" srcId="{66241DBF-D87D-4FF8-AB4D-2C5591C909EF}" destId="{2BF15D75-75DB-4B10-9D46-7F471107D53B}" srcOrd="1" destOrd="0" parTransId="{253E03DA-8024-44EF-AB9B-5C79B4AD75D8}" sibTransId="{7A6B646B-3C50-4D90-881B-C99BF898E0EF}"/>
    <dgm:cxn modelId="{C63ECACB-202D-40C4-88C7-45680B76C680}" srcId="{66241DBF-D87D-4FF8-AB4D-2C5591C909EF}" destId="{83D26ED1-1863-45A5-BECB-C5F9AA89CC79}" srcOrd="0" destOrd="0" parTransId="{06AA9F72-E027-4A8F-9471-EA56A307411B}" sibTransId="{52850D9C-ED04-4C89-AC8B-653BB72DF8F0}"/>
    <dgm:cxn modelId="{0128F1F0-8D8E-44D6-A32F-1775EB6673EA}" type="presOf" srcId="{83D26ED1-1863-45A5-BECB-C5F9AA89CC79}" destId="{A3745AC5-0EF7-4E26-9A5D-27836D80F509}" srcOrd="0" destOrd="0" presId="urn:microsoft.com/office/officeart/2018/5/layout/IconCircleLabelList"/>
    <dgm:cxn modelId="{0F969620-6212-4E26-9A54-7FFF417BC732}" type="presParOf" srcId="{85D314C7-C0F6-4BA5-91C7-29CDBACCE2CA}" destId="{0F273BB1-B3D9-4256-A4A6-B38B1A18680D}" srcOrd="0" destOrd="0" presId="urn:microsoft.com/office/officeart/2018/5/layout/IconCircleLabelList"/>
    <dgm:cxn modelId="{ABF34542-CF15-4757-9A28-1B354AC1E9C7}" type="presParOf" srcId="{0F273BB1-B3D9-4256-A4A6-B38B1A18680D}" destId="{54DD7EA6-3478-4FAB-B0A9-49488E4039F8}" srcOrd="0" destOrd="0" presId="urn:microsoft.com/office/officeart/2018/5/layout/IconCircleLabelList"/>
    <dgm:cxn modelId="{69B43C76-06AE-459D-96F6-834118445099}" type="presParOf" srcId="{0F273BB1-B3D9-4256-A4A6-B38B1A18680D}" destId="{E6825B49-10F2-4E16-A2D1-C6ECD39AE6DB}" srcOrd="1" destOrd="0" presId="urn:microsoft.com/office/officeart/2018/5/layout/IconCircleLabelList"/>
    <dgm:cxn modelId="{84F05804-B8EA-43DB-94C7-657C4711AC85}" type="presParOf" srcId="{0F273BB1-B3D9-4256-A4A6-B38B1A18680D}" destId="{779BE95C-76F6-424F-8C3E-F2874558FA67}" srcOrd="2" destOrd="0" presId="urn:microsoft.com/office/officeart/2018/5/layout/IconCircleLabelList"/>
    <dgm:cxn modelId="{EFCB5D68-D224-42A3-9931-4F15E42263DE}" type="presParOf" srcId="{0F273BB1-B3D9-4256-A4A6-B38B1A18680D}" destId="{A3745AC5-0EF7-4E26-9A5D-27836D80F509}" srcOrd="3" destOrd="0" presId="urn:microsoft.com/office/officeart/2018/5/layout/IconCircleLabelList"/>
    <dgm:cxn modelId="{BCA41991-3B20-4976-9AE2-1C4463ABBFAB}" type="presParOf" srcId="{85D314C7-C0F6-4BA5-91C7-29CDBACCE2CA}" destId="{9F80261F-B9C9-49D3-AAB3-748FAF57DAB8}" srcOrd="1" destOrd="0" presId="urn:microsoft.com/office/officeart/2018/5/layout/IconCircleLabelList"/>
    <dgm:cxn modelId="{37E1611C-6A5B-4EA4-B1C7-396D9EC57AB4}" type="presParOf" srcId="{85D314C7-C0F6-4BA5-91C7-29CDBACCE2CA}" destId="{78C9614F-2F39-41C5-9F3B-C460DA9D6B2A}" srcOrd="2" destOrd="0" presId="urn:microsoft.com/office/officeart/2018/5/layout/IconCircleLabelList"/>
    <dgm:cxn modelId="{BE1327B3-41D8-406D-B7F8-CD6D63B7890A}" type="presParOf" srcId="{78C9614F-2F39-41C5-9F3B-C460DA9D6B2A}" destId="{2971ABC8-8E87-4715-944D-2D7CB0BD630D}" srcOrd="0" destOrd="0" presId="urn:microsoft.com/office/officeart/2018/5/layout/IconCircleLabelList"/>
    <dgm:cxn modelId="{D8FC9007-30B6-46AC-8A73-EECED7C8C8FA}" type="presParOf" srcId="{78C9614F-2F39-41C5-9F3B-C460DA9D6B2A}" destId="{18C502F8-DF91-4108-A271-8D67A84832EE}" srcOrd="1" destOrd="0" presId="urn:microsoft.com/office/officeart/2018/5/layout/IconCircleLabelList"/>
    <dgm:cxn modelId="{83DE4878-00A3-481F-89F1-9A1B4F847F85}" type="presParOf" srcId="{78C9614F-2F39-41C5-9F3B-C460DA9D6B2A}" destId="{2BA399C4-ADCA-437A-8CB5-6E982C079849}" srcOrd="2" destOrd="0" presId="urn:microsoft.com/office/officeart/2018/5/layout/IconCircleLabelList"/>
    <dgm:cxn modelId="{D846F831-BD9A-49A9-A56F-1331755D93E1}" type="presParOf" srcId="{78C9614F-2F39-41C5-9F3B-C460DA9D6B2A}" destId="{55460552-A84F-4151-BF40-5C9A7966D0C4}" srcOrd="3" destOrd="0" presId="urn:microsoft.com/office/officeart/2018/5/layout/IconCircleLabelList"/>
    <dgm:cxn modelId="{536DBFC4-29BA-46D4-A65C-5E9A8845BA5E}" type="presParOf" srcId="{85D314C7-C0F6-4BA5-91C7-29CDBACCE2CA}" destId="{C611BBCA-3F93-49E5-B4A7-8865B0F92FBC}" srcOrd="3" destOrd="0" presId="urn:microsoft.com/office/officeart/2018/5/layout/IconCircleLabelList"/>
    <dgm:cxn modelId="{823D5306-0757-4D2B-B260-562D2E08A60B}" type="presParOf" srcId="{85D314C7-C0F6-4BA5-91C7-29CDBACCE2CA}" destId="{07DAE1DB-2332-45A2-86E2-135F7BE3D77C}" srcOrd="4" destOrd="0" presId="urn:microsoft.com/office/officeart/2018/5/layout/IconCircleLabelList"/>
    <dgm:cxn modelId="{94CD8F41-CAF7-4C89-86E3-A74EF6A608E2}" type="presParOf" srcId="{07DAE1DB-2332-45A2-86E2-135F7BE3D77C}" destId="{FAC8B9DF-0B95-4A8A-839A-AB6549C5FC90}" srcOrd="0" destOrd="0" presId="urn:microsoft.com/office/officeart/2018/5/layout/IconCircleLabelList"/>
    <dgm:cxn modelId="{5F83E8E8-281B-4A8D-9108-5527C8160EAE}" type="presParOf" srcId="{07DAE1DB-2332-45A2-86E2-135F7BE3D77C}" destId="{263F53A6-36AB-42C4-8513-83DE03939212}" srcOrd="1" destOrd="0" presId="urn:microsoft.com/office/officeart/2018/5/layout/IconCircleLabelList"/>
    <dgm:cxn modelId="{F8B49B6D-B508-44A2-AB56-808232172346}" type="presParOf" srcId="{07DAE1DB-2332-45A2-86E2-135F7BE3D77C}" destId="{8EED7FE8-F267-4CD4-953F-F53C3321C89B}" srcOrd="2" destOrd="0" presId="urn:microsoft.com/office/officeart/2018/5/layout/IconCircleLabelList"/>
    <dgm:cxn modelId="{BFCB5165-CFE4-4080-B654-E1A40F42F3BC}" type="presParOf" srcId="{07DAE1DB-2332-45A2-86E2-135F7BE3D77C}" destId="{ECB2570F-26F1-46F4-97CB-78720CF168D1}" srcOrd="3" destOrd="0" presId="urn:microsoft.com/office/officeart/2018/5/layout/IconCircleLabelList"/>
    <dgm:cxn modelId="{980EC6D3-276F-4340-AD2D-54A88CCE592F}" type="presParOf" srcId="{85D314C7-C0F6-4BA5-91C7-29CDBACCE2CA}" destId="{3EDB26E8-EC19-4B71-B2C4-FEB98B4F7157}" srcOrd="5" destOrd="0" presId="urn:microsoft.com/office/officeart/2018/5/layout/IconCircleLabelList"/>
    <dgm:cxn modelId="{8FA191AD-BB37-474F-9244-0FB5870F6D6C}" type="presParOf" srcId="{85D314C7-C0F6-4BA5-91C7-29CDBACCE2CA}" destId="{448B3912-C5C5-4746-8B58-28C57329D3F9}" srcOrd="6" destOrd="0" presId="urn:microsoft.com/office/officeart/2018/5/layout/IconCircleLabelList"/>
    <dgm:cxn modelId="{533D6771-AAA2-4F33-8713-CF6E55FD6B56}" type="presParOf" srcId="{448B3912-C5C5-4746-8B58-28C57329D3F9}" destId="{E4FF0B82-04B9-4F7A-B92D-E424BB454973}" srcOrd="0" destOrd="0" presId="urn:microsoft.com/office/officeart/2018/5/layout/IconCircleLabelList"/>
    <dgm:cxn modelId="{3184D8F1-B34C-4BDE-95F6-110A66443CDD}" type="presParOf" srcId="{448B3912-C5C5-4746-8B58-28C57329D3F9}" destId="{F1B165E1-44F6-452E-BC02-D69149E89DAB}" srcOrd="1" destOrd="0" presId="urn:microsoft.com/office/officeart/2018/5/layout/IconCircleLabelList"/>
    <dgm:cxn modelId="{3CFFE010-D968-4AF6-8F31-29AFEF13146C}" type="presParOf" srcId="{448B3912-C5C5-4746-8B58-28C57329D3F9}" destId="{DF4163CB-191A-4CE6-A18A-696B18AE68BB}" srcOrd="2" destOrd="0" presId="urn:microsoft.com/office/officeart/2018/5/layout/IconCircleLabelList"/>
    <dgm:cxn modelId="{7BA587A7-56D3-4D46-9F9D-F2E4EFFCFCCF}" type="presParOf" srcId="{448B3912-C5C5-4746-8B58-28C57329D3F9}" destId="{2933A10B-C34D-4BE2-AB18-E5CABB3EDAC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2E38A6-6DE2-46ED-BE73-C3FA58433A2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014F71-9A94-4032-AC3A-6FFAADD67A1B}">
      <dgm:prSet/>
      <dgm:spPr/>
      <dgm:t>
        <a:bodyPr/>
        <a:lstStyle/>
        <a:p>
          <a:r>
            <a:rPr lang="en-GB" b="1"/>
            <a:t>By getting support and the contribution of the stakeholders, it is possible to attain the desired success from any project (Grima et al., 2021)</a:t>
          </a:r>
          <a:endParaRPr lang="en-US"/>
        </a:p>
      </dgm:t>
    </dgm:pt>
    <dgm:pt modelId="{91AC7FBA-1622-48D7-A8B9-0B65B19DA037}" type="parTrans" cxnId="{57746932-B431-47E1-A028-59145EDDC657}">
      <dgm:prSet/>
      <dgm:spPr/>
      <dgm:t>
        <a:bodyPr/>
        <a:lstStyle/>
        <a:p>
          <a:endParaRPr lang="en-US"/>
        </a:p>
      </dgm:t>
    </dgm:pt>
    <dgm:pt modelId="{6963C274-754B-4ECC-9B04-42153DBC2EAA}" type="sibTrans" cxnId="{57746932-B431-47E1-A028-59145EDDC657}">
      <dgm:prSet/>
      <dgm:spPr/>
      <dgm:t>
        <a:bodyPr/>
        <a:lstStyle/>
        <a:p>
          <a:endParaRPr lang="en-US"/>
        </a:p>
      </dgm:t>
    </dgm:pt>
    <dgm:pt modelId="{21AACE64-B6DE-46FC-A925-A5F7B6A193A9}">
      <dgm:prSet/>
      <dgm:spPr/>
      <dgm:t>
        <a:bodyPr/>
        <a:lstStyle/>
        <a:p>
          <a:r>
            <a:rPr lang="en-GB" b="1"/>
            <a:t>The event will be possible to implement properly by attaining proper support and the contribution</a:t>
          </a:r>
          <a:endParaRPr lang="en-US"/>
        </a:p>
      </dgm:t>
    </dgm:pt>
    <dgm:pt modelId="{21FAB83E-15C3-42D4-9773-A02F2AE3479F}" type="parTrans" cxnId="{5AE449C7-8D22-47BA-A715-A22727A4560B}">
      <dgm:prSet/>
      <dgm:spPr/>
      <dgm:t>
        <a:bodyPr/>
        <a:lstStyle/>
        <a:p>
          <a:endParaRPr lang="en-US"/>
        </a:p>
      </dgm:t>
    </dgm:pt>
    <dgm:pt modelId="{AD7B40CA-6697-4C9B-B457-2593A3BCF230}" type="sibTrans" cxnId="{5AE449C7-8D22-47BA-A715-A22727A4560B}">
      <dgm:prSet/>
      <dgm:spPr/>
      <dgm:t>
        <a:bodyPr/>
        <a:lstStyle/>
        <a:p>
          <a:endParaRPr lang="en-US"/>
        </a:p>
      </dgm:t>
    </dgm:pt>
    <dgm:pt modelId="{8D0A2C39-433E-438F-9A4E-5EA8CDCD846C}">
      <dgm:prSet/>
      <dgm:spPr/>
      <dgm:t>
        <a:bodyPr/>
        <a:lstStyle/>
        <a:p>
          <a:r>
            <a:rPr lang="en-GB" b="1"/>
            <a:t>It is necessary to have standard plans for attaining proper response from all of these stakeholders</a:t>
          </a:r>
          <a:endParaRPr lang="en-US"/>
        </a:p>
      </dgm:t>
    </dgm:pt>
    <dgm:pt modelId="{B70B885E-63C2-49CF-A727-9116D6D284B9}" type="parTrans" cxnId="{3A596AA3-F97B-4E35-A4DA-6B1549410018}">
      <dgm:prSet/>
      <dgm:spPr/>
      <dgm:t>
        <a:bodyPr/>
        <a:lstStyle/>
        <a:p>
          <a:endParaRPr lang="en-US"/>
        </a:p>
      </dgm:t>
    </dgm:pt>
    <dgm:pt modelId="{F09F4DD4-DB78-4385-9DCF-64C9C14D8E05}" type="sibTrans" cxnId="{3A596AA3-F97B-4E35-A4DA-6B1549410018}">
      <dgm:prSet/>
      <dgm:spPr/>
      <dgm:t>
        <a:bodyPr/>
        <a:lstStyle/>
        <a:p>
          <a:endParaRPr lang="en-US"/>
        </a:p>
      </dgm:t>
    </dgm:pt>
    <dgm:pt modelId="{4AE63928-629F-46B1-AF29-6E4AB14C1C28}" type="pres">
      <dgm:prSet presAssocID="{F22E38A6-6DE2-46ED-BE73-C3FA58433A26}" presName="root" presStyleCnt="0">
        <dgm:presLayoutVars>
          <dgm:dir/>
          <dgm:resizeHandles val="exact"/>
        </dgm:presLayoutVars>
      </dgm:prSet>
      <dgm:spPr/>
    </dgm:pt>
    <dgm:pt modelId="{BF3FDA85-ED02-48A3-B4F0-C6CA45D8B1B5}" type="pres">
      <dgm:prSet presAssocID="{71014F71-9A94-4032-AC3A-6FFAADD67A1B}" presName="compNode" presStyleCnt="0"/>
      <dgm:spPr/>
    </dgm:pt>
    <dgm:pt modelId="{09C27936-F38B-4A26-8C9B-3602FA5A12AB}" type="pres">
      <dgm:prSet presAssocID="{71014F71-9A94-4032-AC3A-6FFAADD67A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26B86D64-81A0-4A17-9D8B-E4B9C7341F17}" type="pres">
      <dgm:prSet presAssocID="{71014F71-9A94-4032-AC3A-6FFAADD67A1B}" presName="spaceRect" presStyleCnt="0"/>
      <dgm:spPr/>
    </dgm:pt>
    <dgm:pt modelId="{C75A6956-4D49-4CC7-8D7D-2541E7C0EBE8}" type="pres">
      <dgm:prSet presAssocID="{71014F71-9A94-4032-AC3A-6FFAADD67A1B}" presName="textRect" presStyleLbl="revTx" presStyleIdx="0" presStyleCnt="3">
        <dgm:presLayoutVars>
          <dgm:chMax val="1"/>
          <dgm:chPref val="1"/>
        </dgm:presLayoutVars>
      </dgm:prSet>
      <dgm:spPr/>
    </dgm:pt>
    <dgm:pt modelId="{385A539A-6CFE-41FE-ACBB-EE7E1C740DCC}" type="pres">
      <dgm:prSet presAssocID="{6963C274-754B-4ECC-9B04-42153DBC2EAA}" presName="sibTrans" presStyleCnt="0"/>
      <dgm:spPr/>
    </dgm:pt>
    <dgm:pt modelId="{6E9B701B-1630-4066-9A00-9D97C070B583}" type="pres">
      <dgm:prSet presAssocID="{21AACE64-B6DE-46FC-A925-A5F7B6A193A9}" presName="compNode" presStyleCnt="0"/>
      <dgm:spPr/>
    </dgm:pt>
    <dgm:pt modelId="{BC513A44-2D78-486F-8E3A-BBA540E7841A}" type="pres">
      <dgm:prSet presAssocID="{21AACE64-B6DE-46FC-A925-A5F7B6A19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EAE0DA9F-CD82-44ED-B03F-F0FD5C139FBE}" type="pres">
      <dgm:prSet presAssocID="{21AACE64-B6DE-46FC-A925-A5F7B6A193A9}" presName="spaceRect" presStyleCnt="0"/>
      <dgm:spPr/>
    </dgm:pt>
    <dgm:pt modelId="{F7AAB60D-0EDB-404D-9A33-FCCE6690999D}" type="pres">
      <dgm:prSet presAssocID="{21AACE64-B6DE-46FC-A925-A5F7B6A193A9}" presName="textRect" presStyleLbl="revTx" presStyleIdx="1" presStyleCnt="3">
        <dgm:presLayoutVars>
          <dgm:chMax val="1"/>
          <dgm:chPref val="1"/>
        </dgm:presLayoutVars>
      </dgm:prSet>
      <dgm:spPr/>
    </dgm:pt>
    <dgm:pt modelId="{E91196B5-DEFC-408A-8B3B-9324B69AAF4C}" type="pres">
      <dgm:prSet presAssocID="{AD7B40CA-6697-4C9B-B457-2593A3BCF230}" presName="sibTrans" presStyleCnt="0"/>
      <dgm:spPr/>
    </dgm:pt>
    <dgm:pt modelId="{17A1DBB4-D5D6-4570-B73C-5D511376CAC5}" type="pres">
      <dgm:prSet presAssocID="{8D0A2C39-433E-438F-9A4E-5EA8CDCD846C}" presName="compNode" presStyleCnt="0"/>
      <dgm:spPr/>
    </dgm:pt>
    <dgm:pt modelId="{0D5314AE-483F-4327-80B7-CA4D2B15C83E}" type="pres">
      <dgm:prSet presAssocID="{8D0A2C39-433E-438F-9A4E-5EA8CDCD84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AB27F612-3A23-4A13-A1B3-AC33A3B53FA2}" type="pres">
      <dgm:prSet presAssocID="{8D0A2C39-433E-438F-9A4E-5EA8CDCD846C}" presName="spaceRect" presStyleCnt="0"/>
      <dgm:spPr/>
    </dgm:pt>
    <dgm:pt modelId="{D5815E3D-998A-4047-8B6D-1ADDF3682243}" type="pres">
      <dgm:prSet presAssocID="{8D0A2C39-433E-438F-9A4E-5EA8CDCD846C}" presName="textRect" presStyleLbl="revTx" presStyleIdx="2" presStyleCnt="3">
        <dgm:presLayoutVars>
          <dgm:chMax val="1"/>
          <dgm:chPref val="1"/>
        </dgm:presLayoutVars>
      </dgm:prSet>
      <dgm:spPr/>
    </dgm:pt>
  </dgm:ptLst>
  <dgm:cxnLst>
    <dgm:cxn modelId="{57746932-B431-47E1-A028-59145EDDC657}" srcId="{F22E38A6-6DE2-46ED-BE73-C3FA58433A26}" destId="{71014F71-9A94-4032-AC3A-6FFAADD67A1B}" srcOrd="0" destOrd="0" parTransId="{91AC7FBA-1622-48D7-A8B9-0B65B19DA037}" sibTransId="{6963C274-754B-4ECC-9B04-42153DBC2EAA}"/>
    <dgm:cxn modelId="{5011A55B-926C-4816-8C07-E719C5AB71DB}" type="presOf" srcId="{8D0A2C39-433E-438F-9A4E-5EA8CDCD846C}" destId="{D5815E3D-998A-4047-8B6D-1ADDF3682243}" srcOrd="0" destOrd="0" presId="urn:microsoft.com/office/officeart/2018/2/layout/IconLabelList"/>
    <dgm:cxn modelId="{3A596AA3-F97B-4E35-A4DA-6B1549410018}" srcId="{F22E38A6-6DE2-46ED-BE73-C3FA58433A26}" destId="{8D0A2C39-433E-438F-9A4E-5EA8CDCD846C}" srcOrd="2" destOrd="0" parTransId="{B70B885E-63C2-49CF-A727-9116D6D284B9}" sibTransId="{F09F4DD4-DB78-4385-9DCF-64C9C14D8E05}"/>
    <dgm:cxn modelId="{155959A6-18F4-41DE-82EE-B77E258AD6BE}" type="presOf" srcId="{21AACE64-B6DE-46FC-A925-A5F7B6A193A9}" destId="{F7AAB60D-0EDB-404D-9A33-FCCE6690999D}" srcOrd="0" destOrd="0" presId="urn:microsoft.com/office/officeart/2018/2/layout/IconLabelList"/>
    <dgm:cxn modelId="{5AE449C7-8D22-47BA-A715-A22727A4560B}" srcId="{F22E38A6-6DE2-46ED-BE73-C3FA58433A26}" destId="{21AACE64-B6DE-46FC-A925-A5F7B6A193A9}" srcOrd="1" destOrd="0" parTransId="{21FAB83E-15C3-42D4-9773-A02F2AE3479F}" sibTransId="{AD7B40CA-6697-4C9B-B457-2593A3BCF230}"/>
    <dgm:cxn modelId="{40C9A4CE-337B-49DD-B134-1F8CD4BC359B}" type="presOf" srcId="{71014F71-9A94-4032-AC3A-6FFAADD67A1B}" destId="{C75A6956-4D49-4CC7-8D7D-2541E7C0EBE8}" srcOrd="0" destOrd="0" presId="urn:microsoft.com/office/officeart/2018/2/layout/IconLabelList"/>
    <dgm:cxn modelId="{5414D5F9-84E5-47FF-99D6-C6572FCE94FA}" type="presOf" srcId="{F22E38A6-6DE2-46ED-BE73-C3FA58433A26}" destId="{4AE63928-629F-46B1-AF29-6E4AB14C1C28}" srcOrd="0" destOrd="0" presId="urn:microsoft.com/office/officeart/2018/2/layout/IconLabelList"/>
    <dgm:cxn modelId="{B2059E43-BBC2-4BA1-A49A-EA265E832C1A}" type="presParOf" srcId="{4AE63928-629F-46B1-AF29-6E4AB14C1C28}" destId="{BF3FDA85-ED02-48A3-B4F0-C6CA45D8B1B5}" srcOrd="0" destOrd="0" presId="urn:microsoft.com/office/officeart/2018/2/layout/IconLabelList"/>
    <dgm:cxn modelId="{8368993E-EDAA-4CCC-820B-AEB28AC6895B}" type="presParOf" srcId="{BF3FDA85-ED02-48A3-B4F0-C6CA45D8B1B5}" destId="{09C27936-F38B-4A26-8C9B-3602FA5A12AB}" srcOrd="0" destOrd="0" presId="urn:microsoft.com/office/officeart/2018/2/layout/IconLabelList"/>
    <dgm:cxn modelId="{91061E83-99D7-44E2-AFE6-B6DB9B1B861F}" type="presParOf" srcId="{BF3FDA85-ED02-48A3-B4F0-C6CA45D8B1B5}" destId="{26B86D64-81A0-4A17-9D8B-E4B9C7341F17}" srcOrd="1" destOrd="0" presId="urn:microsoft.com/office/officeart/2018/2/layout/IconLabelList"/>
    <dgm:cxn modelId="{59A643A6-68A8-4C16-969A-97B8CA3D1DE7}" type="presParOf" srcId="{BF3FDA85-ED02-48A3-B4F0-C6CA45D8B1B5}" destId="{C75A6956-4D49-4CC7-8D7D-2541E7C0EBE8}" srcOrd="2" destOrd="0" presId="urn:microsoft.com/office/officeart/2018/2/layout/IconLabelList"/>
    <dgm:cxn modelId="{3DFF1332-7D8B-44D6-B85C-76AB0F2F552C}" type="presParOf" srcId="{4AE63928-629F-46B1-AF29-6E4AB14C1C28}" destId="{385A539A-6CFE-41FE-ACBB-EE7E1C740DCC}" srcOrd="1" destOrd="0" presId="urn:microsoft.com/office/officeart/2018/2/layout/IconLabelList"/>
    <dgm:cxn modelId="{2D50BD0C-76BA-498C-BA72-DC698BE742B0}" type="presParOf" srcId="{4AE63928-629F-46B1-AF29-6E4AB14C1C28}" destId="{6E9B701B-1630-4066-9A00-9D97C070B583}" srcOrd="2" destOrd="0" presId="urn:microsoft.com/office/officeart/2018/2/layout/IconLabelList"/>
    <dgm:cxn modelId="{DE2B9DE6-3178-47DB-8D43-F1B783380D8D}" type="presParOf" srcId="{6E9B701B-1630-4066-9A00-9D97C070B583}" destId="{BC513A44-2D78-486F-8E3A-BBA540E7841A}" srcOrd="0" destOrd="0" presId="urn:microsoft.com/office/officeart/2018/2/layout/IconLabelList"/>
    <dgm:cxn modelId="{B483B1F3-BF95-408B-B00F-7C055EAFE1BF}" type="presParOf" srcId="{6E9B701B-1630-4066-9A00-9D97C070B583}" destId="{EAE0DA9F-CD82-44ED-B03F-F0FD5C139FBE}" srcOrd="1" destOrd="0" presId="urn:microsoft.com/office/officeart/2018/2/layout/IconLabelList"/>
    <dgm:cxn modelId="{83575287-F35E-4AB3-AAB1-B2A3C9AC1A9D}" type="presParOf" srcId="{6E9B701B-1630-4066-9A00-9D97C070B583}" destId="{F7AAB60D-0EDB-404D-9A33-FCCE6690999D}" srcOrd="2" destOrd="0" presId="urn:microsoft.com/office/officeart/2018/2/layout/IconLabelList"/>
    <dgm:cxn modelId="{EAA718C5-4FFB-4DA5-A669-66754FAC0901}" type="presParOf" srcId="{4AE63928-629F-46B1-AF29-6E4AB14C1C28}" destId="{E91196B5-DEFC-408A-8B3B-9324B69AAF4C}" srcOrd="3" destOrd="0" presId="urn:microsoft.com/office/officeart/2018/2/layout/IconLabelList"/>
    <dgm:cxn modelId="{21F46EF8-6769-4840-86F0-F5C2D840662D}" type="presParOf" srcId="{4AE63928-629F-46B1-AF29-6E4AB14C1C28}" destId="{17A1DBB4-D5D6-4570-B73C-5D511376CAC5}" srcOrd="4" destOrd="0" presId="urn:microsoft.com/office/officeart/2018/2/layout/IconLabelList"/>
    <dgm:cxn modelId="{9DC98AD4-EF0B-411C-A8B8-93BA1570C808}" type="presParOf" srcId="{17A1DBB4-D5D6-4570-B73C-5D511376CAC5}" destId="{0D5314AE-483F-4327-80B7-CA4D2B15C83E}" srcOrd="0" destOrd="0" presId="urn:microsoft.com/office/officeart/2018/2/layout/IconLabelList"/>
    <dgm:cxn modelId="{EA31BC06-AFFB-4FD4-B48D-636197C669DA}" type="presParOf" srcId="{17A1DBB4-D5D6-4570-B73C-5D511376CAC5}" destId="{AB27F612-3A23-4A13-A1B3-AC33A3B53FA2}" srcOrd="1" destOrd="0" presId="urn:microsoft.com/office/officeart/2018/2/layout/IconLabelList"/>
    <dgm:cxn modelId="{8F5CC098-11FB-4A0A-96B7-944F1E5FCC04}" type="presParOf" srcId="{17A1DBB4-D5D6-4570-B73C-5D511376CAC5}" destId="{D5815E3D-998A-4047-8B6D-1ADDF368224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B6B1A95-9B3E-4986-B3F1-24D50F172EC8}" type="doc">
      <dgm:prSet loTypeId="urn:microsoft.com/office/officeart/2018/5/layout/IconLeaf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42AE40F8-F3FA-4E4D-9F8B-464D7F15DFAB}">
      <dgm:prSet/>
      <dgm:spPr/>
      <dgm:t>
        <a:bodyPr/>
        <a:lstStyle/>
        <a:p>
          <a:pPr>
            <a:defRPr cap="all"/>
          </a:pPr>
          <a:r>
            <a:rPr lang="en-GB" b="1"/>
            <a:t>The event carries huge importance in attaining sponsorship for different parties (Peng et al., 2024)</a:t>
          </a:r>
          <a:endParaRPr lang="en-US"/>
        </a:p>
      </dgm:t>
    </dgm:pt>
    <dgm:pt modelId="{436F3D86-5D85-406A-9BC3-8A8F3AC8BAED}" type="parTrans" cxnId="{3FCCA7E6-5912-443A-99F2-C4C347BCCAEE}">
      <dgm:prSet/>
      <dgm:spPr/>
      <dgm:t>
        <a:bodyPr/>
        <a:lstStyle/>
        <a:p>
          <a:endParaRPr lang="en-US"/>
        </a:p>
      </dgm:t>
    </dgm:pt>
    <dgm:pt modelId="{4C15D240-96B8-4333-8412-7C017A84ACAF}" type="sibTrans" cxnId="{3FCCA7E6-5912-443A-99F2-C4C347BCCAEE}">
      <dgm:prSet/>
      <dgm:spPr/>
      <dgm:t>
        <a:bodyPr/>
        <a:lstStyle/>
        <a:p>
          <a:endParaRPr lang="en-US"/>
        </a:p>
      </dgm:t>
    </dgm:pt>
    <dgm:pt modelId="{106D59D1-6844-4062-9205-3E4FA6A58AAD}">
      <dgm:prSet/>
      <dgm:spPr/>
      <dgm:t>
        <a:bodyPr/>
        <a:lstStyle/>
        <a:p>
          <a:pPr>
            <a:defRPr cap="all"/>
          </a:pPr>
          <a:r>
            <a:rPr lang="en-GB" b="1"/>
            <a:t>It can be a very effective way that does not have any complications or the potentiality of failure</a:t>
          </a:r>
          <a:endParaRPr lang="en-US"/>
        </a:p>
      </dgm:t>
    </dgm:pt>
    <dgm:pt modelId="{CF4574FB-D913-466B-9741-187787C10F6E}" type="parTrans" cxnId="{CBE5A280-0D89-43C3-802B-4D0D745C0111}">
      <dgm:prSet/>
      <dgm:spPr/>
      <dgm:t>
        <a:bodyPr/>
        <a:lstStyle/>
        <a:p>
          <a:endParaRPr lang="en-US"/>
        </a:p>
      </dgm:t>
    </dgm:pt>
    <dgm:pt modelId="{81D565E2-C3DC-4B24-ABE9-28C26E84FACD}" type="sibTrans" cxnId="{CBE5A280-0D89-43C3-802B-4D0D745C0111}">
      <dgm:prSet/>
      <dgm:spPr/>
      <dgm:t>
        <a:bodyPr/>
        <a:lstStyle/>
        <a:p>
          <a:endParaRPr lang="en-US"/>
        </a:p>
      </dgm:t>
    </dgm:pt>
    <dgm:pt modelId="{714266B4-1CED-4499-AF08-3A42B9573DC7}">
      <dgm:prSet/>
      <dgm:spPr/>
      <dgm:t>
        <a:bodyPr/>
        <a:lstStyle/>
        <a:p>
          <a:pPr>
            <a:defRPr cap="all"/>
          </a:pPr>
          <a:r>
            <a:rPr lang="en-GB" b="1"/>
            <a:t>With the sponsorship of any individual or organisation, they will get recognition from the stage of the event</a:t>
          </a:r>
          <a:endParaRPr lang="en-US"/>
        </a:p>
      </dgm:t>
    </dgm:pt>
    <dgm:pt modelId="{59B6C890-1B98-4FE5-92BD-DE9779FA6E66}" type="parTrans" cxnId="{25FE600F-5CAD-49B6-8D2D-F9F5724794E4}">
      <dgm:prSet/>
      <dgm:spPr/>
      <dgm:t>
        <a:bodyPr/>
        <a:lstStyle/>
        <a:p>
          <a:endParaRPr lang="en-US"/>
        </a:p>
      </dgm:t>
    </dgm:pt>
    <dgm:pt modelId="{82BA368F-E604-41F9-A695-1A387365709D}" type="sibTrans" cxnId="{25FE600F-5CAD-49B6-8D2D-F9F5724794E4}">
      <dgm:prSet/>
      <dgm:spPr/>
      <dgm:t>
        <a:bodyPr/>
        <a:lstStyle/>
        <a:p>
          <a:endParaRPr lang="en-US"/>
        </a:p>
      </dgm:t>
    </dgm:pt>
    <dgm:pt modelId="{DF523112-0998-4E0B-817A-F18C6DAF077E}" type="pres">
      <dgm:prSet presAssocID="{AB6B1A95-9B3E-4986-B3F1-24D50F172EC8}" presName="root" presStyleCnt="0">
        <dgm:presLayoutVars>
          <dgm:dir/>
          <dgm:resizeHandles val="exact"/>
        </dgm:presLayoutVars>
      </dgm:prSet>
      <dgm:spPr/>
    </dgm:pt>
    <dgm:pt modelId="{01C5BE8A-DE20-4232-A078-1F2186C489D6}" type="pres">
      <dgm:prSet presAssocID="{42AE40F8-F3FA-4E4D-9F8B-464D7F15DFAB}" presName="compNode" presStyleCnt="0"/>
      <dgm:spPr/>
    </dgm:pt>
    <dgm:pt modelId="{498F54D2-9471-4112-AB99-61B458043C69}" type="pres">
      <dgm:prSet presAssocID="{42AE40F8-F3FA-4E4D-9F8B-464D7F15DFAB}" presName="iconBgRect" presStyleLbl="bgShp" presStyleIdx="0" presStyleCnt="3"/>
      <dgm:spPr>
        <a:prstGeom prst="round2DiagRect">
          <a:avLst>
            <a:gd name="adj1" fmla="val 29727"/>
            <a:gd name="adj2" fmla="val 0"/>
          </a:avLst>
        </a:prstGeom>
      </dgm:spPr>
    </dgm:pt>
    <dgm:pt modelId="{1350AEF3-3CA5-49DE-BB24-1EFACEF32A4F}" type="pres">
      <dgm:prSet presAssocID="{42AE40F8-F3FA-4E4D-9F8B-464D7F15DF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gon Dance"/>
        </a:ext>
      </dgm:extLst>
    </dgm:pt>
    <dgm:pt modelId="{3E513D55-CB94-433D-92F8-AC4977EB9C54}" type="pres">
      <dgm:prSet presAssocID="{42AE40F8-F3FA-4E4D-9F8B-464D7F15DFAB}" presName="spaceRect" presStyleCnt="0"/>
      <dgm:spPr/>
    </dgm:pt>
    <dgm:pt modelId="{FD24E948-0B41-4952-A6B7-EDF5F1622CFC}" type="pres">
      <dgm:prSet presAssocID="{42AE40F8-F3FA-4E4D-9F8B-464D7F15DFAB}" presName="textRect" presStyleLbl="revTx" presStyleIdx="0" presStyleCnt="3">
        <dgm:presLayoutVars>
          <dgm:chMax val="1"/>
          <dgm:chPref val="1"/>
        </dgm:presLayoutVars>
      </dgm:prSet>
      <dgm:spPr/>
    </dgm:pt>
    <dgm:pt modelId="{2FAF70FC-685C-497E-924B-88849B9D431F}" type="pres">
      <dgm:prSet presAssocID="{4C15D240-96B8-4333-8412-7C017A84ACAF}" presName="sibTrans" presStyleCnt="0"/>
      <dgm:spPr/>
    </dgm:pt>
    <dgm:pt modelId="{07E28F57-A0A2-4D44-97DD-8458DE692BB7}" type="pres">
      <dgm:prSet presAssocID="{106D59D1-6844-4062-9205-3E4FA6A58AAD}" presName="compNode" presStyleCnt="0"/>
      <dgm:spPr/>
    </dgm:pt>
    <dgm:pt modelId="{8E7E7261-7E43-402D-B5EA-6D6C96ED21CA}" type="pres">
      <dgm:prSet presAssocID="{106D59D1-6844-4062-9205-3E4FA6A58AAD}" presName="iconBgRect" presStyleLbl="bgShp" presStyleIdx="1" presStyleCnt="3"/>
      <dgm:spPr>
        <a:prstGeom prst="round2DiagRect">
          <a:avLst>
            <a:gd name="adj1" fmla="val 29727"/>
            <a:gd name="adj2" fmla="val 0"/>
          </a:avLst>
        </a:prstGeom>
      </dgm:spPr>
    </dgm:pt>
    <dgm:pt modelId="{3A41285F-5BE1-4181-87A5-1C2855A01EFF}" type="pres">
      <dgm:prSet presAssocID="{106D59D1-6844-4062-9205-3E4FA6A58A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86922199-1C71-4A58-988F-46AF044B63E8}" type="pres">
      <dgm:prSet presAssocID="{106D59D1-6844-4062-9205-3E4FA6A58AAD}" presName="spaceRect" presStyleCnt="0"/>
      <dgm:spPr/>
    </dgm:pt>
    <dgm:pt modelId="{88B70101-16E0-46F8-B7BD-D0C4DC963D85}" type="pres">
      <dgm:prSet presAssocID="{106D59D1-6844-4062-9205-3E4FA6A58AAD}" presName="textRect" presStyleLbl="revTx" presStyleIdx="1" presStyleCnt="3">
        <dgm:presLayoutVars>
          <dgm:chMax val="1"/>
          <dgm:chPref val="1"/>
        </dgm:presLayoutVars>
      </dgm:prSet>
      <dgm:spPr/>
    </dgm:pt>
    <dgm:pt modelId="{23AF4F3E-472B-4C53-AD4A-81C3D6D7C4BA}" type="pres">
      <dgm:prSet presAssocID="{81D565E2-C3DC-4B24-ABE9-28C26E84FACD}" presName="sibTrans" presStyleCnt="0"/>
      <dgm:spPr/>
    </dgm:pt>
    <dgm:pt modelId="{C36A24AF-E1F5-418A-BCC2-EA85D028C8DE}" type="pres">
      <dgm:prSet presAssocID="{714266B4-1CED-4499-AF08-3A42B9573DC7}" presName="compNode" presStyleCnt="0"/>
      <dgm:spPr/>
    </dgm:pt>
    <dgm:pt modelId="{F1A7AFDB-A818-4A9C-8968-10CAD1401976}" type="pres">
      <dgm:prSet presAssocID="{714266B4-1CED-4499-AF08-3A42B9573DC7}" presName="iconBgRect" presStyleLbl="bgShp" presStyleIdx="2" presStyleCnt="3"/>
      <dgm:spPr>
        <a:prstGeom prst="round2DiagRect">
          <a:avLst>
            <a:gd name="adj1" fmla="val 29727"/>
            <a:gd name="adj2" fmla="val 0"/>
          </a:avLst>
        </a:prstGeom>
      </dgm:spPr>
    </dgm:pt>
    <dgm:pt modelId="{DAC10905-78CA-449C-AC0B-F54CF8DB84B9}" type="pres">
      <dgm:prSet presAssocID="{714266B4-1CED-4499-AF08-3A42B9573DC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9720BFE6-B58E-48C3-AF44-DAEC90757D6F}" type="pres">
      <dgm:prSet presAssocID="{714266B4-1CED-4499-AF08-3A42B9573DC7}" presName="spaceRect" presStyleCnt="0"/>
      <dgm:spPr/>
    </dgm:pt>
    <dgm:pt modelId="{058E856F-DBB4-44D2-8E3E-143A123CE98C}" type="pres">
      <dgm:prSet presAssocID="{714266B4-1CED-4499-AF08-3A42B9573DC7}" presName="textRect" presStyleLbl="revTx" presStyleIdx="2" presStyleCnt="3">
        <dgm:presLayoutVars>
          <dgm:chMax val="1"/>
          <dgm:chPref val="1"/>
        </dgm:presLayoutVars>
      </dgm:prSet>
      <dgm:spPr/>
    </dgm:pt>
  </dgm:ptLst>
  <dgm:cxnLst>
    <dgm:cxn modelId="{25FE600F-5CAD-49B6-8D2D-F9F5724794E4}" srcId="{AB6B1A95-9B3E-4986-B3F1-24D50F172EC8}" destId="{714266B4-1CED-4499-AF08-3A42B9573DC7}" srcOrd="2" destOrd="0" parTransId="{59B6C890-1B98-4FE5-92BD-DE9779FA6E66}" sibTransId="{82BA368F-E604-41F9-A695-1A387365709D}"/>
    <dgm:cxn modelId="{F673A223-3B73-4257-8656-F7B35AE3C110}" type="presOf" srcId="{AB6B1A95-9B3E-4986-B3F1-24D50F172EC8}" destId="{DF523112-0998-4E0B-817A-F18C6DAF077E}" srcOrd="0" destOrd="0" presId="urn:microsoft.com/office/officeart/2018/5/layout/IconLeafLabelList"/>
    <dgm:cxn modelId="{CBE5A280-0D89-43C3-802B-4D0D745C0111}" srcId="{AB6B1A95-9B3E-4986-B3F1-24D50F172EC8}" destId="{106D59D1-6844-4062-9205-3E4FA6A58AAD}" srcOrd="1" destOrd="0" parTransId="{CF4574FB-D913-466B-9741-187787C10F6E}" sibTransId="{81D565E2-C3DC-4B24-ABE9-28C26E84FACD}"/>
    <dgm:cxn modelId="{6FFD26A3-FD7E-4D54-B785-85B0D64E6365}" type="presOf" srcId="{42AE40F8-F3FA-4E4D-9F8B-464D7F15DFAB}" destId="{FD24E948-0B41-4952-A6B7-EDF5F1622CFC}" srcOrd="0" destOrd="0" presId="urn:microsoft.com/office/officeart/2018/5/layout/IconLeafLabelList"/>
    <dgm:cxn modelId="{001272A4-4AA8-4C7F-83D0-EAF518AAA915}" type="presOf" srcId="{106D59D1-6844-4062-9205-3E4FA6A58AAD}" destId="{88B70101-16E0-46F8-B7BD-D0C4DC963D85}" srcOrd="0" destOrd="0" presId="urn:microsoft.com/office/officeart/2018/5/layout/IconLeafLabelList"/>
    <dgm:cxn modelId="{975221BC-AC35-4123-B72C-CD8174BB2CC7}" type="presOf" srcId="{714266B4-1CED-4499-AF08-3A42B9573DC7}" destId="{058E856F-DBB4-44D2-8E3E-143A123CE98C}" srcOrd="0" destOrd="0" presId="urn:microsoft.com/office/officeart/2018/5/layout/IconLeafLabelList"/>
    <dgm:cxn modelId="{3FCCA7E6-5912-443A-99F2-C4C347BCCAEE}" srcId="{AB6B1A95-9B3E-4986-B3F1-24D50F172EC8}" destId="{42AE40F8-F3FA-4E4D-9F8B-464D7F15DFAB}" srcOrd="0" destOrd="0" parTransId="{436F3D86-5D85-406A-9BC3-8A8F3AC8BAED}" sibTransId="{4C15D240-96B8-4333-8412-7C017A84ACAF}"/>
    <dgm:cxn modelId="{4964C47C-1131-473F-AC8C-2DCAA2003D2F}" type="presParOf" srcId="{DF523112-0998-4E0B-817A-F18C6DAF077E}" destId="{01C5BE8A-DE20-4232-A078-1F2186C489D6}" srcOrd="0" destOrd="0" presId="urn:microsoft.com/office/officeart/2018/5/layout/IconLeafLabelList"/>
    <dgm:cxn modelId="{02FD1573-2919-4745-86ED-3C3B4075AD07}" type="presParOf" srcId="{01C5BE8A-DE20-4232-A078-1F2186C489D6}" destId="{498F54D2-9471-4112-AB99-61B458043C69}" srcOrd="0" destOrd="0" presId="urn:microsoft.com/office/officeart/2018/5/layout/IconLeafLabelList"/>
    <dgm:cxn modelId="{C7519354-15D3-4275-9683-59A5D4AD2F12}" type="presParOf" srcId="{01C5BE8A-DE20-4232-A078-1F2186C489D6}" destId="{1350AEF3-3CA5-49DE-BB24-1EFACEF32A4F}" srcOrd="1" destOrd="0" presId="urn:microsoft.com/office/officeart/2018/5/layout/IconLeafLabelList"/>
    <dgm:cxn modelId="{7B14A6C0-A004-4FE4-9864-19D432FC08C5}" type="presParOf" srcId="{01C5BE8A-DE20-4232-A078-1F2186C489D6}" destId="{3E513D55-CB94-433D-92F8-AC4977EB9C54}" srcOrd="2" destOrd="0" presId="urn:microsoft.com/office/officeart/2018/5/layout/IconLeafLabelList"/>
    <dgm:cxn modelId="{F9873A33-9801-4232-9C7F-37C66BE1C8FC}" type="presParOf" srcId="{01C5BE8A-DE20-4232-A078-1F2186C489D6}" destId="{FD24E948-0B41-4952-A6B7-EDF5F1622CFC}" srcOrd="3" destOrd="0" presId="urn:microsoft.com/office/officeart/2018/5/layout/IconLeafLabelList"/>
    <dgm:cxn modelId="{86F90EBE-B0D7-4689-8410-95D4DD9A630B}" type="presParOf" srcId="{DF523112-0998-4E0B-817A-F18C6DAF077E}" destId="{2FAF70FC-685C-497E-924B-88849B9D431F}" srcOrd="1" destOrd="0" presId="urn:microsoft.com/office/officeart/2018/5/layout/IconLeafLabelList"/>
    <dgm:cxn modelId="{A7417AD9-786A-4AC0-B86F-4A31E77FA410}" type="presParOf" srcId="{DF523112-0998-4E0B-817A-F18C6DAF077E}" destId="{07E28F57-A0A2-4D44-97DD-8458DE692BB7}" srcOrd="2" destOrd="0" presId="urn:microsoft.com/office/officeart/2018/5/layout/IconLeafLabelList"/>
    <dgm:cxn modelId="{3B8F9754-00F6-4C82-9CD2-45C7CDD606CF}" type="presParOf" srcId="{07E28F57-A0A2-4D44-97DD-8458DE692BB7}" destId="{8E7E7261-7E43-402D-B5EA-6D6C96ED21CA}" srcOrd="0" destOrd="0" presId="urn:microsoft.com/office/officeart/2018/5/layout/IconLeafLabelList"/>
    <dgm:cxn modelId="{BB16E743-BBD2-4F25-8378-B16E4D382DDF}" type="presParOf" srcId="{07E28F57-A0A2-4D44-97DD-8458DE692BB7}" destId="{3A41285F-5BE1-4181-87A5-1C2855A01EFF}" srcOrd="1" destOrd="0" presId="urn:microsoft.com/office/officeart/2018/5/layout/IconLeafLabelList"/>
    <dgm:cxn modelId="{EC78E832-0428-464F-BE84-8BAF0DBF9B7B}" type="presParOf" srcId="{07E28F57-A0A2-4D44-97DD-8458DE692BB7}" destId="{86922199-1C71-4A58-988F-46AF044B63E8}" srcOrd="2" destOrd="0" presId="urn:microsoft.com/office/officeart/2018/5/layout/IconLeafLabelList"/>
    <dgm:cxn modelId="{497D6EC2-7A34-4B11-9C57-9AE7D875B40E}" type="presParOf" srcId="{07E28F57-A0A2-4D44-97DD-8458DE692BB7}" destId="{88B70101-16E0-46F8-B7BD-D0C4DC963D85}" srcOrd="3" destOrd="0" presId="urn:microsoft.com/office/officeart/2018/5/layout/IconLeafLabelList"/>
    <dgm:cxn modelId="{0C0CE5DC-755B-4A1B-B431-DE3AD73BCEC1}" type="presParOf" srcId="{DF523112-0998-4E0B-817A-F18C6DAF077E}" destId="{23AF4F3E-472B-4C53-AD4A-81C3D6D7C4BA}" srcOrd="3" destOrd="0" presId="urn:microsoft.com/office/officeart/2018/5/layout/IconLeafLabelList"/>
    <dgm:cxn modelId="{635AC2EC-BA74-4DCF-9C52-097000BF2FCE}" type="presParOf" srcId="{DF523112-0998-4E0B-817A-F18C6DAF077E}" destId="{C36A24AF-E1F5-418A-BCC2-EA85D028C8DE}" srcOrd="4" destOrd="0" presId="urn:microsoft.com/office/officeart/2018/5/layout/IconLeafLabelList"/>
    <dgm:cxn modelId="{ADE015DB-837A-4110-A5CD-5820544D3A0D}" type="presParOf" srcId="{C36A24AF-E1F5-418A-BCC2-EA85D028C8DE}" destId="{F1A7AFDB-A818-4A9C-8968-10CAD1401976}" srcOrd="0" destOrd="0" presId="urn:microsoft.com/office/officeart/2018/5/layout/IconLeafLabelList"/>
    <dgm:cxn modelId="{BFFAA89F-8397-41B9-AE3F-90EC8D6253BC}" type="presParOf" srcId="{C36A24AF-E1F5-418A-BCC2-EA85D028C8DE}" destId="{DAC10905-78CA-449C-AC0B-F54CF8DB84B9}" srcOrd="1" destOrd="0" presId="urn:microsoft.com/office/officeart/2018/5/layout/IconLeafLabelList"/>
    <dgm:cxn modelId="{4B7179EC-4786-4010-B770-741C1BECBC64}" type="presParOf" srcId="{C36A24AF-E1F5-418A-BCC2-EA85D028C8DE}" destId="{9720BFE6-B58E-48C3-AF44-DAEC90757D6F}" srcOrd="2" destOrd="0" presId="urn:microsoft.com/office/officeart/2018/5/layout/IconLeafLabelList"/>
    <dgm:cxn modelId="{51C45D30-562B-44A2-B97D-CC7420C5CEE2}" type="presParOf" srcId="{C36A24AF-E1F5-418A-BCC2-EA85D028C8DE}" destId="{058E856F-DBB4-44D2-8E3E-143A123CE98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51ECD65-6D1E-4EFF-83E4-4E01480F6D89}"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A6D605C8-3C21-4F85-9E12-2B94138FA7F9}">
      <dgm:prSet/>
      <dgm:spPr/>
      <dgm:t>
        <a:bodyPr/>
        <a:lstStyle/>
        <a:p>
          <a:r>
            <a:rPr lang="en-GB" b="1"/>
            <a:t>The event of Walsh was planned with more importance and choice prime location for getting acceptance from the focused group</a:t>
          </a:r>
          <a:endParaRPr lang="en-US"/>
        </a:p>
      </dgm:t>
    </dgm:pt>
    <dgm:pt modelId="{D2B1525B-47C9-4092-87BB-AF9FA26FA23E}" type="parTrans" cxnId="{780780E2-E847-4D8B-A9CC-6351C4CC8735}">
      <dgm:prSet/>
      <dgm:spPr/>
      <dgm:t>
        <a:bodyPr/>
        <a:lstStyle/>
        <a:p>
          <a:endParaRPr lang="en-US"/>
        </a:p>
      </dgm:t>
    </dgm:pt>
    <dgm:pt modelId="{7FE5F06A-5C6D-448A-92BB-56AC8A313D46}" type="sibTrans" cxnId="{780780E2-E847-4D8B-A9CC-6351C4CC8735}">
      <dgm:prSet/>
      <dgm:spPr/>
      <dgm:t>
        <a:bodyPr/>
        <a:lstStyle/>
        <a:p>
          <a:endParaRPr lang="en-US"/>
        </a:p>
      </dgm:t>
    </dgm:pt>
    <dgm:pt modelId="{F3DEEE75-E960-46DE-8662-EC391F2FA559}">
      <dgm:prSet/>
      <dgm:spPr/>
      <dgm:t>
        <a:bodyPr/>
        <a:lstStyle/>
        <a:p>
          <a:r>
            <a:rPr lang="en-GB" b="1"/>
            <a:t>All of the tasks will be conducted with a higher standard for attaining the attention of every individual</a:t>
          </a:r>
          <a:endParaRPr lang="en-US"/>
        </a:p>
      </dgm:t>
    </dgm:pt>
    <dgm:pt modelId="{3E2C6C37-20A0-4F6F-849C-30A0D4A4B747}" type="parTrans" cxnId="{26950EE3-CFE7-46DA-8719-70764ED6982A}">
      <dgm:prSet/>
      <dgm:spPr/>
      <dgm:t>
        <a:bodyPr/>
        <a:lstStyle/>
        <a:p>
          <a:endParaRPr lang="en-US"/>
        </a:p>
      </dgm:t>
    </dgm:pt>
    <dgm:pt modelId="{B9CBFE4C-CB8F-4776-BAF8-A2EBD041CCEA}" type="sibTrans" cxnId="{26950EE3-CFE7-46DA-8719-70764ED6982A}">
      <dgm:prSet/>
      <dgm:spPr/>
      <dgm:t>
        <a:bodyPr/>
        <a:lstStyle/>
        <a:p>
          <a:endParaRPr lang="en-US"/>
        </a:p>
      </dgm:t>
    </dgm:pt>
    <dgm:pt modelId="{2041CF61-634D-46B9-85D9-3A8A952A7B98}">
      <dgm:prSet/>
      <dgm:spPr/>
      <dgm:t>
        <a:bodyPr/>
        <a:lstStyle/>
        <a:p>
          <a:r>
            <a:rPr lang="en-GB" b="1"/>
            <a:t>The financial factors will be a big factor in the event to complete all of the tasks appropriately </a:t>
          </a:r>
          <a:endParaRPr lang="en-US"/>
        </a:p>
      </dgm:t>
    </dgm:pt>
    <dgm:pt modelId="{3F495162-A0AB-4C89-B71D-E48D9D980AE6}" type="parTrans" cxnId="{FA5F78F0-52EC-4005-B6ED-F3A16CDD0706}">
      <dgm:prSet/>
      <dgm:spPr/>
      <dgm:t>
        <a:bodyPr/>
        <a:lstStyle/>
        <a:p>
          <a:endParaRPr lang="en-US"/>
        </a:p>
      </dgm:t>
    </dgm:pt>
    <dgm:pt modelId="{D8E60874-E9D9-4455-89A2-9738D7782A9E}" type="sibTrans" cxnId="{FA5F78F0-52EC-4005-B6ED-F3A16CDD0706}">
      <dgm:prSet/>
      <dgm:spPr/>
      <dgm:t>
        <a:bodyPr/>
        <a:lstStyle/>
        <a:p>
          <a:endParaRPr lang="en-US"/>
        </a:p>
      </dgm:t>
    </dgm:pt>
    <dgm:pt modelId="{960B9C67-21C2-7D40-B42F-B79E16F9E0CD}" type="pres">
      <dgm:prSet presAssocID="{351ECD65-6D1E-4EFF-83E4-4E01480F6D89}" presName="hierChild1" presStyleCnt="0">
        <dgm:presLayoutVars>
          <dgm:chPref val="1"/>
          <dgm:dir/>
          <dgm:animOne val="branch"/>
          <dgm:animLvl val="lvl"/>
          <dgm:resizeHandles/>
        </dgm:presLayoutVars>
      </dgm:prSet>
      <dgm:spPr/>
    </dgm:pt>
    <dgm:pt modelId="{E0885A61-F2FC-8146-899D-3813D649E6A4}" type="pres">
      <dgm:prSet presAssocID="{A6D605C8-3C21-4F85-9E12-2B94138FA7F9}" presName="hierRoot1" presStyleCnt="0"/>
      <dgm:spPr/>
    </dgm:pt>
    <dgm:pt modelId="{B51509C2-375F-CF48-9D9D-CCBC25A7FCFD}" type="pres">
      <dgm:prSet presAssocID="{A6D605C8-3C21-4F85-9E12-2B94138FA7F9}" presName="composite" presStyleCnt="0"/>
      <dgm:spPr/>
    </dgm:pt>
    <dgm:pt modelId="{6A516F9A-8E76-7F4B-BC5B-C84F1D259476}" type="pres">
      <dgm:prSet presAssocID="{A6D605C8-3C21-4F85-9E12-2B94138FA7F9}" presName="background" presStyleLbl="node0" presStyleIdx="0" presStyleCnt="3"/>
      <dgm:spPr/>
    </dgm:pt>
    <dgm:pt modelId="{2F6C77D5-35CE-3541-873A-26401EB79BA8}" type="pres">
      <dgm:prSet presAssocID="{A6D605C8-3C21-4F85-9E12-2B94138FA7F9}" presName="text" presStyleLbl="fgAcc0" presStyleIdx="0" presStyleCnt="3">
        <dgm:presLayoutVars>
          <dgm:chPref val="3"/>
        </dgm:presLayoutVars>
      </dgm:prSet>
      <dgm:spPr/>
    </dgm:pt>
    <dgm:pt modelId="{AAA724B2-2BAE-784E-9216-0A0458EB0DE2}" type="pres">
      <dgm:prSet presAssocID="{A6D605C8-3C21-4F85-9E12-2B94138FA7F9}" presName="hierChild2" presStyleCnt="0"/>
      <dgm:spPr/>
    </dgm:pt>
    <dgm:pt modelId="{17D6FED0-8E0D-C646-83EB-CCE68AA20D0C}" type="pres">
      <dgm:prSet presAssocID="{F3DEEE75-E960-46DE-8662-EC391F2FA559}" presName="hierRoot1" presStyleCnt="0"/>
      <dgm:spPr/>
    </dgm:pt>
    <dgm:pt modelId="{8217FEBE-7CBE-804C-8D30-04777A3A548E}" type="pres">
      <dgm:prSet presAssocID="{F3DEEE75-E960-46DE-8662-EC391F2FA559}" presName="composite" presStyleCnt="0"/>
      <dgm:spPr/>
    </dgm:pt>
    <dgm:pt modelId="{8243B2BD-8850-CF4D-B796-E583D37DABE6}" type="pres">
      <dgm:prSet presAssocID="{F3DEEE75-E960-46DE-8662-EC391F2FA559}" presName="background" presStyleLbl="node0" presStyleIdx="1" presStyleCnt="3"/>
      <dgm:spPr/>
    </dgm:pt>
    <dgm:pt modelId="{28360EB9-04F5-9546-8702-38C339335353}" type="pres">
      <dgm:prSet presAssocID="{F3DEEE75-E960-46DE-8662-EC391F2FA559}" presName="text" presStyleLbl="fgAcc0" presStyleIdx="1" presStyleCnt="3">
        <dgm:presLayoutVars>
          <dgm:chPref val="3"/>
        </dgm:presLayoutVars>
      </dgm:prSet>
      <dgm:spPr/>
    </dgm:pt>
    <dgm:pt modelId="{E01BE4DC-2139-DA45-8E4D-15549D31AAAD}" type="pres">
      <dgm:prSet presAssocID="{F3DEEE75-E960-46DE-8662-EC391F2FA559}" presName="hierChild2" presStyleCnt="0"/>
      <dgm:spPr/>
    </dgm:pt>
    <dgm:pt modelId="{0071F3D7-3FA1-C44C-BD8C-37E3DA02472E}" type="pres">
      <dgm:prSet presAssocID="{2041CF61-634D-46B9-85D9-3A8A952A7B98}" presName="hierRoot1" presStyleCnt="0"/>
      <dgm:spPr/>
    </dgm:pt>
    <dgm:pt modelId="{B6CEA7A6-EB20-8949-8545-39C02B987894}" type="pres">
      <dgm:prSet presAssocID="{2041CF61-634D-46B9-85D9-3A8A952A7B98}" presName="composite" presStyleCnt="0"/>
      <dgm:spPr/>
    </dgm:pt>
    <dgm:pt modelId="{20ED238A-0E39-D842-B785-1EC8D80C8748}" type="pres">
      <dgm:prSet presAssocID="{2041CF61-634D-46B9-85D9-3A8A952A7B98}" presName="background" presStyleLbl="node0" presStyleIdx="2" presStyleCnt="3"/>
      <dgm:spPr/>
    </dgm:pt>
    <dgm:pt modelId="{E081A1A4-BB6C-A040-A5DD-B0EE87F474F9}" type="pres">
      <dgm:prSet presAssocID="{2041CF61-634D-46B9-85D9-3A8A952A7B98}" presName="text" presStyleLbl="fgAcc0" presStyleIdx="2" presStyleCnt="3">
        <dgm:presLayoutVars>
          <dgm:chPref val="3"/>
        </dgm:presLayoutVars>
      </dgm:prSet>
      <dgm:spPr/>
    </dgm:pt>
    <dgm:pt modelId="{C92D79F7-4013-2644-95CF-5032D3695456}" type="pres">
      <dgm:prSet presAssocID="{2041CF61-634D-46B9-85D9-3A8A952A7B98}" presName="hierChild2" presStyleCnt="0"/>
      <dgm:spPr/>
    </dgm:pt>
  </dgm:ptLst>
  <dgm:cxnLst>
    <dgm:cxn modelId="{DBE4373A-3D4F-E74B-AA6B-E643905DD32E}" type="presOf" srcId="{2041CF61-634D-46B9-85D9-3A8A952A7B98}" destId="{E081A1A4-BB6C-A040-A5DD-B0EE87F474F9}" srcOrd="0" destOrd="0" presId="urn:microsoft.com/office/officeart/2005/8/layout/hierarchy1"/>
    <dgm:cxn modelId="{45D51470-0C46-5B4E-A01D-29E1FFF56845}" type="presOf" srcId="{F3DEEE75-E960-46DE-8662-EC391F2FA559}" destId="{28360EB9-04F5-9546-8702-38C339335353}" srcOrd="0" destOrd="0" presId="urn:microsoft.com/office/officeart/2005/8/layout/hierarchy1"/>
    <dgm:cxn modelId="{4E634F85-FDBA-8E48-B123-A02C53A74B09}" type="presOf" srcId="{A6D605C8-3C21-4F85-9E12-2B94138FA7F9}" destId="{2F6C77D5-35CE-3541-873A-26401EB79BA8}" srcOrd="0" destOrd="0" presId="urn:microsoft.com/office/officeart/2005/8/layout/hierarchy1"/>
    <dgm:cxn modelId="{3519E28D-A73A-FE48-8C76-14109354CCE1}" type="presOf" srcId="{351ECD65-6D1E-4EFF-83E4-4E01480F6D89}" destId="{960B9C67-21C2-7D40-B42F-B79E16F9E0CD}" srcOrd="0" destOrd="0" presId="urn:microsoft.com/office/officeart/2005/8/layout/hierarchy1"/>
    <dgm:cxn modelId="{780780E2-E847-4D8B-A9CC-6351C4CC8735}" srcId="{351ECD65-6D1E-4EFF-83E4-4E01480F6D89}" destId="{A6D605C8-3C21-4F85-9E12-2B94138FA7F9}" srcOrd="0" destOrd="0" parTransId="{D2B1525B-47C9-4092-87BB-AF9FA26FA23E}" sibTransId="{7FE5F06A-5C6D-448A-92BB-56AC8A313D46}"/>
    <dgm:cxn modelId="{26950EE3-CFE7-46DA-8719-70764ED6982A}" srcId="{351ECD65-6D1E-4EFF-83E4-4E01480F6D89}" destId="{F3DEEE75-E960-46DE-8662-EC391F2FA559}" srcOrd="1" destOrd="0" parTransId="{3E2C6C37-20A0-4F6F-849C-30A0D4A4B747}" sibTransId="{B9CBFE4C-CB8F-4776-BAF8-A2EBD041CCEA}"/>
    <dgm:cxn modelId="{FA5F78F0-52EC-4005-B6ED-F3A16CDD0706}" srcId="{351ECD65-6D1E-4EFF-83E4-4E01480F6D89}" destId="{2041CF61-634D-46B9-85D9-3A8A952A7B98}" srcOrd="2" destOrd="0" parTransId="{3F495162-A0AB-4C89-B71D-E48D9D980AE6}" sibTransId="{D8E60874-E9D9-4455-89A2-9738D7782A9E}"/>
    <dgm:cxn modelId="{0FD672C4-131E-5047-9641-D4EF3E5A83DF}" type="presParOf" srcId="{960B9C67-21C2-7D40-B42F-B79E16F9E0CD}" destId="{E0885A61-F2FC-8146-899D-3813D649E6A4}" srcOrd="0" destOrd="0" presId="urn:microsoft.com/office/officeart/2005/8/layout/hierarchy1"/>
    <dgm:cxn modelId="{1DC44920-684D-C248-A12A-4753908DABBC}" type="presParOf" srcId="{E0885A61-F2FC-8146-899D-3813D649E6A4}" destId="{B51509C2-375F-CF48-9D9D-CCBC25A7FCFD}" srcOrd="0" destOrd="0" presId="urn:microsoft.com/office/officeart/2005/8/layout/hierarchy1"/>
    <dgm:cxn modelId="{0E6C9C88-39D7-CB40-89BA-E3B727899669}" type="presParOf" srcId="{B51509C2-375F-CF48-9D9D-CCBC25A7FCFD}" destId="{6A516F9A-8E76-7F4B-BC5B-C84F1D259476}" srcOrd="0" destOrd="0" presId="urn:microsoft.com/office/officeart/2005/8/layout/hierarchy1"/>
    <dgm:cxn modelId="{D6D09188-70A5-1047-82A9-2568A2B46F2B}" type="presParOf" srcId="{B51509C2-375F-CF48-9D9D-CCBC25A7FCFD}" destId="{2F6C77D5-35CE-3541-873A-26401EB79BA8}" srcOrd="1" destOrd="0" presId="urn:microsoft.com/office/officeart/2005/8/layout/hierarchy1"/>
    <dgm:cxn modelId="{C8198A4E-C70B-D048-BCDC-E3316D96D5D3}" type="presParOf" srcId="{E0885A61-F2FC-8146-899D-3813D649E6A4}" destId="{AAA724B2-2BAE-784E-9216-0A0458EB0DE2}" srcOrd="1" destOrd="0" presId="urn:microsoft.com/office/officeart/2005/8/layout/hierarchy1"/>
    <dgm:cxn modelId="{D2996079-C960-4A49-AFF6-BFC69160E0DC}" type="presParOf" srcId="{960B9C67-21C2-7D40-B42F-B79E16F9E0CD}" destId="{17D6FED0-8E0D-C646-83EB-CCE68AA20D0C}" srcOrd="1" destOrd="0" presId="urn:microsoft.com/office/officeart/2005/8/layout/hierarchy1"/>
    <dgm:cxn modelId="{84616D90-48AE-2944-AE83-95A62EAB5931}" type="presParOf" srcId="{17D6FED0-8E0D-C646-83EB-CCE68AA20D0C}" destId="{8217FEBE-7CBE-804C-8D30-04777A3A548E}" srcOrd="0" destOrd="0" presId="urn:microsoft.com/office/officeart/2005/8/layout/hierarchy1"/>
    <dgm:cxn modelId="{42E19E78-D83D-DE46-A57F-6C21CF56DB02}" type="presParOf" srcId="{8217FEBE-7CBE-804C-8D30-04777A3A548E}" destId="{8243B2BD-8850-CF4D-B796-E583D37DABE6}" srcOrd="0" destOrd="0" presId="urn:microsoft.com/office/officeart/2005/8/layout/hierarchy1"/>
    <dgm:cxn modelId="{C8F66E19-4F2D-7B42-BD31-8E3621FD727B}" type="presParOf" srcId="{8217FEBE-7CBE-804C-8D30-04777A3A548E}" destId="{28360EB9-04F5-9546-8702-38C339335353}" srcOrd="1" destOrd="0" presId="urn:microsoft.com/office/officeart/2005/8/layout/hierarchy1"/>
    <dgm:cxn modelId="{920ABD0C-71B7-2746-8805-376D33E2E0CF}" type="presParOf" srcId="{17D6FED0-8E0D-C646-83EB-CCE68AA20D0C}" destId="{E01BE4DC-2139-DA45-8E4D-15549D31AAAD}" srcOrd="1" destOrd="0" presId="urn:microsoft.com/office/officeart/2005/8/layout/hierarchy1"/>
    <dgm:cxn modelId="{C33B1764-1120-9545-8106-3D83C888BB30}" type="presParOf" srcId="{960B9C67-21C2-7D40-B42F-B79E16F9E0CD}" destId="{0071F3D7-3FA1-C44C-BD8C-37E3DA02472E}" srcOrd="2" destOrd="0" presId="urn:microsoft.com/office/officeart/2005/8/layout/hierarchy1"/>
    <dgm:cxn modelId="{94935952-BB88-2041-A99E-9E59682C9D4F}" type="presParOf" srcId="{0071F3D7-3FA1-C44C-BD8C-37E3DA02472E}" destId="{B6CEA7A6-EB20-8949-8545-39C02B987894}" srcOrd="0" destOrd="0" presId="urn:microsoft.com/office/officeart/2005/8/layout/hierarchy1"/>
    <dgm:cxn modelId="{E596A3A4-F254-984E-B70B-B18175D50BA2}" type="presParOf" srcId="{B6CEA7A6-EB20-8949-8545-39C02B987894}" destId="{20ED238A-0E39-D842-B785-1EC8D80C8748}" srcOrd="0" destOrd="0" presId="urn:microsoft.com/office/officeart/2005/8/layout/hierarchy1"/>
    <dgm:cxn modelId="{9EC8888A-8B88-A64C-82C6-5E6FC4BA0B51}" type="presParOf" srcId="{B6CEA7A6-EB20-8949-8545-39C02B987894}" destId="{E081A1A4-BB6C-A040-A5DD-B0EE87F474F9}" srcOrd="1" destOrd="0" presId="urn:microsoft.com/office/officeart/2005/8/layout/hierarchy1"/>
    <dgm:cxn modelId="{05F9BCAF-F516-4E41-948A-822967634067}" type="presParOf" srcId="{0071F3D7-3FA1-C44C-BD8C-37E3DA02472E}" destId="{C92D79F7-4013-2644-95CF-5032D369545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3FF42-C51D-C649-9D6A-32F18BAB59CA}">
      <dsp:nvSpPr>
        <dsp:cNvPr id="0" name=""/>
        <dsp:cNvSpPr/>
      </dsp:nvSpPr>
      <dsp:spPr>
        <a:xfrm>
          <a:off x="0" y="3972164"/>
          <a:ext cx="6151562" cy="1303752"/>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This presentation has explored the market, operational, and financial factors </a:t>
          </a:r>
          <a:endParaRPr lang="en-US" sz="2000" kern="1200"/>
        </a:p>
      </dsp:txBody>
      <dsp:txXfrm>
        <a:off x="0" y="3972164"/>
        <a:ext cx="6151562" cy="1303752"/>
      </dsp:txXfrm>
    </dsp:sp>
    <dsp:sp modelId="{14FE86E0-3BB2-EC4D-9DF3-483B2FC9170A}">
      <dsp:nvSpPr>
        <dsp:cNvPr id="0" name=""/>
        <dsp:cNvSpPr/>
      </dsp:nvSpPr>
      <dsp:spPr>
        <a:xfrm rot="10800000">
          <a:off x="0" y="1986548"/>
          <a:ext cx="6151562" cy="2005172"/>
        </a:xfrm>
        <a:prstGeom prst="upArrowCallou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Year of Croeso 2025 was launched by the Welsh to find out the eco-friendly process for overcoming</a:t>
          </a:r>
          <a:endParaRPr lang="en-US" sz="2000" kern="1200"/>
        </a:p>
      </dsp:txBody>
      <dsp:txXfrm rot="10800000">
        <a:off x="0" y="1986548"/>
        <a:ext cx="6151562" cy="1302901"/>
      </dsp:txXfrm>
    </dsp:sp>
    <dsp:sp modelId="{2AF94217-2682-1342-B500-F6EA73DC95D1}">
      <dsp:nvSpPr>
        <dsp:cNvPr id="0" name=""/>
        <dsp:cNvSpPr/>
      </dsp:nvSpPr>
      <dsp:spPr>
        <a:xfrm rot="10800000">
          <a:off x="0" y="932"/>
          <a:ext cx="6151562" cy="2005172"/>
        </a:xfrm>
        <a:prstGeom prst="upArrowCallou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For protecting the environment and enhancing wellness, the hotel industry needs to contribute in different ways (Fox et al., 2014)</a:t>
          </a:r>
          <a:endParaRPr lang="en-US" sz="2000" kern="1200"/>
        </a:p>
      </dsp:txBody>
      <dsp:txXfrm rot="10800000">
        <a:off x="0" y="932"/>
        <a:ext cx="6151562" cy="1302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307FB-D4AA-4710-B9F9-BC68E258FDFE}">
      <dsp:nvSpPr>
        <dsp:cNvPr id="0" name=""/>
        <dsp:cNvSpPr/>
      </dsp:nvSpPr>
      <dsp:spPr>
        <a:xfrm>
          <a:off x="676599"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159955-075E-4E5A-A6B0-422E3B304465}">
      <dsp:nvSpPr>
        <dsp:cNvPr id="0" name=""/>
        <dsp:cNvSpPr/>
      </dsp:nvSpPr>
      <dsp:spPr>
        <a:xfrm>
          <a:off x="1064161" y="404607"/>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6133A0-942F-4ECC-841E-9ECBC4FDA001}">
      <dsp:nvSpPr>
        <dsp:cNvPr id="0" name=""/>
        <dsp:cNvSpPr/>
      </dsp:nvSpPr>
      <dsp:spPr>
        <a:xfrm>
          <a:off x="95255"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The challenges of Green Tech support the theme of Year of Croeso in different ways, which increased </a:t>
          </a:r>
          <a:endParaRPr lang="en-US" sz="1300" kern="1200"/>
        </a:p>
      </dsp:txBody>
      <dsp:txXfrm>
        <a:off x="95255" y="2402045"/>
        <a:ext cx="2981250" cy="720000"/>
      </dsp:txXfrm>
    </dsp:sp>
    <dsp:sp modelId="{6D3E7B5F-47A9-45D3-A8B8-300D195047B6}">
      <dsp:nvSpPr>
        <dsp:cNvPr id="0" name=""/>
        <dsp:cNvSpPr/>
      </dsp:nvSpPr>
      <dsp:spPr>
        <a:xfrm>
          <a:off x="4179568"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E77CA-EA92-4A2F-BFC7-9862D39EAA2B}">
      <dsp:nvSpPr>
        <dsp:cNvPr id="0" name=""/>
        <dsp:cNvSpPr/>
      </dsp:nvSpPr>
      <dsp:spPr>
        <a:xfrm>
          <a:off x="4567130" y="404607"/>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479453-8455-4D11-BAE8-71B0A393C1DF}">
      <dsp:nvSpPr>
        <dsp:cNvPr id="0" name=""/>
        <dsp:cNvSpPr/>
      </dsp:nvSpPr>
      <dsp:spPr>
        <a:xfrm>
          <a:off x="3598224"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It provides more importance to the community people and takes the initiative for their inclusiveness by organising </a:t>
          </a:r>
          <a:endParaRPr lang="en-US" sz="1300" kern="1200"/>
        </a:p>
      </dsp:txBody>
      <dsp:txXfrm>
        <a:off x="3598224" y="2402045"/>
        <a:ext cx="2981250" cy="720000"/>
      </dsp:txXfrm>
    </dsp:sp>
    <dsp:sp modelId="{FC00B15A-D4D7-44B9-BA05-F2649603CE03}">
      <dsp:nvSpPr>
        <dsp:cNvPr id="0" name=""/>
        <dsp:cNvSpPr/>
      </dsp:nvSpPr>
      <dsp:spPr>
        <a:xfrm>
          <a:off x="7682537"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AE668-7BCF-4A5F-8A5F-8996BB379F50}">
      <dsp:nvSpPr>
        <dsp:cNvPr id="0" name=""/>
        <dsp:cNvSpPr/>
      </dsp:nvSpPr>
      <dsp:spPr>
        <a:xfrm>
          <a:off x="8070099" y="404607"/>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F9C28-384A-45B0-A7F5-48DB05B11387}">
      <dsp:nvSpPr>
        <dsp:cNvPr id="0" name=""/>
        <dsp:cNvSpPr/>
      </dsp:nvSpPr>
      <dsp:spPr>
        <a:xfrm>
          <a:off x="7101193"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Wales programs are also organised in a similar way by thinking about environmental factors </a:t>
          </a:r>
          <a:endParaRPr lang="en-US" sz="1300" kern="1200"/>
        </a:p>
      </dsp:txBody>
      <dsp:txXfrm>
        <a:off x="7101193" y="2402045"/>
        <a:ext cx="298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9940B-3FDF-43F0-A754-CAE809C5DA91}">
      <dsp:nvSpPr>
        <dsp:cNvPr id="0" name=""/>
        <dsp:cNvSpPr/>
      </dsp:nvSpPr>
      <dsp:spPr>
        <a:xfrm>
          <a:off x="1141861" y="369768"/>
          <a:ext cx="1288014" cy="12880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F18AA5-0B45-49B1-A54F-82EFE7E94B1A}">
      <dsp:nvSpPr>
        <dsp:cNvPr id="0" name=""/>
        <dsp:cNvSpPr/>
      </dsp:nvSpPr>
      <dsp:spPr>
        <a:xfrm>
          <a:off x="354741"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In the event, the market factor gets more importance as all of the plans are developed and implemented </a:t>
          </a:r>
          <a:endParaRPr lang="en-US" sz="1300" kern="1200"/>
        </a:p>
      </dsp:txBody>
      <dsp:txXfrm>
        <a:off x="354741" y="2012207"/>
        <a:ext cx="2862254" cy="720000"/>
      </dsp:txXfrm>
    </dsp:sp>
    <dsp:sp modelId="{0EE73947-24C3-435B-979A-4E0016927096}">
      <dsp:nvSpPr>
        <dsp:cNvPr id="0" name=""/>
        <dsp:cNvSpPr/>
      </dsp:nvSpPr>
      <dsp:spPr>
        <a:xfrm>
          <a:off x="4505009" y="369768"/>
          <a:ext cx="1288014" cy="12880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E3DDDD-3915-488C-872A-9C05FABDCFDC}">
      <dsp:nvSpPr>
        <dsp:cNvPr id="0" name=""/>
        <dsp:cNvSpPr/>
      </dsp:nvSpPr>
      <dsp:spPr>
        <a:xfrm>
          <a:off x="3717889"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For attaining innovative ideas and standard plans, it is necessary to target specific individuals (O’Toole, 2011)</a:t>
          </a:r>
          <a:endParaRPr lang="en-US" sz="1300" kern="1200"/>
        </a:p>
      </dsp:txBody>
      <dsp:txXfrm>
        <a:off x="3717889" y="2012207"/>
        <a:ext cx="2862254" cy="720000"/>
      </dsp:txXfrm>
    </dsp:sp>
    <dsp:sp modelId="{AE5DE9B8-7522-42FD-811F-04D8E11AD2ED}">
      <dsp:nvSpPr>
        <dsp:cNvPr id="0" name=""/>
        <dsp:cNvSpPr/>
      </dsp:nvSpPr>
      <dsp:spPr>
        <a:xfrm>
          <a:off x="7868158" y="369768"/>
          <a:ext cx="1288014" cy="12880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B44646-2B24-469A-BCDB-2009B465BB5F}">
      <dsp:nvSpPr>
        <dsp:cNvPr id="0" name=""/>
        <dsp:cNvSpPr/>
      </dsp:nvSpPr>
      <dsp:spPr>
        <a:xfrm>
          <a:off x="7081038"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The people of the local areas, policy makers, and sustainability experts will also be concerned</a:t>
          </a:r>
          <a:endParaRPr lang="en-US" sz="1300" kern="1200"/>
        </a:p>
      </dsp:txBody>
      <dsp:txXfrm>
        <a:off x="7081038" y="2012207"/>
        <a:ext cx="2862254"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41EEF-B859-6443-8BD4-39F7DC784497}">
      <dsp:nvSpPr>
        <dsp:cNvPr id="0" name=""/>
        <dsp:cNvSpPr/>
      </dsp:nvSpPr>
      <dsp:spPr>
        <a:xfrm>
          <a:off x="8153" y="730158"/>
          <a:ext cx="2437116" cy="1462269"/>
        </a:xfrm>
        <a:prstGeom prst="roundRect">
          <a:avLst>
            <a:gd name="adj" fmla="val 1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For attaining the attention of the targeted audiences, it is necessary to fix the best venue and location (Smith, 2012)</a:t>
          </a:r>
          <a:endParaRPr lang="en-US" sz="1500" kern="1200"/>
        </a:p>
      </dsp:txBody>
      <dsp:txXfrm>
        <a:off x="50981" y="772986"/>
        <a:ext cx="2351460" cy="1376613"/>
      </dsp:txXfrm>
    </dsp:sp>
    <dsp:sp modelId="{961B8FB8-F016-1A4D-8970-EFDA6A51238D}">
      <dsp:nvSpPr>
        <dsp:cNvPr id="0" name=""/>
        <dsp:cNvSpPr/>
      </dsp:nvSpPr>
      <dsp:spPr>
        <a:xfrm>
          <a:off x="2659736" y="1159091"/>
          <a:ext cx="516668" cy="604404"/>
        </a:xfrm>
        <a:prstGeom prst="rightArrow">
          <a:avLst>
            <a:gd name="adj1" fmla="val 60000"/>
            <a:gd name="adj2" fmla="val 5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659736" y="1279972"/>
        <a:ext cx="361668" cy="362642"/>
      </dsp:txXfrm>
    </dsp:sp>
    <dsp:sp modelId="{A29DFB42-BC08-104D-BDAC-3A609B9E50D1}">
      <dsp:nvSpPr>
        <dsp:cNvPr id="0" name=""/>
        <dsp:cNvSpPr/>
      </dsp:nvSpPr>
      <dsp:spPr>
        <a:xfrm>
          <a:off x="3420116" y="730158"/>
          <a:ext cx="2437116" cy="1462269"/>
        </a:xfrm>
        <a:prstGeom prst="roundRect">
          <a:avLst>
            <a:gd name="adj" fmla="val 10000"/>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Swansea Waterfront can be the best option for hosting the event, which is situated near the Swansea Arena </a:t>
          </a:r>
          <a:endParaRPr lang="en-US" sz="1500" kern="1200"/>
        </a:p>
      </dsp:txBody>
      <dsp:txXfrm>
        <a:off x="3462944" y="772986"/>
        <a:ext cx="2351460" cy="1376613"/>
      </dsp:txXfrm>
    </dsp:sp>
    <dsp:sp modelId="{28084E0A-D0DD-DF41-8601-6001A3AC6993}">
      <dsp:nvSpPr>
        <dsp:cNvPr id="0" name=""/>
        <dsp:cNvSpPr/>
      </dsp:nvSpPr>
      <dsp:spPr>
        <a:xfrm>
          <a:off x="6071699" y="1159091"/>
          <a:ext cx="516668" cy="604404"/>
        </a:xfrm>
        <a:prstGeom prst="rightArrow">
          <a:avLst>
            <a:gd name="adj1" fmla="val 60000"/>
            <a:gd name="adj2" fmla="val 50000"/>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071699" y="1279972"/>
        <a:ext cx="361668" cy="362642"/>
      </dsp:txXfrm>
    </dsp:sp>
    <dsp:sp modelId="{C245833C-E11C-E64B-B6ED-2C5B2F178300}">
      <dsp:nvSpPr>
        <dsp:cNvPr id="0" name=""/>
        <dsp:cNvSpPr/>
      </dsp:nvSpPr>
      <dsp:spPr>
        <a:xfrm>
          <a:off x="6832079" y="730158"/>
          <a:ext cx="2437116" cy="1462269"/>
        </a:xfrm>
        <a:prstGeom prst="roundRect">
          <a:avLst>
            <a:gd name="adj" fmla="val 10000"/>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It will be possible to make the event more standard and effective by keeping indoor and outdoor activities </a:t>
          </a:r>
          <a:endParaRPr lang="en-US" sz="1500" kern="1200"/>
        </a:p>
      </dsp:txBody>
      <dsp:txXfrm>
        <a:off x="6874907" y="772986"/>
        <a:ext cx="2351460" cy="13766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6977A-C12C-0E4C-B19C-10EAF1142C56}">
      <dsp:nvSpPr>
        <dsp:cNvPr id="0" name=""/>
        <dsp:cNvSpPr/>
      </dsp:nvSpPr>
      <dsp:spPr>
        <a:xfrm>
          <a:off x="0" y="2199985"/>
          <a:ext cx="9277350" cy="722084"/>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a:t>The team related to the event has to perform their tasks effectively to avoid</a:t>
          </a:r>
          <a:endParaRPr lang="en-US" sz="1700" kern="1200"/>
        </a:p>
      </dsp:txBody>
      <dsp:txXfrm>
        <a:off x="0" y="2199985"/>
        <a:ext cx="9277350" cy="722084"/>
      </dsp:txXfrm>
    </dsp:sp>
    <dsp:sp modelId="{9E00CD0D-92D7-FC44-89FA-22E45CD24678}">
      <dsp:nvSpPr>
        <dsp:cNvPr id="0" name=""/>
        <dsp:cNvSpPr/>
      </dsp:nvSpPr>
      <dsp:spPr>
        <a:xfrm rot="10800000">
          <a:off x="0" y="1100251"/>
          <a:ext cx="9277350" cy="1110565"/>
        </a:xfrm>
        <a:prstGeom prst="upArrowCallou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a:t>To convince the stakeholders and faster promotion of the event it will require providing</a:t>
          </a:r>
          <a:endParaRPr lang="en-US" sz="1700" kern="1200"/>
        </a:p>
      </dsp:txBody>
      <dsp:txXfrm rot="10800000">
        <a:off x="0" y="1100251"/>
        <a:ext cx="9277350" cy="721612"/>
      </dsp:txXfrm>
    </dsp:sp>
    <dsp:sp modelId="{7B9BF540-8CBF-C44D-AB3C-05520A9169D4}">
      <dsp:nvSpPr>
        <dsp:cNvPr id="0" name=""/>
        <dsp:cNvSpPr/>
      </dsp:nvSpPr>
      <dsp:spPr>
        <a:xfrm rot="10800000">
          <a:off x="0" y="516"/>
          <a:ext cx="9277350" cy="1110565"/>
        </a:xfrm>
        <a:prstGeom prst="upArrowCallou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a:t>In the event, numerous tasks will need to be performed to attain the desired outcomes with the event (Zhou et al., 2021)</a:t>
          </a:r>
          <a:endParaRPr lang="en-US" sz="1700" kern="1200"/>
        </a:p>
      </dsp:txBody>
      <dsp:txXfrm rot="10800000">
        <a:off x="0" y="516"/>
        <a:ext cx="9277350" cy="721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D7EA6-3478-4FAB-B0A9-49488E4039F8}">
      <dsp:nvSpPr>
        <dsp:cNvPr id="0" name=""/>
        <dsp:cNvSpPr/>
      </dsp:nvSpPr>
      <dsp:spPr>
        <a:xfrm>
          <a:off x="826071" y="306073"/>
          <a:ext cx="1257699" cy="125769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25B49-10F2-4E16-A2D1-C6ECD39AE6DB}">
      <dsp:nvSpPr>
        <dsp:cNvPr id="0" name=""/>
        <dsp:cNvSpPr/>
      </dsp:nvSpPr>
      <dsp:spPr>
        <a:xfrm>
          <a:off x="1094106" y="574108"/>
          <a:ext cx="721631" cy="7216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745AC5-0EF7-4E26-9A5D-27836D80F509}">
      <dsp:nvSpPr>
        <dsp:cNvPr id="0" name=""/>
        <dsp:cNvSpPr/>
      </dsp:nvSpPr>
      <dsp:spPr>
        <a:xfrm>
          <a:off x="424020" y="1955516"/>
          <a:ext cx="2061803"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1. Need to organise events in indoor and outdoor spaces. </a:t>
          </a:r>
          <a:endParaRPr lang="en-US" sz="1100" kern="1200"/>
        </a:p>
      </dsp:txBody>
      <dsp:txXfrm>
        <a:off x="424020" y="1955516"/>
        <a:ext cx="2061803" cy="877500"/>
      </dsp:txXfrm>
    </dsp:sp>
    <dsp:sp modelId="{2971ABC8-8E87-4715-944D-2D7CB0BD630D}">
      <dsp:nvSpPr>
        <dsp:cNvPr id="0" name=""/>
        <dsp:cNvSpPr/>
      </dsp:nvSpPr>
      <dsp:spPr>
        <a:xfrm>
          <a:off x="3248690" y="306073"/>
          <a:ext cx="1257699" cy="125769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502F8-DF91-4108-A271-8D67A84832EE}">
      <dsp:nvSpPr>
        <dsp:cNvPr id="0" name=""/>
        <dsp:cNvSpPr/>
      </dsp:nvSpPr>
      <dsp:spPr>
        <a:xfrm>
          <a:off x="3516724" y="574108"/>
          <a:ext cx="721631" cy="7216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460552-A84F-4151-BF40-5C9A7966D0C4}">
      <dsp:nvSpPr>
        <dsp:cNvPr id="0" name=""/>
        <dsp:cNvSpPr/>
      </dsp:nvSpPr>
      <dsp:spPr>
        <a:xfrm>
          <a:off x="2846638" y="1955516"/>
          <a:ext cx="2061803"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2. It is necessary to ensure that the event will not negatively impact the environment. </a:t>
          </a:r>
          <a:endParaRPr lang="en-US" sz="1100" kern="1200"/>
        </a:p>
      </dsp:txBody>
      <dsp:txXfrm>
        <a:off x="2846638" y="1955516"/>
        <a:ext cx="2061803" cy="877500"/>
      </dsp:txXfrm>
    </dsp:sp>
    <dsp:sp modelId="{FAC8B9DF-0B95-4A8A-839A-AB6549C5FC90}">
      <dsp:nvSpPr>
        <dsp:cNvPr id="0" name=""/>
        <dsp:cNvSpPr/>
      </dsp:nvSpPr>
      <dsp:spPr>
        <a:xfrm>
          <a:off x="5671308" y="306073"/>
          <a:ext cx="1257699" cy="125769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F53A6-36AB-42C4-8513-83DE03939212}">
      <dsp:nvSpPr>
        <dsp:cNvPr id="0" name=""/>
        <dsp:cNvSpPr/>
      </dsp:nvSpPr>
      <dsp:spPr>
        <a:xfrm>
          <a:off x="5939343" y="574108"/>
          <a:ext cx="721631" cy="7216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B2570F-26F1-46F4-97CB-78720CF168D1}">
      <dsp:nvSpPr>
        <dsp:cNvPr id="0" name=""/>
        <dsp:cNvSpPr/>
      </dsp:nvSpPr>
      <dsp:spPr>
        <a:xfrm>
          <a:off x="5269257" y="1955516"/>
          <a:ext cx="2061803"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3. It needs to ensure the safety of the attendees. </a:t>
          </a:r>
          <a:endParaRPr lang="en-US" sz="1100" kern="1200"/>
        </a:p>
      </dsp:txBody>
      <dsp:txXfrm>
        <a:off x="5269257" y="1955516"/>
        <a:ext cx="2061803" cy="877500"/>
      </dsp:txXfrm>
    </dsp:sp>
    <dsp:sp modelId="{E4FF0B82-04B9-4F7A-B92D-E424BB454973}">
      <dsp:nvSpPr>
        <dsp:cNvPr id="0" name=""/>
        <dsp:cNvSpPr/>
      </dsp:nvSpPr>
      <dsp:spPr>
        <a:xfrm>
          <a:off x="8093927" y="306073"/>
          <a:ext cx="1257699" cy="125769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B165E1-44F6-452E-BC02-D69149E89DAB}">
      <dsp:nvSpPr>
        <dsp:cNvPr id="0" name=""/>
        <dsp:cNvSpPr/>
      </dsp:nvSpPr>
      <dsp:spPr>
        <a:xfrm>
          <a:off x="8361961" y="574108"/>
          <a:ext cx="721631" cy="7216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33A10B-C34D-4BE2-AB18-E5CABB3EDAC2}">
      <dsp:nvSpPr>
        <dsp:cNvPr id="0" name=""/>
        <dsp:cNvSpPr/>
      </dsp:nvSpPr>
      <dsp:spPr>
        <a:xfrm>
          <a:off x="7691875" y="1955516"/>
          <a:ext cx="2061803"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4. For fixing the venue, it needs to consider the transport facilities to gain the engagement of all of the targeted audiences. </a:t>
          </a:r>
          <a:endParaRPr lang="en-US" sz="1100" kern="1200"/>
        </a:p>
      </dsp:txBody>
      <dsp:txXfrm>
        <a:off x="7691875" y="1955516"/>
        <a:ext cx="2061803" cy="877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27936-F38B-4A26-8C9B-3602FA5A12AB}">
      <dsp:nvSpPr>
        <dsp:cNvPr id="0" name=""/>
        <dsp:cNvSpPr/>
      </dsp:nvSpPr>
      <dsp:spPr>
        <a:xfrm>
          <a:off x="1141861" y="369768"/>
          <a:ext cx="1288014" cy="12880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5A6956-4D49-4CC7-8D7D-2541E7C0EBE8}">
      <dsp:nvSpPr>
        <dsp:cNvPr id="0" name=""/>
        <dsp:cNvSpPr/>
      </dsp:nvSpPr>
      <dsp:spPr>
        <a:xfrm>
          <a:off x="354741"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By getting support and the contribution of the stakeholders, it is possible to attain the desired success from any project (Grima et al., 2021)</a:t>
          </a:r>
          <a:endParaRPr lang="en-US" sz="1200" kern="1200"/>
        </a:p>
      </dsp:txBody>
      <dsp:txXfrm>
        <a:off x="354741" y="2012207"/>
        <a:ext cx="2862254" cy="720000"/>
      </dsp:txXfrm>
    </dsp:sp>
    <dsp:sp modelId="{BC513A44-2D78-486F-8E3A-BBA540E7841A}">
      <dsp:nvSpPr>
        <dsp:cNvPr id="0" name=""/>
        <dsp:cNvSpPr/>
      </dsp:nvSpPr>
      <dsp:spPr>
        <a:xfrm>
          <a:off x="4505009" y="369768"/>
          <a:ext cx="1288014" cy="12880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AAB60D-0EDB-404D-9A33-FCCE6690999D}">
      <dsp:nvSpPr>
        <dsp:cNvPr id="0" name=""/>
        <dsp:cNvSpPr/>
      </dsp:nvSpPr>
      <dsp:spPr>
        <a:xfrm>
          <a:off x="3717889"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The event will be possible to implement properly by attaining proper support and the contribution</a:t>
          </a:r>
          <a:endParaRPr lang="en-US" sz="1200" kern="1200"/>
        </a:p>
      </dsp:txBody>
      <dsp:txXfrm>
        <a:off x="3717889" y="2012207"/>
        <a:ext cx="2862254" cy="720000"/>
      </dsp:txXfrm>
    </dsp:sp>
    <dsp:sp modelId="{0D5314AE-483F-4327-80B7-CA4D2B15C83E}">
      <dsp:nvSpPr>
        <dsp:cNvPr id="0" name=""/>
        <dsp:cNvSpPr/>
      </dsp:nvSpPr>
      <dsp:spPr>
        <a:xfrm>
          <a:off x="7868158" y="369768"/>
          <a:ext cx="1288014" cy="12880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815E3D-998A-4047-8B6D-1ADDF3682243}">
      <dsp:nvSpPr>
        <dsp:cNvPr id="0" name=""/>
        <dsp:cNvSpPr/>
      </dsp:nvSpPr>
      <dsp:spPr>
        <a:xfrm>
          <a:off x="7081038"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It is necessary to have standard plans for attaining proper response from all of these stakeholders</a:t>
          </a:r>
          <a:endParaRPr lang="en-US" sz="1200" kern="1200"/>
        </a:p>
      </dsp:txBody>
      <dsp:txXfrm>
        <a:off x="7081038" y="2012207"/>
        <a:ext cx="2862254"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F54D2-9471-4112-AB99-61B458043C69}">
      <dsp:nvSpPr>
        <dsp:cNvPr id="0" name=""/>
        <dsp:cNvSpPr/>
      </dsp:nvSpPr>
      <dsp:spPr>
        <a:xfrm>
          <a:off x="676599"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50AEF3-3CA5-49DE-BB24-1EFACEF32A4F}">
      <dsp:nvSpPr>
        <dsp:cNvPr id="0" name=""/>
        <dsp:cNvSpPr/>
      </dsp:nvSpPr>
      <dsp:spPr>
        <a:xfrm>
          <a:off x="1064161" y="404607"/>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24E948-0B41-4952-A6B7-EDF5F1622CFC}">
      <dsp:nvSpPr>
        <dsp:cNvPr id="0" name=""/>
        <dsp:cNvSpPr/>
      </dsp:nvSpPr>
      <dsp:spPr>
        <a:xfrm>
          <a:off x="95255"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The event carries huge importance in attaining sponsorship for different parties (Peng et al., 2024)</a:t>
          </a:r>
          <a:endParaRPr lang="en-US" sz="1300" kern="1200"/>
        </a:p>
      </dsp:txBody>
      <dsp:txXfrm>
        <a:off x="95255" y="2402045"/>
        <a:ext cx="2981250" cy="720000"/>
      </dsp:txXfrm>
    </dsp:sp>
    <dsp:sp modelId="{8E7E7261-7E43-402D-B5EA-6D6C96ED21CA}">
      <dsp:nvSpPr>
        <dsp:cNvPr id="0" name=""/>
        <dsp:cNvSpPr/>
      </dsp:nvSpPr>
      <dsp:spPr>
        <a:xfrm>
          <a:off x="4179568"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41285F-5BE1-4181-87A5-1C2855A01EFF}">
      <dsp:nvSpPr>
        <dsp:cNvPr id="0" name=""/>
        <dsp:cNvSpPr/>
      </dsp:nvSpPr>
      <dsp:spPr>
        <a:xfrm>
          <a:off x="4567130" y="404607"/>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B70101-16E0-46F8-B7BD-D0C4DC963D85}">
      <dsp:nvSpPr>
        <dsp:cNvPr id="0" name=""/>
        <dsp:cNvSpPr/>
      </dsp:nvSpPr>
      <dsp:spPr>
        <a:xfrm>
          <a:off x="3598224"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It can be a very effective way that does not have any complications or the potentiality of failure</a:t>
          </a:r>
          <a:endParaRPr lang="en-US" sz="1300" kern="1200"/>
        </a:p>
      </dsp:txBody>
      <dsp:txXfrm>
        <a:off x="3598224" y="2402045"/>
        <a:ext cx="2981250" cy="720000"/>
      </dsp:txXfrm>
    </dsp:sp>
    <dsp:sp modelId="{F1A7AFDB-A818-4A9C-8968-10CAD1401976}">
      <dsp:nvSpPr>
        <dsp:cNvPr id="0" name=""/>
        <dsp:cNvSpPr/>
      </dsp:nvSpPr>
      <dsp:spPr>
        <a:xfrm>
          <a:off x="7682537"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10905-78CA-449C-AC0B-F54CF8DB84B9}">
      <dsp:nvSpPr>
        <dsp:cNvPr id="0" name=""/>
        <dsp:cNvSpPr/>
      </dsp:nvSpPr>
      <dsp:spPr>
        <a:xfrm>
          <a:off x="8070099" y="404607"/>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8E856F-DBB4-44D2-8E3E-143A123CE98C}">
      <dsp:nvSpPr>
        <dsp:cNvPr id="0" name=""/>
        <dsp:cNvSpPr/>
      </dsp:nvSpPr>
      <dsp:spPr>
        <a:xfrm>
          <a:off x="7101193"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With the sponsorship of any individual or organisation, they will get recognition from the stage of the event</a:t>
          </a:r>
          <a:endParaRPr lang="en-US" sz="1300" kern="1200"/>
        </a:p>
      </dsp:txBody>
      <dsp:txXfrm>
        <a:off x="7101193" y="2402045"/>
        <a:ext cx="298125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16F9A-8E76-7F4B-BC5B-C84F1D259476}">
      <dsp:nvSpPr>
        <dsp:cNvPr id="0" name=""/>
        <dsp:cNvSpPr/>
      </dsp:nvSpPr>
      <dsp:spPr>
        <a:xfrm>
          <a:off x="0" y="478544"/>
          <a:ext cx="2896322" cy="1839164"/>
        </a:xfrm>
        <a:prstGeom prst="roundRect">
          <a:avLst>
            <a:gd name="adj" fmla="val 10000"/>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F6C77D5-35CE-3541-873A-26401EB79BA8}">
      <dsp:nvSpPr>
        <dsp:cNvPr id="0" name=""/>
        <dsp:cNvSpPr/>
      </dsp:nvSpPr>
      <dsp:spPr>
        <a:xfrm>
          <a:off x="321813" y="784267"/>
          <a:ext cx="2896322" cy="1839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The event of Walsh was planned with more importance and choice prime location for getting acceptance from the focused group</a:t>
          </a:r>
          <a:endParaRPr lang="en-US" sz="1800" kern="1200"/>
        </a:p>
      </dsp:txBody>
      <dsp:txXfrm>
        <a:off x="375680" y="838134"/>
        <a:ext cx="2788588" cy="1731430"/>
      </dsp:txXfrm>
    </dsp:sp>
    <dsp:sp modelId="{8243B2BD-8850-CF4D-B796-E583D37DABE6}">
      <dsp:nvSpPr>
        <dsp:cNvPr id="0" name=""/>
        <dsp:cNvSpPr/>
      </dsp:nvSpPr>
      <dsp:spPr>
        <a:xfrm>
          <a:off x="3539949" y="478544"/>
          <a:ext cx="2896322" cy="1839164"/>
        </a:xfrm>
        <a:prstGeom prst="roundRect">
          <a:avLst>
            <a:gd name="adj" fmla="val 10000"/>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8360EB9-04F5-9546-8702-38C339335353}">
      <dsp:nvSpPr>
        <dsp:cNvPr id="0" name=""/>
        <dsp:cNvSpPr/>
      </dsp:nvSpPr>
      <dsp:spPr>
        <a:xfrm>
          <a:off x="3861762" y="784267"/>
          <a:ext cx="2896322" cy="1839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All of the tasks will be conducted with a higher standard for attaining the attention of every individual</a:t>
          </a:r>
          <a:endParaRPr lang="en-US" sz="1800" kern="1200"/>
        </a:p>
      </dsp:txBody>
      <dsp:txXfrm>
        <a:off x="3915629" y="838134"/>
        <a:ext cx="2788588" cy="1731430"/>
      </dsp:txXfrm>
    </dsp:sp>
    <dsp:sp modelId="{20ED238A-0E39-D842-B785-1EC8D80C8748}">
      <dsp:nvSpPr>
        <dsp:cNvPr id="0" name=""/>
        <dsp:cNvSpPr/>
      </dsp:nvSpPr>
      <dsp:spPr>
        <a:xfrm>
          <a:off x="7079898" y="478544"/>
          <a:ext cx="2896322" cy="1839164"/>
        </a:xfrm>
        <a:prstGeom prst="roundRect">
          <a:avLst>
            <a:gd name="adj" fmla="val 10000"/>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081A1A4-BB6C-A040-A5DD-B0EE87F474F9}">
      <dsp:nvSpPr>
        <dsp:cNvPr id="0" name=""/>
        <dsp:cNvSpPr/>
      </dsp:nvSpPr>
      <dsp:spPr>
        <a:xfrm>
          <a:off x="7401711" y="784267"/>
          <a:ext cx="2896322" cy="1839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The financial factors will be a big factor in the event to complete all of the tasks appropriately </a:t>
          </a:r>
          <a:endParaRPr lang="en-US" sz="1800" kern="1200"/>
        </a:p>
      </dsp:txBody>
      <dsp:txXfrm>
        <a:off x="7455578" y="838134"/>
        <a:ext cx="2788588" cy="17314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0ED520-DA6B-4D66-8A97-EC7B71F827C8}" type="datetimeFigureOut">
              <a:rPr lang="en-US" smtClean="0"/>
              <a:t>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72A79-BC15-4084-8435-7D23AC4A1EB8}" type="slidenum">
              <a:rPr lang="en-US" smtClean="0"/>
              <a:t>‹#›</a:t>
            </a:fld>
            <a:endParaRPr lang="en-US"/>
          </a:p>
        </p:txBody>
      </p:sp>
    </p:spTree>
    <p:extLst>
      <p:ext uri="{BB962C8B-B14F-4D97-AF65-F5344CB8AC3E}">
        <p14:creationId xmlns:p14="http://schemas.microsoft.com/office/powerpoint/2010/main" val="3212943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70772A79-BC15-4084-8435-7D23AC4A1EB8}" type="slidenum">
              <a:rPr lang="en-US" smtClean="0"/>
              <a:t>1</a:t>
            </a:fld>
            <a:endParaRPr lang="en-US"/>
          </a:p>
        </p:txBody>
      </p:sp>
    </p:spTree>
    <p:extLst>
      <p:ext uri="{BB962C8B-B14F-4D97-AF65-F5344CB8AC3E}">
        <p14:creationId xmlns:p14="http://schemas.microsoft.com/office/powerpoint/2010/main" val="532151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protecting the environment and enhancing wellness, the hotel industry needs to contribute in different ways (Fox et al., 2014). Year of Croeso 2025 was launched by the Welsh to find out the eco-friendly process for overcoming the real environmental challenges. Different teams from schools, universities, and local businesses are being introduced to new ideas for overcoming the challenges of river pollution, coastal erosion, and sustainable tourism. This presentation has explored the market, operational, and financial factors after linking to the year of Croeso 2025. </a:t>
            </a:r>
          </a:p>
        </p:txBody>
      </p:sp>
      <p:sp>
        <p:nvSpPr>
          <p:cNvPr id="4" name="Slide Number Placeholder 3"/>
          <p:cNvSpPr>
            <a:spLocks noGrp="1"/>
          </p:cNvSpPr>
          <p:nvPr>
            <p:ph type="sldNum" sz="quarter" idx="5"/>
          </p:nvPr>
        </p:nvSpPr>
        <p:spPr/>
        <p:txBody>
          <a:bodyPr/>
          <a:lstStyle/>
          <a:p>
            <a:fld id="{70772A79-BC15-4084-8435-7D23AC4A1EB8}" type="slidenum">
              <a:rPr lang="en-US" smtClean="0"/>
              <a:t>2</a:t>
            </a:fld>
            <a:endParaRPr lang="en-US"/>
          </a:p>
        </p:txBody>
      </p:sp>
    </p:spTree>
    <p:extLst>
      <p:ext uri="{BB962C8B-B14F-4D97-AF65-F5344CB8AC3E}">
        <p14:creationId xmlns:p14="http://schemas.microsoft.com/office/powerpoint/2010/main" val="2132042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challenges of Green Tech support the theme of Year of Croeso in different ways, which increased its value and importance. It welcomes the innovation for attaining community-based solutions for sustainability and overcoming the environmental challenges (Getz and Page, 2019). It provides more importance to the community people and takes the initiative for their inclusiveness by organising the public-friendly programs. Different groups of the academic sector and business industry shared their ideas for practicing an eco-friendly process to the wellness of the people and protect them from severe harms. Here, the local challenges are highlighted with more importance, and the ideas of different factors for fixing the best approach to solutions (</a:t>
            </a:r>
            <a:r>
              <a:rPr lang="en-GB" sz="1200" kern="1200" dirty="0" err="1">
                <a:solidFill>
                  <a:schemeClr val="tx1"/>
                </a:solidFill>
                <a:effectLst/>
                <a:latin typeface="+mn-lt"/>
                <a:ea typeface="+mn-ea"/>
                <a:cs typeface="+mn-cs"/>
              </a:rPr>
              <a:t>Noori</a:t>
            </a:r>
            <a:r>
              <a:rPr lang="en-GB" sz="1200" kern="1200" dirty="0">
                <a:solidFill>
                  <a:schemeClr val="tx1"/>
                </a:solidFill>
                <a:effectLst/>
                <a:latin typeface="+mn-lt"/>
                <a:ea typeface="+mn-ea"/>
                <a:cs typeface="+mn-cs"/>
              </a:rPr>
              <a:t> et al., 2023). Wales programs are also organised in a similar way by thinking about environmental factors and the introduction of the innovation for overcoming any challenge or situation. </a:t>
            </a:r>
          </a:p>
        </p:txBody>
      </p:sp>
      <p:sp>
        <p:nvSpPr>
          <p:cNvPr id="4" name="Slide Number Placeholder 3"/>
          <p:cNvSpPr>
            <a:spLocks noGrp="1"/>
          </p:cNvSpPr>
          <p:nvPr>
            <p:ph type="sldNum" sz="quarter" idx="5"/>
          </p:nvPr>
        </p:nvSpPr>
        <p:spPr/>
        <p:txBody>
          <a:bodyPr/>
          <a:lstStyle/>
          <a:p>
            <a:fld id="{70772A79-BC15-4084-8435-7D23AC4A1EB8}" type="slidenum">
              <a:rPr lang="en-US" smtClean="0"/>
              <a:t>3</a:t>
            </a:fld>
            <a:endParaRPr lang="en-US"/>
          </a:p>
        </p:txBody>
      </p:sp>
    </p:spTree>
    <p:extLst>
      <p:ext uri="{BB962C8B-B14F-4D97-AF65-F5344CB8AC3E}">
        <p14:creationId xmlns:p14="http://schemas.microsoft.com/office/powerpoint/2010/main" val="3308298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Market Factors </a:t>
            </a:r>
          </a:p>
          <a:p>
            <a:r>
              <a:rPr lang="en-GB" sz="1200" kern="1200" dirty="0">
                <a:solidFill>
                  <a:schemeClr val="tx1"/>
                </a:solidFill>
                <a:effectLst/>
                <a:latin typeface="+mn-lt"/>
                <a:ea typeface="+mn-ea"/>
                <a:cs typeface="+mn-cs"/>
              </a:rPr>
              <a:t>In the event, the market factor gets more importance as all of the plans are developed and implemented by focusing on the factor (Meredith, 2022). This event is highly significant for its aims and objectives to protect the environment from different harmful impacts. The message of the event is very important for a wider range of people, for which its market factors will widen (</a:t>
            </a:r>
            <a:r>
              <a:rPr lang="en-GB" sz="1200" kern="1200" dirty="0" err="1">
                <a:solidFill>
                  <a:schemeClr val="tx1"/>
                </a:solidFill>
                <a:effectLst/>
                <a:latin typeface="+mn-lt"/>
                <a:ea typeface="+mn-ea"/>
                <a:cs typeface="+mn-cs"/>
              </a:rPr>
              <a:t>Agorni</a:t>
            </a:r>
            <a:r>
              <a:rPr lang="en-GB" sz="1200" kern="1200" dirty="0">
                <a:solidFill>
                  <a:schemeClr val="tx1"/>
                </a:solidFill>
                <a:effectLst/>
                <a:latin typeface="+mn-lt"/>
                <a:ea typeface="+mn-ea"/>
                <a:cs typeface="+mn-cs"/>
              </a:rPr>
              <a:t>, 2025). The event plans will be developed by focusing on different kinds of people to attain higher benefits. </a:t>
            </a:r>
          </a:p>
          <a:p>
            <a:r>
              <a:rPr lang="en-GB" sz="1200" b="1" kern="1200" dirty="0">
                <a:solidFill>
                  <a:schemeClr val="tx1"/>
                </a:solidFill>
                <a:effectLst/>
                <a:latin typeface="+mn-lt"/>
                <a:ea typeface="+mn-ea"/>
                <a:cs typeface="+mn-cs"/>
              </a:rPr>
              <a:t>Target Audience </a:t>
            </a:r>
          </a:p>
          <a:p>
            <a:r>
              <a:rPr lang="en-GB" sz="1200" kern="1200" dirty="0">
                <a:solidFill>
                  <a:schemeClr val="tx1"/>
                </a:solidFill>
                <a:effectLst/>
                <a:latin typeface="+mn-lt"/>
                <a:ea typeface="+mn-ea"/>
                <a:cs typeface="+mn-cs"/>
              </a:rPr>
              <a:t>For attaining innovative ideas and standard plans, it is necessary to target specific individuals (O’Toole, 2011). The students of schools and universities aged between 12 to 25 years old will be the target audience for the event. They will offer innovative ideas for sustainability practice and overcoming the existing issues (Greco and </a:t>
            </a:r>
            <a:r>
              <a:rPr lang="en-GB" sz="1200" kern="1200" dirty="0" err="1">
                <a:solidFill>
                  <a:schemeClr val="tx1"/>
                </a:solidFill>
                <a:effectLst/>
                <a:latin typeface="+mn-lt"/>
                <a:ea typeface="+mn-ea"/>
                <a:cs typeface="+mn-cs"/>
              </a:rPr>
              <a:t>Mallen</a:t>
            </a:r>
            <a:r>
              <a:rPr lang="en-GB" sz="1200" kern="1200" dirty="0">
                <a:solidFill>
                  <a:schemeClr val="tx1"/>
                </a:solidFill>
                <a:effectLst/>
                <a:latin typeface="+mn-lt"/>
                <a:ea typeface="+mn-ea"/>
                <a:cs typeface="+mn-cs"/>
              </a:rPr>
              <a:t>, 2024). The entrepreneurs and employees of different business organisations will also get preference in the event to bring standard solutions to the identified issues. The people of the local areas, policy makers, and sustainability experts will also be concerned in the event for judgment and enhancing awareness of the people about the importance of sustainability (Rogers Wynn-Moylan, 2022).  </a:t>
            </a:r>
          </a:p>
        </p:txBody>
      </p:sp>
      <p:sp>
        <p:nvSpPr>
          <p:cNvPr id="4" name="Slide Number Placeholder 3"/>
          <p:cNvSpPr>
            <a:spLocks noGrp="1"/>
          </p:cNvSpPr>
          <p:nvPr>
            <p:ph type="sldNum" sz="quarter" idx="5"/>
          </p:nvPr>
        </p:nvSpPr>
        <p:spPr/>
        <p:txBody>
          <a:bodyPr/>
          <a:lstStyle/>
          <a:p>
            <a:fld id="{70772A79-BC15-4084-8435-7D23AC4A1EB8}" type="slidenum">
              <a:rPr lang="en-US" smtClean="0"/>
              <a:t>4</a:t>
            </a:fld>
            <a:endParaRPr lang="en-US"/>
          </a:p>
        </p:txBody>
      </p:sp>
    </p:spTree>
    <p:extLst>
      <p:ext uri="{BB962C8B-B14F-4D97-AF65-F5344CB8AC3E}">
        <p14:creationId xmlns:p14="http://schemas.microsoft.com/office/powerpoint/2010/main" val="3727578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Venue and Location </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attaining the attention of the targeted audiences, it is necessary to fix the best venue and location </a:t>
            </a:r>
            <a:r>
              <a:rPr lang="en-GB" sz="1200" kern="1200" dirty="0">
                <a:solidFill>
                  <a:schemeClr val="tx1"/>
                </a:solidFill>
                <a:effectLst/>
                <a:latin typeface="+mn-lt"/>
                <a:ea typeface="+mn-ea"/>
                <a:cs typeface="+mn-cs"/>
              </a:rPr>
              <a:t>(Smith, 2012)</a:t>
            </a:r>
            <a:r>
              <a:rPr lang="en-US" sz="1200" kern="1200" dirty="0">
                <a:solidFill>
                  <a:schemeClr val="tx1"/>
                </a:solidFill>
                <a:effectLst/>
                <a:latin typeface="+mn-lt"/>
                <a:ea typeface="+mn-ea"/>
                <a:cs typeface="+mn-cs"/>
              </a:rPr>
              <a:t>. Swansea Waterfront can be the best option for hosting the event, which is situated near the Swansea Arena and Waterfront Museum. It is accessible to the majority of people who want to enjoy the beauty of Wales. It will be possible to make the event more standard and effective by keeping indoor and outdoor activities to achieve higher regional inclusion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Mallen</a:t>
            </a:r>
            <a:r>
              <a:rPr lang="en-GB" sz="1200" kern="1200" dirty="0">
                <a:solidFill>
                  <a:schemeClr val="tx1"/>
                </a:solidFill>
                <a:effectLst/>
                <a:latin typeface="+mn-lt"/>
                <a:ea typeface="+mn-ea"/>
                <a:cs typeface="+mn-cs"/>
              </a:rPr>
              <a:t>, 2024)</a:t>
            </a:r>
            <a:r>
              <a:rPr lang="en-US" sz="1200" kern="1200" dirty="0">
                <a:solidFill>
                  <a:schemeClr val="tx1"/>
                </a:solidFill>
                <a:effectLst/>
                <a:latin typeface="+mn-lt"/>
                <a:ea typeface="+mn-ea"/>
                <a:cs typeface="+mn-cs"/>
              </a:rPr>
              <a:t>. So, the place and location can be perfect from every aspect to make the program successful.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0772A79-BC15-4084-8435-7D23AC4A1EB8}" type="slidenum">
              <a:rPr lang="en-US" smtClean="0"/>
              <a:t>5</a:t>
            </a:fld>
            <a:endParaRPr lang="en-US"/>
          </a:p>
        </p:txBody>
      </p:sp>
    </p:spTree>
    <p:extLst>
      <p:ext uri="{BB962C8B-B14F-4D97-AF65-F5344CB8AC3E}">
        <p14:creationId xmlns:p14="http://schemas.microsoft.com/office/powerpoint/2010/main" val="3760546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event, numerous tasks will need to be performed to attain the desired outcomes with the event (Zhou et al., 2021). In every event, the operational factors need to be considered with more importance for avoiding any kind of potential challenges and reaching the target. The event of Welsh gaining more importance to the people of every sector. So, it will need to maintain a standard for attaining the acceptance of everyone. To convince the stakeholders and faster promotion of the event it will require providing more importance to the sustainability practice (</a:t>
            </a:r>
            <a:r>
              <a:rPr lang="en-GB" sz="1200" kern="1200" dirty="0" err="1">
                <a:solidFill>
                  <a:schemeClr val="tx1"/>
                </a:solidFill>
                <a:effectLst/>
                <a:latin typeface="+mn-lt"/>
                <a:ea typeface="+mn-ea"/>
                <a:cs typeface="+mn-cs"/>
              </a:rPr>
              <a:t>Bowdin</a:t>
            </a:r>
            <a:r>
              <a:rPr lang="en-GB" sz="1200" kern="1200" dirty="0">
                <a:solidFill>
                  <a:schemeClr val="tx1"/>
                </a:solidFill>
                <a:effectLst/>
                <a:latin typeface="+mn-lt"/>
                <a:ea typeface="+mn-ea"/>
                <a:cs typeface="+mn-cs"/>
              </a:rPr>
              <a:t> et al., 2023). The venue's capability and security need to be considered with higher concern for attaining acceptance of the targeted audiences. As a large number of people will present in the event, who will be from different sectors and carry diverse attitudes, it will be necessary to ensure adequate facilities for them to get their support and presence throughout the event. The team related to the event has to perform their tasks effectively to avoid any kind of complication (Cheng et al., 2022). The event manager has to control the whole project and take the necessary initiatives for the successful completion of the event within the fixed time. Other parties in the event have to give more importance to engagement and </a:t>
            </a:r>
            <a:r>
              <a:rPr lang="en-GB" sz="1200" kern="1200" dirty="0" err="1">
                <a:solidFill>
                  <a:schemeClr val="tx1"/>
                </a:solidFill>
                <a:effectLst/>
                <a:latin typeface="+mn-lt"/>
                <a:ea typeface="+mn-ea"/>
                <a:cs typeface="+mn-cs"/>
              </a:rPr>
              <a:t>fulfill</a:t>
            </a:r>
            <a:r>
              <a:rPr lang="en-GB" sz="1200" kern="1200" dirty="0">
                <a:solidFill>
                  <a:schemeClr val="tx1"/>
                </a:solidFill>
                <a:effectLst/>
                <a:latin typeface="+mn-lt"/>
                <a:ea typeface="+mn-ea"/>
                <a:cs typeface="+mn-cs"/>
              </a:rPr>
              <a:t> their responsibilities for completing the event with successful results. </a:t>
            </a:r>
          </a:p>
        </p:txBody>
      </p:sp>
      <p:sp>
        <p:nvSpPr>
          <p:cNvPr id="4" name="Slide Number Placeholder 3"/>
          <p:cNvSpPr>
            <a:spLocks noGrp="1"/>
          </p:cNvSpPr>
          <p:nvPr>
            <p:ph type="sldNum" sz="quarter" idx="5"/>
          </p:nvPr>
        </p:nvSpPr>
        <p:spPr/>
        <p:txBody>
          <a:bodyPr/>
          <a:lstStyle/>
          <a:p>
            <a:fld id="{70772A79-BC15-4084-8435-7D23AC4A1EB8}" type="slidenum">
              <a:rPr lang="en-US" smtClean="0"/>
              <a:t>6</a:t>
            </a:fld>
            <a:endParaRPr lang="en-US"/>
          </a:p>
        </p:txBody>
      </p:sp>
    </p:spTree>
    <p:extLst>
      <p:ext uri="{BB962C8B-B14F-4D97-AF65-F5344CB8AC3E}">
        <p14:creationId xmlns:p14="http://schemas.microsoft.com/office/powerpoint/2010/main" val="762676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0772A79-BC15-4084-8435-7D23AC4A1EB8}" type="slidenum">
              <a:rPr lang="en-US" smtClean="0"/>
              <a:t>7</a:t>
            </a:fld>
            <a:endParaRPr lang="en-US"/>
          </a:p>
        </p:txBody>
      </p:sp>
    </p:spTree>
    <p:extLst>
      <p:ext uri="{BB962C8B-B14F-4D97-AF65-F5344CB8AC3E}">
        <p14:creationId xmlns:p14="http://schemas.microsoft.com/office/powerpoint/2010/main" val="728606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plan should be standard for increasing the value of any event and attaining acceptance from the focus groups (Hasan et al., 2022). As it will be a MICE event to enhance awareness of the people and produce innovative solutions, 10 things of higher concern are presented here. </a:t>
            </a:r>
          </a:p>
          <a:p>
            <a:r>
              <a:rPr lang="en-GB" sz="1200" kern="1200" dirty="0">
                <a:solidFill>
                  <a:schemeClr val="tx1"/>
                </a:solidFill>
                <a:effectLst/>
                <a:latin typeface="+mn-lt"/>
                <a:ea typeface="+mn-ea"/>
                <a:cs typeface="+mn-cs"/>
              </a:rPr>
              <a:t>1. Need to organise events in indoor and outdoor spaces. </a:t>
            </a:r>
          </a:p>
          <a:p>
            <a:r>
              <a:rPr lang="en-GB" sz="1200" kern="1200" dirty="0">
                <a:solidFill>
                  <a:schemeClr val="tx1"/>
                </a:solidFill>
                <a:effectLst/>
                <a:latin typeface="+mn-lt"/>
                <a:ea typeface="+mn-ea"/>
                <a:cs typeface="+mn-cs"/>
              </a:rPr>
              <a:t>2. It is necessary to ensure that the event will not negatively impact the environment. </a:t>
            </a:r>
          </a:p>
          <a:p>
            <a:r>
              <a:rPr lang="en-GB" sz="1200" kern="1200" dirty="0">
                <a:solidFill>
                  <a:schemeClr val="tx1"/>
                </a:solidFill>
                <a:effectLst/>
                <a:latin typeface="+mn-lt"/>
                <a:ea typeface="+mn-ea"/>
                <a:cs typeface="+mn-cs"/>
              </a:rPr>
              <a:t>3. It needs to ensure the safety of the attendees. </a:t>
            </a:r>
          </a:p>
          <a:p>
            <a:r>
              <a:rPr lang="en-GB" sz="1200" kern="1200" dirty="0">
                <a:solidFill>
                  <a:schemeClr val="tx1"/>
                </a:solidFill>
                <a:effectLst/>
                <a:latin typeface="+mn-lt"/>
                <a:ea typeface="+mn-ea"/>
                <a:cs typeface="+mn-cs"/>
              </a:rPr>
              <a:t>4. For fixing the venue, it needs to consider the transport facilities to gain the engagement of all of the targeted audiences. </a:t>
            </a:r>
          </a:p>
          <a:p>
            <a:r>
              <a:rPr lang="en-GB" sz="1200" kern="1200" dirty="0">
                <a:solidFill>
                  <a:schemeClr val="tx1"/>
                </a:solidFill>
                <a:effectLst/>
                <a:latin typeface="+mn-lt"/>
                <a:ea typeface="+mn-ea"/>
                <a:cs typeface="+mn-cs"/>
              </a:rPr>
              <a:t>5. The areas for the event need to ensure a consistent power supply. </a:t>
            </a:r>
          </a:p>
          <a:p>
            <a:r>
              <a:rPr lang="en-GB" sz="1200" kern="1200" dirty="0">
                <a:solidFill>
                  <a:schemeClr val="tx1"/>
                </a:solidFill>
                <a:effectLst/>
                <a:latin typeface="+mn-lt"/>
                <a:ea typeface="+mn-ea"/>
                <a:cs typeface="+mn-cs"/>
              </a:rPr>
              <a:t>6. For controlling crowd and asses their needs it is necessary to prepare a team. </a:t>
            </a:r>
          </a:p>
          <a:p>
            <a:r>
              <a:rPr lang="en-GB" sz="1200" kern="1200" dirty="0">
                <a:solidFill>
                  <a:schemeClr val="tx1"/>
                </a:solidFill>
                <a:effectLst/>
                <a:latin typeface="+mn-lt"/>
                <a:ea typeface="+mn-ea"/>
                <a:cs typeface="+mn-cs"/>
              </a:rPr>
              <a:t>7. By offering proper evaluation to the stakeholders, it will be possible to make them satisfied. </a:t>
            </a:r>
          </a:p>
          <a:p>
            <a:r>
              <a:rPr lang="en-GB" sz="1200" kern="1200" dirty="0">
                <a:solidFill>
                  <a:schemeClr val="tx1"/>
                </a:solidFill>
                <a:effectLst/>
                <a:latin typeface="+mn-lt"/>
                <a:ea typeface="+mn-ea"/>
                <a:cs typeface="+mn-cs"/>
              </a:rPr>
              <a:t>8. Taking necessary initiatives for waste management in the event is also a very important part of the plans. </a:t>
            </a:r>
          </a:p>
          <a:p>
            <a:r>
              <a:rPr lang="en-GB" sz="1200" kern="1200" dirty="0">
                <a:solidFill>
                  <a:schemeClr val="tx1"/>
                </a:solidFill>
                <a:effectLst/>
                <a:latin typeface="+mn-lt"/>
                <a:ea typeface="+mn-ea"/>
                <a:cs typeface="+mn-cs"/>
              </a:rPr>
              <a:t>9. The process of organising and delivering the event can be possible to made standard with an effective plan. </a:t>
            </a:r>
          </a:p>
          <a:p>
            <a:r>
              <a:rPr lang="en-GB" sz="1200" kern="1200" dirty="0">
                <a:solidFill>
                  <a:schemeClr val="tx1"/>
                </a:solidFill>
                <a:effectLst/>
                <a:latin typeface="+mn-lt"/>
                <a:ea typeface="+mn-ea"/>
                <a:cs typeface="+mn-cs"/>
              </a:rPr>
              <a:t>10. The sound systems need to be standard for sharing the information to enhance awareness among the people about sustainability. </a:t>
            </a:r>
          </a:p>
        </p:txBody>
      </p:sp>
      <p:sp>
        <p:nvSpPr>
          <p:cNvPr id="4" name="Slide Number Placeholder 3"/>
          <p:cNvSpPr>
            <a:spLocks noGrp="1"/>
          </p:cNvSpPr>
          <p:nvPr>
            <p:ph type="sldNum" sz="quarter" idx="5"/>
          </p:nvPr>
        </p:nvSpPr>
        <p:spPr/>
        <p:txBody>
          <a:bodyPr/>
          <a:lstStyle/>
          <a:p>
            <a:fld id="{70772A79-BC15-4084-8435-7D23AC4A1EB8}" type="slidenum">
              <a:rPr lang="en-US" smtClean="0"/>
              <a:t>9</a:t>
            </a:fld>
            <a:endParaRPr lang="en-US"/>
          </a:p>
        </p:txBody>
      </p:sp>
    </p:spTree>
    <p:extLst>
      <p:ext uri="{BB962C8B-B14F-4D97-AF65-F5344CB8AC3E}">
        <p14:creationId xmlns:p14="http://schemas.microsoft.com/office/powerpoint/2010/main" val="2985123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getting support and the contribution of the stakeholders, it is possible to attain the desired success from any project (</a:t>
            </a:r>
            <a:r>
              <a:rPr lang="en-GB" sz="1200" kern="1200" dirty="0" err="1">
                <a:solidFill>
                  <a:schemeClr val="tx1"/>
                </a:solidFill>
                <a:effectLst/>
                <a:latin typeface="+mn-lt"/>
                <a:ea typeface="+mn-ea"/>
                <a:cs typeface="+mn-cs"/>
              </a:rPr>
              <a:t>Grima</a:t>
            </a:r>
            <a:r>
              <a:rPr lang="en-GB" sz="1200" kern="1200" dirty="0">
                <a:solidFill>
                  <a:schemeClr val="tx1"/>
                </a:solidFill>
                <a:effectLst/>
                <a:latin typeface="+mn-lt"/>
                <a:ea typeface="+mn-ea"/>
                <a:cs typeface="+mn-cs"/>
              </a:rPr>
              <a:t> et al., 2021). The event will be possible to implement properly by attaining proper support and the contribution of the stakeholders. 5 key stakeholders of the project will be the government of Welsh government, local schools, NGOs of that area, private organisations, and Swansea council who can contribute in different ways to make the event successful. It is necessary to have standard plans for attaining proper response from all of these stakeholders (Wan et al., 2023). </a:t>
            </a:r>
          </a:p>
        </p:txBody>
      </p:sp>
      <p:sp>
        <p:nvSpPr>
          <p:cNvPr id="4" name="Slide Number Placeholder 3"/>
          <p:cNvSpPr>
            <a:spLocks noGrp="1"/>
          </p:cNvSpPr>
          <p:nvPr>
            <p:ph type="sldNum" sz="quarter" idx="5"/>
          </p:nvPr>
        </p:nvSpPr>
        <p:spPr/>
        <p:txBody>
          <a:bodyPr/>
          <a:lstStyle/>
          <a:p>
            <a:fld id="{70772A79-BC15-4084-8435-7D23AC4A1EB8}" type="slidenum">
              <a:rPr lang="en-US" smtClean="0"/>
              <a:t>10</a:t>
            </a:fld>
            <a:endParaRPr lang="en-US"/>
          </a:p>
        </p:txBody>
      </p:sp>
    </p:spTree>
    <p:extLst>
      <p:ext uri="{BB962C8B-B14F-4D97-AF65-F5344CB8AC3E}">
        <p14:creationId xmlns:p14="http://schemas.microsoft.com/office/powerpoint/2010/main" val="2272886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event carries huge importance in attaining sponsorship for different parties (Peng et al., 2024). By promoting the tasks of the events, it can be possible to attain the desired number of sponsors without any delay (Sari et al., 2023). It can be a very effective way that does not have any complications or the potentiality of failure. The sponsorship is necessary for reducing the financial risks of operating all of the tasks of the event properly, ensuring higher safety for everyone, and offering funding to the winners. With the sponsorship of any individual or organisation, they will get recognition from the stage of the event. It can influence many people and organisations to get appreciation and promote the brand. </a:t>
            </a:r>
          </a:p>
        </p:txBody>
      </p:sp>
      <p:sp>
        <p:nvSpPr>
          <p:cNvPr id="4" name="Slide Number Placeholder 3"/>
          <p:cNvSpPr>
            <a:spLocks noGrp="1"/>
          </p:cNvSpPr>
          <p:nvPr>
            <p:ph type="sldNum" sz="quarter" idx="5"/>
          </p:nvPr>
        </p:nvSpPr>
        <p:spPr/>
        <p:txBody>
          <a:bodyPr/>
          <a:lstStyle/>
          <a:p>
            <a:fld id="{70772A79-BC15-4084-8435-7D23AC4A1EB8}" type="slidenum">
              <a:rPr lang="en-US" smtClean="0"/>
              <a:t>11</a:t>
            </a:fld>
            <a:endParaRPr lang="en-US"/>
          </a:p>
        </p:txBody>
      </p:sp>
    </p:spTree>
    <p:extLst>
      <p:ext uri="{BB962C8B-B14F-4D97-AF65-F5344CB8AC3E}">
        <p14:creationId xmlns:p14="http://schemas.microsoft.com/office/powerpoint/2010/main" val="2528186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event of Walsh was planned with more importance and choice prime location for getting acceptance from the focused group. All of the tasks will be conducted with a higher standard for attaining the attention of every individual and gaining the desired outcomes. The stakeholders will be satisfied with gaining proper evaluation in the event, and they will contribute to the event in different ways to obtain the desired results. The financial factors will be a big factor in the event to complete all of the tasks appropriately and overcome any potential challenges. By attaining the positive intention of the sponsors, it will be possible to manage the necessary amount for completing all of the tasks effectively. </a:t>
            </a:r>
          </a:p>
        </p:txBody>
      </p:sp>
      <p:sp>
        <p:nvSpPr>
          <p:cNvPr id="4" name="Slide Number Placeholder 3"/>
          <p:cNvSpPr>
            <a:spLocks noGrp="1"/>
          </p:cNvSpPr>
          <p:nvPr>
            <p:ph type="sldNum" sz="quarter" idx="5"/>
          </p:nvPr>
        </p:nvSpPr>
        <p:spPr/>
        <p:txBody>
          <a:bodyPr/>
          <a:lstStyle/>
          <a:p>
            <a:fld id="{70772A79-BC15-4084-8435-7D23AC4A1EB8}" type="slidenum">
              <a:rPr lang="en-US" smtClean="0"/>
              <a:t>12</a:t>
            </a:fld>
            <a:endParaRPr lang="en-US"/>
          </a:p>
        </p:txBody>
      </p:sp>
    </p:spTree>
    <p:extLst>
      <p:ext uri="{BB962C8B-B14F-4D97-AF65-F5344CB8AC3E}">
        <p14:creationId xmlns:p14="http://schemas.microsoft.com/office/powerpoint/2010/main" val="4059282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2A79-BC15-4084-8435-7D23AC4A1EB8}" type="slidenum">
              <a:rPr lang="en-US" smtClean="0"/>
              <a:t>13</a:t>
            </a:fld>
            <a:endParaRPr lang="en-US"/>
          </a:p>
        </p:txBody>
      </p:sp>
    </p:spTree>
    <p:extLst>
      <p:ext uri="{BB962C8B-B14F-4D97-AF65-F5344CB8AC3E}">
        <p14:creationId xmlns:p14="http://schemas.microsoft.com/office/powerpoint/2010/main" val="27415805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2A79-BC15-4084-8435-7D23AC4A1EB8}" type="slidenum">
              <a:rPr lang="en-US" smtClean="0"/>
              <a:t>14</a:t>
            </a:fld>
            <a:endParaRPr lang="en-US"/>
          </a:p>
        </p:txBody>
      </p:sp>
    </p:spTree>
    <p:extLst>
      <p:ext uri="{BB962C8B-B14F-4D97-AF65-F5344CB8AC3E}">
        <p14:creationId xmlns:p14="http://schemas.microsoft.com/office/powerpoint/2010/main" val="688393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12DF005-F88D-4053-95BA-6C91AB6A0F5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300615357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2DF005-F88D-4053-95BA-6C91AB6A0F5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3312064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B12DF005-F88D-4053-95BA-6C91AB6A0F5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354891213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12DF005-F88D-4053-95BA-6C91AB6A0F59}" type="datetimeFigureOut">
              <a:rPr lang="en-US" smtClean="0"/>
              <a:t>5/20/25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2184836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B12DF005-F88D-4053-95BA-6C91AB6A0F5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7D969A-03F3-4EC8-8DBF-0C6D8EFFFD38}"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36920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2DF005-F88D-4053-95BA-6C91AB6A0F59}" type="datetimeFigureOut">
              <a:rPr lang="en-US" smtClean="0"/>
              <a:t>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2166355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DF005-F88D-4053-95BA-6C91AB6A0F59}" type="datetimeFigureOut">
              <a:rPr lang="en-US" smtClean="0"/>
              <a:t>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2968626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2DF005-F88D-4053-95BA-6C91AB6A0F59}" type="datetimeFigureOut">
              <a:rPr lang="en-US" smtClean="0"/>
              <a:t>5/20/25</a:t>
            </a:fld>
            <a:endParaRPr lang="en-US"/>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a:p>
        </p:txBody>
      </p:sp>
      <p:sp>
        <p:nvSpPr>
          <p:cNvPr id="7" name="Slide Number Placeholder 6"/>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304278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B12DF005-F88D-4053-95BA-6C91AB6A0F59}" type="datetimeFigureOut">
              <a:rPr lang="en-US" smtClean="0"/>
              <a:t>5/20/25</a:t>
            </a:fld>
            <a:endParaRPr lang="en-US"/>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142691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DF005-F88D-4053-95BA-6C91AB6A0F59}"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1712160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DF005-F88D-4053-95BA-6C91AB6A0F59}"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2893680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12DF005-F88D-4053-95BA-6C91AB6A0F59}" type="datetimeFigureOut">
              <a:rPr lang="en-US" smtClean="0"/>
              <a:t>5/20/25</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77D969A-03F3-4EC8-8DBF-0C6D8EFFFD38}" type="slidenum">
              <a:rPr lang="en-US" smtClean="0"/>
              <a:t>‹#›</a:t>
            </a:fld>
            <a:endParaRPr lang="en-US"/>
          </a:p>
        </p:txBody>
      </p:sp>
    </p:spTree>
    <p:extLst>
      <p:ext uri="{BB962C8B-B14F-4D97-AF65-F5344CB8AC3E}">
        <p14:creationId xmlns:p14="http://schemas.microsoft.com/office/powerpoint/2010/main" val="2660553302"/>
      </p:ext>
    </p:extLst>
  </p:cSld>
  <p:clrMap bg1="lt1" tx1="dk1" bg2="lt2" tx2="dk2" accent1="accent1" accent2="accent2" accent3="accent3" accent4="accent4" accent5="accent5" accent6="accent6" hlink="hlink" folHlink="folHlink"/>
  <p:sldLayoutIdLst>
    <p:sldLayoutId id="2147484120" r:id="rId1"/>
    <p:sldLayoutId id="2147484121" r:id="rId2"/>
    <p:sldLayoutId id="2147484122" r:id="rId3"/>
    <p:sldLayoutId id="2147484123" r:id="rId4"/>
    <p:sldLayoutId id="2147484124" r:id="rId5"/>
    <p:sldLayoutId id="2147484125" r:id="rId6"/>
    <p:sldLayoutId id="2147484126" r:id="rId7"/>
    <p:sldLayoutId id="2147484127" r:id="rId8"/>
    <p:sldLayoutId id="2147484128" r:id="rId9"/>
    <p:sldLayoutId id="2147484129" r:id="rId10"/>
    <p:sldLayoutId id="2147484130"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776163760"/>
              </p:ext>
            </p:extLst>
          </p:nvPr>
        </p:nvGraphicFramePr>
        <p:xfrm>
          <a:off x="1017587" y="5346903"/>
          <a:ext cx="9922556" cy="942340"/>
        </p:xfrm>
        <a:graphic>
          <a:graphicData uri="http://schemas.openxmlformats.org/drawingml/2006/table">
            <a:tbl>
              <a:tblPr firstRow="1" firstCol="1" bandRow="1">
                <a:tableStyleId>{5C22544A-7EE6-4342-B048-85BDC9FD1C3A}</a:tableStyleId>
              </a:tblPr>
              <a:tblGrid>
                <a:gridCol w="3354231">
                  <a:extLst>
                    <a:ext uri="{9D8B030D-6E8A-4147-A177-3AD203B41FA5}">
                      <a16:colId xmlns:a16="http://schemas.microsoft.com/office/drawing/2014/main" val="2890942924"/>
                    </a:ext>
                  </a:extLst>
                </a:gridCol>
                <a:gridCol w="6568325">
                  <a:extLst>
                    <a:ext uri="{9D8B030D-6E8A-4147-A177-3AD203B41FA5}">
                      <a16:colId xmlns:a16="http://schemas.microsoft.com/office/drawing/2014/main" val="2476664986"/>
                    </a:ext>
                  </a:extLst>
                </a:gridCol>
              </a:tblGrid>
              <a:tr h="472440">
                <a:tc>
                  <a:txBody>
                    <a:bodyPr/>
                    <a:lstStyle/>
                    <a:p>
                      <a:pPr marL="0" marR="0" algn="ctr">
                        <a:lnSpc>
                          <a:spcPct val="110000"/>
                        </a:lnSpc>
                        <a:spcBef>
                          <a:spcPts val="0"/>
                        </a:spcBef>
                        <a:spcAft>
                          <a:spcPts val="0"/>
                        </a:spcAft>
                      </a:pPr>
                      <a:r>
                        <a:rPr lang="en-GB" sz="2400" dirty="0">
                          <a:effectLst/>
                        </a:rPr>
                        <a:t>Student Name</a:t>
                      </a:r>
                      <a:endParaRPr lang="en-US" sz="1800" dirty="0">
                        <a:effectLst/>
                        <a:latin typeface="Calibri" panose="020F0502020204030204" pitchFamily="34" charset="0"/>
                        <a:ea typeface="Yu Mincho"/>
                        <a:cs typeface="Arial" panose="020B0604020202020204" pitchFamily="34" charset="0"/>
                      </a:endParaRPr>
                    </a:p>
                  </a:txBody>
                  <a:tcPr marL="68580" marR="68580" marT="0" marB="0" anchor="ctr"/>
                </a:tc>
                <a:tc>
                  <a:txBody>
                    <a:bodyPr/>
                    <a:lstStyle/>
                    <a:p>
                      <a:pPr marL="0" marR="0">
                        <a:lnSpc>
                          <a:spcPct val="110000"/>
                        </a:lnSpc>
                        <a:spcBef>
                          <a:spcPts val="0"/>
                        </a:spcBef>
                        <a:spcAft>
                          <a:spcPts val="0"/>
                        </a:spcAft>
                      </a:pPr>
                      <a:r>
                        <a:rPr lang="en-US" sz="1800" dirty="0">
                          <a:effectLst/>
                          <a:latin typeface="Calibri" panose="020F0502020204030204" pitchFamily="34" charset="0"/>
                          <a:ea typeface="Yu Mincho"/>
                          <a:cs typeface="Arial" panose="020B0604020202020204" pitchFamily="34" charset="0"/>
                        </a:rPr>
                        <a:t>Marin Marius Enache</a:t>
                      </a:r>
                    </a:p>
                  </a:txBody>
                  <a:tcPr marL="68580" marR="68580" marT="0" marB="0" anchor="ctr"/>
                </a:tc>
                <a:extLst>
                  <a:ext uri="{0D108BD9-81ED-4DB2-BD59-A6C34878D82A}">
                    <a16:rowId xmlns:a16="http://schemas.microsoft.com/office/drawing/2014/main" val="1421449654"/>
                  </a:ext>
                </a:extLst>
              </a:tr>
              <a:tr h="469900">
                <a:tc>
                  <a:txBody>
                    <a:bodyPr/>
                    <a:lstStyle/>
                    <a:p>
                      <a:pPr marL="0" marR="0" algn="ctr">
                        <a:lnSpc>
                          <a:spcPct val="110000"/>
                        </a:lnSpc>
                        <a:spcBef>
                          <a:spcPts val="0"/>
                        </a:spcBef>
                        <a:spcAft>
                          <a:spcPts val="0"/>
                        </a:spcAft>
                      </a:pPr>
                      <a:r>
                        <a:rPr lang="en-GB" sz="2400" dirty="0">
                          <a:effectLst/>
                        </a:rPr>
                        <a:t>ID Number</a:t>
                      </a:r>
                      <a:endParaRPr lang="en-US" sz="1800" dirty="0">
                        <a:effectLst/>
                        <a:latin typeface="Calibri" panose="020F0502020204030204" pitchFamily="34" charset="0"/>
                        <a:ea typeface="Yu Mincho"/>
                        <a:cs typeface="Arial" panose="020B0604020202020204" pitchFamily="34" charset="0"/>
                      </a:endParaRPr>
                    </a:p>
                  </a:txBody>
                  <a:tcPr marL="68580" marR="68580" marT="0" marB="0" anchor="ctr"/>
                </a:tc>
                <a:tc>
                  <a:txBody>
                    <a:bodyPr/>
                    <a:lstStyle/>
                    <a:p>
                      <a:pPr marL="0" marR="0">
                        <a:lnSpc>
                          <a:spcPct val="110000"/>
                        </a:lnSpc>
                        <a:spcBef>
                          <a:spcPts val="0"/>
                        </a:spcBef>
                        <a:spcAft>
                          <a:spcPts val="0"/>
                        </a:spcAft>
                      </a:pPr>
                      <a:r>
                        <a:rPr lang="en-US" sz="1800" dirty="0">
                          <a:effectLst/>
                          <a:latin typeface="Calibri" panose="020F0502020204030204" pitchFamily="34" charset="0"/>
                          <a:ea typeface="Yu Mincho"/>
                          <a:cs typeface="Arial" panose="020B0604020202020204" pitchFamily="34" charset="0"/>
                        </a:rPr>
                        <a:t>2241513</a:t>
                      </a:r>
                    </a:p>
                  </a:txBody>
                  <a:tcPr marL="68580" marR="68580" marT="0" marB="0" anchor="ctr"/>
                </a:tc>
                <a:extLst>
                  <a:ext uri="{0D108BD9-81ED-4DB2-BD59-A6C34878D82A}">
                    <a16:rowId xmlns:a16="http://schemas.microsoft.com/office/drawing/2014/main" val="3038063513"/>
                  </a:ext>
                </a:extLst>
              </a:tr>
            </a:tbl>
          </a:graphicData>
        </a:graphic>
      </p:graphicFrame>
      <p:sp>
        <p:nvSpPr>
          <p:cNvPr id="3" name="Title 2"/>
          <p:cNvSpPr>
            <a:spLocks noGrp="1"/>
          </p:cNvSpPr>
          <p:nvPr>
            <p:ph type="ctrTitle"/>
          </p:nvPr>
        </p:nvSpPr>
        <p:spPr/>
        <p:txBody>
          <a:bodyPr>
            <a:normAutofit fontScale="90000"/>
          </a:bodyPr>
          <a:lstStyle/>
          <a:p>
            <a:br>
              <a:rPr lang="en-RO" sz="3200" b="1" dirty="0">
                <a:solidFill>
                  <a:srgbClr val="000000"/>
                </a:solidFill>
                <a:effectLst/>
                <a:latin typeface="-webkit-standard"/>
                <a:ea typeface="Times New Roman" panose="02020603050405020304" pitchFamily="18" charset="0"/>
                <a:cs typeface="Times New Roman" panose="02020603050405020304" pitchFamily="18" charset="0"/>
              </a:rPr>
            </a:br>
            <a:r>
              <a:rPr lang="en-RO" sz="3200" b="1" dirty="0">
                <a:solidFill>
                  <a:srgbClr val="000000"/>
                </a:solidFill>
                <a:effectLst/>
                <a:latin typeface="-webkit-standard"/>
                <a:ea typeface="Times New Roman" panose="02020603050405020304" pitchFamily="18" charset="0"/>
                <a:cs typeface="Times New Roman" panose="02020603050405020304" pitchFamily="18" charset="0"/>
              </a:rPr>
              <a:t>THE GREEN TECH CLALLENGE </a:t>
            </a:r>
            <a:br>
              <a:rPr lang="en-RO" sz="18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br>
            <a:endParaRPr lang="en-GB" dirty="0"/>
          </a:p>
        </p:txBody>
      </p:sp>
      <p:sp>
        <p:nvSpPr>
          <p:cNvPr id="5" name="TextBox 4">
            <a:extLst>
              <a:ext uri="{FF2B5EF4-FFF2-40B4-BE49-F238E27FC236}">
                <a16:creationId xmlns:a16="http://schemas.microsoft.com/office/drawing/2014/main" id="{07202945-BFCC-5359-203E-817BF209852A}"/>
              </a:ext>
            </a:extLst>
          </p:cNvPr>
          <p:cNvSpPr txBox="1"/>
          <p:nvPr/>
        </p:nvSpPr>
        <p:spPr>
          <a:xfrm>
            <a:off x="2807493" y="4505117"/>
            <a:ext cx="6100762" cy="369332"/>
          </a:xfrm>
          <a:prstGeom prst="rect">
            <a:avLst/>
          </a:prstGeom>
          <a:noFill/>
        </p:spPr>
        <p:txBody>
          <a:bodyPr wrap="square">
            <a:spAutoFit/>
          </a:bodyPr>
          <a:lstStyle/>
          <a:p>
            <a:r>
              <a:rPr lang="en-GB" dirty="0"/>
              <a:t>International Meetings Management for the Hotel Industry </a:t>
            </a:r>
            <a:endParaRPr lang="en-RO" dirty="0"/>
          </a:p>
        </p:txBody>
      </p:sp>
    </p:spTree>
    <p:extLst>
      <p:ext uri="{BB962C8B-B14F-4D97-AF65-F5344CB8AC3E}">
        <p14:creationId xmlns:p14="http://schemas.microsoft.com/office/powerpoint/2010/main" val="916380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4B53BE1-D2E2-4E46-987E-211A9D500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640080" y="2530227"/>
            <a:ext cx="3401568" cy="1495794"/>
          </a:xfrm>
          <a:noFill/>
          <a:ln>
            <a:solidFill>
              <a:srgbClr val="FFFFFF"/>
            </a:solidFill>
          </a:ln>
        </p:spPr>
        <p:txBody>
          <a:bodyPr>
            <a:normAutofit/>
          </a:bodyPr>
          <a:lstStyle/>
          <a:p>
            <a:r>
              <a:rPr lang="en-GB" b="1">
                <a:solidFill>
                  <a:srgbClr val="FFFFFF"/>
                </a:solidFill>
              </a:rPr>
              <a:t>Introduction  </a:t>
            </a:r>
            <a:endParaRPr lang="en-US" b="1">
              <a:solidFill>
                <a:srgbClr val="FFFFFF"/>
              </a:solidFill>
            </a:endParaRPr>
          </a:p>
        </p:txBody>
      </p:sp>
      <p:sp useBgFill="1">
        <p:nvSpPr>
          <p:cNvPr id="11" name="Rectangle 10">
            <a:extLst>
              <a:ext uri="{FF2B5EF4-FFF2-40B4-BE49-F238E27FC236}">
                <a16:creationId xmlns:a16="http://schemas.microsoft.com/office/drawing/2014/main" id="{FFB9713E-9F53-4A50-BDAA-CEB2A263B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7BC7199-5C29-914A-55AB-502CBDC44B66}"/>
              </a:ext>
            </a:extLst>
          </p:cNvPr>
          <p:cNvGraphicFramePr>
            <a:graphicFrameLocks noGrp="1"/>
          </p:cNvGraphicFramePr>
          <p:nvPr>
            <p:ph idx="1"/>
            <p:extLst>
              <p:ext uri="{D42A27DB-BD31-4B8C-83A1-F6EECF244321}">
                <p14:modId xmlns:p14="http://schemas.microsoft.com/office/powerpoint/2010/main" val="2855960206"/>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45697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Linking to the Year of Croeso 2025</a:t>
            </a:r>
            <a:endParaRPr lang="en-US" b="1" dirty="0"/>
          </a:p>
        </p:txBody>
      </p:sp>
      <p:graphicFrame>
        <p:nvGraphicFramePr>
          <p:cNvPr id="5" name="Content Placeholder 2">
            <a:extLst>
              <a:ext uri="{FF2B5EF4-FFF2-40B4-BE49-F238E27FC236}">
                <a16:creationId xmlns:a16="http://schemas.microsoft.com/office/drawing/2014/main" id="{ABF5E6EE-513D-8475-71C2-129D46362D76}"/>
              </a:ext>
            </a:extLst>
          </p:cNvPr>
          <p:cNvGraphicFramePr>
            <a:graphicFrameLocks noGrp="1"/>
          </p:cNvGraphicFramePr>
          <p:nvPr>
            <p:ph idx="1"/>
            <p:extLst>
              <p:ext uri="{D42A27DB-BD31-4B8C-83A1-F6EECF244321}">
                <p14:modId xmlns:p14="http://schemas.microsoft.com/office/powerpoint/2010/main" val="548760695"/>
              </p:ext>
            </p:extLst>
          </p:nvPr>
        </p:nvGraphicFramePr>
        <p:xfrm>
          <a:off x="946984" y="2638425"/>
          <a:ext cx="10177699" cy="3139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4609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Market Factors </a:t>
            </a:r>
            <a:endParaRPr lang="en-US" b="1" dirty="0"/>
          </a:p>
        </p:txBody>
      </p:sp>
      <p:graphicFrame>
        <p:nvGraphicFramePr>
          <p:cNvPr id="5" name="Content Placeholder 2">
            <a:extLst>
              <a:ext uri="{FF2B5EF4-FFF2-40B4-BE49-F238E27FC236}">
                <a16:creationId xmlns:a16="http://schemas.microsoft.com/office/drawing/2014/main" id="{41092089-D36A-C1F5-3DD0-51F57BC696F7}"/>
              </a:ext>
            </a:extLst>
          </p:cNvPr>
          <p:cNvGraphicFramePr>
            <a:graphicFrameLocks noGrp="1"/>
          </p:cNvGraphicFramePr>
          <p:nvPr>
            <p:ph idx="1"/>
            <p:extLst>
              <p:ext uri="{D42A27DB-BD31-4B8C-83A1-F6EECF244321}">
                <p14:modId xmlns:p14="http://schemas.microsoft.com/office/powerpoint/2010/main" val="4095761637"/>
              </p:ext>
            </p:extLst>
          </p:nvPr>
        </p:nvGraphicFramePr>
        <p:xfrm>
          <a:off x="946984" y="2638425"/>
          <a:ext cx="10298034" cy="3101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2284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D79F51-F048-4043-978D-55E2F86DE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0" y="958898"/>
            <a:ext cx="10259738" cy="4933902"/>
          </a:xfrm>
          <a:prstGeom prst="rect">
            <a:avLst/>
          </a:prstGeom>
          <a:solidFill>
            <a:schemeClr val="bg1">
              <a:alpha val="15000"/>
            </a:schemeClr>
          </a:solid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3DD4274B-061B-4412-BE8A-253EBB0E8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877" y="1121561"/>
            <a:ext cx="9930384" cy="46085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1451610" y="1246909"/>
            <a:ext cx="9307312" cy="903895"/>
          </a:xfrm>
          <a:noFill/>
          <a:ln>
            <a:noFill/>
          </a:ln>
        </p:spPr>
        <p:txBody>
          <a:bodyPr>
            <a:normAutofit/>
          </a:bodyPr>
          <a:lstStyle/>
          <a:p>
            <a:r>
              <a:rPr lang="en-GB" b="1" dirty="0"/>
              <a:t>Venue and Location </a:t>
            </a:r>
            <a:endParaRPr lang="en-US" b="1" dirty="0"/>
          </a:p>
        </p:txBody>
      </p:sp>
      <p:graphicFrame>
        <p:nvGraphicFramePr>
          <p:cNvPr id="5" name="Content Placeholder 2">
            <a:extLst>
              <a:ext uri="{FF2B5EF4-FFF2-40B4-BE49-F238E27FC236}">
                <a16:creationId xmlns:a16="http://schemas.microsoft.com/office/drawing/2014/main" id="{7CE4F79A-3E19-7C85-36E4-75BC87C0594F}"/>
              </a:ext>
            </a:extLst>
          </p:cNvPr>
          <p:cNvGraphicFramePr>
            <a:graphicFrameLocks noGrp="1"/>
          </p:cNvGraphicFramePr>
          <p:nvPr>
            <p:ph idx="1"/>
            <p:extLst>
              <p:ext uri="{D42A27DB-BD31-4B8C-83A1-F6EECF244321}">
                <p14:modId xmlns:p14="http://schemas.microsoft.com/office/powerpoint/2010/main" val="3985149599"/>
              </p:ext>
            </p:extLst>
          </p:nvPr>
        </p:nvGraphicFramePr>
        <p:xfrm>
          <a:off x="1450975" y="2497138"/>
          <a:ext cx="9277350" cy="2922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9831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D79F51-F048-4043-978D-55E2F86DE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0" y="958898"/>
            <a:ext cx="10259738" cy="4933902"/>
          </a:xfrm>
          <a:prstGeom prst="rect">
            <a:avLst/>
          </a:prstGeom>
          <a:solidFill>
            <a:schemeClr val="bg1">
              <a:alpha val="15000"/>
            </a:schemeClr>
          </a:solid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3DD4274B-061B-4412-BE8A-253EBB0E8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877" y="1121561"/>
            <a:ext cx="9930384" cy="46085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1451610" y="1246909"/>
            <a:ext cx="9307312" cy="903895"/>
          </a:xfrm>
          <a:noFill/>
          <a:ln>
            <a:noFill/>
          </a:ln>
        </p:spPr>
        <p:txBody>
          <a:bodyPr>
            <a:normAutofit/>
          </a:bodyPr>
          <a:lstStyle/>
          <a:p>
            <a:r>
              <a:rPr lang="en-GB" b="1" dirty="0"/>
              <a:t>Operational Factors </a:t>
            </a:r>
            <a:endParaRPr lang="en-US" b="1" dirty="0"/>
          </a:p>
        </p:txBody>
      </p:sp>
      <p:graphicFrame>
        <p:nvGraphicFramePr>
          <p:cNvPr id="5" name="Content Placeholder 2">
            <a:extLst>
              <a:ext uri="{FF2B5EF4-FFF2-40B4-BE49-F238E27FC236}">
                <a16:creationId xmlns:a16="http://schemas.microsoft.com/office/drawing/2014/main" id="{F512BC22-A402-7491-164D-3C3F790A0675}"/>
              </a:ext>
            </a:extLst>
          </p:cNvPr>
          <p:cNvGraphicFramePr>
            <a:graphicFrameLocks noGrp="1"/>
          </p:cNvGraphicFramePr>
          <p:nvPr>
            <p:ph idx="1"/>
            <p:extLst>
              <p:ext uri="{D42A27DB-BD31-4B8C-83A1-F6EECF244321}">
                <p14:modId xmlns:p14="http://schemas.microsoft.com/office/powerpoint/2010/main" val="2652490093"/>
              </p:ext>
            </p:extLst>
          </p:nvPr>
        </p:nvGraphicFramePr>
        <p:xfrm>
          <a:off x="1450975" y="2497138"/>
          <a:ext cx="9277350" cy="2922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9870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3308684" y="0"/>
            <a:ext cx="5574632" cy="1293028"/>
          </a:xfrm>
        </p:spPr>
        <p:txBody>
          <a:bodyPr/>
          <a:lstStyle/>
          <a:p>
            <a:r>
              <a:rPr lang="en-GB" b="1" dirty="0"/>
              <a:t>Financial Factors </a:t>
            </a:r>
            <a:endParaRPr lang="en-US" b="1" dirty="0"/>
          </a:p>
        </p:txBody>
      </p:sp>
      <p:pic>
        <p:nvPicPr>
          <p:cNvPr id="4" name="Picture 3"/>
          <p:cNvPicPr>
            <a:picLocks noChangeAspect="1"/>
          </p:cNvPicPr>
          <p:nvPr/>
        </p:nvPicPr>
        <p:blipFill>
          <a:blip r:embed="rId3"/>
          <a:stretch>
            <a:fillRect/>
          </a:stretch>
        </p:blipFill>
        <p:spPr>
          <a:xfrm>
            <a:off x="306953" y="1429502"/>
            <a:ext cx="5789046" cy="3671136"/>
          </a:xfrm>
          <a:prstGeom prst="rect">
            <a:avLst/>
          </a:prstGeom>
        </p:spPr>
      </p:pic>
      <p:graphicFrame>
        <p:nvGraphicFramePr>
          <p:cNvPr id="3" name="Table 2">
            <a:extLst>
              <a:ext uri="{FF2B5EF4-FFF2-40B4-BE49-F238E27FC236}">
                <a16:creationId xmlns:a16="http://schemas.microsoft.com/office/drawing/2014/main" id="{EEBC5A2E-1B5A-B66A-AD3B-763115948EF6}"/>
              </a:ext>
            </a:extLst>
          </p:cNvPr>
          <p:cNvGraphicFramePr>
            <a:graphicFrameLocks noGrp="1"/>
          </p:cNvGraphicFramePr>
          <p:nvPr>
            <p:extLst>
              <p:ext uri="{D42A27DB-BD31-4B8C-83A1-F6EECF244321}">
                <p14:modId xmlns:p14="http://schemas.microsoft.com/office/powerpoint/2010/main" val="481963168"/>
              </p:ext>
            </p:extLst>
          </p:nvPr>
        </p:nvGraphicFramePr>
        <p:xfrm>
          <a:off x="6095999" y="1429500"/>
          <a:ext cx="5789048" cy="3671133"/>
        </p:xfrm>
        <a:graphic>
          <a:graphicData uri="http://schemas.openxmlformats.org/drawingml/2006/table">
            <a:tbl>
              <a:tblPr firstRow="1" firstCol="1" bandRow="1">
                <a:tableStyleId>{5C22544A-7EE6-4342-B048-85BDC9FD1C3A}</a:tableStyleId>
              </a:tblPr>
              <a:tblGrid>
                <a:gridCol w="2894524">
                  <a:extLst>
                    <a:ext uri="{9D8B030D-6E8A-4147-A177-3AD203B41FA5}">
                      <a16:colId xmlns:a16="http://schemas.microsoft.com/office/drawing/2014/main" val="978467192"/>
                    </a:ext>
                  </a:extLst>
                </a:gridCol>
                <a:gridCol w="2894524">
                  <a:extLst>
                    <a:ext uri="{9D8B030D-6E8A-4147-A177-3AD203B41FA5}">
                      <a16:colId xmlns:a16="http://schemas.microsoft.com/office/drawing/2014/main" val="3597768602"/>
                    </a:ext>
                  </a:extLst>
                </a:gridCol>
              </a:tblGrid>
              <a:tr h="524331">
                <a:tc>
                  <a:txBody>
                    <a:bodyPr/>
                    <a:lstStyle/>
                    <a:p>
                      <a:pPr algn="ctr">
                        <a:lnSpc>
                          <a:spcPct val="150000"/>
                        </a:lnSpc>
                        <a:spcAft>
                          <a:spcPts val="800"/>
                        </a:spcAft>
                      </a:pPr>
                      <a:r>
                        <a:rPr lang="en-GB" sz="1200">
                          <a:effectLst/>
                        </a:rPr>
                        <a:t>Particular</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pPr>
                      <a:r>
                        <a:rPr lang="en-GB" sz="1200">
                          <a:effectLst/>
                        </a:rPr>
                        <a:t>Amount (£)</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058143109"/>
                  </a:ext>
                </a:extLst>
              </a:tr>
              <a:tr h="524467">
                <a:tc>
                  <a:txBody>
                    <a:bodyPr/>
                    <a:lstStyle/>
                    <a:p>
                      <a:pPr algn="just">
                        <a:lnSpc>
                          <a:spcPct val="150000"/>
                        </a:lnSpc>
                        <a:spcAft>
                          <a:spcPts val="800"/>
                        </a:spcAft>
                      </a:pPr>
                      <a:r>
                        <a:rPr lang="en-GB" sz="1200">
                          <a:effectLst/>
                        </a:rPr>
                        <a:t>Hiring and setting up the venue</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pPr>
                      <a:r>
                        <a:rPr lang="en-GB" sz="1200">
                          <a:effectLst/>
                        </a:rPr>
                        <a:t>15,000</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711635335"/>
                  </a:ext>
                </a:extLst>
              </a:tr>
              <a:tr h="524467">
                <a:tc>
                  <a:txBody>
                    <a:bodyPr/>
                    <a:lstStyle/>
                    <a:p>
                      <a:pPr algn="just">
                        <a:lnSpc>
                          <a:spcPct val="150000"/>
                        </a:lnSpc>
                        <a:spcAft>
                          <a:spcPts val="800"/>
                        </a:spcAft>
                      </a:pPr>
                      <a:r>
                        <a:rPr lang="en-GB" sz="1200">
                          <a:effectLst/>
                        </a:rPr>
                        <a:t>Marketing and promotion </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pPr>
                      <a:r>
                        <a:rPr lang="en-GB" sz="1200">
                          <a:effectLst/>
                        </a:rPr>
                        <a:t>5,000</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88934467"/>
                  </a:ext>
                </a:extLst>
              </a:tr>
              <a:tr h="524467">
                <a:tc>
                  <a:txBody>
                    <a:bodyPr/>
                    <a:lstStyle/>
                    <a:p>
                      <a:pPr algn="just">
                        <a:lnSpc>
                          <a:spcPct val="150000"/>
                        </a:lnSpc>
                        <a:spcAft>
                          <a:spcPts val="800"/>
                        </a:spcAft>
                      </a:pPr>
                      <a:r>
                        <a:rPr lang="en-GB" sz="1200">
                          <a:effectLst/>
                        </a:rPr>
                        <a:t>Wages of staff and volunteers </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pPr>
                      <a:r>
                        <a:rPr lang="en-GB" sz="1200">
                          <a:effectLst/>
                        </a:rPr>
                        <a:t>9,500</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4129475507"/>
                  </a:ext>
                </a:extLst>
              </a:tr>
              <a:tr h="524467">
                <a:tc>
                  <a:txBody>
                    <a:bodyPr/>
                    <a:lstStyle/>
                    <a:p>
                      <a:pPr algn="just">
                        <a:lnSpc>
                          <a:spcPct val="150000"/>
                        </a:lnSpc>
                        <a:spcAft>
                          <a:spcPts val="800"/>
                        </a:spcAft>
                      </a:pPr>
                      <a:r>
                        <a:rPr lang="en-GB" sz="1200">
                          <a:effectLst/>
                        </a:rPr>
                        <a:t>Rental of equipment</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pPr>
                      <a:r>
                        <a:rPr lang="en-GB" sz="1200">
                          <a:effectLst/>
                        </a:rPr>
                        <a:t>8,000</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097674124"/>
                  </a:ext>
                </a:extLst>
              </a:tr>
              <a:tr h="524467">
                <a:tc>
                  <a:txBody>
                    <a:bodyPr/>
                    <a:lstStyle/>
                    <a:p>
                      <a:pPr algn="just">
                        <a:lnSpc>
                          <a:spcPct val="150000"/>
                        </a:lnSpc>
                        <a:spcAft>
                          <a:spcPts val="800"/>
                        </a:spcAft>
                      </a:pPr>
                      <a:r>
                        <a:rPr lang="en-GB" sz="1200">
                          <a:effectLst/>
                        </a:rPr>
                        <a:t>Others </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pPr>
                      <a:r>
                        <a:rPr lang="en-GB" sz="1200">
                          <a:effectLst/>
                        </a:rPr>
                        <a:t>4,000</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393946538"/>
                  </a:ext>
                </a:extLst>
              </a:tr>
              <a:tr h="524467">
                <a:tc>
                  <a:txBody>
                    <a:bodyPr/>
                    <a:lstStyle/>
                    <a:p>
                      <a:pPr algn="ctr">
                        <a:lnSpc>
                          <a:spcPct val="150000"/>
                        </a:lnSpc>
                        <a:spcAft>
                          <a:spcPts val="800"/>
                        </a:spcAft>
                      </a:pPr>
                      <a:r>
                        <a:rPr lang="en-GB" sz="1200">
                          <a:effectLst/>
                        </a:rPr>
                        <a:t>Total</a:t>
                      </a:r>
                      <a:endParaRPr lang="en-RO" sz="12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pPr>
                      <a:r>
                        <a:rPr lang="en-GB" sz="1200" dirty="0">
                          <a:effectLst/>
                        </a:rPr>
                        <a:t>£41,000</a:t>
                      </a:r>
                      <a:endParaRPr lang="en-RO"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346883976"/>
                  </a:ext>
                </a:extLst>
              </a:tr>
            </a:tbl>
          </a:graphicData>
        </a:graphic>
      </p:graphicFrame>
      <p:sp>
        <p:nvSpPr>
          <p:cNvPr id="5" name="Rectangle 1">
            <a:extLst>
              <a:ext uri="{FF2B5EF4-FFF2-40B4-BE49-F238E27FC236}">
                <a16:creationId xmlns:a16="http://schemas.microsoft.com/office/drawing/2014/main" id="{EB555097-35A1-E25A-AE89-D8AF683AE94A}"/>
              </a:ext>
            </a:extLst>
          </p:cNvPr>
          <p:cNvSpPr>
            <a:spLocks noChangeArrowheads="1"/>
          </p:cNvSpPr>
          <p:nvPr/>
        </p:nvSpPr>
        <p:spPr bwMode="auto">
          <a:xfrm>
            <a:off x="6618487" y="1478315"/>
            <a:ext cx="12328049"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RO" sz="1200" b="0" i="0" u="none" strike="noStrike" cap="none" normalizeH="0" baseline="0">
                <a:ln>
                  <a:noFill/>
                </a:ln>
                <a:solidFill>
                  <a:srgbClr val="000000"/>
                </a:solidFill>
                <a:effectLst/>
                <a:latin typeface="Times New Roman" panose="02020603050405020304" pitchFamily="18" charset="0"/>
                <a:ea typeface="Calibri" panose="020F0502020204030204" pitchFamily="34" charset="0"/>
              </a:rPr>
            </a:br>
            <a:endParaRPr kumimoji="0" lang="en-GB" altLang="en-RO"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RO"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64996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EFF7F8-7AD5-DE7A-D6FC-18E7C52AA330}"/>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CONT financial factors</a:t>
            </a:r>
          </a:p>
        </p:txBody>
      </p:sp>
      <p:sp>
        <p:nvSpPr>
          <p:cNvPr id="3" name="Content Placeholder 2">
            <a:extLst>
              <a:ext uri="{FF2B5EF4-FFF2-40B4-BE49-F238E27FC236}">
                <a16:creationId xmlns:a16="http://schemas.microsoft.com/office/drawing/2014/main" id="{9064E65C-135F-5E17-CDD1-F8D8763A7C9F}"/>
              </a:ext>
            </a:extLst>
          </p:cNvPr>
          <p:cNvSpPr>
            <a:spLocks noGrp="1"/>
          </p:cNvSpPr>
          <p:nvPr>
            <p:ph idx="1"/>
          </p:nvPr>
        </p:nvSpPr>
        <p:spPr>
          <a:xfrm>
            <a:off x="5591695" y="1402080"/>
            <a:ext cx="5320696" cy="4053840"/>
          </a:xfrm>
        </p:spPr>
        <p:txBody>
          <a:bodyPr anchor="ctr">
            <a:normAutofit/>
          </a:bodyPr>
          <a:lstStyle/>
          <a:p>
            <a:pPr marL="0" indent="0">
              <a:buNone/>
            </a:pPr>
            <a:r>
              <a:rPr lang="en-GB" kern="1200" dirty="0">
                <a:effectLst/>
                <a:latin typeface="+mn-lt"/>
                <a:ea typeface="+mn-ea"/>
                <a:cs typeface="+mn-cs"/>
              </a:rPr>
              <a:t>The financial factors carry huge importance in any event as they impact the overall operation and marketing process (Iazzolino et al., 2023). </a:t>
            </a:r>
          </a:p>
          <a:p>
            <a:pPr marL="0" indent="0">
              <a:buNone/>
            </a:pPr>
            <a:r>
              <a:rPr lang="en-GB" kern="1200" dirty="0">
                <a:effectLst/>
                <a:latin typeface="+mn-lt"/>
                <a:ea typeface="+mn-ea"/>
                <a:cs typeface="+mn-cs"/>
              </a:rPr>
              <a:t>This event will be organised for the wellness of the environment and people, where the financial budget should be prepared with a higher standard to ensure the best use of the collected amount (Liang and Pirouzi, 2024). </a:t>
            </a:r>
          </a:p>
          <a:p>
            <a:pPr marL="0" indent="0">
              <a:buNone/>
            </a:pPr>
            <a:r>
              <a:rPr lang="en-GB" kern="1200" dirty="0">
                <a:effectLst/>
                <a:latin typeface="+mn-lt"/>
                <a:ea typeface="+mn-ea"/>
                <a:cs typeface="+mn-cs"/>
              </a:rPr>
              <a:t>As the event management will not carry profit or loss in this event, it will need to produce the plan based on the collected amount. The expected income and expenditure of the event are presented here. </a:t>
            </a:r>
          </a:p>
          <a:p>
            <a:pPr marL="0" indent="0">
              <a:buNone/>
            </a:pPr>
            <a:endParaRPr lang="en-US" dirty="0"/>
          </a:p>
        </p:txBody>
      </p:sp>
    </p:spTree>
    <p:extLst>
      <p:ext uri="{BB962C8B-B14F-4D97-AF65-F5344CB8AC3E}">
        <p14:creationId xmlns:p14="http://schemas.microsoft.com/office/powerpoint/2010/main" val="2509277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10 Planning Considerations </a:t>
            </a:r>
            <a:endParaRPr lang="en-US" b="1" dirty="0"/>
          </a:p>
        </p:txBody>
      </p:sp>
      <p:graphicFrame>
        <p:nvGraphicFramePr>
          <p:cNvPr id="5" name="Content Placeholder 2">
            <a:extLst>
              <a:ext uri="{FF2B5EF4-FFF2-40B4-BE49-F238E27FC236}">
                <a16:creationId xmlns:a16="http://schemas.microsoft.com/office/drawing/2014/main" id="{EDDD62E8-CE68-AF9D-6B5D-F2A2437FCCBE}"/>
              </a:ext>
            </a:extLst>
          </p:cNvPr>
          <p:cNvGraphicFramePr>
            <a:graphicFrameLocks noGrp="1"/>
          </p:cNvGraphicFramePr>
          <p:nvPr>
            <p:ph idx="1"/>
            <p:extLst>
              <p:ext uri="{D42A27DB-BD31-4B8C-83A1-F6EECF244321}">
                <p14:modId xmlns:p14="http://schemas.microsoft.com/office/powerpoint/2010/main" val="4147375600"/>
              </p:ext>
            </p:extLst>
          </p:nvPr>
        </p:nvGraphicFramePr>
        <p:xfrm>
          <a:off x="946984" y="2638425"/>
          <a:ext cx="10177699" cy="3139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931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5 Key Stakeholders </a:t>
            </a:r>
            <a:endParaRPr lang="en-US" b="1" dirty="0"/>
          </a:p>
        </p:txBody>
      </p:sp>
      <p:graphicFrame>
        <p:nvGraphicFramePr>
          <p:cNvPr id="5" name="Content Placeholder 2">
            <a:extLst>
              <a:ext uri="{FF2B5EF4-FFF2-40B4-BE49-F238E27FC236}">
                <a16:creationId xmlns:a16="http://schemas.microsoft.com/office/drawing/2014/main" id="{2F778880-A117-8FBA-D018-301D802A2760}"/>
              </a:ext>
            </a:extLst>
          </p:cNvPr>
          <p:cNvGraphicFramePr>
            <a:graphicFrameLocks noGrp="1"/>
          </p:cNvGraphicFramePr>
          <p:nvPr>
            <p:ph idx="1"/>
            <p:extLst>
              <p:ext uri="{D42A27DB-BD31-4B8C-83A1-F6EECF244321}">
                <p14:modId xmlns:p14="http://schemas.microsoft.com/office/powerpoint/2010/main" val="171471225"/>
              </p:ext>
            </p:extLst>
          </p:nvPr>
        </p:nvGraphicFramePr>
        <p:xfrm>
          <a:off x="946984" y="2638425"/>
          <a:ext cx="10298034" cy="3101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7416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Sponsorship Strategy </a:t>
            </a:r>
            <a:endParaRPr lang="en-US" b="1" dirty="0"/>
          </a:p>
        </p:txBody>
      </p:sp>
      <p:graphicFrame>
        <p:nvGraphicFramePr>
          <p:cNvPr id="5" name="Content Placeholder 2">
            <a:extLst>
              <a:ext uri="{FF2B5EF4-FFF2-40B4-BE49-F238E27FC236}">
                <a16:creationId xmlns:a16="http://schemas.microsoft.com/office/drawing/2014/main" id="{74CE733B-F9DD-CD61-4D67-9F73BAEFF2D6}"/>
              </a:ext>
            </a:extLst>
          </p:cNvPr>
          <p:cNvGraphicFramePr>
            <a:graphicFrameLocks noGrp="1"/>
          </p:cNvGraphicFramePr>
          <p:nvPr>
            <p:ph idx="1"/>
            <p:extLst>
              <p:ext uri="{D42A27DB-BD31-4B8C-83A1-F6EECF244321}">
                <p14:modId xmlns:p14="http://schemas.microsoft.com/office/powerpoint/2010/main" val="2328484636"/>
              </p:ext>
            </p:extLst>
          </p:nvPr>
        </p:nvGraphicFramePr>
        <p:xfrm>
          <a:off x="946984" y="2638425"/>
          <a:ext cx="10177699" cy="3139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558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Conclusion </a:t>
            </a:r>
            <a:endParaRPr lang="en-US" b="1" dirty="0"/>
          </a:p>
        </p:txBody>
      </p:sp>
      <p:graphicFrame>
        <p:nvGraphicFramePr>
          <p:cNvPr id="5" name="Content Placeholder 2">
            <a:extLst>
              <a:ext uri="{FF2B5EF4-FFF2-40B4-BE49-F238E27FC236}">
                <a16:creationId xmlns:a16="http://schemas.microsoft.com/office/drawing/2014/main" id="{665FEB5F-336A-B62C-4CC9-42ECF773C852}"/>
              </a:ext>
            </a:extLst>
          </p:cNvPr>
          <p:cNvGraphicFramePr>
            <a:graphicFrameLocks noGrp="1"/>
          </p:cNvGraphicFramePr>
          <p:nvPr>
            <p:ph idx="1"/>
            <p:extLst>
              <p:ext uri="{D42A27DB-BD31-4B8C-83A1-F6EECF244321}">
                <p14:modId xmlns:p14="http://schemas.microsoft.com/office/powerpoint/2010/main" val="2584107593"/>
              </p:ext>
            </p:extLst>
          </p:nvPr>
        </p:nvGraphicFramePr>
        <p:xfrm>
          <a:off x="946984" y="2638425"/>
          <a:ext cx="10298034" cy="3101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2964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CF41-6EEA-BE43-A8CF-41357149227C}"/>
              </a:ext>
            </a:extLst>
          </p:cNvPr>
          <p:cNvSpPr>
            <a:spLocks noGrp="1"/>
          </p:cNvSpPr>
          <p:nvPr>
            <p:ph type="title"/>
          </p:nvPr>
        </p:nvSpPr>
        <p:spPr>
          <a:xfrm>
            <a:off x="3330862" y="392072"/>
            <a:ext cx="4465601" cy="907338"/>
          </a:xfrm>
        </p:spPr>
        <p:txBody>
          <a:bodyPr/>
          <a:lstStyle/>
          <a:p>
            <a:r>
              <a:rPr lang="en-US" dirty="0"/>
              <a:t>References </a:t>
            </a:r>
          </a:p>
        </p:txBody>
      </p:sp>
      <p:sp>
        <p:nvSpPr>
          <p:cNvPr id="3" name="Content Placeholder 2">
            <a:extLst>
              <a:ext uri="{FF2B5EF4-FFF2-40B4-BE49-F238E27FC236}">
                <a16:creationId xmlns:a16="http://schemas.microsoft.com/office/drawing/2014/main" id="{239D591C-4636-6CBD-C062-E68F652E87A1}"/>
              </a:ext>
            </a:extLst>
          </p:cNvPr>
          <p:cNvSpPr>
            <a:spLocks noGrp="1"/>
          </p:cNvSpPr>
          <p:nvPr>
            <p:ph idx="1"/>
          </p:nvPr>
        </p:nvSpPr>
        <p:spPr>
          <a:xfrm>
            <a:off x="179614" y="1540043"/>
            <a:ext cx="11723628" cy="5090504"/>
          </a:xfrm>
        </p:spPr>
        <p:txBody>
          <a:bodyPr>
            <a:noAutofit/>
          </a:bodyPr>
          <a:lstStyle/>
          <a:p>
            <a:r>
              <a:rPr lang="en-GB" sz="800" dirty="0" err="1"/>
              <a:t>Agorni</a:t>
            </a:r>
            <a:r>
              <a:rPr lang="en-GB" sz="800" dirty="0"/>
              <a:t>, M., 2025. Communicating Italy to British and American tourists between the wars: tourist representations of Italy and adaptation to the specificity of the target audience. </a:t>
            </a:r>
            <a:r>
              <a:rPr lang="en-GB" sz="800" i="1" dirty="0" err="1"/>
              <a:t>Altre</a:t>
            </a:r>
            <a:r>
              <a:rPr lang="en-GB" sz="800" i="1" dirty="0"/>
              <a:t> </a:t>
            </a:r>
            <a:r>
              <a:rPr lang="en-GB" sz="800" i="1" dirty="0" err="1"/>
              <a:t>Modernità</a:t>
            </a:r>
            <a:r>
              <a:rPr lang="en-GB" sz="800" dirty="0"/>
              <a:t>, </a:t>
            </a:r>
            <a:r>
              <a:rPr lang="en-GB" sz="800" i="1" dirty="0"/>
              <a:t>2025</a:t>
            </a:r>
            <a:r>
              <a:rPr lang="en-GB" sz="800" dirty="0"/>
              <a:t>, pp.46-65.</a:t>
            </a:r>
          </a:p>
          <a:p>
            <a:r>
              <a:rPr lang="en-GB" sz="800" dirty="0" err="1"/>
              <a:t>Bowdin</a:t>
            </a:r>
            <a:r>
              <a:rPr lang="en-GB" sz="800" dirty="0"/>
              <a:t>, G.A., Allen, J., Harris, R., </a:t>
            </a:r>
            <a:r>
              <a:rPr lang="en-GB" sz="800" dirty="0" err="1"/>
              <a:t>Jago</a:t>
            </a:r>
            <a:r>
              <a:rPr lang="en-GB" sz="800" dirty="0"/>
              <a:t>, L., </a:t>
            </a:r>
            <a:r>
              <a:rPr lang="en-GB" sz="800" dirty="0" err="1"/>
              <a:t>O'toole</a:t>
            </a:r>
            <a:r>
              <a:rPr lang="en-GB" sz="800" dirty="0"/>
              <a:t>, W. and McDonnell, I., 2023. </a:t>
            </a:r>
            <a:r>
              <a:rPr lang="en-GB" sz="800" i="1" dirty="0"/>
              <a:t>Events management</a:t>
            </a:r>
            <a:r>
              <a:rPr lang="en-GB" sz="800" dirty="0"/>
              <a:t>. Routledge.</a:t>
            </a:r>
          </a:p>
          <a:p>
            <a:r>
              <a:rPr lang="en-GB" sz="800" dirty="0"/>
              <a:t>Cheng, M., </a:t>
            </a:r>
            <a:r>
              <a:rPr lang="en-GB" sz="800" dirty="0" err="1"/>
              <a:t>Adekola</a:t>
            </a:r>
            <a:r>
              <a:rPr lang="en-GB" sz="800" dirty="0"/>
              <a:t>, O., Albia, J. and </a:t>
            </a:r>
            <a:r>
              <a:rPr lang="en-GB" sz="800" dirty="0" err="1"/>
              <a:t>Cai</a:t>
            </a:r>
            <a:r>
              <a:rPr lang="en-GB" sz="800" dirty="0"/>
              <a:t>, S., 2022. Employability in higher education: a review of key stakeholders' perspectives. </a:t>
            </a:r>
            <a:r>
              <a:rPr lang="en-GB" sz="800" i="1" dirty="0"/>
              <a:t>Higher Education Evaluation and Development</a:t>
            </a:r>
            <a:r>
              <a:rPr lang="en-GB" sz="800" dirty="0"/>
              <a:t>, </a:t>
            </a:r>
            <a:r>
              <a:rPr lang="en-GB" sz="800" i="1" dirty="0"/>
              <a:t>16</a:t>
            </a:r>
            <a:r>
              <a:rPr lang="en-GB" sz="800" dirty="0"/>
              <a:t>(1), pp.16-31.</a:t>
            </a:r>
          </a:p>
          <a:p>
            <a:r>
              <a:rPr lang="en-GB" sz="800" dirty="0"/>
              <a:t>Fox, D. et al. 2014. Doing events research: from theory to practice. Routledge: Oxford</a:t>
            </a:r>
          </a:p>
          <a:p>
            <a:r>
              <a:rPr lang="en-GB" sz="800" dirty="0"/>
              <a:t>Getz, D. and Page, S. 2019. Event studies: theory, research and policy for planned events. 3rd Edition. Routledge: Oxford</a:t>
            </a:r>
          </a:p>
          <a:p>
            <a:r>
              <a:rPr lang="en-GB" sz="800" dirty="0"/>
              <a:t>Greco, N. and </a:t>
            </a:r>
            <a:r>
              <a:rPr lang="en-GB" sz="800" dirty="0" err="1"/>
              <a:t>Mallen</a:t>
            </a:r>
            <a:r>
              <a:rPr lang="en-GB" sz="800" dirty="0"/>
              <a:t>, C., 2024. Issues and management strategies in event operational planning. In </a:t>
            </a:r>
            <a:r>
              <a:rPr lang="en-GB" sz="800" i="1" dirty="0"/>
              <a:t>Event Management in Sport, Recreation, and Tourism</a:t>
            </a:r>
            <a:r>
              <a:rPr lang="en-GB" sz="800" dirty="0"/>
              <a:t> (pp. 115-135). Routledge.</a:t>
            </a:r>
          </a:p>
          <a:p>
            <a:r>
              <a:rPr lang="en-GB" sz="800" dirty="0" err="1"/>
              <a:t>Grima</a:t>
            </a:r>
            <a:r>
              <a:rPr lang="en-GB" sz="800" dirty="0"/>
              <a:t>, S., </a:t>
            </a:r>
            <a:r>
              <a:rPr lang="en-GB" sz="800" dirty="0" err="1"/>
              <a:t>Kizilkaya</a:t>
            </a:r>
            <a:r>
              <a:rPr lang="en-GB" sz="800" dirty="0"/>
              <a:t>, M., </a:t>
            </a:r>
            <a:r>
              <a:rPr lang="en-GB" sz="800" dirty="0" err="1"/>
              <a:t>Sood</a:t>
            </a:r>
            <a:r>
              <a:rPr lang="en-GB" sz="800" dirty="0"/>
              <a:t>, K. and </a:t>
            </a:r>
            <a:r>
              <a:rPr lang="en-GB" sz="800" dirty="0" err="1"/>
              <a:t>ErdemDelice</a:t>
            </a:r>
            <a:r>
              <a:rPr lang="en-GB" sz="800" dirty="0"/>
              <a:t>, M., 2021. The perceived effectiveness of blockchain for digital operational risk resilience in the European Union insurance market sector. </a:t>
            </a:r>
            <a:r>
              <a:rPr lang="en-GB" sz="800" i="1" dirty="0"/>
              <a:t>Journal of Risk and Financial Management</a:t>
            </a:r>
            <a:r>
              <a:rPr lang="en-GB" sz="800" dirty="0"/>
              <a:t>, </a:t>
            </a:r>
            <a:r>
              <a:rPr lang="en-GB" sz="800" i="1" dirty="0"/>
              <a:t>14</a:t>
            </a:r>
            <a:r>
              <a:rPr lang="en-GB" sz="800" dirty="0"/>
              <a:t>(8), p.363.</a:t>
            </a:r>
          </a:p>
          <a:p>
            <a:r>
              <a:rPr lang="en-GB" sz="800" dirty="0"/>
              <a:t>Hasan, K., </a:t>
            </a:r>
            <a:r>
              <a:rPr lang="en-GB" sz="800" dirty="0" err="1"/>
              <a:t>Yousuf</a:t>
            </a:r>
            <a:r>
              <a:rPr lang="en-GB" sz="800" dirty="0"/>
              <a:t>, S.B., </a:t>
            </a:r>
            <a:r>
              <a:rPr lang="en-GB" sz="800" dirty="0" err="1"/>
              <a:t>Tushar</a:t>
            </a:r>
            <a:r>
              <a:rPr lang="en-GB" sz="800" dirty="0"/>
              <a:t>, M.S.H.K., Das, B.K., Das, P. and Islam, M.S., 2022. Effects of different environmental and operational factors on the PV performance: A comprehensive review. </a:t>
            </a:r>
            <a:r>
              <a:rPr lang="en-GB" sz="800" i="1" dirty="0"/>
              <a:t>Energy Science &amp; Engineering</a:t>
            </a:r>
            <a:r>
              <a:rPr lang="en-GB" sz="800" dirty="0"/>
              <a:t>, </a:t>
            </a:r>
            <a:r>
              <a:rPr lang="en-GB" sz="800" i="1" dirty="0"/>
              <a:t>10</a:t>
            </a:r>
            <a:r>
              <a:rPr lang="en-GB" sz="800" dirty="0"/>
              <a:t>(2), pp.656-675.</a:t>
            </a:r>
          </a:p>
          <a:p>
            <a:r>
              <a:rPr lang="en-GB" sz="800" dirty="0"/>
              <a:t>Iazzolino, G., Bruni, M.E., Veltri, S., Morea, D. and </a:t>
            </a:r>
            <a:r>
              <a:rPr lang="en-GB" sz="800" dirty="0" err="1"/>
              <a:t>Baldissarro</a:t>
            </a:r>
            <a:r>
              <a:rPr lang="en-GB" sz="800" dirty="0"/>
              <a:t>, G., 2023. The impact of ESG factors on financial efficiency: An empirical analysis for the selection of sustainable firm portfolios. </a:t>
            </a:r>
            <a:r>
              <a:rPr lang="en-GB" sz="800" i="1" dirty="0"/>
              <a:t>Corporate Social Responsibility and Environmental Management</a:t>
            </a:r>
            <a:r>
              <a:rPr lang="en-GB" sz="800" dirty="0"/>
              <a:t>, </a:t>
            </a:r>
            <a:r>
              <a:rPr lang="en-GB" sz="800" i="1" dirty="0"/>
              <a:t>30</a:t>
            </a:r>
            <a:r>
              <a:rPr lang="en-GB" sz="800" dirty="0"/>
              <a:t>(4), pp.1917-1927.</a:t>
            </a:r>
          </a:p>
          <a:p>
            <a:r>
              <a:rPr lang="en-GB" sz="800" dirty="0"/>
              <a:t>Liang, H. and Pirouzi, S., 2024. Energy management system based on economic Flexi-reliable operation for the smart distribution network including integrated energy system of hydrogen storage and renewable sources. </a:t>
            </a:r>
            <a:r>
              <a:rPr lang="en-GB" sz="800" i="1" dirty="0"/>
              <a:t>Energy</a:t>
            </a:r>
            <a:r>
              <a:rPr lang="en-GB" sz="800" dirty="0"/>
              <a:t>, </a:t>
            </a:r>
            <a:r>
              <a:rPr lang="en-GB" sz="800" i="1" dirty="0"/>
              <a:t>293</a:t>
            </a:r>
            <a:r>
              <a:rPr lang="en-GB" sz="800" dirty="0"/>
              <a:t>, p.130745.</a:t>
            </a:r>
          </a:p>
          <a:p>
            <a:r>
              <a:rPr lang="en-GB" sz="800" dirty="0" err="1"/>
              <a:t>Mallen</a:t>
            </a:r>
            <a:r>
              <a:rPr lang="en-GB" sz="800" dirty="0"/>
              <a:t>, C., 2024. The event operational planning phase of the event planning model. In </a:t>
            </a:r>
            <a:r>
              <a:rPr lang="en-GB" sz="800" i="1" dirty="0"/>
              <a:t>Event Management in Sport, Recreation, and Tourism</a:t>
            </a:r>
            <a:r>
              <a:rPr lang="en-GB" sz="800" dirty="0"/>
              <a:t> (pp. 67-114). Routledge.</a:t>
            </a:r>
          </a:p>
          <a:p>
            <a:r>
              <a:rPr lang="en-GB" sz="800" dirty="0"/>
              <a:t>Meredith, J. 2022. Project management: a managerial approach</a:t>
            </a:r>
          </a:p>
          <a:p>
            <a:r>
              <a:rPr lang="en-GB" sz="800" dirty="0" err="1"/>
              <a:t>Noori</a:t>
            </a:r>
            <a:r>
              <a:rPr lang="en-GB" sz="800" dirty="0"/>
              <a:t>, A., </a:t>
            </a:r>
            <a:r>
              <a:rPr lang="en-GB" sz="800" dirty="0" err="1"/>
              <a:t>Bonakdari</a:t>
            </a:r>
            <a:r>
              <a:rPr lang="en-GB" sz="800" dirty="0"/>
              <a:t>, H., </a:t>
            </a:r>
            <a:r>
              <a:rPr lang="en-GB" sz="800" dirty="0" err="1"/>
              <a:t>Salimi</a:t>
            </a:r>
            <a:r>
              <a:rPr lang="en-GB" sz="800" dirty="0"/>
              <a:t>, A.H., </a:t>
            </a:r>
            <a:r>
              <a:rPr lang="en-GB" sz="800" dirty="0" err="1"/>
              <a:t>Pourkarimi</a:t>
            </a:r>
            <a:r>
              <a:rPr lang="en-GB" sz="800" dirty="0"/>
              <a:t>, L. and </a:t>
            </a:r>
            <a:r>
              <a:rPr lang="en-GB" sz="800" dirty="0" err="1"/>
              <a:t>Samakosh</a:t>
            </a:r>
            <a:r>
              <a:rPr lang="en-GB" sz="800" dirty="0"/>
              <a:t>, J.M., 2023. A novel Multiple Attribute Decision-making approach for assessing the effectiveness of advertising to a target audience on drinking water consumers’ </a:t>
            </a:r>
            <a:r>
              <a:rPr lang="en-GB" sz="800" dirty="0" err="1"/>
              <a:t>behavior</a:t>
            </a:r>
            <a:r>
              <a:rPr lang="en-GB" sz="800" dirty="0"/>
              <a:t> considering age and education level. </a:t>
            </a:r>
            <a:r>
              <a:rPr lang="en-GB" sz="800" i="1" dirty="0"/>
              <a:t>Habitat International</a:t>
            </a:r>
            <a:r>
              <a:rPr lang="en-GB" sz="800" dirty="0"/>
              <a:t>, </a:t>
            </a:r>
            <a:r>
              <a:rPr lang="en-GB" sz="800" i="1" dirty="0"/>
              <a:t>133</a:t>
            </a:r>
            <a:r>
              <a:rPr lang="en-GB" sz="800" dirty="0"/>
              <a:t>, p.102749.</a:t>
            </a:r>
          </a:p>
          <a:p>
            <a:r>
              <a:rPr lang="en-GB" sz="800" dirty="0"/>
              <a:t>O’Toole, W. 2011. Events feasibility and development: from strategy to operations. Elsevier: Oxford</a:t>
            </a:r>
          </a:p>
          <a:p>
            <a:r>
              <a:rPr lang="en-GB" sz="800" dirty="0"/>
              <a:t>Peng, R., Tang, J.H.C.G., Yang, X., </a:t>
            </a:r>
            <a:r>
              <a:rPr lang="en-GB" sz="800" dirty="0" err="1"/>
              <a:t>Meng</a:t>
            </a:r>
            <a:r>
              <a:rPr lang="en-GB" sz="800" dirty="0"/>
              <a:t>, M., Zhang, J. and </a:t>
            </a:r>
            <a:r>
              <a:rPr lang="en-GB" sz="800" dirty="0" err="1"/>
              <a:t>Zhuge</a:t>
            </a:r>
            <a:r>
              <a:rPr lang="en-GB" sz="800" dirty="0"/>
              <a:t>, C., 2024. Investigating the factors influencing the electric vehicle market share: A comparative study of the European Union and United States. </a:t>
            </a:r>
            <a:r>
              <a:rPr lang="en-GB" sz="800" i="1" dirty="0"/>
              <a:t>Applied Energy</a:t>
            </a:r>
            <a:r>
              <a:rPr lang="en-GB" sz="800" dirty="0"/>
              <a:t>, </a:t>
            </a:r>
            <a:r>
              <a:rPr lang="en-GB" sz="800" i="1" dirty="0"/>
              <a:t>355</a:t>
            </a:r>
            <a:r>
              <a:rPr lang="en-GB" sz="800" dirty="0"/>
              <a:t>, p.122327.</a:t>
            </a:r>
          </a:p>
          <a:p>
            <a:r>
              <a:rPr lang="en-GB" sz="800" dirty="0"/>
              <a:t>Rogers, T. Wynn-Moylan, P 2022. Conferences and conventions: a global industry. 4th Edition. Routledge: Oxford</a:t>
            </a:r>
          </a:p>
          <a:p>
            <a:r>
              <a:rPr lang="en-GB" sz="800" dirty="0"/>
              <a:t>Sari, V.F., </a:t>
            </a:r>
            <a:r>
              <a:rPr lang="en-GB" sz="800" dirty="0" err="1"/>
              <a:t>Pebriyani</a:t>
            </a:r>
            <a:r>
              <a:rPr lang="en-GB" sz="800" dirty="0"/>
              <a:t>, D. and </a:t>
            </a:r>
            <a:r>
              <a:rPr lang="en-GB" sz="800" dirty="0" err="1"/>
              <a:t>Delfiani</a:t>
            </a:r>
            <a:r>
              <a:rPr lang="en-GB" sz="800" dirty="0"/>
              <a:t>, S., 2023. Financial Literacy for Young Entrepreneurs in Calculating Cost of Production and Break Event Point. </a:t>
            </a:r>
            <a:r>
              <a:rPr lang="en-GB" sz="800" i="1" dirty="0" err="1"/>
              <a:t>Mattawang</a:t>
            </a:r>
            <a:r>
              <a:rPr lang="en-GB" sz="800" i="1" dirty="0"/>
              <a:t>: </a:t>
            </a:r>
            <a:r>
              <a:rPr lang="en-GB" sz="800" i="1" dirty="0" err="1"/>
              <a:t>Jurnal</a:t>
            </a:r>
            <a:r>
              <a:rPr lang="en-GB" sz="800" i="1" dirty="0"/>
              <a:t> </a:t>
            </a:r>
            <a:r>
              <a:rPr lang="en-GB" sz="800" i="1" dirty="0" err="1"/>
              <a:t>Pengabdian</a:t>
            </a:r>
            <a:r>
              <a:rPr lang="en-GB" sz="800" i="1" dirty="0"/>
              <a:t> </a:t>
            </a:r>
            <a:r>
              <a:rPr lang="en-GB" sz="800" i="1" dirty="0" err="1"/>
              <a:t>Masyarakat</a:t>
            </a:r>
            <a:r>
              <a:rPr lang="en-GB" sz="800" dirty="0"/>
              <a:t>, </a:t>
            </a:r>
            <a:r>
              <a:rPr lang="en-GB" sz="800" i="1" dirty="0"/>
              <a:t>4</a:t>
            </a:r>
            <a:r>
              <a:rPr lang="en-GB" sz="800" dirty="0"/>
              <a:t>(4), pp.439-444.</a:t>
            </a:r>
          </a:p>
          <a:p>
            <a:r>
              <a:rPr lang="en-GB" sz="800" dirty="0"/>
              <a:t>Smith, A. 2012. Events and urban regeneration: the strategic use of events to revitalise cities. Routledge: Oxford</a:t>
            </a:r>
          </a:p>
          <a:p>
            <a:r>
              <a:rPr lang="en-GB" sz="800" dirty="0"/>
              <a:t>Wan, Q., Wan, C., Xiao, K., Hu, R., Liu, D. and Liu, X., 2023. CFERE: Multi-type Chinese financial event relation extraction. </a:t>
            </a:r>
            <a:r>
              <a:rPr lang="en-GB" sz="800" i="1" dirty="0"/>
              <a:t>Information Sciences</a:t>
            </a:r>
            <a:r>
              <a:rPr lang="en-GB" sz="800" dirty="0"/>
              <a:t>, </a:t>
            </a:r>
            <a:r>
              <a:rPr lang="en-GB" sz="800" i="1" dirty="0"/>
              <a:t>630</a:t>
            </a:r>
            <a:r>
              <a:rPr lang="en-GB" sz="800" dirty="0"/>
              <a:t>, pp.119-134.</a:t>
            </a:r>
          </a:p>
          <a:p>
            <a:r>
              <a:rPr lang="en-GB" sz="800" dirty="0"/>
              <a:t>Zhou, S., </a:t>
            </a:r>
            <a:r>
              <a:rPr lang="en-GB" sz="800" dirty="0" err="1"/>
              <a:t>Blazquez</a:t>
            </a:r>
            <a:r>
              <a:rPr lang="en-GB" sz="800" dirty="0"/>
              <a:t>, M., McCormick, H. and Barnes, L., 2021. How social media influencers’ narrative strategies benefit cultivating influencer marketing: Tackling issues of cultural barriers, commercialised content, and sponsorship disclosure. </a:t>
            </a:r>
            <a:r>
              <a:rPr lang="en-GB" sz="800" i="1" dirty="0"/>
              <a:t>Journal of Business Research</a:t>
            </a:r>
            <a:r>
              <a:rPr lang="en-GB" sz="800" dirty="0"/>
              <a:t>, </a:t>
            </a:r>
            <a:r>
              <a:rPr lang="en-GB" sz="800" i="1" dirty="0"/>
              <a:t>134</a:t>
            </a:r>
            <a:r>
              <a:rPr lang="en-GB" sz="800" dirty="0"/>
              <a:t>, pp.122-142.</a:t>
            </a:r>
          </a:p>
          <a:p>
            <a:pPr marL="0" marR="0" algn="just">
              <a:lnSpc>
                <a:spcPct val="150000"/>
              </a:lnSpc>
              <a:spcBef>
                <a:spcPts val="0"/>
              </a:spcBef>
              <a:spcAft>
                <a:spcPts val="800"/>
              </a:spcAft>
            </a:pPr>
            <a:endParaRPr lang="en-GB" sz="800" b="1" dirty="0"/>
          </a:p>
        </p:txBody>
      </p:sp>
    </p:spTree>
    <p:extLst>
      <p:ext uri="{BB962C8B-B14F-4D97-AF65-F5344CB8AC3E}">
        <p14:creationId xmlns:p14="http://schemas.microsoft.com/office/powerpoint/2010/main" val="1427624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D3BDC-CB9E-4B29-E239-3984105186DC}"/>
              </a:ext>
            </a:extLst>
          </p:cNvPr>
          <p:cNvSpPr>
            <a:spLocks noGrp="1"/>
          </p:cNvSpPr>
          <p:nvPr>
            <p:ph type="title"/>
          </p:nvPr>
        </p:nvSpPr>
        <p:spPr>
          <a:xfrm>
            <a:off x="1262729" y="1289303"/>
            <a:ext cx="9638443" cy="3339303"/>
          </a:xfrm>
          <a:ln>
            <a:noFill/>
          </a:ln>
        </p:spPr>
        <p:txBody>
          <a:bodyPr vert="horz" lIns="274320" tIns="182880" rIns="274320" bIns="182880" rtlCol="0" anchor="ctr" anchorCtr="1">
            <a:normAutofit/>
          </a:bodyPr>
          <a:lstStyle/>
          <a:p>
            <a:r>
              <a:rPr lang="en-US" sz="5000">
                <a:solidFill>
                  <a:srgbClr val="262626"/>
                </a:solidFill>
              </a:rPr>
              <a:t>THANK YOU</a:t>
            </a:r>
          </a:p>
        </p:txBody>
      </p:sp>
    </p:spTree>
    <p:extLst>
      <p:ext uri="{BB962C8B-B14F-4D97-AF65-F5344CB8AC3E}">
        <p14:creationId xmlns:p14="http://schemas.microsoft.com/office/powerpoint/2010/main" val="1460686437"/>
      </p:ext>
    </p:extLst>
  </p:cSld>
  <p:clrMapOvr>
    <a:masterClrMapping/>
  </p:clrMapOvr>
</p:sld>
</file>

<file path=ppt/theme/theme1.xml><?xml version="1.0" encoding="utf-8"?>
<a:theme xmlns:a="http://schemas.openxmlformats.org/drawingml/2006/main" name="Parcel">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2952</Words>
  <Application>Microsoft Macintosh PowerPoint</Application>
  <PresentationFormat>Widescreen</PresentationFormat>
  <Paragraphs>121</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-webkit-standard</vt:lpstr>
      <vt:lpstr>Arial</vt:lpstr>
      <vt:lpstr>Calibri</vt:lpstr>
      <vt:lpstr>Times New Roman</vt:lpstr>
      <vt:lpstr>Parcel</vt:lpstr>
      <vt:lpstr> THE GREEN TECH CLALLENGE  </vt:lpstr>
      <vt:lpstr>Introduction  </vt:lpstr>
      <vt:lpstr>Linking to the Year of Croeso 2025</vt:lpstr>
      <vt:lpstr>Market Factors </vt:lpstr>
      <vt:lpstr>Venue and Location </vt:lpstr>
      <vt:lpstr>Operational Factors </vt:lpstr>
      <vt:lpstr>Financial Factors </vt:lpstr>
      <vt:lpstr>CONT financial factors</vt:lpstr>
      <vt:lpstr>10 Planning Considerations </vt:lpstr>
      <vt:lpstr>5 Key Stakeholders </vt:lpstr>
      <vt:lpstr>Sponsorship Strategy </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2024-02-02T15:59:40Z</dcterms:created>
  <dcterms:modified xsi:type="dcterms:W3CDTF">2025-05-20T16:31:43Z</dcterms:modified>
</cp:coreProperties>
</file>