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0"/>
  </p:notesMasterIdLst>
  <p:sldIdLst>
    <p:sldId id="256" r:id="rId2"/>
    <p:sldId id="266" r:id="rId3"/>
    <p:sldId id="282" r:id="rId4"/>
    <p:sldId id="283" r:id="rId5"/>
    <p:sldId id="265" r:id="rId6"/>
    <p:sldId id="311" r:id="rId7"/>
    <p:sldId id="284" r:id="rId8"/>
    <p:sldId id="280" r:id="rId9"/>
    <p:sldId id="268" r:id="rId10"/>
    <p:sldId id="312" r:id="rId11"/>
    <p:sldId id="313" r:id="rId12"/>
    <p:sldId id="314" r:id="rId13"/>
    <p:sldId id="285" r:id="rId14"/>
    <p:sldId id="286" r:id="rId15"/>
    <p:sldId id="287" r:id="rId16"/>
    <p:sldId id="288" r:id="rId17"/>
    <p:sldId id="289" r:id="rId18"/>
    <p:sldId id="290" r:id="rId19"/>
    <p:sldId id="291" r:id="rId20"/>
    <p:sldId id="292" r:id="rId21"/>
    <p:sldId id="293" r:id="rId22"/>
    <p:sldId id="294" r:id="rId23"/>
    <p:sldId id="295" r:id="rId24"/>
    <p:sldId id="308" r:id="rId25"/>
    <p:sldId id="296" r:id="rId26"/>
    <p:sldId id="297" r:id="rId27"/>
    <p:sldId id="298" r:id="rId28"/>
    <p:sldId id="299" r:id="rId29"/>
    <p:sldId id="300" r:id="rId30"/>
    <p:sldId id="301" r:id="rId31"/>
    <p:sldId id="302" r:id="rId32"/>
    <p:sldId id="303" r:id="rId33"/>
    <p:sldId id="304" r:id="rId34"/>
    <p:sldId id="305" r:id="rId35"/>
    <p:sldId id="306" r:id="rId36"/>
    <p:sldId id="281" r:id="rId37"/>
    <p:sldId id="270" r:id="rId38"/>
    <p:sldId id="271" r:id="rId39"/>
    <p:sldId id="272" r:id="rId40"/>
    <p:sldId id="273" r:id="rId41"/>
    <p:sldId id="274" r:id="rId42"/>
    <p:sldId id="275" r:id="rId43"/>
    <p:sldId id="276" r:id="rId44"/>
    <p:sldId id="277" r:id="rId45"/>
    <p:sldId id="278" r:id="rId46"/>
    <p:sldId id="279" r:id="rId47"/>
    <p:sldId id="309" r:id="rId48"/>
    <p:sldId id="310" r:id="rId4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277" autoAdjust="0"/>
    <p:restoredTop sz="94660"/>
  </p:normalViewPr>
  <p:slideViewPr>
    <p:cSldViewPr>
      <p:cViewPr varScale="1">
        <p:scale>
          <a:sx n="63" d="100"/>
          <a:sy n="63" d="100"/>
        </p:scale>
        <p:origin x="45" y="5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C623C9E-5830-4E8D-AAC0-7A7EF3D61C70}" type="datetimeFigureOut">
              <a:rPr lang="en-GB" smtClean="0"/>
              <a:pPr/>
              <a:t>04/03/2020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35504FC-2FFE-4034-A11D-AFAB96D778E4}" type="slidenum">
              <a:rPr lang="en-GB" smtClean="0"/>
              <a:pPr/>
              <a:t>‹#›</a:t>
            </a:fld>
            <a:endParaRPr lang="en-GB"/>
          </a:p>
        </p:txBody>
      </p:sp>
    </p:spTree>
    <p:extLst>
      <p:ext uri="{BB962C8B-B14F-4D97-AF65-F5344CB8AC3E}">
        <p14:creationId xmlns:p14="http://schemas.microsoft.com/office/powerpoint/2010/main" val="8172077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71E92B55-7C1B-462A-AA61-DF553BF8564A}" type="datetimeFigureOut">
              <a:rPr lang="en-GB" smtClean="0"/>
              <a:pPr/>
              <a:t>04/03/2020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29668480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1E92B55-7C1B-462A-AA61-DF553BF8564A}" type="datetimeFigureOut">
              <a:rPr lang="en-GB" smtClean="0"/>
              <a:pPr/>
              <a:t>04/03/2020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21547697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1E92B55-7C1B-462A-AA61-DF553BF8564A}" type="datetimeFigureOut">
              <a:rPr lang="en-GB" smtClean="0"/>
              <a:pPr/>
              <a:t>04/03/2020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3220999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71E92B55-7C1B-462A-AA61-DF553BF8564A}" type="datetimeFigureOut">
              <a:rPr lang="en-GB" smtClean="0"/>
              <a:pPr/>
              <a:t>04/03/2020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29377486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71E92B55-7C1B-462A-AA61-DF553BF8564A}" type="datetimeFigureOut">
              <a:rPr lang="en-GB" smtClean="0"/>
              <a:pPr/>
              <a:t>04/03/2020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7581727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71E92B55-7C1B-462A-AA61-DF553BF8564A}" type="datetimeFigureOut">
              <a:rPr lang="en-GB" smtClean="0"/>
              <a:pPr/>
              <a:t>04/03/2020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11760516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1E92B55-7C1B-462A-AA61-DF553BF8564A}" type="datetimeFigureOut">
              <a:rPr lang="en-GB" smtClean="0"/>
              <a:pPr/>
              <a:t>04/03/2020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36173214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1E92B55-7C1B-462A-AA61-DF553BF8564A}" type="datetimeFigureOut">
              <a:rPr lang="en-GB" smtClean="0"/>
              <a:pPr/>
              <a:t>04/03/2020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1151006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1E92B55-7C1B-462A-AA61-DF553BF8564A}" type="datetimeFigureOut">
              <a:rPr lang="en-GB" smtClean="0"/>
              <a:pPr/>
              <a:t>04/03/2020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40848458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1E92B55-7C1B-462A-AA61-DF553BF8564A}" type="datetimeFigureOut">
              <a:rPr lang="en-GB" smtClean="0"/>
              <a:pPr/>
              <a:t>04/03/2020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16365765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1E92B55-7C1B-462A-AA61-DF553BF8564A}" type="datetimeFigureOut">
              <a:rPr lang="en-GB" smtClean="0"/>
              <a:pPr/>
              <a:t>04/03/2020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14623381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457200" y="6245225"/>
            <a:ext cx="2133600" cy="476250"/>
          </a:xfrm>
        </p:spPr>
        <p:txBody>
          <a:bodyPr/>
          <a:lstStyle>
            <a:lvl1pPr>
              <a:defRPr/>
            </a:lvl1pPr>
          </a:lstStyle>
          <a:p>
            <a:endParaRPr lang="en-GB" altLang="en-US"/>
          </a:p>
        </p:txBody>
      </p:sp>
      <p:sp>
        <p:nvSpPr>
          <p:cNvPr id="6" name="Footer Placeholder 5"/>
          <p:cNvSpPr>
            <a:spLocks noGrp="1"/>
          </p:cNvSpPr>
          <p:nvPr>
            <p:ph type="ftr" sz="quarter" idx="11"/>
          </p:nvPr>
        </p:nvSpPr>
        <p:spPr>
          <a:xfrm>
            <a:off x="3124200" y="6245225"/>
            <a:ext cx="2895600" cy="476250"/>
          </a:xfrm>
        </p:spPr>
        <p:txBody>
          <a:bodyPr/>
          <a:lstStyle>
            <a:lvl1pPr>
              <a:defRPr/>
            </a:lvl1pPr>
          </a:lstStyle>
          <a:p>
            <a:endParaRPr lang="en-GB" altLang="en-US"/>
          </a:p>
        </p:txBody>
      </p:sp>
      <p:sp>
        <p:nvSpPr>
          <p:cNvPr id="7" name="Slide Number Placeholder 6"/>
          <p:cNvSpPr>
            <a:spLocks noGrp="1"/>
          </p:cNvSpPr>
          <p:nvPr>
            <p:ph type="sldNum" sz="quarter" idx="12"/>
          </p:nvPr>
        </p:nvSpPr>
        <p:spPr>
          <a:xfrm>
            <a:off x="6553200" y="6245225"/>
            <a:ext cx="2133600" cy="476250"/>
          </a:xfrm>
        </p:spPr>
        <p:txBody>
          <a:bodyPr/>
          <a:lstStyle>
            <a:lvl1pPr>
              <a:defRPr/>
            </a:lvl1pPr>
          </a:lstStyle>
          <a:p>
            <a:fld id="{6477FB43-D163-448D-B7C2-1424CB5D03AE}" type="slidenum">
              <a:rPr lang="en-GB" altLang="en-US"/>
              <a:pPr/>
              <a:t>‹#›</a:t>
            </a:fld>
            <a:endParaRPr lang="en-GB" altLang="en-US"/>
          </a:p>
        </p:txBody>
      </p:sp>
    </p:spTree>
    <p:extLst>
      <p:ext uri="{BB962C8B-B14F-4D97-AF65-F5344CB8AC3E}">
        <p14:creationId xmlns:p14="http://schemas.microsoft.com/office/powerpoint/2010/main" val="413977917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648200" y="1600200"/>
            <a:ext cx="4038600" cy="21859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4648200" y="3938588"/>
            <a:ext cx="4038600" cy="2187575"/>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Date Placeholder 5"/>
          <p:cNvSpPr>
            <a:spLocks noGrp="1"/>
          </p:cNvSpPr>
          <p:nvPr>
            <p:ph type="dt" sz="half" idx="10"/>
          </p:nvPr>
        </p:nvSpPr>
        <p:spPr>
          <a:xfrm>
            <a:off x="457200" y="6245225"/>
            <a:ext cx="2133600" cy="476250"/>
          </a:xfrm>
        </p:spPr>
        <p:txBody>
          <a:bodyPr/>
          <a:lstStyle>
            <a:lvl1pPr>
              <a:defRPr/>
            </a:lvl1pPr>
          </a:lstStyle>
          <a:p>
            <a:endParaRPr lang="en-GB" altLang="en-US"/>
          </a:p>
        </p:txBody>
      </p:sp>
      <p:sp>
        <p:nvSpPr>
          <p:cNvPr id="7" name="Footer Placeholder 6"/>
          <p:cNvSpPr>
            <a:spLocks noGrp="1"/>
          </p:cNvSpPr>
          <p:nvPr>
            <p:ph type="ftr" sz="quarter" idx="11"/>
          </p:nvPr>
        </p:nvSpPr>
        <p:spPr>
          <a:xfrm>
            <a:off x="3124200" y="6245225"/>
            <a:ext cx="2895600" cy="476250"/>
          </a:xfrm>
        </p:spPr>
        <p:txBody>
          <a:bodyPr/>
          <a:lstStyle>
            <a:lvl1pPr>
              <a:defRPr/>
            </a:lvl1pPr>
          </a:lstStyle>
          <a:p>
            <a:endParaRPr lang="en-GB" altLang="en-US"/>
          </a:p>
        </p:txBody>
      </p:sp>
      <p:sp>
        <p:nvSpPr>
          <p:cNvPr id="8" name="Slide Number Placeholder 7"/>
          <p:cNvSpPr>
            <a:spLocks noGrp="1"/>
          </p:cNvSpPr>
          <p:nvPr>
            <p:ph type="sldNum" sz="quarter" idx="12"/>
          </p:nvPr>
        </p:nvSpPr>
        <p:spPr>
          <a:xfrm>
            <a:off x="6553200" y="6245225"/>
            <a:ext cx="2133600" cy="476250"/>
          </a:xfrm>
        </p:spPr>
        <p:txBody>
          <a:bodyPr/>
          <a:lstStyle>
            <a:lvl1pPr>
              <a:defRPr/>
            </a:lvl1pPr>
          </a:lstStyle>
          <a:p>
            <a:fld id="{53502C73-0A9E-4066-8B10-2AD176DFED26}" type="slidenum">
              <a:rPr lang="en-GB" altLang="en-US"/>
              <a:pPr/>
              <a:t>‹#›</a:t>
            </a:fld>
            <a:endParaRPr lang="en-GB" altLang="en-US"/>
          </a:p>
        </p:txBody>
      </p:sp>
    </p:spTree>
    <p:extLst>
      <p:ext uri="{BB962C8B-B14F-4D97-AF65-F5344CB8AC3E}">
        <p14:creationId xmlns:p14="http://schemas.microsoft.com/office/powerpoint/2010/main" val="129781226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fourObj">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457200" y="274638"/>
            <a:ext cx="8229600" cy="1143000"/>
          </a:xfrm>
        </p:spPr>
        <p:txBody>
          <a:bodyPr/>
          <a:lstStyle/>
          <a:p>
            <a:r>
              <a:rPr lang="en-US" smtClean="0"/>
              <a:t>Click to edit Master title style</a:t>
            </a:r>
            <a:endParaRPr lang="en-GB"/>
          </a:p>
        </p:txBody>
      </p:sp>
      <p:sp>
        <p:nvSpPr>
          <p:cNvPr id="3" name="Content Placeholder 2"/>
          <p:cNvSpPr>
            <a:spLocks noGrp="1"/>
          </p:cNvSpPr>
          <p:nvPr>
            <p:ph sz="quarter" idx="1"/>
          </p:nvPr>
        </p:nvSpPr>
        <p:spPr>
          <a:xfrm>
            <a:off x="457200" y="1600200"/>
            <a:ext cx="4038600" cy="21859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648200" y="1600200"/>
            <a:ext cx="4038600" cy="21859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457200" y="3938588"/>
            <a:ext cx="4038600" cy="2187575"/>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Content Placeholder 5"/>
          <p:cNvSpPr>
            <a:spLocks noGrp="1"/>
          </p:cNvSpPr>
          <p:nvPr>
            <p:ph sz="quarter" idx="4"/>
          </p:nvPr>
        </p:nvSpPr>
        <p:spPr>
          <a:xfrm>
            <a:off x="4648200" y="3938588"/>
            <a:ext cx="4038600" cy="2187575"/>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a:xfrm>
            <a:off x="457200" y="6245225"/>
            <a:ext cx="2133600" cy="476250"/>
          </a:xfrm>
        </p:spPr>
        <p:txBody>
          <a:bodyPr/>
          <a:lstStyle>
            <a:lvl1pPr>
              <a:defRPr/>
            </a:lvl1pPr>
          </a:lstStyle>
          <a:p>
            <a:endParaRPr lang="en-GB" altLang="en-US"/>
          </a:p>
        </p:txBody>
      </p:sp>
      <p:sp>
        <p:nvSpPr>
          <p:cNvPr id="8" name="Footer Placeholder 7"/>
          <p:cNvSpPr>
            <a:spLocks noGrp="1"/>
          </p:cNvSpPr>
          <p:nvPr>
            <p:ph type="ftr" sz="quarter" idx="11"/>
          </p:nvPr>
        </p:nvSpPr>
        <p:spPr>
          <a:xfrm>
            <a:off x="3124200" y="6245225"/>
            <a:ext cx="2895600" cy="476250"/>
          </a:xfrm>
        </p:spPr>
        <p:txBody>
          <a:bodyPr/>
          <a:lstStyle>
            <a:lvl1pPr>
              <a:defRPr/>
            </a:lvl1pPr>
          </a:lstStyle>
          <a:p>
            <a:endParaRPr lang="en-GB" altLang="en-US"/>
          </a:p>
        </p:txBody>
      </p:sp>
      <p:sp>
        <p:nvSpPr>
          <p:cNvPr id="9" name="Slide Number Placeholder 8"/>
          <p:cNvSpPr>
            <a:spLocks noGrp="1"/>
          </p:cNvSpPr>
          <p:nvPr>
            <p:ph type="sldNum" sz="quarter" idx="12"/>
          </p:nvPr>
        </p:nvSpPr>
        <p:spPr>
          <a:xfrm>
            <a:off x="6553200" y="6245225"/>
            <a:ext cx="2133600" cy="476250"/>
          </a:xfrm>
        </p:spPr>
        <p:txBody>
          <a:bodyPr/>
          <a:lstStyle>
            <a:lvl1pPr>
              <a:defRPr/>
            </a:lvl1pPr>
          </a:lstStyle>
          <a:p>
            <a:fld id="{0AE96791-B58A-48A1-90D2-4158A31FAD68}" type="slidenum">
              <a:rPr lang="en-GB" altLang="en-US"/>
              <a:pPr/>
              <a:t>‹#›</a:t>
            </a:fld>
            <a:endParaRPr lang="en-GB" altLang="en-US"/>
          </a:p>
        </p:txBody>
      </p:sp>
    </p:spTree>
    <p:extLst>
      <p:ext uri="{BB962C8B-B14F-4D97-AF65-F5344CB8AC3E}">
        <p14:creationId xmlns:p14="http://schemas.microsoft.com/office/powerpoint/2010/main" val="40709022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1E92B55-7C1B-462A-AA61-DF553BF8564A}" type="datetimeFigureOut">
              <a:rPr lang="en-GB" smtClean="0"/>
              <a:pPr/>
              <a:t>04/03/2020</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9111439-9782-4B4E-87CD-D9F971FC5EF1}" type="slidenum">
              <a:rPr lang="en-GB" smtClean="0"/>
              <a:pPr/>
              <a:t>‹#›</a:t>
            </a:fld>
            <a:endParaRPr lang="en-GB"/>
          </a:p>
        </p:txBody>
      </p:sp>
    </p:spTree>
    <p:extLst>
      <p:ext uri="{BB962C8B-B14F-4D97-AF65-F5344CB8AC3E}">
        <p14:creationId xmlns:p14="http://schemas.microsoft.com/office/powerpoint/2010/main" val="414187433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12.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3.xml"/><Relationship Id="rId4" Type="http://schemas.openxmlformats.org/officeDocument/2006/relationships/hyperlink" Target="https://www.hse.gov.uk/pubns/books/eh40.htm"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7.jpeg"/></Relationships>
</file>

<file path=ppt/slides/_rels/slide1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10.jpeg"/></Relationships>
</file>

<file path=ppt/slides/_rels/slide1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png"/><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13.png"/></Relationships>
</file>

<file path=ppt/slides/_rels/slide17.xml.rels><?xml version="1.0" encoding="UTF-8" standalone="yes"?>
<Relationships xmlns="http://schemas.openxmlformats.org/package/2006/relationships"><Relationship Id="rId8" Type="http://schemas.openxmlformats.org/officeDocument/2006/relationships/image" Target="../media/image20.png"/><Relationship Id="rId13" Type="http://schemas.openxmlformats.org/officeDocument/2006/relationships/image" Target="../media/image4.png"/><Relationship Id="rId3" Type="http://schemas.openxmlformats.org/officeDocument/2006/relationships/image" Target="../media/image15.png"/><Relationship Id="rId7" Type="http://schemas.openxmlformats.org/officeDocument/2006/relationships/image" Target="../media/image19.png"/><Relationship Id="rId12" Type="http://schemas.openxmlformats.org/officeDocument/2006/relationships/image" Target="../media/image3.png"/><Relationship Id="rId2" Type="http://schemas.openxmlformats.org/officeDocument/2006/relationships/image" Target="../media/image14.png"/><Relationship Id="rId1" Type="http://schemas.openxmlformats.org/officeDocument/2006/relationships/slideLayout" Target="../slideLayouts/slideLayout7.xml"/><Relationship Id="rId6" Type="http://schemas.openxmlformats.org/officeDocument/2006/relationships/image" Target="../media/image18.png"/><Relationship Id="rId11" Type="http://schemas.openxmlformats.org/officeDocument/2006/relationships/image" Target="../media/image23.png"/><Relationship Id="rId5" Type="http://schemas.openxmlformats.org/officeDocument/2006/relationships/image" Target="../media/image17.png"/><Relationship Id="rId10" Type="http://schemas.openxmlformats.org/officeDocument/2006/relationships/image" Target="../media/image22.jpeg"/><Relationship Id="rId4" Type="http://schemas.openxmlformats.org/officeDocument/2006/relationships/image" Target="../media/image16.png"/><Relationship Id="rId9" Type="http://schemas.openxmlformats.org/officeDocument/2006/relationships/image" Target="../media/image21.png"/></Relationships>
</file>

<file path=ppt/slides/_rels/slide18.xml.rels><?xml version="1.0" encoding="UTF-8" standalone="yes"?>
<Relationships xmlns="http://schemas.openxmlformats.org/package/2006/relationships"><Relationship Id="rId8" Type="http://schemas.openxmlformats.org/officeDocument/2006/relationships/image" Target="../media/image20.png"/><Relationship Id="rId13" Type="http://schemas.openxmlformats.org/officeDocument/2006/relationships/image" Target="../media/image4.png"/><Relationship Id="rId3" Type="http://schemas.openxmlformats.org/officeDocument/2006/relationships/image" Target="../media/image15.png"/><Relationship Id="rId7" Type="http://schemas.openxmlformats.org/officeDocument/2006/relationships/image" Target="../media/image18.png"/><Relationship Id="rId12" Type="http://schemas.openxmlformats.org/officeDocument/2006/relationships/image" Target="../media/image3.png"/><Relationship Id="rId2" Type="http://schemas.openxmlformats.org/officeDocument/2006/relationships/image" Target="../media/image14.png"/><Relationship Id="rId1" Type="http://schemas.openxmlformats.org/officeDocument/2006/relationships/slideLayout" Target="../slideLayouts/slideLayout7.xml"/><Relationship Id="rId6" Type="http://schemas.openxmlformats.org/officeDocument/2006/relationships/image" Target="../media/image19.png"/><Relationship Id="rId11" Type="http://schemas.openxmlformats.org/officeDocument/2006/relationships/image" Target="../media/image23.png"/><Relationship Id="rId5" Type="http://schemas.openxmlformats.org/officeDocument/2006/relationships/image" Target="../media/image17.png"/><Relationship Id="rId10" Type="http://schemas.openxmlformats.org/officeDocument/2006/relationships/image" Target="../media/image22.jpeg"/><Relationship Id="rId4" Type="http://schemas.openxmlformats.org/officeDocument/2006/relationships/image" Target="../media/image16.png"/><Relationship Id="rId9" Type="http://schemas.openxmlformats.org/officeDocument/2006/relationships/image" Target="../media/image21.png"/></Relationships>
</file>

<file path=ppt/slides/_rels/slide1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4.jpeg"/><Relationship Id="rId1" Type="http://schemas.openxmlformats.org/officeDocument/2006/relationships/slideLayout" Target="../slideLayouts/slideLayout4.xml"/><Relationship Id="rId4" Type="http://schemas.openxmlformats.org/officeDocument/2006/relationships/image" Target="../media/image4.png"/></Relationships>
</file>

<file path=ppt/slides/_rels/slide2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5.jpeg"/><Relationship Id="rId1" Type="http://schemas.openxmlformats.org/officeDocument/2006/relationships/slideLayout" Target="../slideLayouts/slideLayout4.xml"/><Relationship Id="rId4" Type="http://schemas.openxmlformats.org/officeDocument/2006/relationships/image" Target="../media/image4.png"/></Relationships>
</file>

<file path=ppt/slides/_rels/slide2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6.jpeg"/><Relationship Id="rId1" Type="http://schemas.openxmlformats.org/officeDocument/2006/relationships/slideLayout" Target="../slideLayouts/slideLayout4.xml"/><Relationship Id="rId4" Type="http://schemas.openxmlformats.org/officeDocument/2006/relationships/image" Target="../media/image4.png"/></Relationships>
</file>

<file path=ppt/slides/_rels/slide2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7.png"/><Relationship Id="rId1" Type="http://schemas.openxmlformats.org/officeDocument/2006/relationships/slideLayout" Target="../slideLayouts/slideLayout4.xml"/><Relationship Id="rId4" Type="http://schemas.openxmlformats.org/officeDocument/2006/relationships/image" Target="../media/image4.png"/></Relationships>
</file>

<file path=ppt/slides/_rels/slide2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8.jpeg"/><Relationship Id="rId1" Type="http://schemas.openxmlformats.org/officeDocument/2006/relationships/slideLayout" Target="../slideLayouts/slideLayout4.xml"/><Relationship Id="rId4" Type="http://schemas.openxmlformats.org/officeDocument/2006/relationships/image" Target="../media/image4.png"/></Relationships>
</file>

<file path=ppt/slides/_rels/slide3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www.legislation.gov.uk/uksi/2002/2677/schedule/6/made" TargetMode="External"/><Relationship Id="rId1" Type="http://schemas.openxmlformats.org/officeDocument/2006/relationships/slideLayout" Target="../slideLayouts/slideLayout4.xml"/><Relationship Id="rId4" Type="http://schemas.openxmlformats.org/officeDocument/2006/relationships/image" Target="../media/image4.png"/></Relationships>
</file>

<file path=ppt/slides/_rels/slide3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9.wmf"/><Relationship Id="rId1" Type="http://schemas.openxmlformats.org/officeDocument/2006/relationships/slideLayout" Target="../slideLayouts/slideLayout4.xml"/><Relationship Id="rId4" Type="http://schemas.openxmlformats.org/officeDocument/2006/relationships/image" Target="../media/image4.png"/></Relationships>
</file>

<file path=ppt/slides/_rels/slide3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8" Type="http://schemas.openxmlformats.org/officeDocument/2006/relationships/image" Target="../media/image2.jpeg"/><Relationship Id="rId3" Type="http://schemas.openxmlformats.org/officeDocument/2006/relationships/image" Target="../media/image31.jpeg"/><Relationship Id="rId7" Type="http://schemas.openxmlformats.org/officeDocument/2006/relationships/image" Target="../media/image35.jpeg"/><Relationship Id="rId2" Type="http://schemas.openxmlformats.org/officeDocument/2006/relationships/image" Target="../media/image30.jpeg"/><Relationship Id="rId1" Type="http://schemas.openxmlformats.org/officeDocument/2006/relationships/slideLayout" Target="../slideLayouts/slideLayout14.xml"/><Relationship Id="rId6" Type="http://schemas.openxmlformats.org/officeDocument/2006/relationships/image" Target="../media/image34.jpeg"/><Relationship Id="rId5" Type="http://schemas.openxmlformats.org/officeDocument/2006/relationships/image" Target="../media/image33.jpeg"/><Relationship Id="rId10" Type="http://schemas.openxmlformats.org/officeDocument/2006/relationships/image" Target="../media/image4.png"/><Relationship Id="rId4" Type="http://schemas.openxmlformats.org/officeDocument/2006/relationships/image" Target="../media/image32.jpeg"/><Relationship Id="rId9" Type="http://schemas.openxmlformats.org/officeDocument/2006/relationships/image" Target="../media/image3.png"/></Relationships>
</file>

<file path=ppt/slides/_rels/slide3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36.wmf"/><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37.jpeg"/><Relationship Id="rId1" Type="http://schemas.openxmlformats.org/officeDocument/2006/relationships/slideLayout" Target="../slideLayouts/slideLayout12.xml"/><Relationship Id="rId4" Type="http://schemas.openxmlformats.org/officeDocument/2006/relationships/image" Target="../media/image4.png"/></Relationships>
</file>

<file path=ppt/slides/_rels/slide4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38.wmf"/><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1.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image" Target="../media/image39.jpeg"/><Relationship Id="rId1" Type="http://schemas.openxmlformats.org/officeDocument/2006/relationships/slideLayout" Target="../slideLayouts/slideLayout13.xml"/><Relationship Id="rId5" Type="http://schemas.openxmlformats.org/officeDocument/2006/relationships/image" Target="../media/image4.png"/><Relationship Id="rId4" Type="http://schemas.openxmlformats.org/officeDocument/2006/relationships/image" Target="../media/image3.png"/></Relationships>
</file>

<file path=ppt/slides/_rels/slide42.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image" Target="../media/image41.jpeg"/><Relationship Id="rId1" Type="http://schemas.openxmlformats.org/officeDocument/2006/relationships/slideLayout" Target="../slideLayouts/slideLayout13.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43.jpeg"/></Relationships>
</file>

<file path=ppt/slides/_rels/slide4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4.jpe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4.xml.rels><?xml version="1.0" encoding="UTF-8" standalone="yes"?>
<Relationships xmlns="http://schemas.openxmlformats.org/package/2006/relationships"><Relationship Id="rId3" Type="http://schemas.openxmlformats.org/officeDocument/2006/relationships/image" Target="../media/image46.jpeg"/><Relationship Id="rId7" Type="http://schemas.openxmlformats.org/officeDocument/2006/relationships/image" Target="../media/image4.png"/><Relationship Id="rId2" Type="http://schemas.openxmlformats.org/officeDocument/2006/relationships/image" Target="../media/image45.jpeg"/><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48.jpeg"/><Relationship Id="rId4" Type="http://schemas.openxmlformats.org/officeDocument/2006/relationships/image" Target="../media/image47.jpeg"/></Relationships>
</file>

<file path=ppt/slides/_rels/slide45.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image" Target="../media/image49.jpeg"/><Relationship Id="rId1" Type="http://schemas.openxmlformats.org/officeDocument/2006/relationships/slideLayout" Target="../slideLayouts/slideLayout13.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51.jpeg"/></Relationships>
</file>

<file path=ppt/slides/_rels/slide4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49111439-9782-4B4E-87CD-D9F971FC5EF1}" type="slidenum">
              <a:rPr lang="en-GB" smtClean="0"/>
              <a:pPr/>
              <a:t>1</a:t>
            </a:fld>
            <a:endParaRPr lang="en-GB"/>
          </a:p>
        </p:txBody>
      </p:sp>
      <p:sp>
        <p:nvSpPr>
          <p:cNvPr id="10" name="Rectangle 9"/>
          <p:cNvSpPr/>
          <p:nvPr/>
        </p:nvSpPr>
        <p:spPr>
          <a:xfrm>
            <a:off x="1185190" y="738282"/>
            <a:ext cx="6696744" cy="954107"/>
          </a:xfrm>
          <a:prstGeom prst="rect">
            <a:avLst/>
          </a:prstGeom>
          <a:noFill/>
        </p:spPr>
        <p:txBody>
          <a:bodyPr wrap="squar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en-US" sz="28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MANAGEMENT OF INTEGRATED WORK ENVIRONMENT</a:t>
            </a:r>
            <a:endParaRPr lang="en-US" sz="28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
        <p:nvSpPr>
          <p:cNvPr id="11" name="Rectangle 10"/>
          <p:cNvSpPr/>
          <p:nvPr/>
        </p:nvSpPr>
        <p:spPr>
          <a:xfrm>
            <a:off x="1179726" y="3068960"/>
            <a:ext cx="6590971" cy="2123658"/>
          </a:xfrm>
          <a:prstGeom prst="rect">
            <a:avLst/>
          </a:prstGeom>
          <a:noFill/>
        </p:spPr>
        <p:txBody>
          <a:bodyPr wrap="non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en-US" sz="44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 CONTROL OF SUBSTANCES </a:t>
            </a:r>
          </a:p>
          <a:p>
            <a:pPr algn="ctr"/>
            <a:r>
              <a:rPr lang="en-US" sz="44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HAZARDOUS TO HEALTH</a:t>
            </a:r>
          </a:p>
          <a:p>
            <a:pPr algn="ctr"/>
            <a:r>
              <a:rPr lang="en-US" sz="4400" b="1"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COSHH </a:t>
            </a:r>
          </a:p>
        </p:txBody>
      </p:sp>
      <p:pic>
        <p:nvPicPr>
          <p:cNvPr id="12" name="Picture 2" descr="UW Trinity Saint David logo"/>
          <p:cNvPicPr>
            <a:picLocks noChangeAspect="1" noChangeArrowheads="1"/>
          </p:cNvPicPr>
          <p:nvPr/>
        </p:nvPicPr>
        <p:blipFill>
          <a:blip r:embed="rId2" cstate="print"/>
          <a:srcRect/>
          <a:stretch>
            <a:fillRect/>
          </a:stretch>
        </p:blipFill>
        <p:spPr bwMode="auto">
          <a:xfrm>
            <a:off x="6660232" y="5776461"/>
            <a:ext cx="1881758" cy="752703"/>
          </a:xfrm>
          <a:prstGeom prst="rect">
            <a:avLst/>
          </a:prstGeom>
          <a:solidFill>
            <a:schemeClr val="bg1"/>
          </a:solidFill>
          <a:ln>
            <a:solidFill>
              <a:schemeClr val="bg1"/>
            </a:solidFill>
          </a:ln>
        </p:spPr>
      </p:pic>
    </p:spTree>
    <p:extLst>
      <p:ext uri="{BB962C8B-B14F-4D97-AF65-F5344CB8AC3E}">
        <p14:creationId xmlns:p14="http://schemas.microsoft.com/office/powerpoint/2010/main" val="14424230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335894" y="846138"/>
            <a:ext cx="6612393" cy="1143000"/>
          </a:xfrm>
        </p:spPr>
        <p:txBody>
          <a:bodyPr>
            <a:noAutofit/>
          </a:bodyPr>
          <a:lstStyle/>
          <a:p>
            <a:pPr algn="l"/>
            <a:r>
              <a:rPr lang="en-GB" altLang="en-US" sz="3600" b="1" dirty="0">
                <a:solidFill>
                  <a:srgbClr val="FF3300"/>
                </a:solidFill>
              </a:rPr>
              <a:t>What is a Hazardous substance?</a:t>
            </a:r>
          </a:p>
        </p:txBody>
      </p:sp>
      <p:sp>
        <p:nvSpPr>
          <p:cNvPr id="40963" name="Rectangle 3"/>
          <p:cNvSpPr>
            <a:spLocks noGrp="1" noChangeArrowheads="1"/>
          </p:cNvSpPr>
          <p:nvPr>
            <p:ph type="body" sz="half" idx="1"/>
          </p:nvPr>
        </p:nvSpPr>
        <p:spPr>
          <a:xfrm>
            <a:off x="335895" y="2060847"/>
            <a:ext cx="8558868" cy="4392489"/>
          </a:xfrm>
        </p:spPr>
        <p:txBody>
          <a:bodyPr>
            <a:noAutofit/>
          </a:bodyPr>
          <a:lstStyle/>
          <a:p>
            <a:pPr marL="0" indent="0">
              <a:buFontTx/>
              <a:buNone/>
            </a:pPr>
            <a:r>
              <a:rPr lang="en-GB" altLang="en-US" sz="2400" b="1" dirty="0">
                <a:latin typeface="Arial" panose="020B0604020202020204" pitchFamily="34" charset="0"/>
                <a:cs typeface="Arial" panose="020B0604020202020204" pitchFamily="34" charset="0"/>
              </a:rPr>
              <a:t>Any substance likely to cause </a:t>
            </a:r>
            <a:r>
              <a:rPr lang="en-GB" altLang="en-US" sz="2400" b="1" dirty="0" smtClean="0">
                <a:latin typeface="Arial" panose="020B0604020202020204" pitchFamily="34" charset="0"/>
                <a:cs typeface="Arial" panose="020B0604020202020204" pitchFamily="34" charset="0"/>
              </a:rPr>
              <a:t>harm to </a:t>
            </a:r>
            <a:r>
              <a:rPr lang="en-GB" altLang="en-US" sz="2400" b="1" dirty="0">
                <a:latin typeface="Arial" panose="020B0604020202020204" pitchFamily="34" charset="0"/>
                <a:cs typeface="Arial" panose="020B0604020202020204" pitchFamily="34" charset="0"/>
              </a:rPr>
              <a:t>health, </a:t>
            </a:r>
            <a:endParaRPr lang="en-GB" altLang="en-US" sz="2400" b="1" dirty="0" smtClean="0">
              <a:latin typeface="Arial" panose="020B0604020202020204" pitchFamily="34" charset="0"/>
              <a:cs typeface="Arial" panose="020B0604020202020204" pitchFamily="34" charset="0"/>
            </a:endParaRPr>
          </a:p>
          <a:p>
            <a:pPr marL="0" indent="0">
              <a:buFontTx/>
              <a:buNone/>
            </a:pPr>
            <a:r>
              <a:rPr lang="en-GB" altLang="en-US" sz="2400" b="1" dirty="0" smtClean="0">
                <a:latin typeface="Arial" panose="020B0604020202020204" pitchFamily="34" charset="0"/>
                <a:cs typeface="Arial" panose="020B0604020202020204" pitchFamily="34" charset="0"/>
              </a:rPr>
              <a:t>environment </a:t>
            </a:r>
            <a:r>
              <a:rPr lang="en-GB" altLang="en-US" sz="2400" b="1" dirty="0">
                <a:latin typeface="Arial" panose="020B0604020202020204" pitchFamily="34" charset="0"/>
                <a:cs typeface="Arial" panose="020B0604020202020204" pitchFamily="34" charset="0"/>
              </a:rPr>
              <a:t>or </a:t>
            </a:r>
            <a:r>
              <a:rPr lang="en-GB" altLang="en-US" sz="2400" b="1" dirty="0" smtClean="0">
                <a:latin typeface="Arial" panose="020B0604020202020204" pitchFamily="34" charset="0"/>
                <a:cs typeface="Arial" panose="020B0604020202020204" pitchFamily="34" charset="0"/>
              </a:rPr>
              <a:t>Property</a:t>
            </a:r>
          </a:p>
          <a:p>
            <a:pPr marL="0" indent="0">
              <a:buFontTx/>
              <a:buNone/>
            </a:pPr>
            <a:r>
              <a:rPr lang="en-GB" altLang="en-US" sz="2400" dirty="0" smtClean="0">
                <a:latin typeface="Arial" panose="020B0604020202020204" pitchFamily="34" charset="0"/>
                <a:cs typeface="Arial" panose="020B0604020202020204" pitchFamily="34" charset="0"/>
              </a:rPr>
              <a:t>Hazardous </a:t>
            </a:r>
            <a:r>
              <a:rPr lang="en-GB" altLang="en-US" sz="2400" dirty="0">
                <a:latin typeface="Arial" panose="020B0604020202020204" pitchFamily="34" charset="0"/>
                <a:cs typeface="Arial" panose="020B0604020202020204" pitchFamily="34" charset="0"/>
              </a:rPr>
              <a:t>substances can include;</a:t>
            </a:r>
          </a:p>
          <a:p>
            <a:pPr marL="0" indent="0">
              <a:buFontTx/>
              <a:buNone/>
            </a:pPr>
            <a:r>
              <a:rPr lang="en-GB" altLang="en-US" sz="2400" i="1" dirty="0">
                <a:latin typeface="Arial" panose="020B0604020202020204" pitchFamily="34" charset="0"/>
                <a:cs typeface="Arial" panose="020B0604020202020204" pitchFamily="34" charset="0"/>
              </a:rPr>
              <a:t>Adhesives, paints, cleaning agents,</a:t>
            </a:r>
          </a:p>
          <a:p>
            <a:pPr marL="0" indent="0">
              <a:buFontTx/>
              <a:buNone/>
            </a:pPr>
            <a:r>
              <a:rPr lang="en-GB" altLang="en-US" sz="2400" i="1" dirty="0">
                <a:latin typeface="Arial" panose="020B0604020202020204" pitchFamily="34" charset="0"/>
                <a:cs typeface="Arial" panose="020B0604020202020204" pitchFamily="34" charset="0"/>
              </a:rPr>
              <a:t>fumes, dusts, pest control products, bacteria</a:t>
            </a:r>
          </a:p>
          <a:p>
            <a:pPr marL="0" indent="0">
              <a:buFontTx/>
              <a:buNone/>
            </a:pPr>
            <a:r>
              <a:rPr lang="en-GB" altLang="en-US" sz="2400" dirty="0">
                <a:latin typeface="Arial" panose="020B0604020202020204" pitchFamily="34" charset="0"/>
                <a:cs typeface="Arial" panose="020B0604020202020204" pitchFamily="34" charset="0"/>
              </a:rPr>
              <a:t>And can cause;</a:t>
            </a:r>
          </a:p>
          <a:p>
            <a:pPr marL="0" indent="0">
              <a:buFontTx/>
              <a:buNone/>
            </a:pPr>
            <a:r>
              <a:rPr lang="en-GB" altLang="en-US" sz="2400" i="1" dirty="0">
                <a:latin typeface="Arial" panose="020B0604020202020204" pitchFamily="34" charset="0"/>
                <a:cs typeface="Arial" panose="020B0604020202020204" pitchFamily="34" charset="0"/>
              </a:rPr>
              <a:t>skin irritation, dermatitis, asthma, loss of</a:t>
            </a:r>
          </a:p>
          <a:p>
            <a:pPr marL="0" indent="0">
              <a:buFontTx/>
              <a:buNone/>
            </a:pPr>
            <a:r>
              <a:rPr lang="en-GB" altLang="en-US" sz="2400" i="1" dirty="0">
                <a:latin typeface="Arial" panose="020B0604020202020204" pitchFamily="34" charset="0"/>
                <a:cs typeface="Arial" panose="020B0604020202020204" pitchFamily="34" charset="0"/>
              </a:rPr>
              <a:t>consciousness, cancer, </a:t>
            </a:r>
            <a:r>
              <a:rPr lang="en-GB" altLang="en-US" sz="2400" i="1" dirty="0" smtClean="0">
                <a:latin typeface="Arial" panose="020B0604020202020204" pitchFamily="34" charset="0"/>
                <a:cs typeface="Arial" panose="020B0604020202020204" pitchFamily="34" charset="0"/>
              </a:rPr>
              <a:t>infection</a:t>
            </a:r>
          </a:p>
          <a:p>
            <a:pPr marL="0" indent="0">
              <a:buFontTx/>
              <a:buNone/>
            </a:pPr>
            <a:r>
              <a:rPr lang="en-GB" altLang="en-US" sz="2400" dirty="0" smtClean="0">
                <a:latin typeface="Arial" panose="020B0604020202020204" pitchFamily="34" charset="0"/>
                <a:cs typeface="Arial" panose="020B0604020202020204" pitchFamily="34" charset="0"/>
              </a:rPr>
              <a:t>Some </a:t>
            </a:r>
            <a:r>
              <a:rPr lang="en-GB" altLang="en-US" sz="2400" dirty="0">
                <a:latin typeface="Arial" panose="020B0604020202020204" pitchFamily="34" charset="0"/>
                <a:cs typeface="Arial" panose="020B0604020202020204" pitchFamily="34" charset="0"/>
              </a:rPr>
              <a:t>hazardous materials have exposure limits set by regulation </a:t>
            </a:r>
          </a:p>
        </p:txBody>
      </p:sp>
      <p:pic>
        <p:nvPicPr>
          <p:cNvPr id="40964" name="Picture 4" descr="HazardousWaste.jpg"/>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7236296" y="3068960"/>
            <a:ext cx="1514475" cy="15240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grpSp>
        <p:nvGrpSpPr>
          <p:cNvPr id="5" name="Group 4"/>
          <p:cNvGrpSpPr/>
          <p:nvPr/>
        </p:nvGrpSpPr>
        <p:grpSpPr>
          <a:xfrm>
            <a:off x="1149" y="66530"/>
            <a:ext cx="9035406" cy="683568"/>
            <a:chOff x="1149" y="66530"/>
            <a:chExt cx="9035406" cy="683568"/>
          </a:xfrm>
        </p:grpSpPr>
        <p:pic>
          <p:nvPicPr>
            <p:cNvPr id="6"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8" name="Rectangle 7"/>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COSHH. Control of Substances Hazardous to Health</a:t>
              </a:r>
              <a:endParaRPr lang="en-GB" sz="1400" b="1" dirty="0">
                <a:solidFill>
                  <a:srgbClr val="0070C0"/>
                </a:solidFill>
              </a:endParaRPr>
            </a:p>
          </p:txBody>
        </p:sp>
        <p:pic>
          <p:nvPicPr>
            <p:cNvPr id="9"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25039281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10"/>
          <p:cNvSpPr>
            <a:spLocks noGrp="1"/>
          </p:cNvSpPr>
          <p:nvPr>
            <p:ph sz="half" idx="2"/>
          </p:nvPr>
        </p:nvSpPr>
        <p:spPr>
          <a:xfrm>
            <a:off x="426356" y="2924944"/>
            <a:ext cx="8075240" cy="3744416"/>
          </a:xfrm>
        </p:spPr>
        <p:txBody>
          <a:bodyPr>
            <a:noAutofit/>
          </a:bodyPr>
          <a:lstStyle/>
          <a:p>
            <a:pPr marL="109728" indent="0" fontAlgn="auto">
              <a:spcBef>
                <a:spcPts val="0"/>
              </a:spcBef>
              <a:spcAft>
                <a:spcPts val="0"/>
              </a:spcAft>
              <a:buNone/>
              <a:defRPr/>
            </a:pPr>
            <a:r>
              <a:rPr lang="en-GB" sz="2000" dirty="0" smtClean="0">
                <a:latin typeface="Arial" panose="020B0604020202020204" pitchFamily="34" charset="0"/>
                <a:cs typeface="Arial" panose="020B0604020202020204" pitchFamily="34" charset="0"/>
              </a:rPr>
              <a:t>Chemicals or other hazardous substances at work that can put people’s health at risk</a:t>
            </a:r>
          </a:p>
          <a:p>
            <a:pPr marL="109728" indent="0" fontAlgn="auto">
              <a:spcBef>
                <a:spcPts val="0"/>
              </a:spcBef>
              <a:spcAft>
                <a:spcPts val="0"/>
              </a:spcAft>
              <a:buNone/>
              <a:defRPr/>
            </a:pPr>
            <a:endParaRPr lang="en-GB" sz="2000" dirty="0" smtClean="0">
              <a:latin typeface="Arial" panose="020B0604020202020204" pitchFamily="34" charset="0"/>
              <a:cs typeface="Arial" panose="020B0604020202020204" pitchFamily="34" charset="0"/>
            </a:endParaRPr>
          </a:p>
          <a:p>
            <a:pPr marL="452628" fontAlgn="auto">
              <a:spcBef>
                <a:spcPts val="0"/>
              </a:spcBef>
              <a:spcAft>
                <a:spcPts val="0"/>
              </a:spcAft>
              <a:buFont typeface="Wingdings" panose="05000000000000000000" pitchFamily="2" charset="2"/>
              <a:buChar char="§"/>
              <a:defRPr/>
            </a:pPr>
            <a:r>
              <a:rPr lang="en-GB" sz="2000" dirty="0" smtClean="0">
                <a:latin typeface="Arial" panose="020B0604020202020204" pitchFamily="34" charset="0"/>
                <a:cs typeface="Arial" panose="020B0604020202020204" pitchFamily="34" charset="0"/>
              </a:rPr>
              <a:t>Substances &amp; mixtures classified as dangerous under CHIP – (</a:t>
            </a:r>
            <a:r>
              <a:rPr lang="en-US" sz="2000" dirty="0" smtClean="0">
                <a:latin typeface="Arial" panose="020B0604020202020204" pitchFamily="34" charset="0"/>
                <a:cs typeface="Arial" panose="020B0604020202020204" pitchFamily="34" charset="0"/>
              </a:rPr>
              <a:t>Chemicals (Hazard Information and Packaging for Supply) Regulations 2008 </a:t>
            </a:r>
            <a:r>
              <a:rPr lang="en-GB" sz="2000" dirty="0" smtClean="0">
                <a:latin typeface="Arial" panose="020B0604020202020204" pitchFamily="34" charset="0"/>
                <a:cs typeface="Arial" panose="020B0604020202020204" pitchFamily="34" charset="0"/>
              </a:rPr>
              <a:t>)</a:t>
            </a:r>
          </a:p>
          <a:p>
            <a:pPr marL="452628" fontAlgn="auto">
              <a:spcBef>
                <a:spcPts val="0"/>
              </a:spcBef>
              <a:spcAft>
                <a:spcPts val="0"/>
              </a:spcAft>
              <a:buFont typeface="Wingdings" panose="05000000000000000000" pitchFamily="2" charset="2"/>
              <a:buChar char="§"/>
              <a:defRPr/>
            </a:pPr>
            <a:r>
              <a:rPr lang="en-GB" sz="2000" dirty="0" smtClean="0">
                <a:latin typeface="Arial" panose="020B0604020202020204" pitchFamily="34" charset="0"/>
                <a:cs typeface="Arial" panose="020B0604020202020204" pitchFamily="34" charset="0"/>
              </a:rPr>
              <a:t>Substances with WELs  (Workplace exposure limits)</a:t>
            </a:r>
          </a:p>
          <a:p>
            <a:pPr marL="452628" fontAlgn="auto">
              <a:spcBef>
                <a:spcPts val="0"/>
              </a:spcBef>
              <a:spcAft>
                <a:spcPts val="0"/>
              </a:spcAft>
              <a:buFont typeface="Wingdings" panose="05000000000000000000" pitchFamily="2" charset="2"/>
              <a:buChar char="§"/>
              <a:defRPr/>
            </a:pPr>
            <a:r>
              <a:rPr lang="en-GB" sz="2000" dirty="0" smtClean="0">
                <a:latin typeface="Arial" panose="020B0604020202020204" pitchFamily="34" charset="0"/>
                <a:cs typeface="Arial" panose="020B0604020202020204" pitchFamily="34" charset="0"/>
              </a:rPr>
              <a:t>Biological agents</a:t>
            </a:r>
          </a:p>
          <a:p>
            <a:pPr marL="452628" fontAlgn="auto">
              <a:spcBef>
                <a:spcPts val="0"/>
              </a:spcBef>
              <a:spcAft>
                <a:spcPts val="0"/>
              </a:spcAft>
              <a:buFont typeface="Wingdings" panose="05000000000000000000" pitchFamily="2" charset="2"/>
              <a:buChar char="§"/>
              <a:defRPr/>
            </a:pPr>
            <a:r>
              <a:rPr lang="en-GB" sz="2000" dirty="0" smtClean="0">
                <a:latin typeface="Arial" panose="020B0604020202020204" pitchFamily="34" charset="0"/>
                <a:cs typeface="Arial" panose="020B0604020202020204" pitchFamily="34" charset="0"/>
              </a:rPr>
              <a:t>Some dusts, especially in high concentrations</a:t>
            </a:r>
          </a:p>
          <a:p>
            <a:pPr marL="452628" fontAlgn="auto">
              <a:spcBef>
                <a:spcPts val="0"/>
              </a:spcBef>
              <a:spcAft>
                <a:spcPts val="0"/>
              </a:spcAft>
              <a:buFont typeface="Wingdings" panose="05000000000000000000" pitchFamily="2" charset="2"/>
              <a:buChar char="§"/>
              <a:defRPr/>
            </a:pPr>
            <a:r>
              <a:rPr lang="en-GB" sz="2000" dirty="0" smtClean="0">
                <a:latin typeface="Arial" panose="020B0604020202020204" pitchFamily="34" charset="0"/>
                <a:cs typeface="Arial" panose="020B0604020202020204" pitchFamily="34" charset="0"/>
              </a:rPr>
              <a:t>Other substances of comparable hazard</a:t>
            </a:r>
            <a:endParaRPr lang="en-US" sz="2000" dirty="0">
              <a:latin typeface="Arial" panose="020B0604020202020204" pitchFamily="34" charset="0"/>
              <a:cs typeface="Arial" panose="020B0604020202020204" pitchFamily="34" charset="0"/>
            </a:endParaRPr>
          </a:p>
        </p:txBody>
      </p:sp>
      <p:sp>
        <p:nvSpPr>
          <p:cNvPr id="3" name="Title 2"/>
          <p:cNvSpPr>
            <a:spLocks noGrp="1"/>
          </p:cNvSpPr>
          <p:nvPr>
            <p:ph type="title"/>
          </p:nvPr>
        </p:nvSpPr>
        <p:spPr>
          <a:xfrm>
            <a:off x="389629" y="850071"/>
            <a:ext cx="8527094" cy="784473"/>
          </a:xfrm>
        </p:spPr>
        <p:txBody>
          <a:bodyPr>
            <a:noAutofit/>
          </a:bodyPr>
          <a:lstStyle/>
          <a:p>
            <a:pPr algn="l" fontAlgn="auto">
              <a:spcAft>
                <a:spcPts val="0"/>
              </a:spcAft>
              <a:defRPr/>
            </a:pPr>
            <a:r>
              <a:rPr lang="en-GB" sz="3600" b="1" dirty="0" smtClean="0">
                <a:solidFill>
                  <a:srgbClr val="FF0000"/>
                </a:solidFill>
              </a:rPr>
              <a:t>Hazardous substance under COSHH</a:t>
            </a:r>
            <a:endParaRPr lang="en-US" sz="3600" b="1" dirty="0">
              <a:solidFill>
                <a:srgbClr val="FF0000"/>
              </a:solidFill>
            </a:endParaRPr>
          </a:p>
        </p:txBody>
      </p:sp>
      <p:sp>
        <p:nvSpPr>
          <p:cNvPr id="4" name="Rectangle 3"/>
          <p:cNvSpPr/>
          <p:nvPr/>
        </p:nvSpPr>
        <p:spPr>
          <a:xfrm>
            <a:off x="426356" y="1634544"/>
            <a:ext cx="8338735" cy="1200329"/>
          </a:xfrm>
          <a:prstGeom prst="rect">
            <a:avLst/>
          </a:prstGeom>
        </p:spPr>
        <p:txBody>
          <a:bodyPr wrap="square">
            <a:spAutoFit/>
          </a:bodyPr>
          <a:lstStyle/>
          <a:p>
            <a:pPr indent="0">
              <a:lnSpc>
                <a:spcPct val="150000"/>
              </a:lnSpc>
              <a:spcBef>
                <a:spcPts val="0"/>
              </a:spcBef>
              <a:buFontTx/>
              <a:buNone/>
            </a:pPr>
            <a:r>
              <a:rPr lang="en-GB" altLang="en-US" sz="2400" b="1" dirty="0">
                <a:latin typeface="Arial" panose="020B0604020202020204" pitchFamily="34" charset="0"/>
                <a:cs typeface="Arial" panose="020B0604020202020204" pitchFamily="34" charset="0"/>
              </a:rPr>
              <a:t>The </a:t>
            </a:r>
            <a:r>
              <a:rPr lang="en-GB" altLang="en-US" sz="2400" b="1" dirty="0">
                <a:solidFill>
                  <a:srgbClr val="FF3300"/>
                </a:solidFill>
                <a:latin typeface="Arial" panose="020B0604020202020204" pitchFamily="34" charset="0"/>
                <a:cs typeface="Arial" panose="020B0604020202020204" pitchFamily="34" charset="0"/>
              </a:rPr>
              <a:t>C</a:t>
            </a:r>
            <a:r>
              <a:rPr lang="en-GB" altLang="en-US" sz="2400" b="1" dirty="0">
                <a:latin typeface="Arial" panose="020B0604020202020204" pitchFamily="34" charset="0"/>
                <a:cs typeface="Arial" panose="020B0604020202020204" pitchFamily="34" charset="0"/>
              </a:rPr>
              <a:t>ontrol </a:t>
            </a:r>
            <a:r>
              <a:rPr lang="en-GB" altLang="en-US" sz="2400" b="1" dirty="0">
                <a:solidFill>
                  <a:srgbClr val="FF3300"/>
                </a:solidFill>
                <a:latin typeface="Arial" panose="020B0604020202020204" pitchFamily="34" charset="0"/>
                <a:cs typeface="Arial" panose="020B0604020202020204" pitchFamily="34" charset="0"/>
              </a:rPr>
              <a:t>O</a:t>
            </a:r>
            <a:r>
              <a:rPr lang="en-GB" altLang="en-US" sz="2400" b="1" dirty="0">
                <a:latin typeface="Arial" panose="020B0604020202020204" pitchFamily="34" charset="0"/>
                <a:cs typeface="Arial" panose="020B0604020202020204" pitchFamily="34" charset="0"/>
              </a:rPr>
              <a:t>f </a:t>
            </a:r>
            <a:r>
              <a:rPr lang="en-GB" altLang="en-US" sz="2400" b="1" dirty="0">
                <a:solidFill>
                  <a:srgbClr val="FF3300"/>
                </a:solidFill>
                <a:latin typeface="Arial" panose="020B0604020202020204" pitchFamily="34" charset="0"/>
                <a:cs typeface="Arial" panose="020B0604020202020204" pitchFamily="34" charset="0"/>
              </a:rPr>
              <a:t>S</a:t>
            </a:r>
            <a:r>
              <a:rPr lang="en-GB" altLang="en-US" sz="2400" b="1" dirty="0">
                <a:latin typeface="Arial" panose="020B0604020202020204" pitchFamily="34" charset="0"/>
                <a:cs typeface="Arial" panose="020B0604020202020204" pitchFamily="34" charset="0"/>
              </a:rPr>
              <a:t>ubstances </a:t>
            </a:r>
            <a:r>
              <a:rPr lang="en-GB" altLang="en-US" sz="2400" b="1" dirty="0">
                <a:solidFill>
                  <a:srgbClr val="FF3300"/>
                </a:solidFill>
                <a:latin typeface="Arial" panose="020B0604020202020204" pitchFamily="34" charset="0"/>
                <a:cs typeface="Arial" panose="020B0604020202020204" pitchFamily="34" charset="0"/>
              </a:rPr>
              <a:t>H</a:t>
            </a:r>
            <a:r>
              <a:rPr lang="en-GB" altLang="en-US" sz="2400" b="1" dirty="0">
                <a:latin typeface="Arial" panose="020B0604020202020204" pitchFamily="34" charset="0"/>
                <a:cs typeface="Arial" panose="020B0604020202020204" pitchFamily="34" charset="0"/>
              </a:rPr>
              <a:t>azardous to </a:t>
            </a:r>
            <a:r>
              <a:rPr lang="en-GB" altLang="en-US" sz="2400" b="1" dirty="0">
                <a:solidFill>
                  <a:srgbClr val="FF3300"/>
                </a:solidFill>
                <a:latin typeface="Arial" panose="020B0604020202020204" pitchFamily="34" charset="0"/>
                <a:cs typeface="Arial" panose="020B0604020202020204" pitchFamily="34" charset="0"/>
              </a:rPr>
              <a:t>H</a:t>
            </a:r>
            <a:r>
              <a:rPr lang="en-GB" altLang="en-US" sz="2400" b="1" dirty="0">
                <a:latin typeface="Arial" panose="020B0604020202020204" pitchFamily="34" charset="0"/>
                <a:cs typeface="Arial" panose="020B0604020202020204" pitchFamily="34" charset="0"/>
              </a:rPr>
              <a:t>ealth regulations 2002</a:t>
            </a:r>
          </a:p>
        </p:txBody>
      </p:sp>
      <p:grpSp>
        <p:nvGrpSpPr>
          <p:cNvPr id="7" name="Group 6"/>
          <p:cNvGrpSpPr/>
          <p:nvPr/>
        </p:nvGrpSpPr>
        <p:grpSpPr>
          <a:xfrm>
            <a:off x="1149" y="66530"/>
            <a:ext cx="9035406" cy="683568"/>
            <a:chOff x="1149" y="66530"/>
            <a:chExt cx="9035406" cy="683568"/>
          </a:xfrm>
        </p:grpSpPr>
        <p:pic>
          <p:nvPicPr>
            <p:cNvPr id="8"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Rectangle 8"/>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0" name="Rectangle 9"/>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COSHH. Control of Substances Hazardous to Health</a:t>
              </a:r>
              <a:endParaRPr lang="en-GB" sz="1400" b="1" dirty="0">
                <a:solidFill>
                  <a:srgbClr val="0070C0"/>
                </a:solidFill>
              </a:endParaRPr>
            </a:p>
          </p:txBody>
        </p:sp>
        <p:pic>
          <p:nvPicPr>
            <p:cNvPr id="12"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350656196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p:cNvSpPr>
            <a:spLocks noGrp="1"/>
          </p:cNvSpPr>
          <p:nvPr>
            <p:ph sz="half" idx="2"/>
          </p:nvPr>
        </p:nvSpPr>
        <p:spPr>
          <a:xfrm>
            <a:off x="755576" y="2348880"/>
            <a:ext cx="7931224" cy="4032448"/>
          </a:xfrm>
        </p:spPr>
        <p:txBody>
          <a:bodyPr>
            <a:noAutofit/>
          </a:bodyPr>
          <a:lstStyle/>
          <a:p>
            <a:pPr marL="566928" indent="-457200" fontAlgn="auto">
              <a:lnSpc>
                <a:spcPct val="150000"/>
              </a:lnSpc>
              <a:spcBef>
                <a:spcPts val="0"/>
              </a:spcBef>
              <a:spcAft>
                <a:spcPts val="0"/>
              </a:spcAft>
              <a:buFont typeface="Wingdings" panose="05000000000000000000" pitchFamily="2" charset="2"/>
              <a:buChar char="§"/>
              <a:defRPr/>
            </a:pPr>
            <a:r>
              <a:rPr lang="en-GB" sz="2400" dirty="0" smtClean="0">
                <a:latin typeface="Arial" panose="020B0604020202020204" pitchFamily="34" charset="0"/>
                <a:cs typeface="Arial" panose="020B0604020202020204" pitchFamily="34" charset="0"/>
              </a:rPr>
              <a:t>Lead and Asbestos (separate regulations)</a:t>
            </a:r>
          </a:p>
          <a:p>
            <a:pPr marL="566928" indent="-457200" fontAlgn="auto">
              <a:lnSpc>
                <a:spcPct val="150000"/>
              </a:lnSpc>
              <a:spcBef>
                <a:spcPts val="0"/>
              </a:spcBef>
              <a:spcAft>
                <a:spcPts val="0"/>
              </a:spcAft>
              <a:buFont typeface="Wingdings" panose="05000000000000000000" pitchFamily="2" charset="2"/>
              <a:buChar char="§"/>
              <a:defRPr/>
            </a:pPr>
            <a:r>
              <a:rPr lang="en-GB" sz="2400" dirty="0" smtClean="0">
                <a:latin typeface="Arial" panose="020B0604020202020204" pitchFamily="34" charset="0"/>
                <a:cs typeface="Arial" panose="020B0604020202020204" pitchFamily="34" charset="0"/>
              </a:rPr>
              <a:t>Substances only hazardous due to:</a:t>
            </a:r>
          </a:p>
          <a:p>
            <a:pPr marL="678942" lvl="1" indent="-342900" fontAlgn="auto">
              <a:lnSpc>
                <a:spcPct val="150000"/>
              </a:lnSpc>
              <a:spcBef>
                <a:spcPts val="0"/>
              </a:spcBef>
              <a:spcAft>
                <a:spcPts val="0"/>
              </a:spcAft>
              <a:buFont typeface="Wingdings" panose="05000000000000000000" pitchFamily="2" charset="2"/>
              <a:buChar char="§"/>
              <a:defRPr/>
            </a:pPr>
            <a:r>
              <a:rPr lang="en-GB" dirty="0" smtClean="0">
                <a:latin typeface="Arial" panose="020B0604020202020204" pitchFamily="34" charset="0"/>
                <a:cs typeface="Arial" panose="020B0604020202020204" pitchFamily="34" charset="0"/>
              </a:rPr>
              <a:t>Radio-activity</a:t>
            </a:r>
          </a:p>
          <a:p>
            <a:pPr marL="678942" lvl="1" indent="-342900" fontAlgn="auto">
              <a:lnSpc>
                <a:spcPct val="150000"/>
              </a:lnSpc>
              <a:spcBef>
                <a:spcPts val="0"/>
              </a:spcBef>
              <a:spcAft>
                <a:spcPts val="0"/>
              </a:spcAft>
              <a:buFont typeface="Wingdings" panose="05000000000000000000" pitchFamily="2" charset="2"/>
              <a:buChar char="§"/>
              <a:defRPr/>
            </a:pPr>
            <a:r>
              <a:rPr lang="en-GB" dirty="0" smtClean="0">
                <a:latin typeface="Arial" panose="020B0604020202020204" pitchFamily="34" charset="0"/>
                <a:cs typeface="Arial" panose="020B0604020202020204" pitchFamily="34" charset="0"/>
              </a:rPr>
              <a:t>Simple asphyxiants</a:t>
            </a:r>
          </a:p>
          <a:p>
            <a:pPr marL="678942" lvl="1" indent="-342900" fontAlgn="auto">
              <a:lnSpc>
                <a:spcPct val="150000"/>
              </a:lnSpc>
              <a:spcBef>
                <a:spcPts val="0"/>
              </a:spcBef>
              <a:spcAft>
                <a:spcPts val="0"/>
              </a:spcAft>
              <a:buFont typeface="Wingdings" panose="05000000000000000000" pitchFamily="2" charset="2"/>
              <a:buChar char="§"/>
              <a:defRPr/>
            </a:pPr>
            <a:r>
              <a:rPr lang="en-GB" dirty="0" smtClean="0">
                <a:latin typeface="Arial" panose="020B0604020202020204" pitchFamily="34" charset="0"/>
                <a:cs typeface="Arial" panose="020B0604020202020204" pitchFamily="34" charset="0"/>
              </a:rPr>
              <a:t>High pressure or extremes of temperature</a:t>
            </a:r>
          </a:p>
          <a:p>
            <a:pPr marL="566928" indent="-457200" fontAlgn="auto">
              <a:lnSpc>
                <a:spcPct val="150000"/>
              </a:lnSpc>
              <a:spcBef>
                <a:spcPts val="0"/>
              </a:spcBef>
              <a:spcAft>
                <a:spcPts val="0"/>
              </a:spcAft>
              <a:buFont typeface="Wingdings" panose="05000000000000000000" pitchFamily="2" charset="2"/>
              <a:buChar char="§"/>
              <a:defRPr/>
            </a:pPr>
            <a:r>
              <a:rPr lang="en-GB" sz="2400" dirty="0" smtClean="0">
                <a:latin typeface="Arial" panose="020B0604020202020204" pitchFamily="34" charset="0"/>
                <a:cs typeface="Arial" panose="020B0604020202020204" pitchFamily="34" charset="0"/>
              </a:rPr>
              <a:t>Biological agents not connected with work</a:t>
            </a:r>
          </a:p>
          <a:p>
            <a:pPr marL="973836" lvl="2" indent="-342900" fontAlgn="auto">
              <a:lnSpc>
                <a:spcPct val="150000"/>
              </a:lnSpc>
              <a:spcBef>
                <a:spcPts val="0"/>
              </a:spcBef>
              <a:spcAft>
                <a:spcPts val="0"/>
              </a:spcAft>
              <a:buFont typeface="Wingdings" panose="05000000000000000000" pitchFamily="2" charset="2"/>
              <a:buChar char="§"/>
              <a:defRPr/>
            </a:pPr>
            <a:r>
              <a:rPr lang="en-GB" sz="2400" dirty="0" smtClean="0">
                <a:latin typeface="Arial" panose="020B0604020202020204" pitchFamily="34" charset="0"/>
                <a:cs typeface="Arial" panose="020B0604020202020204" pitchFamily="34" charset="0"/>
              </a:rPr>
              <a:t>Eg Swine flu or catching a cold from a colleague</a:t>
            </a:r>
          </a:p>
        </p:txBody>
      </p:sp>
      <p:sp>
        <p:nvSpPr>
          <p:cNvPr id="4" name="Title 3"/>
          <p:cNvSpPr>
            <a:spLocks noGrp="1"/>
          </p:cNvSpPr>
          <p:nvPr>
            <p:ph type="title"/>
          </p:nvPr>
        </p:nvSpPr>
        <p:spPr>
          <a:xfrm>
            <a:off x="431540" y="1052736"/>
            <a:ext cx="8579295" cy="792088"/>
          </a:xfrm>
        </p:spPr>
        <p:txBody>
          <a:bodyPr>
            <a:normAutofit/>
          </a:bodyPr>
          <a:lstStyle/>
          <a:p>
            <a:pPr algn="l" fontAlgn="auto">
              <a:spcAft>
                <a:spcPts val="0"/>
              </a:spcAft>
              <a:defRPr/>
            </a:pPr>
            <a:r>
              <a:rPr lang="en-GB" sz="3200" b="1" dirty="0">
                <a:solidFill>
                  <a:srgbClr val="FF0000"/>
                </a:solidFill>
                <a:latin typeface="Arial" panose="020B0604020202020204" pitchFamily="34" charset="0"/>
                <a:cs typeface="Arial" panose="020B0604020202020204" pitchFamily="34" charset="0"/>
              </a:rPr>
              <a:t>H</a:t>
            </a:r>
            <a:r>
              <a:rPr lang="en-GB" sz="3200" b="1" dirty="0" smtClean="0">
                <a:solidFill>
                  <a:srgbClr val="FF0000"/>
                </a:solidFill>
                <a:latin typeface="Arial" panose="020B0604020202020204" pitchFamily="34" charset="0"/>
                <a:cs typeface="Arial" panose="020B0604020202020204" pitchFamily="34" charset="0"/>
              </a:rPr>
              <a:t>azardous substances NOT under COSHH</a:t>
            </a:r>
            <a:endParaRPr lang="en-US" sz="3200" b="1" dirty="0">
              <a:solidFill>
                <a:srgbClr val="FF0000"/>
              </a:solidFill>
              <a:latin typeface="Arial" panose="020B0604020202020204" pitchFamily="34" charset="0"/>
              <a:cs typeface="Arial" panose="020B0604020202020204" pitchFamily="34" charset="0"/>
            </a:endParaRPr>
          </a:p>
        </p:txBody>
      </p:sp>
      <p:grpSp>
        <p:nvGrpSpPr>
          <p:cNvPr id="6" name="Group 5"/>
          <p:cNvGrpSpPr/>
          <p:nvPr/>
        </p:nvGrpSpPr>
        <p:grpSpPr>
          <a:xfrm>
            <a:off x="1149" y="66530"/>
            <a:ext cx="9035406" cy="683568"/>
            <a:chOff x="1149" y="66530"/>
            <a:chExt cx="9035406" cy="683568"/>
          </a:xfrm>
        </p:grpSpPr>
        <p:pic>
          <p:nvPicPr>
            <p:cNvPr id="7"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Rectangle 8"/>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0" name="Rectangle 9"/>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COSHH. Control of Substances Hazardous to Health</a:t>
              </a:r>
              <a:endParaRPr lang="en-GB" sz="1400" b="1" dirty="0">
                <a:solidFill>
                  <a:srgbClr val="0070C0"/>
                </a:solidFill>
              </a:endParaRPr>
            </a:p>
          </p:txBody>
        </p:sp>
        <p:pic>
          <p:nvPicPr>
            <p:cNvPr id="11"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213078043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80" name="Rectangle 8"/>
          <p:cNvSpPr>
            <a:spLocks noGrp="1" noChangeArrowheads="1"/>
          </p:cNvSpPr>
          <p:nvPr>
            <p:ph type="ctrTitle"/>
          </p:nvPr>
        </p:nvSpPr>
        <p:spPr>
          <a:xfrm>
            <a:off x="683998" y="598167"/>
            <a:ext cx="5616624" cy="1470025"/>
          </a:xfrm>
        </p:spPr>
        <p:txBody>
          <a:bodyPr anchor="ctr">
            <a:normAutofit/>
          </a:bodyPr>
          <a:lstStyle/>
          <a:p>
            <a:pPr algn="l"/>
            <a:r>
              <a:rPr lang="en-GB" altLang="en-US" sz="3600" b="1" dirty="0">
                <a:solidFill>
                  <a:srgbClr val="FF3300"/>
                </a:solidFill>
              </a:rPr>
              <a:t>Employer’s Responsibility</a:t>
            </a:r>
          </a:p>
        </p:txBody>
      </p:sp>
      <p:sp>
        <p:nvSpPr>
          <p:cNvPr id="3081" name="Rectangle 9"/>
          <p:cNvSpPr>
            <a:spLocks noGrp="1" noChangeArrowheads="1"/>
          </p:cNvSpPr>
          <p:nvPr>
            <p:ph type="subTitle" idx="1"/>
          </p:nvPr>
        </p:nvSpPr>
        <p:spPr>
          <a:xfrm>
            <a:off x="706878" y="2170049"/>
            <a:ext cx="8041586" cy="1656184"/>
          </a:xfrm>
        </p:spPr>
        <p:txBody>
          <a:bodyPr>
            <a:normAutofit/>
          </a:bodyPr>
          <a:lstStyle/>
          <a:p>
            <a:pPr algn="l"/>
            <a:r>
              <a:rPr lang="en-GB" altLang="en-US" sz="2400" dirty="0">
                <a:solidFill>
                  <a:schemeClr val="tx1"/>
                </a:solidFill>
                <a:latin typeface="Arial" panose="020B0604020202020204" pitchFamily="34" charset="0"/>
                <a:cs typeface="Arial" panose="020B0604020202020204" pitchFamily="34" charset="0"/>
              </a:rPr>
              <a:t>Every employer has a duty to ensure that their employees and others are not exposed to risks to their health because they must use or come in contact with hazardous substances.</a:t>
            </a:r>
          </a:p>
        </p:txBody>
      </p:sp>
      <p:grpSp>
        <p:nvGrpSpPr>
          <p:cNvPr id="5" name="Group 4"/>
          <p:cNvGrpSpPr/>
          <p:nvPr/>
        </p:nvGrpSpPr>
        <p:grpSpPr>
          <a:xfrm>
            <a:off x="1149" y="66530"/>
            <a:ext cx="9035406" cy="683568"/>
            <a:chOff x="1149" y="66530"/>
            <a:chExt cx="9035406" cy="683568"/>
          </a:xfrm>
        </p:grpSpPr>
        <p:pic>
          <p:nvPicPr>
            <p:cNvPr id="6"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8" name="Rectangle 7"/>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COSHH. Control of Substances Hazardous to Health</a:t>
              </a:r>
              <a:endParaRPr lang="en-GB" sz="1400" b="1" dirty="0">
                <a:solidFill>
                  <a:srgbClr val="0070C0"/>
                </a:solidFill>
              </a:endParaRPr>
            </a:p>
          </p:txBody>
        </p:sp>
        <p:pic>
          <p:nvPicPr>
            <p:cNvPr id="9"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2" name="Rectangle 1"/>
          <p:cNvSpPr/>
          <p:nvPr/>
        </p:nvSpPr>
        <p:spPr>
          <a:xfrm>
            <a:off x="1196822" y="4221088"/>
            <a:ext cx="7326130" cy="1938992"/>
          </a:xfrm>
          <a:prstGeom prst="rect">
            <a:avLst/>
          </a:prstGeom>
        </p:spPr>
        <p:txBody>
          <a:bodyPr wrap="square">
            <a:spAutoFit/>
          </a:bodyPr>
          <a:lstStyle/>
          <a:p>
            <a:r>
              <a:rPr lang="en-GB" altLang="en-US" sz="2400" dirty="0"/>
              <a:t>This is achieved by:</a:t>
            </a:r>
          </a:p>
          <a:p>
            <a:pPr marL="1257300" lvl="2" indent="-342900">
              <a:buFont typeface="Arial" panose="020B0604020202020204" pitchFamily="34" charset="0"/>
              <a:buChar char="•"/>
            </a:pPr>
            <a:r>
              <a:rPr lang="en-GB" altLang="en-US" sz="2400" dirty="0"/>
              <a:t>Risk assessment</a:t>
            </a:r>
          </a:p>
          <a:p>
            <a:pPr marL="1257300" lvl="2" indent="-342900">
              <a:buFont typeface="Arial" panose="020B0604020202020204" pitchFamily="34" charset="0"/>
              <a:buChar char="•"/>
            </a:pPr>
            <a:r>
              <a:rPr lang="en-GB" altLang="en-US" sz="2400" dirty="0"/>
              <a:t>Control measures</a:t>
            </a:r>
          </a:p>
          <a:p>
            <a:pPr marL="1257300" lvl="2" indent="-342900">
              <a:buFont typeface="Arial" panose="020B0604020202020204" pitchFamily="34" charset="0"/>
              <a:buChar char="•"/>
            </a:pPr>
            <a:r>
              <a:rPr lang="en-GB" altLang="en-US" sz="2400" dirty="0"/>
              <a:t>Monitoring health &amp; exposure if necessary</a:t>
            </a:r>
          </a:p>
          <a:p>
            <a:pPr marL="1257300" lvl="2" indent="-342900">
              <a:buFont typeface="Arial" panose="020B0604020202020204" pitchFamily="34" charset="0"/>
              <a:buChar char="•"/>
            </a:pPr>
            <a:r>
              <a:rPr lang="en-GB" altLang="en-US" sz="2400" dirty="0"/>
              <a:t>Information, training and supervision</a:t>
            </a:r>
          </a:p>
        </p:txBody>
      </p:sp>
    </p:spTree>
    <p:extLst>
      <p:ext uri="{BB962C8B-B14F-4D97-AF65-F5344CB8AC3E}">
        <p14:creationId xmlns:p14="http://schemas.microsoft.com/office/powerpoint/2010/main" val="368724902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80" name="Rectangle 8"/>
          <p:cNvSpPr>
            <a:spLocks noGrp="1" noChangeArrowheads="1"/>
          </p:cNvSpPr>
          <p:nvPr>
            <p:ph type="ctrTitle"/>
          </p:nvPr>
        </p:nvSpPr>
        <p:spPr>
          <a:xfrm>
            <a:off x="683998" y="598167"/>
            <a:ext cx="5616624" cy="1470025"/>
          </a:xfrm>
        </p:spPr>
        <p:txBody>
          <a:bodyPr anchor="ctr">
            <a:normAutofit/>
          </a:bodyPr>
          <a:lstStyle/>
          <a:p>
            <a:pPr algn="l"/>
            <a:r>
              <a:rPr lang="en-GB" altLang="en-US" sz="3600" b="1" dirty="0">
                <a:solidFill>
                  <a:srgbClr val="FF3300"/>
                </a:solidFill>
              </a:rPr>
              <a:t>Employer’s Responsibility</a:t>
            </a:r>
          </a:p>
        </p:txBody>
      </p:sp>
      <p:grpSp>
        <p:nvGrpSpPr>
          <p:cNvPr id="5" name="Group 4"/>
          <p:cNvGrpSpPr/>
          <p:nvPr/>
        </p:nvGrpSpPr>
        <p:grpSpPr>
          <a:xfrm>
            <a:off x="1149" y="66530"/>
            <a:ext cx="9035406" cy="683568"/>
            <a:chOff x="1149" y="66530"/>
            <a:chExt cx="9035406" cy="683568"/>
          </a:xfrm>
        </p:grpSpPr>
        <p:pic>
          <p:nvPicPr>
            <p:cNvPr id="6"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8" name="Rectangle 7"/>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COSHH. Control of Substances Hazardous to Health</a:t>
              </a:r>
              <a:endParaRPr lang="en-GB" sz="1400" b="1" dirty="0">
                <a:solidFill>
                  <a:srgbClr val="0070C0"/>
                </a:solidFill>
              </a:endParaRPr>
            </a:p>
          </p:txBody>
        </p:sp>
        <p:pic>
          <p:nvPicPr>
            <p:cNvPr id="9"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graphicFrame>
        <p:nvGraphicFramePr>
          <p:cNvPr id="4" name="Table 3"/>
          <p:cNvGraphicFramePr>
            <a:graphicFrameLocks noGrp="1"/>
          </p:cNvGraphicFramePr>
          <p:nvPr>
            <p:extLst>
              <p:ext uri="{D42A27DB-BD31-4B8C-83A1-F6EECF244321}">
                <p14:modId xmlns:p14="http://schemas.microsoft.com/office/powerpoint/2010/main" val="1770704898"/>
              </p:ext>
            </p:extLst>
          </p:nvPr>
        </p:nvGraphicFramePr>
        <p:xfrm>
          <a:off x="323528" y="1628800"/>
          <a:ext cx="8352928" cy="4983648"/>
        </p:xfrm>
        <a:graphic>
          <a:graphicData uri="http://schemas.openxmlformats.org/drawingml/2006/table">
            <a:tbl>
              <a:tblPr firstRow="1" bandRow="1">
                <a:tableStyleId>{5C22544A-7EE6-4342-B048-85BDC9FD1C3A}</a:tableStyleId>
              </a:tblPr>
              <a:tblGrid>
                <a:gridCol w="3096344">
                  <a:extLst>
                    <a:ext uri="{9D8B030D-6E8A-4147-A177-3AD203B41FA5}">
                      <a16:colId xmlns:a16="http://schemas.microsoft.com/office/drawing/2014/main" val="203508025"/>
                    </a:ext>
                  </a:extLst>
                </a:gridCol>
                <a:gridCol w="1728192">
                  <a:extLst>
                    <a:ext uri="{9D8B030D-6E8A-4147-A177-3AD203B41FA5}">
                      <a16:colId xmlns:a16="http://schemas.microsoft.com/office/drawing/2014/main" val="3757290032"/>
                    </a:ext>
                  </a:extLst>
                </a:gridCol>
                <a:gridCol w="1728192">
                  <a:extLst>
                    <a:ext uri="{9D8B030D-6E8A-4147-A177-3AD203B41FA5}">
                      <a16:colId xmlns:a16="http://schemas.microsoft.com/office/drawing/2014/main" val="112376225"/>
                    </a:ext>
                  </a:extLst>
                </a:gridCol>
                <a:gridCol w="1800200">
                  <a:extLst>
                    <a:ext uri="{9D8B030D-6E8A-4147-A177-3AD203B41FA5}">
                      <a16:colId xmlns:a16="http://schemas.microsoft.com/office/drawing/2014/main" val="4223452463"/>
                    </a:ext>
                  </a:extLst>
                </a:gridCol>
              </a:tblGrid>
              <a:tr h="370840">
                <a:tc rowSpan="2">
                  <a:txBody>
                    <a:bodyPr/>
                    <a:lstStyle/>
                    <a:p>
                      <a:r>
                        <a:rPr lang="en-GB" sz="1600" dirty="0" smtClean="0"/>
                        <a:t>Duty of employer</a:t>
                      </a:r>
                      <a:endParaRPr lang="en-GB" sz="1600" dirty="0"/>
                    </a:p>
                  </a:txBody>
                  <a:tcPr/>
                </a:tc>
                <a:tc gridSpan="3">
                  <a:txBody>
                    <a:bodyPr/>
                    <a:lstStyle/>
                    <a:p>
                      <a:r>
                        <a:rPr lang="en-GB" sz="1600" dirty="0" smtClean="0"/>
                        <a:t>Duty for</a:t>
                      </a:r>
                      <a:r>
                        <a:rPr lang="en-GB" sz="1600" baseline="0" dirty="0" smtClean="0"/>
                        <a:t> the protection of:</a:t>
                      </a:r>
                      <a:endParaRPr lang="en-GB" sz="1600"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2112728070"/>
                  </a:ext>
                </a:extLst>
              </a:tr>
              <a:tr h="370840">
                <a:tc vMerge="1">
                  <a:txBody>
                    <a:bodyPr/>
                    <a:lstStyle/>
                    <a:p>
                      <a:endParaRPr lang="en-GB" dirty="0"/>
                    </a:p>
                  </a:txBody>
                  <a:tcPr/>
                </a:tc>
                <a:tc>
                  <a:txBody>
                    <a:bodyPr/>
                    <a:lstStyle/>
                    <a:p>
                      <a:r>
                        <a:rPr lang="en-GB" sz="1600" dirty="0" smtClean="0"/>
                        <a:t>Employees</a:t>
                      </a:r>
                      <a:endParaRPr lang="en-GB" sz="1600" dirty="0"/>
                    </a:p>
                  </a:txBody>
                  <a:tcPr/>
                </a:tc>
                <a:tc>
                  <a:txBody>
                    <a:bodyPr/>
                    <a:lstStyle/>
                    <a:p>
                      <a:r>
                        <a:rPr lang="en-GB" sz="1600" dirty="0" smtClean="0"/>
                        <a:t>Other people on the premises</a:t>
                      </a:r>
                      <a:endParaRPr lang="en-GB" sz="1600" dirty="0"/>
                    </a:p>
                  </a:txBody>
                  <a:tcPr/>
                </a:tc>
                <a:tc>
                  <a:txBody>
                    <a:bodyPr/>
                    <a:lstStyle/>
                    <a:p>
                      <a:r>
                        <a:rPr lang="en-GB" sz="1600" dirty="0" smtClean="0"/>
                        <a:t>Other people likely to be affected by the work</a:t>
                      </a:r>
                      <a:endParaRPr lang="en-GB" sz="1600" dirty="0"/>
                    </a:p>
                  </a:txBody>
                  <a:tcPr/>
                </a:tc>
                <a:extLst>
                  <a:ext uri="{0D108BD9-81ED-4DB2-BD59-A6C34878D82A}">
                    <a16:rowId xmlns:a16="http://schemas.microsoft.com/office/drawing/2014/main" val="3327634317"/>
                  </a:ext>
                </a:extLst>
              </a:tr>
              <a:tr h="370840">
                <a:tc>
                  <a:txBody>
                    <a:bodyPr/>
                    <a:lstStyle/>
                    <a:p>
                      <a:r>
                        <a:rPr lang="en-GB" sz="1600" dirty="0" smtClean="0"/>
                        <a:t>Assessment</a:t>
                      </a:r>
                      <a:endParaRPr lang="en-GB" sz="1600" dirty="0"/>
                    </a:p>
                  </a:txBody>
                  <a:tcPr/>
                </a:tc>
                <a:tc>
                  <a:txBody>
                    <a:bodyPr/>
                    <a:lstStyle/>
                    <a:p>
                      <a:r>
                        <a:rPr lang="en-GB" sz="1600" dirty="0" smtClean="0"/>
                        <a:t>Yes</a:t>
                      </a:r>
                      <a:endParaRPr lang="en-GB" sz="1600" dirty="0"/>
                    </a:p>
                  </a:txBody>
                  <a:tcPr/>
                </a:tc>
                <a:tc>
                  <a:txBody>
                    <a:bodyPr/>
                    <a:lstStyle/>
                    <a:p>
                      <a:r>
                        <a:rPr lang="en-GB" sz="1600" dirty="0" smtClean="0"/>
                        <a:t>SFARP</a:t>
                      </a:r>
                      <a:endParaRPr lang="en-GB" sz="16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smtClean="0">
                          <a:ln>
                            <a:noFill/>
                          </a:ln>
                          <a:solidFill>
                            <a:prstClr val="black"/>
                          </a:solidFill>
                          <a:effectLst/>
                          <a:uLnTx/>
                          <a:uFillTx/>
                          <a:latin typeface="Calibri"/>
                          <a:ea typeface="+mn-ea"/>
                          <a:cs typeface="+mn-cs"/>
                        </a:rPr>
                        <a:t>SFARP</a:t>
                      </a:r>
                      <a:endParaRPr kumimoji="0" lang="en-GB" sz="1600" b="0" i="0" u="none" strike="noStrike" kern="1200" cap="none" spc="0" normalizeH="0" baseline="0" noProof="0" dirty="0">
                        <a:ln>
                          <a:noFill/>
                        </a:ln>
                        <a:solidFill>
                          <a:prstClr val="black"/>
                        </a:solidFill>
                        <a:effectLst/>
                        <a:uLnTx/>
                        <a:uFillTx/>
                        <a:latin typeface="Calibri"/>
                        <a:ea typeface="+mn-ea"/>
                        <a:cs typeface="+mn-cs"/>
                      </a:endParaRPr>
                    </a:p>
                  </a:txBody>
                  <a:tcPr/>
                </a:tc>
                <a:extLst>
                  <a:ext uri="{0D108BD9-81ED-4DB2-BD59-A6C34878D82A}">
                    <a16:rowId xmlns:a16="http://schemas.microsoft.com/office/drawing/2014/main" val="3874429555"/>
                  </a:ext>
                </a:extLst>
              </a:tr>
              <a:tr h="370840">
                <a:tc>
                  <a:txBody>
                    <a:bodyPr/>
                    <a:lstStyle/>
                    <a:p>
                      <a:r>
                        <a:rPr lang="en-GB" sz="1600" dirty="0" smtClean="0"/>
                        <a:t>Prevention/control of exposure</a:t>
                      </a:r>
                      <a:endParaRPr lang="en-GB" sz="1600" dirty="0"/>
                    </a:p>
                  </a:txBody>
                  <a:tcPr/>
                </a:tc>
                <a:tc>
                  <a:txBody>
                    <a:bodyPr/>
                    <a:lstStyle/>
                    <a:p>
                      <a:r>
                        <a:rPr lang="en-GB" sz="1600" dirty="0" smtClean="0"/>
                        <a:t>Yes</a:t>
                      </a:r>
                      <a:endParaRPr lang="en-GB" sz="16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smtClean="0">
                          <a:ln>
                            <a:noFill/>
                          </a:ln>
                          <a:solidFill>
                            <a:prstClr val="black"/>
                          </a:solidFill>
                          <a:effectLst/>
                          <a:uLnTx/>
                          <a:uFillTx/>
                          <a:latin typeface="Calibri"/>
                          <a:ea typeface="+mn-ea"/>
                          <a:cs typeface="+mn-cs"/>
                        </a:rPr>
                        <a:t>SFARP</a:t>
                      </a:r>
                      <a:endParaRPr kumimoji="0" lang="en-GB" sz="1600" b="0" i="0" u="none" strike="noStrike" kern="1200" cap="none" spc="0" normalizeH="0" baseline="0" noProof="0" dirty="0">
                        <a:ln>
                          <a:noFill/>
                        </a:ln>
                        <a:solidFill>
                          <a:prstClr val="black"/>
                        </a:solidFill>
                        <a:effectLst/>
                        <a:uLnTx/>
                        <a:uFillTx/>
                        <a:latin typeface="Calibri"/>
                        <a:ea typeface="+mn-ea"/>
                        <a:cs typeface="+mn-cs"/>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smtClean="0">
                          <a:ln>
                            <a:noFill/>
                          </a:ln>
                          <a:solidFill>
                            <a:prstClr val="black"/>
                          </a:solidFill>
                          <a:effectLst/>
                          <a:uLnTx/>
                          <a:uFillTx/>
                          <a:latin typeface="Calibri"/>
                          <a:ea typeface="+mn-ea"/>
                          <a:cs typeface="+mn-cs"/>
                        </a:rPr>
                        <a:t>SFARP</a:t>
                      </a:r>
                      <a:endParaRPr kumimoji="0" lang="en-GB" sz="1600" b="0" i="0" u="none" strike="noStrike" kern="1200" cap="none" spc="0" normalizeH="0" baseline="0" noProof="0" dirty="0">
                        <a:ln>
                          <a:noFill/>
                        </a:ln>
                        <a:solidFill>
                          <a:prstClr val="black"/>
                        </a:solidFill>
                        <a:effectLst/>
                        <a:uLnTx/>
                        <a:uFillTx/>
                        <a:latin typeface="Calibri"/>
                        <a:ea typeface="+mn-ea"/>
                        <a:cs typeface="+mn-cs"/>
                      </a:endParaRPr>
                    </a:p>
                  </a:txBody>
                  <a:tcPr/>
                </a:tc>
                <a:extLst>
                  <a:ext uri="{0D108BD9-81ED-4DB2-BD59-A6C34878D82A}">
                    <a16:rowId xmlns:a16="http://schemas.microsoft.com/office/drawing/2014/main" val="1427452040"/>
                  </a:ext>
                </a:extLst>
              </a:tr>
              <a:tr h="370840">
                <a:tc>
                  <a:txBody>
                    <a:bodyPr/>
                    <a:lstStyle/>
                    <a:p>
                      <a:r>
                        <a:rPr lang="en-GB" sz="1600" dirty="0" smtClean="0"/>
                        <a:t>Use of control measures and maintenance, examination and test of control measures</a:t>
                      </a:r>
                      <a:endParaRPr lang="en-GB" sz="1600" dirty="0"/>
                    </a:p>
                  </a:txBody>
                  <a:tcPr/>
                </a:tc>
                <a:tc>
                  <a:txBody>
                    <a:bodyPr/>
                    <a:lstStyle/>
                    <a:p>
                      <a:r>
                        <a:rPr lang="en-GB" sz="1600" dirty="0" smtClean="0"/>
                        <a:t>Yes</a:t>
                      </a:r>
                      <a:endParaRPr lang="en-GB" sz="16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smtClean="0">
                          <a:ln>
                            <a:noFill/>
                          </a:ln>
                          <a:solidFill>
                            <a:prstClr val="black"/>
                          </a:solidFill>
                          <a:effectLst/>
                          <a:uLnTx/>
                          <a:uFillTx/>
                          <a:latin typeface="Calibri"/>
                          <a:ea typeface="+mn-ea"/>
                          <a:cs typeface="+mn-cs"/>
                        </a:rPr>
                        <a:t>SFARP</a:t>
                      </a:r>
                      <a:endParaRPr kumimoji="0" lang="en-GB" sz="1600" b="0" i="0" u="none" strike="noStrike" kern="1200" cap="none" spc="0" normalizeH="0" baseline="0" noProof="0" dirty="0">
                        <a:ln>
                          <a:noFill/>
                        </a:ln>
                        <a:solidFill>
                          <a:prstClr val="black"/>
                        </a:solidFill>
                        <a:effectLst/>
                        <a:uLnTx/>
                        <a:uFillTx/>
                        <a:latin typeface="Calibri"/>
                        <a:ea typeface="+mn-ea"/>
                        <a:cs typeface="+mn-cs"/>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smtClean="0">
                          <a:ln>
                            <a:noFill/>
                          </a:ln>
                          <a:solidFill>
                            <a:prstClr val="black"/>
                          </a:solidFill>
                          <a:effectLst/>
                          <a:uLnTx/>
                          <a:uFillTx/>
                          <a:latin typeface="Calibri"/>
                          <a:ea typeface="+mn-ea"/>
                          <a:cs typeface="+mn-cs"/>
                        </a:rPr>
                        <a:t>SFARP</a:t>
                      </a:r>
                      <a:endParaRPr kumimoji="0" lang="en-GB" sz="1600" b="0" i="0" u="none" strike="noStrike" kern="1200" cap="none" spc="0" normalizeH="0" baseline="0" noProof="0" dirty="0">
                        <a:ln>
                          <a:noFill/>
                        </a:ln>
                        <a:solidFill>
                          <a:prstClr val="black"/>
                        </a:solidFill>
                        <a:effectLst/>
                        <a:uLnTx/>
                        <a:uFillTx/>
                        <a:latin typeface="Calibri"/>
                        <a:ea typeface="+mn-ea"/>
                        <a:cs typeface="+mn-cs"/>
                      </a:endParaRPr>
                    </a:p>
                  </a:txBody>
                  <a:tcPr/>
                </a:tc>
                <a:extLst>
                  <a:ext uri="{0D108BD9-81ED-4DB2-BD59-A6C34878D82A}">
                    <a16:rowId xmlns:a16="http://schemas.microsoft.com/office/drawing/2014/main" val="754479626"/>
                  </a:ext>
                </a:extLst>
              </a:tr>
              <a:tr h="370840">
                <a:tc>
                  <a:txBody>
                    <a:bodyPr/>
                    <a:lstStyle/>
                    <a:p>
                      <a:r>
                        <a:rPr lang="en-GB" sz="1600" dirty="0" smtClean="0"/>
                        <a:t>Monitoring exposure</a:t>
                      </a:r>
                      <a:endParaRPr lang="en-GB" sz="1600" dirty="0"/>
                    </a:p>
                  </a:txBody>
                  <a:tcPr/>
                </a:tc>
                <a:tc>
                  <a:txBody>
                    <a:bodyPr/>
                    <a:lstStyle/>
                    <a:p>
                      <a:r>
                        <a:rPr lang="en-GB" sz="1600" dirty="0" smtClean="0"/>
                        <a:t>Yes, where required</a:t>
                      </a:r>
                      <a:endParaRPr lang="en-GB" sz="16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smtClean="0">
                          <a:ln>
                            <a:noFill/>
                          </a:ln>
                          <a:solidFill>
                            <a:prstClr val="black"/>
                          </a:solidFill>
                          <a:effectLst/>
                          <a:uLnTx/>
                          <a:uFillTx/>
                          <a:latin typeface="Calibri"/>
                          <a:ea typeface="+mn-ea"/>
                          <a:cs typeface="+mn-cs"/>
                        </a:rPr>
                        <a:t>SFARP</a:t>
                      </a:r>
                      <a:endParaRPr kumimoji="0" lang="en-GB" sz="1600" b="0" i="0" u="none" strike="noStrike" kern="1200" cap="none" spc="0" normalizeH="0" baseline="0" noProof="0" dirty="0">
                        <a:ln>
                          <a:noFill/>
                        </a:ln>
                        <a:solidFill>
                          <a:prstClr val="black"/>
                        </a:solidFill>
                        <a:effectLst/>
                        <a:uLnTx/>
                        <a:uFillTx/>
                        <a:latin typeface="Calibri"/>
                        <a:ea typeface="+mn-ea"/>
                        <a:cs typeface="+mn-cs"/>
                      </a:endParaRPr>
                    </a:p>
                  </a:txBody>
                  <a:tcPr/>
                </a:tc>
                <a:tc>
                  <a:txBody>
                    <a:bodyPr/>
                    <a:lstStyle/>
                    <a:p>
                      <a:r>
                        <a:rPr lang="en-GB" sz="1600" dirty="0" smtClean="0"/>
                        <a:t>No</a:t>
                      </a:r>
                      <a:endParaRPr lang="en-GB" sz="1600" dirty="0"/>
                    </a:p>
                  </a:txBody>
                  <a:tcPr/>
                </a:tc>
                <a:extLst>
                  <a:ext uri="{0D108BD9-81ED-4DB2-BD59-A6C34878D82A}">
                    <a16:rowId xmlns:a16="http://schemas.microsoft.com/office/drawing/2014/main" val="1050438020"/>
                  </a:ext>
                </a:extLst>
              </a:tr>
              <a:tr h="696128">
                <a:tc>
                  <a:txBody>
                    <a:bodyPr/>
                    <a:lstStyle/>
                    <a:p>
                      <a:r>
                        <a:rPr lang="en-GB" sz="1600" dirty="0" smtClean="0"/>
                        <a:t>Heath</a:t>
                      </a:r>
                      <a:r>
                        <a:rPr lang="en-GB" sz="1600" baseline="0" dirty="0" smtClean="0"/>
                        <a:t> surveillance</a:t>
                      </a:r>
                      <a:endParaRPr lang="en-GB" sz="1600" dirty="0"/>
                    </a:p>
                  </a:txBody>
                  <a:tcPr/>
                </a:tc>
                <a:tc>
                  <a:txBody>
                    <a:bodyPr/>
                    <a:lstStyle/>
                    <a:p>
                      <a:r>
                        <a:rPr lang="en-GB" sz="1600" dirty="0" smtClean="0"/>
                        <a:t>Yes, where appropriate</a:t>
                      </a:r>
                      <a:endParaRPr lang="en-GB" sz="1600" dirty="0"/>
                    </a:p>
                  </a:txBody>
                  <a:tcPr/>
                </a:tc>
                <a:tc>
                  <a:txBody>
                    <a:bodyPr/>
                    <a:lstStyle/>
                    <a:p>
                      <a:r>
                        <a:rPr lang="en-GB" sz="1600" dirty="0" smtClean="0"/>
                        <a:t>No</a:t>
                      </a:r>
                      <a:endParaRPr lang="en-GB" sz="1600" dirty="0"/>
                    </a:p>
                  </a:txBody>
                  <a:tcPr/>
                </a:tc>
                <a:tc>
                  <a:txBody>
                    <a:bodyPr/>
                    <a:lstStyle/>
                    <a:p>
                      <a:r>
                        <a:rPr lang="en-GB" sz="1600" dirty="0" smtClean="0"/>
                        <a:t>No</a:t>
                      </a:r>
                      <a:endParaRPr lang="en-GB" sz="1600" dirty="0"/>
                    </a:p>
                  </a:txBody>
                  <a:tcPr/>
                </a:tc>
                <a:extLst>
                  <a:ext uri="{0D108BD9-81ED-4DB2-BD59-A6C34878D82A}">
                    <a16:rowId xmlns:a16="http://schemas.microsoft.com/office/drawing/2014/main" val="3836578568"/>
                  </a:ext>
                </a:extLst>
              </a:tr>
              <a:tr h="370840">
                <a:tc>
                  <a:txBody>
                    <a:bodyPr/>
                    <a:lstStyle/>
                    <a:p>
                      <a:r>
                        <a:rPr lang="en-GB" sz="1600" dirty="0" smtClean="0"/>
                        <a:t>Information, training,</a:t>
                      </a:r>
                      <a:r>
                        <a:rPr lang="en-GB" sz="1600" baseline="0" dirty="0" smtClean="0"/>
                        <a:t> </a:t>
                      </a:r>
                      <a:r>
                        <a:rPr lang="en-GB" sz="1600" baseline="0" dirty="0" err="1" smtClean="0"/>
                        <a:t>etc</a:t>
                      </a:r>
                      <a:endParaRPr lang="en-GB" sz="1600" dirty="0"/>
                    </a:p>
                  </a:txBody>
                  <a:tcPr/>
                </a:tc>
                <a:tc>
                  <a:txBody>
                    <a:bodyPr/>
                    <a:lstStyle/>
                    <a:p>
                      <a:r>
                        <a:rPr lang="en-GB" sz="1600" dirty="0" smtClean="0"/>
                        <a:t>Yes</a:t>
                      </a:r>
                      <a:endParaRPr lang="en-GB" sz="16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smtClean="0">
                          <a:ln>
                            <a:noFill/>
                          </a:ln>
                          <a:solidFill>
                            <a:prstClr val="black"/>
                          </a:solidFill>
                          <a:effectLst/>
                          <a:uLnTx/>
                          <a:uFillTx/>
                          <a:latin typeface="Calibri"/>
                          <a:ea typeface="+mn-ea"/>
                          <a:cs typeface="+mn-cs"/>
                        </a:rPr>
                        <a:t>SFARP</a:t>
                      </a:r>
                      <a:endParaRPr kumimoji="0" lang="en-GB" sz="1600" b="0" i="0" u="none" strike="noStrike" kern="1200" cap="none" spc="0" normalizeH="0" baseline="0" noProof="0" dirty="0">
                        <a:ln>
                          <a:noFill/>
                        </a:ln>
                        <a:solidFill>
                          <a:prstClr val="black"/>
                        </a:solidFill>
                        <a:effectLst/>
                        <a:uLnTx/>
                        <a:uFillTx/>
                        <a:latin typeface="Calibri"/>
                        <a:ea typeface="+mn-ea"/>
                        <a:cs typeface="+mn-cs"/>
                      </a:endParaRPr>
                    </a:p>
                  </a:txBody>
                  <a:tcPr/>
                </a:tc>
                <a:tc>
                  <a:txBody>
                    <a:bodyPr/>
                    <a:lstStyle/>
                    <a:p>
                      <a:r>
                        <a:rPr lang="en-GB" sz="1600" dirty="0" smtClean="0"/>
                        <a:t>No</a:t>
                      </a:r>
                      <a:endParaRPr lang="en-GB" sz="1600" dirty="0"/>
                    </a:p>
                  </a:txBody>
                  <a:tcPr/>
                </a:tc>
                <a:extLst>
                  <a:ext uri="{0D108BD9-81ED-4DB2-BD59-A6C34878D82A}">
                    <a16:rowId xmlns:a16="http://schemas.microsoft.com/office/drawing/2014/main" val="3460971801"/>
                  </a:ext>
                </a:extLst>
              </a:tr>
              <a:tr h="370840">
                <a:tc>
                  <a:txBody>
                    <a:bodyPr/>
                    <a:lstStyle/>
                    <a:p>
                      <a:r>
                        <a:rPr lang="en-GB" sz="1600" dirty="0" smtClean="0"/>
                        <a:t>Arrangements</a:t>
                      </a:r>
                      <a:r>
                        <a:rPr lang="en-GB" sz="1600" baseline="0" dirty="0" smtClean="0"/>
                        <a:t> to deal with accidents and emergencies</a:t>
                      </a:r>
                      <a:endParaRPr lang="en-GB" sz="1600" dirty="0"/>
                    </a:p>
                  </a:txBody>
                  <a:tcPr/>
                </a:tc>
                <a:tc>
                  <a:txBody>
                    <a:bodyPr/>
                    <a:lstStyle/>
                    <a:p>
                      <a:r>
                        <a:rPr lang="en-GB" sz="1600" dirty="0" smtClean="0"/>
                        <a:t>Yes</a:t>
                      </a:r>
                      <a:endParaRPr lang="en-GB" sz="16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smtClean="0">
                          <a:ln>
                            <a:noFill/>
                          </a:ln>
                          <a:solidFill>
                            <a:prstClr val="black"/>
                          </a:solidFill>
                          <a:effectLst/>
                          <a:uLnTx/>
                          <a:uFillTx/>
                          <a:latin typeface="Calibri"/>
                          <a:ea typeface="+mn-ea"/>
                          <a:cs typeface="+mn-cs"/>
                        </a:rPr>
                        <a:t>SFARP</a:t>
                      </a:r>
                      <a:endParaRPr kumimoji="0" lang="en-GB" sz="1600" b="0" i="0" u="none" strike="noStrike" kern="1200" cap="none" spc="0" normalizeH="0" baseline="0" noProof="0" dirty="0">
                        <a:ln>
                          <a:noFill/>
                        </a:ln>
                        <a:solidFill>
                          <a:prstClr val="black"/>
                        </a:solidFill>
                        <a:effectLst/>
                        <a:uLnTx/>
                        <a:uFillTx/>
                        <a:latin typeface="Calibri"/>
                        <a:ea typeface="+mn-ea"/>
                        <a:cs typeface="+mn-cs"/>
                      </a:endParaRPr>
                    </a:p>
                  </a:txBody>
                  <a:tcPr/>
                </a:tc>
                <a:tc>
                  <a:txBody>
                    <a:bodyPr/>
                    <a:lstStyle/>
                    <a:p>
                      <a:r>
                        <a:rPr lang="en-GB" sz="1600" dirty="0" smtClean="0"/>
                        <a:t>No</a:t>
                      </a:r>
                      <a:endParaRPr lang="en-GB" sz="1600" dirty="0"/>
                    </a:p>
                  </a:txBody>
                  <a:tcPr/>
                </a:tc>
                <a:extLst>
                  <a:ext uri="{0D108BD9-81ED-4DB2-BD59-A6C34878D82A}">
                    <a16:rowId xmlns:a16="http://schemas.microsoft.com/office/drawing/2014/main" val="4071371834"/>
                  </a:ext>
                </a:extLst>
              </a:tr>
            </a:tbl>
          </a:graphicData>
        </a:graphic>
      </p:graphicFrame>
      <p:sp>
        <p:nvSpPr>
          <p:cNvPr id="10" name="TextBox 9"/>
          <p:cNvSpPr txBox="1"/>
          <p:nvPr/>
        </p:nvSpPr>
        <p:spPr>
          <a:xfrm>
            <a:off x="6876256" y="692399"/>
            <a:ext cx="1728192" cy="923330"/>
          </a:xfrm>
          <a:prstGeom prst="rect">
            <a:avLst/>
          </a:prstGeom>
          <a:noFill/>
        </p:spPr>
        <p:txBody>
          <a:bodyPr wrap="square" rtlCol="0">
            <a:spAutoFit/>
          </a:bodyPr>
          <a:lstStyle/>
          <a:p>
            <a:r>
              <a:rPr lang="en-GB" dirty="0" smtClean="0"/>
              <a:t>SFARP: So far as reasonably practical</a:t>
            </a:r>
            <a:endParaRPr lang="en-GB" dirty="0"/>
          </a:p>
        </p:txBody>
      </p:sp>
    </p:spTree>
    <p:extLst>
      <p:ext uri="{BB962C8B-B14F-4D97-AF65-F5344CB8AC3E}">
        <p14:creationId xmlns:p14="http://schemas.microsoft.com/office/powerpoint/2010/main" val="47627578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sz="half" idx="1"/>
          </p:nvPr>
        </p:nvSpPr>
        <p:spPr>
          <a:xfrm>
            <a:off x="611560" y="2204864"/>
            <a:ext cx="7488832" cy="2376264"/>
          </a:xfrm>
        </p:spPr>
        <p:txBody>
          <a:bodyPr>
            <a:normAutofit/>
          </a:bodyPr>
          <a:lstStyle/>
          <a:p>
            <a:pPr marL="566928" indent="-457200" fontAlgn="auto">
              <a:spcAft>
                <a:spcPts val="0"/>
              </a:spcAft>
              <a:buFont typeface="Wingdings" panose="05000000000000000000" pitchFamily="2" charset="2"/>
              <a:buChar char="§"/>
              <a:defRPr/>
            </a:pPr>
            <a:r>
              <a:rPr lang="en-GB" sz="2400" dirty="0" smtClean="0">
                <a:latin typeface="Arial" panose="020B0604020202020204" pitchFamily="34" charset="0"/>
                <a:cs typeface="Arial" panose="020B0604020202020204" pitchFamily="34" charset="0"/>
              </a:rPr>
              <a:t>Take reasonable care of their own safety and not endanger others</a:t>
            </a:r>
          </a:p>
          <a:p>
            <a:pPr marL="566928" indent="-457200" fontAlgn="auto">
              <a:spcAft>
                <a:spcPts val="0"/>
              </a:spcAft>
              <a:buFont typeface="Wingdings" panose="05000000000000000000" pitchFamily="2" charset="2"/>
              <a:buChar char="§"/>
              <a:defRPr/>
            </a:pPr>
            <a:r>
              <a:rPr lang="en-GB" sz="2400" dirty="0" smtClean="0">
                <a:latin typeface="Arial" panose="020B0604020202020204" pitchFamily="34" charset="0"/>
                <a:cs typeface="Arial" panose="020B0604020202020204" pitchFamily="34" charset="0"/>
              </a:rPr>
              <a:t>Cooperate with the employer</a:t>
            </a:r>
          </a:p>
          <a:p>
            <a:pPr marL="566928" indent="-457200" fontAlgn="auto">
              <a:spcAft>
                <a:spcPts val="0"/>
              </a:spcAft>
              <a:buFont typeface="Wingdings" panose="05000000000000000000" pitchFamily="2" charset="2"/>
              <a:buChar char="§"/>
              <a:defRPr/>
            </a:pPr>
            <a:r>
              <a:rPr lang="en-GB" sz="2400" dirty="0" smtClean="0">
                <a:latin typeface="Arial" panose="020B0604020202020204" pitchFamily="34" charset="0"/>
                <a:cs typeface="Arial" panose="020B0604020202020204" pitchFamily="34" charset="0"/>
              </a:rPr>
              <a:t>Make full and proper use of control measure</a:t>
            </a:r>
          </a:p>
        </p:txBody>
      </p:sp>
      <p:sp>
        <p:nvSpPr>
          <p:cNvPr id="5" name="Title 4"/>
          <p:cNvSpPr>
            <a:spLocks noGrp="1"/>
          </p:cNvSpPr>
          <p:nvPr>
            <p:ph type="title"/>
          </p:nvPr>
        </p:nvSpPr>
        <p:spPr>
          <a:xfrm>
            <a:off x="611560" y="692696"/>
            <a:ext cx="8229600" cy="1143000"/>
          </a:xfrm>
        </p:spPr>
        <p:txBody>
          <a:bodyPr>
            <a:normAutofit/>
          </a:bodyPr>
          <a:lstStyle/>
          <a:p>
            <a:pPr algn="l" fontAlgn="auto">
              <a:spcAft>
                <a:spcPts val="0"/>
              </a:spcAft>
              <a:defRPr/>
            </a:pPr>
            <a:r>
              <a:rPr lang="en-GB" sz="3600" b="1" dirty="0" smtClean="0">
                <a:solidFill>
                  <a:srgbClr val="FF0000"/>
                </a:solidFill>
              </a:rPr>
              <a:t>Employee’s responsibility</a:t>
            </a:r>
            <a:endParaRPr lang="en-US" sz="3600" b="1" dirty="0">
              <a:solidFill>
                <a:srgbClr val="FF0000"/>
              </a:solidFill>
            </a:endParaRPr>
          </a:p>
        </p:txBody>
      </p:sp>
      <p:grpSp>
        <p:nvGrpSpPr>
          <p:cNvPr id="7" name="Group 6"/>
          <p:cNvGrpSpPr/>
          <p:nvPr/>
        </p:nvGrpSpPr>
        <p:grpSpPr>
          <a:xfrm>
            <a:off x="1149" y="66530"/>
            <a:ext cx="9035406" cy="683568"/>
            <a:chOff x="1149" y="66530"/>
            <a:chExt cx="9035406" cy="683568"/>
          </a:xfrm>
        </p:grpSpPr>
        <p:pic>
          <p:nvPicPr>
            <p:cNvPr id="8"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Rectangle 8"/>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0" name="Rectangle 9"/>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COSHH. Control of Substances Hazardous to Health</a:t>
              </a:r>
              <a:endParaRPr lang="en-GB" sz="1400" b="1" dirty="0">
                <a:solidFill>
                  <a:srgbClr val="0070C0"/>
                </a:solidFill>
              </a:endParaRPr>
            </a:p>
          </p:txBody>
        </p:sp>
        <p:pic>
          <p:nvPicPr>
            <p:cNvPr id="11"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322180924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Rectangle 3"/>
          <p:cNvSpPr>
            <a:spLocks noGrp="1" noChangeArrowheads="1"/>
          </p:cNvSpPr>
          <p:nvPr>
            <p:ph type="body" sz="half" idx="1"/>
          </p:nvPr>
        </p:nvSpPr>
        <p:spPr>
          <a:xfrm>
            <a:off x="467544" y="1340768"/>
            <a:ext cx="8229600" cy="5255914"/>
          </a:xfrm>
        </p:spPr>
        <p:txBody>
          <a:bodyPr>
            <a:normAutofit/>
          </a:bodyPr>
          <a:lstStyle/>
          <a:p>
            <a:pPr>
              <a:lnSpc>
                <a:spcPct val="90000"/>
              </a:lnSpc>
              <a:buFontTx/>
              <a:buNone/>
            </a:pPr>
            <a:r>
              <a:rPr lang="en-GB" altLang="en-US" sz="2400" b="1" dirty="0" smtClean="0">
                <a:solidFill>
                  <a:srgbClr val="FF0000"/>
                </a:solidFill>
                <a:latin typeface="Arial" panose="020B0604020202020204" pitchFamily="34" charset="0"/>
                <a:cs typeface="Arial" panose="020B0604020202020204" pitchFamily="34" charset="0"/>
              </a:rPr>
              <a:t>The </a:t>
            </a:r>
            <a:r>
              <a:rPr lang="en-GB" altLang="en-US" sz="2400" b="1" dirty="0">
                <a:solidFill>
                  <a:srgbClr val="FF0000"/>
                </a:solidFill>
                <a:latin typeface="Arial" panose="020B0604020202020204" pitchFamily="34" charset="0"/>
                <a:cs typeface="Arial" panose="020B0604020202020204" pitchFamily="34" charset="0"/>
              </a:rPr>
              <a:t>COSHH Regulations </a:t>
            </a:r>
            <a:r>
              <a:rPr lang="en-GB" altLang="en-US" sz="2400" b="1" dirty="0" smtClean="0">
                <a:solidFill>
                  <a:srgbClr val="FF0000"/>
                </a:solidFill>
                <a:latin typeface="Arial" panose="020B0604020202020204" pitchFamily="34" charset="0"/>
                <a:cs typeface="Arial" panose="020B0604020202020204" pitchFamily="34" charset="0"/>
              </a:rPr>
              <a:t>require:</a:t>
            </a:r>
          </a:p>
          <a:p>
            <a:pPr>
              <a:lnSpc>
                <a:spcPct val="90000"/>
              </a:lnSpc>
              <a:buFontTx/>
              <a:buNone/>
            </a:pPr>
            <a:endParaRPr lang="en-GB" altLang="en-US" sz="2400" b="1" dirty="0">
              <a:solidFill>
                <a:srgbClr val="FF0000"/>
              </a:solidFill>
              <a:latin typeface="Arial" panose="020B0604020202020204" pitchFamily="34" charset="0"/>
              <a:cs typeface="Arial" panose="020B0604020202020204" pitchFamily="34" charset="0"/>
            </a:endParaRPr>
          </a:p>
          <a:p>
            <a:pPr lvl="1">
              <a:lnSpc>
                <a:spcPct val="90000"/>
              </a:lnSpc>
            </a:pPr>
            <a:r>
              <a:rPr lang="en-GB" altLang="en-US" sz="2000" dirty="0">
                <a:latin typeface="Arial" panose="020B0604020202020204" pitchFamily="34" charset="0"/>
                <a:cs typeface="Arial" panose="020B0604020202020204" pitchFamily="34" charset="0"/>
              </a:rPr>
              <a:t>Assess the risks </a:t>
            </a:r>
          </a:p>
          <a:p>
            <a:pPr lvl="1">
              <a:lnSpc>
                <a:spcPct val="90000"/>
              </a:lnSpc>
            </a:pPr>
            <a:r>
              <a:rPr lang="en-GB" altLang="en-US" sz="2000" dirty="0">
                <a:latin typeface="Arial" panose="020B0604020202020204" pitchFamily="34" charset="0"/>
                <a:cs typeface="Arial" panose="020B0604020202020204" pitchFamily="34" charset="0"/>
              </a:rPr>
              <a:t>Decide what precautions are required</a:t>
            </a:r>
          </a:p>
          <a:p>
            <a:pPr lvl="1">
              <a:lnSpc>
                <a:spcPct val="90000"/>
              </a:lnSpc>
            </a:pPr>
            <a:r>
              <a:rPr lang="en-GB" altLang="en-US" sz="2000" dirty="0">
                <a:latin typeface="Arial" panose="020B0604020202020204" pitchFamily="34" charset="0"/>
                <a:cs typeface="Arial" panose="020B0604020202020204" pitchFamily="34" charset="0"/>
              </a:rPr>
              <a:t>Prevent or control exposure</a:t>
            </a:r>
          </a:p>
          <a:p>
            <a:pPr lvl="1">
              <a:lnSpc>
                <a:spcPct val="90000"/>
              </a:lnSpc>
            </a:pPr>
            <a:r>
              <a:rPr lang="en-GB" altLang="en-US" sz="2000" dirty="0">
                <a:latin typeface="Arial" panose="020B0604020202020204" pitchFamily="34" charset="0"/>
                <a:cs typeface="Arial" panose="020B0604020202020204" pitchFamily="34" charset="0"/>
              </a:rPr>
              <a:t>Ensure control measures are used and maintained</a:t>
            </a:r>
          </a:p>
          <a:p>
            <a:pPr lvl="1">
              <a:lnSpc>
                <a:spcPct val="90000"/>
              </a:lnSpc>
            </a:pPr>
            <a:r>
              <a:rPr lang="en-GB" altLang="en-US" sz="2000" dirty="0">
                <a:latin typeface="Arial" panose="020B0604020202020204" pitchFamily="34" charset="0"/>
                <a:cs typeface="Arial" panose="020B0604020202020204" pitchFamily="34" charset="0"/>
              </a:rPr>
              <a:t>Monitor any exposure</a:t>
            </a:r>
          </a:p>
          <a:p>
            <a:pPr lvl="1">
              <a:lnSpc>
                <a:spcPct val="90000"/>
              </a:lnSpc>
            </a:pPr>
            <a:r>
              <a:rPr lang="en-GB" altLang="en-US" sz="2000" dirty="0">
                <a:latin typeface="Arial" panose="020B0604020202020204" pitchFamily="34" charset="0"/>
                <a:cs typeface="Arial" panose="020B0604020202020204" pitchFamily="34" charset="0"/>
              </a:rPr>
              <a:t>Carry out any required health surveillance</a:t>
            </a:r>
          </a:p>
          <a:p>
            <a:pPr lvl="1">
              <a:lnSpc>
                <a:spcPct val="90000"/>
              </a:lnSpc>
            </a:pPr>
            <a:r>
              <a:rPr lang="en-GB" altLang="en-US" sz="2000" dirty="0">
                <a:latin typeface="Arial" panose="020B0604020202020204" pitchFamily="34" charset="0"/>
                <a:cs typeface="Arial" panose="020B0604020202020204" pitchFamily="34" charset="0"/>
              </a:rPr>
              <a:t>Prepare emergency plans and procedures</a:t>
            </a:r>
          </a:p>
          <a:p>
            <a:pPr lvl="1">
              <a:lnSpc>
                <a:spcPct val="90000"/>
              </a:lnSpc>
            </a:pPr>
            <a:r>
              <a:rPr lang="en-GB" altLang="en-US" sz="2000" dirty="0">
                <a:latin typeface="Arial" panose="020B0604020202020204" pitchFamily="34" charset="0"/>
                <a:cs typeface="Arial" panose="020B0604020202020204" pitchFamily="34" charset="0"/>
              </a:rPr>
              <a:t>Ensure employees are properly informed</a:t>
            </a:r>
          </a:p>
          <a:p>
            <a:pPr>
              <a:lnSpc>
                <a:spcPct val="90000"/>
              </a:lnSpc>
              <a:buFontTx/>
              <a:buNone/>
            </a:pPr>
            <a:endParaRPr lang="en-GB" altLang="en-US" sz="2400" dirty="0" smtClean="0">
              <a:latin typeface="Arial" panose="020B0604020202020204" pitchFamily="34" charset="0"/>
              <a:cs typeface="Arial" panose="020B0604020202020204" pitchFamily="34" charset="0"/>
            </a:endParaRPr>
          </a:p>
          <a:p>
            <a:pPr>
              <a:lnSpc>
                <a:spcPct val="90000"/>
              </a:lnSpc>
              <a:buFontTx/>
              <a:buNone/>
            </a:pPr>
            <a:r>
              <a:rPr lang="en-GB" altLang="en-US" sz="2400" dirty="0" smtClean="0">
                <a:latin typeface="Arial" panose="020B0604020202020204" pitchFamily="34" charset="0"/>
                <a:cs typeface="Arial" panose="020B0604020202020204" pitchFamily="34" charset="0"/>
              </a:rPr>
              <a:t>The </a:t>
            </a:r>
            <a:r>
              <a:rPr lang="en-GB" altLang="en-US" sz="2400" dirty="0">
                <a:latin typeface="Arial" panose="020B0604020202020204" pitchFamily="34" charset="0"/>
                <a:cs typeface="Arial" panose="020B0604020202020204" pitchFamily="34" charset="0"/>
              </a:rPr>
              <a:t>Quantity of material used or stored is not considered under these regulations </a:t>
            </a:r>
          </a:p>
        </p:txBody>
      </p:sp>
      <p:grpSp>
        <p:nvGrpSpPr>
          <p:cNvPr id="5" name="Group 4"/>
          <p:cNvGrpSpPr/>
          <p:nvPr/>
        </p:nvGrpSpPr>
        <p:grpSpPr>
          <a:xfrm>
            <a:off x="1149" y="66530"/>
            <a:ext cx="9035406" cy="683568"/>
            <a:chOff x="1149" y="66530"/>
            <a:chExt cx="9035406" cy="683568"/>
          </a:xfrm>
        </p:grpSpPr>
        <p:pic>
          <p:nvPicPr>
            <p:cNvPr id="6"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8" name="Rectangle 7"/>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COSHH. Control of Substances Hazardous to Health</a:t>
              </a:r>
              <a:endParaRPr lang="en-GB" sz="1400" b="1" dirty="0">
                <a:solidFill>
                  <a:srgbClr val="0070C0"/>
                </a:solidFill>
              </a:endParaRPr>
            </a:p>
          </p:txBody>
        </p:sp>
        <p:pic>
          <p:nvPicPr>
            <p:cNvPr id="9"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28150871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253336" y="764704"/>
            <a:ext cx="8229600" cy="1143000"/>
          </a:xfrm>
        </p:spPr>
        <p:txBody>
          <a:bodyPr/>
          <a:lstStyle/>
          <a:p>
            <a:pPr algn="l"/>
            <a:r>
              <a:rPr lang="en-GB" altLang="en-US" b="1">
                <a:solidFill>
                  <a:srgbClr val="FF3300"/>
                </a:solidFill>
              </a:rPr>
              <a:t>COSHH Assessment</a:t>
            </a:r>
          </a:p>
        </p:txBody>
      </p:sp>
      <p:sp>
        <p:nvSpPr>
          <p:cNvPr id="8195" name="Rectangle 3"/>
          <p:cNvSpPr>
            <a:spLocks noGrp="1" noChangeArrowheads="1"/>
          </p:cNvSpPr>
          <p:nvPr>
            <p:ph type="body" sz="half" idx="1"/>
          </p:nvPr>
        </p:nvSpPr>
        <p:spPr>
          <a:xfrm>
            <a:off x="251519" y="2204864"/>
            <a:ext cx="8640961" cy="4032448"/>
          </a:xfrm>
        </p:spPr>
        <p:txBody>
          <a:bodyPr>
            <a:normAutofit/>
          </a:bodyPr>
          <a:lstStyle/>
          <a:p>
            <a:pPr marL="0" indent="0">
              <a:buFontTx/>
              <a:buNone/>
            </a:pPr>
            <a:r>
              <a:rPr lang="en-GB" altLang="en-US" sz="2800" dirty="0"/>
              <a:t>All substances which are </a:t>
            </a:r>
            <a:r>
              <a:rPr lang="en-GB" altLang="en-US" sz="2800" dirty="0" smtClean="0"/>
              <a:t>hazardous to </a:t>
            </a:r>
            <a:r>
              <a:rPr lang="en-GB" altLang="en-US" sz="2800" dirty="0"/>
              <a:t>health must be subject to </a:t>
            </a:r>
            <a:r>
              <a:rPr lang="en-GB" altLang="en-US" sz="2800" dirty="0" smtClean="0"/>
              <a:t>a detailed </a:t>
            </a:r>
            <a:r>
              <a:rPr lang="en-GB" altLang="en-US" sz="2800" dirty="0"/>
              <a:t>task specific risk assessment. </a:t>
            </a:r>
          </a:p>
          <a:p>
            <a:pPr marL="0" indent="0">
              <a:buFontTx/>
              <a:buNone/>
            </a:pPr>
            <a:endParaRPr lang="en-GB" altLang="en-US" sz="2800" dirty="0"/>
          </a:p>
          <a:p>
            <a:pPr marL="0" indent="0">
              <a:buFontTx/>
              <a:buNone/>
            </a:pPr>
            <a:endParaRPr lang="en-GB" altLang="en-US" sz="2800" dirty="0" smtClean="0"/>
          </a:p>
          <a:p>
            <a:pPr marL="0" indent="0">
              <a:buFontTx/>
              <a:buNone/>
            </a:pPr>
            <a:r>
              <a:rPr lang="en-GB" altLang="en-US" sz="2800" dirty="0"/>
              <a:t>Like all risk assessments a COSHH assessment must be carried out by a competent person</a:t>
            </a:r>
          </a:p>
        </p:txBody>
      </p:sp>
      <p:grpSp>
        <p:nvGrpSpPr>
          <p:cNvPr id="11" name="Group 10"/>
          <p:cNvGrpSpPr/>
          <p:nvPr/>
        </p:nvGrpSpPr>
        <p:grpSpPr>
          <a:xfrm>
            <a:off x="1149" y="66530"/>
            <a:ext cx="9035406" cy="683568"/>
            <a:chOff x="1149" y="66530"/>
            <a:chExt cx="9035406" cy="683568"/>
          </a:xfrm>
        </p:grpSpPr>
        <p:pic>
          <p:nvPicPr>
            <p:cNvPr id="12"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3" name="Rectangle 12"/>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4" name="Rectangle 13"/>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COSHH. Control of Substances Hazardous to Health</a:t>
              </a:r>
              <a:endParaRPr lang="en-GB" sz="1400" b="1" dirty="0">
                <a:solidFill>
                  <a:srgbClr val="0070C0"/>
                </a:solidFill>
              </a:endParaRPr>
            </a:p>
          </p:txBody>
        </p:sp>
        <p:pic>
          <p:nvPicPr>
            <p:cNvPr id="15"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353002491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253336" y="764704"/>
            <a:ext cx="8229600" cy="1143000"/>
          </a:xfrm>
        </p:spPr>
        <p:txBody>
          <a:bodyPr/>
          <a:lstStyle/>
          <a:p>
            <a:pPr algn="l"/>
            <a:r>
              <a:rPr lang="en-GB" altLang="en-US" b="1">
                <a:solidFill>
                  <a:srgbClr val="FF3300"/>
                </a:solidFill>
              </a:rPr>
              <a:t>COSHH Assessment</a:t>
            </a:r>
          </a:p>
        </p:txBody>
      </p:sp>
      <p:sp>
        <p:nvSpPr>
          <p:cNvPr id="8195" name="Rectangle 3"/>
          <p:cNvSpPr>
            <a:spLocks noGrp="1" noChangeArrowheads="1"/>
          </p:cNvSpPr>
          <p:nvPr>
            <p:ph type="body" sz="half" idx="1"/>
          </p:nvPr>
        </p:nvSpPr>
        <p:spPr>
          <a:xfrm>
            <a:off x="251519" y="2204864"/>
            <a:ext cx="8640961" cy="864096"/>
          </a:xfrm>
        </p:spPr>
        <p:txBody>
          <a:bodyPr>
            <a:normAutofit/>
          </a:bodyPr>
          <a:lstStyle/>
          <a:p>
            <a:pPr marL="0" indent="0">
              <a:buFontTx/>
              <a:buNone/>
            </a:pPr>
            <a:r>
              <a:rPr lang="en-GB" altLang="en-US" sz="2800" dirty="0" smtClean="0"/>
              <a:t>But, what is a competent person?</a:t>
            </a:r>
            <a:endParaRPr lang="en-GB" altLang="en-US" sz="2800" dirty="0"/>
          </a:p>
        </p:txBody>
      </p:sp>
      <p:grpSp>
        <p:nvGrpSpPr>
          <p:cNvPr id="11" name="Group 10"/>
          <p:cNvGrpSpPr/>
          <p:nvPr/>
        </p:nvGrpSpPr>
        <p:grpSpPr>
          <a:xfrm>
            <a:off x="1149" y="66530"/>
            <a:ext cx="9035406" cy="683568"/>
            <a:chOff x="1149" y="66530"/>
            <a:chExt cx="9035406" cy="683568"/>
          </a:xfrm>
        </p:grpSpPr>
        <p:pic>
          <p:nvPicPr>
            <p:cNvPr id="12"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3" name="Rectangle 12"/>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4" name="Rectangle 13"/>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COSHH. Control of Substances Hazardous to Health</a:t>
              </a:r>
              <a:endParaRPr lang="en-GB" sz="1400" b="1" dirty="0">
                <a:solidFill>
                  <a:srgbClr val="0070C0"/>
                </a:solidFill>
              </a:endParaRPr>
            </a:p>
          </p:txBody>
        </p:sp>
        <p:pic>
          <p:nvPicPr>
            <p:cNvPr id="15"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9" name="Rectangle 3"/>
          <p:cNvSpPr txBox="1">
            <a:spLocks noChangeArrowheads="1"/>
          </p:cNvSpPr>
          <p:nvPr/>
        </p:nvSpPr>
        <p:spPr>
          <a:xfrm>
            <a:off x="251519" y="3573016"/>
            <a:ext cx="8640961" cy="2304256"/>
          </a:xfrm>
          <a:prstGeom prst="rect">
            <a:avLst/>
          </a:prstGeom>
        </p:spPr>
        <p:txBody>
          <a:bodyPr vert="horz" lIns="91440" tIns="45720" rIns="91440" bIns="45720" rtlCol="0">
            <a:normAutofit fontScale="850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FontTx/>
              <a:buNone/>
            </a:pPr>
            <a:r>
              <a:rPr lang="en-GB" altLang="en-US" sz="2800" dirty="0" smtClean="0"/>
              <a:t>According to HSE, ‘a competent person is someone who has </a:t>
            </a:r>
            <a:r>
              <a:rPr lang="en-GB" altLang="en-US" sz="2800" b="1" dirty="0" smtClean="0">
                <a:solidFill>
                  <a:srgbClr val="0070C0"/>
                </a:solidFill>
              </a:rPr>
              <a:t>sufficient training </a:t>
            </a:r>
            <a:r>
              <a:rPr lang="en-GB" altLang="en-US" sz="2800" dirty="0" smtClean="0"/>
              <a:t>and </a:t>
            </a:r>
            <a:r>
              <a:rPr lang="en-GB" altLang="en-US" sz="2800" b="1" dirty="0" smtClean="0">
                <a:solidFill>
                  <a:srgbClr val="0070C0"/>
                </a:solidFill>
              </a:rPr>
              <a:t>experience or knowledge </a:t>
            </a:r>
            <a:r>
              <a:rPr lang="en-GB" altLang="en-US" sz="2800" dirty="0" smtClean="0"/>
              <a:t>and other qualities that allow them to assist you properly. The </a:t>
            </a:r>
            <a:r>
              <a:rPr lang="en-GB" altLang="en-US" sz="2800" b="1" dirty="0" smtClean="0">
                <a:solidFill>
                  <a:srgbClr val="0070C0"/>
                </a:solidFill>
              </a:rPr>
              <a:t>level of competence </a:t>
            </a:r>
            <a:r>
              <a:rPr lang="en-GB" altLang="en-US" sz="2800" dirty="0" smtClean="0"/>
              <a:t>required will depend on the complexity of the situation and the particular help you need… You must consult </a:t>
            </a:r>
            <a:r>
              <a:rPr lang="en-GB" altLang="en-US" sz="2800" b="1" dirty="0" smtClean="0">
                <a:solidFill>
                  <a:srgbClr val="0070C0"/>
                </a:solidFill>
              </a:rPr>
              <a:t>health and safety representatives</a:t>
            </a:r>
            <a:r>
              <a:rPr lang="en-GB" altLang="en-US" sz="2800" dirty="0" smtClean="0"/>
              <a:t> in good time for the arrangements for competent help.’</a:t>
            </a:r>
          </a:p>
          <a:p>
            <a:pPr marL="0" indent="0">
              <a:buFontTx/>
              <a:buNone/>
            </a:pPr>
            <a:endParaRPr lang="en-GB" altLang="en-US" sz="2800" dirty="0"/>
          </a:p>
        </p:txBody>
      </p:sp>
    </p:spTree>
    <p:extLst>
      <p:ext uri="{BB962C8B-B14F-4D97-AF65-F5344CB8AC3E}">
        <p14:creationId xmlns:p14="http://schemas.microsoft.com/office/powerpoint/2010/main" val="24486851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253336" y="764704"/>
            <a:ext cx="8229600" cy="1143000"/>
          </a:xfrm>
        </p:spPr>
        <p:txBody>
          <a:bodyPr>
            <a:normAutofit/>
          </a:bodyPr>
          <a:lstStyle/>
          <a:p>
            <a:pPr algn="l"/>
            <a:r>
              <a:rPr lang="en-GB" altLang="en-US" sz="3600" b="1" dirty="0" smtClean="0">
                <a:solidFill>
                  <a:srgbClr val="0070C0"/>
                </a:solidFill>
              </a:rPr>
              <a:t>Workplace exposure limits</a:t>
            </a:r>
            <a:endParaRPr lang="en-GB" altLang="en-US" sz="3600" b="1" dirty="0">
              <a:solidFill>
                <a:srgbClr val="0070C0"/>
              </a:solidFill>
            </a:endParaRPr>
          </a:p>
        </p:txBody>
      </p:sp>
      <p:sp>
        <p:nvSpPr>
          <p:cNvPr id="8195" name="Rectangle 3"/>
          <p:cNvSpPr>
            <a:spLocks noGrp="1" noChangeArrowheads="1"/>
          </p:cNvSpPr>
          <p:nvPr>
            <p:ph type="body" sz="half" idx="1"/>
          </p:nvPr>
        </p:nvSpPr>
        <p:spPr>
          <a:xfrm>
            <a:off x="251519" y="2204864"/>
            <a:ext cx="8640961" cy="4032448"/>
          </a:xfrm>
        </p:spPr>
        <p:txBody>
          <a:bodyPr>
            <a:normAutofit/>
          </a:bodyPr>
          <a:lstStyle/>
          <a:p>
            <a:pPr marL="0" indent="0">
              <a:buFontTx/>
              <a:buNone/>
            </a:pPr>
            <a:r>
              <a:rPr lang="en-GB" altLang="en-US" sz="2800" dirty="0" smtClean="0"/>
              <a:t>Exposure to a substance</a:t>
            </a:r>
          </a:p>
          <a:p>
            <a:pPr marL="0" indent="0">
              <a:buFontTx/>
              <a:buNone/>
            </a:pPr>
            <a:endParaRPr lang="en-GB" altLang="en-US" sz="2800" dirty="0"/>
          </a:p>
          <a:p>
            <a:pPr marL="400050" lvl="1" indent="0">
              <a:buFontTx/>
              <a:buNone/>
            </a:pPr>
            <a:r>
              <a:rPr lang="en-GB" altLang="en-US" sz="2400" dirty="0" smtClean="0"/>
              <a:t>Exposure routes:</a:t>
            </a:r>
          </a:p>
          <a:p>
            <a:pPr lvl="1">
              <a:buFontTx/>
              <a:buChar char="-"/>
            </a:pPr>
            <a:r>
              <a:rPr lang="en-GB" altLang="en-US" sz="2400" dirty="0" smtClean="0"/>
              <a:t>By breathing fume, dust, gas or mist</a:t>
            </a:r>
          </a:p>
          <a:p>
            <a:pPr lvl="1">
              <a:buFontTx/>
              <a:buChar char="-"/>
            </a:pPr>
            <a:r>
              <a:rPr lang="en-GB" altLang="en-US" sz="2400" dirty="0" smtClean="0"/>
              <a:t>By skin contact</a:t>
            </a:r>
          </a:p>
          <a:p>
            <a:pPr lvl="1">
              <a:buFontTx/>
              <a:buChar char="-"/>
            </a:pPr>
            <a:r>
              <a:rPr lang="en-GB" altLang="en-US" sz="2400" dirty="0" smtClean="0"/>
              <a:t>By injection into the skin</a:t>
            </a:r>
          </a:p>
          <a:p>
            <a:pPr lvl="1">
              <a:buFontTx/>
              <a:buChar char="-"/>
            </a:pPr>
            <a:r>
              <a:rPr lang="en-GB" altLang="en-US" sz="2400" dirty="0" smtClean="0"/>
              <a:t>By swallowing</a:t>
            </a:r>
            <a:endParaRPr lang="en-GB" altLang="en-US" sz="2400" dirty="0"/>
          </a:p>
        </p:txBody>
      </p:sp>
      <p:grpSp>
        <p:nvGrpSpPr>
          <p:cNvPr id="11" name="Group 10"/>
          <p:cNvGrpSpPr/>
          <p:nvPr/>
        </p:nvGrpSpPr>
        <p:grpSpPr>
          <a:xfrm>
            <a:off x="1149" y="66530"/>
            <a:ext cx="9035406" cy="683568"/>
            <a:chOff x="1149" y="66530"/>
            <a:chExt cx="9035406" cy="683568"/>
          </a:xfrm>
        </p:grpSpPr>
        <p:pic>
          <p:nvPicPr>
            <p:cNvPr id="12"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3" name="Rectangle 12"/>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4" name="Rectangle 13"/>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COSHH. Control of Substances Hazardous to Health</a:t>
              </a:r>
              <a:endParaRPr lang="en-GB" sz="1400" b="1" dirty="0">
                <a:solidFill>
                  <a:srgbClr val="0070C0"/>
                </a:solidFill>
              </a:endParaRPr>
            </a:p>
          </p:txBody>
        </p:sp>
        <p:pic>
          <p:nvPicPr>
            <p:cNvPr id="15"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95707279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253336" y="764704"/>
            <a:ext cx="8229600" cy="1143000"/>
          </a:xfrm>
        </p:spPr>
        <p:txBody>
          <a:bodyPr>
            <a:normAutofit/>
          </a:bodyPr>
          <a:lstStyle/>
          <a:p>
            <a:pPr algn="l"/>
            <a:r>
              <a:rPr lang="en-GB" altLang="en-US" sz="3600" b="1" dirty="0" smtClean="0">
                <a:solidFill>
                  <a:srgbClr val="0070C0"/>
                </a:solidFill>
              </a:rPr>
              <a:t>Workplace exposure limits</a:t>
            </a:r>
            <a:endParaRPr lang="en-GB" altLang="en-US" sz="3600" b="1" dirty="0">
              <a:solidFill>
                <a:srgbClr val="0070C0"/>
              </a:solidFill>
            </a:endParaRPr>
          </a:p>
        </p:txBody>
      </p:sp>
      <p:grpSp>
        <p:nvGrpSpPr>
          <p:cNvPr id="11" name="Group 10"/>
          <p:cNvGrpSpPr/>
          <p:nvPr/>
        </p:nvGrpSpPr>
        <p:grpSpPr>
          <a:xfrm>
            <a:off x="1149" y="66530"/>
            <a:ext cx="9035406" cy="683568"/>
            <a:chOff x="1149" y="66530"/>
            <a:chExt cx="9035406" cy="683568"/>
          </a:xfrm>
        </p:grpSpPr>
        <p:pic>
          <p:nvPicPr>
            <p:cNvPr id="12"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3" name="Rectangle 12"/>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4" name="Rectangle 13"/>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COSHH. Control of Substances Hazardous to Health</a:t>
              </a:r>
              <a:endParaRPr lang="en-GB" sz="1400" b="1" dirty="0">
                <a:solidFill>
                  <a:srgbClr val="0070C0"/>
                </a:solidFill>
              </a:endParaRPr>
            </a:p>
          </p:txBody>
        </p:sp>
        <p:pic>
          <p:nvPicPr>
            <p:cNvPr id="15"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3" name="Rectangle 2">
            <a:hlinkClick r:id="rId4"/>
          </p:cNvPr>
          <p:cNvSpPr/>
          <p:nvPr/>
        </p:nvSpPr>
        <p:spPr>
          <a:xfrm>
            <a:off x="3563888" y="2492896"/>
            <a:ext cx="1368152" cy="461665"/>
          </a:xfrm>
          <a:prstGeom prst="rect">
            <a:avLst/>
          </a:prstGeom>
        </p:spPr>
        <p:txBody>
          <a:bodyPr wrap="square">
            <a:spAutoFit/>
          </a:bodyPr>
          <a:lstStyle/>
          <a:p>
            <a:r>
              <a:rPr lang="en-GB" sz="2400" b="1" dirty="0" smtClean="0">
                <a:solidFill>
                  <a:srgbClr val="0070C0"/>
                </a:solidFill>
              </a:rPr>
              <a:t>LINK</a:t>
            </a:r>
            <a:endParaRPr lang="en-GB" sz="2400" b="1" dirty="0">
              <a:solidFill>
                <a:srgbClr val="0070C0"/>
              </a:solidFill>
            </a:endParaRPr>
          </a:p>
        </p:txBody>
      </p:sp>
      <p:sp>
        <p:nvSpPr>
          <p:cNvPr id="4" name="TextBox 3"/>
          <p:cNvSpPr txBox="1"/>
          <p:nvPr/>
        </p:nvSpPr>
        <p:spPr>
          <a:xfrm>
            <a:off x="683998" y="1907704"/>
            <a:ext cx="7488402" cy="523220"/>
          </a:xfrm>
          <a:prstGeom prst="rect">
            <a:avLst/>
          </a:prstGeom>
          <a:noFill/>
        </p:spPr>
        <p:txBody>
          <a:bodyPr wrap="square" rtlCol="0">
            <a:spAutoFit/>
          </a:bodyPr>
          <a:lstStyle/>
          <a:p>
            <a:r>
              <a:rPr lang="en-GB" sz="2800" b="1" dirty="0" smtClean="0"/>
              <a:t>EH40/2005 Workplace Exposure limits (WELs)</a:t>
            </a:r>
            <a:endParaRPr lang="en-GB" sz="2800" b="1" dirty="0"/>
          </a:p>
        </p:txBody>
      </p:sp>
      <p:sp>
        <p:nvSpPr>
          <p:cNvPr id="5" name="TextBox 4"/>
          <p:cNvSpPr txBox="1"/>
          <p:nvPr/>
        </p:nvSpPr>
        <p:spPr>
          <a:xfrm>
            <a:off x="692734" y="3645024"/>
            <a:ext cx="7488402" cy="1200329"/>
          </a:xfrm>
          <a:prstGeom prst="rect">
            <a:avLst/>
          </a:prstGeom>
          <a:noFill/>
        </p:spPr>
        <p:txBody>
          <a:bodyPr wrap="square" rtlCol="0">
            <a:spAutoFit/>
          </a:bodyPr>
          <a:lstStyle/>
          <a:p>
            <a:r>
              <a:rPr lang="en-GB" sz="2400" b="1" dirty="0" smtClean="0"/>
              <a:t>How do I know if exposure is below the WEL?</a:t>
            </a:r>
          </a:p>
          <a:p>
            <a:endParaRPr lang="en-GB" sz="2400" dirty="0"/>
          </a:p>
          <a:p>
            <a:r>
              <a:rPr lang="en-GB" sz="2400" dirty="0"/>
              <a:t>M</a:t>
            </a:r>
            <a:r>
              <a:rPr lang="en-GB" sz="2400" dirty="0" smtClean="0"/>
              <a:t>onitoring</a:t>
            </a:r>
            <a:endParaRPr lang="en-GB" sz="2400" dirty="0"/>
          </a:p>
        </p:txBody>
      </p:sp>
    </p:spTree>
    <p:extLst>
      <p:ext uri="{BB962C8B-B14F-4D97-AF65-F5344CB8AC3E}">
        <p14:creationId xmlns:p14="http://schemas.microsoft.com/office/powerpoint/2010/main" val="169520462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p:cNvSpPr>
            <a:spLocks noGrp="1"/>
          </p:cNvSpPr>
          <p:nvPr>
            <p:ph sz="half" idx="1"/>
          </p:nvPr>
        </p:nvSpPr>
        <p:spPr>
          <a:xfrm>
            <a:off x="251520" y="1907704"/>
            <a:ext cx="7139136" cy="4525962"/>
          </a:xfrm>
        </p:spPr>
        <p:txBody>
          <a:bodyPr>
            <a:normAutofit/>
          </a:bodyPr>
          <a:lstStyle/>
          <a:p>
            <a:pPr marL="365760" indent="-256032" fontAlgn="auto">
              <a:spcAft>
                <a:spcPts val="0"/>
              </a:spcAft>
              <a:buFont typeface="Wingdings 3"/>
              <a:buChar char=""/>
              <a:defRPr/>
            </a:pPr>
            <a:endParaRPr lang="en-GB" sz="2400" dirty="0" smtClean="0">
              <a:solidFill>
                <a:srgbClr val="92D05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marL="365760" indent="-256032" fontAlgn="auto">
              <a:spcAft>
                <a:spcPts val="0"/>
              </a:spcAft>
              <a:buFont typeface="Wingdings 3"/>
              <a:buChar char=""/>
              <a:defRPr/>
            </a:pPr>
            <a:r>
              <a:rPr lang="en-GB" sz="2400" dirty="0" smtClean="0">
                <a:solidFill>
                  <a:schemeClr val="accent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Identify the hazardous substance(s) </a:t>
            </a:r>
          </a:p>
          <a:p>
            <a:pPr marL="365760" indent="-256032" fontAlgn="auto">
              <a:spcAft>
                <a:spcPts val="0"/>
              </a:spcAft>
              <a:buFont typeface="Wingdings 3"/>
              <a:buNone/>
              <a:defRPr/>
            </a:pPr>
            <a:endParaRPr lang="en-GB" sz="2400" dirty="0" smtClean="0">
              <a:latin typeface="Arial" panose="020B0604020202020204" pitchFamily="34" charset="0"/>
              <a:cs typeface="Arial" panose="020B0604020202020204" pitchFamily="34" charset="0"/>
            </a:endParaRPr>
          </a:p>
          <a:p>
            <a:pPr marL="621792" lvl="1" fontAlgn="auto">
              <a:spcBef>
                <a:spcPts val="324"/>
              </a:spcBef>
              <a:spcAft>
                <a:spcPts val="0"/>
              </a:spcAft>
              <a:buFont typeface="Verdana"/>
              <a:buChar char="◦"/>
              <a:defRPr/>
            </a:pPr>
            <a:r>
              <a:rPr lang="en-GB" dirty="0" smtClean="0">
                <a:latin typeface="Arial" panose="020B0604020202020204" pitchFamily="34" charset="0"/>
                <a:cs typeface="Arial" panose="020B0604020202020204" pitchFamily="34" charset="0"/>
              </a:rPr>
              <a:t>Chemicals</a:t>
            </a:r>
          </a:p>
          <a:p>
            <a:pPr marL="621792" lvl="1" fontAlgn="auto">
              <a:spcBef>
                <a:spcPts val="324"/>
              </a:spcBef>
              <a:spcAft>
                <a:spcPts val="0"/>
              </a:spcAft>
              <a:buFont typeface="Verdana"/>
              <a:buChar char="◦"/>
              <a:defRPr/>
            </a:pPr>
            <a:r>
              <a:rPr lang="en-GB" dirty="0" smtClean="0">
                <a:latin typeface="Arial" panose="020B0604020202020204" pitchFamily="34" charset="0"/>
                <a:cs typeface="Arial" panose="020B0604020202020204" pitchFamily="34" charset="0"/>
              </a:rPr>
              <a:t>Biological materials</a:t>
            </a:r>
          </a:p>
          <a:p>
            <a:pPr marL="621792" lvl="1" fontAlgn="auto">
              <a:spcBef>
                <a:spcPts val="324"/>
              </a:spcBef>
              <a:spcAft>
                <a:spcPts val="0"/>
              </a:spcAft>
              <a:buFont typeface="Verdana"/>
              <a:buChar char="◦"/>
              <a:defRPr/>
            </a:pPr>
            <a:r>
              <a:rPr lang="en-GB" dirty="0" smtClean="0">
                <a:latin typeface="Arial" panose="020B0604020202020204" pitchFamily="34" charset="0"/>
                <a:cs typeface="Arial" panose="020B0604020202020204" pitchFamily="34" charset="0"/>
              </a:rPr>
              <a:t>Mixtures</a:t>
            </a:r>
          </a:p>
          <a:p>
            <a:pPr marL="621792" lvl="1" fontAlgn="auto">
              <a:spcBef>
                <a:spcPts val="324"/>
              </a:spcBef>
              <a:spcAft>
                <a:spcPts val="0"/>
              </a:spcAft>
              <a:buFont typeface="Verdana"/>
              <a:buChar char="◦"/>
              <a:defRPr/>
            </a:pPr>
            <a:r>
              <a:rPr lang="en-GB" dirty="0" smtClean="0">
                <a:latin typeface="Arial" panose="020B0604020202020204" pitchFamily="34" charset="0"/>
                <a:cs typeface="Arial" panose="020B0604020202020204" pitchFamily="34" charset="0"/>
              </a:rPr>
              <a:t>Proprietary products</a:t>
            </a:r>
          </a:p>
          <a:p>
            <a:pPr marL="621792" lvl="1" fontAlgn="auto">
              <a:spcBef>
                <a:spcPts val="324"/>
              </a:spcBef>
              <a:spcAft>
                <a:spcPts val="0"/>
              </a:spcAft>
              <a:buFont typeface="Verdana"/>
              <a:buChar char="◦"/>
              <a:defRPr/>
            </a:pPr>
            <a:r>
              <a:rPr lang="en-GB" dirty="0" smtClean="0">
                <a:latin typeface="Arial" panose="020B0604020202020204" pitchFamily="34" charset="0"/>
                <a:cs typeface="Arial" panose="020B0604020202020204" pitchFamily="34" charset="0"/>
              </a:rPr>
              <a:t>Reaction products and intermediates</a:t>
            </a:r>
          </a:p>
          <a:p>
            <a:pPr marL="621792" lvl="1" fontAlgn="auto">
              <a:spcBef>
                <a:spcPts val="324"/>
              </a:spcBef>
              <a:spcAft>
                <a:spcPts val="0"/>
              </a:spcAft>
              <a:buFont typeface="Verdana"/>
              <a:buChar char="◦"/>
              <a:defRPr/>
            </a:pPr>
            <a:r>
              <a:rPr lang="en-GB" dirty="0" smtClean="0">
                <a:latin typeface="Arial" panose="020B0604020202020204" pitchFamily="34" charset="0"/>
                <a:cs typeface="Arial" panose="020B0604020202020204" pitchFamily="34" charset="0"/>
              </a:rPr>
              <a:t>Etc.</a:t>
            </a:r>
          </a:p>
          <a:p>
            <a:pPr marL="621792" lvl="1" fontAlgn="auto">
              <a:spcBef>
                <a:spcPts val="324"/>
              </a:spcBef>
              <a:spcAft>
                <a:spcPts val="0"/>
              </a:spcAft>
              <a:buFont typeface="Verdana"/>
              <a:buChar char="◦"/>
              <a:defRPr/>
            </a:pPr>
            <a:endParaRPr lang="en-US" dirty="0">
              <a:latin typeface="Arial" panose="020B0604020202020204" pitchFamily="34" charset="0"/>
              <a:cs typeface="Arial" panose="020B0604020202020204" pitchFamily="34" charset="0"/>
            </a:endParaRPr>
          </a:p>
        </p:txBody>
      </p:sp>
      <p:sp>
        <p:nvSpPr>
          <p:cNvPr id="5" name="Title 4"/>
          <p:cNvSpPr>
            <a:spLocks noGrp="1"/>
          </p:cNvSpPr>
          <p:nvPr>
            <p:ph type="title"/>
          </p:nvPr>
        </p:nvSpPr>
        <p:spPr>
          <a:xfrm>
            <a:off x="457200" y="764704"/>
            <a:ext cx="8229600" cy="1143000"/>
          </a:xfrm>
        </p:spPr>
        <p:txBody>
          <a:bodyPr>
            <a:normAutofit fontScale="90000"/>
          </a:bodyPr>
          <a:lstStyle/>
          <a:p>
            <a:pPr algn="l" fontAlgn="auto">
              <a:spcAft>
                <a:spcPts val="0"/>
              </a:spcAft>
              <a:defRPr/>
            </a:pPr>
            <a:r>
              <a:rPr lang="en-GB" sz="3600" b="1" dirty="0" smtClean="0">
                <a:latin typeface="Arial" panose="020B0604020202020204" pitchFamily="34" charset="0"/>
                <a:cs typeface="Arial" panose="020B0604020202020204" pitchFamily="34" charset="0"/>
              </a:rPr>
              <a:t>Step 1 : Risk Assessment for COSHH</a:t>
            </a:r>
            <a:endParaRPr lang="en-US" sz="3600" b="1" dirty="0">
              <a:latin typeface="Arial" panose="020B0604020202020204" pitchFamily="34" charset="0"/>
              <a:cs typeface="Arial" panose="020B0604020202020204" pitchFamily="34" charset="0"/>
            </a:endParaRPr>
          </a:p>
        </p:txBody>
      </p:sp>
      <p:sp>
        <p:nvSpPr>
          <p:cNvPr id="2" name="Rectangle 1"/>
          <p:cNvSpPr/>
          <p:nvPr/>
        </p:nvSpPr>
        <p:spPr>
          <a:xfrm>
            <a:off x="457200" y="5877272"/>
            <a:ext cx="5011308" cy="461665"/>
          </a:xfrm>
          <a:prstGeom prst="rect">
            <a:avLst/>
          </a:prstGeom>
        </p:spPr>
        <p:txBody>
          <a:bodyPr wrap="none">
            <a:spAutoFit/>
          </a:bodyPr>
          <a:lstStyle/>
          <a:p>
            <a:r>
              <a:rPr lang="en-GB" altLang="en-US" sz="2400" dirty="0" smtClean="0">
                <a:latin typeface="Arial" panose="020B0604020202020204" pitchFamily="34" charset="0"/>
                <a:cs typeface="Arial" panose="020B0604020202020204" pitchFamily="34" charset="0"/>
              </a:rPr>
              <a:t>Carried </a:t>
            </a:r>
            <a:r>
              <a:rPr lang="en-GB" altLang="en-US" sz="2400" dirty="0">
                <a:latin typeface="Arial" panose="020B0604020202020204" pitchFamily="34" charset="0"/>
                <a:cs typeface="Arial" panose="020B0604020202020204" pitchFamily="34" charset="0"/>
              </a:rPr>
              <a:t>out by a competent </a:t>
            </a:r>
            <a:r>
              <a:rPr lang="en-GB" altLang="en-US" sz="2400" dirty="0" smtClean="0">
                <a:latin typeface="Arial" panose="020B0604020202020204" pitchFamily="34" charset="0"/>
                <a:cs typeface="Arial" panose="020B0604020202020204" pitchFamily="34" charset="0"/>
              </a:rPr>
              <a:t>person.</a:t>
            </a:r>
            <a:endParaRPr lang="en-GB" sz="2400" dirty="0">
              <a:latin typeface="Arial" panose="020B0604020202020204" pitchFamily="34" charset="0"/>
              <a:cs typeface="Arial" panose="020B0604020202020204" pitchFamily="34" charset="0"/>
            </a:endParaRPr>
          </a:p>
        </p:txBody>
      </p:sp>
      <p:grpSp>
        <p:nvGrpSpPr>
          <p:cNvPr id="8" name="Group 7"/>
          <p:cNvGrpSpPr/>
          <p:nvPr/>
        </p:nvGrpSpPr>
        <p:grpSpPr>
          <a:xfrm>
            <a:off x="1149" y="66530"/>
            <a:ext cx="9035406" cy="683568"/>
            <a:chOff x="1149" y="66530"/>
            <a:chExt cx="9035406" cy="683568"/>
          </a:xfrm>
        </p:grpSpPr>
        <p:pic>
          <p:nvPicPr>
            <p:cNvPr id="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9"/>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1" name="Rectangle 10"/>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COSHH. Control of Substances Hazardous to Health</a:t>
              </a:r>
              <a:endParaRPr lang="en-GB" sz="1400" b="1" dirty="0">
                <a:solidFill>
                  <a:srgbClr val="0070C0"/>
                </a:solidFill>
              </a:endParaRPr>
            </a:p>
          </p:txBody>
        </p:sp>
        <p:pic>
          <p:nvPicPr>
            <p:cNvPr id="12"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141853432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1115616" y="2112696"/>
            <a:ext cx="7276306" cy="924882"/>
          </a:xfrm>
        </p:spPr>
        <p:txBody>
          <a:bodyPr>
            <a:normAutofit/>
          </a:bodyPr>
          <a:lstStyle/>
          <a:p>
            <a:pPr marL="365760" indent="-256032" fontAlgn="auto">
              <a:spcAft>
                <a:spcPts val="0"/>
              </a:spcAft>
              <a:buFont typeface="Wingdings 3"/>
              <a:buNone/>
              <a:defRPr/>
            </a:pPr>
            <a:r>
              <a:rPr lang="en-GB" dirty="0" smtClean="0">
                <a:solidFill>
                  <a:schemeClr val="accent1"/>
                </a:solidFill>
                <a:effectLst>
                  <a:outerShdw blurRad="38100" dist="38100" dir="2700000" algn="tl">
                    <a:srgbClr val="000000">
                      <a:alpha val="43137"/>
                    </a:srgbClr>
                  </a:outerShdw>
                </a:effectLst>
              </a:rPr>
              <a:t>New International Hazard Symbols</a:t>
            </a:r>
          </a:p>
        </p:txBody>
      </p:sp>
      <p:pic>
        <p:nvPicPr>
          <p:cNvPr id="15364" name="Picture 5" descr="Acute toxicity"/>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12168" y="3406936"/>
            <a:ext cx="1428750" cy="142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365" name="Picture 6" descr="Flamabl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98168" y="3335499"/>
            <a:ext cx="1428750" cy="142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366" name="Picture 7" descr="Oxidizi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84168" y="3335499"/>
            <a:ext cx="1428750" cy="142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itle 4"/>
          <p:cNvSpPr>
            <a:spLocks noGrp="1"/>
          </p:cNvSpPr>
          <p:nvPr>
            <p:ph type="title"/>
          </p:nvPr>
        </p:nvSpPr>
        <p:spPr>
          <a:xfrm>
            <a:off x="457200" y="764704"/>
            <a:ext cx="8229600" cy="1143000"/>
          </a:xfrm>
        </p:spPr>
        <p:txBody>
          <a:bodyPr>
            <a:normAutofit fontScale="90000"/>
          </a:bodyPr>
          <a:lstStyle/>
          <a:p>
            <a:pPr algn="l" fontAlgn="auto">
              <a:spcAft>
                <a:spcPts val="0"/>
              </a:spcAft>
              <a:defRPr/>
            </a:pPr>
            <a:r>
              <a:rPr lang="en-GB" sz="3600" b="1" dirty="0" smtClean="0">
                <a:latin typeface="Arial" panose="020B0604020202020204" pitchFamily="34" charset="0"/>
                <a:cs typeface="Arial" panose="020B0604020202020204" pitchFamily="34" charset="0"/>
              </a:rPr>
              <a:t>Step 1 : Risk Assessment for COSHH</a:t>
            </a:r>
            <a:endParaRPr lang="en-US" sz="3600" b="1" dirty="0">
              <a:latin typeface="Arial" panose="020B0604020202020204" pitchFamily="34" charset="0"/>
              <a:cs typeface="Arial" panose="020B0604020202020204" pitchFamily="34" charset="0"/>
            </a:endParaRPr>
          </a:p>
        </p:txBody>
      </p:sp>
      <p:sp>
        <p:nvSpPr>
          <p:cNvPr id="9" name="Content Placeholder 4"/>
          <p:cNvSpPr txBox="1">
            <a:spLocks/>
          </p:cNvSpPr>
          <p:nvPr/>
        </p:nvSpPr>
        <p:spPr>
          <a:xfrm>
            <a:off x="1109896" y="5133608"/>
            <a:ext cx="7276306" cy="88768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365760" indent="-256032">
              <a:buFont typeface="Wingdings 3"/>
              <a:buNone/>
              <a:defRPr/>
            </a:pPr>
            <a:r>
              <a:rPr lang="en-GB" dirty="0" smtClean="0"/>
              <a:t>    Danger	       Flammable	     Oxidiser</a:t>
            </a:r>
            <a:endParaRPr lang="en-US" dirty="0"/>
          </a:p>
        </p:txBody>
      </p:sp>
      <p:grpSp>
        <p:nvGrpSpPr>
          <p:cNvPr id="10" name="Group 9"/>
          <p:cNvGrpSpPr/>
          <p:nvPr/>
        </p:nvGrpSpPr>
        <p:grpSpPr>
          <a:xfrm>
            <a:off x="1149" y="66530"/>
            <a:ext cx="9035406" cy="683568"/>
            <a:chOff x="1149" y="66530"/>
            <a:chExt cx="9035406" cy="683568"/>
          </a:xfrm>
        </p:grpSpPr>
        <p:pic>
          <p:nvPicPr>
            <p:cNvPr id="11" name="Picture 3"/>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2" name="Rectangle 11"/>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3" name="Rectangle 12"/>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COSHH. Control of Substances Hazardous to Health</a:t>
              </a:r>
              <a:endParaRPr lang="en-GB" sz="1400" b="1" dirty="0">
                <a:solidFill>
                  <a:srgbClr val="0070C0"/>
                </a:solidFill>
              </a:endParaRPr>
            </a:p>
          </p:txBody>
        </p:sp>
        <p:pic>
          <p:nvPicPr>
            <p:cNvPr id="14" name="Picture 5"/>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103621281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611560" y="4725144"/>
            <a:ext cx="8229600" cy="1684784"/>
          </a:xfrm>
        </p:spPr>
        <p:txBody>
          <a:bodyPr>
            <a:normAutofit/>
          </a:bodyPr>
          <a:lstStyle/>
          <a:p>
            <a:pPr marL="365760" indent="-256032" fontAlgn="auto">
              <a:spcAft>
                <a:spcPts val="0"/>
              </a:spcAft>
              <a:buFont typeface="Wingdings 3"/>
              <a:buNone/>
              <a:defRPr/>
            </a:pPr>
            <a:r>
              <a:rPr lang="en-GB" dirty="0" smtClean="0"/>
              <a:t>      Explosive	  Corrosive	    Compressed or</a:t>
            </a:r>
          </a:p>
          <a:p>
            <a:pPr marL="365760" indent="-256032" fontAlgn="auto">
              <a:spcAft>
                <a:spcPts val="0"/>
              </a:spcAft>
              <a:buFont typeface="Wingdings 3"/>
              <a:buNone/>
              <a:defRPr/>
            </a:pPr>
            <a:r>
              <a:rPr lang="en-GB" dirty="0" smtClean="0"/>
              <a:t>							liquefied gas</a:t>
            </a:r>
            <a:endParaRPr lang="en-US" dirty="0" smtClean="0"/>
          </a:p>
          <a:p>
            <a:pPr marL="365760" indent="-256032" fontAlgn="auto">
              <a:spcAft>
                <a:spcPts val="0"/>
              </a:spcAft>
              <a:buFont typeface="Wingdings 3"/>
              <a:buChar char=""/>
              <a:defRPr/>
            </a:pPr>
            <a:endParaRPr lang="en-GB" dirty="0" smtClean="0"/>
          </a:p>
          <a:p>
            <a:pPr marL="365760" indent="-256032" fontAlgn="auto">
              <a:spcAft>
                <a:spcPts val="0"/>
              </a:spcAft>
              <a:buFont typeface="Wingdings 3"/>
              <a:buChar char=""/>
              <a:defRPr/>
            </a:pPr>
            <a:endParaRPr lang="en-US" dirty="0"/>
          </a:p>
        </p:txBody>
      </p:sp>
      <p:pic>
        <p:nvPicPr>
          <p:cNvPr id="16388" name="Picture 3" descr="Explosiv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12168" y="2996952"/>
            <a:ext cx="1428750" cy="142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89" name="Picture 4" descr="Corrosiv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98168" y="2996952"/>
            <a:ext cx="1428750" cy="142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90" name="Picture 5" descr="Compressed ga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84168" y="2996952"/>
            <a:ext cx="1428750" cy="142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itle 4"/>
          <p:cNvSpPr>
            <a:spLocks noGrp="1"/>
          </p:cNvSpPr>
          <p:nvPr>
            <p:ph type="title"/>
          </p:nvPr>
        </p:nvSpPr>
        <p:spPr>
          <a:xfrm>
            <a:off x="457200" y="764704"/>
            <a:ext cx="8229600" cy="1143000"/>
          </a:xfrm>
        </p:spPr>
        <p:txBody>
          <a:bodyPr>
            <a:normAutofit fontScale="90000"/>
          </a:bodyPr>
          <a:lstStyle/>
          <a:p>
            <a:pPr algn="l" fontAlgn="auto">
              <a:spcAft>
                <a:spcPts val="0"/>
              </a:spcAft>
              <a:defRPr/>
            </a:pPr>
            <a:r>
              <a:rPr lang="en-GB" sz="3600" b="1" dirty="0" smtClean="0">
                <a:latin typeface="Arial" panose="020B0604020202020204" pitchFamily="34" charset="0"/>
                <a:cs typeface="Arial" panose="020B0604020202020204" pitchFamily="34" charset="0"/>
              </a:rPr>
              <a:t>Step 1 : Risk Assessment for COSHH</a:t>
            </a:r>
            <a:endParaRPr lang="en-US" sz="3600" b="1" dirty="0">
              <a:latin typeface="Arial" panose="020B0604020202020204" pitchFamily="34" charset="0"/>
              <a:cs typeface="Arial" panose="020B0604020202020204" pitchFamily="34" charset="0"/>
            </a:endParaRPr>
          </a:p>
        </p:txBody>
      </p:sp>
      <p:sp>
        <p:nvSpPr>
          <p:cNvPr id="9" name="Content Placeholder 4"/>
          <p:cNvSpPr txBox="1">
            <a:spLocks/>
          </p:cNvSpPr>
          <p:nvPr/>
        </p:nvSpPr>
        <p:spPr>
          <a:xfrm>
            <a:off x="1115616" y="2112696"/>
            <a:ext cx="7276306" cy="92488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365760" indent="-256032">
              <a:buFont typeface="Wingdings 3"/>
              <a:buNone/>
              <a:defRPr/>
            </a:pPr>
            <a:r>
              <a:rPr lang="en-GB" smtClean="0">
                <a:solidFill>
                  <a:schemeClr val="accent1"/>
                </a:solidFill>
                <a:effectLst>
                  <a:outerShdw blurRad="38100" dist="38100" dir="2700000" algn="tl">
                    <a:srgbClr val="000000">
                      <a:alpha val="43137"/>
                    </a:srgbClr>
                  </a:outerShdw>
                </a:effectLst>
              </a:rPr>
              <a:t>New International Hazard Symbols</a:t>
            </a:r>
            <a:endParaRPr lang="en-GB" dirty="0" smtClean="0">
              <a:solidFill>
                <a:schemeClr val="accent1"/>
              </a:solidFill>
              <a:effectLst>
                <a:outerShdw blurRad="38100" dist="38100" dir="2700000" algn="tl">
                  <a:srgbClr val="000000">
                    <a:alpha val="43137"/>
                  </a:srgbClr>
                </a:outerShdw>
              </a:effectLst>
            </a:endParaRPr>
          </a:p>
        </p:txBody>
      </p:sp>
      <p:grpSp>
        <p:nvGrpSpPr>
          <p:cNvPr id="10" name="Group 9"/>
          <p:cNvGrpSpPr/>
          <p:nvPr/>
        </p:nvGrpSpPr>
        <p:grpSpPr>
          <a:xfrm>
            <a:off x="1149" y="66530"/>
            <a:ext cx="9035406" cy="683568"/>
            <a:chOff x="1149" y="66530"/>
            <a:chExt cx="9035406" cy="683568"/>
          </a:xfrm>
        </p:grpSpPr>
        <p:pic>
          <p:nvPicPr>
            <p:cNvPr id="11" name="Picture 3"/>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2" name="Rectangle 11"/>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3" name="Rectangle 12"/>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COSHH. Control of Substances Hazardous to Health</a:t>
              </a:r>
              <a:endParaRPr lang="en-GB" sz="1400" b="1" dirty="0">
                <a:solidFill>
                  <a:srgbClr val="0070C0"/>
                </a:solidFill>
              </a:endParaRPr>
            </a:p>
          </p:txBody>
        </p:sp>
        <p:pic>
          <p:nvPicPr>
            <p:cNvPr id="14" name="Picture 5"/>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184248630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611560" y="5119999"/>
            <a:ext cx="8229600" cy="1275223"/>
          </a:xfrm>
        </p:spPr>
        <p:txBody>
          <a:bodyPr>
            <a:normAutofit/>
          </a:bodyPr>
          <a:lstStyle/>
          <a:p>
            <a:pPr marL="365760" indent="-256032" fontAlgn="auto">
              <a:spcAft>
                <a:spcPts val="0"/>
              </a:spcAft>
              <a:buFont typeface="Wingdings 3"/>
              <a:buNone/>
              <a:defRPr/>
            </a:pPr>
            <a:r>
              <a:rPr lang="en-GB" sz="2400" dirty="0" smtClean="0">
                <a:latin typeface="Arial" panose="020B0604020202020204" pitchFamily="34" charset="0"/>
                <a:cs typeface="Arial" panose="020B0604020202020204" pitchFamily="34" charset="0"/>
              </a:rPr>
              <a:t>     Aquatic 	               Warning	  </a:t>
            </a:r>
            <a:r>
              <a:rPr lang="en-GB" sz="2400" dirty="0" err="1" smtClean="0">
                <a:latin typeface="Arial" panose="020B0604020202020204" pitchFamily="34" charset="0"/>
                <a:cs typeface="Arial" panose="020B0604020202020204" pitchFamily="34" charset="0"/>
              </a:rPr>
              <a:t>Sensitiser</a:t>
            </a:r>
            <a:r>
              <a:rPr lang="en-GB" sz="2400" dirty="0" smtClean="0">
                <a:latin typeface="Arial" panose="020B0604020202020204" pitchFamily="34" charset="0"/>
                <a:cs typeface="Arial" panose="020B0604020202020204" pitchFamily="34" charset="0"/>
              </a:rPr>
              <a:t>, carcinogen,</a:t>
            </a:r>
          </a:p>
          <a:p>
            <a:pPr marL="365760" indent="-256032" fontAlgn="auto">
              <a:spcAft>
                <a:spcPts val="0"/>
              </a:spcAft>
              <a:buFont typeface="Wingdings 3"/>
              <a:buNone/>
              <a:defRPr/>
            </a:pPr>
            <a:r>
              <a:rPr lang="en-GB" sz="2400" dirty="0" smtClean="0">
                <a:latin typeface="Arial" panose="020B0604020202020204" pitchFamily="34" charset="0"/>
                <a:cs typeface="Arial" panose="020B0604020202020204" pitchFamily="34" charset="0"/>
              </a:rPr>
              <a:t>     Toxicity				   mutagen or teratogen</a:t>
            </a:r>
          </a:p>
          <a:p>
            <a:pPr marL="365760" indent="-256032" fontAlgn="auto">
              <a:spcAft>
                <a:spcPts val="0"/>
              </a:spcAft>
              <a:buFont typeface="Wingdings 3"/>
              <a:buNone/>
              <a:defRPr/>
            </a:pPr>
            <a:endParaRPr lang="en-US" dirty="0" smtClean="0">
              <a:solidFill>
                <a:srgbClr val="92D05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marL="365760" indent="-256032" fontAlgn="auto">
              <a:spcAft>
                <a:spcPts val="0"/>
              </a:spcAft>
              <a:buFont typeface="Wingdings 3"/>
              <a:buChar char=""/>
              <a:defRPr/>
            </a:pPr>
            <a:endParaRPr lang="en-US" dirty="0">
              <a:latin typeface="Arial" panose="020B0604020202020204" pitchFamily="34" charset="0"/>
              <a:cs typeface="Arial" panose="020B0604020202020204" pitchFamily="34" charset="0"/>
            </a:endParaRPr>
          </a:p>
        </p:txBody>
      </p:sp>
      <p:pic>
        <p:nvPicPr>
          <p:cNvPr id="17412" name="Picture 3" descr="Aquatic environment hazard"/>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89522" y="3192055"/>
            <a:ext cx="1428750" cy="142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13" name="Picture 4" descr="Health hazar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58853" y="3284984"/>
            <a:ext cx="1428750" cy="142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14" name="Picture 5" descr="Respiratory hazard"/>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28184" y="3284984"/>
            <a:ext cx="1428750" cy="142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itle 4"/>
          <p:cNvSpPr>
            <a:spLocks noGrp="1"/>
          </p:cNvSpPr>
          <p:nvPr>
            <p:ph type="title"/>
          </p:nvPr>
        </p:nvSpPr>
        <p:spPr>
          <a:xfrm>
            <a:off x="457200" y="764704"/>
            <a:ext cx="8229600" cy="1143000"/>
          </a:xfrm>
        </p:spPr>
        <p:txBody>
          <a:bodyPr>
            <a:normAutofit fontScale="90000"/>
          </a:bodyPr>
          <a:lstStyle/>
          <a:p>
            <a:pPr algn="l" fontAlgn="auto">
              <a:spcAft>
                <a:spcPts val="0"/>
              </a:spcAft>
              <a:defRPr/>
            </a:pPr>
            <a:r>
              <a:rPr lang="en-GB" sz="3600" b="1" dirty="0" smtClean="0">
                <a:latin typeface="Arial" panose="020B0604020202020204" pitchFamily="34" charset="0"/>
                <a:cs typeface="Arial" panose="020B0604020202020204" pitchFamily="34" charset="0"/>
              </a:rPr>
              <a:t>Step 1 : Risk Assessment for COSHH</a:t>
            </a:r>
            <a:endParaRPr lang="en-US" sz="3600" b="1" dirty="0">
              <a:latin typeface="Arial" panose="020B0604020202020204" pitchFamily="34" charset="0"/>
              <a:cs typeface="Arial" panose="020B0604020202020204" pitchFamily="34" charset="0"/>
            </a:endParaRPr>
          </a:p>
        </p:txBody>
      </p:sp>
      <p:sp>
        <p:nvSpPr>
          <p:cNvPr id="10" name="Content Placeholder 4"/>
          <p:cNvSpPr txBox="1">
            <a:spLocks/>
          </p:cNvSpPr>
          <p:nvPr/>
        </p:nvSpPr>
        <p:spPr>
          <a:xfrm>
            <a:off x="1115616" y="2112696"/>
            <a:ext cx="7276306" cy="92488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365760" indent="-256032">
              <a:buFont typeface="Wingdings 3"/>
              <a:buNone/>
              <a:defRPr/>
            </a:pPr>
            <a:r>
              <a:rPr lang="en-GB" smtClean="0">
                <a:solidFill>
                  <a:schemeClr val="accent1"/>
                </a:solidFill>
                <a:effectLst>
                  <a:outerShdw blurRad="38100" dist="38100" dir="2700000" algn="tl">
                    <a:srgbClr val="000000">
                      <a:alpha val="43137"/>
                    </a:srgbClr>
                  </a:outerShdw>
                </a:effectLst>
              </a:rPr>
              <a:t>New International Hazard Symbols</a:t>
            </a:r>
            <a:endParaRPr lang="en-GB" dirty="0" smtClean="0">
              <a:solidFill>
                <a:schemeClr val="accent1"/>
              </a:solidFill>
              <a:effectLst>
                <a:outerShdw blurRad="38100" dist="38100" dir="2700000" algn="tl">
                  <a:srgbClr val="000000">
                    <a:alpha val="43137"/>
                  </a:srgbClr>
                </a:outerShdw>
              </a:effectLst>
            </a:endParaRPr>
          </a:p>
        </p:txBody>
      </p:sp>
      <p:grpSp>
        <p:nvGrpSpPr>
          <p:cNvPr id="11" name="Group 10"/>
          <p:cNvGrpSpPr/>
          <p:nvPr/>
        </p:nvGrpSpPr>
        <p:grpSpPr>
          <a:xfrm>
            <a:off x="1149" y="66530"/>
            <a:ext cx="9035406" cy="683568"/>
            <a:chOff x="1149" y="66530"/>
            <a:chExt cx="9035406" cy="683568"/>
          </a:xfrm>
        </p:grpSpPr>
        <p:pic>
          <p:nvPicPr>
            <p:cNvPr id="12" name="Picture 3"/>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3" name="Rectangle 12"/>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4" name="Rectangle 13"/>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COSHH. Control of Substances Hazardous to Health</a:t>
              </a:r>
              <a:endParaRPr lang="en-GB" sz="1400" b="1" dirty="0">
                <a:solidFill>
                  <a:srgbClr val="0070C0"/>
                </a:solidFill>
              </a:endParaRPr>
            </a:p>
          </p:txBody>
        </p:sp>
        <p:pic>
          <p:nvPicPr>
            <p:cNvPr id="15" name="Picture 5"/>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212280226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3" descr="120px-Hazard_F_svg.pn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214688" y="642938"/>
            <a:ext cx="1042987" cy="1042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435" name="Picture 4" descr="120px-Hazard_E_svg.pn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572125" y="642938"/>
            <a:ext cx="1042988" cy="1042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436" name="Picture 5" descr="120px-Hazard_N_svg.png"/>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928688" y="1928813"/>
            <a:ext cx="1042987" cy="1042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437" name="Picture 6" descr="120px-Hazard_FF_svg.png"/>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7572375" y="2071688"/>
            <a:ext cx="1042988" cy="1042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438" name="Picture 7" descr="120px-Hazard_T_svg.png"/>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5500688" y="3214688"/>
            <a:ext cx="1042987" cy="1042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439" name="Picture 8" descr="120px-Hazard_X_svg.png"/>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3214688" y="3286125"/>
            <a:ext cx="1042987" cy="1042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440" name="Picture 9" descr="120px-Hazard_C_svg.png"/>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1000125" y="4000500"/>
            <a:ext cx="11430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441" name="Picture 10" descr="120px-Hazard_O_svg.png"/>
          <p:cNvPicPr>
            <a:picLocks noChangeAspect="1"/>
          </p:cNvPicPr>
          <p:nvPr/>
        </p:nvPicPr>
        <p:blipFill>
          <a:blip r:embed="rId9">
            <a:extLst>
              <a:ext uri="{28A0092B-C50C-407E-A947-70E740481C1C}">
                <a14:useLocalDpi xmlns:a14="http://schemas.microsoft.com/office/drawing/2010/main" val="0"/>
              </a:ext>
            </a:extLst>
          </a:blip>
          <a:srcRect/>
          <a:stretch>
            <a:fillRect/>
          </a:stretch>
        </p:blipFill>
        <p:spPr bwMode="auto">
          <a:xfrm>
            <a:off x="3429000" y="5072063"/>
            <a:ext cx="1042988" cy="1042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442" name="Picture 11" descr="2.jpg"/>
          <p:cNvPicPr>
            <a:picLocks noChangeAspect="1"/>
          </p:cNvPicPr>
          <p:nvPr/>
        </p:nvPicPr>
        <p:blipFill>
          <a:blip r:embed="rId10">
            <a:extLst>
              <a:ext uri="{28A0092B-C50C-407E-A947-70E740481C1C}">
                <a14:useLocalDpi xmlns:a14="http://schemas.microsoft.com/office/drawing/2010/main" val="0"/>
              </a:ext>
            </a:extLst>
          </a:blip>
          <a:srcRect/>
          <a:stretch>
            <a:fillRect/>
          </a:stretch>
        </p:blipFill>
        <p:spPr bwMode="auto">
          <a:xfrm>
            <a:off x="5429250" y="4857750"/>
            <a:ext cx="1371600" cy="137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443" name="Picture 12" descr="120px-Hazard_TT_svg.png"/>
          <p:cNvPicPr>
            <a:picLocks noChangeAspect="1"/>
          </p:cNvPicPr>
          <p:nvPr/>
        </p:nvPicPr>
        <p:blipFill>
          <a:blip r:embed="rId11">
            <a:extLst>
              <a:ext uri="{28A0092B-C50C-407E-A947-70E740481C1C}">
                <a14:useLocalDpi xmlns:a14="http://schemas.microsoft.com/office/drawing/2010/main" val="0"/>
              </a:ext>
            </a:extLst>
          </a:blip>
          <a:srcRect/>
          <a:stretch>
            <a:fillRect/>
          </a:stretch>
        </p:blipFill>
        <p:spPr bwMode="auto">
          <a:xfrm>
            <a:off x="7572375" y="4214813"/>
            <a:ext cx="1042988" cy="1042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 name="Rectangle 13"/>
          <p:cNvSpPr/>
          <p:nvPr/>
        </p:nvSpPr>
        <p:spPr>
          <a:xfrm>
            <a:off x="2286000" y="2143125"/>
            <a:ext cx="4572000" cy="646113"/>
          </a:xfrm>
          <a:prstGeom prst="rect">
            <a:avLst/>
          </a:prstGeom>
        </p:spPr>
        <p:txBody>
          <a:bodyPr>
            <a:spAutoFit/>
          </a:bodyPr>
          <a:lstStyle/>
          <a:p>
            <a:pPr algn="ctr" fontAlgn="auto">
              <a:spcBef>
                <a:spcPts val="0"/>
              </a:spcBef>
              <a:spcAft>
                <a:spcPts val="0"/>
              </a:spcAft>
              <a:defRPr/>
            </a:pPr>
            <a:r>
              <a:rPr lang="en-GB" b="1" dirty="0">
                <a:latin typeface="+mn-lt"/>
              </a:rPr>
              <a:t>OTHER SYMBOLS YOU MIGHT SEE </a:t>
            </a:r>
          </a:p>
          <a:p>
            <a:pPr algn="ctr" fontAlgn="auto">
              <a:spcBef>
                <a:spcPts val="0"/>
              </a:spcBef>
              <a:spcAft>
                <a:spcPts val="0"/>
              </a:spcAft>
              <a:defRPr/>
            </a:pPr>
            <a:r>
              <a:rPr lang="en-GB" b="1" dirty="0">
                <a:latin typeface="+mn-lt"/>
              </a:rPr>
              <a:t>–  </a:t>
            </a:r>
            <a:r>
              <a:rPr lang="en-GB" b="1" dirty="0">
                <a:solidFill>
                  <a:srgbClr val="FFC000"/>
                </a:solidFill>
                <a:effectLst>
                  <a:outerShdw blurRad="38100" dist="38100" dir="2700000" algn="tl">
                    <a:srgbClr val="000000">
                      <a:alpha val="43137"/>
                    </a:srgbClr>
                  </a:outerShdw>
                </a:effectLst>
                <a:latin typeface="+mn-lt"/>
              </a:rPr>
              <a:t>WHAT DO THEY MEAN?</a:t>
            </a:r>
          </a:p>
        </p:txBody>
      </p:sp>
      <p:grpSp>
        <p:nvGrpSpPr>
          <p:cNvPr id="13" name="Group 12"/>
          <p:cNvGrpSpPr/>
          <p:nvPr/>
        </p:nvGrpSpPr>
        <p:grpSpPr>
          <a:xfrm>
            <a:off x="1149" y="66530"/>
            <a:ext cx="9035406" cy="683568"/>
            <a:chOff x="1149" y="66530"/>
            <a:chExt cx="9035406" cy="683568"/>
          </a:xfrm>
        </p:grpSpPr>
        <p:pic>
          <p:nvPicPr>
            <p:cNvPr id="15" name="Picture 3"/>
            <p:cNvPicPr>
              <a:picLocks noChangeAspect="1" noChangeArrowheads="1"/>
            </p:cNvPicPr>
            <p:nvPr/>
          </p:nvPicPr>
          <p:blipFill>
            <a:blip r:embed="rId1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6" name="Rectangle 15"/>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7" name="Rectangle 16"/>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COSHH. Control of Substances Hazardous to Health</a:t>
              </a:r>
              <a:endParaRPr lang="en-GB" sz="1400" b="1" dirty="0">
                <a:solidFill>
                  <a:srgbClr val="0070C0"/>
                </a:solidFill>
              </a:endParaRPr>
            </a:p>
          </p:txBody>
        </p:sp>
        <p:pic>
          <p:nvPicPr>
            <p:cNvPr id="18" name="Picture 5"/>
            <p:cNvPicPr>
              <a:picLocks noChangeAspect="1" noChangeArrowheads="1"/>
            </p:cNvPicPr>
            <p:nvPr/>
          </p:nvPicPr>
          <p:blipFill>
            <a:blip r:embed="rId1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225680510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1" descr="120px-Hazard_F_svg.pn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214688" y="642938"/>
            <a:ext cx="1042987" cy="1042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459" name="Picture 2" descr="120px-Hazard_E_svg.pn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572125" y="642938"/>
            <a:ext cx="1042988" cy="1042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460" name="Picture 3" descr="120px-Hazard_N_svg.png"/>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785813" y="1714500"/>
            <a:ext cx="1042987" cy="1042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461" name="Picture 4" descr="120px-Hazard_FF_svg.png"/>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7500938" y="1857375"/>
            <a:ext cx="1042987" cy="1042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462" name="Picture 5" descr="120px-Hazard_X_svg.png"/>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3214688" y="2714625"/>
            <a:ext cx="1042987" cy="1042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463" name="Picture 6" descr="120px-Hazard_T_svg.png"/>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5500688" y="2643188"/>
            <a:ext cx="1042987" cy="1042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464" name="Picture 7" descr="120px-Hazard_C_svg.png"/>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714375" y="4214813"/>
            <a:ext cx="11430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465" name="Picture 8" descr="120px-Hazard_O_svg.png"/>
          <p:cNvPicPr>
            <a:picLocks noChangeAspect="1"/>
          </p:cNvPicPr>
          <p:nvPr/>
        </p:nvPicPr>
        <p:blipFill>
          <a:blip r:embed="rId9">
            <a:extLst>
              <a:ext uri="{28A0092B-C50C-407E-A947-70E740481C1C}">
                <a14:useLocalDpi xmlns:a14="http://schemas.microsoft.com/office/drawing/2010/main" val="0"/>
              </a:ext>
            </a:extLst>
          </a:blip>
          <a:srcRect/>
          <a:stretch>
            <a:fillRect/>
          </a:stretch>
        </p:blipFill>
        <p:spPr bwMode="auto">
          <a:xfrm>
            <a:off x="3143250" y="4714875"/>
            <a:ext cx="1042988" cy="1042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466" name="Picture 9" descr="2.jpg"/>
          <p:cNvPicPr>
            <a:picLocks noChangeAspect="1"/>
          </p:cNvPicPr>
          <p:nvPr/>
        </p:nvPicPr>
        <p:blipFill>
          <a:blip r:embed="rId10">
            <a:extLst>
              <a:ext uri="{28A0092B-C50C-407E-A947-70E740481C1C}">
                <a14:useLocalDpi xmlns:a14="http://schemas.microsoft.com/office/drawing/2010/main" val="0"/>
              </a:ext>
            </a:extLst>
          </a:blip>
          <a:srcRect/>
          <a:stretch>
            <a:fillRect/>
          </a:stretch>
        </p:blipFill>
        <p:spPr bwMode="auto">
          <a:xfrm>
            <a:off x="5143500" y="4357688"/>
            <a:ext cx="1371600" cy="137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467" name="Picture 10" descr="120px-Hazard_TT_svg.png"/>
          <p:cNvPicPr>
            <a:picLocks noChangeAspect="1"/>
          </p:cNvPicPr>
          <p:nvPr/>
        </p:nvPicPr>
        <p:blipFill>
          <a:blip r:embed="rId11">
            <a:extLst>
              <a:ext uri="{28A0092B-C50C-407E-A947-70E740481C1C}">
                <a14:useLocalDpi xmlns:a14="http://schemas.microsoft.com/office/drawing/2010/main" val="0"/>
              </a:ext>
            </a:extLst>
          </a:blip>
          <a:srcRect/>
          <a:stretch>
            <a:fillRect/>
          </a:stretch>
        </p:blipFill>
        <p:spPr bwMode="auto">
          <a:xfrm>
            <a:off x="7500938" y="4429125"/>
            <a:ext cx="1042987" cy="1042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468" name="Rectangle 11"/>
          <p:cNvSpPr>
            <a:spLocks noChangeArrowheads="1"/>
          </p:cNvSpPr>
          <p:nvPr/>
        </p:nvSpPr>
        <p:spPr bwMode="auto">
          <a:xfrm rot="10800000" flipV="1">
            <a:off x="3071813" y="1928813"/>
            <a:ext cx="17145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Lucida Sans Unicode" panose="020B0602030504020204" pitchFamily="34" charset="0"/>
              </a:defRPr>
            </a:lvl1pPr>
            <a:lvl2pPr marL="742950" indent="-285750">
              <a:defRPr>
                <a:solidFill>
                  <a:schemeClr val="tx1"/>
                </a:solidFill>
                <a:latin typeface="Lucida Sans Unicode" panose="020B0602030504020204" pitchFamily="34" charset="0"/>
              </a:defRPr>
            </a:lvl2pPr>
            <a:lvl3pPr marL="1143000" indent="-228600">
              <a:defRPr>
                <a:solidFill>
                  <a:schemeClr val="tx1"/>
                </a:solidFill>
                <a:latin typeface="Lucida Sans Unicode" panose="020B0602030504020204" pitchFamily="34" charset="0"/>
              </a:defRPr>
            </a:lvl3pPr>
            <a:lvl4pPr marL="1600200" indent="-228600">
              <a:defRPr>
                <a:solidFill>
                  <a:schemeClr val="tx1"/>
                </a:solidFill>
                <a:latin typeface="Lucida Sans Unicode" panose="020B0602030504020204" pitchFamily="34" charset="0"/>
              </a:defRPr>
            </a:lvl4pPr>
            <a:lvl5pPr marL="2057400" indent="-228600">
              <a:defRPr>
                <a:solidFill>
                  <a:schemeClr val="tx1"/>
                </a:solidFill>
                <a:latin typeface="Lucida Sans Unicode" panose="020B0602030504020204" pitchFamily="34" charset="0"/>
              </a:defRPr>
            </a:lvl5pPr>
            <a:lvl6pPr marL="2514600" indent="-228600" fontAlgn="base">
              <a:spcBef>
                <a:spcPct val="0"/>
              </a:spcBef>
              <a:spcAft>
                <a:spcPct val="0"/>
              </a:spcAft>
              <a:defRPr>
                <a:solidFill>
                  <a:schemeClr val="tx1"/>
                </a:solidFill>
                <a:latin typeface="Lucida Sans Unicode" panose="020B0602030504020204" pitchFamily="34" charset="0"/>
              </a:defRPr>
            </a:lvl6pPr>
            <a:lvl7pPr marL="2971800" indent="-228600" fontAlgn="base">
              <a:spcBef>
                <a:spcPct val="0"/>
              </a:spcBef>
              <a:spcAft>
                <a:spcPct val="0"/>
              </a:spcAft>
              <a:defRPr>
                <a:solidFill>
                  <a:schemeClr val="tx1"/>
                </a:solidFill>
                <a:latin typeface="Lucida Sans Unicode" panose="020B0602030504020204" pitchFamily="34" charset="0"/>
              </a:defRPr>
            </a:lvl7pPr>
            <a:lvl8pPr marL="3429000" indent="-228600" fontAlgn="base">
              <a:spcBef>
                <a:spcPct val="0"/>
              </a:spcBef>
              <a:spcAft>
                <a:spcPct val="0"/>
              </a:spcAft>
              <a:defRPr>
                <a:solidFill>
                  <a:schemeClr val="tx1"/>
                </a:solidFill>
                <a:latin typeface="Lucida Sans Unicode" panose="020B0602030504020204" pitchFamily="34" charset="0"/>
              </a:defRPr>
            </a:lvl8pPr>
            <a:lvl9pPr marL="3886200" indent="-228600" fontAlgn="base">
              <a:spcBef>
                <a:spcPct val="0"/>
              </a:spcBef>
              <a:spcAft>
                <a:spcPct val="0"/>
              </a:spcAft>
              <a:defRPr>
                <a:solidFill>
                  <a:schemeClr val="tx1"/>
                </a:solidFill>
                <a:latin typeface="Lucida Sans Unicode" panose="020B0602030504020204" pitchFamily="34" charset="0"/>
              </a:defRPr>
            </a:lvl9pPr>
          </a:lstStyle>
          <a:p>
            <a:pPr algn="ctr"/>
            <a:r>
              <a:rPr lang="en-GB" altLang="en-US"/>
              <a:t>FLAMMABLE</a:t>
            </a:r>
          </a:p>
        </p:txBody>
      </p:sp>
      <p:sp>
        <p:nvSpPr>
          <p:cNvPr id="19469" name="Rectangle 12"/>
          <p:cNvSpPr>
            <a:spLocks noChangeArrowheads="1"/>
          </p:cNvSpPr>
          <p:nvPr/>
        </p:nvSpPr>
        <p:spPr bwMode="auto">
          <a:xfrm>
            <a:off x="5357813" y="1928813"/>
            <a:ext cx="142875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Lucida Sans Unicode" panose="020B0602030504020204" pitchFamily="34" charset="0"/>
              </a:defRPr>
            </a:lvl1pPr>
            <a:lvl2pPr marL="742950" indent="-285750">
              <a:defRPr>
                <a:solidFill>
                  <a:schemeClr val="tx1"/>
                </a:solidFill>
                <a:latin typeface="Lucida Sans Unicode" panose="020B0602030504020204" pitchFamily="34" charset="0"/>
              </a:defRPr>
            </a:lvl2pPr>
            <a:lvl3pPr marL="1143000" indent="-228600">
              <a:defRPr>
                <a:solidFill>
                  <a:schemeClr val="tx1"/>
                </a:solidFill>
                <a:latin typeface="Lucida Sans Unicode" panose="020B0602030504020204" pitchFamily="34" charset="0"/>
              </a:defRPr>
            </a:lvl3pPr>
            <a:lvl4pPr marL="1600200" indent="-228600">
              <a:defRPr>
                <a:solidFill>
                  <a:schemeClr val="tx1"/>
                </a:solidFill>
                <a:latin typeface="Lucida Sans Unicode" panose="020B0602030504020204" pitchFamily="34" charset="0"/>
              </a:defRPr>
            </a:lvl4pPr>
            <a:lvl5pPr marL="2057400" indent="-228600">
              <a:defRPr>
                <a:solidFill>
                  <a:schemeClr val="tx1"/>
                </a:solidFill>
                <a:latin typeface="Lucida Sans Unicode" panose="020B0602030504020204" pitchFamily="34" charset="0"/>
              </a:defRPr>
            </a:lvl5pPr>
            <a:lvl6pPr marL="2514600" indent="-228600" fontAlgn="base">
              <a:spcBef>
                <a:spcPct val="0"/>
              </a:spcBef>
              <a:spcAft>
                <a:spcPct val="0"/>
              </a:spcAft>
              <a:defRPr>
                <a:solidFill>
                  <a:schemeClr val="tx1"/>
                </a:solidFill>
                <a:latin typeface="Lucida Sans Unicode" panose="020B0602030504020204" pitchFamily="34" charset="0"/>
              </a:defRPr>
            </a:lvl6pPr>
            <a:lvl7pPr marL="2971800" indent="-228600" fontAlgn="base">
              <a:spcBef>
                <a:spcPct val="0"/>
              </a:spcBef>
              <a:spcAft>
                <a:spcPct val="0"/>
              </a:spcAft>
              <a:defRPr>
                <a:solidFill>
                  <a:schemeClr val="tx1"/>
                </a:solidFill>
                <a:latin typeface="Lucida Sans Unicode" panose="020B0602030504020204" pitchFamily="34" charset="0"/>
              </a:defRPr>
            </a:lvl7pPr>
            <a:lvl8pPr marL="3429000" indent="-228600" fontAlgn="base">
              <a:spcBef>
                <a:spcPct val="0"/>
              </a:spcBef>
              <a:spcAft>
                <a:spcPct val="0"/>
              </a:spcAft>
              <a:defRPr>
                <a:solidFill>
                  <a:schemeClr val="tx1"/>
                </a:solidFill>
                <a:latin typeface="Lucida Sans Unicode" panose="020B0602030504020204" pitchFamily="34" charset="0"/>
              </a:defRPr>
            </a:lvl8pPr>
            <a:lvl9pPr marL="3886200" indent="-228600" fontAlgn="base">
              <a:spcBef>
                <a:spcPct val="0"/>
              </a:spcBef>
              <a:spcAft>
                <a:spcPct val="0"/>
              </a:spcAft>
              <a:defRPr>
                <a:solidFill>
                  <a:schemeClr val="tx1"/>
                </a:solidFill>
                <a:latin typeface="Lucida Sans Unicode" panose="020B0602030504020204" pitchFamily="34" charset="0"/>
              </a:defRPr>
            </a:lvl9pPr>
          </a:lstStyle>
          <a:p>
            <a:pPr algn="ctr"/>
            <a:r>
              <a:rPr lang="en-GB" altLang="en-US"/>
              <a:t>EXPLOSIVE</a:t>
            </a:r>
          </a:p>
        </p:txBody>
      </p:sp>
      <p:sp>
        <p:nvSpPr>
          <p:cNvPr id="19470" name="Rectangle 13"/>
          <p:cNvSpPr>
            <a:spLocks noChangeArrowheads="1"/>
          </p:cNvSpPr>
          <p:nvPr/>
        </p:nvSpPr>
        <p:spPr bwMode="auto">
          <a:xfrm>
            <a:off x="428625" y="3000375"/>
            <a:ext cx="228600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Lucida Sans Unicode" panose="020B0602030504020204" pitchFamily="34" charset="0"/>
              </a:defRPr>
            </a:lvl1pPr>
            <a:lvl2pPr marL="742950" indent="-285750">
              <a:defRPr>
                <a:solidFill>
                  <a:schemeClr val="tx1"/>
                </a:solidFill>
                <a:latin typeface="Lucida Sans Unicode" panose="020B0602030504020204" pitchFamily="34" charset="0"/>
              </a:defRPr>
            </a:lvl2pPr>
            <a:lvl3pPr marL="1143000" indent="-228600">
              <a:defRPr>
                <a:solidFill>
                  <a:schemeClr val="tx1"/>
                </a:solidFill>
                <a:latin typeface="Lucida Sans Unicode" panose="020B0602030504020204" pitchFamily="34" charset="0"/>
              </a:defRPr>
            </a:lvl3pPr>
            <a:lvl4pPr marL="1600200" indent="-228600">
              <a:defRPr>
                <a:solidFill>
                  <a:schemeClr val="tx1"/>
                </a:solidFill>
                <a:latin typeface="Lucida Sans Unicode" panose="020B0602030504020204" pitchFamily="34" charset="0"/>
              </a:defRPr>
            </a:lvl4pPr>
            <a:lvl5pPr marL="2057400" indent="-228600">
              <a:defRPr>
                <a:solidFill>
                  <a:schemeClr val="tx1"/>
                </a:solidFill>
                <a:latin typeface="Lucida Sans Unicode" panose="020B0602030504020204" pitchFamily="34" charset="0"/>
              </a:defRPr>
            </a:lvl5pPr>
            <a:lvl6pPr marL="2514600" indent="-228600" fontAlgn="base">
              <a:spcBef>
                <a:spcPct val="0"/>
              </a:spcBef>
              <a:spcAft>
                <a:spcPct val="0"/>
              </a:spcAft>
              <a:defRPr>
                <a:solidFill>
                  <a:schemeClr val="tx1"/>
                </a:solidFill>
                <a:latin typeface="Lucida Sans Unicode" panose="020B0602030504020204" pitchFamily="34" charset="0"/>
              </a:defRPr>
            </a:lvl6pPr>
            <a:lvl7pPr marL="2971800" indent="-228600" fontAlgn="base">
              <a:spcBef>
                <a:spcPct val="0"/>
              </a:spcBef>
              <a:spcAft>
                <a:spcPct val="0"/>
              </a:spcAft>
              <a:defRPr>
                <a:solidFill>
                  <a:schemeClr val="tx1"/>
                </a:solidFill>
                <a:latin typeface="Lucida Sans Unicode" panose="020B0602030504020204" pitchFamily="34" charset="0"/>
              </a:defRPr>
            </a:lvl7pPr>
            <a:lvl8pPr marL="3429000" indent="-228600" fontAlgn="base">
              <a:spcBef>
                <a:spcPct val="0"/>
              </a:spcBef>
              <a:spcAft>
                <a:spcPct val="0"/>
              </a:spcAft>
              <a:defRPr>
                <a:solidFill>
                  <a:schemeClr val="tx1"/>
                </a:solidFill>
                <a:latin typeface="Lucida Sans Unicode" panose="020B0602030504020204" pitchFamily="34" charset="0"/>
              </a:defRPr>
            </a:lvl8pPr>
            <a:lvl9pPr marL="3886200" indent="-228600" fontAlgn="base">
              <a:spcBef>
                <a:spcPct val="0"/>
              </a:spcBef>
              <a:spcAft>
                <a:spcPct val="0"/>
              </a:spcAft>
              <a:defRPr>
                <a:solidFill>
                  <a:schemeClr val="tx1"/>
                </a:solidFill>
                <a:latin typeface="Lucida Sans Unicode" panose="020B0602030504020204" pitchFamily="34" charset="0"/>
              </a:defRPr>
            </a:lvl9pPr>
          </a:lstStyle>
          <a:p>
            <a:pPr algn="ctr"/>
            <a:r>
              <a:rPr lang="en-GB" altLang="en-US"/>
              <a:t>HARMFUL TO THE ENVIRONMENT</a:t>
            </a:r>
          </a:p>
        </p:txBody>
      </p:sp>
      <p:sp>
        <p:nvSpPr>
          <p:cNvPr id="19471" name="Rectangle 14"/>
          <p:cNvSpPr>
            <a:spLocks noChangeArrowheads="1"/>
          </p:cNvSpPr>
          <p:nvPr/>
        </p:nvSpPr>
        <p:spPr bwMode="auto">
          <a:xfrm rot="10800000" flipV="1">
            <a:off x="2857500" y="3924300"/>
            <a:ext cx="1643063"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Lucida Sans Unicode" panose="020B0602030504020204" pitchFamily="34" charset="0"/>
              </a:defRPr>
            </a:lvl1pPr>
            <a:lvl2pPr marL="742950" indent="-285750">
              <a:defRPr>
                <a:solidFill>
                  <a:schemeClr val="tx1"/>
                </a:solidFill>
                <a:latin typeface="Lucida Sans Unicode" panose="020B0602030504020204" pitchFamily="34" charset="0"/>
              </a:defRPr>
            </a:lvl2pPr>
            <a:lvl3pPr marL="1143000" indent="-228600">
              <a:defRPr>
                <a:solidFill>
                  <a:schemeClr val="tx1"/>
                </a:solidFill>
                <a:latin typeface="Lucida Sans Unicode" panose="020B0602030504020204" pitchFamily="34" charset="0"/>
              </a:defRPr>
            </a:lvl3pPr>
            <a:lvl4pPr marL="1600200" indent="-228600">
              <a:defRPr>
                <a:solidFill>
                  <a:schemeClr val="tx1"/>
                </a:solidFill>
                <a:latin typeface="Lucida Sans Unicode" panose="020B0602030504020204" pitchFamily="34" charset="0"/>
              </a:defRPr>
            </a:lvl4pPr>
            <a:lvl5pPr marL="2057400" indent="-228600">
              <a:defRPr>
                <a:solidFill>
                  <a:schemeClr val="tx1"/>
                </a:solidFill>
                <a:latin typeface="Lucida Sans Unicode" panose="020B0602030504020204" pitchFamily="34" charset="0"/>
              </a:defRPr>
            </a:lvl5pPr>
            <a:lvl6pPr marL="2514600" indent="-228600" fontAlgn="base">
              <a:spcBef>
                <a:spcPct val="0"/>
              </a:spcBef>
              <a:spcAft>
                <a:spcPct val="0"/>
              </a:spcAft>
              <a:defRPr>
                <a:solidFill>
                  <a:schemeClr val="tx1"/>
                </a:solidFill>
                <a:latin typeface="Lucida Sans Unicode" panose="020B0602030504020204" pitchFamily="34" charset="0"/>
              </a:defRPr>
            </a:lvl6pPr>
            <a:lvl7pPr marL="2971800" indent="-228600" fontAlgn="base">
              <a:spcBef>
                <a:spcPct val="0"/>
              </a:spcBef>
              <a:spcAft>
                <a:spcPct val="0"/>
              </a:spcAft>
              <a:defRPr>
                <a:solidFill>
                  <a:schemeClr val="tx1"/>
                </a:solidFill>
                <a:latin typeface="Lucida Sans Unicode" panose="020B0602030504020204" pitchFamily="34" charset="0"/>
              </a:defRPr>
            </a:lvl7pPr>
            <a:lvl8pPr marL="3429000" indent="-228600" fontAlgn="base">
              <a:spcBef>
                <a:spcPct val="0"/>
              </a:spcBef>
              <a:spcAft>
                <a:spcPct val="0"/>
              </a:spcAft>
              <a:defRPr>
                <a:solidFill>
                  <a:schemeClr val="tx1"/>
                </a:solidFill>
                <a:latin typeface="Lucida Sans Unicode" panose="020B0602030504020204" pitchFamily="34" charset="0"/>
              </a:defRPr>
            </a:lvl8pPr>
            <a:lvl9pPr marL="3886200" indent="-228600" fontAlgn="base">
              <a:spcBef>
                <a:spcPct val="0"/>
              </a:spcBef>
              <a:spcAft>
                <a:spcPct val="0"/>
              </a:spcAft>
              <a:defRPr>
                <a:solidFill>
                  <a:schemeClr val="tx1"/>
                </a:solidFill>
                <a:latin typeface="Lucida Sans Unicode" panose="020B0602030504020204" pitchFamily="34" charset="0"/>
              </a:defRPr>
            </a:lvl9pPr>
          </a:lstStyle>
          <a:p>
            <a:pPr algn="ctr"/>
            <a:r>
              <a:rPr lang="en-GB" altLang="en-US"/>
              <a:t>IRRITANT / </a:t>
            </a:r>
          </a:p>
          <a:p>
            <a:pPr algn="ctr"/>
            <a:r>
              <a:rPr lang="en-GB" altLang="en-US"/>
              <a:t>HARMFUL</a:t>
            </a:r>
          </a:p>
        </p:txBody>
      </p:sp>
      <p:sp>
        <p:nvSpPr>
          <p:cNvPr id="19472" name="Rectangle 15"/>
          <p:cNvSpPr>
            <a:spLocks noChangeArrowheads="1"/>
          </p:cNvSpPr>
          <p:nvPr/>
        </p:nvSpPr>
        <p:spPr bwMode="auto">
          <a:xfrm rot="10800000" flipV="1">
            <a:off x="5357813" y="3859213"/>
            <a:ext cx="142875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Lucida Sans Unicode" panose="020B0602030504020204" pitchFamily="34" charset="0"/>
              </a:defRPr>
            </a:lvl1pPr>
            <a:lvl2pPr marL="742950" indent="-285750">
              <a:defRPr>
                <a:solidFill>
                  <a:schemeClr val="tx1"/>
                </a:solidFill>
                <a:latin typeface="Lucida Sans Unicode" panose="020B0602030504020204" pitchFamily="34" charset="0"/>
              </a:defRPr>
            </a:lvl2pPr>
            <a:lvl3pPr marL="1143000" indent="-228600">
              <a:defRPr>
                <a:solidFill>
                  <a:schemeClr val="tx1"/>
                </a:solidFill>
                <a:latin typeface="Lucida Sans Unicode" panose="020B0602030504020204" pitchFamily="34" charset="0"/>
              </a:defRPr>
            </a:lvl3pPr>
            <a:lvl4pPr marL="1600200" indent="-228600">
              <a:defRPr>
                <a:solidFill>
                  <a:schemeClr val="tx1"/>
                </a:solidFill>
                <a:latin typeface="Lucida Sans Unicode" panose="020B0602030504020204" pitchFamily="34" charset="0"/>
              </a:defRPr>
            </a:lvl4pPr>
            <a:lvl5pPr marL="2057400" indent="-228600">
              <a:defRPr>
                <a:solidFill>
                  <a:schemeClr val="tx1"/>
                </a:solidFill>
                <a:latin typeface="Lucida Sans Unicode" panose="020B0602030504020204" pitchFamily="34" charset="0"/>
              </a:defRPr>
            </a:lvl5pPr>
            <a:lvl6pPr marL="2514600" indent="-228600" fontAlgn="base">
              <a:spcBef>
                <a:spcPct val="0"/>
              </a:spcBef>
              <a:spcAft>
                <a:spcPct val="0"/>
              </a:spcAft>
              <a:defRPr>
                <a:solidFill>
                  <a:schemeClr val="tx1"/>
                </a:solidFill>
                <a:latin typeface="Lucida Sans Unicode" panose="020B0602030504020204" pitchFamily="34" charset="0"/>
              </a:defRPr>
            </a:lvl6pPr>
            <a:lvl7pPr marL="2971800" indent="-228600" fontAlgn="base">
              <a:spcBef>
                <a:spcPct val="0"/>
              </a:spcBef>
              <a:spcAft>
                <a:spcPct val="0"/>
              </a:spcAft>
              <a:defRPr>
                <a:solidFill>
                  <a:schemeClr val="tx1"/>
                </a:solidFill>
                <a:latin typeface="Lucida Sans Unicode" panose="020B0602030504020204" pitchFamily="34" charset="0"/>
              </a:defRPr>
            </a:lvl7pPr>
            <a:lvl8pPr marL="3429000" indent="-228600" fontAlgn="base">
              <a:spcBef>
                <a:spcPct val="0"/>
              </a:spcBef>
              <a:spcAft>
                <a:spcPct val="0"/>
              </a:spcAft>
              <a:defRPr>
                <a:solidFill>
                  <a:schemeClr val="tx1"/>
                </a:solidFill>
                <a:latin typeface="Lucida Sans Unicode" panose="020B0602030504020204" pitchFamily="34" charset="0"/>
              </a:defRPr>
            </a:lvl8pPr>
            <a:lvl9pPr marL="3886200" indent="-228600" fontAlgn="base">
              <a:spcBef>
                <a:spcPct val="0"/>
              </a:spcBef>
              <a:spcAft>
                <a:spcPct val="0"/>
              </a:spcAft>
              <a:defRPr>
                <a:solidFill>
                  <a:schemeClr val="tx1"/>
                </a:solidFill>
                <a:latin typeface="Lucida Sans Unicode" panose="020B0602030504020204" pitchFamily="34" charset="0"/>
              </a:defRPr>
            </a:lvl9pPr>
          </a:lstStyle>
          <a:p>
            <a:r>
              <a:rPr lang="en-GB" altLang="en-US"/>
              <a:t> TOXIC</a:t>
            </a:r>
            <a:endParaRPr lang="en-US" altLang="en-US"/>
          </a:p>
        </p:txBody>
      </p:sp>
      <p:sp>
        <p:nvSpPr>
          <p:cNvPr id="19473" name="Rectangle 16"/>
          <p:cNvSpPr>
            <a:spLocks noChangeArrowheads="1"/>
          </p:cNvSpPr>
          <p:nvPr/>
        </p:nvSpPr>
        <p:spPr bwMode="auto">
          <a:xfrm>
            <a:off x="7286625" y="3143250"/>
            <a:ext cx="1571625"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Lucida Sans Unicode" panose="020B0602030504020204" pitchFamily="34" charset="0"/>
              </a:defRPr>
            </a:lvl1pPr>
            <a:lvl2pPr marL="742950" indent="-285750">
              <a:defRPr>
                <a:solidFill>
                  <a:schemeClr val="tx1"/>
                </a:solidFill>
                <a:latin typeface="Lucida Sans Unicode" panose="020B0602030504020204" pitchFamily="34" charset="0"/>
              </a:defRPr>
            </a:lvl2pPr>
            <a:lvl3pPr marL="1143000" indent="-228600">
              <a:defRPr>
                <a:solidFill>
                  <a:schemeClr val="tx1"/>
                </a:solidFill>
                <a:latin typeface="Lucida Sans Unicode" panose="020B0602030504020204" pitchFamily="34" charset="0"/>
              </a:defRPr>
            </a:lvl3pPr>
            <a:lvl4pPr marL="1600200" indent="-228600">
              <a:defRPr>
                <a:solidFill>
                  <a:schemeClr val="tx1"/>
                </a:solidFill>
                <a:latin typeface="Lucida Sans Unicode" panose="020B0602030504020204" pitchFamily="34" charset="0"/>
              </a:defRPr>
            </a:lvl4pPr>
            <a:lvl5pPr marL="2057400" indent="-228600">
              <a:defRPr>
                <a:solidFill>
                  <a:schemeClr val="tx1"/>
                </a:solidFill>
                <a:latin typeface="Lucida Sans Unicode" panose="020B0602030504020204" pitchFamily="34" charset="0"/>
              </a:defRPr>
            </a:lvl5pPr>
            <a:lvl6pPr marL="2514600" indent="-228600" fontAlgn="base">
              <a:spcBef>
                <a:spcPct val="0"/>
              </a:spcBef>
              <a:spcAft>
                <a:spcPct val="0"/>
              </a:spcAft>
              <a:defRPr>
                <a:solidFill>
                  <a:schemeClr val="tx1"/>
                </a:solidFill>
                <a:latin typeface="Lucida Sans Unicode" panose="020B0602030504020204" pitchFamily="34" charset="0"/>
              </a:defRPr>
            </a:lvl6pPr>
            <a:lvl7pPr marL="2971800" indent="-228600" fontAlgn="base">
              <a:spcBef>
                <a:spcPct val="0"/>
              </a:spcBef>
              <a:spcAft>
                <a:spcPct val="0"/>
              </a:spcAft>
              <a:defRPr>
                <a:solidFill>
                  <a:schemeClr val="tx1"/>
                </a:solidFill>
                <a:latin typeface="Lucida Sans Unicode" panose="020B0602030504020204" pitchFamily="34" charset="0"/>
              </a:defRPr>
            </a:lvl7pPr>
            <a:lvl8pPr marL="3429000" indent="-228600" fontAlgn="base">
              <a:spcBef>
                <a:spcPct val="0"/>
              </a:spcBef>
              <a:spcAft>
                <a:spcPct val="0"/>
              </a:spcAft>
              <a:defRPr>
                <a:solidFill>
                  <a:schemeClr val="tx1"/>
                </a:solidFill>
                <a:latin typeface="Lucida Sans Unicode" panose="020B0602030504020204" pitchFamily="34" charset="0"/>
              </a:defRPr>
            </a:lvl8pPr>
            <a:lvl9pPr marL="3886200" indent="-228600" fontAlgn="base">
              <a:spcBef>
                <a:spcPct val="0"/>
              </a:spcBef>
              <a:spcAft>
                <a:spcPct val="0"/>
              </a:spcAft>
              <a:defRPr>
                <a:solidFill>
                  <a:schemeClr val="tx1"/>
                </a:solidFill>
                <a:latin typeface="Lucida Sans Unicode" panose="020B0602030504020204" pitchFamily="34" charset="0"/>
              </a:defRPr>
            </a:lvl9pPr>
          </a:lstStyle>
          <a:p>
            <a:pPr algn="ctr"/>
            <a:r>
              <a:rPr lang="en-GB" altLang="en-US"/>
              <a:t>HIGHLY FLAMMABLE</a:t>
            </a:r>
          </a:p>
        </p:txBody>
      </p:sp>
      <p:sp>
        <p:nvSpPr>
          <p:cNvPr id="19474" name="Rectangle 17"/>
          <p:cNvSpPr>
            <a:spLocks noChangeArrowheads="1"/>
          </p:cNvSpPr>
          <p:nvPr/>
        </p:nvSpPr>
        <p:spPr bwMode="auto">
          <a:xfrm rot="10800000" flipV="1">
            <a:off x="571500" y="5513388"/>
            <a:ext cx="1500188"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Lucida Sans Unicode" panose="020B0602030504020204" pitchFamily="34" charset="0"/>
              </a:defRPr>
            </a:lvl1pPr>
            <a:lvl2pPr marL="742950" indent="-285750">
              <a:defRPr>
                <a:solidFill>
                  <a:schemeClr val="tx1"/>
                </a:solidFill>
                <a:latin typeface="Lucida Sans Unicode" panose="020B0602030504020204" pitchFamily="34" charset="0"/>
              </a:defRPr>
            </a:lvl2pPr>
            <a:lvl3pPr marL="1143000" indent="-228600">
              <a:defRPr>
                <a:solidFill>
                  <a:schemeClr val="tx1"/>
                </a:solidFill>
                <a:latin typeface="Lucida Sans Unicode" panose="020B0602030504020204" pitchFamily="34" charset="0"/>
              </a:defRPr>
            </a:lvl3pPr>
            <a:lvl4pPr marL="1600200" indent="-228600">
              <a:defRPr>
                <a:solidFill>
                  <a:schemeClr val="tx1"/>
                </a:solidFill>
                <a:latin typeface="Lucida Sans Unicode" panose="020B0602030504020204" pitchFamily="34" charset="0"/>
              </a:defRPr>
            </a:lvl4pPr>
            <a:lvl5pPr marL="2057400" indent="-228600">
              <a:defRPr>
                <a:solidFill>
                  <a:schemeClr val="tx1"/>
                </a:solidFill>
                <a:latin typeface="Lucida Sans Unicode" panose="020B0602030504020204" pitchFamily="34" charset="0"/>
              </a:defRPr>
            </a:lvl5pPr>
            <a:lvl6pPr marL="2514600" indent="-228600" fontAlgn="base">
              <a:spcBef>
                <a:spcPct val="0"/>
              </a:spcBef>
              <a:spcAft>
                <a:spcPct val="0"/>
              </a:spcAft>
              <a:defRPr>
                <a:solidFill>
                  <a:schemeClr val="tx1"/>
                </a:solidFill>
                <a:latin typeface="Lucida Sans Unicode" panose="020B0602030504020204" pitchFamily="34" charset="0"/>
              </a:defRPr>
            </a:lvl6pPr>
            <a:lvl7pPr marL="2971800" indent="-228600" fontAlgn="base">
              <a:spcBef>
                <a:spcPct val="0"/>
              </a:spcBef>
              <a:spcAft>
                <a:spcPct val="0"/>
              </a:spcAft>
              <a:defRPr>
                <a:solidFill>
                  <a:schemeClr val="tx1"/>
                </a:solidFill>
                <a:latin typeface="Lucida Sans Unicode" panose="020B0602030504020204" pitchFamily="34" charset="0"/>
              </a:defRPr>
            </a:lvl7pPr>
            <a:lvl8pPr marL="3429000" indent="-228600" fontAlgn="base">
              <a:spcBef>
                <a:spcPct val="0"/>
              </a:spcBef>
              <a:spcAft>
                <a:spcPct val="0"/>
              </a:spcAft>
              <a:defRPr>
                <a:solidFill>
                  <a:schemeClr val="tx1"/>
                </a:solidFill>
                <a:latin typeface="Lucida Sans Unicode" panose="020B0602030504020204" pitchFamily="34" charset="0"/>
              </a:defRPr>
            </a:lvl8pPr>
            <a:lvl9pPr marL="3886200" indent="-228600" fontAlgn="base">
              <a:spcBef>
                <a:spcPct val="0"/>
              </a:spcBef>
              <a:spcAft>
                <a:spcPct val="0"/>
              </a:spcAft>
              <a:defRPr>
                <a:solidFill>
                  <a:schemeClr val="tx1"/>
                </a:solidFill>
                <a:latin typeface="Lucida Sans Unicode" panose="020B0602030504020204" pitchFamily="34" charset="0"/>
              </a:defRPr>
            </a:lvl9pPr>
          </a:lstStyle>
          <a:p>
            <a:r>
              <a:rPr lang="en-GB" altLang="en-US"/>
              <a:t>CORROSIVE</a:t>
            </a:r>
          </a:p>
        </p:txBody>
      </p:sp>
      <p:sp>
        <p:nvSpPr>
          <p:cNvPr id="19475" name="Rectangle 18"/>
          <p:cNvSpPr>
            <a:spLocks noChangeArrowheads="1"/>
          </p:cNvSpPr>
          <p:nvPr/>
        </p:nvSpPr>
        <p:spPr bwMode="auto">
          <a:xfrm rot="10800000" flipV="1">
            <a:off x="2857500" y="5981700"/>
            <a:ext cx="1643063"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Lucida Sans Unicode" panose="020B0602030504020204" pitchFamily="34" charset="0"/>
              </a:defRPr>
            </a:lvl1pPr>
            <a:lvl2pPr marL="742950" indent="-285750">
              <a:defRPr>
                <a:solidFill>
                  <a:schemeClr val="tx1"/>
                </a:solidFill>
                <a:latin typeface="Lucida Sans Unicode" panose="020B0602030504020204" pitchFamily="34" charset="0"/>
              </a:defRPr>
            </a:lvl2pPr>
            <a:lvl3pPr marL="1143000" indent="-228600">
              <a:defRPr>
                <a:solidFill>
                  <a:schemeClr val="tx1"/>
                </a:solidFill>
                <a:latin typeface="Lucida Sans Unicode" panose="020B0602030504020204" pitchFamily="34" charset="0"/>
              </a:defRPr>
            </a:lvl3pPr>
            <a:lvl4pPr marL="1600200" indent="-228600">
              <a:defRPr>
                <a:solidFill>
                  <a:schemeClr val="tx1"/>
                </a:solidFill>
                <a:latin typeface="Lucida Sans Unicode" panose="020B0602030504020204" pitchFamily="34" charset="0"/>
              </a:defRPr>
            </a:lvl4pPr>
            <a:lvl5pPr marL="2057400" indent="-228600">
              <a:defRPr>
                <a:solidFill>
                  <a:schemeClr val="tx1"/>
                </a:solidFill>
                <a:latin typeface="Lucida Sans Unicode" panose="020B0602030504020204" pitchFamily="34" charset="0"/>
              </a:defRPr>
            </a:lvl5pPr>
            <a:lvl6pPr marL="2514600" indent="-228600" fontAlgn="base">
              <a:spcBef>
                <a:spcPct val="0"/>
              </a:spcBef>
              <a:spcAft>
                <a:spcPct val="0"/>
              </a:spcAft>
              <a:defRPr>
                <a:solidFill>
                  <a:schemeClr val="tx1"/>
                </a:solidFill>
                <a:latin typeface="Lucida Sans Unicode" panose="020B0602030504020204" pitchFamily="34" charset="0"/>
              </a:defRPr>
            </a:lvl6pPr>
            <a:lvl7pPr marL="2971800" indent="-228600" fontAlgn="base">
              <a:spcBef>
                <a:spcPct val="0"/>
              </a:spcBef>
              <a:spcAft>
                <a:spcPct val="0"/>
              </a:spcAft>
              <a:defRPr>
                <a:solidFill>
                  <a:schemeClr val="tx1"/>
                </a:solidFill>
                <a:latin typeface="Lucida Sans Unicode" panose="020B0602030504020204" pitchFamily="34" charset="0"/>
              </a:defRPr>
            </a:lvl7pPr>
            <a:lvl8pPr marL="3429000" indent="-228600" fontAlgn="base">
              <a:spcBef>
                <a:spcPct val="0"/>
              </a:spcBef>
              <a:spcAft>
                <a:spcPct val="0"/>
              </a:spcAft>
              <a:defRPr>
                <a:solidFill>
                  <a:schemeClr val="tx1"/>
                </a:solidFill>
                <a:latin typeface="Lucida Sans Unicode" panose="020B0602030504020204" pitchFamily="34" charset="0"/>
              </a:defRPr>
            </a:lvl8pPr>
            <a:lvl9pPr marL="3886200" indent="-228600" fontAlgn="base">
              <a:spcBef>
                <a:spcPct val="0"/>
              </a:spcBef>
              <a:spcAft>
                <a:spcPct val="0"/>
              </a:spcAft>
              <a:defRPr>
                <a:solidFill>
                  <a:schemeClr val="tx1"/>
                </a:solidFill>
                <a:latin typeface="Lucida Sans Unicode" panose="020B0602030504020204" pitchFamily="34" charset="0"/>
              </a:defRPr>
            </a:lvl9pPr>
          </a:lstStyle>
          <a:p>
            <a:pPr algn="ctr"/>
            <a:r>
              <a:rPr lang="en-GB" altLang="en-US"/>
              <a:t>OXIDISING</a:t>
            </a:r>
          </a:p>
        </p:txBody>
      </p:sp>
      <p:sp>
        <p:nvSpPr>
          <p:cNvPr id="19476" name="Rectangle 20"/>
          <p:cNvSpPr>
            <a:spLocks noChangeArrowheads="1"/>
          </p:cNvSpPr>
          <p:nvPr/>
        </p:nvSpPr>
        <p:spPr bwMode="auto">
          <a:xfrm rot="10800000" flipV="1">
            <a:off x="4786313" y="6003925"/>
            <a:ext cx="2143125"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Lucida Sans Unicode" panose="020B0602030504020204" pitchFamily="34" charset="0"/>
              </a:defRPr>
            </a:lvl1pPr>
            <a:lvl2pPr marL="742950" indent="-285750">
              <a:defRPr>
                <a:solidFill>
                  <a:schemeClr val="tx1"/>
                </a:solidFill>
                <a:latin typeface="Lucida Sans Unicode" panose="020B0602030504020204" pitchFamily="34" charset="0"/>
              </a:defRPr>
            </a:lvl2pPr>
            <a:lvl3pPr marL="1143000" indent="-228600">
              <a:defRPr>
                <a:solidFill>
                  <a:schemeClr val="tx1"/>
                </a:solidFill>
                <a:latin typeface="Lucida Sans Unicode" panose="020B0602030504020204" pitchFamily="34" charset="0"/>
              </a:defRPr>
            </a:lvl3pPr>
            <a:lvl4pPr marL="1600200" indent="-228600">
              <a:defRPr>
                <a:solidFill>
                  <a:schemeClr val="tx1"/>
                </a:solidFill>
                <a:latin typeface="Lucida Sans Unicode" panose="020B0602030504020204" pitchFamily="34" charset="0"/>
              </a:defRPr>
            </a:lvl4pPr>
            <a:lvl5pPr marL="2057400" indent="-228600">
              <a:defRPr>
                <a:solidFill>
                  <a:schemeClr val="tx1"/>
                </a:solidFill>
                <a:latin typeface="Lucida Sans Unicode" panose="020B0602030504020204" pitchFamily="34" charset="0"/>
              </a:defRPr>
            </a:lvl5pPr>
            <a:lvl6pPr marL="2514600" indent="-228600" fontAlgn="base">
              <a:spcBef>
                <a:spcPct val="0"/>
              </a:spcBef>
              <a:spcAft>
                <a:spcPct val="0"/>
              </a:spcAft>
              <a:defRPr>
                <a:solidFill>
                  <a:schemeClr val="tx1"/>
                </a:solidFill>
                <a:latin typeface="Lucida Sans Unicode" panose="020B0602030504020204" pitchFamily="34" charset="0"/>
              </a:defRPr>
            </a:lvl6pPr>
            <a:lvl7pPr marL="2971800" indent="-228600" fontAlgn="base">
              <a:spcBef>
                <a:spcPct val="0"/>
              </a:spcBef>
              <a:spcAft>
                <a:spcPct val="0"/>
              </a:spcAft>
              <a:defRPr>
                <a:solidFill>
                  <a:schemeClr val="tx1"/>
                </a:solidFill>
                <a:latin typeface="Lucida Sans Unicode" panose="020B0602030504020204" pitchFamily="34" charset="0"/>
              </a:defRPr>
            </a:lvl7pPr>
            <a:lvl8pPr marL="3429000" indent="-228600" fontAlgn="base">
              <a:spcBef>
                <a:spcPct val="0"/>
              </a:spcBef>
              <a:spcAft>
                <a:spcPct val="0"/>
              </a:spcAft>
              <a:defRPr>
                <a:solidFill>
                  <a:schemeClr val="tx1"/>
                </a:solidFill>
                <a:latin typeface="Lucida Sans Unicode" panose="020B0602030504020204" pitchFamily="34" charset="0"/>
              </a:defRPr>
            </a:lvl8pPr>
            <a:lvl9pPr marL="3886200" indent="-228600" fontAlgn="base">
              <a:spcBef>
                <a:spcPct val="0"/>
              </a:spcBef>
              <a:spcAft>
                <a:spcPct val="0"/>
              </a:spcAft>
              <a:defRPr>
                <a:solidFill>
                  <a:schemeClr val="tx1"/>
                </a:solidFill>
                <a:latin typeface="Lucida Sans Unicode" panose="020B0602030504020204" pitchFamily="34" charset="0"/>
              </a:defRPr>
            </a:lvl9pPr>
          </a:lstStyle>
          <a:p>
            <a:pPr algn="ctr"/>
            <a:r>
              <a:rPr lang="en-GB" altLang="en-US"/>
              <a:t>BIOLOGICAL AGENT</a:t>
            </a:r>
          </a:p>
        </p:txBody>
      </p:sp>
      <p:sp>
        <p:nvSpPr>
          <p:cNvPr id="19477" name="Rectangle 21"/>
          <p:cNvSpPr>
            <a:spLocks noChangeArrowheads="1"/>
          </p:cNvSpPr>
          <p:nvPr/>
        </p:nvSpPr>
        <p:spPr bwMode="auto">
          <a:xfrm rot="10800000" flipV="1">
            <a:off x="6929438" y="5903913"/>
            <a:ext cx="200025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Lucida Sans Unicode" panose="020B0602030504020204" pitchFamily="34" charset="0"/>
              </a:defRPr>
            </a:lvl1pPr>
            <a:lvl2pPr marL="742950" indent="-285750">
              <a:defRPr>
                <a:solidFill>
                  <a:schemeClr val="tx1"/>
                </a:solidFill>
                <a:latin typeface="Lucida Sans Unicode" panose="020B0602030504020204" pitchFamily="34" charset="0"/>
              </a:defRPr>
            </a:lvl2pPr>
            <a:lvl3pPr marL="1143000" indent="-228600">
              <a:defRPr>
                <a:solidFill>
                  <a:schemeClr val="tx1"/>
                </a:solidFill>
                <a:latin typeface="Lucida Sans Unicode" panose="020B0602030504020204" pitchFamily="34" charset="0"/>
              </a:defRPr>
            </a:lvl3pPr>
            <a:lvl4pPr marL="1600200" indent="-228600">
              <a:defRPr>
                <a:solidFill>
                  <a:schemeClr val="tx1"/>
                </a:solidFill>
                <a:latin typeface="Lucida Sans Unicode" panose="020B0602030504020204" pitchFamily="34" charset="0"/>
              </a:defRPr>
            </a:lvl4pPr>
            <a:lvl5pPr marL="2057400" indent="-228600">
              <a:defRPr>
                <a:solidFill>
                  <a:schemeClr val="tx1"/>
                </a:solidFill>
                <a:latin typeface="Lucida Sans Unicode" panose="020B0602030504020204" pitchFamily="34" charset="0"/>
              </a:defRPr>
            </a:lvl5pPr>
            <a:lvl6pPr marL="2514600" indent="-228600" fontAlgn="base">
              <a:spcBef>
                <a:spcPct val="0"/>
              </a:spcBef>
              <a:spcAft>
                <a:spcPct val="0"/>
              </a:spcAft>
              <a:defRPr>
                <a:solidFill>
                  <a:schemeClr val="tx1"/>
                </a:solidFill>
                <a:latin typeface="Lucida Sans Unicode" panose="020B0602030504020204" pitchFamily="34" charset="0"/>
              </a:defRPr>
            </a:lvl6pPr>
            <a:lvl7pPr marL="2971800" indent="-228600" fontAlgn="base">
              <a:spcBef>
                <a:spcPct val="0"/>
              </a:spcBef>
              <a:spcAft>
                <a:spcPct val="0"/>
              </a:spcAft>
              <a:defRPr>
                <a:solidFill>
                  <a:schemeClr val="tx1"/>
                </a:solidFill>
                <a:latin typeface="Lucida Sans Unicode" panose="020B0602030504020204" pitchFamily="34" charset="0"/>
              </a:defRPr>
            </a:lvl7pPr>
            <a:lvl8pPr marL="3429000" indent="-228600" fontAlgn="base">
              <a:spcBef>
                <a:spcPct val="0"/>
              </a:spcBef>
              <a:spcAft>
                <a:spcPct val="0"/>
              </a:spcAft>
              <a:defRPr>
                <a:solidFill>
                  <a:schemeClr val="tx1"/>
                </a:solidFill>
                <a:latin typeface="Lucida Sans Unicode" panose="020B0602030504020204" pitchFamily="34" charset="0"/>
              </a:defRPr>
            </a:lvl8pPr>
            <a:lvl9pPr marL="3886200" indent="-228600" fontAlgn="base">
              <a:spcBef>
                <a:spcPct val="0"/>
              </a:spcBef>
              <a:spcAft>
                <a:spcPct val="0"/>
              </a:spcAft>
              <a:defRPr>
                <a:solidFill>
                  <a:schemeClr val="tx1"/>
                </a:solidFill>
                <a:latin typeface="Lucida Sans Unicode" panose="020B0602030504020204" pitchFamily="34" charset="0"/>
              </a:defRPr>
            </a:lvl9pPr>
          </a:lstStyle>
          <a:p>
            <a:pPr algn="ctr"/>
            <a:r>
              <a:rPr lang="en-GB" altLang="en-US"/>
              <a:t>VERY TOXIC</a:t>
            </a:r>
          </a:p>
        </p:txBody>
      </p:sp>
      <p:grpSp>
        <p:nvGrpSpPr>
          <p:cNvPr id="22" name="Group 21"/>
          <p:cNvGrpSpPr/>
          <p:nvPr/>
        </p:nvGrpSpPr>
        <p:grpSpPr>
          <a:xfrm>
            <a:off x="1149" y="66530"/>
            <a:ext cx="9035406" cy="683568"/>
            <a:chOff x="1149" y="66530"/>
            <a:chExt cx="9035406" cy="683568"/>
          </a:xfrm>
        </p:grpSpPr>
        <p:pic>
          <p:nvPicPr>
            <p:cNvPr id="23" name="Picture 3"/>
            <p:cNvPicPr>
              <a:picLocks noChangeAspect="1" noChangeArrowheads="1"/>
            </p:cNvPicPr>
            <p:nvPr/>
          </p:nvPicPr>
          <p:blipFill>
            <a:blip r:embed="rId1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4" name="Rectangle 23"/>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25" name="Rectangle 24"/>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COSHH. Control of Substances Hazardous to Health</a:t>
              </a:r>
              <a:endParaRPr lang="en-GB" sz="1400" b="1" dirty="0">
                <a:solidFill>
                  <a:srgbClr val="0070C0"/>
                </a:solidFill>
              </a:endParaRPr>
            </a:p>
          </p:txBody>
        </p:sp>
        <p:pic>
          <p:nvPicPr>
            <p:cNvPr id="26" name="Picture 5"/>
            <p:cNvPicPr>
              <a:picLocks noChangeAspect="1" noChangeArrowheads="1"/>
            </p:cNvPicPr>
            <p:nvPr/>
          </p:nvPicPr>
          <p:blipFill>
            <a:blip r:embed="rId1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3115033410"/>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sz="half" idx="2"/>
          </p:nvPr>
        </p:nvSpPr>
        <p:spPr>
          <a:xfrm>
            <a:off x="1470484" y="2843808"/>
            <a:ext cx="6203032" cy="3442196"/>
          </a:xfrm>
        </p:spPr>
        <p:txBody>
          <a:bodyPr>
            <a:noAutofit/>
          </a:bodyPr>
          <a:lstStyle/>
          <a:p>
            <a:pPr marL="365760" indent="-256032" fontAlgn="auto">
              <a:spcAft>
                <a:spcPts val="0"/>
              </a:spcAft>
              <a:buFont typeface="Wingdings 3"/>
              <a:buChar char=""/>
              <a:defRPr/>
            </a:pPr>
            <a:endParaRPr lang="en-GB" sz="2400" dirty="0" smtClean="0">
              <a:latin typeface="Arial" panose="020B0604020202020204" pitchFamily="34" charset="0"/>
              <a:cs typeface="Arial" panose="020B0604020202020204" pitchFamily="34" charset="0"/>
            </a:endParaRPr>
          </a:p>
          <a:p>
            <a:pPr marL="621792" lvl="1" fontAlgn="auto">
              <a:spcBef>
                <a:spcPts val="324"/>
              </a:spcBef>
              <a:spcAft>
                <a:spcPts val="0"/>
              </a:spcAft>
              <a:buFont typeface="Verdana"/>
              <a:buChar char="◦"/>
              <a:defRPr/>
            </a:pPr>
            <a:r>
              <a:rPr lang="en-GB" dirty="0" smtClean="0">
                <a:latin typeface="Arial" panose="020B0604020202020204" pitchFamily="34" charset="0"/>
                <a:cs typeface="Arial" panose="020B0604020202020204" pitchFamily="34" charset="0"/>
              </a:rPr>
              <a:t>Data sheets &amp; labels</a:t>
            </a:r>
          </a:p>
          <a:p>
            <a:pPr marL="621792" lvl="1" fontAlgn="auto">
              <a:spcBef>
                <a:spcPts val="324"/>
              </a:spcBef>
              <a:spcAft>
                <a:spcPts val="0"/>
              </a:spcAft>
              <a:buFont typeface="Verdana"/>
              <a:buChar char="◦"/>
              <a:defRPr/>
            </a:pPr>
            <a:r>
              <a:rPr lang="en-GB" dirty="0" smtClean="0">
                <a:latin typeface="Arial" panose="020B0604020202020204" pitchFamily="34" charset="0"/>
                <a:cs typeface="Arial" panose="020B0604020202020204" pitchFamily="34" charset="0"/>
              </a:rPr>
              <a:t>Workplace exposure limits (WELs) – see HSE web site</a:t>
            </a:r>
          </a:p>
          <a:p>
            <a:pPr marL="621792" lvl="1" fontAlgn="auto">
              <a:spcBef>
                <a:spcPts val="324"/>
              </a:spcBef>
              <a:spcAft>
                <a:spcPts val="0"/>
              </a:spcAft>
              <a:buFont typeface="Verdana"/>
              <a:buChar char="◦"/>
              <a:defRPr/>
            </a:pPr>
            <a:r>
              <a:rPr lang="en-GB" dirty="0" smtClean="0">
                <a:latin typeface="Arial" panose="020B0604020202020204" pitchFamily="34" charset="0"/>
                <a:cs typeface="Arial" panose="020B0604020202020204" pitchFamily="34" charset="0"/>
              </a:rPr>
              <a:t>On-line databases</a:t>
            </a:r>
          </a:p>
          <a:p>
            <a:pPr marL="621792" lvl="1" fontAlgn="auto">
              <a:spcBef>
                <a:spcPts val="324"/>
              </a:spcBef>
              <a:spcAft>
                <a:spcPts val="0"/>
              </a:spcAft>
              <a:buFont typeface="Verdana"/>
              <a:buChar char="◦"/>
              <a:defRPr/>
            </a:pPr>
            <a:r>
              <a:rPr lang="en-GB" dirty="0" smtClean="0">
                <a:latin typeface="Arial" panose="020B0604020202020204" pitchFamily="34" charset="0"/>
                <a:cs typeface="Arial" panose="020B0604020202020204" pitchFamily="34" charset="0"/>
              </a:rPr>
              <a:t>Previous experience &amp; publications</a:t>
            </a:r>
          </a:p>
          <a:p>
            <a:pPr marL="859536" lvl="2" fontAlgn="auto">
              <a:spcAft>
                <a:spcPts val="0"/>
              </a:spcAft>
              <a:buFont typeface="Wingdings 2"/>
              <a:buNone/>
              <a:defRPr/>
            </a:pPr>
            <a:r>
              <a:rPr lang="en-GB" sz="2400" dirty="0" smtClean="0">
                <a:latin typeface="Arial" panose="020B0604020202020204" pitchFamily="34" charset="0"/>
                <a:cs typeface="Arial" panose="020B0604020202020204" pitchFamily="34" charset="0"/>
              </a:rPr>
              <a:t>        (Especially for novel products)</a:t>
            </a:r>
          </a:p>
          <a:p>
            <a:pPr marL="365760" indent="-256032" fontAlgn="auto">
              <a:spcAft>
                <a:spcPts val="0"/>
              </a:spcAft>
              <a:buFont typeface="Wingdings 3"/>
              <a:buChar char=""/>
              <a:defRPr/>
            </a:pPr>
            <a:endParaRPr lang="en-US" sz="2400" dirty="0">
              <a:latin typeface="Arial" panose="020B0604020202020204" pitchFamily="34" charset="0"/>
              <a:cs typeface="Arial" panose="020B0604020202020204" pitchFamily="34" charset="0"/>
            </a:endParaRPr>
          </a:p>
        </p:txBody>
      </p:sp>
      <p:sp>
        <p:nvSpPr>
          <p:cNvPr id="4" name="Title 3"/>
          <p:cNvSpPr>
            <a:spLocks noGrp="1"/>
          </p:cNvSpPr>
          <p:nvPr>
            <p:ph type="title"/>
          </p:nvPr>
        </p:nvSpPr>
        <p:spPr>
          <a:xfrm>
            <a:off x="457200" y="1700808"/>
            <a:ext cx="8229600" cy="1143000"/>
          </a:xfrm>
        </p:spPr>
        <p:txBody>
          <a:bodyPr>
            <a:normAutofit/>
          </a:bodyPr>
          <a:lstStyle/>
          <a:p>
            <a:pPr algn="l" fontAlgn="auto">
              <a:spcAft>
                <a:spcPts val="0"/>
              </a:spcAft>
              <a:defRPr/>
            </a:pPr>
            <a:r>
              <a:rPr lang="en-GB" sz="3200" b="1" dirty="0" smtClean="0">
                <a:solidFill>
                  <a:schemeClr val="accent1"/>
                </a:solidFill>
                <a:latin typeface="Arial" panose="020B0604020202020204" pitchFamily="34" charset="0"/>
                <a:cs typeface="Arial" panose="020B0604020202020204" pitchFamily="34" charset="0"/>
              </a:rPr>
              <a:t>Other sources of information</a:t>
            </a:r>
            <a:endParaRPr lang="en-US" sz="3200" b="1" dirty="0">
              <a:solidFill>
                <a:schemeClr val="accent1"/>
              </a:solidFill>
              <a:latin typeface="Arial" panose="020B0604020202020204" pitchFamily="34" charset="0"/>
              <a:cs typeface="Arial" panose="020B0604020202020204" pitchFamily="34" charset="0"/>
            </a:endParaRPr>
          </a:p>
        </p:txBody>
      </p:sp>
      <p:sp>
        <p:nvSpPr>
          <p:cNvPr id="7" name="Title 4"/>
          <p:cNvSpPr txBox="1">
            <a:spLocks/>
          </p:cNvSpPr>
          <p:nvPr/>
        </p:nvSpPr>
        <p:spPr>
          <a:xfrm>
            <a:off x="457200" y="764704"/>
            <a:ext cx="8229600" cy="1143000"/>
          </a:xfrm>
          <a:prstGeom prst="rect">
            <a:avLst/>
          </a:prstGeom>
        </p:spPr>
        <p:txBody>
          <a:bodyPr vert="horz" lIns="91440" tIns="45720" rIns="91440" bIns="45720" rtlCol="0" anchor="ct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defRPr/>
            </a:pPr>
            <a:r>
              <a:rPr lang="en-GB" sz="3600" b="1" dirty="0" smtClean="0">
                <a:latin typeface="Arial" panose="020B0604020202020204" pitchFamily="34" charset="0"/>
                <a:cs typeface="Arial" panose="020B0604020202020204" pitchFamily="34" charset="0"/>
              </a:rPr>
              <a:t>Step 1 : Risk Assessment for COSHH</a:t>
            </a:r>
            <a:endParaRPr lang="en-US" sz="3600" b="1" dirty="0">
              <a:latin typeface="Arial" panose="020B0604020202020204" pitchFamily="34" charset="0"/>
              <a:cs typeface="Arial" panose="020B0604020202020204" pitchFamily="34" charset="0"/>
            </a:endParaRPr>
          </a:p>
        </p:txBody>
      </p:sp>
      <p:grpSp>
        <p:nvGrpSpPr>
          <p:cNvPr id="8" name="Group 7"/>
          <p:cNvGrpSpPr/>
          <p:nvPr/>
        </p:nvGrpSpPr>
        <p:grpSpPr>
          <a:xfrm>
            <a:off x="1149" y="66530"/>
            <a:ext cx="9035406" cy="683568"/>
            <a:chOff x="1149" y="66530"/>
            <a:chExt cx="9035406" cy="683568"/>
          </a:xfrm>
        </p:grpSpPr>
        <p:pic>
          <p:nvPicPr>
            <p:cNvPr id="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9"/>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1" name="Rectangle 10"/>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COSHH. Control of Substances Hazardous to Health</a:t>
              </a:r>
              <a:endParaRPr lang="en-GB" sz="1400" b="1" dirty="0">
                <a:solidFill>
                  <a:srgbClr val="0070C0"/>
                </a:solidFill>
              </a:endParaRPr>
            </a:p>
          </p:txBody>
        </p:sp>
        <p:pic>
          <p:nvPicPr>
            <p:cNvPr id="12"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208326343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Content Placeholder 5"/>
          <p:cNvSpPr>
            <a:spLocks noGrp="1"/>
          </p:cNvSpPr>
          <p:nvPr>
            <p:ph sz="half" idx="1"/>
          </p:nvPr>
        </p:nvSpPr>
        <p:spPr>
          <a:xfrm>
            <a:off x="1398476" y="2420888"/>
            <a:ext cx="6347048" cy="3658220"/>
          </a:xfrm>
        </p:spPr>
        <p:txBody>
          <a:bodyPr>
            <a:normAutofit/>
          </a:bodyPr>
          <a:lstStyle/>
          <a:p>
            <a:endParaRPr lang="en-GB" altLang="en-US" dirty="0" smtClean="0"/>
          </a:p>
          <a:p>
            <a:r>
              <a:rPr lang="en-GB" altLang="en-US" dirty="0" smtClean="0"/>
              <a:t>Staff</a:t>
            </a:r>
            <a:endParaRPr lang="en-US" altLang="en-US" dirty="0" smtClean="0"/>
          </a:p>
          <a:p>
            <a:r>
              <a:rPr lang="en-GB" altLang="en-US" dirty="0" smtClean="0"/>
              <a:t>Users</a:t>
            </a:r>
          </a:p>
          <a:p>
            <a:r>
              <a:rPr lang="en-GB" altLang="en-US" dirty="0" smtClean="0"/>
              <a:t>Others</a:t>
            </a:r>
          </a:p>
          <a:p>
            <a:endParaRPr lang="en-GB" altLang="en-US" dirty="0" smtClean="0"/>
          </a:p>
          <a:p>
            <a:r>
              <a:rPr lang="en-GB" altLang="en-US" dirty="0" smtClean="0"/>
              <a:t>Consider their current training (if any) and their background</a:t>
            </a:r>
          </a:p>
        </p:txBody>
      </p:sp>
      <p:sp>
        <p:nvSpPr>
          <p:cNvPr id="4" name="Title 3"/>
          <p:cNvSpPr>
            <a:spLocks noGrp="1"/>
          </p:cNvSpPr>
          <p:nvPr>
            <p:ph type="title"/>
          </p:nvPr>
        </p:nvSpPr>
        <p:spPr>
          <a:xfrm>
            <a:off x="457200" y="1570782"/>
            <a:ext cx="8229600" cy="850106"/>
          </a:xfrm>
        </p:spPr>
        <p:txBody>
          <a:bodyPr>
            <a:normAutofit/>
          </a:bodyPr>
          <a:lstStyle/>
          <a:p>
            <a:pPr algn="l" fontAlgn="auto">
              <a:spcAft>
                <a:spcPts val="0"/>
              </a:spcAft>
              <a:defRPr/>
            </a:pPr>
            <a:r>
              <a:rPr lang="en-GB" sz="3200" b="1" dirty="0" smtClean="0">
                <a:solidFill>
                  <a:schemeClr val="accent1"/>
                </a:solidFill>
                <a:latin typeface="Arial" panose="020B0604020202020204" pitchFamily="34" charset="0"/>
                <a:cs typeface="Arial" panose="020B0604020202020204" pitchFamily="34" charset="0"/>
              </a:rPr>
              <a:t>Identify</a:t>
            </a:r>
            <a:r>
              <a:rPr lang="en-GB" sz="3200" b="1" dirty="0" smtClean="0">
                <a:solidFill>
                  <a:schemeClr val="accent1"/>
                </a:solidFill>
                <a:effectLst/>
                <a:latin typeface="Arial" panose="020B0604020202020204" pitchFamily="34" charset="0"/>
                <a:cs typeface="Arial" panose="020B0604020202020204" pitchFamily="34" charset="0"/>
              </a:rPr>
              <a:t> who </a:t>
            </a:r>
            <a:r>
              <a:rPr lang="en-GB" sz="3200" b="1" dirty="0" smtClean="0">
                <a:solidFill>
                  <a:schemeClr val="accent1"/>
                </a:solidFill>
                <a:latin typeface="Arial" panose="020B0604020202020204" pitchFamily="34" charset="0"/>
                <a:cs typeface="Arial" panose="020B0604020202020204" pitchFamily="34" charset="0"/>
              </a:rPr>
              <a:t>is at risk and </a:t>
            </a:r>
            <a:r>
              <a:rPr lang="en-GB" sz="3200" b="1" dirty="0" smtClean="0">
                <a:solidFill>
                  <a:schemeClr val="accent1"/>
                </a:solidFill>
                <a:effectLst/>
                <a:latin typeface="Arial" panose="020B0604020202020204" pitchFamily="34" charset="0"/>
                <a:cs typeface="Arial" panose="020B0604020202020204" pitchFamily="34" charset="0"/>
              </a:rPr>
              <a:t>how</a:t>
            </a:r>
            <a:endParaRPr lang="en-US" sz="3200" b="1" dirty="0">
              <a:solidFill>
                <a:schemeClr val="accent1"/>
              </a:solidFill>
              <a:effectLst/>
              <a:latin typeface="Arial" panose="020B0604020202020204" pitchFamily="34" charset="0"/>
              <a:cs typeface="Arial" panose="020B0604020202020204" pitchFamily="34" charset="0"/>
            </a:endParaRPr>
          </a:p>
        </p:txBody>
      </p:sp>
      <p:sp>
        <p:nvSpPr>
          <p:cNvPr id="6" name="Title 4"/>
          <p:cNvSpPr txBox="1">
            <a:spLocks/>
          </p:cNvSpPr>
          <p:nvPr/>
        </p:nvSpPr>
        <p:spPr>
          <a:xfrm>
            <a:off x="457200" y="764704"/>
            <a:ext cx="8229600" cy="1143000"/>
          </a:xfrm>
          <a:prstGeom prst="rect">
            <a:avLst/>
          </a:prstGeom>
        </p:spPr>
        <p:txBody>
          <a:bodyPr vert="horz" lIns="91440" tIns="45720" rIns="91440" bIns="45720" rtlCol="0" anchor="ct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defRPr/>
            </a:pPr>
            <a:r>
              <a:rPr lang="en-GB" sz="3600" b="1" dirty="0" smtClean="0">
                <a:latin typeface="Arial" panose="020B0604020202020204" pitchFamily="34" charset="0"/>
                <a:cs typeface="Arial" panose="020B0604020202020204" pitchFamily="34" charset="0"/>
              </a:rPr>
              <a:t>Step 1 : Risk Assessment for COSHH</a:t>
            </a:r>
            <a:endParaRPr lang="en-US" sz="3600" b="1" dirty="0">
              <a:latin typeface="Arial" panose="020B0604020202020204" pitchFamily="34" charset="0"/>
              <a:cs typeface="Arial" panose="020B0604020202020204" pitchFamily="34" charset="0"/>
            </a:endParaRPr>
          </a:p>
        </p:txBody>
      </p:sp>
      <p:grpSp>
        <p:nvGrpSpPr>
          <p:cNvPr id="7" name="Group 6"/>
          <p:cNvGrpSpPr/>
          <p:nvPr/>
        </p:nvGrpSpPr>
        <p:grpSpPr>
          <a:xfrm>
            <a:off x="1149" y="66530"/>
            <a:ext cx="9035406" cy="683568"/>
            <a:chOff x="1149" y="66530"/>
            <a:chExt cx="9035406" cy="683568"/>
          </a:xfrm>
        </p:grpSpPr>
        <p:pic>
          <p:nvPicPr>
            <p:cNvPr id="8"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Rectangle 8"/>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0" name="Rectangle 9"/>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COSHH. Control of Substances Hazardous to Health</a:t>
              </a:r>
              <a:endParaRPr lang="en-GB" sz="1400" b="1" dirty="0">
                <a:solidFill>
                  <a:srgbClr val="0070C0"/>
                </a:solidFill>
              </a:endParaRPr>
            </a:p>
          </p:txBody>
        </p:sp>
        <p:pic>
          <p:nvPicPr>
            <p:cNvPr id="11"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4175986132"/>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Content Placeholder 1"/>
          <p:cNvSpPr>
            <a:spLocks noGrp="1"/>
          </p:cNvSpPr>
          <p:nvPr>
            <p:ph sz="half" idx="1"/>
          </p:nvPr>
        </p:nvSpPr>
        <p:spPr>
          <a:xfrm>
            <a:off x="1619672" y="2447497"/>
            <a:ext cx="5122912" cy="2739950"/>
          </a:xfrm>
        </p:spPr>
        <p:txBody>
          <a:bodyPr/>
          <a:lstStyle/>
          <a:p>
            <a:endParaRPr lang="en-GB" altLang="en-US" dirty="0" smtClean="0"/>
          </a:p>
          <a:p>
            <a:r>
              <a:rPr lang="en-GB" altLang="en-US" dirty="0" smtClean="0"/>
              <a:t>Inhalation</a:t>
            </a:r>
          </a:p>
          <a:p>
            <a:r>
              <a:rPr lang="en-GB" altLang="en-US" dirty="0" smtClean="0"/>
              <a:t>Skin or eye contamination</a:t>
            </a:r>
          </a:p>
          <a:p>
            <a:r>
              <a:rPr lang="en-GB" altLang="en-US" dirty="0" smtClean="0"/>
              <a:t>Ingestion</a:t>
            </a:r>
          </a:p>
          <a:p>
            <a:r>
              <a:rPr lang="en-GB" altLang="en-US" dirty="0" smtClean="0"/>
              <a:t>Injection</a:t>
            </a:r>
            <a:endParaRPr lang="en-US" altLang="en-US" dirty="0" smtClean="0"/>
          </a:p>
        </p:txBody>
      </p:sp>
      <p:sp>
        <p:nvSpPr>
          <p:cNvPr id="7" name="Title 3"/>
          <p:cNvSpPr>
            <a:spLocks noGrp="1"/>
          </p:cNvSpPr>
          <p:nvPr>
            <p:ph type="title"/>
          </p:nvPr>
        </p:nvSpPr>
        <p:spPr>
          <a:xfrm>
            <a:off x="457200" y="1570782"/>
            <a:ext cx="8229600" cy="850106"/>
          </a:xfrm>
        </p:spPr>
        <p:txBody>
          <a:bodyPr>
            <a:normAutofit/>
          </a:bodyPr>
          <a:lstStyle/>
          <a:p>
            <a:pPr algn="l" fontAlgn="auto">
              <a:spcAft>
                <a:spcPts val="0"/>
              </a:spcAft>
              <a:defRPr/>
            </a:pPr>
            <a:r>
              <a:rPr lang="en-GB" sz="3200" b="1" dirty="0" smtClean="0">
                <a:solidFill>
                  <a:schemeClr val="accent1"/>
                </a:solidFill>
                <a:latin typeface="Arial" panose="020B0604020202020204" pitchFamily="34" charset="0"/>
                <a:cs typeface="Arial" panose="020B0604020202020204" pitchFamily="34" charset="0"/>
              </a:rPr>
              <a:t>Identify</a:t>
            </a:r>
            <a:r>
              <a:rPr lang="en-GB" sz="3200" b="1" dirty="0" smtClean="0">
                <a:solidFill>
                  <a:schemeClr val="accent1"/>
                </a:solidFill>
                <a:effectLst/>
                <a:latin typeface="Arial" panose="020B0604020202020204" pitchFamily="34" charset="0"/>
                <a:cs typeface="Arial" panose="020B0604020202020204" pitchFamily="34" charset="0"/>
              </a:rPr>
              <a:t> who </a:t>
            </a:r>
            <a:r>
              <a:rPr lang="en-GB" sz="3200" b="1" dirty="0" smtClean="0">
                <a:solidFill>
                  <a:schemeClr val="accent1"/>
                </a:solidFill>
                <a:latin typeface="Arial" panose="020B0604020202020204" pitchFamily="34" charset="0"/>
                <a:cs typeface="Arial" panose="020B0604020202020204" pitchFamily="34" charset="0"/>
              </a:rPr>
              <a:t>is at risk and </a:t>
            </a:r>
            <a:r>
              <a:rPr lang="en-GB" sz="3200" b="1" dirty="0" smtClean="0">
                <a:solidFill>
                  <a:schemeClr val="accent1"/>
                </a:solidFill>
                <a:effectLst/>
                <a:latin typeface="Arial" panose="020B0604020202020204" pitchFamily="34" charset="0"/>
                <a:cs typeface="Arial" panose="020B0604020202020204" pitchFamily="34" charset="0"/>
              </a:rPr>
              <a:t>how</a:t>
            </a:r>
            <a:endParaRPr lang="en-US" sz="3200" b="1" dirty="0">
              <a:solidFill>
                <a:schemeClr val="accent1"/>
              </a:solidFill>
              <a:effectLst/>
              <a:latin typeface="Arial" panose="020B0604020202020204" pitchFamily="34" charset="0"/>
              <a:cs typeface="Arial" panose="020B0604020202020204" pitchFamily="34" charset="0"/>
            </a:endParaRPr>
          </a:p>
        </p:txBody>
      </p:sp>
      <p:sp>
        <p:nvSpPr>
          <p:cNvPr id="8" name="Title 4"/>
          <p:cNvSpPr txBox="1">
            <a:spLocks/>
          </p:cNvSpPr>
          <p:nvPr/>
        </p:nvSpPr>
        <p:spPr>
          <a:xfrm>
            <a:off x="457200" y="764704"/>
            <a:ext cx="8229600" cy="1143000"/>
          </a:xfrm>
          <a:prstGeom prst="rect">
            <a:avLst/>
          </a:prstGeom>
        </p:spPr>
        <p:txBody>
          <a:bodyPr vert="horz" lIns="91440" tIns="45720" rIns="91440" bIns="45720" rtlCol="0" anchor="ct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defRPr/>
            </a:pPr>
            <a:r>
              <a:rPr lang="en-GB" sz="3600" b="1" dirty="0" smtClean="0">
                <a:latin typeface="Arial" panose="020B0604020202020204" pitchFamily="34" charset="0"/>
                <a:cs typeface="Arial" panose="020B0604020202020204" pitchFamily="34" charset="0"/>
              </a:rPr>
              <a:t>Step 1 : Risk Assessment for COSHH</a:t>
            </a:r>
            <a:endParaRPr lang="en-US" sz="3600" b="1" dirty="0">
              <a:latin typeface="Arial" panose="020B0604020202020204" pitchFamily="34" charset="0"/>
              <a:cs typeface="Arial" panose="020B0604020202020204" pitchFamily="34" charset="0"/>
            </a:endParaRPr>
          </a:p>
        </p:txBody>
      </p:sp>
      <p:grpSp>
        <p:nvGrpSpPr>
          <p:cNvPr id="9" name="Group 8"/>
          <p:cNvGrpSpPr/>
          <p:nvPr/>
        </p:nvGrpSpPr>
        <p:grpSpPr>
          <a:xfrm>
            <a:off x="1149" y="66530"/>
            <a:ext cx="9035406" cy="683568"/>
            <a:chOff x="1149" y="66530"/>
            <a:chExt cx="9035406" cy="683568"/>
          </a:xfrm>
        </p:grpSpPr>
        <p:pic>
          <p:nvPicPr>
            <p:cNvPr id="10"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Rectangle 10"/>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2" name="Rectangle 11"/>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COSHH. Control of Substances Hazardous to Health</a:t>
              </a:r>
              <a:endParaRPr lang="en-GB" sz="1400" b="1" dirty="0">
                <a:solidFill>
                  <a:srgbClr val="0070C0"/>
                </a:solidFill>
              </a:endParaRPr>
            </a:p>
          </p:txBody>
        </p:sp>
        <p:pic>
          <p:nvPicPr>
            <p:cNvPr id="13"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1255524885"/>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sz="half" idx="1"/>
          </p:nvPr>
        </p:nvSpPr>
        <p:spPr>
          <a:xfrm>
            <a:off x="971600" y="2729592"/>
            <a:ext cx="6718132" cy="3374612"/>
          </a:xfrm>
        </p:spPr>
        <p:txBody>
          <a:bodyPr>
            <a:normAutofit/>
          </a:bodyPr>
          <a:lstStyle/>
          <a:p>
            <a:pPr marL="365760" indent="-256032" fontAlgn="auto">
              <a:spcAft>
                <a:spcPts val="0"/>
              </a:spcAft>
              <a:buFont typeface="Wingdings 3"/>
              <a:buNone/>
              <a:defRPr/>
            </a:pPr>
            <a:r>
              <a:rPr lang="en-GB" sz="2400" dirty="0" smtClean="0">
                <a:solidFill>
                  <a:schemeClr val="accent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Factors to Consider:</a:t>
            </a:r>
          </a:p>
          <a:p>
            <a:pPr marL="621792" lvl="1" fontAlgn="auto">
              <a:spcBef>
                <a:spcPts val="324"/>
              </a:spcBef>
              <a:spcAft>
                <a:spcPts val="0"/>
              </a:spcAft>
              <a:buFont typeface="Verdana"/>
              <a:buChar char="◦"/>
              <a:defRPr/>
            </a:pPr>
            <a:r>
              <a:rPr lang="en-GB" sz="2200" dirty="0" smtClean="0">
                <a:latin typeface="Arial" panose="020B0604020202020204" pitchFamily="34" charset="0"/>
                <a:cs typeface="Arial" panose="020B0604020202020204" pitchFamily="34" charset="0"/>
              </a:rPr>
              <a:t>Toxicity  </a:t>
            </a:r>
          </a:p>
          <a:p>
            <a:pPr marL="621792" lvl="1" fontAlgn="auto">
              <a:spcBef>
                <a:spcPts val="324"/>
              </a:spcBef>
              <a:spcAft>
                <a:spcPts val="0"/>
              </a:spcAft>
              <a:buFont typeface="Verdana"/>
              <a:buChar char="◦"/>
              <a:defRPr/>
            </a:pPr>
            <a:r>
              <a:rPr lang="en-GB" sz="2200" dirty="0" smtClean="0">
                <a:latin typeface="Arial" panose="020B0604020202020204" pitchFamily="34" charset="0"/>
                <a:cs typeface="Arial" panose="020B0604020202020204" pitchFamily="34" charset="0"/>
              </a:rPr>
              <a:t>Form (gas, spray, dust, liquid, solid)</a:t>
            </a:r>
          </a:p>
          <a:p>
            <a:pPr marL="621792" lvl="1" fontAlgn="auto">
              <a:spcBef>
                <a:spcPts val="324"/>
              </a:spcBef>
              <a:spcAft>
                <a:spcPts val="0"/>
              </a:spcAft>
              <a:buFont typeface="Verdana"/>
              <a:buChar char="◦"/>
              <a:defRPr/>
            </a:pPr>
            <a:r>
              <a:rPr lang="en-GB" sz="2200" dirty="0" smtClean="0">
                <a:latin typeface="Arial" panose="020B0604020202020204" pitchFamily="34" charset="0"/>
                <a:cs typeface="Arial" panose="020B0604020202020204" pitchFamily="34" charset="0"/>
              </a:rPr>
              <a:t>Solubility</a:t>
            </a:r>
          </a:p>
          <a:p>
            <a:pPr marL="621792" lvl="1" fontAlgn="auto">
              <a:spcBef>
                <a:spcPts val="324"/>
              </a:spcBef>
              <a:spcAft>
                <a:spcPts val="0"/>
              </a:spcAft>
              <a:buFont typeface="Verdana"/>
              <a:buChar char="◦"/>
              <a:defRPr/>
            </a:pPr>
            <a:r>
              <a:rPr lang="en-GB" sz="2200" dirty="0" smtClean="0">
                <a:latin typeface="Arial" panose="020B0604020202020204" pitchFamily="34" charset="0"/>
                <a:cs typeface="Arial" panose="020B0604020202020204" pitchFamily="34" charset="0"/>
              </a:rPr>
              <a:t>Amount (weight &amp;/or volume)</a:t>
            </a:r>
          </a:p>
          <a:p>
            <a:pPr marL="621792" lvl="1" fontAlgn="auto">
              <a:spcBef>
                <a:spcPts val="324"/>
              </a:spcBef>
              <a:spcAft>
                <a:spcPts val="0"/>
              </a:spcAft>
              <a:buFont typeface="Verdana"/>
              <a:buChar char="◦"/>
              <a:defRPr/>
            </a:pPr>
            <a:r>
              <a:rPr lang="en-GB" sz="2200" dirty="0" smtClean="0">
                <a:latin typeface="Arial" panose="020B0604020202020204" pitchFamily="34" charset="0"/>
                <a:cs typeface="Arial" panose="020B0604020202020204" pitchFamily="34" charset="0"/>
              </a:rPr>
              <a:t>Nature of the operation</a:t>
            </a:r>
          </a:p>
          <a:p>
            <a:pPr marL="621792" lvl="1" fontAlgn="auto">
              <a:spcBef>
                <a:spcPts val="324"/>
              </a:spcBef>
              <a:spcAft>
                <a:spcPts val="0"/>
              </a:spcAft>
              <a:buFont typeface="Verdana"/>
              <a:buChar char="◦"/>
              <a:defRPr/>
            </a:pPr>
            <a:r>
              <a:rPr lang="en-GB" sz="2200" dirty="0" smtClean="0">
                <a:latin typeface="Arial" panose="020B0604020202020204" pitchFamily="34" charset="0"/>
                <a:cs typeface="Arial" panose="020B0604020202020204" pitchFamily="34" charset="0"/>
              </a:rPr>
              <a:t>Length of exposure</a:t>
            </a:r>
          </a:p>
          <a:p>
            <a:pPr marL="621792" lvl="1" fontAlgn="auto">
              <a:spcBef>
                <a:spcPts val="324"/>
              </a:spcBef>
              <a:spcAft>
                <a:spcPts val="0"/>
              </a:spcAft>
              <a:buFont typeface="Verdana"/>
              <a:buChar char="◦"/>
              <a:defRPr/>
            </a:pPr>
            <a:r>
              <a:rPr lang="en-GB" sz="2200" dirty="0" smtClean="0">
                <a:latin typeface="Arial" panose="020B0604020202020204" pitchFamily="34" charset="0"/>
                <a:cs typeface="Arial" panose="020B0604020202020204" pitchFamily="34" charset="0"/>
              </a:rPr>
              <a:t>Number of people involved</a:t>
            </a:r>
          </a:p>
          <a:p>
            <a:pPr marL="621792" lvl="1" fontAlgn="auto">
              <a:spcBef>
                <a:spcPts val="324"/>
              </a:spcBef>
              <a:spcAft>
                <a:spcPts val="0"/>
              </a:spcAft>
              <a:buFont typeface="Verdana"/>
              <a:buChar char="◦"/>
              <a:defRPr/>
            </a:pPr>
            <a:endParaRPr lang="en-GB" sz="1800" dirty="0" smtClean="0">
              <a:latin typeface="Arial" panose="020B0604020202020204" pitchFamily="34" charset="0"/>
              <a:cs typeface="Arial" panose="020B0604020202020204" pitchFamily="34" charset="0"/>
            </a:endParaRPr>
          </a:p>
          <a:p>
            <a:pPr marL="621792" lvl="1" fontAlgn="auto">
              <a:spcBef>
                <a:spcPts val="324"/>
              </a:spcBef>
              <a:spcAft>
                <a:spcPts val="0"/>
              </a:spcAft>
              <a:buFont typeface="Verdana"/>
              <a:buChar char="◦"/>
              <a:defRPr/>
            </a:pPr>
            <a:endParaRPr lang="en-GB" sz="1800" dirty="0" smtClean="0">
              <a:latin typeface="Arial" panose="020B0604020202020204" pitchFamily="34" charset="0"/>
              <a:cs typeface="Arial" panose="020B0604020202020204" pitchFamily="34" charset="0"/>
            </a:endParaRPr>
          </a:p>
          <a:p>
            <a:pPr marL="859536" lvl="2" fontAlgn="auto">
              <a:spcAft>
                <a:spcPts val="0"/>
              </a:spcAft>
              <a:buFont typeface="Wingdings 2"/>
              <a:buChar char=""/>
              <a:defRPr/>
            </a:pPr>
            <a:endParaRPr lang="en-US" sz="1400" dirty="0">
              <a:latin typeface="Arial" panose="020B0604020202020204" pitchFamily="34" charset="0"/>
              <a:cs typeface="Arial" panose="020B0604020202020204" pitchFamily="34" charset="0"/>
            </a:endParaRPr>
          </a:p>
        </p:txBody>
      </p:sp>
      <p:sp>
        <p:nvSpPr>
          <p:cNvPr id="9" name="Title 3"/>
          <p:cNvSpPr>
            <a:spLocks noGrp="1"/>
          </p:cNvSpPr>
          <p:nvPr>
            <p:ph type="title"/>
          </p:nvPr>
        </p:nvSpPr>
        <p:spPr>
          <a:xfrm>
            <a:off x="457200" y="1570782"/>
            <a:ext cx="8229600" cy="850106"/>
          </a:xfrm>
        </p:spPr>
        <p:txBody>
          <a:bodyPr>
            <a:normAutofit/>
          </a:bodyPr>
          <a:lstStyle/>
          <a:p>
            <a:pPr algn="l" fontAlgn="auto">
              <a:spcAft>
                <a:spcPts val="0"/>
              </a:spcAft>
              <a:defRPr/>
            </a:pPr>
            <a:r>
              <a:rPr lang="en-GB" sz="3200" b="1" dirty="0" smtClean="0">
                <a:solidFill>
                  <a:schemeClr val="accent1"/>
                </a:solidFill>
                <a:latin typeface="Arial" panose="020B0604020202020204" pitchFamily="34" charset="0"/>
                <a:cs typeface="Arial" panose="020B0604020202020204" pitchFamily="34" charset="0"/>
              </a:rPr>
              <a:t>Evaluate the risk</a:t>
            </a:r>
            <a:endParaRPr lang="en-US" sz="3200" b="1" dirty="0">
              <a:solidFill>
                <a:schemeClr val="accent1"/>
              </a:solidFill>
              <a:effectLst/>
              <a:latin typeface="Arial" panose="020B0604020202020204" pitchFamily="34" charset="0"/>
              <a:cs typeface="Arial" panose="020B0604020202020204" pitchFamily="34" charset="0"/>
            </a:endParaRPr>
          </a:p>
        </p:txBody>
      </p:sp>
      <p:sp>
        <p:nvSpPr>
          <p:cNvPr id="10" name="Title 4"/>
          <p:cNvSpPr txBox="1">
            <a:spLocks/>
          </p:cNvSpPr>
          <p:nvPr/>
        </p:nvSpPr>
        <p:spPr>
          <a:xfrm>
            <a:off x="457200" y="764704"/>
            <a:ext cx="8229600" cy="1143000"/>
          </a:xfrm>
          <a:prstGeom prst="rect">
            <a:avLst/>
          </a:prstGeom>
        </p:spPr>
        <p:txBody>
          <a:bodyPr vert="horz" lIns="91440" tIns="45720" rIns="91440" bIns="45720" rtlCol="0" anchor="ct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defRPr/>
            </a:pPr>
            <a:r>
              <a:rPr lang="en-GB" sz="3600" b="1" dirty="0" smtClean="0">
                <a:latin typeface="Arial" panose="020B0604020202020204" pitchFamily="34" charset="0"/>
                <a:cs typeface="Arial" panose="020B0604020202020204" pitchFamily="34" charset="0"/>
              </a:rPr>
              <a:t>Step 1 : Risk Assessment for COSHH</a:t>
            </a:r>
            <a:endParaRPr lang="en-US" sz="3600" b="1" dirty="0">
              <a:latin typeface="Arial" panose="020B0604020202020204" pitchFamily="34" charset="0"/>
              <a:cs typeface="Arial" panose="020B0604020202020204" pitchFamily="34" charset="0"/>
            </a:endParaRPr>
          </a:p>
        </p:txBody>
      </p:sp>
      <p:grpSp>
        <p:nvGrpSpPr>
          <p:cNvPr id="11" name="Group 10"/>
          <p:cNvGrpSpPr/>
          <p:nvPr/>
        </p:nvGrpSpPr>
        <p:grpSpPr>
          <a:xfrm>
            <a:off x="1149" y="66530"/>
            <a:ext cx="9035406" cy="683568"/>
            <a:chOff x="1149" y="66530"/>
            <a:chExt cx="9035406" cy="683568"/>
          </a:xfrm>
        </p:grpSpPr>
        <p:pic>
          <p:nvPicPr>
            <p:cNvPr id="12"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3" name="Rectangle 12"/>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4" name="Rectangle 13"/>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COSHH. Control of Substances Hazardous to Health</a:t>
              </a:r>
              <a:endParaRPr lang="en-GB" sz="1400" b="1" dirty="0">
                <a:solidFill>
                  <a:srgbClr val="0070C0"/>
                </a:solidFill>
              </a:endParaRPr>
            </a:p>
          </p:txBody>
        </p:sp>
        <p:pic>
          <p:nvPicPr>
            <p:cNvPr id="15"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2268302783"/>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sz="half" idx="1"/>
          </p:nvPr>
        </p:nvSpPr>
        <p:spPr>
          <a:xfrm>
            <a:off x="966428" y="2852936"/>
            <a:ext cx="7211144" cy="2667942"/>
          </a:xfrm>
        </p:spPr>
        <p:txBody>
          <a:bodyPr>
            <a:normAutofit/>
          </a:bodyPr>
          <a:lstStyle/>
          <a:p>
            <a:pPr marL="365760" indent="-256032" fontAlgn="auto">
              <a:spcAft>
                <a:spcPts val="0"/>
              </a:spcAft>
              <a:buFont typeface="Wingdings 3"/>
              <a:buChar char=""/>
              <a:defRPr/>
            </a:pPr>
            <a:r>
              <a:rPr lang="en-GB" dirty="0" smtClean="0"/>
              <a:t>Control exposure </a:t>
            </a:r>
            <a:r>
              <a:rPr lang="en-GB" dirty="0" smtClean="0">
                <a:solidFill>
                  <a:schemeClr val="accent1"/>
                </a:solidFill>
                <a:effectLst>
                  <a:outerShdw blurRad="38100" dist="38100" dir="2700000" algn="tl">
                    <a:srgbClr val="000000">
                      <a:alpha val="43137"/>
                    </a:srgbClr>
                  </a:outerShdw>
                </a:effectLst>
              </a:rPr>
              <a:t>in proportion to risk</a:t>
            </a:r>
            <a:r>
              <a:rPr lang="en-GB" dirty="0" smtClean="0">
                <a:solidFill>
                  <a:schemeClr val="accent1"/>
                </a:solidFill>
              </a:rPr>
              <a:t> </a:t>
            </a:r>
            <a:r>
              <a:rPr lang="en-GB" dirty="0" smtClean="0"/>
              <a:t>by using the hierarchy of controls.</a:t>
            </a:r>
          </a:p>
          <a:p>
            <a:pPr marL="365760" indent="-256032" fontAlgn="auto">
              <a:spcAft>
                <a:spcPts val="0"/>
              </a:spcAft>
              <a:buFont typeface="Wingdings 3"/>
              <a:buNone/>
              <a:defRPr/>
            </a:pPr>
            <a:endParaRPr lang="en-GB" dirty="0" smtClean="0"/>
          </a:p>
          <a:p>
            <a:pPr marL="365760" indent="-256032" fontAlgn="auto">
              <a:spcAft>
                <a:spcPts val="0"/>
              </a:spcAft>
              <a:buFont typeface="Wingdings 3"/>
              <a:buChar char=""/>
              <a:defRPr/>
            </a:pPr>
            <a:r>
              <a:rPr lang="en-GB" dirty="0" smtClean="0"/>
              <a:t>Personal protective equipment should be a last resort as the prime means of control</a:t>
            </a:r>
            <a:endParaRPr lang="en-US" dirty="0"/>
          </a:p>
        </p:txBody>
      </p:sp>
      <p:sp>
        <p:nvSpPr>
          <p:cNvPr id="9" name="Title 4"/>
          <p:cNvSpPr txBox="1">
            <a:spLocks/>
          </p:cNvSpPr>
          <p:nvPr/>
        </p:nvSpPr>
        <p:spPr>
          <a:xfrm>
            <a:off x="457200" y="764704"/>
            <a:ext cx="8229600" cy="1143000"/>
          </a:xfrm>
          <a:prstGeom prst="rect">
            <a:avLst/>
          </a:prstGeom>
        </p:spPr>
        <p:txBody>
          <a:bodyPr vert="horz" lIns="91440" tIns="45720" rIns="91440" bIns="45720" rtlCol="0" anchor="ct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defRPr/>
            </a:pPr>
            <a:r>
              <a:rPr lang="en-GB" sz="3600" b="1" dirty="0" smtClean="0">
                <a:latin typeface="Arial" panose="020B0604020202020204" pitchFamily="34" charset="0"/>
                <a:cs typeface="Arial" panose="020B0604020202020204" pitchFamily="34" charset="0"/>
              </a:rPr>
              <a:t>Step 2 : Decide precautions needed</a:t>
            </a:r>
            <a:endParaRPr lang="en-US" sz="3600" b="1" dirty="0">
              <a:latin typeface="Arial" panose="020B0604020202020204" pitchFamily="34" charset="0"/>
              <a:cs typeface="Arial" panose="020B0604020202020204" pitchFamily="34" charset="0"/>
            </a:endParaRPr>
          </a:p>
        </p:txBody>
      </p:sp>
      <p:grpSp>
        <p:nvGrpSpPr>
          <p:cNvPr id="11" name="Group 10"/>
          <p:cNvGrpSpPr/>
          <p:nvPr/>
        </p:nvGrpSpPr>
        <p:grpSpPr>
          <a:xfrm>
            <a:off x="1149" y="66530"/>
            <a:ext cx="9035406" cy="683568"/>
            <a:chOff x="1149" y="66530"/>
            <a:chExt cx="9035406" cy="683568"/>
          </a:xfrm>
        </p:grpSpPr>
        <p:pic>
          <p:nvPicPr>
            <p:cNvPr id="12"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3" name="Rectangle 12"/>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4" name="Rectangle 13"/>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COSHH. Control of Substances Hazardous to Health</a:t>
              </a:r>
              <a:endParaRPr lang="en-GB" sz="1400" b="1" dirty="0">
                <a:solidFill>
                  <a:srgbClr val="0070C0"/>
                </a:solidFill>
              </a:endParaRPr>
            </a:p>
          </p:txBody>
        </p:sp>
        <p:pic>
          <p:nvPicPr>
            <p:cNvPr id="15"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2371444402"/>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3010" name="Picture 2" descr="Imagen relacionada"/>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7584" y="1700808"/>
            <a:ext cx="7208427" cy="4722762"/>
          </a:xfrm>
          <a:prstGeom prst="rect">
            <a:avLst/>
          </a:prstGeom>
          <a:noFill/>
          <a:extLst>
            <a:ext uri="{909E8E84-426E-40DD-AFC4-6F175D3DCCD1}">
              <a14:hiddenFill xmlns:a14="http://schemas.microsoft.com/office/drawing/2010/main">
                <a:solidFill>
                  <a:srgbClr val="FFFFFF"/>
                </a:solidFill>
              </a14:hiddenFill>
            </a:ext>
          </a:extLst>
        </p:spPr>
      </p:pic>
      <p:grpSp>
        <p:nvGrpSpPr>
          <p:cNvPr id="7" name="Group 6"/>
          <p:cNvGrpSpPr/>
          <p:nvPr/>
        </p:nvGrpSpPr>
        <p:grpSpPr>
          <a:xfrm>
            <a:off x="1149" y="66530"/>
            <a:ext cx="9035406" cy="683568"/>
            <a:chOff x="1149" y="66530"/>
            <a:chExt cx="9035406" cy="683568"/>
          </a:xfrm>
        </p:grpSpPr>
        <p:pic>
          <p:nvPicPr>
            <p:cNvPr id="8"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9"/>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1" name="Rectangle 10"/>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COSHH. Control of Substances Hazardous to Health</a:t>
              </a:r>
              <a:endParaRPr lang="en-GB" sz="1400" b="1" dirty="0">
                <a:solidFill>
                  <a:srgbClr val="0070C0"/>
                </a:solidFill>
              </a:endParaRPr>
            </a:p>
          </p:txBody>
        </p:sp>
        <p:pic>
          <p:nvPicPr>
            <p:cNvPr id="12"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
        <p:nvSpPr>
          <p:cNvPr id="13" name="Title 4"/>
          <p:cNvSpPr txBox="1">
            <a:spLocks/>
          </p:cNvSpPr>
          <p:nvPr/>
        </p:nvSpPr>
        <p:spPr>
          <a:xfrm>
            <a:off x="457200" y="764704"/>
            <a:ext cx="8229600" cy="1143000"/>
          </a:xfrm>
          <a:prstGeom prst="rect">
            <a:avLst/>
          </a:prstGeom>
        </p:spPr>
        <p:txBody>
          <a:bodyPr vert="horz" lIns="91440" tIns="45720" rIns="91440" bIns="45720" rtlCol="0" anchor="ct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defRPr/>
            </a:pPr>
            <a:r>
              <a:rPr lang="en-GB" sz="3600" b="1" dirty="0" smtClean="0">
                <a:latin typeface="Arial" panose="020B0604020202020204" pitchFamily="34" charset="0"/>
                <a:cs typeface="Arial" panose="020B0604020202020204" pitchFamily="34" charset="0"/>
              </a:rPr>
              <a:t>Step 2 : Decide precautions needed</a:t>
            </a:r>
            <a:endParaRPr lang="en-US" sz="36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79117604"/>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p:cNvSpPr>
            <a:spLocks noGrp="1"/>
          </p:cNvSpPr>
          <p:nvPr>
            <p:ph sz="half" idx="2"/>
          </p:nvPr>
        </p:nvSpPr>
        <p:spPr>
          <a:xfrm>
            <a:off x="16626" y="2420888"/>
            <a:ext cx="5972472" cy="2952328"/>
          </a:xfrm>
        </p:spPr>
        <p:txBody>
          <a:bodyPr>
            <a:normAutofit/>
          </a:bodyPr>
          <a:lstStyle/>
          <a:p>
            <a:pPr marL="365760" indent="-256032" fontAlgn="auto">
              <a:spcAft>
                <a:spcPts val="0"/>
              </a:spcAft>
              <a:buFont typeface="Wingdings 3"/>
              <a:buChar char=""/>
              <a:defRPr/>
            </a:pPr>
            <a:r>
              <a:rPr lang="en-GB" sz="2400" dirty="0" smtClean="0">
                <a:solidFill>
                  <a:schemeClr val="accent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Replace substance with a safer alternative</a:t>
            </a:r>
          </a:p>
          <a:p>
            <a:pPr marL="365760" indent="-256032" fontAlgn="auto">
              <a:spcAft>
                <a:spcPts val="0"/>
              </a:spcAft>
              <a:buFont typeface="Wingdings 3"/>
              <a:buChar char=""/>
              <a:defRPr/>
            </a:pPr>
            <a:endParaRPr lang="en-GB" sz="2400" dirty="0" smtClean="0">
              <a:latin typeface="Arial" panose="020B0604020202020204" pitchFamily="34" charset="0"/>
              <a:cs typeface="Arial" panose="020B0604020202020204" pitchFamily="34" charset="0"/>
            </a:endParaRPr>
          </a:p>
          <a:p>
            <a:pPr marL="365760" indent="-256032" fontAlgn="auto">
              <a:spcAft>
                <a:spcPts val="0"/>
              </a:spcAft>
              <a:buFont typeface="Wingdings 3"/>
              <a:buChar char=""/>
              <a:defRPr/>
            </a:pPr>
            <a:r>
              <a:rPr lang="en-GB" sz="2400" dirty="0" err="1" smtClean="0">
                <a:latin typeface="Arial" panose="020B0604020202020204" pitchFamily="34" charset="0"/>
                <a:cs typeface="Arial" panose="020B0604020202020204" pitchFamily="34" charset="0"/>
              </a:rPr>
              <a:t>Eg</a:t>
            </a:r>
            <a:r>
              <a:rPr lang="en-GB" sz="2400" dirty="0" smtClean="0">
                <a:latin typeface="Arial" panose="020B0604020202020204" pitchFamily="34" charset="0"/>
                <a:cs typeface="Arial" panose="020B0604020202020204" pitchFamily="34" charset="0"/>
              </a:rPr>
              <a:t> use a lower hazard disinfectant rather than bleach (irritant) if it will do the job adequately</a:t>
            </a:r>
            <a:endParaRPr lang="en-US" sz="2400" dirty="0">
              <a:latin typeface="Arial" panose="020B0604020202020204" pitchFamily="34" charset="0"/>
              <a:cs typeface="Arial" panose="020B0604020202020204" pitchFamily="34" charset="0"/>
            </a:endParaRPr>
          </a:p>
        </p:txBody>
      </p:sp>
      <p:pic>
        <p:nvPicPr>
          <p:cNvPr id="25604" name="Content Placeholder 7" descr="http://static.photo.net/attachments/bboard/00H/00HrN5-32058184.jpg"/>
          <p:cNvPicPr>
            <a:picLocks noGrp="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5989098" y="1844824"/>
            <a:ext cx="3028950" cy="4525962"/>
          </a:xfrm>
        </p:spPr>
      </p:pic>
      <p:sp>
        <p:nvSpPr>
          <p:cNvPr id="6" name="Title 4"/>
          <p:cNvSpPr txBox="1">
            <a:spLocks/>
          </p:cNvSpPr>
          <p:nvPr/>
        </p:nvSpPr>
        <p:spPr>
          <a:xfrm>
            <a:off x="457200" y="764704"/>
            <a:ext cx="8229600" cy="1143000"/>
          </a:xfrm>
          <a:prstGeom prst="rect">
            <a:avLst/>
          </a:prstGeom>
        </p:spPr>
        <p:txBody>
          <a:bodyPr vert="horz" lIns="91440" tIns="45720" rIns="91440" bIns="45720" rtlCol="0" anchor="ct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defRPr/>
            </a:pPr>
            <a:r>
              <a:rPr lang="en-GB" sz="3600" b="1" dirty="0" smtClean="0">
                <a:latin typeface="Arial" panose="020B0604020202020204" pitchFamily="34" charset="0"/>
                <a:cs typeface="Arial" panose="020B0604020202020204" pitchFamily="34" charset="0"/>
              </a:rPr>
              <a:t>Step 3: Use of control measures</a:t>
            </a:r>
            <a:endParaRPr lang="en-US" sz="3600" b="1" dirty="0">
              <a:latin typeface="Arial" panose="020B0604020202020204" pitchFamily="34" charset="0"/>
              <a:cs typeface="Arial" panose="020B0604020202020204" pitchFamily="34" charset="0"/>
            </a:endParaRPr>
          </a:p>
        </p:txBody>
      </p:sp>
      <p:grpSp>
        <p:nvGrpSpPr>
          <p:cNvPr id="8" name="Group 7"/>
          <p:cNvGrpSpPr/>
          <p:nvPr/>
        </p:nvGrpSpPr>
        <p:grpSpPr>
          <a:xfrm>
            <a:off x="1149" y="66530"/>
            <a:ext cx="9035406" cy="683568"/>
            <a:chOff x="1149" y="66530"/>
            <a:chExt cx="9035406" cy="683568"/>
          </a:xfrm>
        </p:grpSpPr>
        <p:pic>
          <p:nvPicPr>
            <p:cNvPr id="9"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9"/>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1" name="Rectangle 10"/>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COSHH. Control of Substances Hazardous to Health</a:t>
              </a:r>
              <a:endParaRPr lang="en-GB" sz="1400" b="1" dirty="0">
                <a:solidFill>
                  <a:srgbClr val="0070C0"/>
                </a:solidFill>
              </a:endParaRPr>
            </a:p>
          </p:txBody>
        </p:sp>
        <p:pic>
          <p:nvPicPr>
            <p:cNvPr id="12"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1594839237"/>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sz="half" idx="1"/>
          </p:nvPr>
        </p:nvSpPr>
        <p:spPr>
          <a:xfrm>
            <a:off x="440254" y="2636912"/>
            <a:ext cx="8229600" cy="3171998"/>
          </a:xfrm>
        </p:spPr>
        <p:txBody>
          <a:bodyPr>
            <a:normAutofit/>
          </a:bodyPr>
          <a:lstStyle/>
          <a:p>
            <a:pPr marL="365760" indent="-256032" fontAlgn="auto">
              <a:spcAft>
                <a:spcPts val="0"/>
              </a:spcAft>
              <a:buFont typeface="Wingdings 3"/>
              <a:buChar char=""/>
              <a:defRPr/>
            </a:pPr>
            <a:r>
              <a:rPr lang="en-GB" sz="2400" dirty="0" smtClean="0">
                <a:solidFill>
                  <a:schemeClr val="accent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Use the material in a safer form </a:t>
            </a:r>
            <a:r>
              <a:rPr lang="en-GB" sz="2400" dirty="0" err="1" smtClean="0">
                <a:solidFill>
                  <a:schemeClr val="accent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eg</a:t>
            </a:r>
            <a:r>
              <a:rPr lang="en-GB" sz="2400" dirty="0" smtClean="0">
                <a:solidFill>
                  <a:schemeClr val="accent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a:t>
            </a:r>
          </a:p>
          <a:p>
            <a:pPr marL="365760" indent="-256032" fontAlgn="auto">
              <a:spcAft>
                <a:spcPts val="0"/>
              </a:spcAft>
              <a:buFont typeface="Wingdings 3"/>
              <a:buChar char=""/>
              <a:defRPr/>
            </a:pPr>
            <a:endParaRPr lang="en-GB" sz="2400" dirty="0" smtClean="0">
              <a:latin typeface="Arial" panose="020B0604020202020204" pitchFamily="34" charset="0"/>
              <a:cs typeface="Arial" panose="020B0604020202020204" pitchFamily="34" charset="0"/>
            </a:endParaRPr>
          </a:p>
          <a:p>
            <a:pPr marL="621792" lvl="1" fontAlgn="auto">
              <a:spcBef>
                <a:spcPts val="324"/>
              </a:spcBef>
              <a:spcAft>
                <a:spcPts val="0"/>
              </a:spcAft>
              <a:buFont typeface="Verdana"/>
              <a:buChar char="◦"/>
              <a:defRPr/>
            </a:pPr>
            <a:r>
              <a:rPr lang="en-GB" dirty="0" smtClean="0">
                <a:latin typeface="Arial" panose="020B0604020202020204" pitchFamily="34" charset="0"/>
                <a:cs typeface="Arial" panose="020B0604020202020204" pitchFamily="34" charset="0"/>
              </a:rPr>
              <a:t>Use water-based paint instead of solvent-based paint</a:t>
            </a:r>
          </a:p>
          <a:p>
            <a:pPr marL="621792" lvl="1" fontAlgn="auto">
              <a:spcBef>
                <a:spcPts val="324"/>
              </a:spcBef>
              <a:spcAft>
                <a:spcPts val="0"/>
              </a:spcAft>
              <a:buFont typeface="Verdana"/>
              <a:buNone/>
              <a:defRPr/>
            </a:pPr>
            <a:endParaRPr lang="en-GB" dirty="0" smtClean="0">
              <a:latin typeface="Arial" panose="020B0604020202020204" pitchFamily="34" charset="0"/>
              <a:cs typeface="Arial" panose="020B0604020202020204" pitchFamily="34" charset="0"/>
            </a:endParaRPr>
          </a:p>
          <a:p>
            <a:pPr marL="621792" lvl="1" fontAlgn="auto">
              <a:spcBef>
                <a:spcPts val="324"/>
              </a:spcBef>
              <a:spcAft>
                <a:spcPts val="0"/>
              </a:spcAft>
              <a:buFont typeface="Verdana"/>
              <a:buChar char="◦"/>
              <a:defRPr/>
            </a:pPr>
            <a:r>
              <a:rPr lang="en-GB" dirty="0" smtClean="0">
                <a:latin typeface="Arial" panose="020B0604020202020204" pitchFamily="34" charset="0"/>
                <a:cs typeface="Arial" panose="020B0604020202020204" pitchFamily="34" charset="0"/>
              </a:rPr>
              <a:t>Buy hazardous materials in pre-weighed sachets rather than having to measure &amp; make-up from bulk quantities</a:t>
            </a:r>
          </a:p>
          <a:p>
            <a:pPr marL="365760" indent="-256032" fontAlgn="auto">
              <a:spcAft>
                <a:spcPts val="0"/>
              </a:spcAft>
              <a:buFont typeface="Wingdings 3"/>
              <a:buChar char=""/>
              <a:defRPr/>
            </a:pPr>
            <a:endParaRPr lang="en-GB" sz="2400" dirty="0" smtClean="0">
              <a:latin typeface="Arial" panose="020B0604020202020204" pitchFamily="34" charset="0"/>
              <a:cs typeface="Arial" panose="020B0604020202020204" pitchFamily="34" charset="0"/>
            </a:endParaRPr>
          </a:p>
          <a:p>
            <a:pPr marL="365760" indent="-256032" fontAlgn="auto">
              <a:spcAft>
                <a:spcPts val="0"/>
              </a:spcAft>
              <a:buFont typeface="Wingdings 3"/>
              <a:buNone/>
              <a:defRPr/>
            </a:pPr>
            <a:endParaRPr lang="en-GB" sz="2400" dirty="0" smtClean="0">
              <a:latin typeface="Arial" panose="020B0604020202020204" pitchFamily="34" charset="0"/>
              <a:cs typeface="Arial" panose="020B0604020202020204" pitchFamily="34" charset="0"/>
            </a:endParaRPr>
          </a:p>
          <a:p>
            <a:pPr marL="365760" indent="-256032" fontAlgn="auto">
              <a:spcAft>
                <a:spcPts val="0"/>
              </a:spcAft>
              <a:buFont typeface="Wingdings 3"/>
              <a:buChar char=""/>
              <a:defRPr/>
            </a:pPr>
            <a:endParaRPr lang="en-US" sz="2400" dirty="0">
              <a:latin typeface="Arial" panose="020B0604020202020204" pitchFamily="34" charset="0"/>
              <a:cs typeface="Arial" panose="020B0604020202020204" pitchFamily="34" charset="0"/>
            </a:endParaRPr>
          </a:p>
        </p:txBody>
      </p:sp>
      <p:sp>
        <p:nvSpPr>
          <p:cNvPr id="7" name="Title 4"/>
          <p:cNvSpPr txBox="1">
            <a:spLocks/>
          </p:cNvSpPr>
          <p:nvPr/>
        </p:nvSpPr>
        <p:spPr>
          <a:xfrm>
            <a:off x="457200" y="764704"/>
            <a:ext cx="8229600" cy="1143000"/>
          </a:xfrm>
          <a:prstGeom prst="rect">
            <a:avLst/>
          </a:prstGeom>
        </p:spPr>
        <p:txBody>
          <a:bodyPr vert="horz" lIns="91440" tIns="45720" rIns="91440" bIns="45720" rtlCol="0" anchor="ct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defRPr/>
            </a:pPr>
            <a:r>
              <a:rPr lang="en-GB" sz="3600" b="1" dirty="0" smtClean="0">
                <a:latin typeface="Arial" panose="020B0604020202020204" pitchFamily="34" charset="0"/>
                <a:cs typeface="Arial" panose="020B0604020202020204" pitchFamily="34" charset="0"/>
              </a:rPr>
              <a:t>Step 3: Use of control measures</a:t>
            </a:r>
            <a:endParaRPr lang="en-US" sz="3600" b="1" dirty="0">
              <a:latin typeface="Arial" panose="020B0604020202020204" pitchFamily="34" charset="0"/>
              <a:cs typeface="Arial" panose="020B0604020202020204" pitchFamily="34" charset="0"/>
            </a:endParaRPr>
          </a:p>
        </p:txBody>
      </p:sp>
      <p:grpSp>
        <p:nvGrpSpPr>
          <p:cNvPr id="8" name="Group 7"/>
          <p:cNvGrpSpPr/>
          <p:nvPr/>
        </p:nvGrpSpPr>
        <p:grpSpPr>
          <a:xfrm>
            <a:off x="1149" y="66530"/>
            <a:ext cx="9035406" cy="683568"/>
            <a:chOff x="1149" y="66530"/>
            <a:chExt cx="9035406" cy="683568"/>
          </a:xfrm>
        </p:grpSpPr>
        <p:pic>
          <p:nvPicPr>
            <p:cNvPr id="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9"/>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1" name="Rectangle 10"/>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COSHH. Control of Substances Hazardous to Health</a:t>
              </a:r>
              <a:endParaRPr lang="en-GB" sz="1400" b="1" dirty="0">
                <a:solidFill>
                  <a:srgbClr val="0070C0"/>
                </a:solidFill>
              </a:endParaRPr>
            </a:p>
          </p:txBody>
        </p:sp>
        <p:pic>
          <p:nvPicPr>
            <p:cNvPr id="12"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2904710868"/>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a:xfrm>
            <a:off x="451587" y="2636912"/>
            <a:ext cx="6019800" cy="3460030"/>
          </a:xfrm>
        </p:spPr>
        <p:txBody>
          <a:bodyPr>
            <a:normAutofit/>
          </a:bodyPr>
          <a:lstStyle/>
          <a:p>
            <a:pPr marL="365760" indent="-256032" fontAlgn="auto">
              <a:spcAft>
                <a:spcPts val="0"/>
              </a:spcAft>
              <a:buFont typeface="Wingdings 3"/>
              <a:buChar char=""/>
              <a:defRPr/>
            </a:pPr>
            <a:r>
              <a:rPr lang="en-GB" sz="2400" dirty="0" smtClean="0">
                <a:solidFill>
                  <a:schemeClr val="accent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Control the operation </a:t>
            </a:r>
            <a:r>
              <a:rPr lang="en-GB" sz="2400" dirty="0" err="1" smtClean="0">
                <a:solidFill>
                  <a:schemeClr val="accent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eg</a:t>
            </a:r>
            <a:endParaRPr lang="en-GB" sz="2400" dirty="0" smtClean="0">
              <a:solidFill>
                <a:schemeClr val="accent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marL="621792" lvl="1" fontAlgn="auto">
              <a:spcBef>
                <a:spcPts val="324"/>
              </a:spcBef>
              <a:spcAft>
                <a:spcPts val="0"/>
              </a:spcAft>
              <a:buFont typeface="Verdana"/>
              <a:buChar char="◦"/>
              <a:defRPr/>
            </a:pPr>
            <a:r>
              <a:rPr lang="en-GB" dirty="0" smtClean="0">
                <a:latin typeface="Arial" panose="020B0604020202020204" pitchFamily="34" charset="0"/>
                <a:cs typeface="Arial" panose="020B0604020202020204" pitchFamily="34" charset="0"/>
              </a:rPr>
              <a:t>Isolate the work</a:t>
            </a:r>
          </a:p>
          <a:p>
            <a:pPr marL="621792" lvl="1" fontAlgn="auto">
              <a:spcBef>
                <a:spcPts val="324"/>
              </a:spcBef>
              <a:spcAft>
                <a:spcPts val="0"/>
              </a:spcAft>
              <a:buFont typeface="Verdana"/>
              <a:buChar char="◦"/>
              <a:defRPr/>
            </a:pPr>
            <a:r>
              <a:rPr lang="en-GB" dirty="0" smtClean="0">
                <a:latin typeface="Arial" panose="020B0604020202020204" pitchFamily="34" charset="0"/>
                <a:cs typeface="Arial" panose="020B0604020202020204" pitchFamily="34" charset="0"/>
              </a:rPr>
              <a:t>Control at source</a:t>
            </a:r>
          </a:p>
          <a:p>
            <a:pPr marL="859536" lvl="2" fontAlgn="auto">
              <a:spcAft>
                <a:spcPts val="0"/>
              </a:spcAft>
              <a:buFont typeface="Wingdings 2"/>
              <a:buChar char=""/>
              <a:defRPr/>
            </a:pPr>
            <a:r>
              <a:rPr lang="en-GB" sz="2400" dirty="0" smtClean="0">
                <a:latin typeface="Arial" panose="020B0604020202020204" pitchFamily="34" charset="0"/>
                <a:cs typeface="Arial" panose="020B0604020202020204" pitchFamily="34" charset="0"/>
              </a:rPr>
              <a:t>Fume cupboard</a:t>
            </a:r>
          </a:p>
          <a:p>
            <a:pPr marL="859536" lvl="2" fontAlgn="auto">
              <a:spcAft>
                <a:spcPts val="0"/>
              </a:spcAft>
              <a:buFont typeface="Wingdings 2"/>
              <a:buChar char=""/>
              <a:defRPr/>
            </a:pPr>
            <a:r>
              <a:rPr lang="en-GB" sz="2400" dirty="0" smtClean="0">
                <a:latin typeface="Arial" panose="020B0604020202020204" pitchFamily="34" charset="0"/>
                <a:cs typeface="Arial" panose="020B0604020202020204" pitchFamily="34" charset="0"/>
              </a:rPr>
              <a:t>Local exhaust ventilation</a:t>
            </a:r>
          </a:p>
          <a:p>
            <a:pPr marL="621792" lvl="1" fontAlgn="auto">
              <a:spcBef>
                <a:spcPts val="324"/>
              </a:spcBef>
              <a:spcAft>
                <a:spcPts val="0"/>
              </a:spcAft>
              <a:buFont typeface="Verdana"/>
              <a:buChar char="◦"/>
              <a:defRPr/>
            </a:pPr>
            <a:r>
              <a:rPr lang="en-GB" dirty="0" smtClean="0">
                <a:latin typeface="Arial" panose="020B0604020202020204" pitchFamily="34" charset="0"/>
                <a:cs typeface="Arial" panose="020B0604020202020204" pitchFamily="34" charset="0"/>
              </a:rPr>
              <a:t>Reduce the number of workers</a:t>
            </a:r>
          </a:p>
          <a:p>
            <a:pPr marL="621792" lvl="1" fontAlgn="auto">
              <a:spcBef>
                <a:spcPts val="324"/>
              </a:spcBef>
              <a:spcAft>
                <a:spcPts val="0"/>
              </a:spcAft>
              <a:buFont typeface="Verdana"/>
              <a:buChar char="◦"/>
              <a:defRPr/>
            </a:pPr>
            <a:r>
              <a:rPr lang="en-GB" dirty="0" smtClean="0">
                <a:latin typeface="Arial" panose="020B0604020202020204" pitchFamily="34" charset="0"/>
                <a:cs typeface="Arial" panose="020B0604020202020204" pitchFamily="34" charset="0"/>
              </a:rPr>
              <a:t>Reduce the frequency</a:t>
            </a:r>
          </a:p>
          <a:p>
            <a:pPr marL="621792" lvl="1" fontAlgn="auto">
              <a:spcBef>
                <a:spcPts val="324"/>
              </a:spcBef>
              <a:spcAft>
                <a:spcPts val="0"/>
              </a:spcAft>
              <a:buFont typeface="Verdana"/>
              <a:buChar char="◦"/>
              <a:defRPr/>
            </a:pPr>
            <a:endParaRPr lang="en-GB" dirty="0" smtClean="0">
              <a:latin typeface="Arial" panose="020B0604020202020204" pitchFamily="34" charset="0"/>
              <a:cs typeface="Arial" panose="020B0604020202020204" pitchFamily="34" charset="0"/>
            </a:endParaRPr>
          </a:p>
          <a:p>
            <a:pPr marL="859536" lvl="2" fontAlgn="auto">
              <a:spcAft>
                <a:spcPts val="0"/>
              </a:spcAft>
              <a:buFont typeface="Wingdings 2"/>
              <a:buChar char=""/>
              <a:defRPr/>
            </a:pPr>
            <a:endParaRPr lang="en-US" sz="2400" dirty="0">
              <a:latin typeface="Arial" panose="020B0604020202020204" pitchFamily="34" charset="0"/>
              <a:cs typeface="Arial" panose="020B0604020202020204" pitchFamily="34" charset="0"/>
            </a:endParaRPr>
          </a:p>
        </p:txBody>
      </p:sp>
      <p:pic>
        <p:nvPicPr>
          <p:cNvPr id="27652" name="Content Placeholder 4" descr="Fume Cupboard Manufacture"/>
          <p:cNvPicPr>
            <a:picLocks noGrp="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6019800" y="2553642"/>
            <a:ext cx="2667000" cy="3543300"/>
          </a:xfrm>
        </p:spPr>
      </p:pic>
      <p:sp>
        <p:nvSpPr>
          <p:cNvPr id="6" name="Title 4"/>
          <p:cNvSpPr txBox="1">
            <a:spLocks/>
          </p:cNvSpPr>
          <p:nvPr/>
        </p:nvSpPr>
        <p:spPr>
          <a:xfrm>
            <a:off x="457200" y="764704"/>
            <a:ext cx="8229600" cy="1143000"/>
          </a:xfrm>
          <a:prstGeom prst="rect">
            <a:avLst/>
          </a:prstGeom>
        </p:spPr>
        <p:txBody>
          <a:bodyPr vert="horz" lIns="91440" tIns="45720" rIns="91440" bIns="45720" rtlCol="0" anchor="ct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defRPr/>
            </a:pPr>
            <a:r>
              <a:rPr lang="en-GB" sz="3600" b="1" dirty="0" smtClean="0">
                <a:latin typeface="Arial" panose="020B0604020202020204" pitchFamily="34" charset="0"/>
                <a:cs typeface="Arial" panose="020B0604020202020204" pitchFamily="34" charset="0"/>
              </a:rPr>
              <a:t>Step 3: Use of control measures</a:t>
            </a:r>
            <a:endParaRPr lang="en-US" sz="3600" b="1" dirty="0">
              <a:latin typeface="Arial" panose="020B0604020202020204" pitchFamily="34" charset="0"/>
              <a:cs typeface="Arial" panose="020B0604020202020204" pitchFamily="34" charset="0"/>
            </a:endParaRPr>
          </a:p>
        </p:txBody>
      </p:sp>
      <p:grpSp>
        <p:nvGrpSpPr>
          <p:cNvPr id="7" name="Group 6"/>
          <p:cNvGrpSpPr/>
          <p:nvPr/>
        </p:nvGrpSpPr>
        <p:grpSpPr>
          <a:xfrm>
            <a:off x="1149" y="66530"/>
            <a:ext cx="9035406" cy="683568"/>
            <a:chOff x="1149" y="66530"/>
            <a:chExt cx="9035406" cy="683568"/>
          </a:xfrm>
        </p:grpSpPr>
        <p:pic>
          <p:nvPicPr>
            <p:cNvPr id="8"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Rectangle 8"/>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0" name="Rectangle 9"/>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COSHH. Control of Substances Hazardous to Health</a:t>
              </a:r>
              <a:endParaRPr lang="en-GB" sz="1400" b="1" dirty="0">
                <a:solidFill>
                  <a:srgbClr val="0070C0"/>
                </a:solidFill>
              </a:endParaRPr>
            </a:p>
          </p:txBody>
        </p:sp>
        <p:pic>
          <p:nvPicPr>
            <p:cNvPr id="11"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1064774536"/>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a:xfrm>
            <a:off x="611560" y="2586254"/>
            <a:ext cx="4834880" cy="3174607"/>
          </a:xfrm>
        </p:spPr>
        <p:txBody>
          <a:bodyPr>
            <a:normAutofit/>
          </a:bodyPr>
          <a:lstStyle/>
          <a:p>
            <a:pPr marL="365760" indent="-256032" fontAlgn="auto">
              <a:spcAft>
                <a:spcPts val="0"/>
              </a:spcAft>
              <a:buFont typeface="Wingdings 3"/>
              <a:buChar char=""/>
              <a:defRPr/>
            </a:pPr>
            <a:r>
              <a:rPr lang="en-GB" sz="2400" dirty="0" smtClean="0">
                <a:solidFill>
                  <a:schemeClr val="accent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Personal protective equipment as a last resort:</a:t>
            </a:r>
          </a:p>
          <a:p>
            <a:pPr marL="621792" lvl="1" fontAlgn="auto">
              <a:spcBef>
                <a:spcPts val="324"/>
              </a:spcBef>
              <a:spcAft>
                <a:spcPts val="0"/>
              </a:spcAft>
              <a:buFont typeface="Verdana"/>
              <a:buChar char="◦"/>
              <a:defRPr/>
            </a:pPr>
            <a:r>
              <a:rPr lang="en-GB" dirty="0" smtClean="0">
                <a:latin typeface="Arial" panose="020B0604020202020204" pitchFamily="34" charset="0"/>
                <a:cs typeface="Arial" panose="020B0604020202020204" pitchFamily="34" charset="0"/>
              </a:rPr>
              <a:t>Protects only the worker &amp; not others in the room</a:t>
            </a:r>
          </a:p>
          <a:p>
            <a:pPr marL="621792" lvl="1" fontAlgn="auto">
              <a:spcBef>
                <a:spcPts val="324"/>
              </a:spcBef>
              <a:spcAft>
                <a:spcPts val="0"/>
              </a:spcAft>
              <a:buFont typeface="Verdana"/>
              <a:buChar char="◦"/>
              <a:defRPr/>
            </a:pPr>
            <a:r>
              <a:rPr lang="en-GB" dirty="0" smtClean="0">
                <a:latin typeface="Arial" panose="020B0604020202020204" pitchFamily="34" charset="0"/>
                <a:cs typeface="Arial" panose="020B0604020202020204" pitchFamily="34" charset="0"/>
              </a:rPr>
              <a:t>Training &amp; maintenance required</a:t>
            </a:r>
          </a:p>
          <a:p>
            <a:pPr marL="621792" lvl="1" fontAlgn="auto">
              <a:spcBef>
                <a:spcPts val="324"/>
              </a:spcBef>
              <a:spcAft>
                <a:spcPts val="0"/>
              </a:spcAft>
              <a:buFont typeface="Verdana"/>
              <a:buChar char="◦"/>
              <a:defRPr/>
            </a:pPr>
            <a:r>
              <a:rPr lang="en-GB" dirty="0" smtClean="0">
                <a:latin typeface="Arial" panose="020B0604020202020204" pitchFamily="34" charset="0"/>
                <a:cs typeface="Arial" panose="020B0604020202020204" pitchFamily="34" charset="0"/>
              </a:rPr>
              <a:t>Often not very comfortable</a:t>
            </a:r>
            <a:endParaRPr lang="en-US" dirty="0">
              <a:latin typeface="Arial" panose="020B0604020202020204" pitchFamily="34" charset="0"/>
              <a:cs typeface="Arial" panose="020B0604020202020204" pitchFamily="34" charset="0"/>
            </a:endParaRPr>
          </a:p>
        </p:txBody>
      </p:sp>
      <p:pic>
        <p:nvPicPr>
          <p:cNvPr id="28676" name="Content Placeholder 4" descr="http://www.pesticides.montana.edu/PAT/images/MTPPE.gif"/>
          <p:cNvPicPr>
            <a:picLocks noGrp="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5868144" y="2573358"/>
            <a:ext cx="3048000" cy="3200400"/>
          </a:xfrm>
        </p:spPr>
      </p:pic>
      <p:sp>
        <p:nvSpPr>
          <p:cNvPr id="6" name="Title 4"/>
          <p:cNvSpPr txBox="1">
            <a:spLocks/>
          </p:cNvSpPr>
          <p:nvPr/>
        </p:nvSpPr>
        <p:spPr>
          <a:xfrm>
            <a:off x="457200" y="764704"/>
            <a:ext cx="8229600" cy="1143000"/>
          </a:xfrm>
          <a:prstGeom prst="rect">
            <a:avLst/>
          </a:prstGeom>
        </p:spPr>
        <p:txBody>
          <a:bodyPr vert="horz" lIns="91440" tIns="45720" rIns="91440" bIns="45720" rtlCol="0" anchor="ct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defRPr/>
            </a:pPr>
            <a:r>
              <a:rPr lang="en-GB" sz="3600" b="1" dirty="0" smtClean="0">
                <a:latin typeface="Arial" panose="020B0604020202020204" pitchFamily="34" charset="0"/>
                <a:cs typeface="Arial" panose="020B0604020202020204" pitchFamily="34" charset="0"/>
              </a:rPr>
              <a:t>Step 3: Use of control measures</a:t>
            </a:r>
            <a:endParaRPr lang="en-US" sz="3600" b="1" dirty="0">
              <a:latin typeface="Arial" panose="020B0604020202020204" pitchFamily="34" charset="0"/>
              <a:cs typeface="Arial" panose="020B0604020202020204" pitchFamily="34" charset="0"/>
            </a:endParaRPr>
          </a:p>
        </p:txBody>
      </p:sp>
      <p:grpSp>
        <p:nvGrpSpPr>
          <p:cNvPr id="7" name="Group 6"/>
          <p:cNvGrpSpPr/>
          <p:nvPr/>
        </p:nvGrpSpPr>
        <p:grpSpPr>
          <a:xfrm>
            <a:off x="1149" y="66530"/>
            <a:ext cx="9035406" cy="683568"/>
            <a:chOff x="1149" y="66530"/>
            <a:chExt cx="9035406" cy="683568"/>
          </a:xfrm>
        </p:grpSpPr>
        <p:pic>
          <p:nvPicPr>
            <p:cNvPr id="8"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Rectangle 8"/>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0" name="Rectangle 9"/>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COSHH. Control of Substances Hazardous to Health</a:t>
              </a:r>
              <a:endParaRPr lang="en-GB" sz="1400" b="1" dirty="0">
                <a:solidFill>
                  <a:srgbClr val="0070C0"/>
                </a:solidFill>
              </a:endParaRPr>
            </a:p>
          </p:txBody>
        </p:sp>
        <p:pic>
          <p:nvPicPr>
            <p:cNvPr id="11"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3967307158"/>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a:xfrm>
            <a:off x="179512" y="1950492"/>
            <a:ext cx="5770984" cy="2739950"/>
          </a:xfrm>
        </p:spPr>
        <p:txBody>
          <a:bodyPr>
            <a:normAutofit/>
          </a:bodyPr>
          <a:lstStyle/>
          <a:p>
            <a:pPr marL="365760" indent="-256032" fontAlgn="auto">
              <a:spcAft>
                <a:spcPts val="0"/>
              </a:spcAft>
              <a:buFont typeface="Wingdings 3"/>
              <a:buChar char=""/>
              <a:defRPr/>
            </a:pPr>
            <a:r>
              <a:rPr lang="en-GB" sz="2400" dirty="0" smtClean="0">
                <a:solidFill>
                  <a:schemeClr val="accent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Good laboratory techniques is vital </a:t>
            </a:r>
            <a:r>
              <a:rPr lang="en-GB" sz="2400" dirty="0" err="1" smtClean="0">
                <a:solidFill>
                  <a:schemeClr val="accent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eg</a:t>
            </a:r>
            <a:r>
              <a:rPr lang="en-GB" sz="2400" dirty="0" smtClean="0">
                <a:solidFill>
                  <a:schemeClr val="accent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a:t>
            </a:r>
          </a:p>
          <a:p>
            <a:pPr marL="621792" lvl="1" fontAlgn="auto">
              <a:spcBef>
                <a:spcPts val="324"/>
              </a:spcBef>
              <a:spcAft>
                <a:spcPts val="0"/>
              </a:spcAft>
              <a:buFont typeface="Verdana"/>
              <a:buChar char="◦"/>
              <a:defRPr/>
            </a:pPr>
            <a:r>
              <a:rPr lang="en-GB" dirty="0" smtClean="0">
                <a:latin typeface="Arial" panose="020B0604020202020204" pitchFamily="34" charset="0"/>
                <a:cs typeface="Arial" panose="020B0604020202020204" pitchFamily="34" charset="0"/>
              </a:rPr>
              <a:t>Labelling</a:t>
            </a:r>
          </a:p>
          <a:p>
            <a:pPr marL="621792" lvl="1" fontAlgn="auto">
              <a:spcBef>
                <a:spcPts val="324"/>
              </a:spcBef>
              <a:spcAft>
                <a:spcPts val="0"/>
              </a:spcAft>
              <a:buFont typeface="Verdana"/>
              <a:buChar char="◦"/>
              <a:defRPr/>
            </a:pPr>
            <a:r>
              <a:rPr lang="en-GB" dirty="0" smtClean="0">
                <a:latin typeface="Arial" panose="020B0604020202020204" pitchFamily="34" charset="0"/>
                <a:cs typeface="Arial" panose="020B0604020202020204" pitchFamily="34" charset="0"/>
              </a:rPr>
              <a:t>Correct substance storage</a:t>
            </a:r>
          </a:p>
          <a:p>
            <a:pPr marL="621792" lvl="1" fontAlgn="auto">
              <a:spcBef>
                <a:spcPts val="324"/>
              </a:spcBef>
              <a:spcAft>
                <a:spcPts val="0"/>
              </a:spcAft>
              <a:buFont typeface="Verdana"/>
              <a:buChar char="◦"/>
              <a:defRPr/>
            </a:pPr>
            <a:r>
              <a:rPr lang="en-GB" dirty="0" smtClean="0">
                <a:latin typeface="Arial" panose="020B0604020202020204" pitchFamily="34" charset="0"/>
                <a:cs typeface="Arial" panose="020B0604020202020204" pitchFamily="34" charset="0"/>
              </a:rPr>
              <a:t>Warning signs where appropriate</a:t>
            </a:r>
          </a:p>
          <a:p>
            <a:pPr marL="621792" lvl="1" fontAlgn="auto">
              <a:spcBef>
                <a:spcPts val="324"/>
              </a:spcBef>
              <a:spcAft>
                <a:spcPts val="0"/>
              </a:spcAft>
              <a:buFont typeface="Verdana"/>
              <a:buChar char="◦"/>
              <a:defRPr/>
            </a:pPr>
            <a:r>
              <a:rPr lang="en-GB" dirty="0" smtClean="0">
                <a:latin typeface="Arial" panose="020B0604020202020204" pitchFamily="34" charset="0"/>
                <a:cs typeface="Arial" panose="020B0604020202020204" pitchFamily="34" charset="0"/>
              </a:rPr>
              <a:t>Cleanliness &amp; tidiness</a:t>
            </a:r>
          </a:p>
          <a:p>
            <a:pPr marL="621792" lvl="1" fontAlgn="auto">
              <a:spcBef>
                <a:spcPts val="324"/>
              </a:spcBef>
              <a:spcAft>
                <a:spcPts val="0"/>
              </a:spcAft>
              <a:buFont typeface="Verdana"/>
              <a:buChar char="◦"/>
              <a:defRPr/>
            </a:pPr>
            <a:r>
              <a:rPr lang="en-GB" dirty="0" smtClean="0">
                <a:latin typeface="Arial" panose="020B0604020202020204" pitchFamily="34" charset="0"/>
                <a:cs typeface="Arial" panose="020B0604020202020204" pitchFamily="34" charset="0"/>
              </a:rPr>
              <a:t>Correct waste disposal</a:t>
            </a:r>
          </a:p>
          <a:p>
            <a:pPr marL="621792" lvl="1" fontAlgn="auto">
              <a:spcBef>
                <a:spcPts val="324"/>
              </a:spcBef>
              <a:spcAft>
                <a:spcPts val="0"/>
              </a:spcAft>
              <a:buFont typeface="Verdana"/>
              <a:buNone/>
              <a:defRPr/>
            </a:pPr>
            <a:endParaRPr lang="en-US" dirty="0"/>
          </a:p>
        </p:txBody>
      </p:sp>
      <p:pic>
        <p:nvPicPr>
          <p:cNvPr id="29700" name="Content Placeholder 4" descr="http://www.esrf.eu/UsersAndScience/Experiments/SoftMatter/ID10A/UsersGuide/chemlabo"/>
          <p:cNvPicPr>
            <a:picLocks noGrp="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5148064" y="4005064"/>
            <a:ext cx="3686175" cy="2341562"/>
          </a:xfrm>
        </p:spPr>
      </p:pic>
      <p:sp>
        <p:nvSpPr>
          <p:cNvPr id="6" name="Title 4"/>
          <p:cNvSpPr txBox="1">
            <a:spLocks/>
          </p:cNvSpPr>
          <p:nvPr/>
        </p:nvSpPr>
        <p:spPr>
          <a:xfrm>
            <a:off x="457200" y="764704"/>
            <a:ext cx="8229600" cy="1143000"/>
          </a:xfrm>
          <a:prstGeom prst="rect">
            <a:avLst/>
          </a:prstGeom>
        </p:spPr>
        <p:txBody>
          <a:bodyPr vert="horz" lIns="91440" tIns="45720" rIns="91440" bIns="45720" rtlCol="0" anchor="ct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defRPr/>
            </a:pPr>
            <a:r>
              <a:rPr lang="en-GB" sz="3600" b="1" dirty="0" smtClean="0">
                <a:latin typeface="Arial" panose="020B0604020202020204" pitchFamily="34" charset="0"/>
                <a:cs typeface="Arial" panose="020B0604020202020204" pitchFamily="34" charset="0"/>
              </a:rPr>
              <a:t>Step 3: Use of control measures</a:t>
            </a:r>
            <a:endParaRPr lang="en-US" sz="3600" b="1" dirty="0">
              <a:latin typeface="Arial" panose="020B0604020202020204" pitchFamily="34" charset="0"/>
              <a:cs typeface="Arial" panose="020B0604020202020204" pitchFamily="34" charset="0"/>
            </a:endParaRPr>
          </a:p>
        </p:txBody>
      </p:sp>
      <p:grpSp>
        <p:nvGrpSpPr>
          <p:cNvPr id="7" name="Group 6"/>
          <p:cNvGrpSpPr/>
          <p:nvPr/>
        </p:nvGrpSpPr>
        <p:grpSpPr>
          <a:xfrm>
            <a:off x="1149" y="66530"/>
            <a:ext cx="9035406" cy="683568"/>
            <a:chOff x="1149" y="66530"/>
            <a:chExt cx="9035406" cy="683568"/>
          </a:xfrm>
        </p:grpSpPr>
        <p:pic>
          <p:nvPicPr>
            <p:cNvPr id="8"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Rectangle 8"/>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0" name="Rectangle 9"/>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COSHH. Control of Substances Hazardous to Health</a:t>
              </a:r>
              <a:endParaRPr lang="en-GB" sz="1400" b="1" dirty="0">
                <a:solidFill>
                  <a:srgbClr val="0070C0"/>
                </a:solidFill>
              </a:endParaRPr>
            </a:p>
          </p:txBody>
        </p:sp>
        <p:pic>
          <p:nvPicPr>
            <p:cNvPr id="11"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1047204918"/>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Content Placeholder 1"/>
          <p:cNvSpPr>
            <a:spLocks noGrp="1"/>
          </p:cNvSpPr>
          <p:nvPr>
            <p:ph sz="half" idx="1"/>
          </p:nvPr>
        </p:nvSpPr>
        <p:spPr>
          <a:xfrm>
            <a:off x="843568" y="2060848"/>
            <a:ext cx="7859216" cy="4525963"/>
          </a:xfrm>
        </p:spPr>
        <p:txBody>
          <a:bodyPr/>
          <a:lstStyle/>
          <a:p>
            <a:endParaRPr lang="en-GB" altLang="en-US" dirty="0" smtClean="0"/>
          </a:p>
          <a:p>
            <a:r>
              <a:rPr lang="en-GB" altLang="en-US" dirty="0" smtClean="0"/>
              <a:t>Must be kept in good repair &amp; working properly</a:t>
            </a:r>
          </a:p>
          <a:p>
            <a:r>
              <a:rPr lang="en-GB" altLang="en-US" dirty="0" smtClean="0"/>
              <a:t>Regular simple checks on airflow </a:t>
            </a:r>
          </a:p>
          <a:p>
            <a:r>
              <a:rPr lang="en-GB" altLang="en-US" dirty="0" smtClean="0"/>
              <a:t>LEV &amp; fume cupboards must have engineering checks every 14 months</a:t>
            </a:r>
          </a:p>
          <a:p>
            <a:r>
              <a:rPr lang="en-GB" altLang="en-US" dirty="0" smtClean="0"/>
              <a:t>Records kept for 5 years</a:t>
            </a:r>
            <a:endParaRPr lang="en-US" altLang="en-US" dirty="0" smtClean="0"/>
          </a:p>
        </p:txBody>
      </p:sp>
      <p:sp>
        <p:nvSpPr>
          <p:cNvPr id="7" name="Title 4"/>
          <p:cNvSpPr txBox="1">
            <a:spLocks/>
          </p:cNvSpPr>
          <p:nvPr/>
        </p:nvSpPr>
        <p:spPr>
          <a:xfrm>
            <a:off x="457200" y="764704"/>
            <a:ext cx="8229600" cy="1143000"/>
          </a:xfrm>
          <a:prstGeom prst="rect">
            <a:avLst/>
          </a:prstGeom>
        </p:spPr>
        <p:txBody>
          <a:bodyPr vert="horz" lIns="91440" tIns="45720" rIns="91440" bIns="45720" rtlCol="0" anchor="ctr">
            <a:normAutofit fontScale="97500"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defRPr/>
            </a:pPr>
            <a:r>
              <a:rPr lang="en-GB" sz="3600" b="1" dirty="0" smtClean="0">
                <a:latin typeface="Arial" panose="020B0604020202020204" pitchFamily="34" charset="0"/>
                <a:cs typeface="Arial" panose="020B0604020202020204" pitchFamily="34" charset="0"/>
              </a:rPr>
              <a:t>Step 4: Control measures used and maintained</a:t>
            </a:r>
            <a:endParaRPr lang="en-US" sz="3600" b="1" dirty="0">
              <a:latin typeface="Arial" panose="020B0604020202020204" pitchFamily="34" charset="0"/>
              <a:cs typeface="Arial" panose="020B0604020202020204" pitchFamily="34" charset="0"/>
            </a:endParaRPr>
          </a:p>
        </p:txBody>
      </p:sp>
      <p:grpSp>
        <p:nvGrpSpPr>
          <p:cNvPr id="9" name="Group 8"/>
          <p:cNvGrpSpPr/>
          <p:nvPr/>
        </p:nvGrpSpPr>
        <p:grpSpPr>
          <a:xfrm>
            <a:off x="1149" y="66530"/>
            <a:ext cx="9035406" cy="683568"/>
            <a:chOff x="1149" y="66530"/>
            <a:chExt cx="9035406" cy="683568"/>
          </a:xfrm>
        </p:grpSpPr>
        <p:pic>
          <p:nvPicPr>
            <p:cNvPr id="10"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Rectangle 10"/>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2" name="Rectangle 11"/>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COSHH. Control of Substances Hazardous to Health</a:t>
              </a:r>
              <a:endParaRPr lang="en-GB" sz="1400" b="1" dirty="0">
                <a:solidFill>
                  <a:srgbClr val="0070C0"/>
                </a:solidFill>
              </a:endParaRPr>
            </a:p>
          </p:txBody>
        </p:sp>
        <p:pic>
          <p:nvPicPr>
            <p:cNvPr id="13"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403515330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480187" y="1687351"/>
            <a:ext cx="8229600" cy="4525963"/>
          </a:xfrm>
        </p:spPr>
        <p:txBody>
          <a:bodyPr>
            <a:normAutofit lnSpcReduction="10000"/>
          </a:bodyPr>
          <a:lstStyle/>
          <a:p>
            <a:pPr marL="365760" indent="-256032" fontAlgn="auto">
              <a:spcAft>
                <a:spcPts val="0"/>
              </a:spcAft>
              <a:buFont typeface="Wingdings 3"/>
              <a:buChar char=""/>
              <a:defRPr/>
            </a:pPr>
            <a:r>
              <a:rPr lang="en-GB" dirty="0" smtClean="0">
                <a:solidFill>
                  <a:schemeClr val="accent1"/>
                </a:solidFill>
                <a:effectLst>
                  <a:outerShdw blurRad="38100" dist="38100" dir="2700000" algn="tl">
                    <a:srgbClr val="000000">
                      <a:alpha val="43137"/>
                    </a:srgbClr>
                  </a:outerShdw>
                </a:effectLst>
              </a:rPr>
              <a:t>Measure concentrations where assessment concludes that:</a:t>
            </a:r>
          </a:p>
          <a:p>
            <a:pPr marL="621792" lvl="1" fontAlgn="auto">
              <a:spcBef>
                <a:spcPts val="324"/>
              </a:spcBef>
              <a:spcAft>
                <a:spcPts val="0"/>
              </a:spcAft>
              <a:buFont typeface="Verdana"/>
              <a:buChar char="◦"/>
              <a:defRPr/>
            </a:pPr>
            <a:r>
              <a:rPr lang="en-GB" dirty="0" smtClean="0"/>
              <a:t>There is a serious risk if controls fail</a:t>
            </a:r>
          </a:p>
          <a:p>
            <a:pPr marL="621792" lvl="1" fontAlgn="auto">
              <a:spcBef>
                <a:spcPts val="324"/>
              </a:spcBef>
              <a:spcAft>
                <a:spcPts val="0"/>
              </a:spcAft>
              <a:buFont typeface="Verdana"/>
              <a:buChar char="◦"/>
              <a:defRPr/>
            </a:pPr>
            <a:r>
              <a:rPr lang="en-GB" dirty="0" smtClean="0"/>
              <a:t>Exposure limits may be exceeded</a:t>
            </a:r>
          </a:p>
          <a:p>
            <a:pPr marL="621792" lvl="1" fontAlgn="auto">
              <a:spcBef>
                <a:spcPts val="324"/>
              </a:spcBef>
              <a:spcAft>
                <a:spcPts val="0"/>
              </a:spcAft>
              <a:buFont typeface="Verdana"/>
              <a:buChar char="◦"/>
              <a:defRPr/>
            </a:pPr>
            <a:r>
              <a:rPr lang="en-GB" dirty="0" smtClean="0"/>
              <a:t>Control measures may not be working properly</a:t>
            </a:r>
          </a:p>
          <a:p>
            <a:pPr marL="621792" lvl="1" fontAlgn="auto">
              <a:spcBef>
                <a:spcPts val="324"/>
              </a:spcBef>
              <a:spcAft>
                <a:spcPts val="0"/>
              </a:spcAft>
              <a:buFont typeface="Verdana"/>
              <a:buChar char="◦"/>
              <a:defRPr/>
            </a:pPr>
            <a:r>
              <a:rPr lang="en-GB" dirty="0" smtClean="0"/>
              <a:t>Employees are involved in certain specific work in Schedule 5 (unlikely in the University apart from possibly use of vinyl chloride monomer)</a:t>
            </a:r>
          </a:p>
          <a:p>
            <a:pPr marL="621792" lvl="1" fontAlgn="auto">
              <a:spcBef>
                <a:spcPts val="324"/>
              </a:spcBef>
              <a:spcAft>
                <a:spcPts val="0"/>
              </a:spcAft>
              <a:buFont typeface="Verdana"/>
              <a:buChar char="◦"/>
              <a:defRPr/>
            </a:pPr>
            <a:endParaRPr lang="en-GB" dirty="0" smtClean="0"/>
          </a:p>
          <a:p>
            <a:pPr marL="365760" indent="-256032" fontAlgn="auto">
              <a:spcAft>
                <a:spcPts val="0"/>
              </a:spcAft>
              <a:buFont typeface="Wingdings 3"/>
              <a:buChar char=""/>
              <a:defRPr/>
            </a:pPr>
            <a:r>
              <a:rPr lang="en-GB" dirty="0" smtClean="0"/>
              <a:t>Records must be kept for 5 years</a:t>
            </a:r>
            <a:endParaRPr lang="en-US" dirty="0"/>
          </a:p>
        </p:txBody>
      </p:sp>
      <p:sp>
        <p:nvSpPr>
          <p:cNvPr id="6" name="Title 4"/>
          <p:cNvSpPr txBox="1">
            <a:spLocks/>
          </p:cNvSpPr>
          <p:nvPr/>
        </p:nvSpPr>
        <p:spPr>
          <a:xfrm>
            <a:off x="480187" y="473759"/>
            <a:ext cx="8229600" cy="1143000"/>
          </a:xfrm>
          <a:prstGeom prst="rect">
            <a:avLst/>
          </a:prstGeom>
        </p:spPr>
        <p:txBody>
          <a:bodyPr vert="horz" lIns="91440" tIns="45720" rIns="91440" bIns="45720" rtlCol="0" anchor="ct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defRPr/>
            </a:pPr>
            <a:r>
              <a:rPr lang="en-GB" sz="3600" b="1" dirty="0" smtClean="0">
                <a:latin typeface="Arial" panose="020B0604020202020204" pitchFamily="34" charset="0"/>
                <a:cs typeface="Arial" panose="020B0604020202020204" pitchFamily="34" charset="0"/>
              </a:rPr>
              <a:t>Step 5: Monitor exposure</a:t>
            </a:r>
            <a:endParaRPr lang="en-US" sz="3600" b="1" dirty="0">
              <a:latin typeface="Arial" panose="020B0604020202020204" pitchFamily="34" charset="0"/>
              <a:cs typeface="Arial" panose="020B0604020202020204" pitchFamily="34" charset="0"/>
            </a:endParaRPr>
          </a:p>
        </p:txBody>
      </p:sp>
      <p:grpSp>
        <p:nvGrpSpPr>
          <p:cNvPr id="7" name="Group 6"/>
          <p:cNvGrpSpPr/>
          <p:nvPr/>
        </p:nvGrpSpPr>
        <p:grpSpPr>
          <a:xfrm>
            <a:off x="1149" y="66530"/>
            <a:ext cx="9035406" cy="683568"/>
            <a:chOff x="1149" y="66530"/>
            <a:chExt cx="9035406" cy="683568"/>
          </a:xfrm>
        </p:grpSpPr>
        <p:pic>
          <p:nvPicPr>
            <p:cNvPr id="8"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Rectangle 8"/>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0" name="Rectangle 9"/>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COSHH. Control of Substances Hazardous to Health</a:t>
              </a:r>
              <a:endParaRPr lang="en-GB" sz="1400" b="1" dirty="0">
                <a:solidFill>
                  <a:srgbClr val="0070C0"/>
                </a:solidFill>
              </a:endParaRPr>
            </a:p>
          </p:txBody>
        </p:sp>
        <p:pic>
          <p:nvPicPr>
            <p:cNvPr id="11"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184865725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a:xfrm>
            <a:off x="457200" y="2018457"/>
            <a:ext cx="8136904" cy="4525962"/>
          </a:xfrm>
        </p:spPr>
        <p:txBody>
          <a:bodyPr>
            <a:noAutofit/>
          </a:bodyPr>
          <a:lstStyle/>
          <a:p>
            <a:pPr marL="365760" indent="-256032" fontAlgn="auto">
              <a:spcAft>
                <a:spcPts val="0"/>
              </a:spcAft>
              <a:buFont typeface="Wingdings 3"/>
              <a:buChar char=""/>
              <a:defRPr/>
            </a:pPr>
            <a:r>
              <a:rPr lang="en-GB" sz="2400" dirty="0" smtClean="0">
                <a:solidFill>
                  <a:schemeClr val="accent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Only required if:</a:t>
            </a:r>
          </a:p>
          <a:p>
            <a:pPr marL="365760" indent="-256032" fontAlgn="auto">
              <a:spcAft>
                <a:spcPts val="0"/>
              </a:spcAft>
              <a:buFont typeface="Wingdings 3"/>
              <a:buChar char=""/>
              <a:defRPr/>
            </a:pPr>
            <a:endParaRPr lang="en-GB" sz="2400" dirty="0" smtClean="0">
              <a:solidFill>
                <a:schemeClr val="accent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marL="621792" lvl="1" fontAlgn="auto">
              <a:spcBef>
                <a:spcPts val="324"/>
              </a:spcBef>
              <a:spcAft>
                <a:spcPts val="0"/>
              </a:spcAft>
              <a:buFont typeface="Verdana"/>
              <a:buChar char="◦"/>
              <a:defRPr/>
            </a:pPr>
            <a:r>
              <a:rPr lang="en-GB" dirty="0" smtClean="0">
                <a:latin typeface="Arial" panose="020B0604020202020204" pitchFamily="34" charset="0"/>
                <a:cs typeface="Arial" panose="020B0604020202020204" pitchFamily="34" charset="0"/>
              </a:rPr>
              <a:t>Significant exposure of Schedule 6 processes</a:t>
            </a:r>
          </a:p>
          <a:p>
            <a:pPr marL="621792" lvl="1" fontAlgn="auto">
              <a:spcBef>
                <a:spcPts val="324"/>
              </a:spcBef>
              <a:spcAft>
                <a:spcPts val="0"/>
              </a:spcAft>
              <a:buFont typeface="Verdana"/>
              <a:buChar char="◦"/>
              <a:defRPr/>
            </a:pPr>
            <a:endParaRPr lang="en-GB" dirty="0" smtClean="0">
              <a:latin typeface="Arial" panose="020B0604020202020204" pitchFamily="34" charset="0"/>
              <a:cs typeface="Arial" panose="020B0604020202020204" pitchFamily="34" charset="0"/>
            </a:endParaRPr>
          </a:p>
          <a:p>
            <a:pPr marL="621792" lvl="1" fontAlgn="auto">
              <a:spcBef>
                <a:spcPts val="324"/>
              </a:spcBef>
              <a:spcAft>
                <a:spcPts val="0"/>
              </a:spcAft>
              <a:buFont typeface="Verdana"/>
              <a:buChar char="◦"/>
              <a:defRPr/>
            </a:pPr>
            <a:r>
              <a:rPr lang="en-GB" dirty="0" smtClean="0">
                <a:latin typeface="Arial" panose="020B0604020202020204" pitchFamily="34" charset="0"/>
                <a:cs typeface="Arial" panose="020B0604020202020204" pitchFamily="34" charset="0"/>
              </a:rPr>
              <a:t>Likelihood of exposure to substances linked to specific diseases but only if:</a:t>
            </a:r>
          </a:p>
          <a:p>
            <a:pPr marL="859536" lvl="2" fontAlgn="auto">
              <a:spcAft>
                <a:spcPts val="0"/>
              </a:spcAft>
              <a:buFont typeface="Wingdings 2"/>
              <a:buChar char=""/>
              <a:defRPr/>
            </a:pPr>
            <a:r>
              <a:rPr lang="en-GB" dirty="0" smtClean="0">
                <a:latin typeface="Arial" panose="020B0604020202020204" pitchFamily="34" charset="0"/>
                <a:cs typeface="Arial" panose="020B0604020202020204" pitchFamily="34" charset="0"/>
              </a:rPr>
              <a:t>There is a reasonable likelihood that this will occur</a:t>
            </a:r>
          </a:p>
          <a:p>
            <a:pPr marL="859536" lvl="2" fontAlgn="auto">
              <a:spcAft>
                <a:spcPts val="0"/>
              </a:spcAft>
              <a:buFont typeface="Wingdings 2"/>
              <a:buChar char=""/>
              <a:defRPr/>
            </a:pPr>
            <a:r>
              <a:rPr lang="en-GB" dirty="0" smtClean="0">
                <a:latin typeface="Arial" panose="020B0604020202020204" pitchFamily="34" charset="0"/>
                <a:cs typeface="Arial" panose="020B0604020202020204" pitchFamily="34" charset="0"/>
              </a:rPr>
              <a:t>It is actually possible to detect the disease or effect</a:t>
            </a:r>
          </a:p>
          <a:p>
            <a:pPr marL="621792" lvl="1" fontAlgn="auto">
              <a:spcBef>
                <a:spcPts val="324"/>
              </a:spcBef>
              <a:spcAft>
                <a:spcPts val="0"/>
              </a:spcAft>
              <a:buFont typeface="Verdana"/>
              <a:buChar char="◦"/>
              <a:defRPr/>
            </a:pPr>
            <a:endParaRPr lang="en-GB" dirty="0" smtClean="0">
              <a:latin typeface="Arial" panose="020B0604020202020204" pitchFamily="34" charset="0"/>
              <a:cs typeface="Arial" panose="020B0604020202020204" pitchFamily="34" charset="0"/>
            </a:endParaRPr>
          </a:p>
          <a:p>
            <a:pPr marL="621792" lvl="1" fontAlgn="auto">
              <a:spcBef>
                <a:spcPts val="324"/>
              </a:spcBef>
              <a:spcAft>
                <a:spcPts val="0"/>
              </a:spcAft>
              <a:buFont typeface="Verdana"/>
              <a:buChar char="◦"/>
              <a:defRPr/>
            </a:pPr>
            <a:r>
              <a:rPr lang="en-GB" dirty="0" smtClean="0">
                <a:latin typeface="Arial" panose="020B0604020202020204" pitchFamily="34" charset="0"/>
                <a:cs typeface="Arial" panose="020B0604020202020204" pitchFamily="34" charset="0"/>
              </a:rPr>
              <a:t>Records to be kept for 40 years</a:t>
            </a:r>
            <a:endParaRPr lang="en-US" dirty="0">
              <a:latin typeface="Arial" panose="020B0604020202020204" pitchFamily="34" charset="0"/>
              <a:cs typeface="Arial" panose="020B0604020202020204" pitchFamily="34" charset="0"/>
            </a:endParaRPr>
          </a:p>
        </p:txBody>
      </p:sp>
      <p:sp>
        <p:nvSpPr>
          <p:cNvPr id="5" name="TextBox 4">
            <a:hlinkClick r:id="rId2"/>
          </p:cNvPr>
          <p:cNvSpPr txBox="1"/>
          <p:nvPr/>
        </p:nvSpPr>
        <p:spPr>
          <a:xfrm>
            <a:off x="611560" y="1556792"/>
            <a:ext cx="5976664" cy="461665"/>
          </a:xfrm>
          <a:prstGeom prst="rect">
            <a:avLst/>
          </a:prstGeom>
          <a:noFill/>
        </p:spPr>
        <p:txBody>
          <a:bodyPr wrap="square" rtlCol="0">
            <a:spAutoFit/>
          </a:bodyPr>
          <a:lstStyle/>
          <a:p>
            <a:r>
              <a:rPr lang="en-GB" sz="2400" b="1" dirty="0" smtClean="0">
                <a:solidFill>
                  <a:schemeClr val="accent1"/>
                </a:solidFill>
                <a:latin typeface="Arial" panose="020B0604020202020204" pitchFamily="34" charset="0"/>
                <a:cs typeface="Arial" panose="020B0604020202020204" pitchFamily="34" charset="0"/>
              </a:rPr>
              <a:t>See Schedule 6. Medical Surveillance</a:t>
            </a:r>
            <a:endParaRPr lang="en-GB" sz="2400" b="1" dirty="0">
              <a:solidFill>
                <a:schemeClr val="accent1"/>
              </a:solidFill>
              <a:latin typeface="Arial" panose="020B0604020202020204" pitchFamily="34" charset="0"/>
              <a:cs typeface="Arial" panose="020B0604020202020204" pitchFamily="34" charset="0"/>
            </a:endParaRPr>
          </a:p>
        </p:txBody>
      </p:sp>
      <p:sp>
        <p:nvSpPr>
          <p:cNvPr id="8" name="Title 4"/>
          <p:cNvSpPr txBox="1">
            <a:spLocks/>
          </p:cNvSpPr>
          <p:nvPr/>
        </p:nvSpPr>
        <p:spPr>
          <a:xfrm>
            <a:off x="480187" y="473759"/>
            <a:ext cx="8229600" cy="1143000"/>
          </a:xfrm>
          <a:prstGeom prst="rect">
            <a:avLst/>
          </a:prstGeom>
        </p:spPr>
        <p:txBody>
          <a:bodyPr vert="horz" lIns="91440" tIns="45720" rIns="91440" bIns="45720" rtlCol="0" anchor="ct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defRPr/>
            </a:pPr>
            <a:r>
              <a:rPr lang="en-GB" sz="3600" b="1" dirty="0" smtClean="0">
                <a:latin typeface="Arial" panose="020B0604020202020204" pitchFamily="34" charset="0"/>
                <a:cs typeface="Arial" panose="020B0604020202020204" pitchFamily="34" charset="0"/>
              </a:rPr>
              <a:t>Step 6: Health Surveillance</a:t>
            </a:r>
            <a:endParaRPr lang="en-US" sz="3600" b="1" dirty="0">
              <a:latin typeface="Arial" panose="020B0604020202020204" pitchFamily="34" charset="0"/>
              <a:cs typeface="Arial" panose="020B0604020202020204" pitchFamily="34" charset="0"/>
            </a:endParaRPr>
          </a:p>
        </p:txBody>
      </p:sp>
      <p:grpSp>
        <p:nvGrpSpPr>
          <p:cNvPr id="9" name="Group 8"/>
          <p:cNvGrpSpPr/>
          <p:nvPr/>
        </p:nvGrpSpPr>
        <p:grpSpPr>
          <a:xfrm>
            <a:off x="1149" y="66530"/>
            <a:ext cx="9035406" cy="683568"/>
            <a:chOff x="1149" y="66530"/>
            <a:chExt cx="9035406" cy="683568"/>
          </a:xfrm>
        </p:grpSpPr>
        <p:pic>
          <p:nvPicPr>
            <p:cNvPr id="10"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Rectangle 10"/>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2" name="Rectangle 11"/>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COSHH. Control of Substances Hazardous to Health</a:t>
              </a:r>
              <a:endParaRPr lang="en-GB" sz="1400" b="1" dirty="0">
                <a:solidFill>
                  <a:srgbClr val="0070C0"/>
                </a:solidFill>
              </a:endParaRPr>
            </a:p>
          </p:txBody>
        </p:sp>
        <p:pic>
          <p:nvPicPr>
            <p:cNvPr id="13"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416572567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Content Placeholder 1"/>
          <p:cNvSpPr>
            <a:spLocks noGrp="1"/>
          </p:cNvSpPr>
          <p:nvPr>
            <p:ph sz="half" idx="1"/>
          </p:nvPr>
        </p:nvSpPr>
        <p:spPr>
          <a:xfrm>
            <a:off x="971600" y="2437187"/>
            <a:ext cx="6480720" cy="3456384"/>
          </a:xfrm>
        </p:spPr>
        <p:txBody>
          <a:bodyPr/>
          <a:lstStyle/>
          <a:p>
            <a:r>
              <a:rPr lang="en-GB" altLang="en-US" dirty="0" smtClean="0"/>
              <a:t>Preparation phase(</a:t>
            </a:r>
            <a:r>
              <a:rPr lang="en-GB" altLang="en-US" dirty="0" err="1" smtClean="0"/>
              <a:t>eg</a:t>
            </a:r>
            <a:r>
              <a:rPr lang="en-GB" altLang="en-US" dirty="0" smtClean="0"/>
              <a:t> weighing out)</a:t>
            </a:r>
          </a:p>
          <a:p>
            <a:r>
              <a:rPr lang="en-GB" altLang="en-US" dirty="0" smtClean="0"/>
              <a:t>The process itself</a:t>
            </a:r>
          </a:p>
          <a:p>
            <a:r>
              <a:rPr lang="en-GB" altLang="en-US" dirty="0" smtClean="0"/>
              <a:t>Safe waste disposal</a:t>
            </a:r>
          </a:p>
          <a:p>
            <a:r>
              <a:rPr lang="en-GB" altLang="en-US" dirty="0" smtClean="0"/>
              <a:t>Emergency procedures</a:t>
            </a:r>
          </a:p>
          <a:p>
            <a:pPr lvl="1"/>
            <a:r>
              <a:rPr lang="en-GB" altLang="en-US" dirty="0" smtClean="0"/>
              <a:t>Spillage</a:t>
            </a:r>
          </a:p>
          <a:p>
            <a:pPr lvl="1"/>
            <a:r>
              <a:rPr lang="en-GB" altLang="en-US" dirty="0" smtClean="0"/>
              <a:t>Fire</a:t>
            </a:r>
          </a:p>
          <a:p>
            <a:pPr lvl="1"/>
            <a:r>
              <a:rPr lang="en-GB" altLang="en-US" dirty="0" smtClean="0"/>
              <a:t>First aid </a:t>
            </a:r>
            <a:endParaRPr lang="en-US" altLang="en-US" dirty="0" smtClean="0"/>
          </a:p>
        </p:txBody>
      </p:sp>
      <p:sp>
        <p:nvSpPr>
          <p:cNvPr id="6" name="Title 4"/>
          <p:cNvSpPr txBox="1">
            <a:spLocks/>
          </p:cNvSpPr>
          <p:nvPr/>
        </p:nvSpPr>
        <p:spPr>
          <a:xfrm>
            <a:off x="251520" y="720650"/>
            <a:ext cx="8640959" cy="1143000"/>
          </a:xfrm>
          <a:prstGeom prst="rect">
            <a:avLst/>
          </a:prstGeom>
        </p:spPr>
        <p:txBody>
          <a:bodyPr vert="horz" lIns="91440" tIns="45720" rIns="91440" bIns="45720" rtlCol="0" anchor="ctr">
            <a:normAutofit fontScale="9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defRPr/>
            </a:pPr>
            <a:r>
              <a:rPr lang="en-GB" sz="3600" b="1" dirty="0" smtClean="0">
                <a:latin typeface="Arial" panose="020B0604020202020204" pitchFamily="34" charset="0"/>
                <a:cs typeface="Arial" panose="020B0604020202020204" pitchFamily="34" charset="0"/>
              </a:rPr>
              <a:t>Step 7: Plans and procedures to deal with accident, incidents and emergencies</a:t>
            </a:r>
            <a:endParaRPr lang="en-US" sz="3600" b="1" dirty="0">
              <a:latin typeface="Arial" panose="020B0604020202020204" pitchFamily="34" charset="0"/>
              <a:cs typeface="Arial" panose="020B0604020202020204" pitchFamily="34" charset="0"/>
            </a:endParaRPr>
          </a:p>
        </p:txBody>
      </p:sp>
      <p:grpSp>
        <p:nvGrpSpPr>
          <p:cNvPr id="8" name="Group 7"/>
          <p:cNvGrpSpPr/>
          <p:nvPr/>
        </p:nvGrpSpPr>
        <p:grpSpPr>
          <a:xfrm>
            <a:off x="1149" y="66530"/>
            <a:ext cx="9035406" cy="683568"/>
            <a:chOff x="1149" y="66530"/>
            <a:chExt cx="9035406" cy="683568"/>
          </a:xfrm>
        </p:grpSpPr>
        <p:pic>
          <p:nvPicPr>
            <p:cNvPr id="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9"/>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1" name="Rectangle 10"/>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COSHH. Control of Substances Hazardous to Health</a:t>
              </a:r>
              <a:endParaRPr lang="en-GB" sz="1400" b="1" dirty="0">
                <a:solidFill>
                  <a:srgbClr val="0070C0"/>
                </a:solidFill>
              </a:endParaRPr>
            </a:p>
          </p:txBody>
        </p:sp>
        <p:pic>
          <p:nvPicPr>
            <p:cNvPr id="12"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209827507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a:xfrm>
            <a:off x="1043608" y="2303692"/>
            <a:ext cx="6984776" cy="4525962"/>
          </a:xfrm>
        </p:spPr>
        <p:txBody>
          <a:bodyPr>
            <a:normAutofit/>
          </a:bodyPr>
          <a:lstStyle/>
          <a:p>
            <a:pPr marL="365760" indent="-256032" fontAlgn="auto">
              <a:spcAft>
                <a:spcPts val="0"/>
              </a:spcAft>
              <a:buFont typeface="Wingdings 3"/>
              <a:buChar char=""/>
              <a:defRPr/>
            </a:pPr>
            <a:r>
              <a:rPr lang="en-GB" dirty="0" smtClean="0"/>
              <a:t>Information</a:t>
            </a:r>
          </a:p>
          <a:p>
            <a:pPr marL="365760" indent="-256032" fontAlgn="auto">
              <a:spcAft>
                <a:spcPts val="0"/>
              </a:spcAft>
              <a:buFont typeface="Wingdings 3"/>
              <a:buChar char=""/>
              <a:defRPr/>
            </a:pPr>
            <a:r>
              <a:rPr lang="en-GB" dirty="0" smtClean="0"/>
              <a:t>Instruction</a:t>
            </a:r>
          </a:p>
          <a:p>
            <a:pPr marL="365760" indent="-256032" fontAlgn="auto">
              <a:spcAft>
                <a:spcPts val="0"/>
              </a:spcAft>
              <a:buFont typeface="Wingdings 3"/>
              <a:buChar char=""/>
              <a:defRPr/>
            </a:pPr>
            <a:r>
              <a:rPr lang="en-GB" dirty="0" smtClean="0"/>
              <a:t>Training </a:t>
            </a:r>
          </a:p>
          <a:p>
            <a:pPr marL="365760" indent="-256032" fontAlgn="auto">
              <a:spcAft>
                <a:spcPts val="0"/>
              </a:spcAft>
              <a:buFont typeface="Wingdings 3"/>
              <a:buChar char=""/>
              <a:defRPr/>
            </a:pPr>
            <a:r>
              <a:rPr lang="en-GB" dirty="0" smtClean="0"/>
              <a:t>Supervision</a:t>
            </a:r>
          </a:p>
          <a:p>
            <a:pPr marL="365760" indent="-256032" fontAlgn="auto">
              <a:spcAft>
                <a:spcPts val="0"/>
              </a:spcAft>
              <a:buFont typeface="Wingdings 3"/>
              <a:buChar char=""/>
              <a:defRPr/>
            </a:pPr>
            <a:endParaRPr lang="en-GB" dirty="0" smtClean="0"/>
          </a:p>
          <a:p>
            <a:pPr marL="109728" indent="0" fontAlgn="auto">
              <a:spcAft>
                <a:spcPts val="0"/>
              </a:spcAft>
              <a:buNone/>
              <a:defRPr/>
            </a:pPr>
            <a:endParaRPr lang="en-GB" dirty="0" smtClean="0"/>
          </a:p>
          <a:p>
            <a:pPr marL="365760" indent="-256032" fontAlgn="auto">
              <a:spcAft>
                <a:spcPts val="0"/>
              </a:spcAft>
              <a:buFont typeface="Wingdings 3"/>
              <a:buChar char=""/>
              <a:defRPr/>
            </a:pPr>
            <a:r>
              <a:rPr lang="en-GB" dirty="0" smtClean="0"/>
              <a:t>This will include the procedures themselves and what to do in an emergency</a:t>
            </a:r>
            <a:endParaRPr lang="en-US" dirty="0"/>
          </a:p>
        </p:txBody>
      </p:sp>
      <p:pic>
        <p:nvPicPr>
          <p:cNvPr id="34820" name="Picture 2" descr="C:\Documents and Settings\sv1aw\Local Settings\Temporary Internet Files\Content.IE5\GROZ43X8\MCj03342660000[1].wmf"/>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5868144" y="1616759"/>
            <a:ext cx="1936750" cy="3330575"/>
          </a:xfrm>
        </p:spPr>
      </p:pic>
      <p:sp>
        <p:nvSpPr>
          <p:cNvPr id="5" name="Title 4"/>
          <p:cNvSpPr txBox="1">
            <a:spLocks/>
          </p:cNvSpPr>
          <p:nvPr/>
        </p:nvSpPr>
        <p:spPr>
          <a:xfrm>
            <a:off x="480187" y="822743"/>
            <a:ext cx="8663813" cy="1143000"/>
          </a:xfrm>
          <a:prstGeom prst="rect">
            <a:avLst/>
          </a:prstGeom>
        </p:spPr>
        <p:txBody>
          <a:bodyPr vert="horz" lIns="91440" tIns="45720" rIns="91440" bIns="45720" rtlCol="0" anchor="ctr">
            <a:normAutofit fontScale="97500"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defRPr/>
            </a:pPr>
            <a:r>
              <a:rPr lang="en-GB" sz="3600" b="1" dirty="0" smtClean="0">
                <a:latin typeface="Arial" panose="020B0604020202020204" pitchFamily="34" charset="0"/>
                <a:cs typeface="Arial" panose="020B0604020202020204" pitchFamily="34" charset="0"/>
              </a:rPr>
              <a:t>Step 8: Provide employees with adequate:</a:t>
            </a:r>
            <a:endParaRPr lang="en-US" sz="3600" b="1" dirty="0">
              <a:latin typeface="Arial" panose="020B0604020202020204" pitchFamily="34" charset="0"/>
              <a:cs typeface="Arial" panose="020B0604020202020204" pitchFamily="34" charset="0"/>
            </a:endParaRPr>
          </a:p>
        </p:txBody>
      </p:sp>
      <p:grpSp>
        <p:nvGrpSpPr>
          <p:cNvPr id="7" name="Group 6"/>
          <p:cNvGrpSpPr/>
          <p:nvPr/>
        </p:nvGrpSpPr>
        <p:grpSpPr>
          <a:xfrm>
            <a:off x="1149" y="66530"/>
            <a:ext cx="9035406" cy="683568"/>
            <a:chOff x="1149" y="66530"/>
            <a:chExt cx="9035406" cy="683568"/>
          </a:xfrm>
        </p:grpSpPr>
        <p:pic>
          <p:nvPicPr>
            <p:cNvPr id="8"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Rectangle 8"/>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0" name="Rectangle 9"/>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COSHH. Control of Substances Hazardous to Health</a:t>
              </a:r>
              <a:endParaRPr lang="en-GB" sz="1400" b="1" dirty="0">
                <a:solidFill>
                  <a:srgbClr val="0070C0"/>
                </a:solidFill>
              </a:endParaRPr>
            </a:p>
          </p:txBody>
        </p:sp>
        <p:pic>
          <p:nvPicPr>
            <p:cNvPr id="11"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318221979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a:xfrm>
            <a:off x="480187" y="1844824"/>
            <a:ext cx="7427168" cy="4525962"/>
          </a:xfrm>
        </p:spPr>
        <p:txBody>
          <a:bodyPr>
            <a:noAutofit/>
          </a:bodyPr>
          <a:lstStyle/>
          <a:p>
            <a:pPr marL="365760" indent="-256032" fontAlgn="auto">
              <a:spcAft>
                <a:spcPts val="0"/>
              </a:spcAft>
              <a:buFont typeface="Wingdings 3"/>
              <a:buChar char=""/>
              <a:defRPr/>
            </a:pPr>
            <a:endParaRPr lang="en-GB" sz="2400" dirty="0" smtClean="0">
              <a:latin typeface="Arial" panose="020B0604020202020204" pitchFamily="34" charset="0"/>
              <a:cs typeface="Arial" panose="020B0604020202020204" pitchFamily="34" charset="0"/>
            </a:endParaRPr>
          </a:p>
          <a:p>
            <a:pPr marL="365760" indent="-256032" fontAlgn="auto">
              <a:spcAft>
                <a:spcPts val="0"/>
              </a:spcAft>
              <a:buFont typeface="Wingdings 3"/>
              <a:buChar char=""/>
              <a:defRPr/>
            </a:pPr>
            <a:r>
              <a:rPr lang="en-GB" sz="2400" dirty="0" smtClean="0">
                <a:latin typeface="Arial" panose="020B0604020202020204" pitchFamily="34" charset="0"/>
                <a:cs typeface="Arial" panose="020B0604020202020204" pitchFamily="34" charset="0"/>
              </a:rPr>
              <a:t>Are the control measures adequate?</a:t>
            </a:r>
          </a:p>
          <a:p>
            <a:pPr marL="365760" indent="-256032" fontAlgn="auto">
              <a:spcAft>
                <a:spcPts val="0"/>
              </a:spcAft>
              <a:buFont typeface="Wingdings 3"/>
              <a:buChar char=""/>
              <a:defRPr/>
            </a:pPr>
            <a:endParaRPr lang="en-GB" sz="2400" dirty="0" smtClean="0">
              <a:latin typeface="Arial" panose="020B0604020202020204" pitchFamily="34" charset="0"/>
              <a:cs typeface="Arial" panose="020B0604020202020204" pitchFamily="34" charset="0"/>
            </a:endParaRPr>
          </a:p>
          <a:p>
            <a:pPr marL="365760" indent="-256032" fontAlgn="auto">
              <a:spcAft>
                <a:spcPts val="0"/>
              </a:spcAft>
              <a:buFont typeface="Wingdings 3"/>
              <a:buChar char=""/>
              <a:defRPr/>
            </a:pPr>
            <a:r>
              <a:rPr lang="en-GB" sz="2400" dirty="0" smtClean="0">
                <a:latin typeface="Arial" panose="020B0604020202020204" pitchFamily="34" charset="0"/>
                <a:cs typeface="Arial" panose="020B0604020202020204" pitchFamily="34" charset="0"/>
              </a:rPr>
              <a:t>Are they working correctly?</a:t>
            </a:r>
          </a:p>
          <a:p>
            <a:pPr marL="365760" indent="-256032" fontAlgn="auto">
              <a:spcAft>
                <a:spcPts val="0"/>
              </a:spcAft>
              <a:buFont typeface="Wingdings 3"/>
              <a:buChar char=""/>
              <a:defRPr/>
            </a:pPr>
            <a:endParaRPr lang="en-GB" sz="2400" dirty="0" smtClean="0">
              <a:latin typeface="Arial" panose="020B0604020202020204" pitchFamily="34" charset="0"/>
              <a:cs typeface="Arial" panose="020B0604020202020204" pitchFamily="34" charset="0"/>
            </a:endParaRPr>
          </a:p>
          <a:p>
            <a:pPr marL="365760" indent="-256032" fontAlgn="auto">
              <a:spcAft>
                <a:spcPts val="0"/>
              </a:spcAft>
              <a:buFont typeface="Wingdings 3"/>
              <a:buChar char=""/>
              <a:defRPr/>
            </a:pPr>
            <a:r>
              <a:rPr lang="en-GB" sz="2400" dirty="0" smtClean="0">
                <a:latin typeface="Arial" panose="020B0604020202020204" pitchFamily="34" charset="0"/>
                <a:cs typeface="Arial" panose="020B0604020202020204" pitchFamily="34" charset="0"/>
              </a:rPr>
              <a:t>Is everyone aware of how to use them?</a:t>
            </a:r>
          </a:p>
          <a:p>
            <a:pPr marL="365760" indent="-256032" fontAlgn="auto">
              <a:spcAft>
                <a:spcPts val="0"/>
              </a:spcAft>
              <a:buFont typeface="Wingdings 3"/>
              <a:buChar char=""/>
              <a:defRPr/>
            </a:pPr>
            <a:endParaRPr lang="en-GB" sz="2400" dirty="0" smtClean="0">
              <a:latin typeface="Arial" panose="020B0604020202020204" pitchFamily="34" charset="0"/>
              <a:cs typeface="Arial" panose="020B0604020202020204" pitchFamily="34" charset="0"/>
            </a:endParaRPr>
          </a:p>
          <a:p>
            <a:pPr marL="365760" indent="-256032" fontAlgn="auto">
              <a:spcAft>
                <a:spcPts val="0"/>
              </a:spcAft>
              <a:buFont typeface="Wingdings 3"/>
              <a:buChar char=""/>
              <a:defRPr/>
            </a:pPr>
            <a:r>
              <a:rPr lang="en-GB" sz="2400" dirty="0" smtClean="0">
                <a:latin typeface="Arial" panose="020B0604020202020204" pitchFamily="34" charset="0"/>
                <a:cs typeface="Arial" panose="020B0604020202020204" pitchFamily="34" charset="0"/>
              </a:rPr>
              <a:t>Have you the necessary equipment to deal with an emergency or malfunction?</a:t>
            </a:r>
            <a:endParaRPr lang="en-US" sz="2400" dirty="0">
              <a:latin typeface="Arial" panose="020B0604020202020204" pitchFamily="34" charset="0"/>
              <a:cs typeface="Arial" panose="020B0604020202020204" pitchFamily="34" charset="0"/>
            </a:endParaRPr>
          </a:p>
        </p:txBody>
      </p:sp>
      <p:sp>
        <p:nvSpPr>
          <p:cNvPr id="5" name="Title 4"/>
          <p:cNvSpPr txBox="1">
            <a:spLocks/>
          </p:cNvSpPr>
          <p:nvPr/>
        </p:nvSpPr>
        <p:spPr>
          <a:xfrm>
            <a:off x="480187" y="473759"/>
            <a:ext cx="8229600" cy="1143000"/>
          </a:xfrm>
          <a:prstGeom prst="rect">
            <a:avLst/>
          </a:prstGeom>
        </p:spPr>
        <p:txBody>
          <a:bodyPr vert="horz" lIns="91440" tIns="45720" rIns="91440" bIns="45720" rtlCol="0" anchor="ct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defRPr/>
            </a:pPr>
            <a:r>
              <a:rPr lang="en-GB" sz="3600" b="1" dirty="0" smtClean="0">
                <a:latin typeface="Arial" panose="020B0604020202020204" pitchFamily="34" charset="0"/>
                <a:cs typeface="Arial" panose="020B0604020202020204" pitchFamily="34" charset="0"/>
              </a:rPr>
              <a:t>Step 9: Check and review</a:t>
            </a:r>
            <a:endParaRPr lang="en-US" sz="3600" b="1" dirty="0">
              <a:latin typeface="Arial" panose="020B0604020202020204" pitchFamily="34" charset="0"/>
              <a:cs typeface="Arial" panose="020B0604020202020204" pitchFamily="34" charset="0"/>
            </a:endParaRPr>
          </a:p>
        </p:txBody>
      </p:sp>
      <p:grpSp>
        <p:nvGrpSpPr>
          <p:cNvPr id="8" name="Group 7"/>
          <p:cNvGrpSpPr/>
          <p:nvPr/>
        </p:nvGrpSpPr>
        <p:grpSpPr>
          <a:xfrm>
            <a:off x="1149" y="66530"/>
            <a:ext cx="9035406" cy="683568"/>
            <a:chOff x="1149" y="66530"/>
            <a:chExt cx="9035406" cy="683568"/>
          </a:xfrm>
        </p:grpSpPr>
        <p:pic>
          <p:nvPicPr>
            <p:cNvPr id="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9"/>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1" name="Rectangle 10"/>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COSHH. Control of Substances Hazardous to Health</a:t>
              </a:r>
              <a:endParaRPr lang="en-GB" sz="1400" b="1" dirty="0">
                <a:solidFill>
                  <a:srgbClr val="0070C0"/>
                </a:solidFill>
              </a:endParaRPr>
            </a:p>
          </p:txBody>
        </p:sp>
        <p:pic>
          <p:nvPicPr>
            <p:cNvPr id="12"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65839937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467544" y="2564904"/>
            <a:ext cx="8229600" cy="1143000"/>
          </a:xfrm>
        </p:spPr>
        <p:txBody>
          <a:bodyPr/>
          <a:lstStyle/>
          <a:p>
            <a:r>
              <a:rPr lang="en-GB" altLang="en-US" b="1" dirty="0" smtClean="0">
                <a:solidFill>
                  <a:srgbClr val="FF3300"/>
                </a:solidFill>
              </a:rPr>
              <a:t>Basic instructions</a:t>
            </a:r>
            <a:endParaRPr lang="en-GB" altLang="en-US" b="1" dirty="0">
              <a:solidFill>
                <a:srgbClr val="FF3300"/>
              </a:solidFill>
            </a:endParaRPr>
          </a:p>
        </p:txBody>
      </p:sp>
      <p:grpSp>
        <p:nvGrpSpPr>
          <p:cNvPr id="5" name="Group 4"/>
          <p:cNvGrpSpPr/>
          <p:nvPr/>
        </p:nvGrpSpPr>
        <p:grpSpPr>
          <a:xfrm>
            <a:off x="1149" y="66530"/>
            <a:ext cx="9035406" cy="683568"/>
            <a:chOff x="1149" y="66530"/>
            <a:chExt cx="9035406" cy="683568"/>
          </a:xfrm>
        </p:grpSpPr>
        <p:pic>
          <p:nvPicPr>
            <p:cNvPr id="6"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8" name="Rectangle 7"/>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COSHH. Control of Substances Hazardous to Health</a:t>
              </a:r>
              <a:endParaRPr lang="en-GB" sz="1400" b="1" dirty="0">
                <a:solidFill>
                  <a:srgbClr val="0070C0"/>
                </a:solidFill>
              </a:endParaRPr>
            </a:p>
          </p:txBody>
        </p:sp>
        <p:pic>
          <p:nvPicPr>
            <p:cNvPr id="9"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422301331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sz="quarter"/>
          </p:nvPr>
        </p:nvSpPr>
        <p:spPr>
          <a:xfrm>
            <a:off x="513198" y="838421"/>
            <a:ext cx="8229600" cy="1143000"/>
          </a:xfrm>
        </p:spPr>
        <p:txBody>
          <a:bodyPr/>
          <a:lstStyle/>
          <a:p>
            <a:r>
              <a:rPr lang="en-GB" altLang="en-US" b="1" dirty="0">
                <a:solidFill>
                  <a:srgbClr val="FF3300"/>
                </a:solidFill>
              </a:rPr>
              <a:t>Be Aware!</a:t>
            </a:r>
          </a:p>
        </p:txBody>
      </p:sp>
      <p:pic>
        <p:nvPicPr>
          <p:cNvPr id="9233" name="Picture 17" descr="Corrosive large.jpg"/>
          <p:cNvPicPr>
            <a:picLocks noGrp="1" noChangeAspect="1" noChangeArrowheads="1"/>
          </p:cNvPicPr>
          <p:nvPr>
            <p:ph sz="quarter" idx="1"/>
          </p:nvPr>
        </p:nvPicPr>
        <p:blipFill>
          <a:blip r:embed="rId2">
            <a:extLst>
              <a:ext uri="{28A0092B-C50C-407E-A947-70E740481C1C}">
                <a14:useLocalDpi xmlns:a14="http://schemas.microsoft.com/office/drawing/2010/main" val="0"/>
              </a:ext>
            </a:extLst>
          </a:blip>
          <a:srcRect/>
          <a:stretch>
            <a:fillRect/>
          </a:stretch>
        </p:blipFill>
        <p:spPr>
          <a:xfrm>
            <a:off x="84931" y="1308793"/>
            <a:ext cx="1763713" cy="174148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9236" name="Picture 20" descr="hzrd flammable miva.gif"/>
          <p:cNvPicPr>
            <a:picLocks noGrp="1" noChangeAspect="1" noChangeArrowheads="1"/>
          </p:cNvPicPr>
          <p:nvPr>
            <p:ph sz="quarter" idx="2"/>
          </p:nvPr>
        </p:nvPicPr>
        <p:blipFill>
          <a:blip r:embed="rId3">
            <a:extLst>
              <a:ext uri="{28A0092B-C50C-407E-A947-70E740481C1C}">
                <a14:useLocalDpi xmlns:a14="http://schemas.microsoft.com/office/drawing/2010/main" val="0"/>
              </a:ext>
            </a:extLst>
          </a:blip>
          <a:srcRect/>
          <a:stretch>
            <a:fillRect/>
          </a:stretch>
        </p:blipFill>
        <p:spPr>
          <a:xfrm>
            <a:off x="7396553" y="1242782"/>
            <a:ext cx="1763712" cy="1763713"/>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9242" name="Picture 26" descr="H100sm.gif"/>
          <p:cNvPicPr>
            <a:picLocks noGrp="1" noChangeAspect="1" noChangeArrowheads="1"/>
          </p:cNvPicPr>
          <p:nvPr>
            <p:ph sz="quarter" idx="4"/>
          </p:nvPr>
        </p:nvPicPr>
        <p:blipFill>
          <a:blip r:embed="rId4">
            <a:extLst>
              <a:ext uri="{28A0092B-C50C-407E-A947-70E740481C1C}">
                <a14:useLocalDpi xmlns:a14="http://schemas.microsoft.com/office/drawing/2010/main" val="0"/>
              </a:ext>
            </a:extLst>
          </a:blip>
          <a:srcRect/>
          <a:stretch>
            <a:fillRect/>
          </a:stretch>
        </p:blipFill>
        <p:spPr>
          <a:xfrm>
            <a:off x="6877050" y="4806950"/>
            <a:ext cx="2051050" cy="205105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9222" name="Rectangle 6"/>
          <p:cNvSpPr>
            <a:spLocks noChangeArrowheads="1"/>
          </p:cNvSpPr>
          <p:nvPr/>
        </p:nvSpPr>
        <p:spPr bwMode="auto">
          <a:xfrm>
            <a:off x="1624012" y="2310148"/>
            <a:ext cx="5772542" cy="22467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ctr"/>
            <a:r>
              <a:rPr lang="en-GB" altLang="en-US" sz="2800" b="1" dirty="0"/>
              <a:t>When you use substances at work you must be aware of whether it is hazardous Some substances may not be hazardous but may </a:t>
            </a:r>
            <a:r>
              <a:rPr lang="en-GB" altLang="en-US" sz="2800" b="1" dirty="0" smtClean="0"/>
              <a:t>cause </a:t>
            </a:r>
            <a:r>
              <a:rPr lang="en-GB" altLang="en-US" sz="2800" b="1" dirty="0"/>
              <a:t>allergic reactions, check care plans</a:t>
            </a:r>
          </a:p>
        </p:txBody>
      </p:sp>
      <p:pic>
        <p:nvPicPr>
          <p:cNvPr id="9245" name="Picture 29" descr="100px-Hazard_N.svg.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779838" y="5084763"/>
            <a:ext cx="1511300" cy="1511300"/>
          </a:xfrm>
          <a:prstGeom prst="rect">
            <a:avLst/>
          </a:prstGeom>
          <a:noFill/>
          <a:extLst>
            <a:ext uri="{909E8E84-426E-40DD-AFC4-6F175D3DCCD1}">
              <a14:hiddenFill xmlns:a14="http://schemas.microsoft.com/office/drawing/2010/main">
                <a:solidFill>
                  <a:srgbClr val="FFFFFF"/>
                </a:solidFill>
              </a14:hiddenFill>
            </a:ext>
          </a:extLst>
        </p:spPr>
      </p:pic>
      <p:pic>
        <p:nvPicPr>
          <p:cNvPr id="9247" name="Picture 31" descr="56263-64.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50825" y="5157788"/>
            <a:ext cx="2195513" cy="1492250"/>
          </a:xfrm>
          <a:prstGeom prst="rect">
            <a:avLst/>
          </a:prstGeom>
          <a:noFill/>
          <a:extLst>
            <a:ext uri="{909E8E84-426E-40DD-AFC4-6F175D3DCCD1}">
              <a14:hiddenFill xmlns:a14="http://schemas.microsoft.com/office/drawing/2010/main">
                <a:solidFill>
                  <a:srgbClr val="FFFFFF"/>
                </a:solidFill>
              </a14:hiddenFill>
            </a:ext>
          </a:extLst>
        </p:spPr>
      </p:pic>
      <p:pic>
        <p:nvPicPr>
          <p:cNvPr id="9249" name="Picture 33" descr="100px-Hazard_X.svg.png"/>
          <p:cNvPicPr>
            <a:picLocks noGrp="1" noChangeAspect="1" noChangeArrowheads="1"/>
          </p:cNvPicPr>
          <p:nvPr>
            <p:ph sz="quarter" idx="3"/>
          </p:nvPr>
        </p:nvPicPr>
        <p:blipFill>
          <a:blip r:embed="rId7">
            <a:extLst>
              <a:ext uri="{28A0092B-C50C-407E-A947-70E740481C1C}">
                <a14:useLocalDpi xmlns:a14="http://schemas.microsoft.com/office/drawing/2010/main" val="0"/>
              </a:ext>
            </a:extLst>
          </a:blip>
          <a:srcRect/>
          <a:stretch>
            <a:fillRect/>
          </a:stretch>
        </p:blipFill>
        <p:spPr>
          <a:xfrm>
            <a:off x="7612453" y="3452812"/>
            <a:ext cx="1331913" cy="1331913"/>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9251" name="Picture 35" descr="HazardousWaste.jpg"/>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50825" y="3349625"/>
            <a:ext cx="1373187" cy="1381125"/>
          </a:xfrm>
          <a:prstGeom prst="rect">
            <a:avLst/>
          </a:prstGeom>
          <a:noFill/>
          <a:extLst>
            <a:ext uri="{909E8E84-426E-40DD-AFC4-6F175D3DCCD1}">
              <a14:hiddenFill xmlns:a14="http://schemas.microsoft.com/office/drawing/2010/main">
                <a:solidFill>
                  <a:srgbClr val="FFFFFF"/>
                </a:solidFill>
              </a14:hiddenFill>
            </a:ext>
          </a:extLst>
        </p:spPr>
      </p:pic>
      <p:grpSp>
        <p:nvGrpSpPr>
          <p:cNvPr id="11" name="Group 10"/>
          <p:cNvGrpSpPr/>
          <p:nvPr/>
        </p:nvGrpSpPr>
        <p:grpSpPr>
          <a:xfrm>
            <a:off x="1149" y="66530"/>
            <a:ext cx="9035406" cy="683568"/>
            <a:chOff x="1149" y="66530"/>
            <a:chExt cx="9035406" cy="683568"/>
          </a:xfrm>
        </p:grpSpPr>
        <p:pic>
          <p:nvPicPr>
            <p:cNvPr id="12" name="Picture 3"/>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3" name="Rectangle 12"/>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4" name="Rectangle 13"/>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COSHH. Control of Substances Hazardous to Health</a:t>
              </a:r>
              <a:endParaRPr lang="en-GB" sz="1400" b="1" dirty="0">
                <a:solidFill>
                  <a:srgbClr val="0070C0"/>
                </a:solidFill>
              </a:endParaRPr>
            </a:p>
          </p:txBody>
        </p:sp>
        <p:pic>
          <p:nvPicPr>
            <p:cNvPr id="15" name="Picture 5"/>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240631207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493713" y="822839"/>
            <a:ext cx="8229600" cy="1143000"/>
          </a:xfrm>
        </p:spPr>
        <p:txBody>
          <a:bodyPr/>
          <a:lstStyle/>
          <a:p>
            <a:r>
              <a:rPr lang="en-GB" altLang="en-US" b="1" dirty="0">
                <a:solidFill>
                  <a:srgbClr val="FF3300"/>
                </a:solidFill>
              </a:rPr>
              <a:t>Always Read The Label</a:t>
            </a:r>
          </a:p>
        </p:txBody>
      </p:sp>
      <p:pic>
        <p:nvPicPr>
          <p:cNvPr id="11268" name="Picture 4"/>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2916238" y="4105275"/>
            <a:ext cx="3384550" cy="2752725"/>
          </a:xfrm>
          <a:noFill/>
          <a:ln/>
        </p:spPr>
      </p:pic>
      <p:sp>
        <p:nvSpPr>
          <p:cNvPr id="11270" name="Rectangle 6"/>
          <p:cNvSpPr>
            <a:spLocks noChangeArrowheads="1"/>
          </p:cNvSpPr>
          <p:nvPr/>
        </p:nvSpPr>
        <p:spPr bwMode="auto">
          <a:xfrm>
            <a:off x="827584" y="2073690"/>
            <a:ext cx="8065591" cy="181588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r>
              <a:rPr lang="en-GB" altLang="en-US" sz="2800" b="1" dirty="0"/>
              <a:t>Always read the label on the container and make sure you understand the information.</a:t>
            </a:r>
          </a:p>
          <a:p>
            <a:r>
              <a:rPr lang="en-GB" altLang="en-US" sz="2800" b="1" dirty="0"/>
              <a:t>If there is no label, do not use the contents and dispose of safely.</a:t>
            </a:r>
          </a:p>
        </p:txBody>
      </p:sp>
      <p:grpSp>
        <p:nvGrpSpPr>
          <p:cNvPr id="5" name="Group 4"/>
          <p:cNvGrpSpPr/>
          <p:nvPr/>
        </p:nvGrpSpPr>
        <p:grpSpPr>
          <a:xfrm>
            <a:off x="1149" y="66530"/>
            <a:ext cx="9035406" cy="683568"/>
            <a:chOff x="1149" y="66530"/>
            <a:chExt cx="9035406" cy="683568"/>
          </a:xfrm>
        </p:grpSpPr>
        <p:pic>
          <p:nvPicPr>
            <p:cNvPr id="6"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8" name="Rectangle 7"/>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COSHH. Control of Substances Hazardous to Health</a:t>
              </a:r>
              <a:endParaRPr lang="en-GB" sz="1400" b="1" dirty="0">
                <a:solidFill>
                  <a:srgbClr val="0070C0"/>
                </a:solidFill>
              </a:endParaRPr>
            </a:p>
          </p:txBody>
        </p:sp>
        <p:pic>
          <p:nvPicPr>
            <p:cNvPr id="9"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345915500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457200" y="932648"/>
            <a:ext cx="8229600" cy="1143000"/>
          </a:xfrm>
        </p:spPr>
        <p:txBody>
          <a:bodyPr/>
          <a:lstStyle/>
          <a:p>
            <a:r>
              <a:rPr lang="en-GB" altLang="en-US" b="1">
                <a:solidFill>
                  <a:srgbClr val="FF3300"/>
                </a:solidFill>
              </a:rPr>
              <a:t>Check The Contents</a:t>
            </a:r>
          </a:p>
        </p:txBody>
      </p:sp>
      <p:sp>
        <p:nvSpPr>
          <p:cNvPr id="13315" name="Rectangle 3"/>
          <p:cNvSpPr>
            <a:spLocks noGrp="1" noChangeArrowheads="1"/>
          </p:cNvSpPr>
          <p:nvPr>
            <p:ph type="body" sz="half" idx="1"/>
          </p:nvPr>
        </p:nvSpPr>
        <p:spPr>
          <a:xfrm>
            <a:off x="457200" y="2420888"/>
            <a:ext cx="7930583" cy="1188225"/>
          </a:xfrm>
        </p:spPr>
        <p:txBody>
          <a:bodyPr>
            <a:normAutofit/>
          </a:bodyPr>
          <a:lstStyle/>
          <a:p>
            <a:pPr indent="0">
              <a:buFontTx/>
              <a:buNone/>
            </a:pPr>
            <a:r>
              <a:rPr lang="en-GB" altLang="en-US" sz="2800" b="1" dirty="0"/>
              <a:t>Do not assume that because </a:t>
            </a:r>
            <a:r>
              <a:rPr lang="en-GB" altLang="en-US" sz="2800" b="1" dirty="0" smtClean="0"/>
              <a:t>two containers </a:t>
            </a:r>
            <a:r>
              <a:rPr lang="en-GB" altLang="en-US" sz="2800" b="1" dirty="0"/>
              <a:t>look the same, </a:t>
            </a:r>
            <a:r>
              <a:rPr lang="en-GB" altLang="en-US" sz="2800" b="1" dirty="0" smtClean="0"/>
              <a:t>they contain </a:t>
            </a:r>
            <a:r>
              <a:rPr lang="en-GB" altLang="en-US" sz="2800" b="1" dirty="0"/>
              <a:t>the same material.</a:t>
            </a:r>
          </a:p>
        </p:txBody>
      </p:sp>
      <p:pic>
        <p:nvPicPr>
          <p:cNvPr id="13317" name="Picture 5" descr="Industrial.jpg"/>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3131840" y="3926328"/>
            <a:ext cx="3168650" cy="272891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grpSp>
        <p:nvGrpSpPr>
          <p:cNvPr id="5" name="Group 4"/>
          <p:cNvGrpSpPr/>
          <p:nvPr/>
        </p:nvGrpSpPr>
        <p:grpSpPr>
          <a:xfrm>
            <a:off x="1149" y="66530"/>
            <a:ext cx="9035406" cy="683568"/>
            <a:chOff x="1149" y="66530"/>
            <a:chExt cx="9035406" cy="683568"/>
          </a:xfrm>
        </p:grpSpPr>
        <p:pic>
          <p:nvPicPr>
            <p:cNvPr id="6"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8" name="Rectangle 7"/>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COSHH. Control of Substances Hazardous to Health</a:t>
              </a:r>
              <a:endParaRPr lang="en-GB" sz="1400" b="1" dirty="0">
                <a:solidFill>
                  <a:srgbClr val="0070C0"/>
                </a:solidFill>
              </a:endParaRPr>
            </a:p>
          </p:txBody>
        </p:sp>
        <p:pic>
          <p:nvPicPr>
            <p:cNvPr id="9"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314059121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457200" y="893091"/>
            <a:ext cx="8229600" cy="1143000"/>
          </a:xfrm>
        </p:spPr>
        <p:txBody>
          <a:bodyPr/>
          <a:lstStyle/>
          <a:p>
            <a:r>
              <a:rPr lang="en-GB" altLang="en-US" sz="4000" b="1">
                <a:solidFill>
                  <a:srgbClr val="FF3300"/>
                </a:solidFill>
              </a:rPr>
              <a:t>Personal </a:t>
            </a:r>
            <a:r>
              <a:rPr lang="en-GB" altLang="en-US" b="1">
                <a:solidFill>
                  <a:srgbClr val="FF3300"/>
                </a:solidFill>
              </a:rPr>
              <a:t>Protective</a:t>
            </a:r>
            <a:r>
              <a:rPr lang="en-GB" altLang="en-US" sz="4000" b="1">
                <a:solidFill>
                  <a:srgbClr val="FF3300"/>
                </a:solidFill>
              </a:rPr>
              <a:t> Equipment</a:t>
            </a:r>
          </a:p>
        </p:txBody>
      </p:sp>
      <p:pic>
        <p:nvPicPr>
          <p:cNvPr id="14340" name="Picture 4"/>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6804025" y="3933825"/>
            <a:ext cx="2112963" cy="2749550"/>
          </a:xfrm>
          <a:noFill/>
          <a:ln/>
        </p:spPr>
      </p:pic>
      <p:sp>
        <p:nvSpPr>
          <p:cNvPr id="14342" name="Rectangle 6"/>
          <p:cNvSpPr>
            <a:spLocks noChangeArrowheads="1"/>
          </p:cNvSpPr>
          <p:nvPr/>
        </p:nvSpPr>
        <p:spPr bwMode="auto">
          <a:xfrm>
            <a:off x="719931" y="2668669"/>
            <a:ext cx="7704138" cy="26776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GB" altLang="en-US" sz="2800" b="1" dirty="0"/>
              <a:t>Always check that you are wearing the correct protection before handling chemicals. Gloves, eye protection, protective clothing, rubber boots or respirators may be required. All these must be kept in good order.</a:t>
            </a:r>
          </a:p>
          <a:p>
            <a:r>
              <a:rPr lang="en-GB" altLang="en-US" sz="2800" b="1" dirty="0"/>
              <a:t>Check the COSHH assessment.</a:t>
            </a:r>
          </a:p>
        </p:txBody>
      </p:sp>
      <p:grpSp>
        <p:nvGrpSpPr>
          <p:cNvPr id="5" name="Group 4"/>
          <p:cNvGrpSpPr/>
          <p:nvPr/>
        </p:nvGrpSpPr>
        <p:grpSpPr>
          <a:xfrm>
            <a:off x="1149" y="66530"/>
            <a:ext cx="9035406" cy="683568"/>
            <a:chOff x="1149" y="66530"/>
            <a:chExt cx="9035406" cy="683568"/>
          </a:xfrm>
        </p:grpSpPr>
        <p:pic>
          <p:nvPicPr>
            <p:cNvPr id="6"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8" name="Rectangle 7"/>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COSHH. Control of Substances Hazardous to Health</a:t>
              </a:r>
              <a:endParaRPr lang="en-GB" sz="1400" b="1" dirty="0">
                <a:solidFill>
                  <a:srgbClr val="0070C0"/>
                </a:solidFill>
              </a:endParaRPr>
            </a:p>
          </p:txBody>
        </p:sp>
        <p:pic>
          <p:nvPicPr>
            <p:cNvPr id="9"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216020183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457200" y="660549"/>
            <a:ext cx="8229600" cy="1143000"/>
          </a:xfrm>
        </p:spPr>
        <p:txBody>
          <a:bodyPr/>
          <a:lstStyle/>
          <a:p>
            <a:r>
              <a:rPr lang="en-GB" altLang="en-US" b="1" dirty="0">
                <a:solidFill>
                  <a:srgbClr val="FF3300"/>
                </a:solidFill>
              </a:rPr>
              <a:t>Using Chemicals</a:t>
            </a:r>
          </a:p>
        </p:txBody>
      </p:sp>
      <p:sp>
        <p:nvSpPr>
          <p:cNvPr id="16387" name="Rectangle 3"/>
          <p:cNvSpPr>
            <a:spLocks noGrp="1" noChangeArrowheads="1"/>
          </p:cNvSpPr>
          <p:nvPr>
            <p:ph type="body" sz="half" idx="1"/>
          </p:nvPr>
        </p:nvSpPr>
        <p:spPr>
          <a:xfrm>
            <a:off x="2422104" y="2636912"/>
            <a:ext cx="6264696" cy="1757363"/>
          </a:xfrm>
        </p:spPr>
        <p:txBody>
          <a:bodyPr>
            <a:normAutofit/>
          </a:bodyPr>
          <a:lstStyle/>
          <a:p>
            <a:pPr algn="ctr">
              <a:buFontTx/>
              <a:buNone/>
            </a:pPr>
            <a:r>
              <a:rPr lang="en-GB" altLang="en-US" sz="2800" b="1" dirty="0"/>
              <a:t>Use and store the smallest quantity of chemicals that are necessary for </a:t>
            </a:r>
            <a:r>
              <a:rPr lang="en-GB" altLang="en-US" sz="2800" b="1" dirty="0" smtClean="0"/>
              <a:t>the particular </a:t>
            </a:r>
            <a:r>
              <a:rPr lang="en-GB" altLang="en-US" sz="2800" b="1" dirty="0"/>
              <a:t>job.</a:t>
            </a:r>
          </a:p>
        </p:txBody>
      </p:sp>
      <p:pic>
        <p:nvPicPr>
          <p:cNvPr id="16389" name="Picture 5" descr="updated_widemouth_bottles_small.jpg"/>
          <p:cNvPicPr>
            <a:picLocks noGrp="1" noChangeAspect="1" noChangeArrowheads="1"/>
          </p:cNvPicPr>
          <p:nvPr>
            <p:ph sz="quarter" idx="2"/>
          </p:nvPr>
        </p:nvPicPr>
        <p:blipFill>
          <a:blip r:embed="rId2">
            <a:extLst>
              <a:ext uri="{28A0092B-C50C-407E-A947-70E740481C1C}">
                <a14:useLocalDpi xmlns:a14="http://schemas.microsoft.com/office/drawing/2010/main" val="0"/>
              </a:ext>
            </a:extLst>
          </a:blip>
          <a:srcRect/>
          <a:stretch>
            <a:fillRect/>
          </a:stretch>
        </p:blipFill>
        <p:spPr>
          <a:xfrm>
            <a:off x="6659563" y="5227638"/>
            <a:ext cx="2484437" cy="163036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16392" name="Picture 8" descr="chemical_container.jpg"/>
          <p:cNvPicPr>
            <a:picLocks noGrp="1" noChangeAspect="1" noChangeArrowheads="1"/>
          </p:cNvPicPr>
          <p:nvPr>
            <p:ph sz="quarter" idx="3"/>
          </p:nvPr>
        </p:nvPicPr>
        <p:blipFill>
          <a:blip r:embed="rId3">
            <a:extLst>
              <a:ext uri="{28A0092B-C50C-407E-A947-70E740481C1C}">
                <a14:useLocalDpi xmlns:a14="http://schemas.microsoft.com/office/drawing/2010/main" val="0"/>
              </a:ext>
            </a:extLst>
          </a:blip>
          <a:srcRect/>
          <a:stretch>
            <a:fillRect/>
          </a:stretch>
        </p:blipFill>
        <p:spPr>
          <a:xfrm>
            <a:off x="0" y="3716338"/>
            <a:ext cx="2984500" cy="314166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grpSp>
        <p:nvGrpSpPr>
          <p:cNvPr id="6" name="Group 5"/>
          <p:cNvGrpSpPr/>
          <p:nvPr/>
        </p:nvGrpSpPr>
        <p:grpSpPr>
          <a:xfrm>
            <a:off x="1149" y="66530"/>
            <a:ext cx="9035406" cy="683568"/>
            <a:chOff x="1149" y="66530"/>
            <a:chExt cx="9035406" cy="683568"/>
          </a:xfrm>
        </p:grpSpPr>
        <p:pic>
          <p:nvPicPr>
            <p:cNvPr id="7"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Rectangle 7"/>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9" name="Rectangle 8"/>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COSHH. Control of Substances Hazardous to Health</a:t>
              </a:r>
              <a:endParaRPr lang="en-GB" sz="1400" b="1" dirty="0">
                <a:solidFill>
                  <a:srgbClr val="0070C0"/>
                </a:solidFill>
              </a:endParaRPr>
            </a:p>
          </p:txBody>
        </p:sp>
        <p:pic>
          <p:nvPicPr>
            <p:cNvPr id="10" name="Picture 5"/>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405260692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1" name="Rectangle 3"/>
          <p:cNvSpPr>
            <a:spLocks noGrp="1" noChangeArrowheads="1"/>
          </p:cNvSpPr>
          <p:nvPr>
            <p:ph type="body" sz="half" idx="1"/>
          </p:nvPr>
        </p:nvSpPr>
        <p:spPr>
          <a:xfrm>
            <a:off x="1331640" y="2176463"/>
            <a:ext cx="6204049" cy="2476500"/>
          </a:xfrm>
        </p:spPr>
        <p:txBody>
          <a:bodyPr>
            <a:normAutofit/>
          </a:bodyPr>
          <a:lstStyle/>
          <a:p>
            <a:pPr algn="ctr">
              <a:lnSpc>
                <a:spcPct val="90000"/>
              </a:lnSpc>
              <a:buFontTx/>
              <a:buNone/>
            </a:pPr>
            <a:r>
              <a:rPr lang="en-GB" altLang="en-US" sz="2800" b="1" dirty="0"/>
              <a:t>Don’t mix or decant chemicals. Even some cleaning materials can produce a harmful reaction when mixed</a:t>
            </a:r>
          </a:p>
        </p:txBody>
      </p:sp>
      <p:pic>
        <p:nvPicPr>
          <p:cNvPr id="17412" name="Picture 4" descr="Lab worker mixing chemicals Royalty Free Stock Photo"/>
          <p:cNvPicPr>
            <a:picLocks noGrp="1" noChangeAspect="1" noChangeArrowheads="1"/>
          </p:cNvPicPr>
          <p:nvPr>
            <p:ph sz="quarter" idx="2"/>
          </p:nvPr>
        </p:nvPicPr>
        <p:blipFill>
          <a:blip r:embed="rId2">
            <a:extLst>
              <a:ext uri="{28A0092B-C50C-407E-A947-70E740481C1C}">
                <a14:useLocalDpi xmlns:a14="http://schemas.microsoft.com/office/drawing/2010/main" val="0"/>
              </a:ext>
            </a:extLst>
          </a:blip>
          <a:srcRect/>
          <a:stretch>
            <a:fillRect/>
          </a:stretch>
        </p:blipFill>
        <p:spPr>
          <a:xfrm>
            <a:off x="3779838" y="3573463"/>
            <a:ext cx="2185987" cy="328453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17415" name="Picture 7" descr="wear-gas-mask-thumb2240786.jpg"/>
          <p:cNvPicPr>
            <a:picLocks noGrp="1" noChangeAspect="1" noChangeArrowheads="1"/>
          </p:cNvPicPr>
          <p:nvPr>
            <p:ph sz="quarter" idx="3"/>
          </p:nvPr>
        </p:nvPicPr>
        <p:blipFill>
          <a:blip r:embed="rId3">
            <a:extLst>
              <a:ext uri="{28A0092B-C50C-407E-A947-70E740481C1C}">
                <a14:useLocalDpi xmlns:a14="http://schemas.microsoft.com/office/drawing/2010/main" val="0"/>
              </a:ext>
            </a:extLst>
          </a:blip>
          <a:srcRect/>
          <a:stretch>
            <a:fillRect/>
          </a:stretch>
        </p:blipFill>
        <p:spPr>
          <a:xfrm>
            <a:off x="6588125" y="4940300"/>
            <a:ext cx="2555875" cy="19177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17418" name="Picture 10" descr="explosive.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4652963"/>
            <a:ext cx="2136775" cy="2205037"/>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2"/>
          <p:cNvSpPr>
            <a:spLocks noGrp="1" noChangeArrowheads="1"/>
          </p:cNvSpPr>
          <p:nvPr>
            <p:ph type="title"/>
          </p:nvPr>
        </p:nvSpPr>
        <p:spPr>
          <a:xfrm>
            <a:off x="457200" y="660549"/>
            <a:ext cx="8229600" cy="1143000"/>
          </a:xfrm>
        </p:spPr>
        <p:txBody>
          <a:bodyPr/>
          <a:lstStyle/>
          <a:p>
            <a:r>
              <a:rPr lang="en-GB" altLang="en-US" b="1" dirty="0">
                <a:solidFill>
                  <a:srgbClr val="FF3300"/>
                </a:solidFill>
              </a:rPr>
              <a:t>Using Chemicals</a:t>
            </a:r>
          </a:p>
        </p:txBody>
      </p:sp>
      <p:grpSp>
        <p:nvGrpSpPr>
          <p:cNvPr id="9" name="Group 8"/>
          <p:cNvGrpSpPr/>
          <p:nvPr/>
        </p:nvGrpSpPr>
        <p:grpSpPr>
          <a:xfrm>
            <a:off x="1149" y="66530"/>
            <a:ext cx="9035406" cy="683568"/>
            <a:chOff x="1149" y="66530"/>
            <a:chExt cx="9035406" cy="683568"/>
          </a:xfrm>
        </p:grpSpPr>
        <p:pic>
          <p:nvPicPr>
            <p:cNvPr id="10" name="Picture 3"/>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Rectangle 10"/>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2" name="Rectangle 11"/>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COSHH. Control of Substances Hazardous to Health</a:t>
              </a:r>
              <a:endParaRPr lang="en-GB" sz="1400" b="1" dirty="0">
                <a:solidFill>
                  <a:srgbClr val="0070C0"/>
                </a:solidFill>
              </a:endParaRPr>
            </a:p>
          </p:txBody>
        </p:sp>
        <p:pic>
          <p:nvPicPr>
            <p:cNvPr id="13" name="Picture 5"/>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15518411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451159" y="724233"/>
            <a:ext cx="8229600" cy="1143000"/>
          </a:xfrm>
        </p:spPr>
        <p:txBody>
          <a:bodyPr/>
          <a:lstStyle/>
          <a:p>
            <a:r>
              <a:rPr lang="en-GB" altLang="en-US" b="1">
                <a:solidFill>
                  <a:srgbClr val="FF3300"/>
                </a:solidFill>
              </a:rPr>
              <a:t>Storing COSHH Materials</a:t>
            </a:r>
          </a:p>
        </p:txBody>
      </p:sp>
      <p:sp>
        <p:nvSpPr>
          <p:cNvPr id="26627" name="Rectangle 3"/>
          <p:cNvSpPr>
            <a:spLocks noGrp="1" noChangeArrowheads="1"/>
          </p:cNvSpPr>
          <p:nvPr>
            <p:ph type="body" idx="1"/>
          </p:nvPr>
        </p:nvSpPr>
        <p:spPr>
          <a:xfrm>
            <a:off x="457200" y="1796257"/>
            <a:ext cx="7560964" cy="5256212"/>
          </a:xfrm>
        </p:spPr>
        <p:txBody>
          <a:bodyPr>
            <a:normAutofit/>
          </a:bodyPr>
          <a:lstStyle/>
          <a:p>
            <a:r>
              <a:rPr lang="en-GB" altLang="en-US" sz="2800" b="1" dirty="0"/>
              <a:t>Hazardous materials must be stored safely and securely</a:t>
            </a:r>
          </a:p>
          <a:p>
            <a:r>
              <a:rPr lang="en-GB" altLang="en-US" sz="2800" b="1" dirty="0"/>
              <a:t>Dry materials should be stored above any </a:t>
            </a:r>
          </a:p>
          <a:p>
            <a:pPr>
              <a:buFontTx/>
              <a:buNone/>
            </a:pPr>
            <a:r>
              <a:rPr lang="en-GB" altLang="en-US" sz="2800" b="1" dirty="0"/>
              <a:t>	liquids</a:t>
            </a:r>
          </a:p>
          <a:p>
            <a:r>
              <a:rPr lang="en-GB" altLang="en-US" sz="2800" b="1" dirty="0"/>
              <a:t>Consideration should be given to any fire </a:t>
            </a:r>
          </a:p>
          <a:p>
            <a:pPr>
              <a:buFontTx/>
              <a:buNone/>
            </a:pPr>
            <a:r>
              <a:rPr lang="en-GB" altLang="en-US" sz="2800" b="1" dirty="0"/>
              <a:t>	implications</a:t>
            </a:r>
          </a:p>
          <a:p>
            <a:r>
              <a:rPr lang="en-GB" altLang="en-US" sz="2800" b="1" dirty="0"/>
              <a:t>An inventory should be kept</a:t>
            </a:r>
          </a:p>
          <a:p>
            <a:r>
              <a:rPr lang="en-GB" altLang="en-US" sz="2800" b="1" dirty="0"/>
              <a:t>Old chemicals may require</a:t>
            </a:r>
          </a:p>
          <a:p>
            <a:pPr>
              <a:buFontTx/>
              <a:buNone/>
            </a:pPr>
            <a:r>
              <a:rPr lang="en-GB" altLang="en-US" sz="2800" b="1" dirty="0"/>
              <a:t>	Special disposal </a:t>
            </a:r>
          </a:p>
        </p:txBody>
      </p:sp>
      <p:pic>
        <p:nvPicPr>
          <p:cNvPr id="26629" name="Picture 5" descr="chemical storage cabinet_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56325" y="4424363"/>
            <a:ext cx="2987675" cy="2433637"/>
          </a:xfrm>
          <a:prstGeom prst="rect">
            <a:avLst/>
          </a:prstGeom>
          <a:noFill/>
          <a:extLst>
            <a:ext uri="{909E8E84-426E-40DD-AFC4-6F175D3DCCD1}">
              <a14:hiddenFill xmlns:a14="http://schemas.microsoft.com/office/drawing/2010/main">
                <a:solidFill>
                  <a:srgbClr val="FFFFFF"/>
                </a:solidFill>
              </a14:hiddenFill>
            </a:ext>
          </a:extLst>
        </p:spPr>
      </p:pic>
      <p:grpSp>
        <p:nvGrpSpPr>
          <p:cNvPr id="5" name="Group 4"/>
          <p:cNvGrpSpPr/>
          <p:nvPr/>
        </p:nvGrpSpPr>
        <p:grpSpPr>
          <a:xfrm>
            <a:off x="1149" y="66530"/>
            <a:ext cx="9035406" cy="683568"/>
            <a:chOff x="1149" y="66530"/>
            <a:chExt cx="9035406" cy="683568"/>
          </a:xfrm>
        </p:grpSpPr>
        <p:pic>
          <p:nvPicPr>
            <p:cNvPr id="6"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8" name="Rectangle 7"/>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COSHH. Control of Substances Hazardous to Health</a:t>
              </a:r>
              <a:endParaRPr lang="en-GB" sz="1400" b="1" dirty="0">
                <a:solidFill>
                  <a:srgbClr val="0070C0"/>
                </a:solidFill>
              </a:endParaRPr>
            </a:p>
          </p:txBody>
        </p:sp>
        <p:pic>
          <p:nvPicPr>
            <p:cNvPr id="9"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70306099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a:xfrm>
            <a:off x="468313" y="629816"/>
            <a:ext cx="8229600" cy="1143000"/>
          </a:xfrm>
        </p:spPr>
        <p:txBody>
          <a:bodyPr/>
          <a:lstStyle/>
          <a:p>
            <a:r>
              <a:rPr lang="en-GB" altLang="en-US" sz="4000" b="1" dirty="0">
                <a:solidFill>
                  <a:srgbClr val="FF3300"/>
                </a:solidFill>
              </a:rPr>
              <a:t>Disposal of hazardous materials</a:t>
            </a:r>
          </a:p>
        </p:txBody>
      </p:sp>
      <p:sp>
        <p:nvSpPr>
          <p:cNvPr id="34835" name="Rectangle 19"/>
          <p:cNvSpPr>
            <a:spLocks noGrp="1" noChangeArrowheads="1"/>
          </p:cNvSpPr>
          <p:nvPr>
            <p:ph type="body" idx="1"/>
          </p:nvPr>
        </p:nvSpPr>
        <p:spPr>
          <a:xfrm>
            <a:off x="741537" y="1772816"/>
            <a:ext cx="7956376" cy="3527425"/>
          </a:xfrm>
        </p:spPr>
        <p:txBody>
          <a:bodyPr>
            <a:normAutofit/>
          </a:bodyPr>
          <a:lstStyle/>
          <a:p>
            <a:pPr>
              <a:lnSpc>
                <a:spcPct val="80000"/>
              </a:lnSpc>
            </a:pPr>
            <a:r>
              <a:rPr lang="en-GB" altLang="en-US" sz="2800" b="1" dirty="0"/>
              <a:t>Hazardous waste must be disposed of in a safe manner by licensed contractors</a:t>
            </a:r>
          </a:p>
          <a:p>
            <a:pPr>
              <a:lnSpc>
                <a:spcPct val="80000"/>
              </a:lnSpc>
            </a:pPr>
            <a:r>
              <a:rPr lang="en-GB" altLang="en-US" sz="2800" b="1" dirty="0"/>
              <a:t>Do not pour chemicals down the drain</a:t>
            </a:r>
          </a:p>
          <a:p>
            <a:pPr>
              <a:lnSpc>
                <a:spcPct val="80000"/>
              </a:lnSpc>
            </a:pPr>
            <a:r>
              <a:rPr lang="en-GB" altLang="en-US" sz="2800" b="1" dirty="0"/>
              <a:t>Do not put hazardous waste in with domestic refuse</a:t>
            </a:r>
          </a:p>
          <a:p>
            <a:pPr>
              <a:lnSpc>
                <a:spcPct val="80000"/>
              </a:lnSpc>
            </a:pPr>
            <a:r>
              <a:rPr lang="en-GB" altLang="en-US" sz="2800" b="1" dirty="0"/>
              <a:t>Always take advice and consult assessments and data sheets for disposal guidance</a:t>
            </a:r>
            <a:r>
              <a:rPr lang="en-GB" altLang="en-US" sz="2800" dirty="0"/>
              <a:t> </a:t>
            </a:r>
          </a:p>
        </p:txBody>
      </p:sp>
      <p:pic>
        <p:nvPicPr>
          <p:cNvPr id="34830" name="Picture 14" descr="hazardous waste bottle.jpg"/>
          <p:cNvPicPr>
            <a:picLocks noGrp="1" noChangeAspect="1" noChangeArrowheads="1"/>
          </p:cNvPicPr>
          <p:nvPr>
            <p:ph sz="half" idx="4294967295"/>
          </p:nvPr>
        </p:nvPicPr>
        <p:blipFill>
          <a:blip r:embed="rId2">
            <a:extLst>
              <a:ext uri="{28A0092B-C50C-407E-A947-70E740481C1C}">
                <a14:useLocalDpi xmlns:a14="http://schemas.microsoft.com/office/drawing/2010/main" val="0"/>
              </a:ext>
            </a:extLst>
          </a:blip>
          <a:srcRect/>
          <a:stretch>
            <a:fillRect/>
          </a:stretch>
        </p:blipFill>
        <p:spPr>
          <a:xfrm>
            <a:off x="0" y="4652963"/>
            <a:ext cx="1998663" cy="220503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34826" name="Picture 10" descr="2008529152316.jpg"/>
          <p:cNvPicPr>
            <a:picLocks noGrp="1" noChangeAspect="1" noChangeArrowheads="1"/>
          </p:cNvPicPr>
          <p:nvPr>
            <p:ph sz="quarter" idx="4294967295"/>
          </p:nvPr>
        </p:nvPicPr>
        <p:blipFill>
          <a:blip r:embed="rId3">
            <a:extLst>
              <a:ext uri="{28A0092B-C50C-407E-A947-70E740481C1C}">
                <a14:useLocalDpi xmlns:a14="http://schemas.microsoft.com/office/drawing/2010/main" val="0"/>
              </a:ext>
            </a:extLst>
          </a:blip>
          <a:srcRect/>
          <a:stretch>
            <a:fillRect/>
          </a:stretch>
        </p:blipFill>
        <p:spPr>
          <a:xfrm>
            <a:off x="6948488" y="4508500"/>
            <a:ext cx="2195512" cy="2195513"/>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34821" name="Picture 5" descr="wheelie-bin3.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24075" y="5013325"/>
            <a:ext cx="2555875" cy="1844675"/>
          </a:xfrm>
          <a:prstGeom prst="rect">
            <a:avLst/>
          </a:prstGeom>
          <a:noFill/>
          <a:extLst>
            <a:ext uri="{909E8E84-426E-40DD-AFC4-6F175D3DCCD1}">
              <a14:hiddenFill xmlns:a14="http://schemas.microsoft.com/office/drawing/2010/main">
                <a:solidFill>
                  <a:srgbClr val="FFFFFF"/>
                </a:solidFill>
              </a14:hiddenFill>
            </a:ext>
          </a:extLst>
        </p:spPr>
      </p:pic>
      <p:pic>
        <p:nvPicPr>
          <p:cNvPr id="34833" name="Picture 17" descr="1010421638.jpg"/>
          <p:cNvPicPr>
            <a:picLocks noGrp="1" noChangeAspect="1" noChangeArrowheads="1"/>
          </p:cNvPicPr>
          <p:nvPr>
            <p:ph sz="quarter" idx="4294967295"/>
          </p:nvPr>
        </p:nvPicPr>
        <p:blipFill>
          <a:blip r:embed="rId5">
            <a:extLst>
              <a:ext uri="{28A0092B-C50C-407E-A947-70E740481C1C}">
                <a14:useLocalDpi xmlns:a14="http://schemas.microsoft.com/office/drawing/2010/main" val="0"/>
              </a:ext>
            </a:extLst>
          </a:blip>
          <a:srcRect/>
          <a:stretch>
            <a:fillRect/>
          </a:stretch>
        </p:blipFill>
        <p:spPr>
          <a:xfrm>
            <a:off x="4643438" y="4581525"/>
            <a:ext cx="2100262" cy="2100263"/>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grpSp>
        <p:nvGrpSpPr>
          <p:cNvPr id="8" name="Group 7"/>
          <p:cNvGrpSpPr/>
          <p:nvPr/>
        </p:nvGrpSpPr>
        <p:grpSpPr>
          <a:xfrm>
            <a:off x="1149" y="66530"/>
            <a:ext cx="9035406" cy="683568"/>
            <a:chOff x="1149" y="66530"/>
            <a:chExt cx="9035406" cy="683568"/>
          </a:xfrm>
        </p:grpSpPr>
        <p:pic>
          <p:nvPicPr>
            <p:cNvPr id="9" name="Picture 3"/>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9"/>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1" name="Rectangle 10"/>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COSHH. Control of Substances Hazardous to Health</a:t>
              </a:r>
              <a:endParaRPr lang="en-GB" sz="1400" b="1" dirty="0">
                <a:solidFill>
                  <a:srgbClr val="0070C0"/>
                </a:solidFill>
              </a:endParaRPr>
            </a:p>
          </p:txBody>
        </p:sp>
        <p:pic>
          <p:nvPicPr>
            <p:cNvPr id="12" name="Picture 5"/>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412362946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539750" y="633033"/>
            <a:ext cx="8229600" cy="1143000"/>
          </a:xfrm>
        </p:spPr>
        <p:txBody>
          <a:bodyPr/>
          <a:lstStyle/>
          <a:p>
            <a:r>
              <a:rPr lang="en-GB" altLang="en-US" b="1">
                <a:solidFill>
                  <a:srgbClr val="FF3300"/>
                </a:solidFill>
              </a:rPr>
              <a:t>Accidents and Incidents</a:t>
            </a:r>
          </a:p>
        </p:txBody>
      </p:sp>
      <p:sp>
        <p:nvSpPr>
          <p:cNvPr id="18435" name="Rectangle 3"/>
          <p:cNvSpPr>
            <a:spLocks noGrp="1" noChangeArrowheads="1"/>
          </p:cNvSpPr>
          <p:nvPr>
            <p:ph type="body" sz="half" idx="1"/>
          </p:nvPr>
        </p:nvSpPr>
        <p:spPr>
          <a:xfrm>
            <a:off x="776337" y="1769873"/>
            <a:ext cx="7993013" cy="2736850"/>
          </a:xfrm>
        </p:spPr>
        <p:txBody>
          <a:bodyPr>
            <a:normAutofit/>
          </a:bodyPr>
          <a:lstStyle/>
          <a:p>
            <a:pPr indent="0">
              <a:buFontTx/>
              <a:buNone/>
            </a:pPr>
            <a:r>
              <a:rPr lang="en-GB" altLang="en-US" sz="2800" b="1" dirty="0"/>
              <a:t>If you are burned by a chemical, or feel unwell after using a chemical, tell your supervisor and seek medical attention without delay.</a:t>
            </a:r>
          </a:p>
          <a:p>
            <a:pPr indent="0">
              <a:buFontTx/>
              <a:buNone/>
            </a:pPr>
            <a:r>
              <a:rPr lang="en-GB" altLang="en-US" sz="2800" b="1" dirty="0"/>
              <a:t>Always ensure you have access to first aid</a:t>
            </a:r>
          </a:p>
          <a:p>
            <a:pPr indent="0">
              <a:buFontTx/>
              <a:buNone/>
            </a:pPr>
            <a:r>
              <a:rPr lang="en-GB" altLang="en-US" sz="2800" b="1" dirty="0"/>
              <a:t>Report all incidents</a:t>
            </a:r>
          </a:p>
        </p:txBody>
      </p:sp>
      <p:pic>
        <p:nvPicPr>
          <p:cNvPr id="18437" name="Picture 5" descr="S15RP_first_aid.jpg"/>
          <p:cNvPicPr>
            <a:picLocks noGrp="1" noChangeAspect="1" noChangeArrowheads="1"/>
          </p:cNvPicPr>
          <p:nvPr>
            <p:ph sz="quarter" idx="2"/>
          </p:nvPr>
        </p:nvPicPr>
        <p:blipFill>
          <a:blip r:embed="rId2">
            <a:extLst>
              <a:ext uri="{28A0092B-C50C-407E-A947-70E740481C1C}">
                <a14:useLocalDpi xmlns:a14="http://schemas.microsoft.com/office/drawing/2010/main" val="0"/>
              </a:ext>
            </a:extLst>
          </a:blip>
          <a:srcRect/>
          <a:stretch>
            <a:fillRect/>
          </a:stretch>
        </p:blipFill>
        <p:spPr>
          <a:xfrm>
            <a:off x="7337425" y="4508500"/>
            <a:ext cx="1806575" cy="23495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18440" name="Picture 8" descr="eye_wash.jpg"/>
          <p:cNvPicPr>
            <a:picLocks noGrp="1" noChangeAspect="1" noChangeArrowheads="1"/>
          </p:cNvPicPr>
          <p:nvPr>
            <p:ph sz="quarter" idx="3"/>
          </p:nvPr>
        </p:nvPicPr>
        <p:blipFill>
          <a:blip r:embed="rId3">
            <a:extLst>
              <a:ext uri="{28A0092B-C50C-407E-A947-70E740481C1C}">
                <a14:useLocalDpi xmlns:a14="http://schemas.microsoft.com/office/drawing/2010/main" val="0"/>
              </a:ext>
            </a:extLst>
          </a:blip>
          <a:srcRect/>
          <a:stretch>
            <a:fillRect/>
          </a:stretch>
        </p:blipFill>
        <p:spPr>
          <a:xfrm>
            <a:off x="3995738" y="5072063"/>
            <a:ext cx="1944687" cy="178593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18443" name="Picture 11" descr="Eye-Wash-Mobile-Stand_2-Bottles.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4437063"/>
            <a:ext cx="1558925" cy="2420937"/>
          </a:xfrm>
          <a:prstGeom prst="rect">
            <a:avLst/>
          </a:prstGeom>
          <a:noFill/>
          <a:extLst>
            <a:ext uri="{909E8E84-426E-40DD-AFC4-6F175D3DCCD1}">
              <a14:hiddenFill xmlns:a14="http://schemas.microsoft.com/office/drawing/2010/main">
                <a:solidFill>
                  <a:srgbClr val="FFFFFF"/>
                </a:solidFill>
              </a14:hiddenFill>
            </a:ext>
          </a:extLst>
        </p:spPr>
      </p:pic>
      <p:grpSp>
        <p:nvGrpSpPr>
          <p:cNvPr id="7" name="Group 6"/>
          <p:cNvGrpSpPr/>
          <p:nvPr/>
        </p:nvGrpSpPr>
        <p:grpSpPr>
          <a:xfrm>
            <a:off x="1149" y="66530"/>
            <a:ext cx="9035406" cy="683568"/>
            <a:chOff x="1149" y="66530"/>
            <a:chExt cx="9035406" cy="683568"/>
          </a:xfrm>
        </p:grpSpPr>
        <p:pic>
          <p:nvPicPr>
            <p:cNvPr id="8" name="Picture 3"/>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Rectangle 8"/>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0" name="Rectangle 9"/>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COSHH. Control of Substances Hazardous to Health</a:t>
              </a:r>
              <a:endParaRPr lang="en-GB" sz="1400" b="1" dirty="0">
                <a:solidFill>
                  <a:srgbClr val="0070C0"/>
                </a:solidFill>
              </a:endParaRPr>
            </a:p>
          </p:txBody>
        </p:sp>
        <p:pic>
          <p:nvPicPr>
            <p:cNvPr id="11" name="Picture 5"/>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167270835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321" y="692696"/>
            <a:ext cx="9144000" cy="908050"/>
          </a:xfrm>
        </p:spPr>
        <p:txBody>
          <a:bodyPr/>
          <a:lstStyle/>
          <a:p>
            <a:r>
              <a:rPr lang="en-GB" altLang="en-US" b="1" dirty="0">
                <a:solidFill>
                  <a:srgbClr val="FF3300"/>
                </a:solidFill>
              </a:rPr>
              <a:t>What do I need to do?</a:t>
            </a:r>
          </a:p>
        </p:txBody>
      </p:sp>
      <p:sp>
        <p:nvSpPr>
          <p:cNvPr id="19462" name="Rectangle 6"/>
          <p:cNvSpPr>
            <a:spLocks noGrp="1" noChangeArrowheads="1"/>
          </p:cNvSpPr>
          <p:nvPr>
            <p:ph type="body" idx="1"/>
          </p:nvPr>
        </p:nvSpPr>
        <p:spPr>
          <a:xfrm>
            <a:off x="0" y="5157192"/>
            <a:ext cx="9144000" cy="1401762"/>
          </a:xfrm>
        </p:spPr>
        <p:txBody>
          <a:bodyPr>
            <a:normAutofit fontScale="85000" lnSpcReduction="20000"/>
          </a:bodyPr>
          <a:lstStyle/>
          <a:p>
            <a:pPr algn="ctr">
              <a:lnSpc>
                <a:spcPct val="90000"/>
              </a:lnSpc>
              <a:buFontTx/>
              <a:buNone/>
            </a:pPr>
            <a:r>
              <a:rPr lang="en-GB" altLang="en-US" sz="3600" b="1" dirty="0"/>
              <a:t>If any material has a hazardous marking or you think it has the potential to do harm, take advice and</a:t>
            </a:r>
          </a:p>
          <a:p>
            <a:pPr algn="ctr">
              <a:lnSpc>
                <a:spcPct val="90000"/>
              </a:lnSpc>
              <a:buFontTx/>
              <a:buNone/>
            </a:pPr>
            <a:r>
              <a:rPr lang="en-GB" altLang="en-US" sz="4400" b="1" dirty="0">
                <a:solidFill>
                  <a:srgbClr val="FF3300"/>
                </a:solidFill>
              </a:rPr>
              <a:t>*Get an assessment*</a:t>
            </a:r>
          </a:p>
        </p:txBody>
      </p:sp>
      <p:pic>
        <p:nvPicPr>
          <p:cNvPr id="19460" name="Picture 4"/>
          <p:cNvPicPr>
            <a:picLocks noGrp="1" noChangeAspect="1" noChangeArrowheads="1"/>
          </p:cNvPicPr>
          <p:nvPr>
            <p:ph idx="4294967295"/>
          </p:nvPr>
        </p:nvPicPr>
        <p:blipFill>
          <a:blip r:embed="rId2" cstate="print">
            <a:extLst>
              <a:ext uri="{28A0092B-C50C-407E-A947-70E740481C1C}">
                <a14:useLocalDpi xmlns:a14="http://schemas.microsoft.com/office/drawing/2010/main" val="0"/>
              </a:ext>
            </a:extLst>
          </a:blip>
          <a:srcRect/>
          <a:stretch>
            <a:fillRect/>
          </a:stretch>
        </p:blipFill>
        <p:spPr>
          <a:xfrm>
            <a:off x="1727200" y="1456730"/>
            <a:ext cx="5689600" cy="3700462"/>
          </a:xfrm>
          <a:noFill/>
          <a:ln/>
        </p:spPr>
      </p:pic>
      <p:grpSp>
        <p:nvGrpSpPr>
          <p:cNvPr id="5" name="Group 4"/>
          <p:cNvGrpSpPr/>
          <p:nvPr/>
        </p:nvGrpSpPr>
        <p:grpSpPr>
          <a:xfrm>
            <a:off x="1149" y="66530"/>
            <a:ext cx="9035406" cy="683568"/>
            <a:chOff x="1149" y="66530"/>
            <a:chExt cx="9035406" cy="683568"/>
          </a:xfrm>
        </p:grpSpPr>
        <p:pic>
          <p:nvPicPr>
            <p:cNvPr id="6"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8" name="Rectangle 7"/>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COSHH. Control of Substances Hazardous to Health</a:t>
              </a:r>
              <a:endParaRPr lang="en-GB" sz="1400" b="1" dirty="0">
                <a:solidFill>
                  <a:srgbClr val="0070C0"/>
                </a:solidFill>
              </a:endParaRPr>
            </a:p>
          </p:txBody>
        </p:sp>
        <p:pic>
          <p:nvPicPr>
            <p:cNvPr id="9"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47905999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Content Placeholder 5"/>
          <p:cNvSpPr>
            <a:spLocks noGrp="1"/>
          </p:cNvSpPr>
          <p:nvPr>
            <p:ph idx="1"/>
          </p:nvPr>
        </p:nvSpPr>
        <p:spPr>
          <a:xfrm>
            <a:off x="457200" y="2204864"/>
            <a:ext cx="8229600" cy="3124944"/>
          </a:xfrm>
        </p:spPr>
        <p:txBody>
          <a:bodyPr>
            <a:normAutofit/>
          </a:bodyPr>
          <a:lstStyle/>
          <a:p>
            <a:r>
              <a:rPr lang="en-GB" altLang="en-US" dirty="0" smtClean="0"/>
              <a:t>Take one of the following activities and identify what products can be considered for a COSHH assessment. </a:t>
            </a:r>
          </a:p>
          <a:p>
            <a:r>
              <a:rPr lang="en-GB" altLang="en-US" dirty="0"/>
              <a:t>M</a:t>
            </a:r>
            <a:r>
              <a:rPr lang="en-GB" altLang="en-US" dirty="0" smtClean="0"/>
              <a:t>ake a complete assessment for one of the products you identified in this list.</a:t>
            </a:r>
            <a:endParaRPr lang="en-US" altLang="en-US" dirty="0" smtClean="0"/>
          </a:p>
        </p:txBody>
      </p:sp>
      <p:sp>
        <p:nvSpPr>
          <p:cNvPr id="5" name="Title 4"/>
          <p:cNvSpPr>
            <a:spLocks noGrp="1"/>
          </p:cNvSpPr>
          <p:nvPr>
            <p:ph type="title"/>
          </p:nvPr>
        </p:nvSpPr>
        <p:spPr>
          <a:xfrm>
            <a:off x="457200" y="745236"/>
            <a:ext cx="8229600" cy="1143000"/>
          </a:xfrm>
        </p:spPr>
        <p:txBody>
          <a:bodyPr/>
          <a:lstStyle/>
          <a:p>
            <a:pPr fontAlgn="auto">
              <a:spcAft>
                <a:spcPts val="0"/>
              </a:spcAft>
              <a:defRPr/>
            </a:pPr>
            <a:r>
              <a:rPr lang="en-GB" dirty="0" smtClean="0"/>
              <a:t>EXERCISE</a:t>
            </a:r>
            <a:endParaRPr lang="en-US" dirty="0"/>
          </a:p>
        </p:txBody>
      </p:sp>
      <p:grpSp>
        <p:nvGrpSpPr>
          <p:cNvPr id="4" name="Group 3"/>
          <p:cNvGrpSpPr/>
          <p:nvPr/>
        </p:nvGrpSpPr>
        <p:grpSpPr>
          <a:xfrm>
            <a:off x="1149" y="66530"/>
            <a:ext cx="9035406" cy="683568"/>
            <a:chOff x="1149" y="66530"/>
            <a:chExt cx="9035406" cy="683568"/>
          </a:xfrm>
        </p:grpSpPr>
        <p:pic>
          <p:nvPicPr>
            <p:cNvPr id="6"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8" name="Rectangle 7"/>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COSHH. Control of Substances Hazardous to Health</a:t>
              </a:r>
              <a:endParaRPr lang="en-GB" sz="1400" b="1" dirty="0">
                <a:solidFill>
                  <a:srgbClr val="0070C0"/>
                </a:solidFill>
              </a:endParaRPr>
            </a:p>
          </p:txBody>
        </p:sp>
        <p:pic>
          <p:nvPicPr>
            <p:cNvPr id="9"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198569076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Content Placeholder 5"/>
          <p:cNvSpPr>
            <a:spLocks noGrp="1"/>
          </p:cNvSpPr>
          <p:nvPr>
            <p:ph idx="1"/>
          </p:nvPr>
        </p:nvSpPr>
        <p:spPr>
          <a:xfrm>
            <a:off x="457200" y="2204864"/>
            <a:ext cx="8229600" cy="3124944"/>
          </a:xfrm>
        </p:spPr>
        <p:txBody>
          <a:bodyPr>
            <a:normAutofit/>
          </a:bodyPr>
          <a:lstStyle/>
          <a:p>
            <a:r>
              <a:rPr lang="en-GB" altLang="en-US" dirty="0" smtClean="0"/>
              <a:t>Cleaners work</a:t>
            </a:r>
          </a:p>
          <a:p>
            <a:r>
              <a:rPr lang="en-GB" altLang="en-US" dirty="0" smtClean="0"/>
              <a:t>A hairdresser</a:t>
            </a:r>
          </a:p>
          <a:p>
            <a:r>
              <a:rPr lang="en-GB" altLang="en-US" dirty="0" smtClean="0"/>
              <a:t>A surgery</a:t>
            </a:r>
          </a:p>
          <a:p>
            <a:r>
              <a:rPr lang="en-GB" altLang="en-US" dirty="0" smtClean="0"/>
              <a:t>An office</a:t>
            </a:r>
          </a:p>
          <a:p>
            <a:r>
              <a:rPr lang="en-GB" altLang="en-US" dirty="0" smtClean="0"/>
              <a:t>A restaurant</a:t>
            </a:r>
          </a:p>
          <a:p>
            <a:endParaRPr lang="en-US" altLang="en-US" dirty="0" smtClean="0"/>
          </a:p>
        </p:txBody>
      </p:sp>
      <p:sp>
        <p:nvSpPr>
          <p:cNvPr id="5" name="Title 4"/>
          <p:cNvSpPr>
            <a:spLocks noGrp="1"/>
          </p:cNvSpPr>
          <p:nvPr>
            <p:ph type="title"/>
          </p:nvPr>
        </p:nvSpPr>
        <p:spPr>
          <a:xfrm>
            <a:off x="457200" y="745236"/>
            <a:ext cx="8229600" cy="1143000"/>
          </a:xfrm>
        </p:spPr>
        <p:txBody>
          <a:bodyPr/>
          <a:lstStyle/>
          <a:p>
            <a:pPr fontAlgn="auto">
              <a:spcAft>
                <a:spcPts val="0"/>
              </a:spcAft>
              <a:defRPr/>
            </a:pPr>
            <a:r>
              <a:rPr lang="en-GB" dirty="0" smtClean="0"/>
              <a:t>EXERCISE</a:t>
            </a:r>
            <a:endParaRPr lang="en-US" dirty="0"/>
          </a:p>
        </p:txBody>
      </p:sp>
      <p:grpSp>
        <p:nvGrpSpPr>
          <p:cNvPr id="4" name="Group 3"/>
          <p:cNvGrpSpPr/>
          <p:nvPr/>
        </p:nvGrpSpPr>
        <p:grpSpPr>
          <a:xfrm>
            <a:off x="1149" y="66530"/>
            <a:ext cx="9035406" cy="683568"/>
            <a:chOff x="1149" y="66530"/>
            <a:chExt cx="9035406" cy="683568"/>
          </a:xfrm>
        </p:grpSpPr>
        <p:pic>
          <p:nvPicPr>
            <p:cNvPr id="6"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9" y="66530"/>
              <a:ext cx="683568" cy="683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683998" y="82478"/>
              <a:ext cx="835177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8" name="Rectangle 7"/>
            <p:cNvSpPr/>
            <p:nvPr/>
          </p:nvSpPr>
          <p:spPr>
            <a:xfrm>
              <a:off x="684717" y="138500"/>
              <a:ext cx="8351779" cy="269813"/>
            </a:xfrm>
            <a:prstGeom prst="rect">
              <a:avLst/>
            </a:prstGeom>
            <a:solidFill>
              <a:srgbClr val="FFE88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solidFill>
                    <a:srgbClr val="0070C0"/>
                  </a:solidFill>
                </a:rPr>
                <a:t>COSHH. Control of Substances Hazardous to Health</a:t>
              </a:r>
              <a:endParaRPr lang="en-GB" sz="1400" b="1" dirty="0">
                <a:solidFill>
                  <a:srgbClr val="0070C0"/>
                </a:solidFill>
              </a:endParaRPr>
            </a:p>
          </p:txBody>
        </p:sp>
        <p:pic>
          <p:nvPicPr>
            <p:cNvPr id="9"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4717" y="412283"/>
              <a:ext cx="8351838" cy="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val="67610212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1205</TotalTime>
  <Words>2071</Words>
  <Application>Microsoft Office PowerPoint</Application>
  <PresentationFormat>On-screen Show (4:3)</PresentationFormat>
  <Paragraphs>359</Paragraphs>
  <Slides>48</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48</vt:i4>
      </vt:variant>
    </vt:vector>
  </HeadingPairs>
  <TitlesOfParts>
    <vt:vector size="56" baseType="lpstr">
      <vt:lpstr>Arial</vt:lpstr>
      <vt:lpstr>Calibri</vt:lpstr>
      <vt:lpstr>Lucida Sans Unicode</vt:lpstr>
      <vt:lpstr>Verdana</vt:lpstr>
      <vt:lpstr>Wingdings</vt:lpstr>
      <vt:lpstr>Wingdings 2</vt:lpstr>
      <vt:lpstr>Wingdings 3</vt:lpstr>
      <vt:lpstr>Office Theme</vt:lpstr>
      <vt:lpstr>PowerPoint Presentation</vt:lpstr>
      <vt:lpstr>What is a Hazardous substance?</vt:lpstr>
      <vt:lpstr>Hazardous substance under COSHH</vt:lpstr>
      <vt:lpstr>Hazardous substances NOT under COSHH</vt:lpstr>
      <vt:lpstr>Employer’s Responsibility</vt:lpstr>
      <vt:lpstr>Employer’s Responsibility</vt:lpstr>
      <vt:lpstr>Employee’s responsibility</vt:lpstr>
      <vt:lpstr>PowerPoint Presentation</vt:lpstr>
      <vt:lpstr>COSHH Assessment</vt:lpstr>
      <vt:lpstr>COSHH Assessment</vt:lpstr>
      <vt:lpstr>Workplace exposure limits</vt:lpstr>
      <vt:lpstr>Workplace exposure limits</vt:lpstr>
      <vt:lpstr>Step 1 : Risk Assessment for COSHH</vt:lpstr>
      <vt:lpstr>Step 1 : Risk Assessment for COSHH</vt:lpstr>
      <vt:lpstr>Step 1 : Risk Assessment for COSHH</vt:lpstr>
      <vt:lpstr>Step 1 : Risk Assessment for COSHH</vt:lpstr>
      <vt:lpstr>PowerPoint Presentation</vt:lpstr>
      <vt:lpstr>PowerPoint Presentation</vt:lpstr>
      <vt:lpstr>Other sources of information</vt:lpstr>
      <vt:lpstr>Identify who is at risk and how</vt:lpstr>
      <vt:lpstr>Identify who is at risk and how</vt:lpstr>
      <vt:lpstr>Evaluate the risk</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Basic instructions</vt:lpstr>
      <vt:lpstr>Be Aware!</vt:lpstr>
      <vt:lpstr>Always Read The Label</vt:lpstr>
      <vt:lpstr>Check The Contents</vt:lpstr>
      <vt:lpstr>Personal Protective Equipment</vt:lpstr>
      <vt:lpstr>Using Chemicals</vt:lpstr>
      <vt:lpstr>Using Chemicals</vt:lpstr>
      <vt:lpstr>Storing COSHH Materials</vt:lpstr>
      <vt:lpstr>Disposal of hazardous materials</vt:lpstr>
      <vt:lpstr>Accidents and Incidents</vt:lpstr>
      <vt:lpstr>What do I need to do?</vt:lpstr>
      <vt:lpstr>EXERCISE</vt:lpstr>
      <vt:lpstr>EXERCISE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Ferriz-Papi, Juan</dc:creator>
  <cp:lastModifiedBy>Juan Ferriz-Papi</cp:lastModifiedBy>
  <cp:revision>51</cp:revision>
  <dcterms:created xsi:type="dcterms:W3CDTF">2015-09-15T12:16:09Z</dcterms:created>
  <dcterms:modified xsi:type="dcterms:W3CDTF">2020-03-04T11:04:08Z</dcterms:modified>
</cp:coreProperties>
</file>