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"/>
  </p:notesMasterIdLst>
  <p:sldIdLst>
    <p:sldId id="334" r:id="rId2"/>
    <p:sldId id="335" r:id="rId3"/>
    <p:sldId id="336" r:id="rId4"/>
    <p:sldId id="337" r:id="rId5"/>
    <p:sldId id="317" r:id="rId6"/>
    <p:sldId id="318" r:id="rId7"/>
    <p:sldId id="332" r:id="rId8"/>
    <p:sldId id="323" r:id="rId9"/>
    <p:sldId id="333" r:id="rId10"/>
    <p:sldId id="324" r:id="rId11"/>
    <p:sldId id="325" r:id="rId12"/>
    <p:sldId id="326" r:id="rId13"/>
    <p:sldId id="327" r:id="rId14"/>
    <p:sldId id="328" r:id="rId15"/>
    <p:sldId id="338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85" autoAdjust="0"/>
    <p:restoredTop sz="90719" autoAdjust="0"/>
  </p:normalViewPr>
  <p:slideViewPr>
    <p:cSldViewPr>
      <p:cViewPr varScale="1">
        <p:scale>
          <a:sx n="65" d="100"/>
          <a:sy n="65" d="100"/>
        </p:scale>
        <p:origin x="1896" y="72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-13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93BFFB-CFF1-4C9B-8509-54D62A3A229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</p:spPr>
        <p:txBody>
          <a:bodyPr/>
          <a:lstStyle>
            <a:lvl1pPr>
              <a:defRPr sz="4000" b="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</p:spPr>
        <p:txBody>
          <a:bodyPr/>
          <a:lstStyle>
            <a:lvl1pPr marL="0" indent="0">
              <a:buFont typeface="Wingdings" pitchFamily="2" charset="2"/>
              <a:buNone/>
              <a:defRPr b="0"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37223" name="Line 7"/>
          <p:cNvSpPr>
            <a:spLocks noChangeShapeType="1"/>
          </p:cNvSpPr>
          <p:nvPr/>
        </p:nvSpPr>
        <p:spPr bwMode="auto">
          <a:xfrm>
            <a:off x="1905000" y="1219200"/>
            <a:ext cx="0" cy="2057400"/>
          </a:xfrm>
          <a:prstGeom prst="line">
            <a:avLst/>
          </a:prstGeom>
          <a:noFill/>
          <a:ln w="3492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4" name="Oval 8"/>
          <p:cNvSpPr>
            <a:spLocks noChangeArrowheads="1"/>
          </p:cNvSpPr>
          <p:nvPr/>
        </p:nvSpPr>
        <p:spPr bwMode="auto"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5" name="Oval 9"/>
          <p:cNvSpPr>
            <a:spLocks noChangeArrowheads="1"/>
          </p:cNvSpPr>
          <p:nvPr/>
        </p:nvSpPr>
        <p:spPr bwMode="auto"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7226" name="Oval 10"/>
          <p:cNvSpPr>
            <a:spLocks noChangeArrowheads="1"/>
          </p:cNvSpPr>
          <p:nvPr/>
        </p:nvSpPr>
        <p:spPr bwMode="auto"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6AA16C6-6F79-4982-885D-BA03DC63C06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9E6A243-6AE9-45C5-80FF-2D126B493E2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557338"/>
            <a:ext cx="3429000" cy="4462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4ADBC51-0BF6-473D-ACDD-AC893B96C1E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DB63C48-49DE-4664-B15D-E17D3A0CA57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C928615-E65E-4AB6-8D2A-FC5D350B047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821DF77-9652-41A5-97B0-01DCCE558D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4DCE6E4-843C-404A-8DC0-24619AF019B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4C5013-F98A-444F-8EE2-952BBB2C55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661CF78-1231-49E6-A6E0-AB19E3B7DC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404813"/>
            <a:ext cx="1757363" cy="56149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404813"/>
            <a:ext cx="5124450" cy="56149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AC8E80A-0445-4DD7-81C1-F144C98D331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404813"/>
            <a:ext cx="7010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557338"/>
            <a:ext cx="701040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2450" y="6308725"/>
            <a:ext cx="5762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fld id="{BBEBC3E9-B1AD-470C-89EA-C39D48D3374E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 flipV="1">
            <a:off x="1371600" y="304800"/>
            <a:ext cx="0" cy="1295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0" name="Oval 8"/>
          <p:cNvSpPr>
            <a:spLocks noChangeArrowheads="1"/>
          </p:cNvSpPr>
          <p:nvPr/>
        </p:nvSpPr>
        <p:spPr bwMode="auto"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1" name="Oval 9"/>
          <p:cNvSpPr>
            <a:spLocks noChangeArrowheads="1"/>
          </p:cNvSpPr>
          <p:nvPr/>
        </p:nvSpPr>
        <p:spPr bwMode="auto"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  <p:sp>
        <p:nvSpPr>
          <p:cNvPr id="136202" name="Oval 10"/>
          <p:cNvSpPr>
            <a:spLocks noChangeArrowheads="1"/>
          </p:cNvSpPr>
          <p:nvPr/>
        </p:nvSpPr>
        <p:spPr bwMode="auto"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¢"/>
        <a:defRPr sz="30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l"/>
        <a:defRPr sz="2800" b="1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 b="1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B0547-0886-4A81-942E-6A5EFA77A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2A840-7985-43E9-B716-F28B691DE8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Lecture  Sustainability, Corporate Social Responsibility and CRM</a:t>
            </a:r>
            <a:endParaRPr lang="en-GB" sz="2500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EB8392-6F2A-434E-A8A0-9A19FC093A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16C6-6F79-4982-885D-BA03DC63C060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58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2">
            <a:extLst>
              <a:ext uri="{FF2B5EF4-FFF2-40B4-BE49-F238E27FC236}">
                <a16:creationId xmlns:a16="http://schemas.microsoft.com/office/drawing/2014/main" id="{112F99E5-AB92-455F-87B1-C88B2C46E8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8F76A07F-5B1A-449D-A8BA-0AD93E75330E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GB" altLang="en-US" sz="1400">
              <a:solidFill>
                <a:schemeClr val="tx1"/>
              </a:solidFill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950A1DC-3DDF-492F-AA3E-E10C32F56F8D}"/>
              </a:ext>
            </a:extLst>
          </p:cNvPr>
          <p:cNvSpPr txBox="1">
            <a:spLocks noChangeArrowheads="1"/>
          </p:cNvSpPr>
          <p:nvPr/>
        </p:nvSpPr>
        <p:spPr>
          <a:xfrm>
            <a:off x="1597025" y="274638"/>
            <a:ext cx="7089775" cy="1143000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n-GB" sz="3400" b="1" kern="0" dirty="0">
                <a:latin typeface="+mj-lt"/>
                <a:ea typeface="+mj-ea"/>
                <a:cs typeface="+mj-cs"/>
              </a:rPr>
              <a:t>Sustainability &amp; CSR</a:t>
            </a:r>
          </a:p>
          <a:p>
            <a:pPr eaLnBrk="1" hangingPunct="1">
              <a:defRPr/>
            </a:pPr>
            <a:r>
              <a:rPr lang="en-GB" sz="3400" b="1" kern="0" dirty="0">
                <a:latin typeface="+mj-lt"/>
                <a:ea typeface="+mj-ea"/>
                <a:cs typeface="+mj-cs"/>
              </a:rPr>
              <a:t>What is Sustainability?</a:t>
            </a:r>
          </a:p>
        </p:txBody>
      </p:sp>
      <p:sp>
        <p:nvSpPr>
          <p:cNvPr id="5124" name="Rectangle 5">
            <a:extLst>
              <a:ext uri="{FF2B5EF4-FFF2-40B4-BE49-F238E27FC236}">
                <a16:creationId xmlns:a16="http://schemas.microsoft.com/office/drawing/2014/main" id="{96BD061B-05FC-4E30-8228-DF1538BC4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1916113"/>
            <a:ext cx="83915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Sustainability</a:t>
            </a:r>
          </a:p>
        </p:txBody>
      </p:sp>
      <p:sp>
        <p:nvSpPr>
          <p:cNvPr id="5125" name="Rectangle 7">
            <a:extLst>
              <a:ext uri="{FF2B5EF4-FFF2-40B4-BE49-F238E27FC236}">
                <a16:creationId xmlns:a16="http://schemas.microsoft.com/office/drawing/2014/main" id="{1292C858-DEC5-47F9-B312-240353AA7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850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Economic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400">
              <a:solidFill>
                <a:schemeClr val="tx1"/>
              </a:solidFill>
            </a:endParaRPr>
          </a:p>
        </p:txBody>
      </p:sp>
      <p:sp>
        <p:nvSpPr>
          <p:cNvPr id="5126" name="Rectangle 8">
            <a:extLst>
              <a:ext uri="{FF2B5EF4-FFF2-40B4-BE49-F238E27FC236}">
                <a16:creationId xmlns:a16="http://schemas.microsoft.com/office/drawing/2014/main" id="{64897C1D-BEDC-44C7-A77C-7D949455D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2150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Social &amp;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Cultural </a:t>
            </a:r>
          </a:p>
        </p:txBody>
      </p:sp>
      <p:sp>
        <p:nvSpPr>
          <p:cNvPr id="5127" name="Rectangle 9">
            <a:extLst>
              <a:ext uri="{FF2B5EF4-FFF2-40B4-BE49-F238E27FC236}">
                <a16:creationId xmlns:a16="http://schemas.microsoft.com/office/drawing/2014/main" id="{D558AE6B-9B0D-4552-A5AE-06C8F7CC5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038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Political</a:t>
            </a:r>
          </a:p>
        </p:txBody>
      </p:sp>
      <p:sp>
        <p:nvSpPr>
          <p:cNvPr id="5128" name="Rectangle 10">
            <a:extLst>
              <a:ext uri="{FF2B5EF4-FFF2-40B4-BE49-F238E27FC236}">
                <a16:creationId xmlns:a16="http://schemas.microsoft.com/office/drawing/2014/main" id="{F564AE20-B599-47CE-B7BE-AC1B8905B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4900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Ecological</a:t>
            </a:r>
          </a:p>
        </p:txBody>
      </p:sp>
      <p:sp>
        <p:nvSpPr>
          <p:cNvPr id="5129" name="Rectangle 11">
            <a:extLst>
              <a:ext uri="{FF2B5EF4-FFF2-40B4-BE49-F238E27FC236}">
                <a16:creationId xmlns:a16="http://schemas.microsoft.com/office/drawing/2014/main" id="{A88B9DA3-C236-4B2A-8577-A5E52C421A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3325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Resource</a:t>
            </a:r>
          </a:p>
        </p:txBody>
      </p:sp>
      <p:sp>
        <p:nvSpPr>
          <p:cNvPr id="5130" name="Rectangle 12">
            <a:extLst>
              <a:ext uri="{FF2B5EF4-FFF2-40B4-BE49-F238E27FC236}">
                <a16:creationId xmlns:a16="http://schemas.microsoft.com/office/drawing/2014/main" id="{D2506342-53AB-4C82-B6C7-325E6440D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4724400"/>
            <a:ext cx="787400" cy="8651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131" name="AutoShape 19">
            <a:extLst>
              <a:ext uri="{FF2B5EF4-FFF2-40B4-BE49-F238E27FC236}">
                <a16:creationId xmlns:a16="http://schemas.microsoft.com/office/drawing/2014/main" id="{E1B77CD0-E4E9-4327-86AE-0886593CD3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338" y="2924175"/>
            <a:ext cx="357187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2" name="AutoShape 20">
            <a:extLst>
              <a:ext uri="{FF2B5EF4-FFF2-40B4-BE49-F238E27FC236}">
                <a16:creationId xmlns:a16="http://schemas.microsoft.com/office/drawing/2014/main" id="{A1F76253-0D8B-4983-BA10-FECFF5610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950" y="2924175"/>
            <a:ext cx="357188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3" name="AutoShape 21">
            <a:extLst>
              <a:ext uri="{FF2B5EF4-FFF2-40B4-BE49-F238E27FC236}">
                <a16:creationId xmlns:a16="http://schemas.microsoft.com/office/drawing/2014/main" id="{627F39E1-5F05-44D0-B41B-72A920EBB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1088" y="2924175"/>
            <a:ext cx="357187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4" name="AutoShape 22">
            <a:extLst>
              <a:ext uri="{FF2B5EF4-FFF2-40B4-BE49-F238E27FC236}">
                <a16:creationId xmlns:a16="http://schemas.microsoft.com/office/drawing/2014/main" id="{A93D2BCB-0F84-49C4-8396-2552E9504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8200" y="2924175"/>
            <a:ext cx="357188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5" name="AutoShape 23">
            <a:extLst>
              <a:ext uri="{FF2B5EF4-FFF2-40B4-BE49-F238E27FC236}">
                <a16:creationId xmlns:a16="http://schemas.microsoft.com/office/drawing/2014/main" id="{026C49B8-A520-4DAF-848E-3FFDB1403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2263" y="2924175"/>
            <a:ext cx="357187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  <p:sp>
        <p:nvSpPr>
          <p:cNvPr id="5136" name="AutoShape 24">
            <a:extLst>
              <a:ext uri="{FF2B5EF4-FFF2-40B4-BE49-F238E27FC236}">
                <a16:creationId xmlns:a16="http://schemas.microsoft.com/office/drawing/2014/main" id="{A7C18CC9-9CBF-444F-B56D-2AF50E68F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75" y="2924175"/>
            <a:ext cx="357188" cy="1584325"/>
          </a:xfrm>
          <a:prstGeom prst="downArrow">
            <a:avLst>
              <a:gd name="adj1" fmla="val 50000"/>
              <a:gd name="adj2" fmla="val 95529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2">
            <a:extLst>
              <a:ext uri="{FF2B5EF4-FFF2-40B4-BE49-F238E27FC236}">
                <a16:creationId xmlns:a16="http://schemas.microsoft.com/office/drawing/2014/main" id="{220CEC24-751C-4B05-967A-9382F8E6C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is sustainability?</a:t>
            </a:r>
          </a:p>
        </p:txBody>
      </p:sp>
      <p:sp>
        <p:nvSpPr>
          <p:cNvPr id="6147" name="Content Placeholder 3">
            <a:extLst>
              <a:ext uri="{FF2B5EF4-FFF2-40B4-BE49-F238E27FC236}">
                <a16:creationId xmlns:a16="http://schemas.microsoft.com/office/drawing/2014/main" id="{6C67DC84-1C0B-4438-BF4A-DB9989B022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“An approach to economic growth and development which takes account of the social and environmental consequences.” </a:t>
            </a:r>
          </a:p>
          <a:p>
            <a:pPr lvl="2" eaLnBrk="1" hangingPunct="1"/>
            <a:r>
              <a:rPr lang="en-GB" altLang="en-US"/>
              <a:t>(Worthington &amp; Britton, 2003 p23)</a:t>
            </a:r>
          </a:p>
          <a:p>
            <a:endParaRPr lang="en-GB" altLang="en-US"/>
          </a:p>
        </p:txBody>
      </p:sp>
      <p:sp>
        <p:nvSpPr>
          <p:cNvPr id="6148" name="Slide Number Placeholder 1">
            <a:extLst>
              <a:ext uri="{FF2B5EF4-FFF2-40B4-BE49-F238E27FC236}">
                <a16:creationId xmlns:a16="http://schemas.microsoft.com/office/drawing/2014/main" id="{2F713EA5-F4F1-48BC-95DB-E116B56102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CF8D333-812C-4A80-865F-6159D2A04D7A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GB" altLang="en-US" sz="140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4">
            <a:extLst>
              <a:ext uri="{FF2B5EF4-FFF2-40B4-BE49-F238E27FC236}">
                <a16:creationId xmlns:a16="http://schemas.microsoft.com/office/drawing/2014/main" id="{06180FF3-2D65-476B-B07C-EC408B915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625" y="0"/>
            <a:ext cx="7010400" cy="1006475"/>
          </a:xfrm>
        </p:spPr>
        <p:txBody>
          <a:bodyPr/>
          <a:lstStyle/>
          <a:p>
            <a:r>
              <a:rPr lang="en-GB" altLang="en-US"/>
              <a:t>Sustainable Development</a:t>
            </a:r>
          </a:p>
        </p:txBody>
      </p:sp>
      <p:sp>
        <p:nvSpPr>
          <p:cNvPr id="7171" name="Slide Number Placeholder 3">
            <a:extLst>
              <a:ext uri="{FF2B5EF4-FFF2-40B4-BE49-F238E27FC236}">
                <a16:creationId xmlns:a16="http://schemas.microsoft.com/office/drawing/2014/main" id="{29AB2C24-BE3C-4939-9038-FDFEB5AD6B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6C9546C-2C62-45AB-B8CC-995C932CE27C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GB" altLang="en-US" sz="1400">
              <a:solidFill>
                <a:schemeClr val="tx1"/>
              </a:solidFill>
            </a:endParaRPr>
          </a:p>
        </p:txBody>
      </p:sp>
      <p:pic>
        <p:nvPicPr>
          <p:cNvPr id="7172" name="Picture 3">
            <a:extLst>
              <a:ext uri="{FF2B5EF4-FFF2-40B4-BE49-F238E27FC236}">
                <a16:creationId xmlns:a16="http://schemas.microsoft.com/office/drawing/2014/main" id="{72780EB5-B352-4DE5-81E6-492DC5F02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73238"/>
            <a:ext cx="381635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Box 3">
            <a:extLst>
              <a:ext uri="{FF2B5EF4-FFF2-40B4-BE49-F238E27FC236}">
                <a16:creationId xmlns:a16="http://schemas.microsoft.com/office/drawing/2014/main" id="{19FB0039-D39F-44C6-B577-81D8602E76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052513"/>
            <a:ext cx="3514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Triple Bottom Line</a:t>
            </a:r>
            <a:endParaRPr lang="en-US" altLang="en-US" sz="2400">
              <a:solidFill>
                <a:schemeClr val="tx1"/>
              </a:solidFill>
            </a:endParaRPr>
          </a:p>
        </p:txBody>
      </p:sp>
      <p:sp>
        <p:nvSpPr>
          <p:cNvPr id="7174" name="Rectangle 5">
            <a:extLst>
              <a:ext uri="{FF2B5EF4-FFF2-40B4-BE49-F238E27FC236}">
                <a16:creationId xmlns:a16="http://schemas.microsoft.com/office/drawing/2014/main" id="{302B3110-5DD9-446B-9757-099CF44C8F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45125"/>
            <a:ext cx="84248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0">
                <a:solidFill>
                  <a:schemeClr val="tx1"/>
                </a:solidFill>
              </a:rPr>
              <a:t>Elkington, J. (1994), "Towards the sustainable corporation: Win-win-win business strategies for sustainable development." California Management Review 36, no. 2: 90-100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7B06BA-3E7E-46F1-8A4E-D7FD43A5BFBD}" type="slidenum">
              <a:rPr lang="en-GB"/>
              <a:pPr/>
              <a:t>5</a:t>
            </a:fld>
            <a:endParaRPr lang="en-GB"/>
          </a:p>
        </p:txBody>
      </p:sp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600"/>
              <a:t>Defining Corporate Social Responsibility</a:t>
            </a:r>
            <a:endParaRPr lang="en-GB" sz="3800"/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9138"/>
            <a:ext cx="7010400" cy="44624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600" i="1" dirty="0"/>
              <a:t>“	An organisation’s obligation to maximise its positive impact and minimise its negative effects in being a contributing member to society, with concern for societies long run needs and wants.  CSR means being a good steward of society’s economic and human resources”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600" i="1" dirty="0"/>
              <a:t>					Lantos, (2000)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E8E7B-9942-4DE6-98CC-ED34BEF84883}" type="slidenum">
              <a:rPr lang="en-GB"/>
              <a:pPr/>
              <a:t>6</a:t>
            </a:fld>
            <a:endParaRPr lang="en-GB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Roots of CSR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16113"/>
            <a:ext cx="7010400" cy="4462462"/>
          </a:xfrm>
        </p:spPr>
        <p:txBody>
          <a:bodyPr/>
          <a:lstStyle/>
          <a:p>
            <a:r>
              <a:rPr lang="en-GB" sz="2800" dirty="0"/>
              <a:t>Charity principle:  </a:t>
            </a:r>
            <a:r>
              <a:rPr lang="en-GB" sz="2800" i="1" dirty="0"/>
              <a:t>The well off should help others</a:t>
            </a:r>
          </a:p>
          <a:p>
            <a:r>
              <a:rPr lang="en-GB" sz="2800" dirty="0"/>
              <a:t>Stewardship principle:  </a:t>
            </a:r>
            <a:r>
              <a:rPr lang="en-GB" sz="2800" i="1" dirty="0"/>
              <a:t>Businesses are stewards of societies resources</a:t>
            </a:r>
          </a:p>
          <a:p>
            <a:r>
              <a:rPr lang="en-GB" sz="2800" dirty="0"/>
              <a:t>Social contract:  </a:t>
            </a:r>
            <a:r>
              <a:rPr lang="en-GB" sz="2800" i="1" dirty="0"/>
              <a:t>the process by which members of a society accept an influence over their individual freedoms in order to achieve collective goals</a:t>
            </a:r>
            <a:endParaRPr lang="en-GB" sz="2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A9F30-24F4-4C9E-A739-0126D2481673}" type="slidenum">
              <a:rPr lang="en-GB"/>
              <a:pPr/>
              <a:t>7</a:t>
            </a:fld>
            <a:endParaRPr lang="en-GB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Traditional Economic View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2060575"/>
            <a:ext cx="7010400" cy="4462463"/>
          </a:xfrm>
        </p:spPr>
        <p:txBody>
          <a:bodyPr/>
          <a:lstStyle/>
          <a:p>
            <a:r>
              <a:rPr lang="en-GB" sz="2800" dirty="0"/>
              <a:t>Adam Smith (1776) : </a:t>
            </a:r>
            <a:r>
              <a:rPr lang="en-GB" sz="2800" i="1" dirty="0"/>
              <a:t>The wealth of Nations</a:t>
            </a:r>
          </a:p>
          <a:p>
            <a:r>
              <a:rPr lang="en-GB" sz="2800" dirty="0"/>
              <a:t>Milton Friedman: CSR is an illegitimate use of shareholder funds by their agents (managers).</a:t>
            </a:r>
          </a:p>
          <a:p>
            <a:endParaRPr lang="en-GB" sz="2800" dirty="0"/>
          </a:p>
          <a:p>
            <a:pPr algn="ctr">
              <a:buFont typeface="Wingdings" pitchFamily="2" charset="2"/>
              <a:buNone/>
            </a:pPr>
            <a:r>
              <a:rPr lang="en-GB" sz="2800" i="1" dirty="0"/>
              <a:t>“The social responsibility of organisations is to maximise profits” , Friedman M. (1972)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529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F969CE-C4CB-419F-996A-4350A435A4D5}" type="slidenum">
              <a:rPr lang="en-GB"/>
              <a:pPr/>
              <a:t>8</a:t>
            </a:fld>
            <a:endParaRPr lang="en-GB"/>
          </a:p>
        </p:txBody>
      </p:sp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 Alternative View</a:t>
            </a:r>
            <a:endParaRPr lang="en-GB" sz="4300"/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2205038"/>
            <a:ext cx="7416800" cy="30765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dirty="0"/>
              <a:t>Four responsibilities of business:</a:t>
            </a:r>
          </a:p>
          <a:p>
            <a:pPr>
              <a:lnSpc>
                <a:spcPct val="90000"/>
              </a:lnSpc>
            </a:pPr>
            <a:r>
              <a:rPr lang="en-GB" dirty="0"/>
              <a:t>Economic</a:t>
            </a:r>
          </a:p>
          <a:p>
            <a:pPr>
              <a:lnSpc>
                <a:spcPct val="90000"/>
              </a:lnSpc>
            </a:pPr>
            <a:r>
              <a:rPr lang="en-GB" dirty="0"/>
              <a:t>Legal</a:t>
            </a:r>
          </a:p>
          <a:p>
            <a:pPr>
              <a:lnSpc>
                <a:spcPct val="90000"/>
              </a:lnSpc>
            </a:pPr>
            <a:r>
              <a:rPr lang="en-GB" dirty="0"/>
              <a:t>Ethical</a:t>
            </a:r>
          </a:p>
          <a:p>
            <a:pPr>
              <a:lnSpc>
                <a:spcPct val="90000"/>
              </a:lnSpc>
            </a:pPr>
            <a:r>
              <a:rPr lang="en-GB" dirty="0"/>
              <a:t>Discretionary/Philanthropic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1900" dirty="0"/>
              <a:t>					Carroll A.( 1979;2000)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2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2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2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92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ACDB9-C0B4-46D9-B723-4E685A74C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103368BF-20C2-4C8E-9096-022CA36F0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350"/>
            <a:ext cx="8748713" cy="659765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8DF280-E58C-4A72-9CBA-628C86290A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16C6-6F79-4982-885D-BA03DC63C060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6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FCABDA-BE79-4A7F-A88D-5617B3D64460}" type="slidenum">
              <a:rPr lang="en-GB"/>
              <a:pPr/>
              <a:t>10</a:t>
            </a:fld>
            <a:endParaRPr lang="en-GB"/>
          </a:p>
        </p:txBody>
      </p:sp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Economic Responsibilities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2205038"/>
            <a:ext cx="6081712" cy="2590800"/>
          </a:xfrm>
        </p:spPr>
        <p:txBody>
          <a:bodyPr/>
          <a:lstStyle/>
          <a:p>
            <a:r>
              <a:rPr lang="en-GB"/>
              <a:t>Be profitable for principals</a:t>
            </a:r>
          </a:p>
          <a:p>
            <a:r>
              <a:rPr lang="en-GB"/>
              <a:t>Deliver value to customers</a:t>
            </a:r>
          </a:p>
          <a:p>
            <a:r>
              <a:rPr lang="en-GB"/>
              <a:t>Deliver quality at a fair price</a:t>
            </a:r>
          </a:p>
          <a:p>
            <a:r>
              <a:rPr lang="en-GB"/>
              <a:t>Create and maintain jobs and wealth</a:t>
            </a:r>
          </a:p>
          <a:p>
            <a:endParaRPr lang="en-GB"/>
          </a:p>
          <a:p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91707E-BFD1-4C03-935B-5E2BA97DE42E}" type="slidenum">
              <a:rPr lang="en-GB"/>
              <a:pPr/>
              <a:t>11</a:t>
            </a:fld>
            <a:endParaRPr lang="en-GB"/>
          </a:p>
        </p:txBody>
      </p:sp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Legal Responsibilities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2060575"/>
            <a:ext cx="6480175" cy="3284538"/>
          </a:xfrm>
        </p:spPr>
        <p:txBody>
          <a:bodyPr/>
          <a:lstStyle/>
          <a:p>
            <a:r>
              <a:rPr lang="en-GB" dirty="0"/>
              <a:t>Complying with the law</a:t>
            </a:r>
          </a:p>
          <a:p>
            <a:r>
              <a:rPr lang="en-GB" dirty="0"/>
              <a:t>Laws tend to be minimalist</a:t>
            </a:r>
          </a:p>
          <a:p>
            <a:r>
              <a:rPr lang="en-GB" dirty="0"/>
              <a:t>Governance laws are passed for a variety of factors including lack of trust of organisations</a:t>
            </a:r>
          </a:p>
          <a:p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4AD76-AF8B-4BD8-8278-0FF4D89767BF}" type="slidenum">
              <a:rPr lang="en-GB"/>
              <a:pPr/>
              <a:t>12</a:t>
            </a:fld>
            <a:endParaRPr lang="en-GB"/>
          </a:p>
        </p:txBody>
      </p:sp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Ethical Responsibilities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44675"/>
            <a:ext cx="7010400" cy="4462463"/>
          </a:xfrm>
        </p:spPr>
        <p:txBody>
          <a:bodyPr/>
          <a:lstStyle/>
          <a:p>
            <a:r>
              <a:rPr lang="en-GB"/>
              <a:t>Organisations should do the right thing</a:t>
            </a:r>
          </a:p>
          <a:p>
            <a:r>
              <a:rPr lang="en-GB"/>
              <a:t>Responsibilities are to follow generally held beliefs about how one should act in society</a:t>
            </a:r>
          </a:p>
          <a:p>
            <a:r>
              <a:rPr lang="en-GB"/>
              <a:t>Avoiding harm or injury</a:t>
            </a:r>
          </a:p>
          <a:p>
            <a:r>
              <a:rPr lang="en-GB"/>
              <a:t>Duties can be based on expected or prohibited actions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244B8B-32F4-4C86-94FB-40A473EAF79A}" type="slidenum">
              <a:rPr lang="en-GB"/>
              <a:pPr/>
              <a:t>13</a:t>
            </a:fld>
            <a:endParaRPr lang="en-GB"/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/>
              <a:t>Discretionary or Philanthropic Responsibilities - CSR?</a:t>
            </a:r>
            <a:endParaRPr lang="en-GB" sz="380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205038"/>
            <a:ext cx="8229600" cy="3484562"/>
          </a:xfrm>
        </p:spPr>
        <p:txBody>
          <a:bodyPr/>
          <a:lstStyle/>
          <a:p>
            <a:r>
              <a:rPr lang="en-GB" dirty="0"/>
              <a:t>The area that causes most controversy</a:t>
            </a:r>
          </a:p>
          <a:p>
            <a:r>
              <a:rPr lang="en-GB" dirty="0"/>
              <a:t>Purely voluntary obligations a company takes on</a:t>
            </a:r>
          </a:p>
          <a:p>
            <a:r>
              <a:rPr lang="en-GB" dirty="0"/>
              <a:t>The discretionary activities of today </a:t>
            </a:r>
            <a:r>
              <a:rPr lang="en-GB" u="sng" dirty="0"/>
              <a:t>may </a:t>
            </a:r>
            <a:r>
              <a:rPr lang="en-GB" dirty="0"/>
              <a:t>become the ethical (expected) duties of tomorrow (e.g. recycling of our waste)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71C36-DB0C-4428-8390-AEC2C23D7C49}" type="slidenum">
              <a:rPr lang="en-GB"/>
              <a:pPr/>
              <a:t>14</a:t>
            </a:fld>
            <a:endParaRPr lang="en-GB"/>
          </a:p>
        </p:txBody>
      </p:sp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Who is right?</a:t>
            </a:r>
            <a:endParaRPr lang="en-GB" sz="430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16113"/>
            <a:ext cx="7010400" cy="4462462"/>
          </a:xfrm>
        </p:spPr>
        <p:txBody>
          <a:bodyPr/>
          <a:lstStyle/>
          <a:p>
            <a:r>
              <a:rPr lang="en-GB" sz="2400" dirty="0"/>
              <a:t>Friedman argues that engaging in CSR may hurt a firms efficiency,  </a:t>
            </a:r>
          </a:p>
          <a:p>
            <a:pPr>
              <a:buFont typeface="Wingdings" pitchFamily="2" charset="2"/>
              <a:buNone/>
            </a:pPr>
            <a:r>
              <a:rPr lang="en-GB" sz="2400" i="1" dirty="0"/>
              <a:t>	</a:t>
            </a:r>
            <a:r>
              <a:rPr lang="en-GB" sz="2400" b="0" i="1" dirty="0"/>
              <a:t>But…</a:t>
            </a:r>
            <a:endParaRPr lang="en-GB" sz="2400" dirty="0"/>
          </a:p>
          <a:p>
            <a:r>
              <a:rPr lang="en-GB" sz="2400" dirty="0"/>
              <a:t>Carroll argues that </a:t>
            </a:r>
            <a:r>
              <a:rPr lang="en-GB" sz="2400" i="1" dirty="0"/>
              <a:t>not </a:t>
            </a:r>
            <a:r>
              <a:rPr lang="en-GB" sz="2400" dirty="0"/>
              <a:t>engaging in voluntary actions may result in future legal constraints hurting a firms efficiency.</a:t>
            </a:r>
          </a:p>
          <a:p>
            <a:endParaRPr lang="en-GB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7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97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>
            <a:extLst>
              <a:ext uri="{FF2B5EF4-FFF2-40B4-BE49-F238E27FC236}">
                <a16:creationId xmlns:a16="http://schemas.microsoft.com/office/drawing/2014/main" id="{C5BE8E0A-2F47-4AD4-808A-58071416DD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B32E2B2-12BB-4DF4-94ED-67025639222E}" type="slidenum">
              <a:rPr lang="en-GB" altLang="en-US" sz="14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GB" altLang="en-US" sz="1400">
              <a:solidFill>
                <a:schemeClr val="tx1"/>
              </a:solidFill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41E70D33-8077-4C11-A221-8343FB4638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CSR - A Summary</a:t>
            </a:r>
          </a:p>
        </p:txBody>
      </p:sp>
      <p:sp>
        <p:nvSpPr>
          <p:cNvPr id="200707" name="Rectangle 3">
            <a:extLst>
              <a:ext uri="{FF2B5EF4-FFF2-40B4-BE49-F238E27FC236}">
                <a16:creationId xmlns:a16="http://schemas.microsoft.com/office/drawing/2014/main" id="{ACCDBCCF-8FF4-4D86-80B9-4FEBA40D00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750" y="2060575"/>
            <a:ext cx="8064500" cy="3384550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This is a balancing act for companies</a:t>
            </a:r>
          </a:p>
          <a:p>
            <a:pPr eaLnBrk="1" hangingPunct="1"/>
            <a:r>
              <a:rPr lang="en-GB" altLang="en-US" sz="2400" dirty="0"/>
              <a:t>Tensions exist between demands of stakeholder groups</a:t>
            </a:r>
          </a:p>
          <a:p>
            <a:pPr lvl="1" eaLnBrk="1" hangingPunct="1"/>
            <a:r>
              <a:rPr lang="en-GB" altLang="en-US" sz="2400" dirty="0"/>
              <a:t>Employee safety or speed of production?</a:t>
            </a:r>
          </a:p>
          <a:p>
            <a:pPr lvl="1" eaLnBrk="1" hangingPunct="1"/>
            <a:r>
              <a:rPr lang="en-GB" altLang="en-US" sz="2400" dirty="0"/>
              <a:t>Family friendly or financial performance?</a:t>
            </a:r>
          </a:p>
          <a:p>
            <a:pPr lvl="1" eaLnBrk="1" hangingPunct="1"/>
            <a:r>
              <a:rPr lang="en-GB" altLang="en-US" sz="2400" dirty="0"/>
              <a:t>Waste or recycling?</a:t>
            </a:r>
          </a:p>
          <a:p>
            <a:pPr eaLnBrk="1" hangingPunct="1"/>
            <a:r>
              <a:rPr lang="en-GB" altLang="en-US" sz="2400" dirty="0"/>
              <a:t>It is a strategic reality today as customers now examine these issues before purchase.</a:t>
            </a:r>
          </a:p>
        </p:txBody>
      </p:sp>
    </p:spTree>
    <p:extLst>
      <p:ext uri="{BB962C8B-B14F-4D97-AF65-F5344CB8AC3E}">
        <p14:creationId xmlns:p14="http://schemas.microsoft.com/office/powerpoint/2010/main" val="381299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endSnd/>
        </p:sndAc>
      </p:transition>
    </mc:Choice>
    <mc:Fallback xmlns="">
      <p:transition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0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7" grpId="0" build="p" bldLvl="2"/>
    </p:bldLst>
  </p:timing>
</p:sld>
</file>

<file path=ppt/theme/theme1.xml><?xml version="1.0" encoding="utf-8"?>
<a:theme xmlns:a="http://schemas.openxmlformats.org/drawingml/2006/main" name="Echo">
  <a:themeElements>
    <a:clrScheme name="Echo 7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656"/>
      </a:accent4>
      <a:accent5>
        <a:srgbClr val="CAE2E2"/>
      </a:accent5>
      <a:accent6>
        <a:srgbClr val="B9B9B9"/>
      </a:accent6>
      <a:hlink>
        <a:srgbClr val="006666"/>
      </a:hlink>
      <a:folHlink>
        <a:srgbClr val="B2B2B2"/>
      </a:folHlink>
    </a:clrScheme>
    <a:fontScheme name="Ech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ho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ho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ho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Echo</Template>
  <TotalTime>1043</TotalTime>
  <Words>411</Words>
  <Application>Microsoft Office PowerPoint</Application>
  <PresentationFormat>On-screen Show (4:3)</PresentationFormat>
  <Paragraphs>82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Times New Roman</vt:lpstr>
      <vt:lpstr>Wingdings</vt:lpstr>
      <vt:lpstr>Echo</vt:lpstr>
      <vt:lpstr>PowerPoint Presentation</vt:lpstr>
      <vt:lpstr>PowerPoint Presentation</vt:lpstr>
      <vt:lpstr>What is sustainability?</vt:lpstr>
      <vt:lpstr>Sustainable Development</vt:lpstr>
      <vt:lpstr>Defining Corporate Social Responsibility</vt:lpstr>
      <vt:lpstr>Roots of CSR</vt:lpstr>
      <vt:lpstr>Traditional Economic View</vt:lpstr>
      <vt:lpstr>An Alternative View</vt:lpstr>
      <vt:lpstr>PowerPoint Presentation</vt:lpstr>
      <vt:lpstr>Economic Responsibilities</vt:lpstr>
      <vt:lpstr>Legal Responsibilities</vt:lpstr>
      <vt:lpstr>Ethical Responsibilities</vt:lpstr>
      <vt:lpstr>Discretionary or Philanthropic Responsibilities - CSR?</vt:lpstr>
      <vt:lpstr>Who is right?</vt:lpstr>
      <vt:lpstr>CSR - A Summary</vt:lpstr>
    </vt:vector>
  </TitlesOfParts>
  <Company>University of Glamorgan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wamorgan</dc:creator>
  <cp:lastModifiedBy>Maria Heffernan</cp:lastModifiedBy>
  <cp:revision>142</cp:revision>
  <dcterms:created xsi:type="dcterms:W3CDTF">2006-04-24T13:39:26Z</dcterms:created>
  <dcterms:modified xsi:type="dcterms:W3CDTF">2020-06-01T07:59:19Z</dcterms:modified>
</cp:coreProperties>
</file>