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5" r:id="rId1"/>
  </p:sldMasterIdLst>
  <p:sldIdLst>
    <p:sldId id="267" r:id="rId2"/>
    <p:sldId id="257" r:id="rId3"/>
    <p:sldId id="258" r:id="rId4"/>
    <p:sldId id="268" r:id="rId5"/>
    <p:sldId id="263" r:id="rId6"/>
    <p:sldId id="265" r:id="rId7"/>
    <p:sldId id="266"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C35C44-2197-4097-BC7F-FF464A048FA2}" v="134" dt="2026-02-21T10:53:55.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5" d="100"/>
          <a:sy n="55" d="100"/>
        </p:scale>
        <p:origin x="10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EB7099-30D0-4DD6-8402-562F972405E5}" type="doc">
      <dgm:prSet loTypeId="urn:microsoft.com/office/officeart/2008/layout/LinedList" loCatId="list" qsTypeId="urn:microsoft.com/office/officeart/2005/8/quickstyle/simple2" qsCatId="simple" csTypeId="urn:microsoft.com/office/officeart/2005/8/colors/accent0_3" csCatId="mainScheme" phldr="1"/>
      <dgm:spPr/>
      <dgm:t>
        <a:bodyPr/>
        <a:lstStyle/>
        <a:p>
          <a:endParaRPr lang="en-US"/>
        </a:p>
      </dgm:t>
    </dgm:pt>
    <dgm:pt modelId="{C3457E0B-DCD6-4579-8508-6D1E62B696DD}">
      <dgm:prSet custT="1"/>
      <dgm:spPr/>
      <dgm:t>
        <a:bodyPr/>
        <a:lstStyle/>
        <a:p>
          <a:r>
            <a:rPr lang="en-GB" sz="2000" dirty="0">
              <a:latin typeface="Arial" panose="020B0604020202020204" pitchFamily="34" charset="0"/>
              <a:cs typeface="Arial" panose="020B0604020202020204" pitchFamily="34" charset="0"/>
            </a:rPr>
            <a:t>Improves patient safety    </a:t>
          </a:r>
        </a:p>
        <a:p>
          <a:r>
            <a:rPr lang="en-GB" sz="2000" dirty="0">
              <a:latin typeface="Arial" panose="020B0604020202020204" pitchFamily="34" charset="0"/>
              <a:cs typeface="Arial" panose="020B0604020202020204" pitchFamily="34" charset="0"/>
            </a:rPr>
            <a:t>    (Sharkiya,2023).</a:t>
          </a:r>
          <a:endParaRPr lang="en-US" sz="2000" dirty="0">
            <a:latin typeface="Arial" panose="020B0604020202020204" pitchFamily="34" charset="0"/>
            <a:cs typeface="Arial" panose="020B0604020202020204" pitchFamily="34" charset="0"/>
          </a:endParaRPr>
        </a:p>
      </dgm:t>
    </dgm:pt>
    <dgm:pt modelId="{63DFE1FD-9BDD-461A-9477-64B7DDB467EB}" type="parTrans" cxnId="{FCFB4282-E00C-4630-8C03-13B846741812}">
      <dgm:prSet/>
      <dgm:spPr/>
      <dgm:t>
        <a:bodyPr/>
        <a:lstStyle/>
        <a:p>
          <a:endParaRPr lang="en-US">
            <a:latin typeface="Arial" panose="020B0604020202020204" pitchFamily="34" charset="0"/>
            <a:cs typeface="Arial" panose="020B0604020202020204" pitchFamily="34" charset="0"/>
          </a:endParaRPr>
        </a:p>
      </dgm:t>
    </dgm:pt>
    <dgm:pt modelId="{B2F43489-501E-4CDE-B404-404A07C6194C}" type="sibTrans" cxnId="{FCFB4282-E00C-4630-8C03-13B846741812}">
      <dgm:prSet/>
      <dgm:spPr/>
      <dgm:t>
        <a:bodyPr/>
        <a:lstStyle/>
        <a:p>
          <a:endParaRPr lang="en-US">
            <a:latin typeface="Arial" panose="020B0604020202020204" pitchFamily="34" charset="0"/>
            <a:cs typeface="Arial" panose="020B0604020202020204" pitchFamily="34" charset="0"/>
          </a:endParaRPr>
        </a:p>
      </dgm:t>
    </dgm:pt>
    <dgm:pt modelId="{1C6E31F4-D30A-4FC1-A6C1-F9345DBE9B69}">
      <dgm:prSet custT="1"/>
      <dgm:spPr/>
      <dgm:t>
        <a:bodyPr/>
        <a:lstStyle/>
        <a:p>
          <a:r>
            <a:rPr lang="en-GB" sz="2000" dirty="0">
              <a:latin typeface="Arial" panose="020B0604020202020204" pitchFamily="34" charset="0"/>
              <a:cs typeface="Arial" panose="020B0604020202020204" pitchFamily="34" charset="0"/>
            </a:rPr>
            <a:t>Understanding patient needs.</a:t>
          </a:r>
        </a:p>
        <a:p>
          <a:r>
            <a:rPr lang="en-GB" sz="2000" dirty="0">
              <a:latin typeface="Arial" panose="020B0604020202020204" pitchFamily="34" charset="0"/>
              <a:cs typeface="Arial" panose="020B0604020202020204" pitchFamily="34" charset="0"/>
            </a:rPr>
            <a:t> (Medical Protection, 2025)</a:t>
          </a:r>
          <a:endParaRPr lang="en-US" sz="2000" dirty="0">
            <a:latin typeface="Arial" panose="020B0604020202020204" pitchFamily="34" charset="0"/>
            <a:cs typeface="Arial" panose="020B0604020202020204" pitchFamily="34" charset="0"/>
          </a:endParaRPr>
        </a:p>
      </dgm:t>
    </dgm:pt>
    <dgm:pt modelId="{9713577E-7DF0-49C8-997F-2A8EF6EEC6B2}" type="parTrans" cxnId="{9EEC198F-F02A-49DF-9B73-535F27A6BDA0}">
      <dgm:prSet/>
      <dgm:spPr/>
      <dgm:t>
        <a:bodyPr/>
        <a:lstStyle/>
        <a:p>
          <a:endParaRPr lang="en-US">
            <a:latin typeface="Arial" panose="020B0604020202020204" pitchFamily="34" charset="0"/>
            <a:cs typeface="Arial" panose="020B0604020202020204" pitchFamily="34" charset="0"/>
          </a:endParaRPr>
        </a:p>
      </dgm:t>
    </dgm:pt>
    <dgm:pt modelId="{1A890BFF-9728-4034-A573-14E7B6697987}" type="sibTrans" cxnId="{9EEC198F-F02A-49DF-9B73-535F27A6BDA0}">
      <dgm:prSet/>
      <dgm:spPr/>
      <dgm:t>
        <a:bodyPr/>
        <a:lstStyle/>
        <a:p>
          <a:endParaRPr lang="en-US">
            <a:latin typeface="Arial" panose="020B0604020202020204" pitchFamily="34" charset="0"/>
            <a:cs typeface="Arial" panose="020B0604020202020204" pitchFamily="34" charset="0"/>
          </a:endParaRPr>
        </a:p>
      </dgm:t>
    </dgm:pt>
    <dgm:pt modelId="{E534A4FF-9D7A-425A-9AFB-3F8529EF5E63}">
      <dgm:prSet custT="1"/>
      <dgm:spPr/>
      <dgm:t>
        <a:bodyPr/>
        <a:lstStyle/>
        <a:p>
          <a:r>
            <a:rPr lang="en-US" sz="2000" dirty="0">
              <a:latin typeface="Arial" panose="020B0604020202020204" pitchFamily="34" charset="0"/>
              <a:cs typeface="Arial" panose="020B0604020202020204" pitchFamily="34" charset="0"/>
            </a:rPr>
            <a:t>Supporting wellbeing.</a:t>
          </a:r>
          <a:endParaRPr lang="en-US" sz="3600" dirty="0">
            <a:latin typeface="Arial" panose="020B0604020202020204" pitchFamily="34" charset="0"/>
            <a:cs typeface="Arial" panose="020B0604020202020204" pitchFamily="34" charset="0"/>
          </a:endParaRPr>
        </a:p>
      </dgm:t>
    </dgm:pt>
    <dgm:pt modelId="{340BB069-3A03-4C1C-A719-24E3D4DF7E60}" type="parTrans" cxnId="{89B8B63C-42A6-4412-A243-B55058DB241F}">
      <dgm:prSet/>
      <dgm:spPr/>
      <dgm:t>
        <a:bodyPr/>
        <a:lstStyle/>
        <a:p>
          <a:endParaRPr lang="en-US">
            <a:latin typeface="Arial" panose="020B0604020202020204" pitchFamily="34" charset="0"/>
            <a:cs typeface="Arial" panose="020B0604020202020204" pitchFamily="34" charset="0"/>
          </a:endParaRPr>
        </a:p>
      </dgm:t>
    </dgm:pt>
    <dgm:pt modelId="{2045C8AC-B11E-4274-9E78-DB045630DC21}" type="sibTrans" cxnId="{89B8B63C-42A6-4412-A243-B55058DB241F}">
      <dgm:prSet/>
      <dgm:spPr/>
      <dgm:t>
        <a:bodyPr/>
        <a:lstStyle/>
        <a:p>
          <a:endParaRPr lang="en-US">
            <a:latin typeface="Arial" panose="020B0604020202020204" pitchFamily="34" charset="0"/>
            <a:cs typeface="Arial" panose="020B0604020202020204" pitchFamily="34" charset="0"/>
          </a:endParaRPr>
        </a:p>
      </dgm:t>
    </dgm:pt>
    <dgm:pt modelId="{B3416AD1-5332-42C2-B491-EF85AB197914}" type="pres">
      <dgm:prSet presAssocID="{75EB7099-30D0-4DD6-8402-562F972405E5}" presName="vert0" presStyleCnt="0">
        <dgm:presLayoutVars>
          <dgm:dir/>
          <dgm:animOne val="branch"/>
          <dgm:animLvl val="lvl"/>
        </dgm:presLayoutVars>
      </dgm:prSet>
      <dgm:spPr/>
    </dgm:pt>
    <dgm:pt modelId="{1EAC4F03-8DDC-44EB-AC52-42269E532081}" type="pres">
      <dgm:prSet presAssocID="{C3457E0B-DCD6-4579-8508-6D1E62B696DD}" presName="thickLine" presStyleLbl="alignNode1" presStyleIdx="0" presStyleCnt="3"/>
      <dgm:spPr/>
    </dgm:pt>
    <dgm:pt modelId="{F3EE04F8-B7CD-48CE-84CA-99243BF8057F}" type="pres">
      <dgm:prSet presAssocID="{C3457E0B-DCD6-4579-8508-6D1E62B696DD}" presName="horz1" presStyleCnt="0"/>
      <dgm:spPr/>
    </dgm:pt>
    <dgm:pt modelId="{52619A15-D2D8-46DF-9063-B15CEF3A42B3}" type="pres">
      <dgm:prSet presAssocID="{C3457E0B-DCD6-4579-8508-6D1E62B696DD}" presName="tx1" presStyleLbl="revTx" presStyleIdx="0" presStyleCnt="3"/>
      <dgm:spPr/>
    </dgm:pt>
    <dgm:pt modelId="{EE457A31-479A-49F8-969C-60F3E30F4E17}" type="pres">
      <dgm:prSet presAssocID="{C3457E0B-DCD6-4579-8508-6D1E62B696DD}" presName="vert1" presStyleCnt="0"/>
      <dgm:spPr/>
    </dgm:pt>
    <dgm:pt modelId="{1C7ADB1A-9C12-42ED-8143-983905128FFD}" type="pres">
      <dgm:prSet presAssocID="{1C6E31F4-D30A-4FC1-A6C1-F9345DBE9B69}" presName="thickLine" presStyleLbl="alignNode1" presStyleIdx="1" presStyleCnt="3"/>
      <dgm:spPr/>
    </dgm:pt>
    <dgm:pt modelId="{EC8FE66B-F861-437E-AB3D-37A40935C3A1}" type="pres">
      <dgm:prSet presAssocID="{1C6E31F4-D30A-4FC1-A6C1-F9345DBE9B69}" presName="horz1" presStyleCnt="0"/>
      <dgm:spPr/>
    </dgm:pt>
    <dgm:pt modelId="{D04D9469-79BA-4E86-B12F-941135BCA44B}" type="pres">
      <dgm:prSet presAssocID="{1C6E31F4-D30A-4FC1-A6C1-F9345DBE9B69}" presName="tx1" presStyleLbl="revTx" presStyleIdx="1" presStyleCnt="3"/>
      <dgm:spPr/>
    </dgm:pt>
    <dgm:pt modelId="{42297680-DC92-43C9-8E78-160AAD2B2C6C}" type="pres">
      <dgm:prSet presAssocID="{1C6E31F4-D30A-4FC1-A6C1-F9345DBE9B69}" presName="vert1" presStyleCnt="0"/>
      <dgm:spPr/>
    </dgm:pt>
    <dgm:pt modelId="{5464F23F-557B-44BE-8281-439F89E37A23}" type="pres">
      <dgm:prSet presAssocID="{E534A4FF-9D7A-425A-9AFB-3F8529EF5E63}" presName="thickLine" presStyleLbl="alignNode1" presStyleIdx="2" presStyleCnt="3"/>
      <dgm:spPr/>
    </dgm:pt>
    <dgm:pt modelId="{2184C202-B587-476C-B490-E85EBD379F26}" type="pres">
      <dgm:prSet presAssocID="{E534A4FF-9D7A-425A-9AFB-3F8529EF5E63}" presName="horz1" presStyleCnt="0"/>
      <dgm:spPr/>
    </dgm:pt>
    <dgm:pt modelId="{E9977E32-45E4-4179-A60A-59CEE5F6551A}" type="pres">
      <dgm:prSet presAssocID="{E534A4FF-9D7A-425A-9AFB-3F8529EF5E63}" presName="tx1" presStyleLbl="revTx" presStyleIdx="2" presStyleCnt="3"/>
      <dgm:spPr/>
    </dgm:pt>
    <dgm:pt modelId="{68667CBC-AFCD-4A03-9F2F-840D059732DF}" type="pres">
      <dgm:prSet presAssocID="{E534A4FF-9D7A-425A-9AFB-3F8529EF5E63}" presName="vert1" presStyleCnt="0"/>
      <dgm:spPr/>
    </dgm:pt>
  </dgm:ptLst>
  <dgm:cxnLst>
    <dgm:cxn modelId="{B3C9A504-3BBC-4F2F-8857-4F1A0604C4B7}" type="presOf" srcId="{1C6E31F4-D30A-4FC1-A6C1-F9345DBE9B69}" destId="{D04D9469-79BA-4E86-B12F-941135BCA44B}" srcOrd="0" destOrd="0" presId="urn:microsoft.com/office/officeart/2008/layout/LinedList"/>
    <dgm:cxn modelId="{413E6D21-32CA-4397-BFAF-020E12E46D01}" type="presOf" srcId="{75EB7099-30D0-4DD6-8402-562F972405E5}" destId="{B3416AD1-5332-42C2-B491-EF85AB197914}" srcOrd="0" destOrd="0" presId="urn:microsoft.com/office/officeart/2008/layout/LinedList"/>
    <dgm:cxn modelId="{89B8B63C-42A6-4412-A243-B55058DB241F}" srcId="{75EB7099-30D0-4DD6-8402-562F972405E5}" destId="{E534A4FF-9D7A-425A-9AFB-3F8529EF5E63}" srcOrd="2" destOrd="0" parTransId="{340BB069-3A03-4C1C-A719-24E3D4DF7E60}" sibTransId="{2045C8AC-B11E-4274-9E78-DB045630DC21}"/>
    <dgm:cxn modelId="{2D19A93D-083E-48B9-A9A0-98ABE0AB9777}" type="presOf" srcId="{C3457E0B-DCD6-4579-8508-6D1E62B696DD}" destId="{52619A15-D2D8-46DF-9063-B15CEF3A42B3}" srcOrd="0" destOrd="0" presId="urn:microsoft.com/office/officeart/2008/layout/LinedList"/>
    <dgm:cxn modelId="{15E6A562-B681-4601-871D-6986F50A39F2}" type="presOf" srcId="{E534A4FF-9D7A-425A-9AFB-3F8529EF5E63}" destId="{E9977E32-45E4-4179-A60A-59CEE5F6551A}" srcOrd="0" destOrd="0" presId="urn:microsoft.com/office/officeart/2008/layout/LinedList"/>
    <dgm:cxn modelId="{FCFB4282-E00C-4630-8C03-13B846741812}" srcId="{75EB7099-30D0-4DD6-8402-562F972405E5}" destId="{C3457E0B-DCD6-4579-8508-6D1E62B696DD}" srcOrd="0" destOrd="0" parTransId="{63DFE1FD-9BDD-461A-9477-64B7DDB467EB}" sibTransId="{B2F43489-501E-4CDE-B404-404A07C6194C}"/>
    <dgm:cxn modelId="{9EEC198F-F02A-49DF-9B73-535F27A6BDA0}" srcId="{75EB7099-30D0-4DD6-8402-562F972405E5}" destId="{1C6E31F4-D30A-4FC1-A6C1-F9345DBE9B69}" srcOrd="1" destOrd="0" parTransId="{9713577E-7DF0-49C8-997F-2A8EF6EEC6B2}" sibTransId="{1A890BFF-9728-4034-A573-14E7B6697987}"/>
    <dgm:cxn modelId="{731641B6-D76E-4075-AA43-B7A90510C5BF}" type="presParOf" srcId="{B3416AD1-5332-42C2-B491-EF85AB197914}" destId="{1EAC4F03-8DDC-44EB-AC52-42269E532081}" srcOrd="0" destOrd="0" presId="urn:microsoft.com/office/officeart/2008/layout/LinedList"/>
    <dgm:cxn modelId="{DC77F352-500A-48AB-BD26-1605229F446E}" type="presParOf" srcId="{B3416AD1-5332-42C2-B491-EF85AB197914}" destId="{F3EE04F8-B7CD-48CE-84CA-99243BF8057F}" srcOrd="1" destOrd="0" presId="urn:microsoft.com/office/officeart/2008/layout/LinedList"/>
    <dgm:cxn modelId="{24BFB5A4-C2AC-4932-8B1A-337E2531AC5E}" type="presParOf" srcId="{F3EE04F8-B7CD-48CE-84CA-99243BF8057F}" destId="{52619A15-D2D8-46DF-9063-B15CEF3A42B3}" srcOrd="0" destOrd="0" presId="urn:microsoft.com/office/officeart/2008/layout/LinedList"/>
    <dgm:cxn modelId="{4476276C-D212-4306-9080-1316F82C8BA9}" type="presParOf" srcId="{F3EE04F8-B7CD-48CE-84CA-99243BF8057F}" destId="{EE457A31-479A-49F8-969C-60F3E30F4E17}" srcOrd="1" destOrd="0" presId="urn:microsoft.com/office/officeart/2008/layout/LinedList"/>
    <dgm:cxn modelId="{DCD08269-1A15-4EC8-A6E7-D35AC11418D8}" type="presParOf" srcId="{B3416AD1-5332-42C2-B491-EF85AB197914}" destId="{1C7ADB1A-9C12-42ED-8143-983905128FFD}" srcOrd="2" destOrd="0" presId="urn:microsoft.com/office/officeart/2008/layout/LinedList"/>
    <dgm:cxn modelId="{E746A370-8CE5-4EBA-A70D-349D7C6A013F}" type="presParOf" srcId="{B3416AD1-5332-42C2-B491-EF85AB197914}" destId="{EC8FE66B-F861-437E-AB3D-37A40935C3A1}" srcOrd="3" destOrd="0" presId="urn:microsoft.com/office/officeart/2008/layout/LinedList"/>
    <dgm:cxn modelId="{1E3E5339-F879-4F87-A9CD-19C6DCC41919}" type="presParOf" srcId="{EC8FE66B-F861-437E-AB3D-37A40935C3A1}" destId="{D04D9469-79BA-4E86-B12F-941135BCA44B}" srcOrd="0" destOrd="0" presId="urn:microsoft.com/office/officeart/2008/layout/LinedList"/>
    <dgm:cxn modelId="{3308DF83-14E3-4EA9-89E8-1955E8F69762}" type="presParOf" srcId="{EC8FE66B-F861-437E-AB3D-37A40935C3A1}" destId="{42297680-DC92-43C9-8E78-160AAD2B2C6C}" srcOrd="1" destOrd="0" presId="urn:microsoft.com/office/officeart/2008/layout/LinedList"/>
    <dgm:cxn modelId="{716B2894-3DD8-4B71-944D-F410F9A49B6A}" type="presParOf" srcId="{B3416AD1-5332-42C2-B491-EF85AB197914}" destId="{5464F23F-557B-44BE-8281-439F89E37A23}" srcOrd="4" destOrd="0" presId="urn:microsoft.com/office/officeart/2008/layout/LinedList"/>
    <dgm:cxn modelId="{D451959C-06A9-435D-8025-A2FEA14C0AF1}" type="presParOf" srcId="{B3416AD1-5332-42C2-B491-EF85AB197914}" destId="{2184C202-B587-476C-B490-E85EBD379F26}" srcOrd="5" destOrd="0" presId="urn:microsoft.com/office/officeart/2008/layout/LinedList"/>
    <dgm:cxn modelId="{9312935D-98CA-479E-87D2-AE6A7805A469}" type="presParOf" srcId="{2184C202-B587-476C-B490-E85EBD379F26}" destId="{E9977E32-45E4-4179-A60A-59CEE5F6551A}" srcOrd="0" destOrd="0" presId="urn:microsoft.com/office/officeart/2008/layout/LinedList"/>
    <dgm:cxn modelId="{DCE17C4A-5DF9-4795-ABF4-E63EA6BD09D1}" type="presParOf" srcId="{2184C202-B587-476C-B490-E85EBD379F26}" destId="{68667CBC-AFCD-4A03-9F2F-840D059732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760E0E-7F0F-403D-A553-1C94FB80791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AE591AB-3608-443A-8984-19C372216C33}">
      <dgm:prSet custT="1"/>
      <dgm:spPr/>
      <dgm:t>
        <a:bodyPr/>
        <a:lstStyle/>
        <a:p>
          <a:pPr>
            <a:lnSpc>
              <a:spcPct val="100000"/>
            </a:lnSpc>
          </a:pPr>
          <a:r>
            <a:rPr lang="en-US" sz="1800" dirty="0">
              <a:latin typeface="Arial" panose="020B0604020202020204" pitchFamily="34" charset="0"/>
              <a:cs typeface="Arial" panose="020B0604020202020204" pitchFamily="34" charset="0"/>
            </a:rPr>
            <a:t>Supports teamwork</a:t>
          </a:r>
        </a:p>
      </dgm:t>
    </dgm:pt>
    <dgm:pt modelId="{01D9C07B-5A44-43E3-9EC7-CD36AA7F9135}" type="parTrans" cxnId="{D49426E5-E380-4252-AF20-605BCF42CACE}">
      <dgm:prSet/>
      <dgm:spPr/>
      <dgm:t>
        <a:bodyPr/>
        <a:lstStyle/>
        <a:p>
          <a:endParaRPr lang="en-US"/>
        </a:p>
      </dgm:t>
    </dgm:pt>
    <dgm:pt modelId="{381C49AE-F290-4FE5-B5A3-D91FA0F4D1F6}" type="sibTrans" cxnId="{D49426E5-E380-4252-AF20-605BCF42CACE}">
      <dgm:prSet/>
      <dgm:spPr/>
      <dgm:t>
        <a:bodyPr/>
        <a:lstStyle/>
        <a:p>
          <a:endParaRPr lang="en-US"/>
        </a:p>
      </dgm:t>
    </dgm:pt>
    <dgm:pt modelId="{6A3C2E69-E47E-417E-9E0C-50C332C87BEF}">
      <dgm:prSet custT="1"/>
      <dgm:spPr/>
      <dgm:t>
        <a:bodyPr/>
        <a:lstStyle/>
        <a:p>
          <a:pPr>
            <a:lnSpc>
              <a:spcPct val="100000"/>
            </a:lnSpc>
          </a:pPr>
          <a:r>
            <a:rPr lang="en-US" sz="1800" dirty="0">
              <a:latin typeface="Arial" panose="020B0604020202020204" pitchFamily="34" charset="0"/>
              <a:cs typeface="Arial" panose="020B0604020202020204" pitchFamily="34" charset="0"/>
            </a:rPr>
            <a:t>Builds trust </a:t>
          </a:r>
        </a:p>
        <a:p>
          <a:pPr>
            <a:lnSpc>
              <a:spcPct val="100000"/>
            </a:lnSpc>
          </a:pPr>
          <a:r>
            <a:rPr lang="en-US" sz="1800" dirty="0">
              <a:latin typeface="Arial" panose="020B0604020202020204" pitchFamily="34" charset="0"/>
              <a:cs typeface="Arial" panose="020B0604020202020204" pitchFamily="34" charset="0"/>
            </a:rPr>
            <a:t>(Quality Compliance system, 2024)</a:t>
          </a:r>
        </a:p>
      </dgm:t>
    </dgm:pt>
    <dgm:pt modelId="{6612671F-6D13-4863-9D75-0E65D56CE2BD}" type="parTrans" cxnId="{3DC5D8DA-F9F8-4FBA-A82B-1EFE5F57F107}">
      <dgm:prSet/>
      <dgm:spPr/>
      <dgm:t>
        <a:bodyPr/>
        <a:lstStyle/>
        <a:p>
          <a:endParaRPr lang="en-US"/>
        </a:p>
      </dgm:t>
    </dgm:pt>
    <dgm:pt modelId="{1553986B-3E17-4797-989E-4EFE3F18835F}" type="sibTrans" cxnId="{3DC5D8DA-F9F8-4FBA-A82B-1EFE5F57F107}">
      <dgm:prSet/>
      <dgm:spPr/>
      <dgm:t>
        <a:bodyPr/>
        <a:lstStyle/>
        <a:p>
          <a:endParaRPr lang="en-US"/>
        </a:p>
      </dgm:t>
    </dgm:pt>
    <dgm:pt modelId="{DCAE214C-3A65-4A0A-B623-29227E8F49AC}">
      <dgm:prSet custT="1"/>
      <dgm:spPr/>
      <dgm:t>
        <a:bodyPr/>
        <a:lstStyle/>
        <a:p>
          <a:pPr>
            <a:lnSpc>
              <a:spcPct val="100000"/>
            </a:lnSpc>
          </a:pPr>
          <a:r>
            <a:rPr lang="en-US" sz="1800" dirty="0">
              <a:latin typeface="Arial" panose="020B0604020202020204" pitchFamily="34" charset="0"/>
              <a:cs typeface="Arial" panose="020B0604020202020204" pitchFamily="34" charset="0"/>
            </a:rPr>
            <a:t>Protects privacy</a:t>
          </a:r>
        </a:p>
      </dgm:t>
    </dgm:pt>
    <dgm:pt modelId="{29982867-CE05-4C13-9E8B-D82AA65BFDFA}" type="parTrans" cxnId="{8D677278-C2EF-479D-AC5F-C4AE616D7E39}">
      <dgm:prSet/>
      <dgm:spPr/>
      <dgm:t>
        <a:bodyPr/>
        <a:lstStyle/>
        <a:p>
          <a:endParaRPr lang="en-US"/>
        </a:p>
      </dgm:t>
    </dgm:pt>
    <dgm:pt modelId="{3B41C165-F284-4FB7-A56B-F40BFBDCC1E2}" type="sibTrans" cxnId="{8D677278-C2EF-479D-AC5F-C4AE616D7E39}">
      <dgm:prSet/>
      <dgm:spPr/>
      <dgm:t>
        <a:bodyPr/>
        <a:lstStyle/>
        <a:p>
          <a:endParaRPr lang="en-US"/>
        </a:p>
      </dgm:t>
    </dgm:pt>
    <dgm:pt modelId="{5577DF50-5B4A-4370-9D8C-447E1461F942}" type="pres">
      <dgm:prSet presAssocID="{75760E0E-7F0F-403D-A553-1C94FB807918}" presName="root" presStyleCnt="0">
        <dgm:presLayoutVars>
          <dgm:dir/>
          <dgm:resizeHandles val="exact"/>
        </dgm:presLayoutVars>
      </dgm:prSet>
      <dgm:spPr/>
    </dgm:pt>
    <dgm:pt modelId="{9523945B-EB7C-422C-AAD1-54982192CE97}" type="pres">
      <dgm:prSet presAssocID="{CAE591AB-3608-443A-8984-19C372216C33}" presName="compNode" presStyleCnt="0"/>
      <dgm:spPr/>
    </dgm:pt>
    <dgm:pt modelId="{06A18DF0-E92E-4C5D-B570-DAF804450334}" type="pres">
      <dgm:prSet presAssocID="{CAE591AB-3608-443A-8984-19C372216C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9CB48B8-F68F-458E-B23D-6AE9FE36C5F9}" type="pres">
      <dgm:prSet presAssocID="{CAE591AB-3608-443A-8984-19C372216C33}" presName="spaceRect" presStyleCnt="0"/>
      <dgm:spPr/>
    </dgm:pt>
    <dgm:pt modelId="{D2EEF7D2-AD0E-4BD2-B923-4C7560C9F679}" type="pres">
      <dgm:prSet presAssocID="{CAE591AB-3608-443A-8984-19C372216C33}" presName="textRect" presStyleLbl="revTx" presStyleIdx="0" presStyleCnt="3">
        <dgm:presLayoutVars>
          <dgm:chMax val="1"/>
          <dgm:chPref val="1"/>
        </dgm:presLayoutVars>
      </dgm:prSet>
      <dgm:spPr/>
    </dgm:pt>
    <dgm:pt modelId="{0B0883A8-C629-4216-8F32-C2674AF089E1}" type="pres">
      <dgm:prSet presAssocID="{381C49AE-F290-4FE5-B5A3-D91FA0F4D1F6}" presName="sibTrans" presStyleCnt="0"/>
      <dgm:spPr/>
    </dgm:pt>
    <dgm:pt modelId="{61AB0AEC-D4E8-449A-A73F-FA051D68875B}" type="pres">
      <dgm:prSet presAssocID="{6A3C2E69-E47E-417E-9E0C-50C332C87BEF}" presName="compNode" presStyleCnt="0"/>
      <dgm:spPr/>
    </dgm:pt>
    <dgm:pt modelId="{73355267-8668-4160-A21B-BFF4B1B59A1F}" type="pres">
      <dgm:prSet presAssocID="{6A3C2E69-E47E-417E-9E0C-50C332C87BE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7985B57-7AA1-42AA-8155-EA2B35E57264}" type="pres">
      <dgm:prSet presAssocID="{6A3C2E69-E47E-417E-9E0C-50C332C87BEF}" presName="spaceRect" presStyleCnt="0"/>
      <dgm:spPr/>
    </dgm:pt>
    <dgm:pt modelId="{1650939D-433C-46B4-BD80-D3E689B8F112}" type="pres">
      <dgm:prSet presAssocID="{6A3C2E69-E47E-417E-9E0C-50C332C87BEF}" presName="textRect" presStyleLbl="revTx" presStyleIdx="1" presStyleCnt="3">
        <dgm:presLayoutVars>
          <dgm:chMax val="1"/>
          <dgm:chPref val="1"/>
        </dgm:presLayoutVars>
      </dgm:prSet>
      <dgm:spPr/>
    </dgm:pt>
    <dgm:pt modelId="{4110A4CD-F64B-472B-98E2-A344C58564C5}" type="pres">
      <dgm:prSet presAssocID="{1553986B-3E17-4797-989E-4EFE3F18835F}" presName="sibTrans" presStyleCnt="0"/>
      <dgm:spPr/>
    </dgm:pt>
    <dgm:pt modelId="{B81E4371-97F1-4885-9094-402E87E200ED}" type="pres">
      <dgm:prSet presAssocID="{DCAE214C-3A65-4A0A-B623-29227E8F49AC}" presName="compNode" presStyleCnt="0"/>
      <dgm:spPr/>
    </dgm:pt>
    <dgm:pt modelId="{8B335338-787B-4A41-82B0-10860E42C4A4}" type="pres">
      <dgm:prSet presAssocID="{DCAE214C-3A65-4A0A-B623-29227E8F49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2122FF9-9B7A-4E31-824F-A8DB6FE8EEC4}" type="pres">
      <dgm:prSet presAssocID="{DCAE214C-3A65-4A0A-B623-29227E8F49AC}" presName="spaceRect" presStyleCnt="0"/>
      <dgm:spPr/>
    </dgm:pt>
    <dgm:pt modelId="{37D23D03-0DB1-4AAC-B5D2-724BD676945C}" type="pres">
      <dgm:prSet presAssocID="{DCAE214C-3A65-4A0A-B623-29227E8F49AC}" presName="textRect" presStyleLbl="revTx" presStyleIdx="2" presStyleCnt="3">
        <dgm:presLayoutVars>
          <dgm:chMax val="1"/>
          <dgm:chPref val="1"/>
        </dgm:presLayoutVars>
      </dgm:prSet>
      <dgm:spPr/>
    </dgm:pt>
  </dgm:ptLst>
  <dgm:cxnLst>
    <dgm:cxn modelId="{1A934E46-1386-47CC-878A-7D2831CC82A7}" type="presOf" srcId="{75760E0E-7F0F-403D-A553-1C94FB807918}" destId="{5577DF50-5B4A-4370-9D8C-447E1461F942}" srcOrd="0" destOrd="0" presId="urn:microsoft.com/office/officeart/2018/2/layout/IconLabelList"/>
    <dgm:cxn modelId="{BCC36947-EB0C-414B-8A8A-8A021DF316F0}" type="presOf" srcId="{DCAE214C-3A65-4A0A-B623-29227E8F49AC}" destId="{37D23D03-0DB1-4AAC-B5D2-724BD676945C}" srcOrd="0" destOrd="0" presId="urn:microsoft.com/office/officeart/2018/2/layout/IconLabelList"/>
    <dgm:cxn modelId="{8D677278-C2EF-479D-AC5F-C4AE616D7E39}" srcId="{75760E0E-7F0F-403D-A553-1C94FB807918}" destId="{DCAE214C-3A65-4A0A-B623-29227E8F49AC}" srcOrd="2" destOrd="0" parTransId="{29982867-CE05-4C13-9E8B-D82AA65BFDFA}" sibTransId="{3B41C165-F284-4FB7-A56B-F40BFBDCC1E2}"/>
    <dgm:cxn modelId="{05CF0E9A-8079-4536-BB0D-28CBC75D5295}" type="presOf" srcId="{6A3C2E69-E47E-417E-9E0C-50C332C87BEF}" destId="{1650939D-433C-46B4-BD80-D3E689B8F112}" srcOrd="0" destOrd="0" presId="urn:microsoft.com/office/officeart/2018/2/layout/IconLabelList"/>
    <dgm:cxn modelId="{793427C7-6E10-4733-B0B4-A8B90858435B}" type="presOf" srcId="{CAE591AB-3608-443A-8984-19C372216C33}" destId="{D2EEF7D2-AD0E-4BD2-B923-4C7560C9F679}" srcOrd="0" destOrd="0" presId="urn:microsoft.com/office/officeart/2018/2/layout/IconLabelList"/>
    <dgm:cxn modelId="{3DC5D8DA-F9F8-4FBA-A82B-1EFE5F57F107}" srcId="{75760E0E-7F0F-403D-A553-1C94FB807918}" destId="{6A3C2E69-E47E-417E-9E0C-50C332C87BEF}" srcOrd="1" destOrd="0" parTransId="{6612671F-6D13-4863-9D75-0E65D56CE2BD}" sibTransId="{1553986B-3E17-4797-989E-4EFE3F18835F}"/>
    <dgm:cxn modelId="{D49426E5-E380-4252-AF20-605BCF42CACE}" srcId="{75760E0E-7F0F-403D-A553-1C94FB807918}" destId="{CAE591AB-3608-443A-8984-19C372216C33}" srcOrd="0" destOrd="0" parTransId="{01D9C07B-5A44-43E3-9EC7-CD36AA7F9135}" sibTransId="{381C49AE-F290-4FE5-B5A3-D91FA0F4D1F6}"/>
    <dgm:cxn modelId="{9603F67D-09EA-4E4A-A6CE-9C09494D31EF}" type="presParOf" srcId="{5577DF50-5B4A-4370-9D8C-447E1461F942}" destId="{9523945B-EB7C-422C-AAD1-54982192CE97}" srcOrd="0" destOrd="0" presId="urn:microsoft.com/office/officeart/2018/2/layout/IconLabelList"/>
    <dgm:cxn modelId="{D09C93FE-E0DD-4461-BA69-2BFB2A2097F2}" type="presParOf" srcId="{9523945B-EB7C-422C-AAD1-54982192CE97}" destId="{06A18DF0-E92E-4C5D-B570-DAF804450334}" srcOrd="0" destOrd="0" presId="urn:microsoft.com/office/officeart/2018/2/layout/IconLabelList"/>
    <dgm:cxn modelId="{79C5AE87-8BB3-48D1-B8C3-44C300FD14BC}" type="presParOf" srcId="{9523945B-EB7C-422C-AAD1-54982192CE97}" destId="{C9CB48B8-F68F-458E-B23D-6AE9FE36C5F9}" srcOrd="1" destOrd="0" presId="urn:microsoft.com/office/officeart/2018/2/layout/IconLabelList"/>
    <dgm:cxn modelId="{A5ACCB92-66F4-42F6-9D1D-54B5F3E07239}" type="presParOf" srcId="{9523945B-EB7C-422C-AAD1-54982192CE97}" destId="{D2EEF7D2-AD0E-4BD2-B923-4C7560C9F679}" srcOrd="2" destOrd="0" presId="urn:microsoft.com/office/officeart/2018/2/layout/IconLabelList"/>
    <dgm:cxn modelId="{ADA510A1-FA29-43C9-8D43-1C6842922CB5}" type="presParOf" srcId="{5577DF50-5B4A-4370-9D8C-447E1461F942}" destId="{0B0883A8-C629-4216-8F32-C2674AF089E1}" srcOrd="1" destOrd="0" presId="urn:microsoft.com/office/officeart/2018/2/layout/IconLabelList"/>
    <dgm:cxn modelId="{BD69ABD2-3CCE-4D37-813C-BB1D2D03BFFD}" type="presParOf" srcId="{5577DF50-5B4A-4370-9D8C-447E1461F942}" destId="{61AB0AEC-D4E8-449A-A73F-FA051D68875B}" srcOrd="2" destOrd="0" presId="urn:microsoft.com/office/officeart/2018/2/layout/IconLabelList"/>
    <dgm:cxn modelId="{3EF899F3-DE2E-4D3C-B590-FD307B903AF0}" type="presParOf" srcId="{61AB0AEC-D4E8-449A-A73F-FA051D68875B}" destId="{73355267-8668-4160-A21B-BFF4B1B59A1F}" srcOrd="0" destOrd="0" presId="urn:microsoft.com/office/officeart/2018/2/layout/IconLabelList"/>
    <dgm:cxn modelId="{DDC12181-784F-479E-9529-52A6072C650B}" type="presParOf" srcId="{61AB0AEC-D4E8-449A-A73F-FA051D68875B}" destId="{F7985B57-7AA1-42AA-8155-EA2B35E57264}" srcOrd="1" destOrd="0" presId="urn:microsoft.com/office/officeart/2018/2/layout/IconLabelList"/>
    <dgm:cxn modelId="{FCC824E3-0CA9-4069-B1B7-253271E5437E}" type="presParOf" srcId="{61AB0AEC-D4E8-449A-A73F-FA051D68875B}" destId="{1650939D-433C-46B4-BD80-D3E689B8F112}" srcOrd="2" destOrd="0" presId="urn:microsoft.com/office/officeart/2018/2/layout/IconLabelList"/>
    <dgm:cxn modelId="{6FD97B30-8C2B-4AA8-8F1C-5E57A7523BA0}" type="presParOf" srcId="{5577DF50-5B4A-4370-9D8C-447E1461F942}" destId="{4110A4CD-F64B-472B-98E2-A344C58564C5}" srcOrd="3" destOrd="0" presId="urn:microsoft.com/office/officeart/2018/2/layout/IconLabelList"/>
    <dgm:cxn modelId="{4C638217-D628-4B0F-9D32-8C48174DBA4D}" type="presParOf" srcId="{5577DF50-5B4A-4370-9D8C-447E1461F942}" destId="{B81E4371-97F1-4885-9094-402E87E200ED}" srcOrd="4" destOrd="0" presId="urn:microsoft.com/office/officeart/2018/2/layout/IconLabelList"/>
    <dgm:cxn modelId="{66641A79-A738-4AD4-BFCC-CA9F01B8C20C}" type="presParOf" srcId="{B81E4371-97F1-4885-9094-402E87E200ED}" destId="{8B335338-787B-4A41-82B0-10860E42C4A4}" srcOrd="0" destOrd="0" presId="urn:microsoft.com/office/officeart/2018/2/layout/IconLabelList"/>
    <dgm:cxn modelId="{16BE00F3-48E4-4388-BDDF-63BE39022B0F}" type="presParOf" srcId="{B81E4371-97F1-4885-9094-402E87E200ED}" destId="{12122FF9-9B7A-4E31-824F-A8DB6FE8EEC4}" srcOrd="1" destOrd="0" presId="urn:microsoft.com/office/officeart/2018/2/layout/IconLabelList"/>
    <dgm:cxn modelId="{2F4FF7CA-BDCC-448E-ACEE-B5F619617A29}" type="presParOf" srcId="{B81E4371-97F1-4885-9094-402E87E200ED}" destId="{37D23D03-0DB1-4AAC-B5D2-724BD676945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4F03-8DDC-44EB-AC52-42269E532081}">
      <dsp:nvSpPr>
        <dsp:cNvPr id="0" name=""/>
        <dsp:cNvSpPr/>
      </dsp:nvSpPr>
      <dsp:spPr>
        <a:xfrm>
          <a:off x="0" y="1566"/>
          <a:ext cx="4708706"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2619A15-D2D8-46DF-9063-B15CEF3A42B3}">
      <dsp:nvSpPr>
        <dsp:cNvPr id="0" name=""/>
        <dsp:cNvSpPr/>
      </dsp:nvSpPr>
      <dsp:spPr>
        <a:xfrm>
          <a:off x="0" y="1566"/>
          <a:ext cx="4708706" cy="1068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Improves patient safety    </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(Sharkiya,2023).</a:t>
          </a:r>
          <a:endParaRPr lang="en-US" sz="2000" kern="1200" dirty="0">
            <a:latin typeface="Arial" panose="020B0604020202020204" pitchFamily="34" charset="0"/>
            <a:cs typeface="Arial" panose="020B0604020202020204" pitchFamily="34" charset="0"/>
          </a:endParaRPr>
        </a:p>
      </dsp:txBody>
      <dsp:txXfrm>
        <a:off x="0" y="1566"/>
        <a:ext cx="4708706" cy="1068241"/>
      </dsp:txXfrm>
    </dsp:sp>
    <dsp:sp modelId="{1C7ADB1A-9C12-42ED-8143-983905128FFD}">
      <dsp:nvSpPr>
        <dsp:cNvPr id="0" name=""/>
        <dsp:cNvSpPr/>
      </dsp:nvSpPr>
      <dsp:spPr>
        <a:xfrm>
          <a:off x="0" y="1069807"/>
          <a:ext cx="4708706"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04D9469-79BA-4E86-B12F-941135BCA44B}">
      <dsp:nvSpPr>
        <dsp:cNvPr id="0" name=""/>
        <dsp:cNvSpPr/>
      </dsp:nvSpPr>
      <dsp:spPr>
        <a:xfrm>
          <a:off x="0" y="1069807"/>
          <a:ext cx="4708706" cy="1068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Understanding patient needs.</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(Medical Protection, 2025)</a:t>
          </a:r>
          <a:endParaRPr lang="en-US" sz="2000" kern="1200" dirty="0">
            <a:latin typeface="Arial" panose="020B0604020202020204" pitchFamily="34" charset="0"/>
            <a:cs typeface="Arial" panose="020B0604020202020204" pitchFamily="34" charset="0"/>
          </a:endParaRPr>
        </a:p>
      </dsp:txBody>
      <dsp:txXfrm>
        <a:off x="0" y="1069807"/>
        <a:ext cx="4708706" cy="1068241"/>
      </dsp:txXfrm>
    </dsp:sp>
    <dsp:sp modelId="{5464F23F-557B-44BE-8281-439F89E37A23}">
      <dsp:nvSpPr>
        <dsp:cNvPr id="0" name=""/>
        <dsp:cNvSpPr/>
      </dsp:nvSpPr>
      <dsp:spPr>
        <a:xfrm>
          <a:off x="0" y="2138048"/>
          <a:ext cx="4708706" cy="0"/>
        </a:xfrm>
        <a:prstGeom prst="line">
          <a:avLst/>
        </a:prstGeom>
        <a:solidFill>
          <a:schemeClr val="dk2">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E9977E32-45E4-4179-A60A-59CEE5F6551A}">
      <dsp:nvSpPr>
        <dsp:cNvPr id="0" name=""/>
        <dsp:cNvSpPr/>
      </dsp:nvSpPr>
      <dsp:spPr>
        <a:xfrm>
          <a:off x="0" y="2138048"/>
          <a:ext cx="4708706" cy="1068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Supporting wellbeing.</a:t>
          </a:r>
          <a:endParaRPr lang="en-US" sz="3600" kern="1200" dirty="0">
            <a:latin typeface="Arial" panose="020B0604020202020204" pitchFamily="34" charset="0"/>
            <a:cs typeface="Arial" panose="020B0604020202020204" pitchFamily="34" charset="0"/>
          </a:endParaRPr>
        </a:p>
      </dsp:txBody>
      <dsp:txXfrm>
        <a:off x="0" y="2138048"/>
        <a:ext cx="4708706" cy="1068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18DF0-E92E-4C5D-B570-DAF804450334}">
      <dsp:nvSpPr>
        <dsp:cNvPr id="0" name=""/>
        <dsp:cNvSpPr/>
      </dsp:nvSpPr>
      <dsp:spPr>
        <a:xfrm>
          <a:off x="1758224" y="299491"/>
          <a:ext cx="1040333" cy="10403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EEF7D2-AD0E-4BD2-B923-4C7560C9F679}">
      <dsp:nvSpPr>
        <dsp:cNvPr id="0" name=""/>
        <dsp:cNvSpPr/>
      </dsp:nvSpPr>
      <dsp:spPr>
        <a:xfrm>
          <a:off x="1122464" y="1682732"/>
          <a:ext cx="2311852"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Supports teamwork</a:t>
          </a:r>
        </a:p>
      </dsp:txBody>
      <dsp:txXfrm>
        <a:off x="1122464" y="1682732"/>
        <a:ext cx="2311852" cy="900000"/>
      </dsp:txXfrm>
    </dsp:sp>
    <dsp:sp modelId="{73355267-8668-4160-A21B-BFF4B1B59A1F}">
      <dsp:nvSpPr>
        <dsp:cNvPr id="0" name=""/>
        <dsp:cNvSpPr/>
      </dsp:nvSpPr>
      <dsp:spPr>
        <a:xfrm>
          <a:off x="4474650" y="299491"/>
          <a:ext cx="1040333" cy="10403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50939D-433C-46B4-BD80-D3E689B8F112}">
      <dsp:nvSpPr>
        <dsp:cNvPr id="0" name=""/>
        <dsp:cNvSpPr/>
      </dsp:nvSpPr>
      <dsp:spPr>
        <a:xfrm>
          <a:off x="3838890" y="1682732"/>
          <a:ext cx="2311852"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Builds trust </a:t>
          </a:r>
        </a:p>
        <a:p>
          <a:pPr marL="0" lvl="0" indent="0" algn="ctr"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(Quality Compliance system, 2024)</a:t>
          </a:r>
        </a:p>
      </dsp:txBody>
      <dsp:txXfrm>
        <a:off x="3838890" y="1682732"/>
        <a:ext cx="2311852" cy="900000"/>
      </dsp:txXfrm>
    </dsp:sp>
    <dsp:sp modelId="{8B335338-787B-4A41-82B0-10860E42C4A4}">
      <dsp:nvSpPr>
        <dsp:cNvPr id="0" name=""/>
        <dsp:cNvSpPr/>
      </dsp:nvSpPr>
      <dsp:spPr>
        <a:xfrm>
          <a:off x="7191076" y="299491"/>
          <a:ext cx="1040333" cy="10403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D23D03-0DB1-4AAC-B5D2-724BD676945C}">
      <dsp:nvSpPr>
        <dsp:cNvPr id="0" name=""/>
        <dsp:cNvSpPr/>
      </dsp:nvSpPr>
      <dsp:spPr>
        <a:xfrm>
          <a:off x="6555317" y="1682732"/>
          <a:ext cx="2311852"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Protects privacy</a:t>
          </a:r>
        </a:p>
      </dsp:txBody>
      <dsp:txXfrm>
        <a:off x="6555317" y="1682732"/>
        <a:ext cx="2311852" cy="90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2/21/2026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243162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13423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48476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008460-8B2F-4AAA-A4E2-10730069204C}"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43757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008460-8B2F-4AAA-A4E2-10730069204C}" type="datetimeFigureOut">
              <a:rPr lang="en-US" smtClean="0"/>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83163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1008460-8B2F-4AAA-A4E2-10730069204C}" type="datetimeFigureOut">
              <a:rPr lang="en-US" smtClean="0"/>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52514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008460-8B2F-4AAA-A4E2-10730069204C}" type="datetimeFigureOut">
              <a:rPr lang="en-US" smtClean="0"/>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368228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68193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03490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008460-8B2F-4AAA-A4E2-10730069204C}" type="datetimeFigureOut">
              <a:rPr lang="en-US" smtClean="0"/>
              <a:pPr/>
              <a:t>2/21/2026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282687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15413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788963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2163557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550804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008460-8B2F-4AAA-A4E2-10730069204C}" type="datetimeFigureOut">
              <a:rPr lang="en-US" smtClean="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814813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735094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008460-8B2F-4AAA-A4E2-10730069204C}" type="datetimeFigureOut">
              <a:rPr lang="en-US" smtClean="0"/>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9081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1008460-8B2F-4AAA-A4E2-10730069204C}" type="datetimeFigureOut">
              <a:rPr lang="en-US" smtClean="0"/>
              <a:pPr/>
              <a:t>2/21/2026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3713918990"/>
      </p:ext>
    </p:extLst>
  </p:cSld>
  <p:clrMap bg1="lt1" tx1="dk1" bg2="lt2" tx2="dk2" accent1="accent1" accent2="accent2" accent3="accent3" accent4="accent4" accent5="accent5" accent6="accent6" hlink="hlink" folHlink="folHlink"/>
  <p:sldLayoutIdLst>
    <p:sldLayoutId id="2147484016" r:id="rId1"/>
    <p:sldLayoutId id="2147484017" r:id="rId2"/>
    <p:sldLayoutId id="2147484018" r:id="rId3"/>
    <p:sldLayoutId id="2147484019" r:id="rId4"/>
    <p:sldLayoutId id="2147484020" r:id="rId5"/>
    <p:sldLayoutId id="2147484021" r:id="rId6"/>
    <p:sldLayoutId id="2147484022" r:id="rId7"/>
    <p:sldLayoutId id="2147484023" r:id="rId8"/>
    <p:sldLayoutId id="2147484024" r:id="rId9"/>
    <p:sldLayoutId id="2147484025" r:id="rId10"/>
    <p:sldLayoutId id="2147484026" r:id="rId11"/>
    <p:sldLayoutId id="2147484027" r:id="rId12"/>
    <p:sldLayoutId id="2147484028" r:id="rId13"/>
    <p:sldLayoutId id="2147484029" r:id="rId14"/>
    <p:sldLayoutId id="2147484030" r:id="rId15"/>
    <p:sldLayoutId id="2147484031" r:id="rId16"/>
    <p:sldLayoutId id="2147484032"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researchleap.com/analysis-b-2-c-social-media-communication-germany/"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mynextmove.org/profile/summary/29-1215.00" TargetMode="External"/><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somospacientes.com/noticias/sanidad/necesidad-de-reabrir-los-centros-terapeuticos-para-la-demencia/attachment/atencion-paciente-alzheimer/"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igitaldoorway.blogspot.com/2018/07/aprns-and-21st-century-american.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medicalprotection.org/uk/advice-centre-articles/guide-to-communication" TargetMode="External"/><Relationship Id="rId2" Type="http://schemas.openxmlformats.org/officeDocument/2006/relationships/hyperlink" Target="https://pressbooks.library.torontomu.ca/communicationnursing/chapter/transaction-model-of-communication/" TargetMode="External"/><Relationship Id="rId1" Type="http://schemas.openxmlformats.org/officeDocument/2006/relationships/slideLayout" Target="../slideLayouts/slideLayout2.xml"/><Relationship Id="rId6" Type="http://schemas.openxmlformats.org/officeDocument/2006/relationships/hyperlink" Target="https://www.who.int/westernpacific/initiatives/Communication-for-Health-C4H" TargetMode="External"/><Relationship Id="rId5" Type="http://schemas.openxmlformats.org/officeDocument/2006/relationships/hyperlink" Target="https://bmchealthservres.biomedcentral.com/articles/10.1186/s12913-023-09869-8" TargetMode="External"/><Relationship Id="rId4" Type="http://schemas.openxmlformats.org/officeDocument/2006/relationships/hyperlink" Target="https://www.qcs.co.uk/effective-communication-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9BBD5-0C1E-D5CA-C4AE-D8235B4F6668}"/>
              </a:ext>
            </a:extLst>
          </p:cNvPr>
          <p:cNvSpPr>
            <a:spLocks noGrp="1"/>
          </p:cNvSpPr>
          <p:nvPr>
            <p:ph type="ctrTitle"/>
          </p:nvPr>
        </p:nvSpPr>
        <p:spPr>
          <a:xfrm>
            <a:off x="556428" y="1112108"/>
            <a:ext cx="3754169" cy="4638936"/>
          </a:xfrm>
        </p:spPr>
        <p:txBody>
          <a:bodyPr vert="horz" lIns="91440" tIns="45720" rIns="91440" bIns="45720" rtlCol="0" anchor="t">
            <a:normAutofit/>
          </a:bodyPr>
          <a:lstStyle/>
          <a:p>
            <a:pPr>
              <a:lnSpc>
                <a:spcPct val="90000"/>
              </a:lnSpc>
            </a:pPr>
            <a:r>
              <a:rPr lang="en-US" sz="4000" cap="none" spc="0">
                <a:solidFill>
                  <a:srgbClr val="FFFFFF"/>
                </a:solidFill>
              </a:rPr>
              <a:t> </a:t>
            </a:r>
          </a:p>
        </p:txBody>
      </p:sp>
      <p:sp>
        <p:nvSpPr>
          <p:cNvPr id="3" name="Subtitle 2">
            <a:extLst>
              <a:ext uri="{FF2B5EF4-FFF2-40B4-BE49-F238E27FC236}">
                <a16:creationId xmlns:a16="http://schemas.microsoft.com/office/drawing/2014/main" id="{52A59FF5-6A37-3093-FA66-7A1BFD528B20}"/>
              </a:ext>
            </a:extLst>
          </p:cNvPr>
          <p:cNvSpPr>
            <a:spLocks noGrp="1"/>
          </p:cNvSpPr>
          <p:nvPr>
            <p:ph type="subTitle" idx="1"/>
          </p:nvPr>
        </p:nvSpPr>
        <p:spPr>
          <a:xfrm>
            <a:off x="5375415" y="1112108"/>
            <a:ext cx="5939709" cy="3348380"/>
          </a:xfrm>
        </p:spPr>
        <p:txBody>
          <a:bodyPr vert="horz" lIns="91440" tIns="45720" rIns="91440" bIns="45720" rtlCol="0">
            <a:normAutofit/>
          </a:bodyPr>
          <a:lstStyle/>
          <a:p>
            <a:pPr indent="-182880" algn="l">
              <a:spcAft>
                <a:spcPts val="600"/>
              </a:spcAft>
              <a:buFont typeface="Garamond" pitchFamily="18" charset="0"/>
              <a:buChar char="◦"/>
            </a:pPr>
            <a:r>
              <a:rPr lang="en-US" sz="2400" b="1" dirty="0">
                <a:latin typeface="Arial" panose="020B0604020202020204" pitchFamily="34" charset="0"/>
                <a:cs typeface="Arial" panose="020B0604020202020204" pitchFamily="34" charset="0"/>
              </a:rPr>
              <a:t>Ahlam Bchini</a:t>
            </a:r>
          </a:p>
          <a:p>
            <a:pPr indent="-182880" algn="l">
              <a:spcAft>
                <a:spcPts val="600"/>
              </a:spcAft>
              <a:buFont typeface="Garamond" pitchFamily="18" charset="0"/>
              <a:buChar char="◦"/>
            </a:pPr>
            <a:r>
              <a:rPr lang="en-US" sz="2400" b="1" dirty="0">
                <a:latin typeface="Arial" panose="020B0604020202020204" pitchFamily="34" charset="0"/>
                <a:cs typeface="Arial" panose="020B0604020202020204" pitchFamily="34" charset="0"/>
              </a:rPr>
              <a:t> 2439423</a:t>
            </a:r>
          </a:p>
          <a:p>
            <a:pPr indent="-182880" algn="l">
              <a:spcAft>
                <a:spcPts val="600"/>
              </a:spcAft>
              <a:buFont typeface="Garamond" pitchFamily="18" charset="0"/>
              <a:buChar char="◦"/>
            </a:pPr>
            <a:r>
              <a:rPr lang="en-US" sz="2400" b="1" dirty="0">
                <a:latin typeface="Arial" panose="020B0604020202020204" pitchFamily="34" charset="0"/>
                <a:cs typeface="Arial" panose="020B0604020202020204" pitchFamily="34" charset="0"/>
              </a:rPr>
              <a:t>Professional Development within Social and </a:t>
            </a:r>
          </a:p>
          <a:p>
            <a:pPr algn="l">
              <a:spcAft>
                <a:spcPts val="600"/>
              </a:spcAft>
            </a:pPr>
            <a:r>
              <a:rPr lang="en-US" sz="2400" b="1" dirty="0">
                <a:latin typeface="Arial" panose="020B0604020202020204" pitchFamily="34" charset="0"/>
                <a:cs typeface="Arial" panose="020B0604020202020204" pitchFamily="34" charset="0"/>
              </a:rPr>
              <a:t> Health Care (LCHS 4009)</a:t>
            </a:r>
          </a:p>
          <a:p>
            <a:pPr indent="-182880" algn="l">
              <a:spcAft>
                <a:spcPts val="600"/>
              </a:spcAft>
              <a:buFont typeface="Garamond" pitchFamily="18" charset="0"/>
              <a:buChar char="◦"/>
            </a:pPr>
            <a:r>
              <a:rPr lang="en-US" sz="2400" b="1" dirty="0">
                <a:latin typeface="Arial" panose="020B0604020202020204" pitchFamily="34" charset="0"/>
                <a:cs typeface="Arial" panose="020B0604020202020204" pitchFamily="34" charset="0"/>
              </a:rPr>
              <a:t>Assignment title: Self Awareness Presentation</a:t>
            </a:r>
          </a:p>
        </p:txBody>
      </p:sp>
    </p:spTree>
    <p:extLst>
      <p:ext uri="{BB962C8B-B14F-4D97-AF65-F5344CB8AC3E}">
        <p14:creationId xmlns:p14="http://schemas.microsoft.com/office/powerpoint/2010/main" val="2713587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31E5C03-8A8D-0932-DAC8-694EE44D4AB2}"/>
              </a:ext>
            </a:extLst>
          </p:cNvPr>
          <p:cNvSpPr>
            <a:spLocks noGrp="1"/>
          </p:cNvSpPr>
          <p:nvPr>
            <p:ph type="title"/>
          </p:nvPr>
        </p:nvSpPr>
        <p:spPr>
          <a:xfrm>
            <a:off x="1484311" y="780585"/>
            <a:ext cx="10018713" cy="959005"/>
          </a:xfrm>
        </p:spPr>
        <p:txBody>
          <a:bodyPr>
            <a:normAutofit fontScale="90000"/>
          </a:bodyPr>
          <a:lstStyle/>
          <a:p>
            <a:r>
              <a:rPr lang="en-GB" b="1" dirty="0">
                <a:latin typeface="Arial" panose="020B0604020202020204" pitchFamily="34" charset="0"/>
                <a:cs typeface="Arial" panose="020B0604020202020204" pitchFamily="34" charset="0"/>
              </a:rPr>
              <a:t>Effective Communication in Health and Social Care</a:t>
            </a:r>
          </a:p>
        </p:txBody>
      </p:sp>
      <p:sp>
        <p:nvSpPr>
          <p:cNvPr id="72" name="Content Placeholder 6">
            <a:extLst>
              <a:ext uri="{FF2B5EF4-FFF2-40B4-BE49-F238E27FC236}">
                <a16:creationId xmlns:a16="http://schemas.microsoft.com/office/drawing/2014/main" id="{190EDD81-A9BD-B7ED-6125-A7DB94558318}"/>
              </a:ext>
            </a:extLst>
          </p:cNvPr>
          <p:cNvSpPr>
            <a:spLocks noGrp="1"/>
          </p:cNvSpPr>
          <p:nvPr>
            <p:ph idx="1"/>
          </p:nvPr>
        </p:nvSpPr>
        <p:spPr>
          <a:xfrm>
            <a:off x="2141033" y="1873405"/>
            <a:ext cx="5263377" cy="4345280"/>
          </a:xfrm>
        </p:spPr>
        <p:txBody>
          <a:bodyPr>
            <a:normAutofit fontScale="85000" lnSpcReduction="20000"/>
          </a:bodyPr>
          <a:lstStyle/>
          <a:p>
            <a:pPr marL="0" indent="0">
              <a:buNone/>
            </a:pP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	</a:t>
            </a:r>
          </a:p>
          <a:p>
            <a:pPr marL="0" indent="0">
              <a:buNone/>
            </a:pPr>
            <a:r>
              <a:rPr lang="en-GB" sz="3200" b="1" dirty="0">
                <a:latin typeface="Arial" panose="020B0604020202020204" pitchFamily="34" charset="0"/>
                <a:cs typeface="Arial" panose="020B0604020202020204" pitchFamily="34" charset="0"/>
              </a:rPr>
              <a:t>What is Communication?</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Communication: Exchange of information, ideas, feeling and thoughts between people.</a:t>
            </a:r>
          </a:p>
          <a:p>
            <a:pPr marL="0" indent="0">
              <a:buNone/>
            </a:pPr>
            <a:r>
              <a:rPr lang="en-GB" sz="1700" dirty="0">
                <a:latin typeface="Arial" panose="020B0604020202020204" pitchFamily="34" charset="0"/>
                <a:cs typeface="Arial" panose="020B0604020202020204" pitchFamily="34" charset="0"/>
              </a:rPr>
              <a:t>It can be;</a:t>
            </a:r>
          </a:p>
          <a:p>
            <a:r>
              <a:rPr lang="en-GB" sz="1700" dirty="0">
                <a:latin typeface="Arial" panose="020B0604020202020204" pitchFamily="34" charset="0"/>
                <a:cs typeface="Arial" panose="020B0604020202020204" pitchFamily="34" charset="0"/>
              </a:rPr>
              <a:t>Verbal</a:t>
            </a:r>
          </a:p>
          <a:p>
            <a:r>
              <a:rPr lang="en-GB" sz="1700" dirty="0">
                <a:latin typeface="Arial" panose="020B0604020202020204" pitchFamily="34" charset="0"/>
                <a:cs typeface="Arial" panose="020B0604020202020204" pitchFamily="34" charset="0"/>
              </a:rPr>
              <a:t>nonverbal</a:t>
            </a:r>
          </a:p>
          <a:p>
            <a:r>
              <a:rPr lang="en-GB" sz="1700" dirty="0">
                <a:latin typeface="Arial" panose="020B0604020202020204" pitchFamily="34" charset="0"/>
                <a:cs typeface="Arial" panose="020B0604020202020204" pitchFamily="34" charset="0"/>
              </a:rPr>
              <a:t>written</a:t>
            </a:r>
          </a:p>
          <a:p>
            <a:r>
              <a:rPr lang="en-GB" sz="1700" dirty="0">
                <a:latin typeface="Arial" panose="020B0604020202020204" pitchFamily="34" charset="0"/>
                <a:cs typeface="Arial" panose="020B0604020202020204" pitchFamily="34" charset="0"/>
              </a:rPr>
              <a:t>listening</a:t>
            </a:r>
          </a:p>
          <a:p>
            <a:pPr marL="0" indent="0">
              <a:buNone/>
            </a:pPr>
            <a:r>
              <a:rPr lang="en-GB" sz="1700" dirty="0">
                <a:latin typeface="Arial" panose="020B0604020202020204" pitchFamily="34" charset="0"/>
                <a:cs typeface="Arial" panose="020B0604020202020204" pitchFamily="34" charset="0"/>
              </a:rPr>
              <a:t>Communication is a powerful tool in health care that improves knowledge, attitude and health outcomes.</a:t>
            </a:r>
          </a:p>
          <a:p>
            <a:pPr marL="0" indent="0">
              <a:buNone/>
            </a:pPr>
            <a:r>
              <a:rPr lang="en-GB" sz="1700" dirty="0">
                <a:latin typeface="Arial" panose="020B0604020202020204" pitchFamily="34" charset="0"/>
                <a:cs typeface="Arial" panose="020B0604020202020204" pitchFamily="34" charset="0"/>
              </a:rPr>
              <a:t>(WHO, 2026).</a:t>
            </a:r>
          </a:p>
          <a:p>
            <a:pPr marL="0" indent="0">
              <a:buNone/>
            </a:pPr>
            <a:endParaRPr lang="en-GB" sz="1500" dirty="0">
              <a:latin typeface="Arial" panose="020B0604020202020204" pitchFamily="34" charset="0"/>
              <a:cs typeface="Arial" panose="020B0604020202020204" pitchFamily="34" charset="0"/>
            </a:endParaRPr>
          </a:p>
        </p:txBody>
      </p:sp>
      <p:pic>
        <p:nvPicPr>
          <p:cNvPr id="3" name="Picture 2" descr="A group of people holding hands&#10;&#10;AI-generated content may be incorrect.">
            <a:extLst>
              <a:ext uri="{FF2B5EF4-FFF2-40B4-BE49-F238E27FC236}">
                <a16:creationId xmlns:a16="http://schemas.microsoft.com/office/drawing/2014/main" id="{2BD53AE4-CE42-FEC1-5F73-0C4B1DAE3B3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090" r="15044" b="3"/>
          <a:stretch>
            <a:fillRect/>
          </a:stretch>
        </p:blipFill>
        <p:spPr>
          <a:xfrm>
            <a:off x="7662441" y="2071868"/>
            <a:ext cx="3840583" cy="3840217"/>
          </a:xfrm>
          <a:prstGeom prst="rect">
            <a:avLst/>
          </a:prstGeom>
        </p:spPr>
      </p:pic>
    </p:spTree>
    <p:extLst>
      <p:ext uri="{BB962C8B-B14F-4D97-AF65-F5344CB8AC3E}">
        <p14:creationId xmlns:p14="http://schemas.microsoft.com/office/powerpoint/2010/main" val="3613323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31DBE-C363-DB07-3DAE-3F15485086F1}"/>
              </a:ext>
            </a:extLst>
          </p:cNvPr>
          <p:cNvSpPr>
            <a:spLocks noGrp="1"/>
          </p:cNvSpPr>
          <p:nvPr>
            <p:ph type="title"/>
          </p:nvPr>
        </p:nvSpPr>
        <p:spPr>
          <a:xfrm>
            <a:off x="1484311" y="245328"/>
            <a:ext cx="10547855" cy="1851102"/>
          </a:xfrm>
        </p:spPr>
        <p:txBody>
          <a:bodyPr>
            <a:normAutofit/>
          </a:bodyPr>
          <a:lstStyle/>
          <a:p>
            <a:r>
              <a:rPr lang="en-GB" sz="3700" b="1" dirty="0">
                <a:latin typeface="Arial" panose="020B0604020202020204" pitchFamily="34" charset="0"/>
                <a:cs typeface="Arial" panose="020B0604020202020204" pitchFamily="34" charset="0"/>
              </a:rPr>
              <a:t>Why Communication in Health and Social Care is  Important ?</a:t>
            </a:r>
          </a:p>
        </p:txBody>
      </p:sp>
      <p:graphicFrame>
        <p:nvGraphicFramePr>
          <p:cNvPr id="47" name="Content Placeholder 3">
            <a:extLst>
              <a:ext uri="{FF2B5EF4-FFF2-40B4-BE49-F238E27FC236}">
                <a16:creationId xmlns:a16="http://schemas.microsoft.com/office/drawing/2014/main" id="{D3904976-5EF3-41ED-EA79-952EE73A365C}"/>
              </a:ext>
            </a:extLst>
          </p:cNvPr>
          <p:cNvGraphicFramePr>
            <a:graphicFrameLocks noGrp="1"/>
          </p:cNvGraphicFramePr>
          <p:nvPr>
            <p:ph idx="1"/>
            <p:extLst>
              <p:ext uri="{D42A27DB-BD31-4B8C-83A1-F6EECF244321}">
                <p14:modId xmlns:p14="http://schemas.microsoft.com/office/powerpoint/2010/main" val="3500590238"/>
              </p:ext>
            </p:extLst>
          </p:nvPr>
        </p:nvGraphicFramePr>
        <p:xfrm>
          <a:off x="2049532" y="3255615"/>
          <a:ext cx="4708706" cy="32078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6" name="Picture 35" descr="A doctor and a patient talking&#10;&#10;AI-generated content may be incorrect.">
            <a:extLst>
              <a:ext uri="{FF2B5EF4-FFF2-40B4-BE49-F238E27FC236}">
                <a16:creationId xmlns:a16="http://schemas.microsoft.com/office/drawing/2014/main" id="{8889B58F-D865-7C87-DEA8-290B755A93A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25440" r="2" b="2"/>
          <a:stretch>
            <a:fillRect/>
          </a:stretch>
        </p:blipFill>
        <p:spPr>
          <a:xfrm>
            <a:off x="7221241" y="2534857"/>
            <a:ext cx="4708706" cy="3518702"/>
          </a:xfrm>
          <a:prstGeom prst="rect">
            <a:avLst/>
          </a:prstGeom>
        </p:spPr>
      </p:pic>
    </p:spTree>
    <p:extLst>
      <p:ext uri="{BB962C8B-B14F-4D97-AF65-F5344CB8AC3E}">
        <p14:creationId xmlns:p14="http://schemas.microsoft.com/office/powerpoint/2010/main" val="1547519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0C2CD-821C-236E-ED1A-BFAC23253519}"/>
              </a:ext>
            </a:extLst>
          </p:cNvPr>
          <p:cNvSpPr>
            <a:spLocks noGrp="1"/>
          </p:cNvSpPr>
          <p:nvPr>
            <p:ph type="title"/>
          </p:nvPr>
        </p:nvSpPr>
        <p:spPr>
          <a:xfrm>
            <a:off x="814039" y="1293541"/>
            <a:ext cx="11151219" cy="947854"/>
          </a:xfrm>
        </p:spPr>
        <p:txBody>
          <a:bodyPr>
            <a:normAutofit/>
          </a:bodyPr>
          <a:lstStyle/>
          <a:p>
            <a:r>
              <a:rPr lang="en-GB" b="1" dirty="0"/>
              <a:t>Relevance of Communication to Care  Practice</a:t>
            </a:r>
          </a:p>
        </p:txBody>
      </p:sp>
      <p:graphicFrame>
        <p:nvGraphicFramePr>
          <p:cNvPr id="18" name="Content Placeholder 2">
            <a:extLst>
              <a:ext uri="{FF2B5EF4-FFF2-40B4-BE49-F238E27FC236}">
                <a16:creationId xmlns:a16="http://schemas.microsoft.com/office/drawing/2014/main" id="{749CF2A3-323D-6601-87E2-066AF8651108}"/>
              </a:ext>
            </a:extLst>
          </p:cNvPr>
          <p:cNvGraphicFramePr>
            <a:graphicFrameLocks noGrp="1"/>
          </p:cNvGraphicFramePr>
          <p:nvPr>
            <p:ph idx="1"/>
            <p:extLst>
              <p:ext uri="{D42A27DB-BD31-4B8C-83A1-F6EECF244321}">
                <p14:modId xmlns:p14="http://schemas.microsoft.com/office/powerpoint/2010/main" val="202792560"/>
              </p:ext>
            </p:extLst>
          </p:nvPr>
        </p:nvGraphicFramePr>
        <p:xfrm>
          <a:off x="1516566" y="3088888"/>
          <a:ext cx="9989634" cy="2882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466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155C3-6507-CD0D-98B5-A68C99F9A9C7}"/>
              </a:ext>
            </a:extLst>
          </p:cNvPr>
          <p:cNvSpPr>
            <a:spLocks noGrp="1"/>
          </p:cNvSpPr>
          <p:nvPr>
            <p:ph type="ctrTitle"/>
          </p:nvPr>
        </p:nvSpPr>
        <p:spPr>
          <a:xfrm>
            <a:off x="4745620" y="4579177"/>
            <a:ext cx="7287488" cy="1509107"/>
          </a:xfrm>
        </p:spPr>
        <p:txBody>
          <a:bodyPr vert="horz" lIns="91440" tIns="45720" rIns="91440" bIns="45720" rtlCol="0">
            <a:noAutofit/>
          </a:bodyPr>
          <a:lstStyle/>
          <a:p>
            <a:pPr algn="l">
              <a:lnSpc>
                <a:spcPct val="90000"/>
              </a:lnSpc>
            </a:pPr>
            <a:r>
              <a:rPr lang="en-US" sz="1600" b="1" i="0" kern="1200" dirty="0" err="1">
                <a:latin typeface="Arial" panose="020B0604020202020204" pitchFamily="34" charset="0"/>
                <a:cs typeface="Arial" panose="020B0604020202020204" pitchFamily="34" charset="0"/>
              </a:rPr>
              <a:t>Barnlund's</a:t>
            </a:r>
            <a:r>
              <a:rPr lang="en-US" sz="1600" b="1" i="0" kern="1200" dirty="0">
                <a:latin typeface="Arial" panose="020B0604020202020204" pitchFamily="34" charset="0"/>
                <a:cs typeface="Arial" panose="020B0604020202020204" pitchFamily="34" charset="0"/>
              </a:rPr>
              <a:t> Transactional Model</a:t>
            </a:r>
            <a:r>
              <a:rPr lang="en-US" sz="1600" i="0" kern="1200" dirty="0">
                <a:latin typeface="Arial" panose="020B0604020202020204" pitchFamily="34" charset="0"/>
                <a:cs typeface="Arial" panose="020B0604020202020204" pitchFamily="34" charset="0"/>
              </a:rPr>
              <a:t>, one useful theory for understanding how communication works; The image shows that communication is two way and continuous, both sender and receiver are active at the same time, it included verbal and non-verbal messages</a:t>
            </a:r>
            <a:r>
              <a:rPr lang="en-US" sz="1600" dirty="0">
                <a:latin typeface="Arial" panose="020B0604020202020204" pitchFamily="34" charset="0"/>
                <a:cs typeface="Arial" panose="020B0604020202020204" pitchFamily="34" charset="0"/>
              </a:rPr>
              <a:t>, </a:t>
            </a:r>
            <a:r>
              <a:rPr lang="en-US" sz="1600" i="0" kern="1200" dirty="0">
                <a:latin typeface="Arial" panose="020B0604020202020204" pitchFamily="34" charset="0"/>
                <a:cs typeface="Arial" panose="020B0604020202020204" pitchFamily="34" charset="0"/>
              </a:rPr>
              <a:t>feedback and the context of the situation.</a:t>
            </a:r>
            <a:br>
              <a:rPr lang="en-US" sz="1600" i="0" kern="1200" dirty="0">
                <a:latin typeface="Arial" panose="020B0604020202020204" pitchFamily="34" charset="0"/>
                <a:cs typeface="Arial" panose="020B0604020202020204" pitchFamily="34" charset="0"/>
              </a:rPr>
            </a:br>
            <a:r>
              <a:rPr lang="en-US" sz="1600" i="0" kern="1200" dirty="0">
                <a:latin typeface="Arial" panose="020B0604020202020204" pitchFamily="34" charset="0"/>
                <a:cs typeface="Arial" panose="020B0604020202020204" pitchFamily="34" charset="0"/>
              </a:rPr>
              <a:t>Communication is influenced by emotions, past experiences and the environment</a:t>
            </a:r>
            <a:r>
              <a:rPr lang="en-US" sz="1600" dirty="0">
                <a:latin typeface="Arial" panose="020B0604020202020204" pitchFamily="34" charset="0"/>
                <a:cs typeface="Arial" panose="020B0604020202020204" pitchFamily="34" charset="0"/>
              </a:rPr>
              <a:t> </a:t>
            </a:r>
            <a:r>
              <a:rPr lang="en-US" sz="1600" i="0" kern="1200" dirty="0">
                <a:latin typeface="Arial" panose="020B0604020202020204" pitchFamily="34" charset="0"/>
                <a:cs typeface="Arial" panose="020B0604020202020204" pitchFamily="34" charset="0"/>
              </a:rPr>
              <a:t>(</a:t>
            </a:r>
            <a:r>
              <a:rPr lang="en-US" sz="1600" i="0" kern="1200" dirty="0" err="1">
                <a:latin typeface="Arial" panose="020B0604020202020204" pitchFamily="34" charset="0"/>
                <a:cs typeface="Arial" panose="020B0604020202020204" pitchFamily="34" charset="0"/>
              </a:rPr>
              <a:t>Barnlund</a:t>
            </a:r>
            <a:r>
              <a:rPr lang="en-US" sz="1600" i="0" kern="1200" dirty="0">
                <a:latin typeface="Arial" panose="020B0604020202020204" pitchFamily="34" charset="0"/>
                <a:cs typeface="Arial" panose="020B0604020202020204" pitchFamily="34" charset="0"/>
              </a:rPr>
              <a:t>, 1970).</a:t>
            </a:r>
            <a:br>
              <a:rPr lang="en-US" sz="1600" i="0" kern="1200" dirty="0">
                <a:latin typeface="Arial" panose="020B0604020202020204" pitchFamily="34" charset="0"/>
                <a:cs typeface="Arial" panose="020B0604020202020204" pitchFamily="34" charset="0"/>
              </a:rPr>
            </a:br>
            <a:r>
              <a:rPr lang="en-US" sz="1600" dirty="0" err="1">
                <a:latin typeface="Arial" panose="020B0604020202020204" pitchFamily="34" charset="0"/>
                <a:cs typeface="Arial" panose="020B0604020202020204" pitchFamily="34" charset="0"/>
              </a:rPr>
              <a:t>Barnlund’s</a:t>
            </a:r>
            <a:r>
              <a:rPr lang="en-US" sz="1600" dirty="0">
                <a:latin typeface="Arial" panose="020B0604020202020204" pitchFamily="34" charset="0"/>
                <a:cs typeface="Arial" panose="020B0604020202020204" pitchFamily="34" charset="0"/>
              </a:rPr>
              <a:t> model is useful for improving communication in care settings.</a:t>
            </a:r>
            <a:endParaRPr lang="en-US" sz="1600" i="0" kern="1200" dirty="0">
              <a:latin typeface="Arial" panose="020B0604020202020204" pitchFamily="34" charset="0"/>
              <a:cs typeface="Arial" panose="020B0604020202020204" pitchFamily="34" charset="0"/>
            </a:endParaRPr>
          </a:p>
        </p:txBody>
      </p:sp>
      <p:pic>
        <p:nvPicPr>
          <p:cNvPr id="5" name="Picture 4" descr="A diagram of a medical model&#10;&#10;AI-generated content may be incorrect.">
            <a:extLst>
              <a:ext uri="{FF2B5EF4-FFF2-40B4-BE49-F238E27FC236}">
                <a16:creationId xmlns:a16="http://schemas.microsoft.com/office/drawing/2014/main" id="{733E0C68-E766-429D-F944-2D35AC19B784}"/>
              </a:ext>
            </a:extLst>
          </p:cNvPr>
          <p:cNvPicPr>
            <a:picLocks noChangeAspect="1"/>
          </p:cNvPicPr>
          <p:nvPr/>
        </p:nvPicPr>
        <p:blipFill>
          <a:blip r:embed="rId3">
            <a:extLst>
              <a:ext uri="{28A0092B-C50C-407E-A947-70E740481C1C}">
                <a14:useLocalDpi xmlns:a14="http://schemas.microsoft.com/office/drawing/2010/main" val="0"/>
              </a:ext>
            </a:extLst>
          </a:blip>
          <a:srcRect t="1670" r="1" b="22883"/>
          <a:stretch>
            <a:fillRect/>
          </a:stretch>
        </p:blipFill>
        <p:spPr>
          <a:xfrm>
            <a:off x="3821856" y="515073"/>
            <a:ext cx="7487555" cy="372843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399349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A9B5B-4FB6-B982-187C-919A6049B23C}"/>
              </a:ext>
            </a:extLst>
          </p:cNvPr>
          <p:cNvSpPr>
            <a:spLocks noGrp="1"/>
          </p:cNvSpPr>
          <p:nvPr>
            <p:ph type="title"/>
          </p:nvPr>
        </p:nvSpPr>
        <p:spPr>
          <a:xfrm>
            <a:off x="1288972" y="219919"/>
            <a:ext cx="10687349" cy="1337757"/>
          </a:xfrm>
        </p:spPr>
        <p:txBody>
          <a:bodyPr/>
          <a:lstStyle/>
          <a:p>
            <a:r>
              <a:rPr lang="en-GB" dirty="0">
                <a:latin typeface="Arial" panose="020B0604020202020204" pitchFamily="34" charset="0"/>
                <a:cs typeface="Arial" panose="020B0604020202020204" pitchFamily="34" charset="0"/>
              </a:rPr>
              <a:t>Practical Application in Health and Social Care</a:t>
            </a:r>
          </a:p>
        </p:txBody>
      </p:sp>
      <p:sp>
        <p:nvSpPr>
          <p:cNvPr id="3" name="Content Placeholder 2">
            <a:extLst>
              <a:ext uri="{FF2B5EF4-FFF2-40B4-BE49-F238E27FC236}">
                <a16:creationId xmlns:a16="http://schemas.microsoft.com/office/drawing/2014/main" id="{EA40D39C-8555-EDCA-D2F6-F6FB05430121}"/>
              </a:ext>
            </a:extLst>
          </p:cNvPr>
          <p:cNvSpPr>
            <a:spLocks noGrp="1"/>
          </p:cNvSpPr>
          <p:nvPr>
            <p:ph idx="1"/>
          </p:nvPr>
        </p:nvSpPr>
        <p:spPr>
          <a:xfrm>
            <a:off x="1605776" y="1655181"/>
            <a:ext cx="4488763" cy="1006996"/>
          </a:xfrm>
        </p:spPr>
        <p:txBody>
          <a:bodyPr>
            <a:normAutofit fontScale="47500" lnSpcReduction="20000"/>
          </a:bodyPr>
          <a:lstStyle/>
          <a:p>
            <a:endParaRPr lang="en-GB" dirty="0">
              <a:latin typeface="Arial" panose="020B0604020202020204" pitchFamily="34" charset="0"/>
              <a:cs typeface="Arial" panose="020B0604020202020204" pitchFamily="34" charset="0"/>
            </a:endParaRPr>
          </a:p>
          <a:p>
            <a:r>
              <a:rPr lang="en-GB" sz="3300" b="1" dirty="0">
                <a:latin typeface="Arial" panose="020B0604020202020204" pitchFamily="34" charset="0"/>
                <a:cs typeface="Arial" panose="020B0604020202020204" pitchFamily="34" charset="0"/>
              </a:rPr>
              <a:t>Supporting a resident with Dementia</a:t>
            </a:r>
          </a:p>
          <a:p>
            <a:pPr marL="0" indent="0">
              <a:buNone/>
            </a:pPr>
            <a:r>
              <a:rPr lang="en-GB" sz="3300" b="1" dirty="0">
                <a:latin typeface="Arial" panose="020B0604020202020204" pitchFamily="34" charset="0"/>
                <a:cs typeface="Arial" panose="020B0604020202020204" pitchFamily="34" charset="0"/>
                <a:sym typeface="Wingdings" panose="05000000000000000000" pitchFamily="2" charset="2"/>
              </a:rPr>
              <a:t>(</a:t>
            </a:r>
            <a:r>
              <a:rPr lang="en-GB" sz="3300" dirty="0">
                <a:latin typeface="Arial" panose="020B0604020202020204" pitchFamily="34" charset="0"/>
                <a:cs typeface="Arial" panose="020B0604020202020204" pitchFamily="34" charset="0"/>
              </a:rPr>
              <a:t>Using </a:t>
            </a:r>
            <a:r>
              <a:rPr lang="en-GB" sz="3300" dirty="0" err="1">
                <a:latin typeface="Arial" panose="020B0604020202020204" pitchFamily="34" charset="0"/>
                <a:cs typeface="Arial" panose="020B0604020202020204" pitchFamily="34" charset="0"/>
              </a:rPr>
              <a:t>Bernlund's</a:t>
            </a:r>
            <a:r>
              <a:rPr lang="en-GB" sz="3300" dirty="0">
                <a:latin typeface="Arial" panose="020B0604020202020204" pitchFamily="34" charset="0"/>
                <a:cs typeface="Arial" panose="020B0604020202020204" pitchFamily="34" charset="0"/>
              </a:rPr>
              <a:t> Model);</a:t>
            </a:r>
          </a:p>
          <a:p>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FC0B0F0-1BB8-9899-367F-A63298904768}"/>
              </a:ext>
            </a:extLst>
          </p:cNvPr>
          <p:cNvSpPr txBox="1"/>
          <p:nvPr/>
        </p:nvSpPr>
        <p:spPr>
          <a:xfrm>
            <a:off x="1747777" y="2662177"/>
            <a:ext cx="5416952" cy="4242187"/>
          </a:xfrm>
          <a:prstGeom prst="rect">
            <a:avLst/>
          </a:prstGeom>
          <a:noFill/>
        </p:spPr>
        <p:txBody>
          <a:bodyPr wrap="square">
            <a:spAutoFit/>
          </a:bodyPr>
          <a:lstStyle/>
          <a:p>
            <a:pPr>
              <a:lnSpc>
                <a:spcPct val="150000"/>
              </a:lnSpc>
            </a:pPr>
            <a:r>
              <a:rPr lang="en-GB" sz="1600" dirty="0">
                <a:latin typeface="Arial" panose="020B0604020202020204" pitchFamily="34" charset="0"/>
                <a:cs typeface="Arial" panose="020B0604020202020204" pitchFamily="34" charset="0"/>
              </a:rPr>
              <a:t>Ms Jenny is a resident; feel confused and anxiety.</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 Care worker approaches her calmy, uses gentle tone and reassure body language.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She Observes non-verbal cues and adapt approach.</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Then, speaks slowly, reduce distraction and reassures her.</a:t>
            </a:r>
          </a:p>
          <a:p>
            <a:pPr marL="285750" indent="-285750">
              <a:lnSpc>
                <a:spcPct val="150000"/>
              </a:lnSpc>
              <a:buFont typeface="Arial" panose="020B0604020202020204" pitchFamily="34" charset="0"/>
              <a:buChar char="•"/>
            </a:pPr>
            <a:r>
              <a:rPr lang="en-GB" sz="1600" b="1" dirty="0">
                <a:latin typeface="Arial" panose="020B0604020202020204" pitchFamily="34" charset="0"/>
                <a:cs typeface="Arial" panose="020B0604020202020204" pitchFamily="34" charset="0"/>
              </a:rPr>
              <a:t>Outcome: </a:t>
            </a:r>
            <a:r>
              <a:rPr lang="en-GB" sz="1600" dirty="0">
                <a:latin typeface="Arial" panose="020B0604020202020204" pitchFamily="34" charset="0"/>
                <a:cs typeface="Arial" panose="020B0604020202020204" pitchFamily="34" charset="0"/>
              </a:rPr>
              <a:t>feel safe, agitation reduced and care effective.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shows how communication is interactive and flexible, just like </a:t>
            </a:r>
            <a:r>
              <a:rPr lang="en-GB" dirty="0" err="1">
                <a:latin typeface="Arial" panose="020B0604020202020204" pitchFamily="34" charset="0"/>
                <a:cs typeface="Arial" panose="020B0604020202020204" pitchFamily="34" charset="0"/>
              </a:rPr>
              <a:t>Barglund’s</a:t>
            </a:r>
            <a:r>
              <a:rPr lang="en-GB" dirty="0">
                <a:latin typeface="Arial" panose="020B0604020202020204" pitchFamily="34" charset="0"/>
                <a:cs typeface="Arial" panose="020B0604020202020204" pitchFamily="34" charset="0"/>
              </a:rPr>
              <a:t> Model explain.</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pic>
        <p:nvPicPr>
          <p:cNvPr id="9" name="Picture 8" descr="A nurse talking to an old person&#10;&#10;AI-generated content may be incorrect.">
            <a:extLst>
              <a:ext uri="{FF2B5EF4-FFF2-40B4-BE49-F238E27FC236}">
                <a16:creationId xmlns:a16="http://schemas.microsoft.com/office/drawing/2014/main" id="{083E728A-E118-FFBE-9D46-9B9AC0CEC5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15200" y="2071869"/>
            <a:ext cx="4661121" cy="4305782"/>
          </a:xfrm>
          <a:prstGeom prst="rect">
            <a:avLst/>
          </a:prstGeom>
        </p:spPr>
      </p:pic>
    </p:spTree>
    <p:extLst>
      <p:ext uri="{BB962C8B-B14F-4D97-AF65-F5344CB8AC3E}">
        <p14:creationId xmlns:p14="http://schemas.microsoft.com/office/powerpoint/2010/main" val="3231269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6"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8"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9"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0"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1"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23" name="Rectangle 22">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nurse touching a patient's shoulder&#10;&#10;AI-generated content may be incorrect.">
            <a:extLst>
              <a:ext uri="{FF2B5EF4-FFF2-40B4-BE49-F238E27FC236}">
                <a16:creationId xmlns:a16="http://schemas.microsoft.com/office/drawing/2014/main" id="{7652E8A4-5938-EC14-BD65-35FC0536D6BD}"/>
              </a:ext>
            </a:extLst>
          </p:cNvPr>
          <p:cNvPicPr>
            <a:picLocks noChangeAspect="1"/>
          </p:cNvPicPr>
          <p:nvPr/>
        </p:nvPicPr>
        <p:blipFill>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5730"/>
          <a:stretch>
            <a:fillRect/>
          </a:stretch>
        </p:blipFill>
        <p:spPr>
          <a:xfrm>
            <a:off x="20" y="-4763"/>
            <a:ext cx="12191980" cy="6857990"/>
          </a:xfrm>
          <a:prstGeom prst="rect">
            <a:avLst/>
          </a:prstGeom>
        </p:spPr>
      </p:pic>
      <p:sp>
        <p:nvSpPr>
          <p:cNvPr id="2" name="Title 1">
            <a:extLst>
              <a:ext uri="{FF2B5EF4-FFF2-40B4-BE49-F238E27FC236}">
                <a16:creationId xmlns:a16="http://schemas.microsoft.com/office/drawing/2014/main" id="{4683580A-4C3E-BE5C-0358-863C2BF729EC}"/>
              </a:ext>
            </a:extLst>
          </p:cNvPr>
          <p:cNvSpPr>
            <a:spLocks noGrp="1"/>
          </p:cNvSpPr>
          <p:nvPr>
            <p:ph type="title"/>
          </p:nvPr>
        </p:nvSpPr>
        <p:spPr>
          <a:xfrm>
            <a:off x="263259" y="3292993"/>
            <a:ext cx="7422056" cy="2673350"/>
          </a:xfrm>
        </p:spPr>
        <p:txBody>
          <a:bodyPr vert="horz" lIns="91440" tIns="45720" rIns="91440" bIns="45720" rtlCol="0" anchor="b">
            <a:normAutofit fontScale="90000"/>
          </a:bodyPr>
          <a:lstStyle/>
          <a:p>
            <a:pPr algn="l">
              <a:lnSpc>
                <a:spcPct val="90000"/>
              </a:lnSpc>
            </a:pPr>
            <a:br>
              <a:rPr lang="en-US" sz="4200" dirty="0"/>
            </a:br>
            <a:r>
              <a:rPr lang="en-US" sz="4200" dirty="0">
                <a:latin typeface="Arial" panose="020B0604020202020204" pitchFamily="34" charset="0"/>
                <a:cs typeface="Arial" panose="020B0604020202020204" pitchFamily="34" charset="0"/>
              </a:rPr>
              <a:t>Conclusion:             </a:t>
            </a:r>
            <a:br>
              <a:rPr lang="en-US" sz="4200" dirty="0"/>
            </a:br>
            <a:br>
              <a:rPr lang="en-US" sz="4200" dirty="0"/>
            </a:br>
            <a:r>
              <a:rPr lang="en-US" sz="2200" dirty="0"/>
              <a:t>Effective communication is a critical skill in Health and Social Care.</a:t>
            </a:r>
            <a:br>
              <a:rPr lang="en-US" sz="2200" dirty="0"/>
            </a:br>
            <a:r>
              <a:rPr lang="en-US" sz="2200" dirty="0"/>
              <a:t>It is a way to show compassion, empathy and care every single day.</a:t>
            </a:r>
            <a:br>
              <a:rPr lang="en-US" sz="2200" dirty="0"/>
            </a:br>
            <a:endParaRPr lang="en-US" sz="2200" dirty="0"/>
          </a:p>
        </p:txBody>
      </p:sp>
      <p:sp>
        <p:nvSpPr>
          <p:cNvPr id="7" name="Title 1">
            <a:extLst>
              <a:ext uri="{FF2B5EF4-FFF2-40B4-BE49-F238E27FC236}">
                <a16:creationId xmlns:a16="http://schemas.microsoft.com/office/drawing/2014/main" id="{84247818-8AC1-BACB-7CB5-2462C3C5A969}"/>
              </a:ext>
            </a:extLst>
          </p:cNvPr>
          <p:cNvSpPr txBox="1">
            <a:spLocks/>
          </p:cNvSpPr>
          <p:nvPr/>
        </p:nvSpPr>
        <p:spPr bwMode="gray">
          <a:xfrm>
            <a:off x="1078754" y="3531809"/>
            <a:ext cx="8761413" cy="706964"/>
          </a:xfrm>
          <a:prstGeom prst="rect">
            <a:avLst/>
          </a:prstGeom>
        </p:spPr>
        <p:txBody>
          <a:bodyPr vert="horz" lIns="91440" tIns="45720" rIns="91440" bIns="45720" rtlCol="0" anchor="ctr">
            <a:normAutofit fontScale="97500"/>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US" b="1" dirty="0">
              <a:solidFill>
                <a:schemeClr val="tx1"/>
              </a:solidFill>
            </a:endParaRPr>
          </a:p>
        </p:txBody>
      </p:sp>
    </p:spTree>
    <p:extLst>
      <p:ext uri="{BB962C8B-B14F-4D97-AF65-F5344CB8AC3E}">
        <p14:creationId xmlns:p14="http://schemas.microsoft.com/office/powerpoint/2010/main" val="36130411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2D20-2E06-A86D-2474-1D92D5CF88D1}"/>
              </a:ext>
            </a:extLst>
          </p:cNvPr>
          <p:cNvSpPr>
            <a:spLocks noGrp="1"/>
          </p:cNvSpPr>
          <p:nvPr>
            <p:ph type="title"/>
          </p:nvPr>
        </p:nvSpPr>
        <p:spPr>
          <a:xfrm>
            <a:off x="1872867" y="685800"/>
            <a:ext cx="9630157" cy="746393"/>
          </a:xfrm>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6699B08-D385-769D-3517-E7566F58ED07}"/>
              </a:ext>
            </a:extLst>
          </p:cNvPr>
          <p:cNvSpPr>
            <a:spLocks noGrp="1"/>
          </p:cNvSpPr>
          <p:nvPr>
            <p:ph idx="1"/>
          </p:nvPr>
        </p:nvSpPr>
        <p:spPr>
          <a:xfrm>
            <a:off x="2133600" y="1948544"/>
            <a:ext cx="9862457" cy="4615544"/>
          </a:xfrm>
        </p:spPr>
        <p:txBody>
          <a:bodyPr>
            <a:noAutofit/>
          </a:bodyPr>
          <a:lstStyle/>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Barnlund</a:t>
            </a:r>
            <a:r>
              <a:rPr lang="en-GB" sz="1400" dirty="0">
                <a:latin typeface="Arial" panose="020B0604020202020204" pitchFamily="34" charset="0"/>
                <a:cs typeface="Arial" panose="020B0604020202020204" pitchFamily="34" charset="0"/>
              </a:rPr>
              <a:t>, D. C. (1970) ‘A transactional model of communication’, in Sereno, K. K. and Mortensen, C. C. (eds) </a:t>
            </a:r>
            <a:r>
              <a:rPr lang="en-GB" sz="1400" i="1" dirty="0">
                <a:latin typeface="Arial" panose="020B0604020202020204" pitchFamily="34" charset="0"/>
                <a:cs typeface="Arial" panose="020B0604020202020204" pitchFamily="34" charset="0"/>
              </a:rPr>
              <a:t>Foundations of Communication Theory</a:t>
            </a:r>
            <a:r>
              <a:rPr lang="en-GB" sz="1400" dirty="0">
                <a:latin typeface="Arial" panose="020B0604020202020204" pitchFamily="34" charset="0"/>
                <a:cs typeface="Arial" panose="020B0604020202020204" pitchFamily="34" charset="0"/>
              </a:rPr>
              <a:t>. New York, NY: Harper &amp; Row. Available at: </a:t>
            </a:r>
            <a:r>
              <a:rPr lang="en-GB" sz="1400" dirty="0">
                <a:latin typeface="Arial" panose="020B0604020202020204" pitchFamily="34" charset="0"/>
                <a:cs typeface="Arial" panose="020B0604020202020204" pitchFamily="34" charset="0"/>
                <a:hlinkClick r:id="rId2"/>
              </a:rPr>
              <a:t>https://pressbooks.library.torontomu.ca/communicationnursing/chapter/transaction-model-of-communication/</a:t>
            </a:r>
            <a:r>
              <a:rPr lang="en-GB" sz="1400" dirty="0">
                <a:latin typeface="Arial" panose="020B0604020202020204" pitchFamily="34" charset="0"/>
                <a:cs typeface="Arial" panose="020B0604020202020204" pitchFamily="34" charset="0"/>
              </a:rPr>
              <a:t> (Accessed: 8 February 2026).</a:t>
            </a:r>
          </a:p>
          <a:p>
            <a:endParaRPr lang="en-GB" sz="12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Medical Protection (2025) </a:t>
            </a:r>
            <a:r>
              <a:rPr lang="en-GB" sz="1400" i="1" dirty="0">
                <a:latin typeface="Arial" panose="020B0604020202020204" pitchFamily="34" charset="0"/>
                <a:cs typeface="Arial" panose="020B0604020202020204" pitchFamily="34" charset="0"/>
              </a:rPr>
              <a:t>Communication – an essential guide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https://www.medicalprotection.org/uk/advice-centre-articles/guide-to-communication</a:t>
            </a:r>
            <a:r>
              <a:rPr lang="en-GB" sz="1400" dirty="0">
                <a:latin typeface="Arial" panose="020B0604020202020204" pitchFamily="34" charset="0"/>
                <a:cs typeface="Arial" panose="020B0604020202020204" pitchFamily="34" charset="0"/>
              </a:rPr>
              <a:t> (Accessed: 8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Quality Compliance Systems (2024) </a:t>
            </a:r>
            <a:r>
              <a:rPr lang="en-GB" sz="1400" i="1" dirty="0">
                <a:latin typeface="Arial" panose="020B0604020202020204" pitchFamily="34" charset="0"/>
                <a:cs typeface="Arial" panose="020B0604020202020204" pitchFamily="34" charset="0"/>
              </a:rPr>
              <a:t>Effective communication in health and social care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https://www.qcs.co.uk/effective-communication-in-health-and-social-care/</a:t>
            </a:r>
            <a:r>
              <a:rPr lang="en-GB" sz="1400" dirty="0">
                <a:latin typeface="Arial" panose="020B0604020202020204" pitchFamily="34" charset="0"/>
                <a:cs typeface="Arial" panose="020B0604020202020204" pitchFamily="34" charset="0"/>
              </a:rPr>
              <a:t> (Accessed: 8 February 2026).</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Sharkiya</a:t>
            </a:r>
            <a:r>
              <a:rPr lang="en-GB" sz="1400" dirty="0">
                <a:latin typeface="Arial" panose="020B0604020202020204" pitchFamily="34" charset="0"/>
                <a:cs typeface="Arial" panose="020B0604020202020204" pitchFamily="34" charset="0"/>
              </a:rPr>
              <a:t>, S. H. (2023) ‘Quality communication can improve patient-centred health outcomes among older patients: a rapid review’, </a:t>
            </a:r>
            <a:r>
              <a:rPr lang="en-GB" sz="1400" i="1" dirty="0">
                <a:latin typeface="Arial" panose="020B0604020202020204" pitchFamily="34" charset="0"/>
                <a:cs typeface="Arial" panose="020B0604020202020204" pitchFamily="34" charset="0"/>
              </a:rPr>
              <a:t>BMC Health Services Research</a:t>
            </a:r>
            <a:r>
              <a:rPr lang="en-GB" sz="1400" dirty="0">
                <a:latin typeface="Arial" panose="020B0604020202020204" pitchFamily="34" charset="0"/>
                <a:cs typeface="Arial" panose="020B0604020202020204" pitchFamily="34" charset="0"/>
              </a:rPr>
              <a:t>, 23, Article 886. Available at: </a:t>
            </a:r>
            <a:r>
              <a:rPr lang="en-GB" sz="1400" dirty="0">
                <a:latin typeface="Arial" panose="020B0604020202020204" pitchFamily="34" charset="0"/>
                <a:cs typeface="Arial" panose="020B0604020202020204" pitchFamily="34" charset="0"/>
                <a:hlinkClick r:id="rId5"/>
              </a:rPr>
              <a:t>https://bmchealthservres.biomedcentral.com/articles/10.1186/s12913-023-09869-8</a:t>
            </a:r>
            <a:r>
              <a:rPr lang="en-GB" sz="1400" dirty="0">
                <a:latin typeface="Arial" panose="020B0604020202020204" pitchFamily="34" charset="0"/>
                <a:cs typeface="Arial" panose="020B0604020202020204" pitchFamily="34" charset="0"/>
              </a:rPr>
              <a:t> (Accessed: 8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World Health Organization (n.d.) </a:t>
            </a:r>
            <a:r>
              <a:rPr lang="en-GB" sz="1400" i="1" dirty="0">
                <a:latin typeface="Arial" panose="020B0604020202020204" pitchFamily="34" charset="0"/>
                <a:cs typeface="Arial" panose="020B0604020202020204" pitchFamily="34" charset="0"/>
              </a:rPr>
              <a:t>Communication for Health (C4H)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rPr>
              <a:t>https://www.who.int/westernpacific/initiatives/Communication-for-Health-C4H</a:t>
            </a:r>
            <a:r>
              <a:rPr lang="en-GB" sz="1400" dirty="0">
                <a:latin typeface="Arial" panose="020B0604020202020204" pitchFamily="34" charset="0"/>
                <a:cs typeface="Arial" panose="020B0604020202020204" pitchFamily="34" charset="0"/>
              </a:rPr>
              <a:t> (Accessed: 8 February 2026).</a:t>
            </a:r>
          </a:p>
          <a:p>
            <a:pPr marL="0" indent="0">
              <a:buNone/>
            </a:pPr>
            <a:br>
              <a:rPr lang="en-GB" sz="1200" dirty="0"/>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182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4264</TotalTime>
  <Words>572</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Corbel</vt:lpstr>
      <vt:lpstr>Garamond</vt:lpstr>
      <vt:lpstr>Parallax</vt:lpstr>
      <vt:lpstr> </vt:lpstr>
      <vt:lpstr>Effective Communication in Health and Social Care</vt:lpstr>
      <vt:lpstr>Why Communication in Health and Social Care is  Important ?</vt:lpstr>
      <vt:lpstr>Relevance of Communication to Care  Practice</vt:lpstr>
      <vt:lpstr>Barnlund's Transactional Model, one useful theory for understanding how communication works; The image shows that communication is two way and continuous, both sender and receiver are active at the same time, it included verbal and non-verbal messages, feedback and the context of the situation. Communication is influenced by emotions, past experiences and the environment (Barnlund, 1970). Barnlund’s model is useful for improving communication in care settings.</vt:lpstr>
      <vt:lpstr>Practical Application in Health and Social Care</vt:lpstr>
      <vt:lpstr> Conclusion:               Effective communication is a critical skill in Health and Social Care. It is a way to show compassion, empathy and care every single day.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Ahlam Bchini (2439423)</dc:creator>
  <cp:lastModifiedBy>Ahlam Bchini (2439423)</cp:lastModifiedBy>
  <cp:revision>8</cp:revision>
  <dcterms:created xsi:type="dcterms:W3CDTF">2026-01-23T18:21:49Z</dcterms:created>
  <dcterms:modified xsi:type="dcterms:W3CDTF">2026-02-21T10:54:32Z</dcterms:modified>
</cp:coreProperties>
</file>