
<file path=[Content_Types].xml><?xml version="1.0" encoding="utf-8"?>
<Types xmlns="http://schemas.openxmlformats.org/package/2006/content-types">
  <Default Extension="crdownload" ContentType="image/pn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0" r:id="rId2"/>
    <p:sldId id="271" r:id="rId3"/>
    <p:sldId id="257" r:id="rId4"/>
    <p:sldId id="258" r:id="rId5"/>
    <p:sldId id="259" r:id="rId6"/>
    <p:sldId id="265" r:id="rId7"/>
    <p:sldId id="266" r:id="rId8"/>
    <p:sldId id="261" r:id="rId9"/>
    <p:sldId id="262" r:id="rId10"/>
    <p:sldId id="263" r:id="rId11"/>
    <p:sldId id="267" r:id="rId12"/>
    <p:sldId id="268" r:id="rId13"/>
    <p:sldId id="264" r:id="rId14"/>
    <p:sldId id="269" r:id="rId15"/>
    <p:sldId id="272" r:id="rId16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64F4FC-1498-4304-9810-04745E24B74D}" v="8" dt="2022-11-12T20:56:59.785"/>
    <p1510:client id="{24738268-3F51-24F1-B917-A45EF988F5B1}" v="17" dt="2022-11-13T15:34:25.4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62" d="100"/>
          <a:sy n="62" d="100"/>
        </p:scale>
        <p:origin x="-1488" y="-6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CB580E6C-1581-422B-B666-FA9A026274C5}" type="datetimeFigureOut">
              <a:rPr lang="en-GB" smtClean="0">
                <a:solidFill>
                  <a:srgbClr val="575F6D"/>
                </a:solidFill>
              </a:rPr>
              <a:pPr/>
              <a:t>13/11/2022</a:t>
            </a:fld>
            <a:endParaRPr lang="en-GB">
              <a:solidFill>
                <a:srgbClr val="575F6D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en-GB">
              <a:solidFill>
                <a:srgbClr val="575F6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BB0729DD-D81C-4D2A-AF06-8D861FD5449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4728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B580E6C-1581-422B-B666-FA9A026274C5}" type="datetimeFigureOut">
              <a:rPr lang="en-GB" smtClean="0">
                <a:solidFill>
                  <a:srgbClr val="575F6D"/>
                </a:solidFill>
              </a:rPr>
              <a:pPr/>
              <a:t>13/11/2022</a:t>
            </a:fld>
            <a:endParaRPr lang="en-GB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B0729DD-D81C-4D2A-AF06-8D861FD5449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492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CB580E6C-1581-422B-B666-FA9A026274C5}" type="datetimeFigureOut">
              <a:rPr lang="en-GB" smtClean="0">
                <a:solidFill>
                  <a:srgbClr val="FFF39D"/>
                </a:solidFill>
              </a:rPr>
              <a:pPr/>
              <a:t>13/11/2022</a:t>
            </a:fld>
            <a:endParaRPr lang="en-GB">
              <a:solidFill>
                <a:srgbClr val="FFF39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en-GB">
              <a:solidFill>
                <a:srgbClr val="FFF39D"/>
              </a:solidFill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BB0729DD-D81C-4D2A-AF06-8D861FD5449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132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80E6C-1581-422B-B666-FA9A026274C5}" type="datetimeFigureOut">
              <a:rPr lang="en-GB" smtClean="0">
                <a:solidFill>
                  <a:srgbClr val="575F6D"/>
                </a:solidFill>
              </a:rPr>
              <a:pPr/>
              <a:t>13/11/2022</a:t>
            </a:fld>
            <a:endParaRPr lang="en-GB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29DD-D81C-4D2A-AF06-8D861FD5449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95580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80E6C-1581-422B-B666-FA9A026274C5}" type="datetimeFigureOut">
              <a:rPr lang="en-GB" smtClean="0">
                <a:solidFill>
                  <a:srgbClr val="575F6D"/>
                </a:solidFill>
              </a:rPr>
              <a:pPr/>
              <a:t>13/11/2022</a:t>
            </a:fld>
            <a:endParaRPr lang="en-GB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29DD-D81C-4D2A-AF06-8D861FD5449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7748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B580E6C-1581-422B-B666-FA9A026274C5}" type="datetimeFigureOut">
              <a:rPr lang="en-GB" smtClean="0">
                <a:solidFill>
                  <a:srgbClr val="575F6D"/>
                </a:solidFill>
              </a:rPr>
              <a:pPr/>
              <a:t>13/11/2022</a:t>
            </a:fld>
            <a:endParaRPr lang="en-GB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B0729DD-D81C-4D2A-AF06-8D861FD5449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197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80E6C-1581-422B-B666-FA9A026274C5}" type="datetimeFigureOut">
              <a:rPr lang="en-GB" smtClean="0">
                <a:solidFill>
                  <a:srgbClr val="575F6D"/>
                </a:solidFill>
              </a:rPr>
              <a:pPr/>
              <a:t>13/11/2022</a:t>
            </a:fld>
            <a:endParaRPr lang="en-GB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29DD-D81C-4D2A-AF06-8D861FD5449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410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B580E6C-1581-422B-B666-FA9A026274C5}" type="datetimeFigureOut">
              <a:rPr lang="en-GB" smtClean="0">
                <a:solidFill>
                  <a:srgbClr val="575F6D"/>
                </a:solidFill>
              </a:rPr>
              <a:pPr/>
              <a:t>13/11/2022</a:t>
            </a:fld>
            <a:endParaRPr lang="en-GB">
              <a:solidFill>
                <a:srgbClr val="575F6D"/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B0729DD-D81C-4D2A-AF06-8D861FD5449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0531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B580E6C-1581-422B-B666-FA9A026274C5}" type="datetimeFigureOut">
              <a:rPr lang="en-GB" smtClean="0">
                <a:solidFill>
                  <a:srgbClr val="575F6D"/>
                </a:solidFill>
              </a:rPr>
              <a:pPr/>
              <a:t>13/11/2022</a:t>
            </a:fld>
            <a:endParaRPr lang="en-GB">
              <a:solidFill>
                <a:srgbClr val="575F6D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B0729DD-D81C-4D2A-AF06-8D861FD5449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21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80E6C-1581-422B-B666-FA9A026274C5}" type="datetimeFigureOut">
              <a:rPr lang="en-GB" smtClean="0">
                <a:solidFill>
                  <a:srgbClr val="575F6D"/>
                </a:solidFill>
              </a:rPr>
              <a:pPr/>
              <a:t>13/11/2022</a:t>
            </a:fld>
            <a:endParaRPr lang="en-GB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29DD-D81C-4D2A-AF06-8D861FD5449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550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4"/>
            <a:ext cx="22352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80E6C-1581-422B-B666-FA9A026274C5}" type="datetimeFigureOut">
              <a:rPr lang="en-GB" smtClean="0">
                <a:solidFill>
                  <a:srgbClr val="575F6D"/>
                </a:solidFill>
              </a:rPr>
              <a:pPr/>
              <a:t>13/11/2022</a:t>
            </a:fld>
            <a:endParaRPr lang="en-GB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729DD-D81C-4D2A-AF06-8D861FD5449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255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B580E6C-1581-422B-B666-FA9A026274C5}" type="datetimeFigureOut">
              <a:rPr lang="en-GB" smtClean="0">
                <a:solidFill>
                  <a:srgbClr val="575F6D"/>
                </a:solidFill>
                <a:latin typeface="Century School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13/11/2022</a:t>
            </a:fld>
            <a:endParaRPr lang="en-GB">
              <a:solidFill>
                <a:srgbClr val="575F6D"/>
              </a:solidFill>
              <a:latin typeface="Century Schoolbook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srgbClr val="575F6D"/>
              </a:solidFill>
              <a:latin typeface="Century Schoolbook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B0729DD-D81C-4D2A-AF06-8D861FD54497}" type="slidenum">
              <a:rPr lang="en-GB" smtClean="0">
                <a:latin typeface="Century School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latin typeface="Century Schoolbook"/>
            </a:endParaRPr>
          </a:p>
        </p:txBody>
      </p:sp>
    </p:spTree>
    <p:extLst>
      <p:ext uri="{BB962C8B-B14F-4D97-AF65-F5344CB8AC3E}">
        <p14:creationId xmlns:p14="http://schemas.microsoft.com/office/powerpoint/2010/main" val="3699680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crdownload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reeraddict.com/5-benefits-of-teamwork-in-the-workplace" TargetMode="External"/><Relationship Id="rId7" Type="http://schemas.openxmlformats.org/officeDocument/2006/relationships/hyperlink" Target="https://www.callcenter.com/9-ways-to-encourage-customers-to-give-feedback-118879.htm" TargetMode="External"/><Relationship Id="rId2" Type="http://schemas.openxmlformats.org/officeDocument/2006/relationships/hyperlink" Target="https://www.spiceworks.com/hr/engagement-retention/guest-article/effective-communication-in-the-workplace-how-and-wh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ulticall.in/how-to-overcome-the-seven-barriers-to-effective-communications/" TargetMode="External"/><Relationship Id="rId5" Type="http://schemas.openxmlformats.org/officeDocument/2006/relationships/hyperlink" Target="presentation%204002w.pptx" TargetMode="External"/><Relationship Id="rId4" Type="http://schemas.openxmlformats.org/officeDocument/2006/relationships/hyperlink" Target="https://hrmcmatrix.com/importance-of-teamwork-in-the-workplace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owbixmarketing.com/" TargetMode="External"/><Relationship Id="rId2" Type="http://schemas.openxmlformats.org/officeDocument/2006/relationships/hyperlink" Target="https://doi.org/10.5465/ame.1988.427725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ommunicationtheory.org/shannon-and-weaver-model-of-communication/" TargetMode="External"/><Relationship Id="rId5" Type="http://schemas.openxmlformats.org/officeDocument/2006/relationships/hyperlink" Target="https://sm.pcmag.com/t/pcmag_uk/guide/t/the-best-v/the-best-video-conferencing-software-for-2022_8fy3.640.jpg" TargetMode="External"/><Relationship Id="rId4" Type="http://schemas.openxmlformats.org/officeDocument/2006/relationships/hyperlink" Target="4002%20-%20Copy.pptx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7435" y="1052739"/>
            <a:ext cx="10363200" cy="147002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Strategies for Effective Communication in a Business Setting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07968" y="3886200"/>
            <a:ext cx="6048672" cy="2135088"/>
          </a:xfrm>
        </p:spPr>
        <p:txBody>
          <a:bodyPr>
            <a:normAutofit lnSpcReduction="10000"/>
          </a:bodyPr>
          <a:lstStyle/>
          <a:p>
            <a:pPr algn="r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Alexandra </a:t>
            </a:r>
            <a:r>
              <a:rPr lang="en-GB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Padure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2130815</a:t>
            </a:r>
          </a:p>
          <a:p>
            <a:pPr algn="r"/>
            <a:r>
              <a:rPr lang="en-GB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Ioana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Otrocol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2125444</a:t>
            </a:r>
          </a:p>
          <a:p>
            <a:pPr algn="r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Livia Dragan 2130234</a:t>
            </a:r>
          </a:p>
          <a:p>
            <a:pPr algn="r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Valentina </a:t>
            </a:r>
            <a:r>
              <a:rPr lang="en-GB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Dinca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2131463</a:t>
            </a:r>
          </a:p>
          <a:p>
            <a:pPr algn="r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GB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Dr.Hafiz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Rahmani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BMSW 4002</a:t>
            </a:r>
          </a:p>
          <a:p>
            <a:pPr algn="r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 team working and communication</a:t>
            </a:r>
          </a:p>
        </p:txBody>
      </p:sp>
      <p:pic>
        <p:nvPicPr>
          <p:cNvPr id="4" name="Picture 3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AE6B6961-0271-0DD4-3D4F-830D5DED7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9" r="-2" b="-2"/>
          <a:stretch>
            <a:fillRect/>
          </a:stretch>
        </p:blipFill>
        <p:spPr bwMode="auto">
          <a:xfrm>
            <a:off x="729049" y="2560502"/>
            <a:ext cx="5721178" cy="4297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7621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173" y="407773"/>
            <a:ext cx="5383427" cy="861584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80768" y="1915297"/>
            <a:ext cx="9934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Today presentation is about a case study regarding the strategies of effective communication between Tom and his team, to have a successful outcome on the project to opening another three  warehouses  in Europe.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order to achieve  their goal, they need to communicate efficient.</a:t>
            </a:r>
          </a:p>
        </p:txBody>
      </p:sp>
    </p:spTree>
    <p:extLst>
      <p:ext uri="{BB962C8B-B14F-4D97-AF65-F5344CB8AC3E}">
        <p14:creationId xmlns:p14="http://schemas.microsoft.com/office/powerpoint/2010/main" val="3516502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Freeform: Shape 3080">
            <a:extLst>
              <a:ext uri="{FF2B5EF4-FFF2-40B4-BE49-F238E27FC236}">
                <a16:creationId xmlns:a16="http://schemas.microsoft.com/office/drawing/2014/main" id="{B5809B1F-0726-44C0-B0A1-7FCE2A129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2560321" y="4232366"/>
            <a:ext cx="5610120" cy="2625634"/>
          </a:xfrm>
          <a:custGeom>
            <a:avLst/>
            <a:gdLst>
              <a:gd name="connsiteX0" fmla="*/ 0 w 6488456"/>
              <a:gd name="connsiteY0" fmla="*/ 0 h 3036711"/>
              <a:gd name="connsiteX1" fmla="*/ 6488456 w 6488456"/>
              <a:gd name="connsiteY1" fmla="*/ 0 h 3036711"/>
              <a:gd name="connsiteX2" fmla="*/ 6482686 w 6488456"/>
              <a:gd name="connsiteY2" fmla="*/ 114279 h 3036711"/>
              <a:gd name="connsiteX3" fmla="*/ 3244228 w 6488456"/>
              <a:gd name="connsiteY3" fmla="*/ 3036711 h 3036711"/>
              <a:gd name="connsiteX4" fmla="*/ 5771 w 6488456"/>
              <a:gd name="connsiteY4" fmla="*/ 114279 h 3036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8456" h="3036711">
                <a:moveTo>
                  <a:pt x="0" y="0"/>
                </a:moveTo>
                <a:lnTo>
                  <a:pt x="6488456" y="0"/>
                </a:lnTo>
                <a:lnTo>
                  <a:pt x="6482686" y="114279"/>
                </a:lnTo>
                <a:cubicBezTo>
                  <a:pt x="6315984" y="1755766"/>
                  <a:pt x="4929697" y="3036711"/>
                  <a:pt x="3244228" y="3036711"/>
                </a:cubicBezTo>
                <a:cubicBezTo>
                  <a:pt x="1558760" y="3036711"/>
                  <a:pt x="172473" y="1755766"/>
                  <a:pt x="5771" y="114279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90" name="Freeform: Shape 3082">
            <a:extLst>
              <a:ext uri="{FF2B5EF4-FFF2-40B4-BE49-F238E27FC236}">
                <a16:creationId xmlns:a16="http://schemas.microsoft.com/office/drawing/2014/main" id="{26EE9A0B-C601-4E3F-8541-29CA20DE11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" y="8"/>
            <a:ext cx="5904411" cy="4406393"/>
          </a:xfrm>
          <a:custGeom>
            <a:avLst/>
            <a:gdLst>
              <a:gd name="connsiteX0" fmla="*/ 2562355 w 6855833"/>
              <a:gd name="connsiteY0" fmla="*/ 0 h 5116428"/>
              <a:gd name="connsiteX1" fmla="*/ 6855833 w 6855833"/>
              <a:gd name="connsiteY1" fmla="*/ 4293479 h 5116428"/>
              <a:gd name="connsiteX2" fmla="*/ 6833667 w 6855833"/>
              <a:gd name="connsiteY2" fmla="*/ 4732462 h 5116428"/>
              <a:gd name="connsiteX3" fmla="*/ 6775067 w 6855833"/>
              <a:gd name="connsiteY3" fmla="*/ 5116428 h 5116428"/>
              <a:gd name="connsiteX4" fmla="*/ 0 w 6855833"/>
              <a:gd name="connsiteY4" fmla="*/ 5116428 h 5116428"/>
              <a:gd name="connsiteX5" fmla="*/ 0 w 6855833"/>
              <a:gd name="connsiteY5" fmla="*/ 854273 h 5116428"/>
              <a:gd name="connsiteX6" fmla="*/ 161831 w 6855833"/>
              <a:gd name="connsiteY6" fmla="*/ 733259 h 5116428"/>
              <a:gd name="connsiteX7" fmla="*/ 2562355 w 6855833"/>
              <a:gd name="connsiteY7" fmla="*/ 0 h 5116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5833" h="5116428">
                <a:moveTo>
                  <a:pt x="2562355" y="0"/>
                </a:moveTo>
                <a:cubicBezTo>
                  <a:pt x="4933578" y="0"/>
                  <a:pt x="6855833" y="1922255"/>
                  <a:pt x="6855833" y="4293479"/>
                </a:cubicBezTo>
                <a:cubicBezTo>
                  <a:pt x="6855833" y="4441680"/>
                  <a:pt x="6848324" y="4588128"/>
                  <a:pt x="6833667" y="4732462"/>
                </a:cubicBezTo>
                <a:lnTo>
                  <a:pt x="6775067" y="5116428"/>
                </a:lnTo>
                <a:lnTo>
                  <a:pt x="0" y="5116428"/>
                </a:lnTo>
                <a:lnTo>
                  <a:pt x="0" y="854273"/>
                </a:lnTo>
                <a:lnTo>
                  <a:pt x="161831" y="733259"/>
                </a:lnTo>
                <a:cubicBezTo>
                  <a:pt x="847074" y="270317"/>
                  <a:pt x="1673147" y="0"/>
                  <a:pt x="2562355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076" name="Picture 9">
            <a:extLst>
              <a:ext uri="{FF2B5EF4-FFF2-40B4-BE49-F238E27FC236}">
                <a16:creationId xmlns:a16="http://schemas.microsoft.com/office/drawing/2014/main" id="{0A7A916E-F282-621D-D26B-6514F1666B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r="10901" b="-1"/>
          <a:stretch/>
        </p:blipFill>
        <p:spPr bwMode="auto">
          <a:xfrm>
            <a:off x="6" y="10"/>
            <a:ext cx="5681097" cy="4151910"/>
          </a:xfrm>
          <a:custGeom>
            <a:avLst/>
            <a:gdLst/>
            <a:ahLst/>
            <a:cxnLst/>
            <a:rect l="l" t="t" r="r" b="b"/>
            <a:pathLst>
              <a:path w="5681097" h="4151920">
                <a:moveTo>
                  <a:pt x="0" y="0"/>
                </a:moveTo>
                <a:lnTo>
                  <a:pt x="5611423" y="0"/>
                </a:lnTo>
                <a:lnTo>
                  <a:pt x="5663241" y="339527"/>
                </a:lnTo>
                <a:cubicBezTo>
                  <a:pt x="5675049" y="455800"/>
                  <a:pt x="5681097" y="573775"/>
                  <a:pt x="5681097" y="693164"/>
                </a:cubicBezTo>
                <a:cubicBezTo>
                  <a:pt x="5681097" y="2603383"/>
                  <a:pt x="4132560" y="4151920"/>
                  <a:pt x="2222343" y="4151920"/>
                </a:cubicBezTo>
                <a:cubicBezTo>
                  <a:pt x="1386622" y="4151920"/>
                  <a:pt x="620129" y="3855520"/>
                  <a:pt x="22252" y="3362108"/>
                </a:cubicBezTo>
                <a:lnTo>
                  <a:pt x="0" y="334188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TextBox 4">
            <a:extLst>
              <a:ext uri="{FF2B5EF4-FFF2-40B4-BE49-F238E27FC236}">
                <a16:creationId xmlns:a16="http://schemas.microsoft.com/office/drawing/2014/main" id="{E99DA8AF-90A8-233E-0F4C-A07DC0631F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9144" y="2009949"/>
            <a:ext cx="4884189" cy="243886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Communication is one of the main concerns at work. Creating and maintaining a regular work environment means effective workplace communication.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EC94314-6618-F91F-D51A-AFFB833B39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2" b="16444"/>
          <a:stretch/>
        </p:blipFill>
        <p:spPr>
          <a:xfrm>
            <a:off x="2785873" y="4448810"/>
            <a:ext cx="5148923" cy="2409190"/>
          </a:xfrm>
          <a:custGeom>
            <a:avLst/>
            <a:gdLst/>
            <a:ahLst/>
            <a:cxnLst/>
            <a:rect l="l" t="t" r="r" b="b"/>
            <a:pathLst>
              <a:path w="5148922" h="2409190">
                <a:moveTo>
                  <a:pt x="2574461" y="0"/>
                </a:moveTo>
                <a:cubicBezTo>
                  <a:pt x="3911983" y="0"/>
                  <a:pt x="5012087" y="1016507"/>
                  <a:pt x="5144375" y="2319127"/>
                </a:cubicBezTo>
                <a:lnTo>
                  <a:pt x="5148922" y="2409190"/>
                </a:lnTo>
                <a:lnTo>
                  <a:pt x="0" y="2409190"/>
                </a:lnTo>
                <a:lnTo>
                  <a:pt x="4548" y="2319127"/>
                </a:lnTo>
                <a:cubicBezTo>
                  <a:pt x="136837" y="1016507"/>
                  <a:pt x="1236939" y="0"/>
                  <a:pt x="2574461" y="0"/>
                </a:cubicBez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17FE7AF-A558-7BD6-8ABF-F3DA0F27E0C6}"/>
              </a:ext>
            </a:extLst>
          </p:cNvPr>
          <p:cNvSpPr txBox="1"/>
          <p:nvPr/>
        </p:nvSpPr>
        <p:spPr>
          <a:xfrm>
            <a:off x="6910088" y="3229341"/>
            <a:ext cx="48841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Communication is the key to success for Tom and his team is very important because they will have a  important contract and this communicating they will be able to acquire and have good results.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C888001-DBBA-94E0-0E97-3F14546F2E1F}"/>
              </a:ext>
            </a:extLst>
          </p:cNvPr>
          <p:cNvSpPr txBox="1"/>
          <p:nvPr/>
        </p:nvSpPr>
        <p:spPr>
          <a:xfrm>
            <a:off x="223287" y="87872"/>
            <a:ext cx="63582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For Tom and his co-workers communication is the key to success because , if we communicate with each other our task can be easier than is look. Here we have some example what communication is helpful for: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4E5344-CB06-DCBF-958D-DDBF19A71AC1}"/>
              </a:ext>
            </a:extLst>
          </p:cNvPr>
          <p:cNvSpPr txBox="1"/>
          <p:nvPr/>
        </p:nvSpPr>
        <p:spPr>
          <a:xfrm>
            <a:off x="308344" y="1233381"/>
            <a:ext cx="57876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Build trust: once you are un a team is better to trust each other because that effective communication does and the ability to trust is important in a team.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Prevent or resolving problems :the ability to communicate can easily prevent conflicts and can resolve big problems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Better relationship: if a team communicate can build relationship between a leader and workers if you listen to your teammates you show them respect and that you care about them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Improve productivity: having a team members who understand their role , the role of others and your expectation can help you focus more on your work and not be distracted by workplace problems.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8" y="2070145"/>
            <a:ext cx="5552989" cy="31731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857103" y="5671751"/>
            <a:ext cx="49550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Figure 3: Teamwork importance: 15 ways  teams are good for business, (2022)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B6618D-3776-CA4F-574D-2C51E2407A55}"/>
              </a:ext>
            </a:extLst>
          </p:cNvPr>
          <p:cNvSpPr txBox="1"/>
          <p:nvPr/>
        </p:nvSpPr>
        <p:spPr>
          <a:xfrm>
            <a:off x="457203" y="255185"/>
            <a:ext cx="64752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promotes team building :As employers work together and grow as a team, they form bonds that grow into trust and friendship. It’s human nature also employees who liked and trust each other are best for business because they are more likely to : communicate well with each other.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98076" y="5869459"/>
            <a:ext cx="5193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Figure 4: 10 proven importance of teamwork in the workplace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141" y="1824845"/>
            <a:ext cx="5719145" cy="38135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5033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Model of communication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7381" y="1700808"/>
            <a:ext cx="96010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model of Shannon-Weaver- communicate by a signal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340" y="2434289"/>
            <a:ext cx="9709093" cy="2372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128054" y="5424616"/>
            <a:ext cx="43372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Figure 5. The Shannon-Weaver Model, (2022)</a:t>
            </a:r>
          </a:p>
        </p:txBody>
      </p:sp>
    </p:spTree>
    <p:extLst>
      <p:ext uri="{BB962C8B-B14F-4D97-AF65-F5344CB8AC3E}">
        <p14:creationId xmlns:p14="http://schemas.microsoft.com/office/powerpoint/2010/main" val="986881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ched Right Arrow 1"/>
          <p:cNvSpPr/>
          <p:nvPr/>
        </p:nvSpPr>
        <p:spPr>
          <a:xfrm>
            <a:off x="431372" y="1619799"/>
            <a:ext cx="1920213" cy="576064"/>
          </a:xfrm>
          <a:prstGeom prst="notch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Amazon</a:t>
            </a:r>
          </a:p>
        </p:txBody>
      </p:sp>
      <p:sp>
        <p:nvSpPr>
          <p:cNvPr id="3" name="Notched Right Arrow 2"/>
          <p:cNvSpPr/>
          <p:nvPr/>
        </p:nvSpPr>
        <p:spPr>
          <a:xfrm>
            <a:off x="2447595" y="1544240"/>
            <a:ext cx="1728192" cy="683360"/>
          </a:xfrm>
          <a:prstGeom prst="notch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</a:t>
            </a:r>
          </a:p>
        </p:txBody>
      </p:sp>
      <p:sp>
        <p:nvSpPr>
          <p:cNvPr id="4" name="Flowchart: Process 3"/>
          <p:cNvSpPr/>
          <p:nvPr/>
        </p:nvSpPr>
        <p:spPr>
          <a:xfrm>
            <a:off x="4371261" y="1614004"/>
            <a:ext cx="2282891" cy="734876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channel of communication</a:t>
            </a:r>
          </a:p>
        </p:txBody>
      </p:sp>
      <p:sp>
        <p:nvSpPr>
          <p:cNvPr id="5" name="Notched Right Arrow 4"/>
          <p:cNvSpPr/>
          <p:nvPr/>
        </p:nvSpPr>
        <p:spPr>
          <a:xfrm>
            <a:off x="6808852" y="1610798"/>
            <a:ext cx="1967541" cy="594066"/>
          </a:xfrm>
          <a:prstGeom prst="notch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 team</a:t>
            </a:r>
          </a:p>
        </p:txBody>
      </p:sp>
      <p:sp>
        <p:nvSpPr>
          <p:cNvPr id="6" name="Notched Right Arrow 5"/>
          <p:cNvSpPr/>
          <p:nvPr/>
        </p:nvSpPr>
        <p:spPr>
          <a:xfrm>
            <a:off x="8776392" y="1470992"/>
            <a:ext cx="2927648" cy="891685"/>
          </a:xfrm>
          <a:prstGeom prst="notch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 teams from all departments</a:t>
            </a:r>
          </a:p>
        </p:txBody>
      </p:sp>
      <p:sp>
        <p:nvSpPr>
          <p:cNvPr id="7" name="Up Arrow 6"/>
          <p:cNvSpPr/>
          <p:nvPr/>
        </p:nvSpPr>
        <p:spPr>
          <a:xfrm>
            <a:off x="4216565" y="2996955"/>
            <a:ext cx="2839145" cy="2600659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 and disagreement</a:t>
            </a:r>
          </a:p>
        </p:txBody>
      </p:sp>
      <p:sp>
        <p:nvSpPr>
          <p:cNvPr id="9" name="Lightning Bolt 8"/>
          <p:cNvSpPr/>
          <p:nvPr/>
        </p:nvSpPr>
        <p:spPr>
          <a:xfrm>
            <a:off x="4175787" y="1021085"/>
            <a:ext cx="864096" cy="495363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0" name="Lightning Bolt 9"/>
          <p:cNvSpPr/>
          <p:nvPr/>
        </p:nvSpPr>
        <p:spPr>
          <a:xfrm>
            <a:off x="4881800" y="972315"/>
            <a:ext cx="661392" cy="495363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Lightning Bolt 10"/>
          <p:cNvSpPr/>
          <p:nvPr/>
        </p:nvSpPr>
        <p:spPr>
          <a:xfrm>
            <a:off x="5531884" y="914395"/>
            <a:ext cx="529248" cy="602046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Lightning Bolt 11"/>
          <p:cNvSpPr/>
          <p:nvPr/>
        </p:nvSpPr>
        <p:spPr>
          <a:xfrm>
            <a:off x="4734861" y="2389468"/>
            <a:ext cx="768075" cy="504056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3" name="Lightning Bolt 12"/>
          <p:cNvSpPr/>
          <p:nvPr/>
        </p:nvSpPr>
        <p:spPr>
          <a:xfrm>
            <a:off x="5372954" y="2389468"/>
            <a:ext cx="688183" cy="504056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14" name="Lightning Bolt 13"/>
          <p:cNvSpPr/>
          <p:nvPr/>
        </p:nvSpPr>
        <p:spPr>
          <a:xfrm>
            <a:off x="6061138" y="2389468"/>
            <a:ext cx="556479" cy="504056"/>
          </a:xfrm>
          <a:prstGeom prst="lightningBol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white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911424" y="2227600"/>
            <a:ext cx="0" cy="37216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10032437" y="2492896"/>
            <a:ext cx="0" cy="34563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 flipV="1">
            <a:off x="1295469" y="5877272"/>
            <a:ext cx="8160907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lowchart: Process 34"/>
          <p:cNvSpPr/>
          <p:nvPr/>
        </p:nvSpPr>
        <p:spPr>
          <a:xfrm>
            <a:off x="3119669" y="6162976"/>
            <a:ext cx="4672952" cy="57606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278221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37A4A-354F-8A8F-3A54-DEADD6456C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0822" y="384314"/>
            <a:ext cx="9952383" cy="3869634"/>
          </a:xfrm>
        </p:spPr>
        <p:txBody>
          <a:bodyPr>
            <a:normAutofit/>
          </a:bodyPr>
          <a:lstStyle/>
          <a:p>
            <a:pPr algn="l">
              <a:lnSpc>
                <a:spcPct val="200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Now let’s discover which communication barriers have or can negatively impact the project team.</a:t>
            </a:r>
            <a:b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After analysing the case I would say that Tom team project has encountered some barriers which has already impacted negatively the team .</a:t>
            </a:r>
            <a:b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ED1FB655-8AB1-6997-660E-4922AEDE7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437" y="2441241"/>
            <a:ext cx="7143751" cy="28575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600FCC4-C2B4-37E2-1951-5F49C1ED86E2}"/>
              </a:ext>
            </a:extLst>
          </p:cNvPr>
          <p:cNvSpPr txBox="1"/>
          <p:nvPr/>
        </p:nvSpPr>
        <p:spPr>
          <a:xfrm>
            <a:off x="5387014" y="5298741"/>
            <a:ext cx="41889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6. Barriers of Communication, (2022)</a:t>
            </a:r>
          </a:p>
        </p:txBody>
      </p:sp>
    </p:spTree>
    <p:extLst>
      <p:ext uri="{BB962C8B-B14F-4D97-AF65-F5344CB8AC3E}">
        <p14:creationId xmlns:p14="http://schemas.microsoft.com/office/powerpoint/2010/main" val="1272359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AABB3165-94DD-2F21-BADF-9976F4157A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61" r="22469"/>
          <a:stretch/>
        </p:blipFill>
        <p:spPr>
          <a:xfrm>
            <a:off x="25" y="18"/>
            <a:ext cx="5678193" cy="6366497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66A1E-50E5-259C-B390-249B5B2E890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513789" y="1026950"/>
            <a:ext cx="4840011" cy="5150021"/>
          </a:xfrm>
        </p:spPr>
        <p:txBody>
          <a:bodyPr>
            <a:normAutofit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en-GB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Some of the barriers are attitude barriers, emotional barriers ,feedback issues but the biggest barrier who have the most negative impact on the team is the perceptual barrier. </a:t>
            </a:r>
          </a:p>
          <a:p>
            <a:pPr marL="0" indent="0">
              <a:spcAft>
                <a:spcPts val="800"/>
              </a:spcAft>
              <a:buNone/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Tom did not take in consideration that </a:t>
            </a:r>
            <a:r>
              <a:rPr lang="en-GB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people are different and they</a:t>
            </a: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perceive the same things differently. This is a fact that </a:t>
            </a:r>
            <a:r>
              <a:rPr lang="en-GB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</a:t>
            </a: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must take into consideration during the communication process. Knowing the levels of public perception is </a:t>
            </a:r>
            <a:r>
              <a:rPr lang="en-GB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must</a:t>
            </a: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for a good communication. </a:t>
            </a:r>
            <a:r>
              <a:rPr lang="en-GB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Any</a:t>
            </a: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messages or communications he wants to transmit must be simple and clear. There should be no room for a diversified interpretative whole.</a:t>
            </a:r>
            <a:b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If Tom had been clear in the way he communicated with his team, he could have avoided many barriers.</a:t>
            </a:r>
            <a:b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endParaRPr lang="en-GB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endParaRPr lang="en-GB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endParaRPr lang="en-GB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endParaRPr lang="en-GB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62A48C-101A-076E-AF94-F16DE127EF1D}"/>
              </a:ext>
            </a:extLst>
          </p:cNvPr>
          <p:cNvSpPr txBox="1"/>
          <p:nvPr/>
        </p:nvSpPr>
        <p:spPr>
          <a:xfrm>
            <a:off x="1391480" y="6366507"/>
            <a:ext cx="371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023659-E096-3A23-9CBF-225348684203}"/>
              </a:ext>
            </a:extLst>
          </p:cNvPr>
          <p:cNvSpPr txBox="1"/>
          <p:nvPr/>
        </p:nvSpPr>
        <p:spPr>
          <a:xfrm>
            <a:off x="0" y="6426854"/>
            <a:ext cx="7994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7. How to Overcome the Seven Barriers to Effective Communications, (2022)</a:t>
            </a:r>
          </a:p>
        </p:txBody>
      </p:sp>
    </p:spTree>
    <p:extLst>
      <p:ext uri="{BB962C8B-B14F-4D97-AF65-F5344CB8AC3E}">
        <p14:creationId xmlns:p14="http://schemas.microsoft.com/office/powerpoint/2010/main" val="318995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687AFE0E-B37D-4531-AFE8-231C8348EA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840AF-A337-7275-30F7-70093F5A7B7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38206" y="2013631"/>
            <a:ext cx="4614759" cy="4163337"/>
          </a:xfrm>
        </p:spPr>
        <p:txBody>
          <a:bodyPr>
            <a:normAutofit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If Tom wants that his team project to overcome this barriers he will have to use regular feedback.</a:t>
            </a:r>
          </a:p>
          <a:p>
            <a:pPr marL="0" indent="0">
              <a:spcAft>
                <a:spcPts val="800"/>
              </a:spcAft>
              <a:buNone/>
            </a:pPr>
            <a:endParaRPr lang="en-GB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spcAft>
                <a:spcPts val="800"/>
              </a:spcAft>
              <a:buNone/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Without feedback his team will have no chance to learn and grow. Feedback supports creativity and innovation. Feedback ultimately gives us a sense of security because we know where we are and what our strengths, weaknesses and blind spots are.</a:t>
            </a:r>
          </a:p>
          <a:p>
            <a:endParaRPr lang="en-GB" sz="2000" dirty="0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3C5104EF-8643-4223-968F-84AEA86857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2" r="18312" b="-2"/>
          <a:stretch/>
        </p:blipFill>
        <p:spPr>
          <a:xfrm>
            <a:off x="6101337" y="1323779"/>
            <a:ext cx="5283867" cy="4210442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</p:spPr>
      </p:pic>
      <p:sp>
        <p:nvSpPr>
          <p:cNvPr id="4" name="TextBox 3"/>
          <p:cNvSpPr txBox="1"/>
          <p:nvPr/>
        </p:nvSpPr>
        <p:spPr>
          <a:xfrm>
            <a:off x="6094476" y="5832389"/>
            <a:ext cx="57432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Figure 8. 9 ways to encourage customers to give feedback</a:t>
            </a:r>
          </a:p>
        </p:txBody>
      </p:sp>
    </p:spTree>
    <p:extLst>
      <p:ext uri="{BB962C8B-B14F-4D97-AF65-F5344CB8AC3E}">
        <p14:creationId xmlns:p14="http://schemas.microsoft.com/office/powerpoint/2010/main" val="11075924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1153-0B6B-CABF-9B04-C55377EA8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1040"/>
            <a:ext cx="10515600" cy="65743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Business communication channels</a:t>
            </a:r>
            <a:endParaRPr lang="en-GB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50243C-6DAC-37B3-06FD-957F3AF8FE20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38199" y="1651819"/>
            <a:ext cx="10515600" cy="4355691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term "channel" refers to any method for delivering messages. A speaker may use verbal or nonverbal communication techniques. </a:t>
            </a:r>
          </a:p>
          <a:p>
            <a:pPr algn="just">
              <a:lnSpc>
                <a:spcPct val="100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selection of various media has been the focus of studies about communication channels. The so-called </a:t>
            </a:r>
            <a:r>
              <a:rPr lang="en-GB" sz="16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Lendle</a:t>
            </a: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Daft model of channel richness was created by Daft and Lengel in the middle of the 1980s. It advocated a hierarchy of media richness with four levels, with face-to-face being the richest and followed by phone, email, and text</a:t>
            </a:r>
            <a:r>
              <a:rPr lang="en-GB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7F3AE1-E452-A5C0-9C66-F119F11712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693" y="3556765"/>
            <a:ext cx="9596611" cy="14871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60BBC19-4A34-34A1-ADB0-4D6835B96702}"/>
              </a:ext>
            </a:extLst>
          </p:cNvPr>
          <p:cNvSpPr txBox="1"/>
          <p:nvPr/>
        </p:nvSpPr>
        <p:spPr>
          <a:xfrm>
            <a:off x="3047999" y="5279867"/>
            <a:ext cx="6096000" cy="355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600" dirty="0">
                <a:solidFill>
                  <a:srgbClr val="202124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Figure 9. Hierarchy of media richness </a:t>
            </a:r>
            <a:endParaRPr lang="en-GB" sz="16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671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797CF-083D-1D6E-6FE0-D4D31D496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39329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Proposal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CD166-0AF7-5B68-F117-2620C474FDA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38200" y="1074327"/>
            <a:ext cx="10515600" cy="566077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spcAft>
                <a:spcPts val="800"/>
              </a:spcAft>
            </a:pPr>
            <a:r>
              <a:rPr lang="en-GB" sz="16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Face-to-face interaction is crucial in business because it allows participants in a conversation to have visual contact with the other party or parties. Since both the speaker and the listener can see and understand signals such as nonverbal cues, it enables a better exchange of knowledge. Face-to-face is the right channel for information processing because it provides immediate feedback. Therefore, Tom should meet his team regularly.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Figure 10</a:t>
            </a:r>
            <a:endParaRPr lang="en-GB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Video conferencing should also be used to communicate successfully with his team and the other Amazon warehouses in Europe, if face-to-face interactions are not available because emails might be ambiguous and misinterpreted and do not build relationships.</a:t>
            </a:r>
          </a:p>
          <a:p>
            <a:pPr marL="0" indent="0" algn="ctr">
              <a:buNone/>
            </a:pPr>
            <a:endParaRPr lang="en-GB" sz="11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1DA1355-F08E-04DE-BC2C-44835FE4D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596" y="4604959"/>
            <a:ext cx="2442043" cy="14274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1C25725-42E0-FE19-73D6-2D67D038DE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136" y="2084443"/>
            <a:ext cx="2304963" cy="13445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3EDD8DB-752E-3AE2-B411-8293B391E95C}"/>
              </a:ext>
            </a:extLst>
          </p:cNvPr>
          <p:cNvSpPr txBox="1"/>
          <p:nvPr/>
        </p:nvSpPr>
        <p:spPr>
          <a:xfrm>
            <a:off x="5596485" y="6122157"/>
            <a:ext cx="1187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</a:t>
            </a:r>
            <a:endParaRPr lang="en-GB" sz="11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4401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7EAD2-5A91-16E7-F7B7-6C6FAE4BB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3815F-05B5-881A-9FF2-264577895C6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38200" y="1285103"/>
            <a:ext cx="10515600" cy="4891860"/>
          </a:xfrm>
        </p:spPr>
        <p:txBody>
          <a:bodyPr>
            <a:normAutofit fontScale="85000" lnSpcReduction="20000"/>
          </a:bodyPr>
          <a:lstStyle/>
          <a:p>
            <a:pPr lvl="1" algn="just"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Figures 1 and 2: “Effective Communication in the Workplace: How and Why?”, December 2021 viewed at 11.11.2022 Available at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https://www.spiceworks.com/hr/engagement-retention/guest-article/effective-communication-in-the-workplace-how-and-why/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3: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“Teamwork importance: 15 ways  teams are good for business”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(2022,November 12), viewed at 13.11.2022  Available at: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https://www.careeraddict.com/5-benefits-of-teamwork-in-the-workplace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4: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“10 proven importance of teamwork in the workplace”,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13.12.2022 Available at: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https://hrmcmatrix.com/importance-of-teamwork-in-the-workplace/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Figure 5.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G,Beyer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(2021) “The Shannon- Weaver Model”,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wiewed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at 11. 11.2022  Available at https://garthbox.com/the-shannon-weaver-model </a:t>
            </a:r>
          </a:p>
          <a:p>
            <a:pPr lvl="1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Figure 6: “Barriers of Communication –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Javatpoint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”. (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n.d.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). www.javatpoint.com. 11 November 2022 Available at: https://www.javatpoint.com/barriers-of-communication</a:t>
            </a:r>
            <a:endParaRPr lang="en-GB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Figure 7</a:t>
            </a:r>
            <a:r>
              <a:rPr lang="en-GB" sz="16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“How to Overcome The Seven Barriers to Effective Communications”</a:t>
            </a:r>
            <a:r>
              <a:rPr lang="en-GB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(2022, November 2). </a:t>
            </a:r>
            <a:r>
              <a:rPr lang="en-GB" sz="16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MultiCall</a:t>
            </a:r>
            <a:r>
              <a:rPr lang="en-GB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viewed at 11 </a:t>
            </a:r>
            <a:r>
              <a:rPr lang="en-GB" sz="160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5" action="ppaction://hlinkpres?slideindex=1&amp;slidetitle="/>
              </a:rPr>
              <a:t>N</a:t>
            </a:r>
            <a:r>
              <a:rPr lang="en-GB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ovember 2022 Available at: </a:t>
            </a:r>
            <a:r>
              <a:rPr lang="en-GB" sz="160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5" action="ppaction://hlinkpres?slideindex=1&amp;slidetitle="/>
              </a:rPr>
              <a:t>.  </a:t>
            </a:r>
            <a:r>
              <a:rPr lang="en-GB" sz="160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https://www.multicall.in/how-to-overcome-the-seven-barriers-to-effective-communications/</a:t>
            </a:r>
            <a:endParaRPr lang="en-GB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Figure 8: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“9 ways to encourage customers to give feedback” ,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Call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Center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Helper, viewed at 12.11.2022 Available at: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https://www.callcenter.com/9-ways-to-encourage-customers-to-give-feedback-118879.htm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600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04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F4C4A7-957C-CACC-F636-3F2BFBF1BC10}"/>
              </a:ext>
            </a:extLst>
          </p:cNvPr>
          <p:cNvSpPr txBox="1"/>
          <p:nvPr/>
        </p:nvSpPr>
        <p:spPr>
          <a:xfrm>
            <a:off x="795618" y="798674"/>
            <a:ext cx="10363199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Figure 9. </a:t>
            </a:r>
            <a:r>
              <a:rPr lang="en-GB" sz="1400" dirty="0" err="1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Lengel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R.H. and Daft, R.L. (1988) “The selection of communication media as an executive skill,” Academy of Management Perspectives, 2(3), pp. 225–232. viewed  at 10.11.2022  Available at: 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2"/>
              </a:rPr>
              <a:t>https://doi.org/10.5465/ame.1988.4277259</a:t>
            </a:r>
            <a:endParaRPr lang="en-GB" sz="1400" dirty="0">
              <a:solidFill>
                <a:prstClr val="black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GB" sz="1400" dirty="0">
              <a:solidFill>
                <a:srgbClr val="222222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sz="1400" dirty="0" err="1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Marouf</a:t>
            </a:r>
            <a:r>
              <a:rPr lang="en-GB" sz="1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L. (2008). “</a:t>
            </a:r>
            <a:r>
              <a:rPr lang="en-GB" sz="1400" i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Communication Channels and Employee Characteristics: An Investigation</a:t>
            </a:r>
            <a:r>
              <a:rPr lang="en-GB" sz="1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”.</a:t>
            </a:r>
            <a:r>
              <a:rPr lang="en-GB" sz="1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Singapore Journal of Library &amp; Information Management, 37.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GB" sz="1400" i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10 . Aziz, S. (2019), </a:t>
            </a:r>
            <a:r>
              <a:rPr lang="en-GB" sz="1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https://wowbixmarketing.com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Viewed at 10.11.2022  Available at: 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action="ppaction://hlinkpres?slideindex=1&amp;slidetitle="/>
              </a:rPr>
              <a:t>https://wowbixmarketing.com/face-to-face-communication/ 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(Accessed: November 11, 2022). 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 Mclaughlin, M., </a:t>
            </a:r>
            <a:r>
              <a:rPr lang="en-GB" sz="1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Brame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D. and </a:t>
            </a:r>
            <a:r>
              <a:rPr lang="en-GB" sz="1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Mcallister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N.M. (2022) : https://uk.pcmag.com/cloud-services/9067/the-best-video-conferencing-software  viewed at 10.11.2022 Available at: 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the-best-video-conferencing-software-for-2022_8fy3.640.jpg (640×360) (pcmag.com)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November 11, 2022). 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GB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Lengel, R.H. and Daft, R.L. (1988) “</a:t>
            </a:r>
            <a:r>
              <a:rPr lang="en-GB" sz="1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selection of communication media as an executive skill,” Academy of Management Perspectives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2(3), pp. 225–232.  viewed at 10.11.2022 Available at: 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action="ppaction://hlinkpres?slideindex=1&amp;slidetitle="/>
              </a:rPr>
              <a:t>https://doi.org/10.5465/ame.1988.4277259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GB" sz="1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Denis.M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(2020) </a:t>
            </a:r>
            <a:r>
              <a:rPr lang="en-GB" sz="1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“Communication Theory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”, </a:t>
            </a:r>
            <a:r>
              <a:rPr lang="en-GB" sz="1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wiewed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 11.11.2022 Available at 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https://www.communicationtheory.org/shannon-and-weaver-model-of-communication/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82537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Table&#10;&#10;Description automatically generated">
            <a:extLst>
              <a:ext uri="{FF2B5EF4-FFF2-40B4-BE49-F238E27FC236}">
                <a16:creationId xmlns:a16="http://schemas.microsoft.com/office/drawing/2014/main" id="{9691EA2E-D411-5764-B282-A128203ECD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061" y="608163"/>
            <a:ext cx="9673990" cy="58657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485863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607</TotalTime>
  <Words>1011</Words>
  <Application>Microsoft Office PowerPoint</Application>
  <PresentationFormat>Widescreen</PresentationFormat>
  <Paragraphs>79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1_Oriel</vt:lpstr>
      <vt:lpstr>Strategies for Effective Communication in a Business Setting</vt:lpstr>
      <vt:lpstr>Summary</vt:lpstr>
      <vt:lpstr>PowerPoint Presentation</vt:lpstr>
      <vt:lpstr>PowerPoint Presentation</vt:lpstr>
      <vt:lpstr>PowerPoint Presentation</vt:lpstr>
      <vt:lpstr>Model of communication</vt:lpstr>
      <vt:lpstr>PowerPoint Presentation</vt:lpstr>
      <vt:lpstr>Now let’s discover which communication barriers have or can negatively impact the project team. After analysing the case I would say that Tom team project has encountered some barriers which has already impacted negatively the team .   </vt:lpstr>
      <vt:lpstr>PowerPoint Presentation</vt:lpstr>
      <vt:lpstr>PowerPoint Presentation</vt:lpstr>
      <vt:lpstr>Business communication channels</vt:lpstr>
      <vt:lpstr>Proposal</vt:lpstr>
      <vt:lpstr>References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presentation</dc:title>
  <dc:creator>Alexandra Padure</dc:creator>
  <cp:lastModifiedBy>Tudor Dinca</cp:lastModifiedBy>
  <cp:revision>43</cp:revision>
  <dcterms:created xsi:type="dcterms:W3CDTF">2022-11-11T21:20:18Z</dcterms:created>
  <dcterms:modified xsi:type="dcterms:W3CDTF">2022-11-13T15:35:04Z</dcterms:modified>
</cp:coreProperties>
</file>