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9"/>
  </p:notesMasterIdLst>
  <p:sldIdLst>
    <p:sldId id="256" r:id="rId2"/>
    <p:sldId id="274" r:id="rId3"/>
    <p:sldId id="275" r:id="rId4"/>
    <p:sldId id="257" r:id="rId5"/>
    <p:sldId id="258" r:id="rId6"/>
    <p:sldId id="259" r:id="rId7"/>
    <p:sldId id="260" r:id="rId8"/>
    <p:sldId id="273" r:id="rId9"/>
    <p:sldId id="264" r:id="rId10"/>
    <p:sldId id="261" r:id="rId11"/>
    <p:sldId id="262" r:id="rId12"/>
    <p:sldId id="268" r:id="rId13"/>
    <p:sldId id="269" r:id="rId14"/>
    <p:sldId id="271" r:id="rId15"/>
    <p:sldId id="270" r:id="rId16"/>
    <p:sldId id="272" r:id="rId17"/>
    <p:sldId id="26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056" autoAdjust="0"/>
  </p:normalViewPr>
  <p:slideViewPr>
    <p:cSldViewPr snapToGrid="0">
      <p:cViewPr>
        <p:scale>
          <a:sx n="90" d="100"/>
          <a:sy n="90" d="100"/>
        </p:scale>
        <p:origin x="3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2.svg"/><Relationship Id="rId1" Type="http://schemas.openxmlformats.org/officeDocument/2006/relationships/image" Target="../media/image2.png"/><Relationship Id="rId6" Type="http://schemas.openxmlformats.org/officeDocument/2006/relationships/image" Target="../media/image6.svg"/><Relationship Id="rId5" Type="http://schemas.openxmlformats.org/officeDocument/2006/relationships/image" Target="../media/image4.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6.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5.png"/><Relationship Id="rId2" Type="http://schemas.openxmlformats.org/officeDocument/2006/relationships/image" Target="../media/image2.svg"/><Relationship Id="rId1" Type="http://schemas.openxmlformats.org/officeDocument/2006/relationships/image" Target="../media/image2.png"/><Relationship Id="rId6" Type="http://schemas.openxmlformats.org/officeDocument/2006/relationships/image" Target="../media/image6.svg"/><Relationship Id="rId5" Type="http://schemas.openxmlformats.org/officeDocument/2006/relationships/image" Target="../media/image4.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0673AB-E58C-404C-A33C-5A74529E186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2DE1754-93B0-46E5-9190-46A40F58659E}">
      <dgm:prSet custT="1"/>
      <dgm:spPr/>
      <dgm:t>
        <a:bodyPr/>
        <a:lstStyle/>
        <a:p>
          <a:pPr marL="0" lvl="0" indent="0" algn="l" defTabSz="622300">
            <a:lnSpc>
              <a:spcPct val="90000"/>
            </a:lnSpc>
            <a:spcBef>
              <a:spcPct val="0"/>
            </a:spcBef>
            <a:spcAft>
              <a:spcPct val="35000"/>
            </a:spcAft>
            <a:buNone/>
          </a:pPr>
          <a:r>
            <a:rPr lang="en-GB" sz="1800" kern="1200" dirty="0" smtClean="0">
              <a:solidFill>
                <a:prstClr val="black">
                  <a:hueOff val="0"/>
                  <a:satOff val="0"/>
                  <a:lumOff val="0"/>
                  <a:alphaOff val="0"/>
                </a:prstClr>
              </a:solidFill>
              <a:latin typeface="Arial" panose="020B0604020202020204" pitchFamily="34" charset="0"/>
              <a:ea typeface="+mn-ea"/>
              <a:cs typeface="Arial" panose="020B0604020202020204" pitchFamily="34" charset="0"/>
            </a:rPr>
            <a:t>4 Lectures on Tuesdays 9am to 12.30pm and 4 Teams sessions on Friday 10am to 12pm in February</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28899C1D-9C13-4104-92E5-07CB7C6FB251}" type="parTrans" cxnId="{920B109F-574F-4CE6-90BA-C25C42B294BE}">
      <dgm:prSet/>
      <dgm:spPr/>
      <dgm:t>
        <a:bodyPr/>
        <a:lstStyle/>
        <a:p>
          <a:endParaRPr lang="en-US"/>
        </a:p>
      </dgm:t>
    </dgm:pt>
    <dgm:pt modelId="{87F3B65F-E9EF-4B60-BA84-A77F2376996B}" type="sibTrans" cxnId="{920B109F-574F-4CE6-90BA-C25C42B294BE}">
      <dgm:prSet/>
      <dgm:spPr/>
      <dgm:t>
        <a:bodyPr/>
        <a:lstStyle/>
        <a:p>
          <a:endParaRPr lang="en-US"/>
        </a:p>
      </dgm:t>
    </dgm:pt>
    <dgm:pt modelId="{ECE71C71-90A4-4BE8-BF80-A95A65FF7527}">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009EC1F4-3EC2-4102-A439-30C3B88E2B8F}" type="parTrans" cxnId="{45A62FCE-7ABF-4D6C-891F-3FA0331ACECC}">
      <dgm:prSet/>
      <dgm:spPr/>
      <dgm:t>
        <a:bodyPr/>
        <a:lstStyle/>
        <a:p>
          <a:endParaRPr lang="en-US"/>
        </a:p>
      </dgm:t>
    </dgm:pt>
    <dgm:pt modelId="{11D7E16E-7CF9-444B-B12B-76596EA94E1C}" type="sibTrans" cxnId="{45A62FCE-7ABF-4D6C-891F-3FA0331ACECC}">
      <dgm:prSet/>
      <dgm:spPr/>
      <dgm:t>
        <a:bodyPr/>
        <a:lstStyle/>
        <a:p>
          <a:endParaRPr lang="en-US"/>
        </a:p>
      </dgm:t>
    </dgm:pt>
    <dgm:pt modelId="{971F38AA-8B8B-42D3-AD99-535E1AACE43B}">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the current situation and refer to examples you have come across to illustrate your answer and draw others into the discussion.</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DADACB37-A002-46D7-A05A-27247DA8545A}" type="parTrans" cxnId="{CA3D7C96-C3E7-4245-8A22-85115CD17804}">
      <dgm:prSet/>
      <dgm:spPr/>
      <dgm:t>
        <a:bodyPr/>
        <a:lstStyle/>
        <a:p>
          <a:endParaRPr lang="en-US"/>
        </a:p>
      </dgm:t>
    </dgm:pt>
    <dgm:pt modelId="{5FA15A2B-43E0-462C-8EEB-23C24EB35C5B}" type="sibTrans" cxnId="{CA3D7C96-C3E7-4245-8A22-85115CD17804}">
      <dgm:prSet/>
      <dgm:spPr/>
      <dgm:t>
        <a:bodyPr/>
        <a:lstStyle/>
        <a:p>
          <a:endParaRPr lang="en-US"/>
        </a:p>
      </dgm:t>
    </dgm:pt>
    <dgm:pt modelId="{CB96CF38-7BD6-40D0-B1EB-EB531B352448}">
      <dgm:prSet custT="1"/>
      <dgm:spPr/>
      <dgm: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gm:t>
    </dgm:pt>
    <dgm:pt modelId="{BA43C467-0424-49E4-B5DB-8BAAAC865F16}" type="parTrans" cxnId="{484705BD-BF25-45C4-885C-2C35631DFD99}">
      <dgm:prSet/>
      <dgm:spPr/>
      <dgm:t>
        <a:bodyPr/>
        <a:lstStyle/>
        <a:p>
          <a:endParaRPr lang="en-US"/>
        </a:p>
      </dgm:t>
    </dgm:pt>
    <dgm:pt modelId="{80C40031-76E0-4F82-A06D-A46C58725930}" type="sibTrans" cxnId="{484705BD-BF25-45C4-885C-2C35631DFD99}">
      <dgm:prSet/>
      <dgm:spPr/>
      <dgm:t>
        <a:bodyPr/>
        <a:lstStyle/>
        <a:p>
          <a:endParaRPr lang="en-US"/>
        </a:p>
      </dgm:t>
    </dgm:pt>
    <dgm:pt modelId="{6AD12C3D-2A8F-4A1E-824E-2402C1E1AAF7}">
      <dgm:prSet custT="1"/>
      <dgm:spPr/>
      <dgm:t>
        <a:bodyPr/>
        <a:lstStyle/>
        <a:p>
          <a:r>
            <a:rPr lang="en-GB" sz="1800" dirty="0">
              <a:latin typeface="Arial" panose="020B0604020202020204" pitchFamily="34" charset="0"/>
              <a:cs typeface="Arial" panose="020B0604020202020204" pitchFamily="34" charset="0"/>
            </a:rPr>
            <a:t>I look forward to hearing from you each week.</a:t>
          </a:r>
          <a:endParaRPr lang="en-US" sz="1800" dirty="0">
            <a:latin typeface="Arial" panose="020B0604020202020204" pitchFamily="34" charset="0"/>
            <a:cs typeface="Arial" panose="020B0604020202020204" pitchFamily="34" charset="0"/>
          </a:endParaRPr>
        </a:p>
      </dgm:t>
    </dgm:pt>
    <dgm:pt modelId="{D082C5F6-34FD-4E2C-87B6-F90E43CE6D95}" type="parTrans" cxnId="{CF70CDD0-534A-40A7-B66C-805D2E6DAAC1}">
      <dgm:prSet/>
      <dgm:spPr/>
      <dgm:t>
        <a:bodyPr/>
        <a:lstStyle/>
        <a:p>
          <a:endParaRPr lang="en-US"/>
        </a:p>
      </dgm:t>
    </dgm:pt>
    <dgm:pt modelId="{16C14C34-11D6-4383-B3D9-C75BB785DFCB}" type="sibTrans" cxnId="{CF70CDD0-534A-40A7-B66C-805D2E6DAAC1}">
      <dgm:prSet/>
      <dgm:spPr/>
      <dgm:t>
        <a:bodyPr/>
        <a:lstStyle/>
        <a:p>
          <a:endParaRPr lang="en-US"/>
        </a:p>
      </dgm:t>
    </dgm:pt>
    <dgm:pt modelId="{FE0E434C-BCB5-4FB2-867E-F4547F488898}" type="pres">
      <dgm:prSet presAssocID="{8F0673AB-E58C-404C-A33C-5A74529E186A}" presName="root" presStyleCnt="0">
        <dgm:presLayoutVars>
          <dgm:dir/>
          <dgm:resizeHandles val="exact"/>
        </dgm:presLayoutVars>
      </dgm:prSet>
      <dgm:spPr/>
      <dgm:t>
        <a:bodyPr/>
        <a:lstStyle/>
        <a:p>
          <a:endParaRPr lang="en-US"/>
        </a:p>
      </dgm:t>
    </dgm:pt>
    <dgm:pt modelId="{85CD8576-1C73-4EFD-AFB8-8E3FC9E48B00}" type="pres">
      <dgm:prSet presAssocID="{8F0673AB-E58C-404C-A33C-5A74529E186A}" presName="container" presStyleCnt="0">
        <dgm:presLayoutVars>
          <dgm:dir/>
          <dgm:resizeHandles val="exact"/>
        </dgm:presLayoutVars>
      </dgm:prSet>
      <dgm:spPr/>
    </dgm:pt>
    <dgm:pt modelId="{C6F62CB8-C41B-4AB0-92F9-2AA8CA740C5C}" type="pres">
      <dgm:prSet presAssocID="{82DE1754-93B0-46E5-9190-46A40F58659E}" presName="compNode" presStyleCnt="0"/>
      <dgm:spPr/>
    </dgm:pt>
    <dgm:pt modelId="{02E0F40F-ACB3-47E2-9178-1C7924B3DFD0}" type="pres">
      <dgm:prSet presAssocID="{82DE1754-93B0-46E5-9190-46A40F58659E}" presName="iconBgRect" presStyleLbl="bgShp" presStyleIdx="0" presStyleCnt="5"/>
      <dgm:spPr/>
    </dgm:pt>
    <dgm:pt modelId="{4B458F8C-B27C-4255-B872-6FE207AF32E9}" type="pres">
      <dgm:prSet presAssocID="{82DE1754-93B0-46E5-9190-46A40F58659E}"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Classroom"/>
        </a:ext>
      </dgm:extLst>
    </dgm:pt>
    <dgm:pt modelId="{D36A0E33-1EAC-4C14-AF1C-2D610F65AB95}" type="pres">
      <dgm:prSet presAssocID="{82DE1754-93B0-46E5-9190-46A40F58659E}" presName="spaceRect" presStyleCnt="0"/>
      <dgm:spPr/>
    </dgm:pt>
    <dgm:pt modelId="{2316C320-D9AD-4C04-9C72-D9224CB21679}" type="pres">
      <dgm:prSet presAssocID="{82DE1754-93B0-46E5-9190-46A40F58659E}" presName="textRect" presStyleLbl="revTx" presStyleIdx="0" presStyleCnt="5">
        <dgm:presLayoutVars>
          <dgm:chMax val="1"/>
          <dgm:chPref val="1"/>
        </dgm:presLayoutVars>
      </dgm:prSet>
      <dgm:spPr/>
      <dgm:t>
        <a:bodyPr/>
        <a:lstStyle/>
        <a:p>
          <a:endParaRPr lang="en-US"/>
        </a:p>
      </dgm:t>
    </dgm:pt>
    <dgm:pt modelId="{53D7AD49-E5BA-4F47-A541-5BAE590062C0}" type="pres">
      <dgm:prSet presAssocID="{87F3B65F-E9EF-4B60-BA84-A77F2376996B}" presName="sibTrans" presStyleLbl="sibTrans2D1" presStyleIdx="0" presStyleCnt="0"/>
      <dgm:spPr/>
      <dgm:t>
        <a:bodyPr/>
        <a:lstStyle/>
        <a:p>
          <a:endParaRPr lang="en-US"/>
        </a:p>
      </dgm:t>
    </dgm:pt>
    <dgm:pt modelId="{8E17068F-06E3-4675-9407-F0C43DBC65C7}" type="pres">
      <dgm:prSet presAssocID="{ECE71C71-90A4-4BE8-BF80-A95A65FF7527}" presName="compNode" presStyleCnt="0"/>
      <dgm:spPr/>
    </dgm:pt>
    <dgm:pt modelId="{EFDC88B8-2E82-44B2-B668-6D5031E19C23}" type="pres">
      <dgm:prSet presAssocID="{ECE71C71-90A4-4BE8-BF80-A95A65FF7527}" presName="iconBgRect" presStyleLbl="bgShp" presStyleIdx="1" presStyleCnt="5"/>
      <dgm:spPr/>
    </dgm:pt>
    <dgm:pt modelId="{2F860349-91F4-4060-8C1F-7747F657DD30}" type="pres">
      <dgm:prSet presAssocID="{ECE71C71-90A4-4BE8-BF80-A95A65FF7527}"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Bitcoin"/>
        </a:ext>
      </dgm:extLst>
    </dgm:pt>
    <dgm:pt modelId="{82D45060-536D-436F-9C01-8D2AC1EE27A0}" type="pres">
      <dgm:prSet presAssocID="{ECE71C71-90A4-4BE8-BF80-A95A65FF7527}" presName="spaceRect" presStyleCnt="0"/>
      <dgm:spPr/>
    </dgm:pt>
    <dgm:pt modelId="{E8349831-E12C-40C5-8EAF-47E321BD0E0C}" type="pres">
      <dgm:prSet presAssocID="{ECE71C71-90A4-4BE8-BF80-A95A65FF7527}" presName="textRect" presStyleLbl="revTx" presStyleIdx="1" presStyleCnt="5" custScaleX="116961" custScaleY="89390" custLinFactNeighborX="4050">
        <dgm:presLayoutVars>
          <dgm:chMax val="1"/>
          <dgm:chPref val="1"/>
        </dgm:presLayoutVars>
      </dgm:prSet>
      <dgm:spPr/>
      <dgm:t>
        <a:bodyPr/>
        <a:lstStyle/>
        <a:p>
          <a:endParaRPr lang="en-US"/>
        </a:p>
      </dgm:t>
    </dgm:pt>
    <dgm:pt modelId="{6E6F28F8-4240-4F6F-AE8F-A6641E374EA1}" type="pres">
      <dgm:prSet presAssocID="{11D7E16E-7CF9-444B-B12B-76596EA94E1C}" presName="sibTrans" presStyleLbl="sibTrans2D1" presStyleIdx="0" presStyleCnt="0"/>
      <dgm:spPr/>
      <dgm:t>
        <a:bodyPr/>
        <a:lstStyle/>
        <a:p>
          <a:endParaRPr lang="en-US"/>
        </a:p>
      </dgm:t>
    </dgm:pt>
    <dgm:pt modelId="{01FD19F9-CFDB-4312-8058-167E6201760B}" type="pres">
      <dgm:prSet presAssocID="{971F38AA-8B8B-42D3-AD99-535E1AACE43B}" presName="compNode" presStyleCnt="0"/>
      <dgm:spPr/>
    </dgm:pt>
    <dgm:pt modelId="{C95E31E6-5FF2-4B8B-83A7-63BA155ABBED}" type="pres">
      <dgm:prSet presAssocID="{971F38AA-8B8B-42D3-AD99-535E1AACE43B}" presName="iconBgRect" presStyleLbl="bgShp" presStyleIdx="2" presStyleCnt="5"/>
      <dgm:spPr/>
    </dgm:pt>
    <dgm:pt modelId="{C749079C-9AEB-44C3-A408-42920C02DD15}" type="pres">
      <dgm:prSet presAssocID="{971F38AA-8B8B-42D3-AD99-535E1AACE43B}" presName="iconRect" presStyleLbl="node1" presStyleIdx="2" presStyleCnt="5"/>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Board Room"/>
        </a:ext>
      </dgm:extLst>
    </dgm:pt>
    <dgm:pt modelId="{60838352-72AA-48CB-B5D2-2A2A804C3C8A}" type="pres">
      <dgm:prSet presAssocID="{971F38AA-8B8B-42D3-AD99-535E1AACE43B}" presName="spaceRect" presStyleCnt="0"/>
      <dgm:spPr/>
    </dgm:pt>
    <dgm:pt modelId="{98A5E36D-426F-4C20-A979-44A0FFAF9637}" type="pres">
      <dgm:prSet presAssocID="{971F38AA-8B8B-42D3-AD99-535E1AACE43B}" presName="textRect" presStyleLbl="revTx" presStyleIdx="2" presStyleCnt="5" custScaleX="114831" custLinFactNeighborX="8100">
        <dgm:presLayoutVars>
          <dgm:chMax val="1"/>
          <dgm:chPref val="1"/>
        </dgm:presLayoutVars>
      </dgm:prSet>
      <dgm:spPr/>
      <dgm:t>
        <a:bodyPr/>
        <a:lstStyle/>
        <a:p>
          <a:endParaRPr lang="en-US"/>
        </a:p>
      </dgm:t>
    </dgm:pt>
    <dgm:pt modelId="{37240395-B110-4313-9A6F-68B05F729403}" type="pres">
      <dgm:prSet presAssocID="{5FA15A2B-43E0-462C-8EEB-23C24EB35C5B}" presName="sibTrans" presStyleLbl="sibTrans2D1" presStyleIdx="0" presStyleCnt="0"/>
      <dgm:spPr/>
      <dgm:t>
        <a:bodyPr/>
        <a:lstStyle/>
        <a:p>
          <a:endParaRPr lang="en-US"/>
        </a:p>
      </dgm:t>
    </dgm:pt>
    <dgm:pt modelId="{68DC6B47-47CF-4006-A749-FF2B47C4E9C6}" type="pres">
      <dgm:prSet presAssocID="{CB96CF38-7BD6-40D0-B1EB-EB531B352448}" presName="compNode" presStyleCnt="0"/>
      <dgm:spPr/>
    </dgm:pt>
    <dgm:pt modelId="{BAF81C11-A9EB-4785-A0E8-38D401EB26AA}" type="pres">
      <dgm:prSet presAssocID="{CB96CF38-7BD6-40D0-B1EB-EB531B352448}" presName="iconBgRect" presStyleLbl="bgShp" presStyleIdx="3" presStyleCnt="5"/>
      <dgm:spPr/>
    </dgm:pt>
    <dgm:pt modelId="{49533989-F26A-4A9B-B41A-24A46AFCF884}" type="pres">
      <dgm:prSet presAssocID="{CB96CF38-7BD6-40D0-B1EB-EB531B352448}"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Group Success"/>
        </a:ext>
      </dgm:extLst>
    </dgm:pt>
    <dgm:pt modelId="{FF64E738-8562-4F8B-8A02-D40CB7C04664}" type="pres">
      <dgm:prSet presAssocID="{CB96CF38-7BD6-40D0-B1EB-EB531B352448}" presName="spaceRect" presStyleCnt="0"/>
      <dgm:spPr/>
    </dgm:pt>
    <dgm:pt modelId="{47593F9B-B322-45D7-B87F-05DEA32FFA57}" type="pres">
      <dgm:prSet presAssocID="{CB96CF38-7BD6-40D0-B1EB-EB531B352448}" presName="textRect" presStyleLbl="revTx" presStyleIdx="3" presStyleCnt="5">
        <dgm:presLayoutVars>
          <dgm:chMax val="1"/>
          <dgm:chPref val="1"/>
        </dgm:presLayoutVars>
      </dgm:prSet>
      <dgm:spPr/>
      <dgm:t>
        <a:bodyPr/>
        <a:lstStyle/>
        <a:p>
          <a:endParaRPr lang="en-US"/>
        </a:p>
      </dgm:t>
    </dgm:pt>
    <dgm:pt modelId="{C155874F-B4CC-4AE5-9510-24D4200D6A41}" type="pres">
      <dgm:prSet presAssocID="{80C40031-76E0-4F82-A06D-A46C58725930}" presName="sibTrans" presStyleLbl="sibTrans2D1" presStyleIdx="0" presStyleCnt="0"/>
      <dgm:spPr/>
      <dgm:t>
        <a:bodyPr/>
        <a:lstStyle/>
        <a:p>
          <a:endParaRPr lang="en-US"/>
        </a:p>
      </dgm:t>
    </dgm:pt>
    <dgm:pt modelId="{742B22EC-50FA-428A-8032-37CF7980968D}" type="pres">
      <dgm:prSet presAssocID="{6AD12C3D-2A8F-4A1E-824E-2402C1E1AAF7}" presName="compNode" presStyleCnt="0"/>
      <dgm:spPr/>
    </dgm:pt>
    <dgm:pt modelId="{56525B8C-063B-45CD-B57D-AB89E0310566}" type="pres">
      <dgm:prSet presAssocID="{6AD12C3D-2A8F-4A1E-824E-2402C1E1AAF7}" presName="iconBgRect" presStyleLbl="bgShp" presStyleIdx="4" presStyleCnt="5"/>
      <dgm:spPr/>
    </dgm:pt>
    <dgm:pt modelId="{699AAC12-FB9F-4A89-9834-9C84E7D8E232}" type="pres">
      <dgm:prSet presAssocID="{6AD12C3D-2A8F-4A1E-824E-2402C1E1AAF7}"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a:noFill/>
        </a:ln>
      </dgm:spPr>
      <dgm:t>
        <a:bodyPr/>
        <a:lstStyle/>
        <a:p>
          <a:endParaRPr lang="en-US"/>
        </a:p>
      </dgm:t>
      <dgm:extLst>
        <a:ext uri="{E40237B7-FDA0-4F09-8148-C483321AD2D9}">
          <dgm14:cNvPr xmlns:dgm14="http://schemas.microsoft.com/office/drawing/2010/diagram" id="0" name="" descr="Ear"/>
        </a:ext>
      </dgm:extLst>
    </dgm:pt>
    <dgm:pt modelId="{5C7DECFB-A5EB-4837-9153-0241BB646F79}" type="pres">
      <dgm:prSet presAssocID="{6AD12C3D-2A8F-4A1E-824E-2402C1E1AAF7}" presName="spaceRect" presStyleCnt="0"/>
      <dgm:spPr/>
    </dgm:pt>
    <dgm:pt modelId="{1EF83F04-A96E-4123-87CB-145EAB17CC8C}" type="pres">
      <dgm:prSet presAssocID="{6AD12C3D-2A8F-4A1E-824E-2402C1E1AAF7}" presName="textRect" presStyleLbl="revTx" presStyleIdx="4" presStyleCnt="5">
        <dgm:presLayoutVars>
          <dgm:chMax val="1"/>
          <dgm:chPref val="1"/>
        </dgm:presLayoutVars>
      </dgm:prSet>
      <dgm:spPr/>
      <dgm:t>
        <a:bodyPr/>
        <a:lstStyle/>
        <a:p>
          <a:endParaRPr lang="en-US"/>
        </a:p>
      </dgm:t>
    </dgm:pt>
  </dgm:ptLst>
  <dgm:cxnLst>
    <dgm:cxn modelId="{0E27CD3B-51BB-4976-A086-61DE0879A40E}" type="presOf" srcId="{82DE1754-93B0-46E5-9190-46A40F58659E}" destId="{2316C320-D9AD-4C04-9C72-D9224CB21679}" srcOrd="0" destOrd="0" presId="urn:microsoft.com/office/officeart/2018/2/layout/IconCircleList"/>
    <dgm:cxn modelId="{5901ED84-9FE9-4851-9682-A84C5CAE0D99}" type="presOf" srcId="{87F3B65F-E9EF-4B60-BA84-A77F2376996B}" destId="{53D7AD49-E5BA-4F47-A541-5BAE590062C0}" srcOrd="0" destOrd="0" presId="urn:microsoft.com/office/officeart/2018/2/layout/IconCircleList"/>
    <dgm:cxn modelId="{D292A2AA-8346-47D2-B66C-206976B45B48}" type="presOf" srcId="{971F38AA-8B8B-42D3-AD99-535E1AACE43B}" destId="{98A5E36D-426F-4C20-A979-44A0FFAF9637}" srcOrd="0" destOrd="0" presId="urn:microsoft.com/office/officeart/2018/2/layout/IconCircleList"/>
    <dgm:cxn modelId="{CA72AE92-7B1B-456C-8537-4ADDE5C7934B}" type="presOf" srcId="{11D7E16E-7CF9-444B-B12B-76596EA94E1C}" destId="{6E6F28F8-4240-4F6F-AE8F-A6641E374EA1}" srcOrd="0" destOrd="0" presId="urn:microsoft.com/office/officeart/2018/2/layout/IconCircleList"/>
    <dgm:cxn modelId="{62A56E7A-4D47-45CE-B8FE-E01BE02EF277}" type="presOf" srcId="{ECE71C71-90A4-4BE8-BF80-A95A65FF7527}" destId="{E8349831-E12C-40C5-8EAF-47E321BD0E0C}" srcOrd="0" destOrd="0" presId="urn:microsoft.com/office/officeart/2018/2/layout/IconCircleList"/>
    <dgm:cxn modelId="{D9CCCDA6-115A-40E5-AC11-5651980E0E36}" type="presOf" srcId="{CB96CF38-7BD6-40D0-B1EB-EB531B352448}" destId="{47593F9B-B322-45D7-B87F-05DEA32FFA57}" srcOrd="0" destOrd="0" presId="urn:microsoft.com/office/officeart/2018/2/layout/IconCircleList"/>
    <dgm:cxn modelId="{484705BD-BF25-45C4-885C-2C35631DFD99}" srcId="{8F0673AB-E58C-404C-A33C-5A74529E186A}" destId="{CB96CF38-7BD6-40D0-B1EB-EB531B352448}" srcOrd="3" destOrd="0" parTransId="{BA43C467-0424-49E4-B5DB-8BAAAC865F16}" sibTransId="{80C40031-76E0-4F82-A06D-A46C58725930}"/>
    <dgm:cxn modelId="{51C6995D-5938-46A8-B944-B3C67D637024}" type="presOf" srcId="{8F0673AB-E58C-404C-A33C-5A74529E186A}" destId="{FE0E434C-BCB5-4FB2-867E-F4547F488898}" srcOrd="0" destOrd="0" presId="urn:microsoft.com/office/officeart/2018/2/layout/IconCircleList"/>
    <dgm:cxn modelId="{CB11840A-7D47-4A41-AB67-C76BAFC7847D}" type="presOf" srcId="{6AD12C3D-2A8F-4A1E-824E-2402C1E1AAF7}" destId="{1EF83F04-A96E-4123-87CB-145EAB17CC8C}" srcOrd="0" destOrd="0" presId="urn:microsoft.com/office/officeart/2018/2/layout/IconCircleList"/>
    <dgm:cxn modelId="{920B109F-574F-4CE6-90BA-C25C42B294BE}" srcId="{8F0673AB-E58C-404C-A33C-5A74529E186A}" destId="{82DE1754-93B0-46E5-9190-46A40F58659E}" srcOrd="0" destOrd="0" parTransId="{28899C1D-9C13-4104-92E5-07CB7C6FB251}" sibTransId="{87F3B65F-E9EF-4B60-BA84-A77F2376996B}"/>
    <dgm:cxn modelId="{45A62FCE-7ABF-4D6C-891F-3FA0331ACECC}" srcId="{8F0673AB-E58C-404C-A33C-5A74529E186A}" destId="{ECE71C71-90A4-4BE8-BF80-A95A65FF7527}" srcOrd="1" destOrd="0" parTransId="{009EC1F4-3EC2-4102-A439-30C3B88E2B8F}" sibTransId="{11D7E16E-7CF9-444B-B12B-76596EA94E1C}"/>
    <dgm:cxn modelId="{CA3D7C96-C3E7-4245-8A22-85115CD17804}" srcId="{8F0673AB-E58C-404C-A33C-5A74529E186A}" destId="{971F38AA-8B8B-42D3-AD99-535E1AACE43B}" srcOrd="2" destOrd="0" parTransId="{DADACB37-A002-46D7-A05A-27247DA8545A}" sibTransId="{5FA15A2B-43E0-462C-8EEB-23C24EB35C5B}"/>
    <dgm:cxn modelId="{CF70CDD0-534A-40A7-B66C-805D2E6DAAC1}" srcId="{8F0673AB-E58C-404C-A33C-5A74529E186A}" destId="{6AD12C3D-2A8F-4A1E-824E-2402C1E1AAF7}" srcOrd="4" destOrd="0" parTransId="{D082C5F6-34FD-4E2C-87B6-F90E43CE6D95}" sibTransId="{16C14C34-11D6-4383-B3D9-C75BB785DFCB}"/>
    <dgm:cxn modelId="{BF487164-F76A-49AA-A551-6392543B78B4}" type="presOf" srcId="{80C40031-76E0-4F82-A06D-A46C58725930}" destId="{C155874F-B4CC-4AE5-9510-24D4200D6A41}" srcOrd="0" destOrd="0" presId="urn:microsoft.com/office/officeart/2018/2/layout/IconCircleList"/>
    <dgm:cxn modelId="{2BC7C742-41A4-4D5D-91AD-01884085F3E2}" type="presOf" srcId="{5FA15A2B-43E0-462C-8EEB-23C24EB35C5B}" destId="{37240395-B110-4313-9A6F-68B05F729403}" srcOrd="0" destOrd="0" presId="urn:microsoft.com/office/officeart/2018/2/layout/IconCircleList"/>
    <dgm:cxn modelId="{93509AD2-7402-43C1-8E4E-CF585446B1D5}" type="presParOf" srcId="{FE0E434C-BCB5-4FB2-867E-F4547F488898}" destId="{85CD8576-1C73-4EFD-AFB8-8E3FC9E48B00}" srcOrd="0" destOrd="0" presId="urn:microsoft.com/office/officeart/2018/2/layout/IconCircleList"/>
    <dgm:cxn modelId="{F7F843F4-8B6D-4778-BE33-C8D5B8D592FD}" type="presParOf" srcId="{85CD8576-1C73-4EFD-AFB8-8E3FC9E48B00}" destId="{C6F62CB8-C41B-4AB0-92F9-2AA8CA740C5C}" srcOrd="0" destOrd="0" presId="urn:microsoft.com/office/officeart/2018/2/layout/IconCircleList"/>
    <dgm:cxn modelId="{752ECAEF-3A17-437E-A37B-FEF5EC8E34BD}" type="presParOf" srcId="{C6F62CB8-C41B-4AB0-92F9-2AA8CA740C5C}" destId="{02E0F40F-ACB3-47E2-9178-1C7924B3DFD0}" srcOrd="0" destOrd="0" presId="urn:microsoft.com/office/officeart/2018/2/layout/IconCircleList"/>
    <dgm:cxn modelId="{08954D86-58EF-42A1-A96A-703858773125}" type="presParOf" srcId="{C6F62CB8-C41B-4AB0-92F9-2AA8CA740C5C}" destId="{4B458F8C-B27C-4255-B872-6FE207AF32E9}" srcOrd="1" destOrd="0" presId="urn:microsoft.com/office/officeart/2018/2/layout/IconCircleList"/>
    <dgm:cxn modelId="{4B6417F9-CF56-491C-AEE2-537904A13F2B}" type="presParOf" srcId="{C6F62CB8-C41B-4AB0-92F9-2AA8CA740C5C}" destId="{D36A0E33-1EAC-4C14-AF1C-2D610F65AB95}" srcOrd="2" destOrd="0" presId="urn:microsoft.com/office/officeart/2018/2/layout/IconCircleList"/>
    <dgm:cxn modelId="{F0B4E278-3875-4E67-BA29-92D2E7FD4447}" type="presParOf" srcId="{C6F62CB8-C41B-4AB0-92F9-2AA8CA740C5C}" destId="{2316C320-D9AD-4C04-9C72-D9224CB21679}" srcOrd="3" destOrd="0" presId="urn:microsoft.com/office/officeart/2018/2/layout/IconCircleList"/>
    <dgm:cxn modelId="{A2023371-F057-4320-8244-B6908E1DD76B}" type="presParOf" srcId="{85CD8576-1C73-4EFD-AFB8-8E3FC9E48B00}" destId="{53D7AD49-E5BA-4F47-A541-5BAE590062C0}" srcOrd="1" destOrd="0" presId="urn:microsoft.com/office/officeart/2018/2/layout/IconCircleList"/>
    <dgm:cxn modelId="{2B8043FF-9C52-4DBE-AA84-ABDD1D210A89}" type="presParOf" srcId="{85CD8576-1C73-4EFD-AFB8-8E3FC9E48B00}" destId="{8E17068F-06E3-4675-9407-F0C43DBC65C7}" srcOrd="2" destOrd="0" presId="urn:microsoft.com/office/officeart/2018/2/layout/IconCircleList"/>
    <dgm:cxn modelId="{47BCCA7E-D9EA-4106-BAB1-31E2FA270AAD}" type="presParOf" srcId="{8E17068F-06E3-4675-9407-F0C43DBC65C7}" destId="{EFDC88B8-2E82-44B2-B668-6D5031E19C23}" srcOrd="0" destOrd="0" presId="urn:microsoft.com/office/officeart/2018/2/layout/IconCircleList"/>
    <dgm:cxn modelId="{B09735A4-D368-4B44-A7F6-EBCA739A349D}" type="presParOf" srcId="{8E17068F-06E3-4675-9407-F0C43DBC65C7}" destId="{2F860349-91F4-4060-8C1F-7747F657DD30}" srcOrd="1" destOrd="0" presId="urn:microsoft.com/office/officeart/2018/2/layout/IconCircleList"/>
    <dgm:cxn modelId="{CF7AE14A-3E41-4E38-86B1-9ABA4DBD91F2}" type="presParOf" srcId="{8E17068F-06E3-4675-9407-F0C43DBC65C7}" destId="{82D45060-536D-436F-9C01-8D2AC1EE27A0}" srcOrd="2" destOrd="0" presId="urn:microsoft.com/office/officeart/2018/2/layout/IconCircleList"/>
    <dgm:cxn modelId="{27EC3C37-250B-4728-8264-D0999E4274D8}" type="presParOf" srcId="{8E17068F-06E3-4675-9407-F0C43DBC65C7}" destId="{E8349831-E12C-40C5-8EAF-47E321BD0E0C}" srcOrd="3" destOrd="0" presId="urn:microsoft.com/office/officeart/2018/2/layout/IconCircleList"/>
    <dgm:cxn modelId="{65DF5140-69F6-4151-A516-358FAB4DF262}" type="presParOf" srcId="{85CD8576-1C73-4EFD-AFB8-8E3FC9E48B00}" destId="{6E6F28F8-4240-4F6F-AE8F-A6641E374EA1}" srcOrd="3" destOrd="0" presId="urn:microsoft.com/office/officeart/2018/2/layout/IconCircleList"/>
    <dgm:cxn modelId="{70B055A4-86D5-4C1C-9333-134B51147F9F}" type="presParOf" srcId="{85CD8576-1C73-4EFD-AFB8-8E3FC9E48B00}" destId="{01FD19F9-CFDB-4312-8058-167E6201760B}" srcOrd="4" destOrd="0" presId="urn:microsoft.com/office/officeart/2018/2/layout/IconCircleList"/>
    <dgm:cxn modelId="{5A393745-A277-455A-8BF5-F68C366CDE4E}" type="presParOf" srcId="{01FD19F9-CFDB-4312-8058-167E6201760B}" destId="{C95E31E6-5FF2-4B8B-83A7-63BA155ABBED}" srcOrd="0" destOrd="0" presId="urn:microsoft.com/office/officeart/2018/2/layout/IconCircleList"/>
    <dgm:cxn modelId="{8261A39D-DB0E-415A-9D4A-859B83985A43}" type="presParOf" srcId="{01FD19F9-CFDB-4312-8058-167E6201760B}" destId="{C749079C-9AEB-44C3-A408-42920C02DD15}" srcOrd="1" destOrd="0" presId="urn:microsoft.com/office/officeart/2018/2/layout/IconCircleList"/>
    <dgm:cxn modelId="{7FEFABED-0C27-4504-AAF0-6A6B19FAED43}" type="presParOf" srcId="{01FD19F9-CFDB-4312-8058-167E6201760B}" destId="{60838352-72AA-48CB-B5D2-2A2A804C3C8A}" srcOrd="2" destOrd="0" presId="urn:microsoft.com/office/officeart/2018/2/layout/IconCircleList"/>
    <dgm:cxn modelId="{B2FAA2E3-E067-4180-8406-3AD674E38877}" type="presParOf" srcId="{01FD19F9-CFDB-4312-8058-167E6201760B}" destId="{98A5E36D-426F-4C20-A979-44A0FFAF9637}" srcOrd="3" destOrd="0" presId="urn:microsoft.com/office/officeart/2018/2/layout/IconCircleList"/>
    <dgm:cxn modelId="{918A0423-64F0-4337-9D93-DC85296526BF}" type="presParOf" srcId="{85CD8576-1C73-4EFD-AFB8-8E3FC9E48B00}" destId="{37240395-B110-4313-9A6F-68B05F729403}" srcOrd="5" destOrd="0" presId="urn:microsoft.com/office/officeart/2018/2/layout/IconCircleList"/>
    <dgm:cxn modelId="{FD72B434-FD6D-4A75-A317-5782719D1D62}" type="presParOf" srcId="{85CD8576-1C73-4EFD-AFB8-8E3FC9E48B00}" destId="{68DC6B47-47CF-4006-A749-FF2B47C4E9C6}" srcOrd="6" destOrd="0" presId="urn:microsoft.com/office/officeart/2018/2/layout/IconCircleList"/>
    <dgm:cxn modelId="{6573204D-45FE-479D-AE6D-27E485634ACA}" type="presParOf" srcId="{68DC6B47-47CF-4006-A749-FF2B47C4E9C6}" destId="{BAF81C11-A9EB-4785-A0E8-38D401EB26AA}" srcOrd="0" destOrd="0" presId="urn:microsoft.com/office/officeart/2018/2/layout/IconCircleList"/>
    <dgm:cxn modelId="{DDB8A0F5-D822-4041-A73B-5EC3880DE063}" type="presParOf" srcId="{68DC6B47-47CF-4006-A749-FF2B47C4E9C6}" destId="{49533989-F26A-4A9B-B41A-24A46AFCF884}" srcOrd="1" destOrd="0" presId="urn:microsoft.com/office/officeart/2018/2/layout/IconCircleList"/>
    <dgm:cxn modelId="{3F5BB012-F4F2-4686-B06D-AA09D08663FD}" type="presParOf" srcId="{68DC6B47-47CF-4006-A749-FF2B47C4E9C6}" destId="{FF64E738-8562-4F8B-8A02-D40CB7C04664}" srcOrd="2" destOrd="0" presId="urn:microsoft.com/office/officeart/2018/2/layout/IconCircleList"/>
    <dgm:cxn modelId="{401CF90E-9C84-4AA1-B959-1D5E695121FA}" type="presParOf" srcId="{68DC6B47-47CF-4006-A749-FF2B47C4E9C6}" destId="{47593F9B-B322-45D7-B87F-05DEA32FFA57}" srcOrd="3" destOrd="0" presId="urn:microsoft.com/office/officeart/2018/2/layout/IconCircleList"/>
    <dgm:cxn modelId="{2E767BEE-9C82-4CDD-A819-277588EF46B9}" type="presParOf" srcId="{85CD8576-1C73-4EFD-AFB8-8E3FC9E48B00}" destId="{C155874F-B4CC-4AE5-9510-24D4200D6A41}" srcOrd="7" destOrd="0" presId="urn:microsoft.com/office/officeart/2018/2/layout/IconCircleList"/>
    <dgm:cxn modelId="{5C469909-0131-4C15-B460-5629D86FCCB9}" type="presParOf" srcId="{85CD8576-1C73-4EFD-AFB8-8E3FC9E48B00}" destId="{742B22EC-50FA-428A-8032-37CF7980968D}" srcOrd="8" destOrd="0" presId="urn:microsoft.com/office/officeart/2018/2/layout/IconCircleList"/>
    <dgm:cxn modelId="{E7E3BEDA-A11A-4FFC-9AB2-F2EADED44F5A}" type="presParOf" srcId="{742B22EC-50FA-428A-8032-37CF7980968D}" destId="{56525B8C-063B-45CD-B57D-AB89E0310566}" srcOrd="0" destOrd="0" presId="urn:microsoft.com/office/officeart/2018/2/layout/IconCircleList"/>
    <dgm:cxn modelId="{90DDC255-5190-41C4-B5BE-34CD76725722}" type="presParOf" srcId="{742B22EC-50FA-428A-8032-37CF7980968D}" destId="{699AAC12-FB9F-4A89-9834-9C84E7D8E232}" srcOrd="1" destOrd="0" presId="urn:microsoft.com/office/officeart/2018/2/layout/IconCircleList"/>
    <dgm:cxn modelId="{CBCF31E6-0C8D-4E40-999B-52019383538C}" type="presParOf" srcId="{742B22EC-50FA-428A-8032-37CF7980968D}" destId="{5C7DECFB-A5EB-4837-9153-0241BB646F79}" srcOrd="2" destOrd="0" presId="urn:microsoft.com/office/officeart/2018/2/layout/IconCircleList"/>
    <dgm:cxn modelId="{EA302DA3-6CA0-4140-B757-1BB39EF42341}" type="presParOf" srcId="{742B22EC-50FA-428A-8032-37CF7980968D}" destId="{1EF83F04-A96E-4123-87CB-145EAB17CC8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E0F40F-ACB3-47E2-9178-1C7924B3DFD0}">
      <dsp:nvSpPr>
        <dsp:cNvPr id="0" name=""/>
        <dsp:cNvSpPr/>
      </dsp:nvSpPr>
      <dsp:spPr>
        <a:xfrm>
          <a:off x="483079" y="59937"/>
          <a:ext cx="1139907" cy="113990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458F8C-B27C-4255-B872-6FE207AF32E9}">
      <dsp:nvSpPr>
        <dsp:cNvPr id="0" name=""/>
        <dsp:cNvSpPr/>
      </dsp:nvSpPr>
      <dsp:spPr>
        <a:xfrm>
          <a:off x="722459" y="299318"/>
          <a:ext cx="661146" cy="661146"/>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16C320-D9AD-4C04-9C72-D9224CB21679}">
      <dsp:nvSpPr>
        <dsp:cNvPr id="0" name=""/>
        <dsp:cNvSpPr/>
      </dsp:nvSpPr>
      <dsp:spPr>
        <a:xfrm>
          <a:off x="1867253" y="59937"/>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smtClean="0">
              <a:solidFill>
                <a:prstClr val="black">
                  <a:hueOff val="0"/>
                  <a:satOff val="0"/>
                  <a:lumOff val="0"/>
                  <a:alphaOff val="0"/>
                </a:prstClr>
              </a:solidFill>
              <a:latin typeface="Arial" panose="020B0604020202020204" pitchFamily="34" charset="0"/>
              <a:ea typeface="+mn-ea"/>
              <a:cs typeface="Arial" panose="020B0604020202020204" pitchFamily="34" charset="0"/>
            </a:rPr>
            <a:t>4 Lectures on Tuesdays 9am to 12.30pm and 4 Teams sessions on Friday 10am to 12pm in February</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867253" y="59937"/>
        <a:ext cx="2686925" cy="1139907"/>
      </dsp:txXfrm>
    </dsp:sp>
    <dsp:sp modelId="{EFDC88B8-2E82-44B2-B668-6D5031E19C23}">
      <dsp:nvSpPr>
        <dsp:cNvPr id="0" name=""/>
        <dsp:cNvSpPr/>
      </dsp:nvSpPr>
      <dsp:spPr>
        <a:xfrm>
          <a:off x="5022355" y="59937"/>
          <a:ext cx="1139907" cy="113990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860349-91F4-4060-8C1F-7747F657DD30}">
      <dsp:nvSpPr>
        <dsp:cNvPr id="0" name=""/>
        <dsp:cNvSpPr/>
      </dsp:nvSpPr>
      <dsp:spPr>
        <a:xfrm>
          <a:off x="5261736" y="299318"/>
          <a:ext cx="661146" cy="661146"/>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349831-E12C-40C5-8EAF-47E321BD0E0C}">
      <dsp:nvSpPr>
        <dsp:cNvPr id="0" name=""/>
        <dsp:cNvSpPr/>
      </dsp:nvSpPr>
      <dsp:spPr>
        <a:xfrm>
          <a:off x="6287485" y="120409"/>
          <a:ext cx="3142655" cy="101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There are a good variety of resources to draw your attention to particular aspects of digital business activity.</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6287485" y="120409"/>
        <a:ext cx="3142655" cy="1018963"/>
      </dsp:txXfrm>
    </dsp:sp>
    <dsp:sp modelId="{C95E31E6-5FF2-4B8B-83A7-63BA155ABBED}">
      <dsp:nvSpPr>
        <dsp:cNvPr id="0" name=""/>
        <dsp:cNvSpPr/>
      </dsp:nvSpPr>
      <dsp:spPr>
        <a:xfrm>
          <a:off x="483079" y="2111560"/>
          <a:ext cx="1139907" cy="113990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49079C-9AEB-44C3-A408-42920C02DD15}">
      <dsp:nvSpPr>
        <dsp:cNvPr id="0" name=""/>
        <dsp:cNvSpPr/>
      </dsp:nvSpPr>
      <dsp:spPr>
        <a:xfrm>
          <a:off x="722459" y="2350940"/>
          <a:ext cx="661146" cy="661146"/>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A5E36D-426F-4C20-A979-44A0FFAF9637}">
      <dsp:nvSpPr>
        <dsp:cNvPr id="0" name=""/>
        <dsp:cNvSpPr/>
      </dsp:nvSpPr>
      <dsp:spPr>
        <a:xfrm>
          <a:off x="1885645" y="2111560"/>
          <a:ext cx="3085423"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Questions to address in the discussion forum – </a:t>
          </a:r>
        </a:p>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it is expected that you will reflect on your experiences, the current situation and refer to examples you have come across to illustrate your answer and draw others into the discussion.</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1885645" y="2111560"/>
        <a:ext cx="3085423" cy="1139907"/>
      </dsp:txXfrm>
    </dsp:sp>
    <dsp:sp modelId="{BAF81C11-A9EB-4785-A0E8-38D401EB26AA}">
      <dsp:nvSpPr>
        <dsp:cNvPr id="0" name=""/>
        <dsp:cNvSpPr/>
      </dsp:nvSpPr>
      <dsp:spPr>
        <a:xfrm>
          <a:off x="5221604" y="2111560"/>
          <a:ext cx="1139907" cy="113990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533989-F26A-4A9B-B41A-24A46AFCF884}">
      <dsp:nvSpPr>
        <dsp:cNvPr id="0" name=""/>
        <dsp:cNvSpPr/>
      </dsp:nvSpPr>
      <dsp:spPr>
        <a:xfrm>
          <a:off x="5460985" y="2350940"/>
          <a:ext cx="661146" cy="661146"/>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593F9B-B322-45D7-B87F-05DEA32FFA57}">
      <dsp:nvSpPr>
        <dsp:cNvPr id="0" name=""/>
        <dsp:cNvSpPr/>
      </dsp:nvSpPr>
      <dsp:spPr>
        <a:xfrm>
          <a:off x="6605778" y="2111560"/>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90000"/>
            </a:lnSpc>
            <a:spcBef>
              <a:spcPct val="0"/>
            </a:spcBef>
            <a:spcAft>
              <a:spcPct val="35000"/>
            </a:spcAft>
            <a:buNone/>
          </a:pPr>
          <a:r>
            <a:rPr lang="en-GB"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The module works best with good engagement and participation from each of you.</a:t>
          </a:r>
          <a:endParaRPr lang="en-US" sz="1800" kern="1200" dirty="0">
            <a:solidFill>
              <a:prstClr val="black">
                <a:hueOff val="0"/>
                <a:satOff val="0"/>
                <a:lumOff val="0"/>
                <a:alphaOff val="0"/>
              </a:prstClr>
            </a:solidFill>
            <a:latin typeface="Arial" panose="020B0604020202020204" pitchFamily="34" charset="0"/>
            <a:ea typeface="+mn-ea"/>
            <a:cs typeface="Arial" panose="020B0604020202020204" pitchFamily="34" charset="0"/>
          </a:endParaRPr>
        </a:p>
      </dsp:txBody>
      <dsp:txXfrm>
        <a:off x="6605778" y="2111560"/>
        <a:ext cx="2686925" cy="1139907"/>
      </dsp:txXfrm>
    </dsp:sp>
    <dsp:sp modelId="{56525B8C-063B-45CD-B57D-AB89E0310566}">
      <dsp:nvSpPr>
        <dsp:cNvPr id="0" name=""/>
        <dsp:cNvSpPr/>
      </dsp:nvSpPr>
      <dsp:spPr>
        <a:xfrm>
          <a:off x="483079" y="4163182"/>
          <a:ext cx="1139907" cy="113990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9AAC12-FB9F-4A89-9834-9C84E7D8E232}">
      <dsp:nvSpPr>
        <dsp:cNvPr id="0" name=""/>
        <dsp:cNvSpPr/>
      </dsp:nvSpPr>
      <dsp:spPr>
        <a:xfrm>
          <a:off x="722459" y="4402563"/>
          <a:ext cx="661146" cy="661146"/>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F83F04-A96E-4123-87CB-145EAB17CC8C}">
      <dsp:nvSpPr>
        <dsp:cNvPr id="0" name=""/>
        <dsp:cNvSpPr/>
      </dsp:nvSpPr>
      <dsp:spPr>
        <a:xfrm>
          <a:off x="1867253" y="4163182"/>
          <a:ext cx="2686925" cy="11399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00100">
            <a:lnSpc>
              <a:spcPct val="90000"/>
            </a:lnSpc>
            <a:spcBef>
              <a:spcPct val="0"/>
            </a:spcBef>
            <a:spcAft>
              <a:spcPct val="35000"/>
            </a:spcAft>
          </a:pPr>
          <a:r>
            <a:rPr lang="en-GB" sz="1800" kern="1200" dirty="0">
              <a:latin typeface="Arial" panose="020B0604020202020204" pitchFamily="34" charset="0"/>
              <a:cs typeface="Arial" panose="020B0604020202020204" pitchFamily="34" charset="0"/>
            </a:rPr>
            <a:t>I look forward to hearing from you each week.</a:t>
          </a:r>
          <a:endParaRPr lang="en-US" sz="1800" kern="1200" dirty="0">
            <a:latin typeface="Arial" panose="020B0604020202020204" pitchFamily="34" charset="0"/>
            <a:cs typeface="Arial" panose="020B0604020202020204" pitchFamily="34" charset="0"/>
          </a:endParaRPr>
        </a:p>
      </dsp:txBody>
      <dsp:txXfrm>
        <a:off x="1867253" y="4163182"/>
        <a:ext cx="2686925" cy="113990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54440-C9F9-4078-930E-6AD508745BF7}" type="datetimeFigureOut">
              <a:rPr lang="en-GB" smtClean="0"/>
              <a:t>28/01/2021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4BE559-D14C-4A4C-8E22-535D4742AF33}" type="slidenum">
              <a:rPr lang="en-GB" smtClean="0"/>
              <a:t>‹#›</a:t>
            </a:fld>
            <a:endParaRPr lang="en-GB"/>
          </a:p>
        </p:txBody>
      </p:sp>
    </p:spTree>
    <p:extLst>
      <p:ext uri="{BB962C8B-B14F-4D97-AF65-F5344CB8AC3E}">
        <p14:creationId xmlns:p14="http://schemas.microsoft.com/office/powerpoint/2010/main" val="3979973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need to actively engage with all</a:t>
            </a:r>
            <a:r>
              <a:rPr lang="en-GB" baseline="0" dirty="0" smtClean="0"/>
              <a:t> the learning resources, including the Forums, where there will be questions to respond to on a regular basis.</a:t>
            </a:r>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2</a:t>
            </a:fld>
            <a:endParaRPr lang="en-GB"/>
          </a:p>
        </p:txBody>
      </p:sp>
    </p:spTree>
    <p:extLst>
      <p:ext uri="{BB962C8B-B14F-4D97-AF65-F5344CB8AC3E}">
        <p14:creationId xmlns:p14="http://schemas.microsoft.com/office/powerpoint/2010/main" val="2302072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4</a:t>
            </a:fld>
            <a:endParaRPr lang="en-GB"/>
          </a:p>
        </p:txBody>
      </p:sp>
    </p:spTree>
    <p:extLst>
      <p:ext uri="{BB962C8B-B14F-4D97-AF65-F5344CB8AC3E}">
        <p14:creationId xmlns:p14="http://schemas.microsoft.com/office/powerpoint/2010/main" val="2635287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some aspects</a:t>
            </a:r>
            <a:r>
              <a:rPr lang="en-GB" baseline="0" dirty="0" smtClean="0"/>
              <a:t> of </a:t>
            </a:r>
            <a:r>
              <a:rPr lang="en-GB" baseline="0" dirty="0" err="1" smtClean="0"/>
              <a:t>the’Inter</a:t>
            </a:r>
            <a:r>
              <a:rPr lang="en-GB" baseline="0" dirty="0" smtClean="0"/>
              <a:t>-Cultural Workplace’.</a:t>
            </a:r>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5</a:t>
            </a:fld>
            <a:endParaRPr lang="en-GB"/>
          </a:p>
        </p:txBody>
      </p:sp>
    </p:spTree>
    <p:extLst>
      <p:ext uri="{BB962C8B-B14F-4D97-AF65-F5344CB8AC3E}">
        <p14:creationId xmlns:p14="http://schemas.microsoft.com/office/powerpoint/2010/main" val="2517690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4BE559-D14C-4A4C-8E22-535D4742AF33}" type="slidenum">
              <a:rPr lang="en-GB" smtClean="0"/>
              <a:t>6</a:t>
            </a:fld>
            <a:endParaRPr lang="en-GB"/>
          </a:p>
        </p:txBody>
      </p:sp>
    </p:spTree>
    <p:extLst>
      <p:ext uri="{BB962C8B-B14F-4D97-AF65-F5344CB8AC3E}">
        <p14:creationId xmlns:p14="http://schemas.microsoft.com/office/powerpoint/2010/main" val="350645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Examples for things which we share with some other humans are cultural characteristics such as certain approaches to time or to power-distance, as well as certain personal characteristics such as </a:t>
            </a:r>
            <a:r>
              <a:rPr lang="en-GB" dirty="0" err="1"/>
              <a:t>extrovertedness</a:t>
            </a:r>
            <a:r>
              <a:rPr lang="en-GB" dirty="0"/>
              <a:t> or openness to new experiences.</a:t>
            </a:r>
          </a:p>
          <a:p>
            <a:endParaRPr lang="en-GB" dirty="0"/>
          </a:p>
          <a:p>
            <a:r>
              <a:rPr lang="en-GB" dirty="0"/>
              <a:t>Examples for things which we do not share in common with anybody else are our experiences, our unique setup of our DNA and the unique combination of the beliefs that make up our belief system.</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2. Regardless of how well we adapt to any cultural environment, we always need to remain aware of our own roots — the values and beliefs we were brought up with, the worldview that was ingrained into us, the experiences that we had throughout our lives and the characteristics that make us who we are.</a:t>
            </a:r>
          </a:p>
          <a:p>
            <a:endParaRPr lang="en-GB" dirty="0"/>
          </a:p>
          <a:p>
            <a:r>
              <a:rPr lang="en-GB" dirty="0"/>
              <a:t>3. What does it mean to think independently together?</a:t>
            </a:r>
          </a:p>
          <a:p>
            <a:endParaRPr lang="en-GB" dirty="0"/>
          </a:p>
          <a:p>
            <a:r>
              <a:rPr lang="en-GB" dirty="0"/>
              <a:t>Well, firstly it acknowledges the individuality of all human beings. We are all different from each other. We all have our own beliefs, personality traits, ways of thinking and so on and so forth.</a:t>
            </a:r>
          </a:p>
          <a:p>
            <a:endParaRPr lang="en-GB" dirty="0"/>
          </a:p>
          <a:p>
            <a:r>
              <a:rPr lang="en-GB" dirty="0"/>
              <a:t>But at the same time, we are also able to bring these differences together, and to create synergy from them.</a:t>
            </a:r>
          </a:p>
          <a:p>
            <a:endParaRPr lang="en-GB" dirty="0"/>
          </a:p>
          <a:p>
            <a:endParaRPr lang="en-GB" dirty="0"/>
          </a:p>
        </p:txBody>
      </p:sp>
      <p:sp>
        <p:nvSpPr>
          <p:cNvPr id="4" name="Slide Number Placeholder 3"/>
          <p:cNvSpPr>
            <a:spLocks noGrp="1"/>
          </p:cNvSpPr>
          <p:nvPr>
            <p:ph type="sldNum" sz="quarter" idx="5"/>
          </p:nvPr>
        </p:nvSpPr>
        <p:spPr/>
        <p:txBody>
          <a:bodyPr/>
          <a:lstStyle/>
          <a:p>
            <a:fld id="{444BE559-D14C-4A4C-8E22-535D4742AF33}" type="slidenum">
              <a:rPr lang="en-GB" smtClean="0"/>
              <a:t>9</a:t>
            </a:fld>
            <a:endParaRPr lang="en-GB"/>
          </a:p>
        </p:txBody>
      </p:sp>
    </p:spTree>
    <p:extLst>
      <p:ext uri="{BB962C8B-B14F-4D97-AF65-F5344CB8AC3E}">
        <p14:creationId xmlns:p14="http://schemas.microsoft.com/office/powerpoint/2010/main" val="3491374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4BE559-D14C-4A4C-8E22-535D4742AF33}" type="slidenum">
              <a:rPr lang="en-GB" smtClean="0"/>
              <a:t>17</a:t>
            </a:fld>
            <a:endParaRPr lang="en-GB"/>
          </a:p>
        </p:txBody>
      </p:sp>
    </p:spTree>
    <p:extLst>
      <p:ext uri="{BB962C8B-B14F-4D97-AF65-F5344CB8AC3E}">
        <p14:creationId xmlns:p14="http://schemas.microsoft.com/office/powerpoint/2010/main" val="4107349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1288" y="-8468"/>
            <a:ext cx="12226405"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461" y="2404534"/>
            <a:ext cx="776895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461" y="4050835"/>
            <a:ext cx="776895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231FDAE-7417-4645-94A3-2E3438C4F183}" type="slidenum">
              <a:rPr lang="en-US" altLang="en-US" smtClean="0"/>
              <a:pPr/>
              <a:t>‹#›</a:t>
            </a:fld>
            <a:endParaRPr lang="en-US" altLang="en-US"/>
          </a:p>
        </p:txBody>
      </p:sp>
    </p:spTree>
    <p:extLst>
      <p:ext uri="{BB962C8B-B14F-4D97-AF65-F5344CB8AC3E}">
        <p14:creationId xmlns:p14="http://schemas.microsoft.com/office/powerpoint/2010/main" val="860505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10F925C-015C-4A72-B776-98081F601624}" type="slidenum">
              <a:rPr lang="en-US" altLang="en-US" smtClean="0"/>
              <a:pPr/>
              <a:t>‹#›</a:t>
            </a:fld>
            <a:endParaRPr lang="en-US" altLang="en-US"/>
          </a:p>
        </p:txBody>
      </p:sp>
    </p:spTree>
    <p:extLst>
      <p:ext uri="{BB962C8B-B14F-4D97-AF65-F5344CB8AC3E}">
        <p14:creationId xmlns:p14="http://schemas.microsoft.com/office/powerpoint/2010/main" val="2023925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12798" y="2700869"/>
            <a:ext cx="8463620"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F0976209-3E01-4197-95D7-4BF659D57BE7}" type="slidenum">
              <a:rPr lang="en-US" altLang="en-US" smtClean="0"/>
              <a:pPr/>
              <a:t>‹#›</a:t>
            </a:fld>
            <a:endParaRPr lang="en-US" altLang="en-US"/>
          </a:p>
        </p:txBody>
      </p:sp>
    </p:spTree>
    <p:extLst>
      <p:ext uri="{BB962C8B-B14F-4D97-AF65-F5344CB8AC3E}">
        <p14:creationId xmlns:p14="http://schemas.microsoft.com/office/powerpoint/2010/main" val="17691862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12801" y="2160589"/>
            <a:ext cx="411747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58939" y="2160590"/>
            <a:ext cx="411748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60A5067-698C-4C19-B5BB-1E98574871B2}" type="slidenum">
              <a:rPr lang="en-US" altLang="en-US" smtClean="0"/>
              <a:pPr/>
              <a:t>‹#›</a:t>
            </a:fld>
            <a:endParaRPr lang="en-US" altLang="en-US"/>
          </a:p>
        </p:txBody>
      </p:sp>
    </p:spTree>
    <p:extLst>
      <p:ext uri="{BB962C8B-B14F-4D97-AF65-F5344CB8AC3E}">
        <p14:creationId xmlns:p14="http://schemas.microsoft.com/office/powerpoint/2010/main" val="2943319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7"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2799"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2799"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55520" y="2160983"/>
            <a:ext cx="41208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55520" y="2737247"/>
            <a:ext cx="4120896"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51FAD2D5-71E9-4D1D-B14A-9C0C11F03CD2}" type="slidenum">
              <a:rPr lang="en-US" altLang="en-US" smtClean="0"/>
              <a:pPr/>
              <a:t>‹#›</a:t>
            </a:fld>
            <a:endParaRPr lang="en-US" altLang="en-US"/>
          </a:p>
        </p:txBody>
      </p:sp>
    </p:spTree>
    <p:extLst>
      <p:ext uri="{BB962C8B-B14F-4D97-AF65-F5344CB8AC3E}">
        <p14:creationId xmlns:p14="http://schemas.microsoft.com/office/powerpoint/2010/main" val="4231819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12799" y="609600"/>
            <a:ext cx="8463619"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B6450212-9363-4471-8BAE-C5CC327635EE}" type="slidenum">
              <a:rPr lang="en-US" altLang="en-US" smtClean="0"/>
              <a:pPr/>
              <a:t>‹#›</a:t>
            </a:fld>
            <a:endParaRPr lang="en-US" altLang="en-US"/>
          </a:p>
        </p:txBody>
      </p:sp>
    </p:spTree>
    <p:extLst>
      <p:ext uri="{BB962C8B-B14F-4D97-AF65-F5344CB8AC3E}">
        <p14:creationId xmlns:p14="http://schemas.microsoft.com/office/powerpoint/2010/main" val="1239407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a:t>
            </a:fld>
            <a:endParaRPr lang="en-US" altLang="en-US"/>
          </a:p>
        </p:txBody>
      </p:sp>
    </p:spTree>
    <p:extLst>
      <p:ext uri="{BB962C8B-B14F-4D97-AF65-F5344CB8AC3E}">
        <p14:creationId xmlns:p14="http://schemas.microsoft.com/office/powerpoint/2010/main" val="4116742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1498604"/>
            <a:ext cx="3720243"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1701" y="514926"/>
            <a:ext cx="4514716"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12799" y="2777069"/>
            <a:ext cx="3720243"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3678940F-FF9E-4808-90C2-A1B3F1636E61}" type="slidenum">
              <a:rPr lang="en-US" altLang="en-US" smtClean="0"/>
              <a:pPr/>
              <a:t>‹#›</a:t>
            </a:fld>
            <a:endParaRPr lang="en-US" altLang="en-US"/>
          </a:p>
        </p:txBody>
      </p:sp>
    </p:spTree>
    <p:extLst>
      <p:ext uri="{BB962C8B-B14F-4D97-AF65-F5344CB8AC3E}">
        <p14:creationId xmlns:p14="http://schemas.microsoft.com/office/powerpoint/2010/main" val="3051781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799" y="4800600"/>
            <a:ext cx="846361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799" y="609600"/>
            <a:ext cx="8463619"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12799" y="5367338"/>
            <a:ext cx="8463619"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A3F24A20-44AF-40EE-978A-04B3D20AAEB9}" type="slidenum">
              <a:rPr lang="en-US" altLang="en-US" smtClean="0"/>
              <a:pPr/>
              <a:t>‹#›</a:t>
            </a:fld>
            <a:endParaRPr lang="en-US" altLang="en-US"/>
          </a:p>
        </p:txBody>
      </p:sp>
    </p:spTree>
    <p:extLst>
      <p:ext uri="{BB962C8B-B14F-4D97-AF65-F5344CB8AC3E}">
        <p14:creationId xmlns:p14="http://schemas.microsoft.com/office/powerpoint/2010/main" val="930077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609600"/>
            <a:ext cx="8463619"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800" y="4470400"/>
            <a:ext cx="8463619"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882192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468099" y="3632200"/>
            <a:ext cx="7226405"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470400"/>
            <a:ext cx="8463620"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14845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12798" y="1931988"/>
            <a:ext cx="8463620"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9642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033180" y="609600"/>
            <a:ext cx="809624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
        <p:nvSpPr>
          <p:cNvPr id="24" name="TextBox 23"/>
          <p:cNvSpPr txBox="1"/>
          <p:nvPr/>
        </p:nvSpPr>
        <p:spPr>
          <a:xfrm>
            <a:off x="643615" y="790378"/>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996933" y="2886556"/>
            <a:ext cx="60975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77171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821131" y="609600"/>
            <a:ext cx="8455287"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812796" y="4013200"/>
            <a:ext cx="8463621"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812798" y="4527448"/>
            <a:ext cx="8463620"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3021236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61C44D53-8074-4EE8-907A-7BAED2A2E371}" type="slidenum">
              <a:rPr lang="en-US" altLang="en-US" smtClean="0"/>
              <a:pPr/>
              <a:t>‹#›</a:t>
            </a:fld>
            <a:endParaRPr lang="en-US" altLang="en-US"/>
          </a:p>
        </p:txBody>
      </p:sp>
    </p:spTree>
    <p:extLst>
      <p:ext uri="{BB962C8B-B14F-4D97-AF65-F5344CB8AC3E}">
        <p14:creationId xmlns:p14="http://schemas.microsoft.com/office/powerpoint/2010/main" val="1711758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9749" y="609601"/>
            <a:ext cx="130508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812799" y="609601"/>
            <a:ext cx="6926701"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263B4BD2-4FBD-406A-A2FD-91DC4D1AA25D}" type="slidenum">
              <a:rPr lang="en-US" altLang="en-US" smtClean="0"/>
              <a:pPr/>
              <a:t>‹#›</a:t>
            </a:fld>
            <a:endParaRPr lang="en-US" altLang="en-US"/>
          </a:p>
        </p:txBody>
      </p:sp>
    </p:spTree>
    <p:extLst>
      <p:ext uri="{BB962C8B-B14F-4D97-AF65-F5344CB8AC3E}">
        <p14:creationId xmlns:p14="http://schemas.microsoft.com/office/powerpoint/2010/main" val="338867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11289" y="-8468"/>
            <a:ext cx="12226407"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812800" y="609600"/>
            <a:ext cx="8463617"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812799" y="2160590"/>
            <a:ext cx="8463619"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7011" y="6041364"/>
            <a:ext cx="912176"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812799" y="6041364"/>
            <a:ext cx="6163964"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8592902" y="6041364"/>
            <a:ext cx="683517" cy="365125"/>
          </a:xfrm>
          <a:prstGeom prst="rect">
            <a:avLst/>
          </a:prstGeom>
        </p:spPr>
        <p:txBody>
          <a:bodyPr vert="horz" lIns="91440" tIns="45720" rIns="91440" bIns="45720" rtlCol="0" anchor="ctr"/>
          <a:lstStyle>
            <a:lvl1pPr algn="r">
              <a:defRPr sz="900">
                <a:solidFill>
                  <a:schemeClr val="accent1"/>
                </a:solidFill>
              </a:defRPr>
            </a:lvl1pPr>
          </a:lstStyle>
          <a:p>
            <a:fld id="{109BD52E-E4C1-4445-B8F0-58CA896B6882}" type="slidenum">
              <a:rPr lang="en-US" altLang="en-US" smtClean="0"/>
              <a:pPr/>
              <a:t>‹#›</a:t>
            </a:fld>
            <a:endParaRPr lang="en-US" altLang="en-US"/>
          </a:p>
        </p:txBody>
      </p:sp>
    </p:spTree>
    <p:extLst>
      <p:ext uri="{BB962C8B-B14F-4D97-AF65-F5344CB8AC3E}">
        <p14:creationId xmlns:p14="http://schemas.microsoft.com/office/powerpoint/2010/main" val="25282814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461" y="924081"/>
            <a:ext cx="7768959" cy="1646302"/>
          </a:xfrm>
        </p:spPr>
        <p:txBody>
          <a:bodyPr>
            <a:noAutofit/>
          </a:bodyPr>
          <a:lstStyle/>
          <a:p>
            <a:r>
              <a:rPr lang="en-GB" sz="6000" dirty="0"/>
              <a:t>The Inter-Cultural Workplace </a:t>
            </a:r>
          </a:p>
        </p:txBody>
      </p:sp>
      <p:sp>
        <p:nvSpPr>
          <p:cNvPr id="3" name="Subtitle 2"/>
          <p:cNvSpPr>
            <a:spLocks noGrp="1"/>
          </p:cNvSpPr>
          <p:nvPr>
            <p:ph type="subTitle" idx="1"/>
          </p:nvPr>
        </p:nvSpPr>
        <p:spPr>
          <a:xfrm>
            <a:off x="1507461" y="2788095"/>
            <a:ext cx="7768959" cy="1096899"/>
          </a:xfrm>
        </p:spPr>
        <p:txBody>
          <a:bodyPr>
            <a:normAutofit/>
          </a:bodyPr>
          <a:lstStyle/>
          <a:p>
            <a:r>
              <a:rPr lang="en-GB" sz="3000" dirty="0"/>
              <a:t>Module Overview </a:t>
            </a:r>
          </a:p>
        </p:txBody>
      </p:sp>
      <p:pic>
        <p:nvPicPr>
          <p:cNvPr id="4" name="Picture 3"/>
          <p:cNvPicPr>
            <a:picLocks noChangeAspect="1"/>
          </p:cNvPicPr>
          <p:nvPr/>
        </p:nvPicPr>
        <p:blipFill>
          <a:blip r:embed="rId2"/>
          <a:stretch>
            <a:fillRect/>
          </a:stretch>
        </p:blipFill>
        <p:spPr>
          <a:xfrm>
            <a:off x="3565117" y="3780753"/>
            <a:ext cx="4762500" cy="2533650"/>
          </a:xfrm>
          <a:prstGeom prst="rect">
            <a:avLst/>
          </a:prstGeom>
          <a:ln>
            <a:noFill/>
          </a:ln>
          <a:effectLst>
            <a:softEdge rad="112500"/>
          </a:effectLst>
        </p:spPr>
      </p:pic>
      <p:sp>
        <p:nvSpPr>
          <p:cNvPr id="5" name="Slide Number Placeholder 4"/>
          <p:cNvSpPr>
            <a:spLocks noGrp="1"/>
          </p:cNvSpPr>
          <p:nvPr>
            <p:ph type="sldNum" sz="quarter" idx="12"/>
          </p:nvPr>
        </p:nvSpPr>
        <p:spPr/>
        <p:txBody>
          <a:bodyPr/>
          <a:lstStyle/>
          <a:p>
            <a:fld id="{F231FDAE-7417-4645-94A3-2E3438C4F183}" type="slidenum">
              <a:rPr lang="en-US" altLang="en-US" smtClean="0"/>
              <a:pPr/>
              <a:t>1</a:t>
            </a:fld>
            <a:endParaRPr lang="en-US" altLang="en-US"/>
          </a:p>
        </p:txBody>
      </p:sp>
    </p:spTree>
    <p:extLst>
      <p:ext uri="{BB962C8B-B14F-4D97-AF65-F5344CB8AC3E}">
        <p14:creationId xmlns:p14="http://schemas.microsoft.com/office/powerpoint/2010/main" val="19132362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FF5DB-B101-483F-ABE9-40B5F1C89DD2}"/>
              </a:ext>
            </a:extLst>
          </p:cNvPr>
          <p:cNvSpPr>
            <a:spLocks noGrp="1"/>
          </p:cNvSpPr>
          <p:nvPr>
            <p:ph type="title"/>
          </p:nvPr>
        </p:nvSpPr>
        <p:spPr>
          <a:xfrm>
            <a:off x="2489200" y="609601"/>
            <a:ext cx="7648121" cy="1099457"/>
          </a:xfrm>
        </p:spPr>
        <p:txBody>
          <a:bodyPr>
            <a:normAutofit/>
          </a:bodyPr>
          <a:lstStyle/>
          <a:p>
            <a:pPr>
              <a:defRPr/>
            </a:pPr>
            <a:r>
              <a:rPr lang="en-GB"/>
              <a:t>Weekly Tasks</a:t>
            </a:r>
            <a:endParaRPr lang="en-GB" dirty="0"/>
          </a:p>
        </p:txBody>
      </p:sp>
      <p:graphicFrame>
        <p:nvGraphicFramePr>
          <p:cNvPr id="6" name="Content Placeholder 2">
            <a:extLst>
              <a:ext uri="{FF2B5EF4-FFF2-40B4-BE49-F238E27FC236}">
                <a16:creationId xmlns:a16="http://schemas.microsoft.com/office/drawing/2014/main" id="{75DFD22E-FA82-49B9-8E32-2CB4F5590529}"/>
              </a:ext>
            </a:extLst>
          </p:cNvPr>
          <p:cNvGraphicFramePr>
            <a:graphicFrameLocks noGrp="1"/>
          </p:cNvGraphicFramePr>
          <p:nvPr>
            <p:ph idx="1"/>
            <p:extLst>
              <p:ext uri="{D42A27DB-BD31-4B8C-83A1-F6EECF244321}">
                <p14:modId xmlns:p14="http://schemas.microsoft.com/office/powerpoint/2010/main" val="630459155"/>
              </p:ext>
            </p:extLst>
          </p:nvPr>
        </p:nvGraphicFramePr>
        <p:xfrm>
          <a:off x="1313543" y="1364343"/>
          <a:ext cx="9804399" cy="5363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p:cNvSpPr>
            <a:spLocks noGrp="1"/>
          </p:cNvSpPr>
          <p:nvPr>
            <p:ph type="sldNum" sz="quarter" idx="12"/>
          </p:nvPr>
        </p:nvSpPr>
        <p:spPr/>
        <p:txBody>
          <a:bodyPr/>
          <a:lstStyle/>
          <a:p>
            <a:fld id="{510F925C-015C-4A72-B776-98081F601624}" type="slidenum">
              <a:rPr lang="en-US" altLang="en-US" smtClean="0"/>
              <a:pPr/>
              <a:t>2</a:t>
            </a:fld>
            <a:endParaRPr lang="en-US" altLang="en-US"/>
          </a:p>
        </p:txBody>
      </p:sp>
    </p:spTree>
    <p:extLst>
      <p:ext uri="{BB962C8B-B14F-4D97-AF65-F5344CB8AC3E}">
        <p14:creationId xmlns:p14="http://schemas.microsoft.com/office/powerpoint/2010/main" val="125735941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800" y="105866"/>
            <a:ext cx="8463617" cy="797590"/>
          </a:xfrm>
        </p:spPr>
        <p:txBody>
          <a:bodyPr/>
          <a:lstStyle/>
          <a:p>
            <a:r>
              <a:rPr lang="en-GB" dirty="0" smtClean="0"/>
              <a:t>Module Delivery Overview</a:t>
            </a:r>
            <a:endParaRPr lang="en-GB" dirty="0"/>
          </a:p>
        </p:txBody>
      </p:sp>
      <p:sp>
        <p:nvSpPr>
          <p:cNvPr id="3" name="Content Placeholder 2"/>
          <p:cNvSpPr>
            <a:spLocks noGrp="1"/>
          </p:cNvSpPr>
          <p:nvPr>
            <p:ph idx="1"/>
          </p:nvPr>
        </p:nvSpPr>
        <p:spPr>
          <a:xfrm>
            <a:off x="432561" y="1253878"/>
            <a:ext cx="9582036" cy="5207152"/>
          </a:xfrm>
        </p:spPr>
        <p:txBody>
          <a:bodyPr>
            <a:normAutofit/>
          </a:bodyPr>
          <a:lstStyle/>
          <a:p>
            <a:r>
              <a:rPr lang="en-GB" sz="2400" dirty="0" smtClean="0"/>
              <a:t>We have the following Tuesday sessions, which will be recorded: </a:t>
            </a:r>
          </a:p>
          <a:p>
            <a:pPr lvl="1"/>
            <a:r>
              <a:rPr lang="en-GB" sz="2200" dirty="0" smtClean="0"/>
              <a:t>Tues 2</a:t>
            </a:r>
            <a:r>
              <a:rPr lang="en-GB" sz="2200" baseline="30000" dirty="0" smtClean="0"/>
              <a:t>nd</a:t>
            </a:r>
            <a:r>
              <a:rPr lang="en-GB" sz="2200" dirty="0" smtClean="0"/>
              <a:t>, 9</a:t>
            </a:r>
            <a:r>
              <a:rPr lang="en-GB" sz="2200" baseline="30000" dirty="0" smtClean="0"/>
              <a:t>th</a:t>
            </a:r>
            <a:r>
              <a:rPr lang="en-GB" sz="2200" dirty="0" smtClean="0"/>
              <a:t>, 16</a:t>
            </a:r>
            <a:r>
              <a:rPr lang="en-GB" sz="2200" baseline="30000" dirty="0" smtClean="0"/>
              <a:t>th</a:t>
            </a:r>
            <a:r>
              <a:rPr lang="en-GB" sz="2200" dirty="0" smtClean="0"/>
              <a:t> and 23</a:t>
            </a:r>
            <a:r>
              <a:rPr lang="en-GB" sz="2200" baseline="30000" dirty="0" smtClean="0"/>
              <a:t>rd</a:t>
            </a:r>
            <a:r>
              <a:rPr lang="en-GB" sz="2200" dirty="0" smtClean="0"/>
              <a:t> February, from 9am to 12.30pm.</a:t>
            </a:r>
          </a:p>
          <a:p>
            <a:pPr marL="457200" lvl="1" indent="0">
              <a:buNone/>
            </a:pPr>
            <a:endParaRPr lang="en-GB" sz="2200" dirty="0" smtClean="0"/>
          </a:p>
          <a:p>
            <a:r>
              <a:rPr lang="en-GB" sz="2400" dirty="0" smtClean="0"/>
              <a:t>Sessions of Tues 2</a:t>
            </a:r>
            <a:r>
              <a:rPr lang="en-GB" sz="2400" baseline="30000" dirty="0" smtClean="0"/>
              <a:t>nd</a:t>
            </a:r>
            <a:r>
              <a:rPr lang="en-GB" sz="2400" dirty="0" smtClean="0"/>
              <a:t> and Tues 9</a:t>
            </a:r>
            <a:r>
              <a:rPr lang="en-GB" sz="2400" baseline="30000" dirty="0" smtClean="0"/>
              <a:t>th</a:t>
            </a:r>
            <a:r>
              <a:rPr lang="en-GB" sz="2400" dirty="0" smtClean="0"/>
              <a:t> will be delivered via Teams.  UWTSD will decide if we are able to return to campus for the sessions of Tues 16</a:t>
            </a:r>
            <a:r>
              <a:rPr lang="en-GB" sz="2400" baseline="30000" dirty="0" smtClean="0"/>
              <a:t>th</a:t>
            </a:r>
            <a:r>
              <a:rPr lang="en-GB" sz="2400" dirty="0" smtClean="0"/>
              <a:t> and Tues 23</a:t>
            </a:r>
            <a:r>
              <a:rPr lang="en-GB" sz="2400" baseline="30000" dirty="0" smtClean="0"/>
              <a:t>rd</a:t>
            </a:r>
            <a:r>
              <a:rPr lang="en-GB" sz="2400" dirty="0" smtClean="0"/>
              <a:t> Feb.</a:t>
            </a:r>
          </a:p>
          <a:p>
            <a:pPr marL="0" indent="0">
              <a:buNone/>
            </a:pPr>
            <a:endParaRPr lang="en-GB" sz="2400" dirty="0" smtClean="0"/>
          </a:p>
          <a:p>
            <a:r>
              <a:rPr lang="en-GB" sz="2400" dirty="0" smtClean="0"/>
              <a:t>If not, all of the above sessions will be delivered on Teams.</a:t>
            </a:r>
          </a:p>
          <a:p>
            <a:pPr marL="0" indent="0">
              <a:buNone/>
            </a:pPr>
            <a:endParaRPr lang="en-GB" sz="2400" dirty="0" smtClean="0"/>
          </a:p>
          <a:p>
            <a:r>
              <a:rPr lang="en-GB" sz="2400" dirty="0" smtClean="0"/>
              <a:t>We also have the following Friday sessions on Teams (recorded):</a:t>
            </a:r>
          </a:p>
          <a:p>
            <a:pPr lvl="1"/>
            <a:r>
              <a:rPr lang="en-GB" sz="2200" dirty="0" smtClean="0"/>
              <a:t>Fri 5</a:t>
            </a:r>
            <a:r>
              <a:rPr lang="en-GB" sz="2200" baseline="30000" dirty="0" smtClean="0"/>
              <a:t>th</a:t>
            </a:r>
            <a:r>
              <a:rPr lang="en-GB" sz="2200" dirty="0" smtClean="0"/>
              <a:t>, 12</a:t>
            </a:r>
            <a:r>
              <a:rPr lang="en-GB" sz="2200" baseline="30000" dirty="0" smtClean="0"/>
              <a:t>th</a:t>
            </a:r>
            <a:r>
              <a:rPr lang="en-GB" sz="2200" dirty="0" smtClean="0"/>
              <a:t>, 19</a:t>
            </a:r>
            <a:r>
              <a:rPr lang="en-GB" sz="2200" baseline="30000" dirty="0" smtClean="0"/>
              <a:t>th</a:t>
            </a:r>
            <a:r>
              <a:rPr lang="en-GB" sz="2200" dirty="0" smtClean="0"/>
              <a:t> and 26</a:t>
            </a:r>
            <a:r>
              <a:rPr lang="en-GB" sz="2200" baseline="30000" dirty="0" smtClean="0"/>
              <a:t>th</a:t>
            </a:r>
            <a:r>
              <a:rPr lang="en-GB" sz="2200" dirty="0" smtClean="0"/>
              <a:t> February from 10am to 12pm</a:t>
            </a:r>
            <a:endParaRPr lang="en-GB" sz="2200" dirty="0"/>
          </a:p>
        </p:txBody>
      </p:sp>
      <p:sp>
        <p:nvSpPr>
          <p:cNvPr id="4" name="Slide Number Placeholder 3"/>
          <p:cNvSpPr>
            <a:spLocks noGrp="1"/>
          </p:cNvSpPr>
          <p:nvPr>
            <p:ph type="sldNum" sz="quarter" idx="12"/>
          </p:nvPr>
        </p:nvSpPr>
        <p:spPr/>
        <p:txBody>
          <a:bodyPr/>
          <a:lstStyle/>
          <a:p>
            <a:fld id="{510F925C-015C-4A72-B776-98081F601624}" type="slidenum">
              <a:rPr lang="en-US" altLang="en-US" smtClean="0"/>
              <a:pPr/>
              <a:t>3</a:t>
            </a:fld>
            <a:endParaRPr lang="en-US" altLang="en-US"/>
          </a:p>
        </p:txBody>
      </p:sp>
    </p:spTree>
    <p:extLst>
      <p:ext uri="{BB962C8B-B14F-4D97-AF65-F5344CB8AC3E}">
        <p14:creationId xmlns:p14="http://schemas.microsoft.com/office/powerpoint/2010/main" val="11624917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7013275" y="310551"/>
            <a:ext cx="4606505" cy="2725947"/>
          </a:xfrm>
          <a:prstGeom prst="wedgeRoundRectCallout">
            <a:avLst>
              <a:gd name="adj1" fmla="val -84363"/>
              <a:gd name="adj2" fmla="val 109297"/>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is an Inter-Cultural Workplace?</a:t>
            </a:r>
          </a:p>
        </p:txBody>
      </p:sp>
      <p:sp>
        <p:nvSpPr>
          <p:cNvPr id="3" name="Rounded Rectangle 2"/>
          <p:cNvSpPr/>
          <p:nvPr/>
        </p:nvSpPr>
        <p:spPr>
          <a:xfrm>
            <a:off x="707366" y="2078962"/>
            <a:ext cx="4382219" cy="429595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1</a:t>
            </a:r>
          </a:p>
          <a:p>
            <a:pPr algn="ctr"/>
            <a:r>
              <a:rPr lang="en-GB" sz="3000" b="1" dirty="0" smtClean="0"/>
              <a:t>Create your own </a:t>
            </a:r>
            <a:r>
              <a:rPr lang="en-GB" sz="3000" b="1" i="1" u="sng" dirty="0" smtClean="0"/>
              <a:t>‘</a:t>
            </a:r>
            <a:r>
              <a:rPr lang="en-GB" sz="3000" b="1" i="1" u="sng" dirty="0"/>
              <a:t>mind map’</a:t>
            </a:r>
            <a:r>
              <a:rPr lang="en-GB" sz="3000" b="1" dirty="0"/>
              <a:t> to illustrate key terms that you associate with an Inter-Cultural </a:t>
            </a:r>
            <a:r>
              <a:rPr lang="en-GB" sz="3000" b="1" dirty="0" smtClean="0"/>
              <a:t>workplace.</a:t>
            </a:r>
            <a:endParaRPr lang="en-GB" sz="3000"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4</a:t>
            </a:fld>
            <a:endParaRPr lang="en-US" altLang="en-US"/>
          </a:p>
        </p:txBody>
      </p:sp>
    </p:spTree>
    <p:extLst>
      <p:ext uri="{BB962C8B-B14F-4D97-AF65-F5344CB8AC3E}">
        <p14:creationId xmlns:p14="http://schemas.microsoft.com/office/powerpoint/2010/main" val="8679099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201064" y="2682815"/>
            <a:ext cx="3372928" cy="165627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400" b="1" dirty="0"/>
              <a:t>Inter-Cultural Workplace</a:t>
            </a:r>
          </a:p>
        </p:txBody>
      </p:sp>
      <p:cxnSp>
        <p:nvCxnSpPr>
          <p:cNvPr id="4" name="Straight Arrow Connector 3"/>
          <p:cNvCxnSpPr/>
          <p:nvPr/>
        </p:nvCxnSpPr>
        <p:spPr>
          <a:xfrm flipV="1">
            <a:off x="7504981" y="1708030"/>
            <a:ext cx="1043796" cy="103517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a:off x="7504981" y="4245634"/>
            <a:ext cx="966159" cy="80081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flipV="1">
            <a:off x="7582618" y="3489385"/>
            <a:ext cx="1572883" cy="43132"/>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H="1" flipV="1">
            <a:off x="2964609" y="1932317"/>
            <a:ext cx="1325593" cy="81088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H="1">
            <a:off x="2955985" y="3532517"/>
            <a:ext cx="1236453" cy="4600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3405996" y="4278702"/>
            <a:ext cx="884206" cy="667109"/>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H="1" flipV="1">
            <a:off x="5850146" y="1282460"/>
            <a:ext cx="31630" cy="1385977"/>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897591" y="4339087"/>
            <a:ext cx="0" cy="111280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1" name="Rounded Rectangle 20"/>
          <p:cNvSpPr/>
          <p:nvPr/>
        </p:nvSpPr>
        <p:spPr>
          <a:xfrm>
            <a:off x="8557404" y="1020792"/>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Diversity</a:t>
            </a:r>
          </a:p>
        </p:txBody>
      </p:sp>
      <p:sp>
        <p:nvSpPr>
          <p:cNvPr id="22" name="Rounded Rectangle 21"/>
          <p:cNvSpPr/>
          <p:nvPr/>
        </p:nvSpPr>
        <p:spPr>
          <a:xfrm>
            <a:off x="9201513" y="3128513"/>
            <a:ext cx="2547668" cy="103804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Ethnic Backgrounds</a:t>
            </a:r>
          </a:p>
        </p:txBody>
      </p:sp>
      <p:sp>
        <p:nvSpPr>
          <p:cNvPr id="23" name="Rounded Rectangle 22"/>
          <p:cNvSpPr/>
          <p:nvPr/>
        </p:nvSpPr>
        <p:spPr>
          <a:xfrm>
            <a:off x="8471139" y="5046453"/>
            <a:ext cx="2709727" cy="1009290"/>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Cross Generational</a:t>
            </a:r>
          </a:p>
        </p:txBody>
      </p:sp>
      <p:sp>
        <p:nvSpPr>
          <p:cNvPr id="24" name="Rounded Rectangle 23"/>
          <p:cNvSpPr/>
          <p:nvPr/>
        </p:nvSpPr>
        <p:spPr>
          <a:xfrm>
            <a:off x="4638141" y="5507968"/>
            <a:ext cx="2547668" cy="687238"/>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Gender</a:t>
            </a:r>
          </a:p>
        </p:txBody>
      </p:sp>
      <p:sp>
        <p:nvSpPr>
          <p:cNvPr id="25" name="Rounded Rectangle 24"/>
          <p:cNvSpPr/>
          <p:nvPr/>
        </p:nvSpPr>
        <p:spPr>
          <a:xfrm>
            <a:off x="875580" y="4941499"/>
            <a:ext cx="2547668" cy="1096991"/>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Employment History</a:t>
            </a:r>
          </a:p>
        </p:txBody>
      </p:sp>
      <p:sp>
        <p:nvSpPr>
          <p:cNvPr id="27" name="Rounded Rectangle 26"/>
          <p:cNvSpPr/>
          <p:nvPr/>
        </p:nvSpPr>
        <p:spPr>
          <a:xfrm>
            <a:off x="356556" y="2846704"/>
            <a:ext cx="2547668" cy="142048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Different Levels of Education</a:t>
            </a:r>
          </a:p>
        </p:txBody>
      </p:sp>
      <p:sp>
        <p:nvSpPr>
          <p:cNvPr id="28" name="Rounded Rectangle 27"/>
          <p:cNvSpPr/>
          <p:nvPr/>
        </p:nvSpPr>
        <p:spPr>
          <a:xfrm>
            <a:off x="339309" y="465821"/>
            <a:ext cx="2547668" cy="1956744"/>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 ability to speak different languages</a:t>
            </a:r>
          </a:p>
        </p:txBody>
      </p:sp>
      <p:sp>
        <p:nvSpPr>
          <p:cNvPr id="29" name="Rounded Rectangle 28"/>
          <p:cNvSpPr/>
          <p:nvPr/>
        </p:nvSpPr>
        <p:spPr>
          <a:xfrm>
            <a:off x="3959523" y="120781"/>
            <a:ext cx="3821502" cy="1124315"/>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Individuals from different countries</a:t>
            </a:r>
          </a:p>
        </p:txBody>
      </p:sp>
      <p:sp>
        <p:nvSpPr>
          <p:cNvPr id="3" name="Slide Number Placeholder 2"/>
          <p:cNvSpPr>
            <a:spLocks noGrp="1"/>
          </p:cNvSpPr>
          <p:nvPr>
            <p:ph type="sldNum" sz="quarter" idx="12"/>
          </p:nvPr>
        </p:nvSpPr>
        <p:spPr/>
        <p:txBody>
          <a:bodyPr/>
          <a:lstStyle/>
          <a:p>
            <a:fld id="{2605648E-1F9A-490B-9107-CB73134E3F11}" type="slidenum">
              <a:rPr lang="en-US" altLang="en-US" smtClean="0"/>
              <a:pPr/>
              <a:t>5</a:t>
            </a:fld>
            <a:endParaRPr lang="en-US" altLang="en-US"/>
          </a:p>
        </p:txBody>
      </p:sp>
    </p:spTree>
    <p:extLst>
      <p:ext uri="{BB962C8B-B14F-4D97-AF65-F5344CB8AC3E}">
        <p14:creationId xmlns:p14="http://schemas.microsoft.com/office/powerpoint/2010/main" val="241357264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ppt_x"/>
                                          </p:val>
                                        </p:tav>
                                        <p:tav tm="100000">
                                          <p:val>
                                            <p:strVal val="#ppt_x"/>
                                          </p:val>
                                        </p:tav>
                                      </p:tavLst>
                                    </p:anim>
                                    <p:anim calcmode="lin" valueType="num">
                                      <p:cBhvr additive="base">
                                        <p:cTn id="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
                                        </p:tgtEl>
                                        <p:attrNameLst>
                                          <p:attrName>style.visibility</p:attrName>
                                        </p:attrNameLst>
                                      </p:cBhvr>
                                      <p:to>
                                        <p:strVal val="visible"/>
                                      </p:to>
                                    </p:set>
                                    <p:anim calcmode="lin" valueType="num">
                                      <p:cBhvr additive="base">
                                        <p:cTn id="13" dur="500" fill="hold"/>
                                        <p:tgtEl>
                                          <p:spTgt spid="21"/>
                                        </p:tgtEl>
                                        <p:attrNameLst>
                                          <p:attrName>ppt_x</p:attrName>
                                        </p:attrNameLst>
                                      </p:cBhvr>
                                      <p:tavLst>
                                        <p:tav tm="0">
                                          <p:val>
                                            <p:strVal val="#ppt_x"/>
                                          </p:val>
                                        </p:tav>
                                        <p:tav tm="100000">
                                          <p:val>
                                            <p:strVal val="#ppt_x"/>
                                          </p:val>
                                        </p:tav>
                                      </p:tavLst>
                                    </p:anim>
                                    <p:anim calcmode="lin" valueType="num">
                                      <p:cBhvr additive="base">
                                        <p:cTn id="14"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tgtEl>
                                        <p:attrNameLst>
                                          <p:attrName>style.visibility</p:attrName>
                                        </p:attrNameLst>
                                      </p:cBhvr>
                                      <p:to>
                                        <p:strVal val="visible"/>
                                      </p:to>
                                    </p:set>
                                    <p:anim calcmode="lin" valueType="num">
                                      <p:cBhvr additive="base">
                                        <p:cTn id="19" dur="500" fill="hold"/>
                                        <p:tgtEl>
                                          <p:spTgt spid="22"/>
                                        </p:tgtEl>
                                        <p:attrNameLst>
                                          <p:attrName>ppt_x</p:attrName>
                                        </p:attrNameLst>
                                      </p:cBhvr>
                                      <p:tavLst>
                                        <p:tav tm="0">
                                          <p:val>
                                            <p:strVal val="#ppt_x"/>
                                          </p:val>
                                        </p:tav>
                                        <p:tav tm="100000">
                                          <p:val>
                                            <p:strVal val="#ppt_x"/>
                                          </p:val>
                                        </p:tav>
                                      </p:tavLst>
                                    </p:anim>
                                    <p:anim calcmode="lin" valueType="num">
                                      <p:cBhvr additive="base">
                                        <p:cTn id="20"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
                                        </p:tgtEl>
                                        <p:attrNameLst>
                                          <p:attrName>style.visibility</p:attrName>
                                        </p:attrNameLst>
                                      </p:cBhvr>
                                      <p:to>
                                        <p:strVal val="visible"/>
                                      </p:to>
                                    </p:set>
                                    <p:anim calcmode="lin" valueType="num">
                                      <p:cBhvr additive="base">
                                        <p:cTn id="25" dur="500" fill="hold"/>
                                        <p:tgtEl>
                                          <p:spTgt spid="23"/>
                                        </p:tgtEl>
                                        <p:attrNameLst>
                                          <p:attrName>ppt_x</p:attrName>
                                        </p:attrNameLst>
                                      </p:cBhvr>
                                      <p:tavLst>
                                        <p:tav tm="0">
                                          <p:val>
                                            <p:strVal val="#ppt_x"/>
                                          </p:val>
                                        </p:tav>
                                        <p:tav tm="100000">
                                          <p:val>
                                            <p:strVal val="#ppt_x"/>
                                          </p:val>
                                        </p:tav>
                                      </p:tavLst>
                                    </p:anim>
                                    <p:anim calcmode="lin" valueType="num">
                                      <p:cBhvr additive="base">
                                        <p:cTn id="26"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5"/>
                                        </p:tgtEl>
                                        <p:attrNameLst>
                                          <p:attrName>style.visibility</p:attrName>
                                        </p:attrNameLst>
                                      </p:cBhvr>
                                      <p:to>
                                        <p:strVal val="visible"/>
                                      </p:to>
                                    </p:set>
                                    <p:anim calcmode="lin" valueType="num">
                                      <p:cBhvr additive="base">
                                        <p:cTn id="37" dur="500" fill="hold"/>
                                        <p:tgtEl>
                                          <p:spTgt spid="25"/>
                                        </p:tgtEl>
                                        <p:attrNameLst>
                                          <p:attrName>ppt_x</p:attrName>
                                        </p:attrNameLst>
                                      </p:cBhvr>
                                      <p:tavLst>
                                        <p:tav tm="0">
                                          <p:val>
                                            <p:strVal val="#ppt_x"/>
                                          </p:val>
                                        </p:tav>
                                        <p:tav tm="100000">
                                          <p:val>
                                            <p:strVal val="#ppt_x"/>
                                          </p:val>
                                        </p:tav>
                                      </p:tavLst>
                                    </p:anim>
                                    <p:anim calcmode="lin" valueType="num">
                                      <p:cBhvr additive="base">
                                        <p:cTn id="38"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7"/>
                                        </p:tgtEl>
                                        <p:attrNameLst>
                                          <p:attrName>style.visibility</p:attrName>
                                        </p:attrNameLst>
                                      </p:cBhvr>
                                      <p:to>
                                        <p:strVal val="visible"/>
                                      </p:to>
                                    </p:set>
                                    <p:anim calcmode="lin" valueType="num">
                                      <p:cBhvr additive="base">
                                        <p:cTn id="43" dur="500" fill="hold"/>
                                        <p:tgtEl>
                                          <p:spTgt spid="27"/>
                                        </p:tgtEl>
                                        <p:attrNameLst>
                                          <p:attrName>ppt_x</p:attrName>
                                        </p:attrNameLst>
                                      </p:cBhvr>
                                      <p:tavLst>
                                        <p:tav tm="0">
                                          <p:val>
                                            <p:strVal val="#ppt_x"/>
                                          </p:val>
                                        </p:tav>
                                        <p:tav tm="100000">
                                          <p:val>
                                            <p:strVal val="#ppt_x"/>
                                          </p:val>
                                        </p:tav>
                                      </p:tavLst>
                                    </p:anim>
                                    <p:anim calcmode="lin" valueType="num">
                                      <p:cBhvr additive="base">
                                        <p:cTn id="44"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8"/>
                                        </p:tgtEl>
                                        <p:attrNameLst>
                                          <p:attrName>style.visibility</p:attrName>
                                        </p:attrNameLst>
                                      </p:cBhvr>
                                      <p:to>
                                        <p:strVal val="visible"/>
                                      </p:to>
                                    </p:set>
                                    <p:anim calcmode="lin" valueType="num">
                                      <p:cBhvr additive="base">
                                        <p:cTn id="49" dur="500" fill="hold"/>
                                        <p:tgtEl>
                                          <p:spTgt spid="28"/>
                                        </p:tgtEl>
                                        <p:attrNameLst>
                                          <p:attrName>ppt_x</p:attrName>
                                        </p:attrNameLst>
                                      </p:cBhvr>
                                      <p:tavLst>
                                        <p:tav tm="0">
                                          <p:val>
                                            <p:strVal val="#ppt_x"/>
                                          </p:val>
                                        </p:tav>
                                        <p:tav tm="100000">
                                          <p:val>
                                            <p:strVal val="#ppt_x"/>
                                          </p:val>
                                        </p:tav>
                                      </p:tavLst>
                                    </p:anim>
                                    <p:anim calcmode="lin" valueType="num">
                                      <p:cBhvr additive="base">
                                        <p:cTn id="50"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P spid="24" grpId="0" animBg="1"/>
      <p:bldP spid="25" grpId="0" animBg="1"/>
      <p:bldP spid="27" grpId="0" animBg="1"/>
      <p:bldP spid="28" grpId="0" animBg="1"/>
      <p:bldP spid="2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ular Callout 1"/>
          <p:cNvSpPr/>
          <p:nvPr/>
        </p:nvSpPr>
        <p:spPr>
          <a:xfrm>
            <a:off x="379563" y="405441"/>
            <a:ext cx="5641674" cy="2725947"/>
          </a:xfrm>
          <a:prstGeom prst="wedgeRoundRectCallout">
            <a:avLst>
              <a:gd name="adj1" fmla="val -8063"/>
              <a:gd name="adj2" fmla="val 74803"/>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5000" b="1" dirty="0"/>
              <a:t>What do all of these persons have in common?</a:t>
            </a:r>
          </a:p>
        </p:txBody>
      </p:sp>
      <p:sp>
        <p:nvSpPr>
          <p:cNvPr id="3" name="Rounded Rectangle 2"/>
          <p:cNvSpPr/>
          <p:nvPr/>
        </p:nvSpPr>
        <p:spPr>
          <a:xfrm>
            <a:off x="1009290" y="4390845"/>
            <a:ext cx="4382219" cy="1768416"/>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They collaborate and develop relationships with one another </a:t>
            </a:r>
          </a:p>
        </p:txBody>
      </p:sp>
      <p:sp>
        <p:nvSpPr>
          <p:cNvPr id="4" name="Rounded Rectangle 3"/>
          <p:cNvSpPr/>
          <p:nvPr/>
        </p:nvSpPr>
        <p:spPr>
          <a:xfrm>
            <a:off x="7246188" y="1132386"/>
            <a:ext cx="4382219" cy="4433843"/>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2</a:t>
            </a:r>
            <a:r>
              <a:rPr lang="en-GB" sz="3000" b="1" dirty="0"/>
              <a:t/>
            </a:r>
            <a:br>
              <a:rPr lang="en-GB" sz="3000" b="1" dirty="0"/>
            </a:br>
            <a:r>
              <a:rPr lang="en-GB" sz="3000" b="1" dirty="0"/>
              <a:t>Create a </a:t>
            </a:r>
            <a:r>
              <a:rPr lang="en-GB" sz="3000" b="1" i="1" u="sng" dirty="0"/>
              <a:t>T</a:t>
            </a:r>
            <a:r>
              <a:rPr lang="en-GB" sz="3000" b="1" i="1" u="sng" dirty="0" smtClean="0"/>
              <a:t>able</a:t>
            </a:r>
            <a:r>
              <a:rPr lang="en-GB" sz="3000" b="1" dirty="0" smtClean="0"/>
              <a:t> </a:t>
            </a:r>
            <a:r>
              <a:rPr lang="en-GB" sz="3000" b="1" dirty="0"/>
              <a:t>to analyse the positive and negative features of an inter-cultural workplace from an organisational perspective </a:t>
            </a:r>
          </a:p>
        </p:txBody>
      </p:sp>
      <p:sp>
        <p:nvSpPr>
          <p:cNvPr id="5" name="Slide Number Placeholder 4"/>
          <p:cNvSpPr>
            <a:spLocks noGrp="1"/>
          </p:cNvSpPr>
          <p:nvPr>
            <p:ph type="sldNum" sz="quarter" idx="12"/>
          </p:nvPr>
        </p:nvSpPr>
        <p:spPr/>
        <p:txBody>
          <a:bodyPr/>
          <a:lstStyle/>
          <a:p>
            <a:fld id="{2605648E-1F9A-490B-9107-CB73134E3F11}" type="slidenum">
              <a:rPr lang="en-US" altLang="en-US" smtClean="0"/>
              <a:pPr/>
              <a:t>6</a:t>
            </a:fld>
            <a:endParaRPr lang="en-US" altLang="en-US"/>
          </a:p>
        </p:txBody>
      </p:sp>
    </p:spTree>
    <p:extLst>
      <p:ext uri="{BB962C8B-B14F-4D97-AF65-F5344CB8AC3E}">
        <p14:creationId xmlns:p14="http://schemas.microsoft.com/office/powerpoint/2010/main" val="174825913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642754691"/>
              </p:ext>
            </p:extLst>
          </p:nvPr>
        </p:nvGraphicFramePr>
        <p:xfrm>
          <a:off x="1336431" y="1116480"/>
          <a:ext cx="9959926" cy="4468394"/>
        </p:xfrm>
        <a:graphic>
          <a:graphicData uri="http://schemas.openxmlformats.org/drawingml/2006/table">
            <a:tbl>
              <a:tblPr firstRow="1" bandRow="1">
                <a:tableStyleId>{69CF1AB2-1976-4502-BF36-3FF5EA218861}</a:tableStyleId>
              </a:tblPr>
              <a:tblGrid>
                <a:gridCol w="4979963">
                  <a:extLst>
                    <a:ext uri="{9D8B030D-6E8A-4147-A177-3AD203B41FA5}">
                      <a16:colId xmlns:a16="http://schemas.microsoft.com/office/drawing/2014/main" val="2989478704"/>
                    </a:ext>
                  </a:extLst>
                </a:gridCol>
                <a:gridCol w="4979963">
                  <a:extLst>
                    <a:ext uri="{9D8B030D-6E8A-4147-A177-3AD203B41FA5}">
                      <a16:colId xmlns:a16="http://schemas.microsoft.com/office/drawing/2014/main" val="3538358338"/>
                    </a:ext>
                  </a:extLst>
                </a:gridCol>
              </a:tblGrid>
              <a:tr h="1005389">
                <a:tc>
                  <a:txBody>
                    <a:bodyPr/>
                    <a:lstStyle/>
                    <a:p>
                      <a:pPr algn="ctr"/>
                      <a:r>
                        <a:rPr lang="en-GB" sz="3000" dirty="0"/>
                        <a:t>Positive</a:t>
                      </a:r>
                      <a:r>
                        <a:rPr lang="en-GB" sz="3000" baseline="0" dirty="0"/>
                        <a:t> Features </a:t>
                      </a:r>
                      <a:endParaRPr lang="en-GB" sz="3000" dirty="0"/>
                    </a:p>
                  </a:txBody>
                  <a:tcPr/>
                </a:tc>
                <a:tc>
                  <a:txBody>
                    <a:bodyPr/>
                    <a:lstStyle/>
                    <a:p>
                      <a:pPr algn="ctr"/>
                      <a:r>
                        <a:rPr lang="en-GB" sz="3000" dirty="0"/>
                        <a:t>Negative Features </a:t>
                      </a:r>
                    </a:p>
                  </a:txBody>
                  <a:tcPr/>
                </a:tc>
                <a:extLst>
                  <a:ext uri="{0D108BD9-81ED-4DB2-BD59-A6C34878D82A}">
                    <a16:rowId xmlns:a16="http://schemas.microsoft.com/office/drawing/2014/main" val="1845904965"/>
                  </a:ext>
                </a:extLst>
              </a:tr>
              <a:tr h="1284663">
                <a:tc>
                  <a:txBody>
                    <a:bodyPr/>
                    <a:lstStyle/>
                    <a:p>
                      <a:r>
                        <a:rPr lang="en-GB" sz="2400" dirty="0"/>
                        <a:t>Communicate with different countries</a:t>
                      </a:r>
                      <a:endParaRPr lang="en-GB" sz="2400" b="1" dirty="0"/>
                    </a:p>
                  </a:txBody>
                  <a:tcPr/>
                </a:tc>
                <a:tc>
                  <a:txBody>
                    <a:bodyPr/>
                    <a:lstStyle/>
                    <a:p>
                      <a:r>
                        <a:rPr lang="en-GB" sz="2400" dirty="0"/>
                        <a:t>Attracting</a:t>
                      </a:r>
                      <a:r>
                        <a:rPr lang="en-GB" sz="2400" baseline="0" dirty="0"/>
                        <a:t> the right people with the right skill set</a:t>
                      </a:r>
                      <a:endParaRPr lang="en-GB" sz="2400" b="1" dirty="0"/>
                    </a:p>
                  </a:txBody>
                  <a:tcPr/>
                </a:tc>
                <a:extLst>
                  <a:ext uri="{0D108BD9-81ED-4DB2-BD59-A6C34878D82A}">
                    <a16:rowId xmlns:a16="http://schemas.microsoft.com/office/drawing/2014/main" val="2115911308"/>
                  </a:ext>
                </a:extLst>
              </a:tr>
              <a:tr h="726114">
                <a:tc>
                  <a:txBody>
                    <a:bodyPr/>
                    <a:lstStyle/>
                    <a:p>
                      <a:r>
                        <a:rPr lang="en-GB" sz="2400" dirty="0"/>
                        <a:t>Awareness</a:t>
                      </a:r>
                      <a:r>
                        <a:rPr lang="en-GB" sz="2400" baseline="0" dirty="0"/>
                        <a:t> of different cultures</a:t>
                      </a:r>
                      <a:endParaRPr lang="en-GB" sz="2400" b="1" dirty="0"/>
                    </a:p>
                  </a:txBody>
                  <a:tcPr/>
                </a:tc>
                <a:tc>
                  <a:txBody>
                    <a:bodyPr/>
                    <a:lstStyle/>
                    <a:p>
                      <a:r>
                        <a:rPr lang="en-GB" sz="2400" dirty="0"/>
                        <a:t>Cost of Training and</a:t>
                      </a:r>
                      <a:r>
                        <a:rPr lang="en-GB" sz="2400" baseline="0" dirty="0"/>
                        <a:t> development  </a:t>
                      </a:r>
                      <a:endParaRPr lang="en-GB" sz="2400" b="1" dirty="0"/>
                    </a:p>
                  </a:txBody>
                  <a:tcPr/>
                </a:tc>
                <a:extLst>
                  <a:ext uri="{0D108BD9-81ED-4DB2-BD59-A6C34878D82A}">
                    <a16:rowId xmlns:a16="http://schemas.microsoft.com/office/drawing/2014/main" val="70605034"/>
                  </a:ext>
                </a:extLst>
              </a:tr>
              <a:tr h="726114">
                <a:tc>
                  <a:txBody>
                    <a:bodyPr/>
                    <a:lstStyle/>
                    <a:p>
                      <a:r>
                        <a:rPr lang="en-GB" sz="2400" dirty="0"/>
                        <a:t>Enter</a:t>
                      </a:r>
                      <a:r>
                        <a:rPr lang="en-GB" sz="2400" baseline="0" dirty="0"/>
                        <a:t> new markets</a:t>
                      </a:r>
                      <a:endParaRPr lang="en-GB" sz="2400" b="1" dirty="0"/>
                    </a:p>
                  </a:txBody>
                  <a:tcPr/>
                </a:tc>
                <a:tc>
                  <a:txBody>
                    <a:bodyPr/>
                    <a:lstStyle/>
                    <a:p>
                      <a:endParaRPr lang="en-GB" sz="2000" b="1" dirty="0"/>
                    </a:p>
                  </a:txBody>
                  <a:tcPr/>
                </a:tc>
                <a:extLst>
                  <a:ext uri="{0D108BD9-81ED-4DB2-BD59-A6C34878D82A}">
                    <a16:rowId xmlns:a16="http://schemas.microsoft.com/office/drawing/2014/main" val="789044763"/>
                  </a:ext>
                </a:extLst>
              </a:tr>
              <a:tr h="726114">
                <a:tc>
                  <a:txBody>
                    <a:bodyPr/>
                    <a:lstStyle/>
                    <a:p>
                      <a:endParaRPr lang="en-GB" sz="2000"/>
                    </a:p>
                  </a:txBody>
                  <a:tcPr/>
                </a:tc>
                <a:tc>
                  <a:txBody>
                    <a:bodyPr/>
                    <a:lstStyle/>
                    <a:p>
                      <a:endParaRPr lang="en-GB" sz="2000" dirty="0"/>
                    </a:p>
                  </a:txBody>
                  <a:tcPr/>
                </a:tc>
                <a:extLst>
                  <a:ext uri="{0D108BD9-81ED-4DB2-BD59-A6C34878D82A}">
                    <a16:rowId xmlns:a16="http://schemas.microsoft.com/office/drawing/2014/main" val="1861901707"/>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7</a:t>
            </a:fld>
            <a:endParaRPr lang="en-US" altLang="en-US"/>
          </a:p>
        </p:txBody>
      </p:sp>
    </p:spTree>
    <p:extLst>
      <p:ext uri="{BB962C8B-B14F-4D97-AF65-F5344CB8AC3E}">
        <p14:creationId xmlns:p14="http://schemas.microsoft.com/office/powerpoint/2010/main" val="18849985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3EA73A-EADB-4F4D-905D-D989DE75B726}"/>
              </a:ext>
            </a:extLst>
          </p:cNvPr>
          <p:cNvSpPr>
            <a:spLocks noGrp="1"/>
          </p:cNvSpPr>
          <p:nvPr>
            <p:ph type="title" idx="4294967295"/>
          </p:nvPr>
        </p:nvSpPr>
        <p:spPr>
          <a:xfrm>
            <a:off x="0" y="311150"/>
            <a:ext cx="10353675" cy="969963"/>
          </a:xfrm>
        </p:spPr>
        <p:txBody>
          <a:bodyPr>
            <a:noAutofit/>
          </a:bodyPr>
          <a:lstStyle/>
          <a:p>
            <a:r>
              <a:rPr lang="en-GB" b="1" dirty="0"/>
              <a:t>Why is Understanding Culture in Business Important?</a:t>
            </a:r>
          </a:p>
        </p:txBody>
      </p:sp>
      <p:sp>
        <p:nvSpPr>
          <p:cNvPr id="5" name="Rounded Rectangular Callout 1">
            <a:extLst>
              <a:ext uri="{FF2B5EF4-FFF2-40B4-BE49-F238E27FC236}">
                <a16:creationId xmlns:a16="http://schemas.microsoft.com/office/drawing/2014/main" id="{438955C4-4C12-4039-A5EE-C7F6755D2C68}"/>
              </a:ext>
            </a:extLst>
          </p:cNvPr>
          <p:cNvSpPr/>
          <p:nvPr/>
        </p:nvSpPr>
        <p:spPr>
          <a:xfrm>
            <a:off x="8517074" y="1055133"/>
            <a:ext cx="3288196" cy="2514600"/>
          </a:xfrm>
          <a:prstGeom prst="wedgeRoundRectCallout">
            <a:avLst>
              <a:gd name="adj1" fmla="val -99174"/>
              <a:gd name="adj2" fmla="val 67126"/>
              <a:gd name="adj3" fmla="val 16667"/>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dirty="0"/>
              <a:t>Which Businesses Do You Think Does This Well?</a:t>
            </a:r>
          </a:p>
        </p:txBody>
      </p:sp>
      <p:pic>
        <p:nvPicPr>
          <p:cNvPr id="6" name="Picture 5">
            <a:extLst>
              <a:ext uri="{FF2B5EF4-FFF2-40B4-BE49-F238E27FC236}">
                <a16:creationId xmlns:a16="http://schemas.microsoft.com/office/drawing/2014/main" id="{384B812E-32F7-44B7-83AE-CEA19685F793}"/>
              </a:ext>
            </a:extLst>
          </p:cNvPr>
          <p:cNvPicPr>
            <a:picLocks noChangeAspect="1"/>
          </p:cNvPicPr>
          <p:nvPr/>
        </p:nvPicPr>
        <p:blipFill>
          <a:blip r:embed="rId2"/>
          <a:stretch>
            <a:fillRect/>
          </a:stretch>
        </p:blipFill>
        <p:spPr>
          <a:xfrm>
            <a:off x="785755" y="4752790"/>
            <a:ext cx="3360875" cy="1935049"/>
          </a:xfrm>
          <a:prstGeom prst="rect">
            <a:avLst/>
          </a:prstGeom>
        </p:spPr>
      </p:pic>
      <p:sp>
        <p:nvSpPr>
          <p:cNvPr id="7" name="Title 2">
            <a:extLst>
              <a:ext uri="{FF2B5EF4-FFF2-40B4-BE49-F238E27FC236}">
                <a16:creationId xmlns:a16="http://schemas.microsoft.com/office/drawing/2014/main" id="{76201096-28C1-4D8F-95A4-657744C47D8C}"/>
              </a:ext>
            </a:extLst>
          </p:cNvPr>
          <p:cNvSpPr txBox="1">
            <a:spLocks/>
          </p:cNvSpPr>
          <p:nvPr/>
        </p:nvSpPr>
        <p:spPr>
          <a:xfrm>
            <a:off x="4928289" y="4752790"/>
            <a:ext cx="7177571" cy="1560444"/>
          </a:xfrm>
          <a:prstGeom prst="rect">
            <a:avLst/>
          </a:prstGeom>
          <a:ln w="38100">
            <a:solidFill>
              <a:schemeClr val="tx1"/>
            </a:solidFill>
          </a:ln>
          <a:effectLst>
            <a:outerShdw blurRad="25400" dir="17880000">
              <a:srgbClr val="000000">
                <a:alpha val="46000"/>
              </a:srgbClr>
            </a:outerShdw>
          </a:effectLst>
        </p:spPr>
        <p:txBody>
          <a:bodyPr vert="horz" lIns="91440" tIns="45720" rIns="91440" bIns="45720" rtlCol="0" anchor="ctr">
            <a:noAutofit/>
          </a:bodyPr>
          <a:lst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2500" b="1" dirty="0">
                <a:solidFill>
                  <a:schemeClr val="tx1"/>
                </a:solidFill>
              </a:rPr>
              <a:t>HSBC – “The World’s Leading Bank” – Reported in the Independent 6</a:t>
            </a:r>
            <a:r>
              <a:rPr lang="en-GB" sz="2500" b="1" baseline="30000" dirty="0">
                <a:solidFill>
                  <a:schemeClr val="tx1"/>
                </a:solidFill>
              </a:rPr>
              <a:t>th</a:t>
            </a:r>
            <a:r>
              <a:rPr lang="en-GB" sz="2500" b="1" dirty="0">
                <a:solidFill>
                  <a:schemeClr val="tx1"/>
                </a:solidFill>
              </a:rPr>
              <a:t> August 2018 that Profits and Revenue rose due to their cultural advertising.</a:t>
            </a:r>
          </a:p>
        </p:txBody>
      </p:sp>
      <p:sp>
        <p:nvSpPr>
          <p:cNvPr id="8" name="Rounded Rectangle 7"/>
          <p:cNvSpPr/>
          <p:nvPr/>
        </p:nvSpPr>
        <p:spPr>
          <a:xfrm>
            <a:off x="425024" y="1743316"/>
            <a:ext cx="6075167" cy="2547802"/>
          </a:xfrm>
          <a:prstGeom prst="roundRect">
            <a:avLst/>
          </a:prstGeom>
          <a:ln w="38100"/>
        </p:spPr>
        <p:style>
          <a:lnRef idx="2">
            <a:schemeClr val="accent1"/>
          </a:lnRef>
          <a:fillRef idx="1">
            <a:schemeClr val="lt1"/>
          </a:fillRef>
          <a:effectRef idx="0">
            <a:schemeClr val="accent1"/>
          </a:effectRef>
          <a:fontRef idx="minor">
            <a:schemeClr val="dk1"/>
          </a:fontRef>
        </p:style>
        <p:txBody>
          <a:bodyPr rtlCol="0" anchor="ctr"/>
          <a:lstStyle/>
          <a:p>
            <a:pPr algn="ctr"/>
            <a:r>
              <a:rPr lang="en-GB" sz="3000" b="1" u="sng" dirty="0">
                <a:solidFill>
                  <a:schemeClr val="accent1"/>
                </a:solidFill>
              </a:rPr>
              <a:t>Activity 3</a:t>
            </a:r>
            <a:r>
              <a:rPr lang="en-GB" sz="3000" b="1" dirty="0"/>
              <a:t/>
            </a:r>
            <a:br>
              <a:rPr lang="en-GB" sz="3000" b="1" dirty="0"/>
            </a:br>
            <a:r>
              <a:rPr lang="en-GB" sz="3000" b="1" dirty="0" smtClean="0"/>
              <a:t>Undertake </a:t>
            </a:r>
            <a:r>
              <a:rPr lang="en-GB" sz="3000" b="1" dirty="0"/>
              <a:t>some research and establish an organisation that addresses culture well.  </a:t>
            </a:r>
          </a:p>
        </p:txBody>
      </p:sp>
      <p:sp>
        <p:nvSpPr>
          <p:cNvPr id="2" name="Slide Number Placeholder 1"/>
          <p:cNvSpPr>
            <a:spLocks noGrp="1"/>
          </p:cNvSpPr>
          <p:nvPr>
            <p:ph type="sldNum" sz="quarter" idx="12"/>
          </p:nvPr>
        </p:nvSpPr>
        <p:spPr/>
        <p:txBody>
          <a:bodyPr/>
          <a:lstStyle/>
          <a:p>
            <a:fld id="{2605648E-1F9A-490B-9107-CB73134E3F11}" type="slidenum">
              <a:rPr lang="en-US" altLang="en-US" smtClean="0"/>
              <a:pPr/>
              <a:t>8</a:t>
            </a:fld>
            <a:endParaRPr lang="en-US" altLang="en-US"/>
          </a:p>
        </p:txBody>
      </p:sp>
    </p:spTree>
    <p:extLst>
      <p:ext uri="{BB962C8B-B14F-4D97-AF65-F5344CB8AC3E}">
        <p14:creationId xmlns:p14="http://schemas.microsoft.com/office/powerpoint/2010/main" val="20856297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ppt_x"/>
                                          </p:val>
                                        </p:tav>
                                        <p:tav tm="100000">
                                          <p:val>
                                            <p:strVal val="#ppt_x"/>
                                          </p:val>
                                        </p:tav>
                                      </p:tavLst>
                                    </p:anim>
                                    <p:anim calcmode="lin" valueType="num">
                                      <p:cBhvr additive="base">
                                        <p:cTn id="1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38325" y="9525"/>
            <a:ext cx="10353675" cy="969963"/>
          </a:xfrm>
        </p:spPr>
        <p:txBody>
          <a:bodyPr>
            <a:normAutofit/>
          </a:bodyPr>
          <a:lstStyle/>
          <a:p>
            <a:r>
              <a:rPr lang="en-GB" sz="5000" b="1" dirty="0"/>
              <a:t>Inter-Cultural Quotes </a:t>
            </a:r>
          </a:p>
        </p:txBody>
      </p:sp>
      <p:pic>
        <p:nvPicPr>
          <p:cNvPr id="3" name="Picture 2">
            <a:extLst>
              <a:ext uri="{FF2B5EF4-FFF2-40B4-BE49-F238E27FC236}">
                <a16:creationId xmlns:a16="http://schemas.microsoft.com/office/drawing/2014/main" id="{925653F9-6FB3-4AFB-AFB3-4A78B98E9FE2}"/>
              </a:ext>
            </a:extLst>
          </p:cNvPr>
          <p:cNvPicPr>
            <a:picLocks noChangeAspect="1"/>
          </p:cNvPicPr>
          <p:nvPr/>
        </p:nvPicPr>
        <p:blipFill>
          <a:blip r:embed="rId3"/>
          <a:stretch>
            <a:fillRect/>
          </a:stretch>
        </p:blipFill>
        <p:spPr>
          <a:xfrm>
            <a:off x="341743" y="1230396"/>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4" name="Picture 3">
            <a:extLst>
              <a:ext uri="{FF2B5EF4-FFF2-40B4-BE49-F238E27FC236}">
                <a16:creationId xmlns:a16="http://schemas.microsoft.com/office/drawing/2014/main" id="{2D26AB93-07D1-4D08-83E3-A9188D62A50E}"/>
              </a:ext>
            </a:extLst>
          </p:cNvPr>
          <p:cNvPicPr>
            <a:picLocks noChangeAspect="1"/>
          </p:cNvPicPr>
          <p:nvPr/>
        </p:nvPicPr>
        <p:blipFill>
          <a:blip r:embed="rId4"/>
          <a:stretch>
            <a:fillRect/>
          </a:stretch>
        </p:blipFill>
        <p:spPr>
          <a:xfrm>
            <a:off x="6432434" y="1221160"/>
            <a:ext cx="5408589" cy="270429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 name="Picture 4">
            <a:extLst>
              <a:ext uri="{FF2B5EF4-FFF2-40B4-BE49-F238E27FC236}">
                <a16:creationId xmlns:a16="http://schemas.microsoft.com/office/drawing/2014/main" id="{3E4F7815-EE54-415A-AC3A-353A7D43AFED}"/>
              </a:ext>
            </a:extLst>
          </p:cNvPr>
          <p:cNvPicPr>
            <a:picLocks noChangeAspect="1"/>
          </p:cNvPicPr>
          <p:nvPr/>
        </p:nvPicPr>
        <p:blipFill>
          <a:blip r:embed="rId5"/>
          <a:stretch>
            <a:fillRect/>
          </a:stretch>
        </p:blipFill>
        <p:spPr>
          <a:xfrm>
            <a:off x="3879266" y="4334163"/>
            <a:ext cx="4428836" cy="2214418"/>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Slide Number Placeholder 5"/>
          <p:cNvSpPr>
            <a:spLocks noGrp="1"/>
          </p:cNvSpPr>
          <p:nvPr>
            <p:ph type="sldNum" sz="quarter" idx="12"/>
          </p:nvPr>
        </p:nvSpPr>
        <p:spPr/>
        <p:txBody>
          <a:bodyPr/>
          <a:lstStyle/>
          <a:p>
            <a:fld id="{2605648E-1F9A-490B-9107-CB73134E3F11}" type="slidenum">
              <a:rPr lang="en-US" altLang="en-US" smtClean="0"/>
              <a:pPr/>
              <a:t>9</a:t>
            </a:fld>
            <a:endParaRPr lang="en-US" altLang="en-US"/>
          </a:p>
        </p:txBody>
      </p:sp>
    </p:spTree>
    <p:extLst>
      <p:ext uri="{BB962C8B-B14F-4D97-AF65-F5344CB8AC3E}">
        <p14:creationId xmlns:p14="http://schemas.microsoft.com/office/powerpoint/2010/main" val="191087853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Aims of the Module </a:t>
            </a:r>
          </a:p>
        </p:txBody>
      </p:sp>
      <p:sp>
        <p:nvSpPr>
          <p:cNvPr id="3" name="Content Placeholder 2"/>
          <p:cNvSpPr>
            <a:spLocks noGrp="1"/>
          </p:cNvSpPr>
          <p:nvPr>
            <p:ph idx="4294967295"/>
          </p:nvPr>
        </p:nvSpPr>
        <p:spPr>
          <a:xfrm>
            <a:off x="0" y="1731963"/>
            <a:ext cx="10353675" cy="4548187"/>
          </a:xfrm>
        </p:spPr>
        <p:txBody>
          <a:bodyPr>
            <a:normAutofit/>
          </a:bodyPr>
          <a:lstStyle/>
          <a:p>
            <a:r>
              <a:rPr lang="en-GB" sz="3000" b="1" dirty="0"/>
              <a:t>To develop student awareness and critical understanding of issues relating to the inter-cultural workplace.</a:t>
            </a:r>
          </a:p>
          <a:p>
            <a:pPr marL="36900" indent="0">
              <a:buNone/>
            </a:pPr>
            <a:endParaRPr lang="en-GB" sz="3000" b="1" dirty="0"/>
          </a:p>
          <a:p>
            <a:r>
              <a:rPr lang="en-GB" sz="3000" b="1" dirty="0"/>
              <a:t>To develop student knowledge and critical understanding of the strategic approaches organisations’ take to attract, develop and retain key talent, in a way which supports the sustainability of the organisation.</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10</a:t>
            </a:fld>
            <a:endParaRPr lang="en-US" altLang="en-US"/>
          </a:p>
        </p:txBody>
      </p:sp>
    </p:spTree>
    <p:extLst>
      <p:ext uri="{BB962C8B-B14F-4D97-AF65-F5344CB8AC3E}">
        <p14:creationId xmlns:p14="http://schemas.microsoft.com/office/powerpoint/2010/main" val="238309122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Learning Outcomes </a:t>
            </a:r>
          </a:p>
        </p:txBody>
      </p:sp>
      <p:sp>
        <p:nvSpPr>
          <p:cNvPr id="3" name="Content Placeholder 2"/>
          <p:cNvSpPr>
            <a:spLocks noGrp="1"/>
          </p:cNvSpPr>
          <p:nvPr>
            <p:ph idx="4294967295"/>
          </p:nvPr>
        </p:nvSpPr>
        <p:spPr>
          <a:xfrm>
            <a:off x="0" y="1809750"/>
            <a:ext cx="10353675" cy="4059238"/>
          </a:xfrm>
        </p:spPr>
        <p:txBody>
          <a:bodyPr/>
          <a:lstStyle/>
          <a:p>
            <a:r>
              <a:rPr lang="en-GB" sz="3000" b="1" dirty="0"/>
              <a:t>Upon the successful completion of this module, the student should be able to demonstrate the ability to:</a:t>
            </a:r>
          </a:p>
          <a:p>
            <a:pPr lvl="1"/>
            <a:r>
              <a:rPr lang="en-GB" sz="2400" b="1" dirty="0"/>
              <a:t>critically assess the culture and context of an organisation within its broader environment;</a:t>
            </a:r>
          </a:p>
          <a:p>
            <a:pPr lvl="1"/>
            <a:r>
              <a:rPr lang="en-GB" sz="2400" b="1" dirty="0"/>
              <a:t>critically understand the business environment within which professionals work and critically analyse how the management of resourcing an organisation is influenced by internal and external factors</a:t>
            </a:r>
            <a:r>
              <a:rPr lang="en-GB" dirty="0"/>
              <a:t>.</a:t>
            </a:r>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11</a:t>
            </a:fld>
            <a:endParaRPr lang="en-US" altLang="en-US"/>
          </a:p>
        </p:txBody>
      </p:sp>
    </p:spTree>
    <p:extLst>
      <p:ext uri="{BB962C8B-B14F-4D97-AF65-F5344CB8AC3E}">
        <p14:creationId xmlns:p14="http://schemas.microsoft.com/office/powerpoint/2010/main" val="2744770350"/>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609600"/>
            <a:ext cx="10353675" cy="969963"/>
          </a:xfrm>
        </p:spPr>
        <p:txBody>
          <a:bodyPr/>
          <a:lstStyle/>
          <a:p>
            <a:r>
              <a:rPr lang="en-GB" b="1" dirty="0"/>
              <a:t>Assessment </a:t>
            </a:r>
          </a:p>
        </p:txBody>
      </p:sp>
      <p:sp>
        <p:nvSpPr>
          <p:cNvPr id="3" name="Content Placeholder 2"/>
          <p:cNvSpPr>
            <a:spLocks noGrp="1"/>
          </p:cNvSpPr>
          <p:nvPr>
            <p:ph idx="4294967295"/>
          </p:nvPr>
        </p:nvSpPr>
        <p:spPr>
          <a:xfrm>
            <a:off x="0" y="1731963"/>
            <a:ext cx="10353675" cy="4059237"/>
          </a:xfrm>
        </p:spPr>
        <p:txBody>
          <a:bodyPr/>
          <a:lstStyle/>
          <a:p>
            <a:r>
              <a:rPr lang="en-GB" sz="3000" b="1" dirty="0"/>
              <a:t>Assessment Component 1 – 60%</a:t>
            </a:r>
          </a:p>
          <a:p>
            <a:pPr lvl="1"/>
            <a:r>
              <a:rPr lang="en-GB" sz="2400" b="1" dirty="0"/>
              <a:t>Coursework Written Report (3000 words)</a:t>
            </a:r>
          </a:p>
          <a:p>
            <a:pPr lvl="1"/>
            <a:r>
              <a:rPr lang="en-GB" sz="2400" b="1" dirty="0"/>
              <a:t>Submission Date: </a:t>
            </a:r>
            <a:r>
              <a:rPr lang="en-GB" sz="2400" b="1" dirty="0" smtClean="0"/>
              <a:t>Monday 22</a:t>
            </a:r>
            <a:r>
              <a:rPr lang="en-GB" sz="2400" b="1" baseline="30000" dirty="0" smtClean="0"/>
              <a:t>nd</a:t>
            </a:r>
            <a:r>
              <a:rPr lang="en-GB" sz="2400" b="1" dirty="0" smtClean="0"/>
              <a:t> February 2021</a:t>
            </a:r>
            <a:endParaRPr lang="en-GB" sz="2400" b="1" dirty="0"/>
          </a:p>
          <a:p>
            <a:pPr lvl="1"/>
            <a:endParaRPr lang="en-GB" dirty="0"/>
          </a:p>
          <a:p>
            <a:r>
              <a:rPr lang="en-GB" sz="3000" b="1" dirty="0"/>
              <a:t>Assessment Component 2 – 40%</a:t>
            </a:r>
          </a:p>
          <a:p>
            <a:pPr lvl="1"/>
            <a:r>
              <a:rPr lang="en-GB" sz="2400" b="1" dirty="0"/>
              <a:t>Practical Presentation (10 minutes)</a:t>
            </a:r>
          </a:p>
          <a:p>
            <a:pPr lvl="1"/>
            <a:r>
              <a:rPr lang="en-GB" sz="2400" b="1" dirty="0"/>
              <a:t>Submission Date: </a:t>
            </a:r>
            <a:r>
              <a:rPr lang="en-GB" sz="2400" b="1" dirty="0" smtClean="0"/>
              <a:t>Monday 1</a:t>
            </a:r>
            <a:r>
              <a:rPr lang="en-GB" sz="2400" b="1" baseline="30000" dirty="0" smtClean="0"/>
              <a:t>st</a:t>
            </a:r>
            <a:r>
              <a:rPr lang="en-GB" sz="2400" b="1" dirty="0" smtClean="0"/>
              <a:t> March 2021</a:t>
            </a:r>
            <a:endParaRPr lang="en-GB" sz="2400"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12</a:t>
            </a:fld>
            <a:endParaRPr lang="en-US" altLang="en-US"/>
          </a:p>
        </p:txBody>
      </p:sp>
    </p:spTree>
    <p:extLst>
      <p:ext uri="{BB962C8B-B14F-4D97-AF65-F5344CB8AC3E}">
        <p14:creationId xmlns:p14="http://schemas.microsoft.com/office/powerpoint/2010/main" val="351822950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DAB55-74DC-4155-8095-FAC529D6833A}"/>
              </a:ext>
            </a:extLst>
          </p:cNvPr>
          <p:cNvSpPr>
            <a:spLocks noGrp="1"/>
          </p:cNvSpPr>
          <p:nvPr>
            <p:ph type="title" idx="4294967295"/>
          </p:nvPr>
        </p:nvSpPr>
        <p:spPr>
          <a:xfrm>
            <a:off x="0" y="69850"/>
            <a:ext cx="10353675" cy="969963"/>
          </a:xfrm>
        </p:spPr>
        <p:txBody>
          <a:bodyPr/>
          <a:lstStyle/>
          <a:p>
            <a:r>
              <a:rPr lang="en-GB" b="1" dirty="0"/>
              <a:t>Assignment 1</a:t>
            </a:r>
          </a:p>
        </p:txBody>
      </p:sp>
      <p:sp>
        <p:nvSpPr>
          <p:cNvPr id="3" name="Content Placeholder 2">
            <a:extLst>
              <a:ext uri="{FF2B5EF4-FFF2-40B4-BE49-F238E27FC236}">
                <a16:creationId xmlns:a16="http://schemas.microsoft.com/office/drawing/2014/main" id="{FB4B8338-5EC4-41A7-B5D3-3A846F93899A}"/>
              </a:ext>
            </a:extLst>
          </p:cNvPr>
          <p:cNvSpPr>
            <a:spLocks noGrp="1"/>
          </p:cNvSpPr>
          <p:nvPr>
            <p:ph idx="4294967295"/>
          </p:nvPr>
        </p:nvSpPr>
        <p:spPr>
          <a:xfrm>
            <a:off x="0" y="1016000"/>
            <a:ext cx="10353675" cy="5662613"/>
          </a:xfrm>
        </p:spPr>
        <p:txBody>
          <a:bodyPr>
            <a:normAutofit/>
          </a:bodyPr>
          <a:lstStyle/>
          <a:p>
            <a:pPr hangingPunct="0"/>
            <a:r>
              <a:rPr lang="en-GB" b="1" dirty="0">
                <a:effectLst/>
              </a:rPr>
              <a:t>The CEO of the established organisation that you work at, has returned from a Management Forum Event and is keen to investigate how you as the Branch Manager of the organisation is responding to both internal and external factors that are influencing the context, culture and human resources of the wider business environment.  </a:t>
            </a:r>
          </a:p>
          <a:p>
            <a:pPr marL="36900" indent="0" hangingPunct="0">
              <a:buNone/>
            </a:pPr>
            <a:endParaRPr lang="en-GB" b="1" dirty="0">
              <a:effectLst/>
            </a:endParaRPr>
          </a:p>
          <a:p>
            <a:pPr hangingPunct="0"/>
            <a:r>
              <a:rPr lang="en-GB" b="1" dirty="0">
                <a:effectLst/>
              </a:rPr>
              <a:t>The CEO has noted that the management of human resources has been impacted recently, and has requested a report to be complied to understand why.  Within your report consideration should be given to the analyses of both the internal and external environment to determine the impact the outcome of your investigation is having on:</a:t>
            </a:r>
          </a:p>
          <a:p>
            <a:pPr lvl="0"/>
            <a:r>
              <a:rPr lang="en-GB" b="1" dirty="0">
                <a:effectLst/>
              </a:rPr>
              <a:t>The context of the organisation</a:t>
            </a:r>
          </a:p>
          <a:p>
            <a:pPr lvl="0"/>
            <a:r>
              <a:rPr lang="en-GB" b="1" dirty="0">
                <a:effectLst/>
              </a:rPr>
              <a:t>The culture of the organisation, and </a:t>
            </a:r>
          </a:p>
          <a:p>
            <a:pPr lvl="0"/>
            <a:r>
              <a:rPr lang="en-GB" b="1" dirty="0">
                <a:effectLst/>
              </a:rPr>
              <a:t>The management of the human resources within the organisation.</a:t>
            </a:r>
          </a:p>
          <a:p>
            <a:pPr marL="36900" indent="0" hangingPunct="0">
              <a:buNone/>
            </a:pPr>
            <a:endParaRPr lang="en-GB" b="1" dirty="0">
              <a:effectLst/>
            </a:endParaRPr>
          </a:p>
          <a:p>
            <a:r>
              <a:rPr lang="en-GB" b="1" dirty="0">
                <a:effectLst/>
              </a:rPr>
              <a:t>Ensure that you develop a </a:t>
            </a:r>
            <a:r>
              <a:rPr lang="en-GB" b="1" u="sng" dirty="0">
                <a:effectLst/>
              </a:rPr>
              <a:t>full business report</a:t>
            </a:r>
            <a:r>
              <a:rPr lang="en-GB" b="1" dirty="0">
                <a:effectLst/>
              </a:rPr>
              <a:t> of no more than </a:t>
            </a:r>
            <a:r>
              <a:rPr lang="en-GB" b="1" u="sng" dirty="0">
                <a:effectLst/>
              </a:rPr>
              <a:t>3000 words </a:t>
            </a:r>
            <a:r>
              <a:rPr lang="en-GB" b="1" dirty="0">
                <a:effectLst/>
              </a:rPr>
              <a:t>that is supported with a minimum of </a:t>
            </a:r>
            <a:r>
              <a:rPr lang="en-GB" b="1" u="sng" dirty="0">
                <a:effectLst/>
              </a:rPr>
              <a:t>20 credible academic sources</a:t>
            </a:r>
            <a:r>
              <a:rPr lang="en-GB" b="1" dirty="0">
                <a:effectLst/>
              </a:rPr>
              <a:t>, that contains a Front Cover, Executive Summary, Contents Page, Introduction, Main Findings, Conclusion, Recommendations, Reference Page and applicable Appendices.  </a:t>
            </a:r>
          </a:p>
          <a:p>
            <a:endParaRPr lang="en-GB"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13</a:t>
            </a:fld>
            <a:endParaRPr lang="en-US" altLang="en-US"/>
          </a:p>
        </p:txBody>
      </p:sp>
    </p:spTree>
    <p:extLst>
      <p:ext uri="{BB962C8B-B14F-4D97-AF65-F5344CB8AC3E}">
        <p14:creationId xmlns:p14="http://schemas.microsoft.com/office/powerpoint/2010/main" val="62527318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4DD-18CC-4CB8-B0D7-F48BCC17FB66}"/>
              </a:ext>
            </a:extLst>
          </p:cNvPr>
          <p:cNvSpPr>
            <a:spLocks noGrp="1"/>
          </p:cNvSpPr>
          <p:nvPr>
            <p:ph type="title" idx="4294967295"/>
          </p:nvPr>
        </p:nvSpPr>
        <p:spPr>
          <a:xfrm>
            <a:off x="0" y="369888"/>
            <a:ext cx="10353675" cy="969962"/>
          </a:xfrm>
        </p:spPr>
        <p:txBody>
          <a:bodyPr/>
          <a:lstStyle/>
          <a:p>
            <a:r>
              <a:rPr lang="en-GB" b="1" dirty="0"/>
              <a:t>Assignment 1 – Marking Criteria </a:t>
            </a:r>
          </a:p>
        </p:txBody>
      </p:sp>
      <p:graphicFrame>
        <p:nvGraphicFramePr>
          <p:cNvPr id="4" name="Table 3">
            <a:extLst>
              <a:ext uri="{FF2B5EF4-FFF2-40B4-BE49-F238E27FC236}">
                <a16:creationId xmlns:a16="http://schemas.microsoft.com/office/drawing/2014/main" id="{59E90BCC-AA7E-4011-94C3-6DFFDCCE4CF9}"/>
              </a:ext>
            </a:extLst>
          </p:cNvPr>
          <p:cNvGraphicFramePr>
            <a:graphicFrameLocks noGrp="1"/>
          </p:cNvGraphicFramePr>
          <p:nvPr>
            <p:extLst>
              <p:ext uri="{D42A27DB-BD31-4B8C-83A1-F6EECF244321}">
                <p14:modId xmlns:p14="http://schemas.microsoft.com/office/powerpoint/2010/main" val="3822656325"/>
              </p:ext>
            </p:extLst>
          </p:nvPr>
        </p:nvGraphicFramePr>
        <p:xfrm>
          <a:off x="3920131" y="1532135"/>
          <a:ext cx="7609404" cy="4614807"/>
        </p:xfrm>
        <a:graphic>
          <a:graphicData uri="http://schemas.openxmlformats.org/drawingml/2006/table">
            <a:tbl>
              <a:tblPr firstRow="1" firstCol="1" bandRow="1">
                <a:tableStyleId>{69CF1AB2-1976-4502-BF36-3FF5EA218861}</a:tableStyleId>
              </a:tblPr>
              <a:tblGrid>
                <a:gridCol w="5457331">
                  <a:extLst>
                    <a:ext uri="{9D8B030D-6E8A-4147-A177-3AD203B41FA5}">
                      <a16:colId xmlns:a16="http://schemas.microsoft.com/office/drawing/2014/main" val="4161535320"/>
                    </a:ext>
                  </a:extLst>
                </a:gridCol>
                <a:gridCol w="2152073">
                  <a:extLst>
                    <a:ext uri="{9D8B030D-6E8A-4147-A177-3AD203B41FA5}">
                      <a16:colId xmlns:a16="http://schemas.microsoft.com/office/drawing/2014/main" val="3466103448"/>
                    </a:ext>
                  </a:extLst>
                </a:gridCol>
              </a:tblGrid>
              <a:tr h="390042">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Common Assessment Criteria Applied</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nchor="ctr"/>
                </a:tc>
                <a:tc>
                  <a:txBody>
                    <a:bodyPr/>
                    <a:lstStyle/>
                    <a:p>
                      <a:pPr marL="21590" marR="71755" algn="ctr" hangingPunct="0">
                        <a:spcAft>
                          <a:spcPts val="0"/>
                        </a:spcAft>
                      </a:pPr>
                      <a:r>
                        <a:rPr lang="en-GB" sz="1600" dirty="0">
                          <a:effectLst/>
                          <a:latin typeface="Arial" panose="020B0604020202020204" pitchFamily="34" charset="0"/>
                          <a:cs typeface="Arial" panose="020B0604020202020204" pitchFamily="34" charset="0"/>
                        </a:rPr>
                        <a:t>Marks available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vert="vert270"/>
                </a:tc>
                <a:extLst>
                  <a:ext uri="{0D108BD9-81ED-4DB2-BD59-A6C34878D82A}">
                    <a16:rowId xmlns:a16="http://schemas.microsoft.com/office/drawing/2014/main" val="2918508159"/>
                  </a:ext>
                </a:extLst>
              </a:tr>
              <a:tr h="175168">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1. Engagement with Literature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3780196286"/>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538932384"/>
                  </a:ext>
                </a:extLst>
              </a:tr>
              <a:tr h="175168">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2. Knowledge and Understanding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25</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56571577"/>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020247682"/>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3. Cognitive and Intellectual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25</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764745108"/>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1783882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4. Practical Application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10</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493757447"/>
                  </a:ext>
                </a:extLst>
              </a:tr>
              <a:tr h="513827">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a:effectLst/>
                          <a:latin typeface="Arial" panose="020B0604020202020204" pitchFamily="34" charset="0"/>
                          <a:cs typeface="Arial" panose="020B0604020202020204" pitchFamily="34" charset="0"/>
                        </a:rPr>
                        <a:t> </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212967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5. Transferable Skills for Life and Professional Practice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011710020"/>
                  </a:ext>
                </a:extLst>
              </a:tr>
              <a:tr h="401720">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882877022"/>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14</a:t>
            </a:fld>
            <a:endParaRPr lang="en-US" altLang="en-US"/>
          </a:p>
        </p:txBody>
      </p:sp>
    </p:spTree>
    <p:extLst>
      <p:ext uri="{BB962C8B-B14F-4D97-AF65-F5344CB8AC3E}">
        <p14:creationId xmlns:p14="http://schemas.microsoft.com/office/powerpoint/2010/main" val="130952856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86E-9501-4593-B4EC-9D0EF29344B2}"/>
              </a:ext>
            </a:extLst>
          </p:cNvPr>
          <p:cNvSpPr>
            <a:spLocks noGrp="1"/>
          </p:cNvSpPr>
          <p:nvPr>
            <p:ph type="title" idx="4294967295"/>
          </p:nvPr>
        </p:nvSpPr>
        <p:spPr>
          <a:xfrm>
            <a:off x="1838325" y="96838"/>
            <a:ext cx="10353675" cy="969962"/>
          </a:xfrm>
        </p:spPr>
        <p:txBody>
          <a:bodyPr/>
          <a:lstStyle/>
          <a:p>
            <a:r>
              <a:rPr lang="en-GB" b="1" dirty="0"/>
              <a:t>Assignment 2</a:t>
            </a:r>
          </a:p>
        </p:txBody>
      </p:sp>
      <p:sp>
        <p:nvSpPr>
          <p:cNvPr id="3" name="Content Placeholder 2">
            <a:extLst>
              <a:ext uri="{FF2B5EF4-FFF2-40B4-BE49-F238E27FC236}">
                <a16:creationId xmlns:a16="http://schemas.microsoft.com/office/drawing/2014/main" id="{052A1917-E7A8-4B84-B534-EF5865A50178}"/>
              </a:ext>
            </a:extLst>
          </p:cNvPr>
          <p:cNvSpPr>
            <a:spLocks noGrp="1"/>
          </p:cNvSpPr>
          <p:nvPr>
            <p:ph idx="4294967295"/>
          </p:nvPr>
        </p:nvSpPr>
        <p:spPr>
          <a:xfrm>
            <a:off x="0" y="1066800"/>
            <a:ext cx="10353675" cy="5583238"/>
          </a:xfrm>
        </p:spPr>
        <p:txBody>
          <a:bodyPr>
            <a:normAutofit/>
          </a:bodyPr>
          <a:lstStyle/>
          <a:p>
            <a:pPr hangingPunct="0"/>
            <a:r>
              <a:rPr lang="en-GB" b="1" dirty="0">
                <a:effectLst/>
              </a:rPr>
              <a:t>Following the study of the module ‘The Inter-Cultural Workplace’ you are required individually to create and deliver a 10-minute Power-Point Presentation with between 10 – 15 slides.  Within your presentations you will provide a critical reflection of your learning as a result of studying this module and provide a summary of the key aspects of the inter-cultural workplace.</a:t>
            </a:r>
          </a:p>
          <a:p>
            <a:pPr marL="36900" indent="0" hangingPunct="0">
              <a:buNone/>
            </a:pPr>
            <a:endParaRPr lang="en-GB" b="1" dirty="0">
              <a:effectLst/>
            </a:endParaRPr>
          </a:p>
          <a:p>
            <a:pPr hangingPunct="0"/>
            <a:r>
              <a:rPr lang="en-GB" b="1" dirty="0">
                <a:effectLst/>
              </a:rPr>
              <a:t>It is very important that you create good quality professional slides that includes your personal narrative in the speaker notes that is supported with a minimum of 10 credible sources under each slide, that may be created using the following structure:</a:t>
            </a:r>
          </a:p>
          <a:p>
            <a:pPr lvl="0"/>
            <a:r>
              <a:rPr lang="en-GB" b="1" dirty="0">
                <a:effectLst/>
              </a:rPr>
              <a:t>Slide 1 – Cover Slide</a:t>
            </a:r>
          </a:p>
          <a:p>
            <a:pPr lvl="0"/>
            <a:r>
              <a:rPr lang="en-GB" b="1" dirty="0">
                <a:effectLst/>
              </a:rPr>
              <a:t>Slide 2 – Introduction</a:t>
            </a:r>
          </a:p>
          <a:p>
            <a:pPr lvl="0"/>
            <a:r>
              <a:rPr lang="en-GB" b="1" dirty="0">
                <a:effectLst/>
              </a:rPr>
              <a:t>Slide 3 – Slide 12 – Main Reflective Content</a:t>
            </a:r>
          </a:p>
          <a:p>
            <a:pPr lvl="0"/>
            <a:r>
              <a:rPr lang="en-GB" b="1" dirty="0">
                <a:effectLst/>
              </a:rPr>
              <a:t>Slide 13 - Conclusion Slide</a:t>
            </a:r>
          </a:p>
          <a:p>
            <a:pPr lvl="0"/>
            <a:r>
              <a:rPr lang="en-GB" b="1" dirty="0">
                <a:effectLst/>
              </a:rPr>
              <a:t>Slide 14 – References Slide</a:t>
            </a:r>
          </a:p>
          <a:p>
            <a:endParaRPr lang="en-GB" b="1" dirty="0"/>
          </a:p>
        </p:txBody>
      </p:sp>
      <p:sp>
        <p:nvSpPr>
          <p:cNvPr id="4" name="Slide Number Placeholder 3"/>
          <p:cNvSpPr>
            <a:spLocks noGrp="1"/>
          </p:cNvSpPr>
          <p:nvPr>
            <p:ph type="sldNum" sz="quarter" idx="12"/>
          </p:nvPr>
        </p:nvSpPr>
        <p:spPr/>
        <p:txBody>
          <a:bodyPr/>
          <a:lstStyle/>
          <a:p>
            <a:fld id="{2605648E-1F9A-490B-9107-CB73134E3F11}" type="slidenum">
              <a:rPr lang="en-US" altLang="en-US" smtClean="0"/>
              <a:pPr/>
              <a:t>15</a:t>
            </a:fld>
            <a:endParaRPr lang="en-US" altLang="en-US"/>
          </a:p>
        </p:txBody>
      </p:sp>
    </p:spTree>
    <p:extLst>
      <p:ext uri="{BB962C8B-B14F-4D97-AF65-F5344CB8AC3E}">
        <p14:creationId xmlns:p14="http://schemas.microsoft.com/office/powerpoint/2010/main" val="42796482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24DD-18CC-4CB8-B0D7-F48BCC17FB66}"/>
              </a:ext>
            </a:extLst>
          </p:cNvPr>
          <p:cNvSpPr>
            <a:spLocks noGrp="1"/>
          </p:cNvSpPr>
          <p:nvPr>
            <p:ph type="title" idx="4294967295"/>
          </p:nvPr>
        </p:nvSpPr>
        <p:spPr>
          <a:xfrm>
            <a:off x="0" y="369888"/>
            <a:ext cx="10353675" cy="969962"/>
          </a:xfrm>
        </p:spPr>
        <p:txBody>
          <a:bodyPr/>
          <a:lstStyle/>
          <a:p>
            <a:r>
              <a:rPr lang="en-GB" b="1" dirty="0"/>
              <a:t>Assignment 2 – Marking Criteria </a:t>
            </a:r>
          </a:p>
        </p:txBody>
      </p:sp>
      <p:graphicFrame>
        <p:nvGraphicFramePr>
          <p:cNvPr id="4" name="Table 3">
            <a:extLst>
              <a:ext uri="{FF2B5EF4-FFF2-40B4-BE49-F238E27FC236}">
                <a16:creationId xmlns:a16="http://schemas.microsoft.com/office/drawing/2014/main" id="{59E90BCC-AA7E-4011-94C3-6DFFDCCE4CF9}"/>
              </a:ext>
            </a:extLst>
          </p:cNvPr>
          <p:cNvGraphicFramePr>
            <a:graphicFrameLocks noGrp="1"/>
          </p:cNvGraphicFramePr>
          <p:nvPr>
            <p:extLst>
              <p:ext uri="{D42A27DB-BD31-4B8C-83A1-F6EECF244321}">
                <p14:modId xmlns:p14="http://schemas.microsoft.com/office/powerpoint/2010/main" val="2681281005"/>
              </p:ext>
            </p:extLst>
          </p:nvPr>
        </p:nvGraphicFramePr>
        <p:xfrm>
          <a:off x="3920131" y="1532135"/>
          <a:ext cx="7609404" cy="4614807"/>
        </p:xfrm>
        <a:graphic>
          <a:graphicData uri="http://schemas.openxmlformats.org/drawingml/2006/table">
            <a:tbl>
              <a:tblPr firstRow="1" firstCol="1" bandRow="1">
                <a:tableStyleId>{69CF1AB2-1976-4502-BF36-3FF5EA218861}</a:tableStyleId>
              </a:tblPr>
              <a:tblGrid>
                <a:gridCol w="5457331">
                  <a:extLst>
                    <a:ext uri="{9D8B030D-6E8A-4147-A177-3AD203B41FA5}">
                      <a16:colId xmlns:a16="http://schemas.microsoft.com/office/drawing/2014/main" val="4161535320"/>
                    </a:ext>
                  </a:extLst>
                </a:gridCol>
                <a:gridCol w="2152073">
                  <a:extLst>
                    <a:ext uri="{9D8B030D-6E8A-4147-A177-3AD203B41FA5}">
                      <a16:colId xmlns:a16="http://schemas.microsoft.com/office/drawing/2014/main" val="3466103448"/>
                    </a:ext>
                  </a:extLst>
                </a:gridCol>
              </a:tblGrid>
              <a:tr h="390042">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Common Assessment Criteria Applied</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nchor="ctr"/>
                </a:tc>
                <a:tc>
                  <a:txBody>
                    <a:bodyPr/>
                    <a:lstStyle/>
                    <a:p>
                      <a:pPr marL="21590" marR="71755" algn="ctr" hangingPunct="0">
                        <a:spcAft>
                          <a:spcPts val="0"/>
                        </a:spcAft>
                      </a:pPr>
                      <a:r>
                        <a:rPr lang="en-GB" sz="1600" dirty="0">
                          <a:effectLst/>
                          <a:latin typeface="Arial" panose="020B0604020202020204" pitchFamily="34" charset="0"/>
                          <a:cs typeface="Arial" panose="020B0604020202020204" pitchFamily="34" charset="0"/>
                        </a:rPr>
                        <a:t>Marks available</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vert="vert270"/>
                </a:tc>
                <a:extLst>
                  <a:ext uri="{0D108BD9-81ED-4DB2-BD59-A6C34878D82A}">
                    <a16:rowId xmlns:a16="http://schemas.microsoft.com/office/drawing/2014/main" val="2918508159"/>
                  </a:ext>
                </a:extLst>
              </a:tr>
              <a:tr h="175168">
                <a:tc>
                  <a:txBody>
                    <a:bodyPr/>
                    <a:lstStyle/>
                    <a:p>
                      <a:pPr algn="just" hangingPunct="0">
                        <a:spcAft>
                          <a:spcPts val="0"/>
                        </a:spcAft>
                      </a:pPr>
                      <a:r>
                        <a:rPr lang="en-GB" sz="1600" dirty="0">
                          <a:effectLst/>
                          <a:latin typeface="Arial" panose="020B0604020202020204" pitchFamily="34" charset="0"/>
                          <a:cs typeface="Arial" panose="020B0604020202020204" pitchFamily="34" charset="0"/>
                        </a:rPr>
                        <a:t>1. Engagement with Literature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10</a:t>
                      </a:r>
                    </a:p>
                  </a:txBody>
                  <a:tcPr marL="42040" marR="42040" marT="0" marB="0"/>
                </a:tc>
                <a:extLst>
                  <a:ext uri="{0D108BD9-81ED-4DB2-BD59-A6C34878D82A}">
                    <a16:rowId xmlns:a16="http://schemas.microsoft.com/office/drawing/2014/main" val="3780196286"/>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538932384"/>
                  </a:ext>
                </a:extLst>
              </a:tr>
              <a:tr h="175168">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2. Knowledge and Understanding Skills</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56571577"/>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020247682"/>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3. Cognitive and Intellectual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20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764745108"/>
                  </a:ext>
                </a:extLst>
              </a:tr>
              <a:tr h="625935">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41783882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4. Practical Application Skills</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ea typeface="Times New Roman" panose="02020603050405020304" pitchFamily="18" charset="0"/>
                          <a:cs typeface="Arial" panose="020B0604020202020204" pitchFamily="34" charset="0"/>
                        </a:rPr>
                        <a:t>20</a:t>
                      </a:r>
                    </a:p>
                  </a:txBody>
                  <a:tcPr marL="42040" marR="42040" marT="0" marB="0"/>
                </a:tc>
                <a:extLst>
                  <a:ext uri="{0D108BD9-81ED-4DB2-BD59-A6C34878D82A}">
                    <a16:rowId xmlns:a16="http://schemas.microsoft.com/office/drawing/2014/main" val="1493757447"/>
                  </a:ext>
                </a:extLst>
              </a:tr>
              <a:tr h="513827">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r>
                        <a:rPr lang="en-GB" sz="1600" dirty="0">
                          <a:effectLst/>
                          <a:latin typeface="Arial" panose="020B0604020202020204" pitchFamily="34" charset="0"/>
                          <a:cs typeface="Arial" panose="020B0604020202020204" pitchFamily="34" charset="0"/>
                        </a:rPr>
                        <a:t> </a:t>
                      </a: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2221296715"/>
                  </a:ext>
                </a:extLst>
              </a:tr>
              <a:tr h="175168">
                <a:tc>
                  <a:txBody>
                    <a:bodyPr/>
                    <a:lstStyle/>
                    <a:p>
                      <a:pPr algn="just" hangingPunct="0">
                        <a:spcAft>
                          <a:spcPts val="0"/>
                        </a:spcAft>
                      </a:pPr>
                      <a:r>
                        <a:rPr lang="en-GB" sz="1600">
                          <a:effectLst/>
                          <a:latin typeface="Arial" panose="020B0604020202020204" pitchFamily="34" charset="0"/>
                          <a:cs typeface="Arial" panose="020B0604020202020204" pitchFamily="34" charset="0"/>
                        </a:rPr>
                        <a:t>5. Transferable Skills for Life and Professional Practice</a:t>
                      </a:r>
                      <a:endParaRPr lang="en-GB" sz="160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30</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1011710020"/>
                  </a:ext>
                </a:extLst>
              </a:tr>
              <a:tr h="401720">
                <a:tc>
                  <a:txBody>
                    <a:bodyPr/>
                    <a:lstStyle/>
                    <a:p>
                      <a:pPr algn="just" hangingPunct="0">
                        <a:spcAft>
                          <a:spcPts val="600"/>
                        </a:spcAft>
                      </a:pPr>
                      <a:r>
                        <a:rPr lang="en-GB" sz="1600" dirty="0">
                          <a:effectLst/>
                          <a:latin typeface="Arial" panose="020B0604020202020204" pitchFamily="34" charset="0"/>
                          <a:cs typeface="Arial" panose="020B0604020202020204" pitchFamily="34" charset="0"/>
                        </a:rPr>
                        <a:t> </a:t>
                      </a:r>
                    </a:p>
                    <a:p>
                      <a:pPr algn="just" hangingPunct="0">
                        <a:spcAft>
                          <a:spcPts val="600"/>
                        </a:spcAft>
                      </a:pPr>
                      <a:endParaRPr lang="en-GB" sz="1600" dirty="0">
                        <a:effectLst/>
                        <a:latin typeface="Arial" panose="020B0604020202020204" pitchFamily="34" charset="0"/>
                        <a:cs typeface="Arial" panose="020B0604020202020204" pitchFamily="34" charset="0"/>
                      </a:endParaRPr>
                    </a:p>
                  </a:txBody>
                  <a:tcPr marL="42040" marR="42040" marT="0" marB="0"/>
                </a:tc>
                <a:tc>
                  <a:txBody>
                    <a:bodyPr/>
                    <a:lstStyle/>
                    <a:p>
                      <a:pPr algn="ctr" hangingPunct="0">
                        <a:spcAft>
                          <a:spcPts val="0"/>
                        </a:spcAft>
                      </a:pPr>
                      <a:r>
                        <a:rPr lang="en-GB" sz="1600" dirty="0">
                          <a:effectLst/>
                          <a:latin typeface="Arial" panose="020B0604020202020204" pitchFamily="34" charset="0"/>
                          <a:cs typeface="Arial" panose="020B0604020202020204" pitchFamily="34" charset="0"/>
                        </a:rPr>
                        <a:t> </a:t>
                      </a:r>
                      <a:endParaRPr lang="en-GB" sz="1600" dirty="0">
                        <a:effectLst/>
                        <a:latin typeface="Arial" panose="020B0604020202020204" pitchFamily="34" charset="0"/>
                        <a:ea typeface="Times New Roman" panose="02020603050405020304" pitchFamily="18" charset="0"/>
                        <a:cs typeface="Arial" panose="020B0604020202020204" pitchFamily="34" charset="0"/>
                      </a:endParaRPr>
                    </a:p>
                  </a:txBody>
                  <a:tcPr marL="42040" marR="42040" marT="0" marB="0"/>
                </a:tc>
                <a:extLst>
                  <a:ext uri="{0D108BD9-81ED-4DB2-BD59-A6C34878D82A}">
                    <a16:rowId xmlns:a16="http://schemas.microsoft.com/office/drawing/2014/main" val="882877022"/>
                  </a:ext>
                </a:extLst>
              </a:tr>
            </a:tbl>
          </a:graphicData>
        </a:graphic>
      </p:graphicFrame>
      <p:sp>
        <p:nvSpPr>
          <p:cNvPr id="3" name="Slide Number Placeholder 2"/>
          <p:cNvSpPr>
            <a:spLocks noGrp="1"/>
          </p:cNvSpPr>
          <p:nvPr>
            <p:ph type="sldNum" sz="quarter" idx="12"/>
          </p:nvPr>
        </p:nvSpPr>
        <p:spPr/>
        <p:txBody>
          <a:bodyPr/>
          <a:lstStyle/>
          <a:p>
            <a:fld id="{2605648E-1F9A-490B-9107-CB73134E3F11}" type="slidenum">
              <a:rPr lang="en-US" altLang="en-US" smtClean="0"/>
              <a:pPr/>
              <a:t>16</a:t>
            </a:fld>
            <a:endParaRPr lang="en-US" altLang="en-US"/>
          </a:p>
        </p:txBody>
      </p:sp>
    </p:spTree>
    <p:extLst>
      <p:ext uri="{BB962C8B-B14F-4D97-AF65-F5344CB8AC3E}">
        <p14:creationId xmlns:p14="http://schemas.microsoft.com/office/powerpoint/2010/main" val="2625621883"/>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3567030479"/>
              </p:ext>
            </p:extLst>
          </p:nvPr>
        </p:nvGraphicFramePr>
        <p:xfrm>
          <a:off x="1" y="3"/>
          <a:ext cx="12192000" cy="7214185"/>
        </p:xfrm>
        <a:graphic>
          <a:graphicData uri="http://schemas.openxmlformats.org/drawingml/2006/table">
            <a:tbl>
              <a:tblPr firstRow="1" firstCol="1" bandRow="1">
                <a:tableStyleId>{5C22544A-7EE6-4342-B048-85BDC9FD1C3A}</a:tableStyleId>
              </a:tblPr>
              <a:tblGrid>
                <a:gridCol w="1910746">
                  <a:extLst>
                    <a:ext uri="{9D8B030D-6E8A-4147-A177-3AD203B41FA5}">
                      <a16:colId xmlns:a16="http://schemas.microsoft.com/office/drawing/2014/main" val="1397898198"/>
                    </a:ext>
                  </a:extLst>
                </a:gridCol>
                <a:gridCol w="3641643">
                  <a:extLst>
                    <a:ext uri="{9D8B030D-6E8A-4147-A177-3AD203B41FA5}">
                      <a16:colId xmlns:a16="http://schemas.microsoft.com/office/drawing/2014/main" val="1060363423"/>
                    </a:ext>
                  </a:extLst>
                </a:gridCol>
                <a:gridCol w="6639611">
                  <a:extLst>
                    <a:ext uri="{9D8B030D-6E8A-4147-A177-3AD203B41FA5}">
                      <a16:colId xmlns:a16="http://schemas.microsoft.com/office/drawing/2014/main" val="1328715712"/>
                    </a:ext>
                  </a:extLst>
                </a:gridCol>
              </a:tblGrid>
              <a:tr h="262983">
                <a:tc>
                  <a:txBody>
                    <a:bodyPr/>
                    <a:lstStyle/>
                    <a:p>
                      <a:pPr fontAlgn="base">
                        <a:lnSpc>
                          <a:spcPct val="107000"/>
                        </a:lnSpc>
                        <a:spcAft>
                          <a:spcPts val="0"/>
                        </a:spcAft>
                      </a:pPr>
                      <a:r>
                        <a:rPr lang="en-GB" sz="1600" dirty="0">
                          <a:effectLst/>
                        </a:rPr>
                        <a:t>Week 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dirty="0">
                          <a:effectLst/>
                        </a:rPr>
                        <a:t>February Dates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dirty="0">
                          <a:effectLst/>
                        </a:rPr>
                        <a:t>Topic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2393354200"/>
                  </a:ext>
                </a:extLst>
              </a:tr>
              <a:tr h="639051">
                <a:tc>
                  <a:txBody>
                    <a:bodyPr/>
                    <a:lstStyle/>
                    <a:p>
                      <a:pPr fontAlgn="base">
                        <a:lnSpc>
                          <a:spcPct val="107000"/>
                        </a:lnSpc>
                        <a:spcAft>
                          <a:spcPts val="0"/>
                        </a:spcAft>
                      </a:pPr>
                      <a:r>
                        <a:rPr lang="en-GB" sz="1400" dirty="0" smtClean="0">
                          <a:effectLst/>
                        </a:rPr>
                        <a:t>Week</a:t>
                      </a:r>
                      <a:r>
                        <a:rPr lang="en-GB" sz="1400" baseline="0" dirty="0" smtClean="0">
                          <a:effectLst/>
                        </a:rPr>
                        <a:t> 1 Lecture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400" dirty="0" smtClean="0">
                          <a:effectLst/>
                        </a:rPr>
                        <a:t>Tuesday </a:t>
                      </a:r>
                      <a:r>
                        <a:rPr lang="en-GB" sz="1400" dirty="0">
                          <a:effectLst/>
                        </a:rPr>
                        <a:t>2</a:t>
                      </a:r>
                      <a:r>
                        <a:rPr lang="en-GB" sz="1400" baseline="30000" dirty="0">
                          <a:effectLst/>
                        </a:rPr>
                        <a:t>nd</a:t>
                      </a:r>
                      <a:r>
                        <a:rPr lang="en-GB" sz="1400" dirty="0">
                          <a:effectLst/>
                        </a:rPr>
                        <a:t> Feb, from</a:t>
                      </a:r>
                    </a:p>
                    <a:p>
                      <a:pPr fontAlgn="base">
                        <a:lnSpc>
                          <a:spcPct val="107000"/>
                        </a:lnSpc>
                        <a:spcAft>
                          <a:spcPts val="0"/>
                        </a:spcAft>
                      </a:pPr>
                      <a:r>
                        <a:rPr lang="en-GB" sz="1400" dirty="0">
                          <a:effectLst/>
                        </a:rPr>
                        <a:t>9am to 12.30pm</a:t>
                      </a:r>
                      <a:r>
                        <a:rPr lang="en-GB" sz="1400" dirty="0" smtClean="0">
                          <a:effectLst/>
                        </a:rPr>
                        <a:t>.</a:t>
                      </a:r>
                      <a:endParaRPr lang="en-GB" sz="1400" dirty="0">
                        <a:effectLst/>
                      </a:endParaRPr>
                    </a:p>
                  </a:txBody>
                  <a:tcPr marL="45338" marR="45338" marT="0" marB="0"/>
                </a:tc>
                <a:tc>
                  <a:txBody>
                    <a:bodyPr/>
                    <a:lstStyle/>
                    <a:p>
                      <a:pPr marL="285750" indent="-285750" fontAlgn="base">
                        <a:lnSpc>
                          <a:spcPct val="107000"/>
                        </a:lnSpc>
                        <a:spcAft>
                          <a:spcPts val="0"/>
                        </a:spcAft>
                        <a:buFont typeface="Arial" panose="020B0604020202020204" pitchFamily="34" charset="0"/>
                        <a:buChar char="•"/>
                      </a:pPr>
                      <a:r>
                        <a:rPr lang="en-GB" sz="1400" dirty="0">
                          <a:effectLst/>
                        </a:rPr>
                        <a:t>Module Overview and Assignment </a:t>
                      </a:r>
                      <a:r>
                        <a:rPr lang="en-GB" sz="1400" dirty="0" smtClean="0">
                          <a:effectLst/>
                        </a:rPr>
                        <a:t>Information</a:t>
                      </a:r>
                    </a:p>
                    <a:p>
                      <a:pPr marL="285750" indent="-285750" fontAlgn="base">
                        <a:lnSpc>
                          <a:spcPct val="107000"/>
                        </a:lnSpc>
                        <a:spcAft>
                          <a:spcPts val="0"/>
                        </a:spcAft>
                        <a:buFont typeface="Arial" panose="020B0604020202020204" pitchFamily="34" charset="0"/>
                        <a:buChar char="•"/>
                      </a:pPr>
                      <a:r>
                        <a:rPr lang="en-GB" sz="1400" dirty="0" smtClean="0">
                          <a:effectLst/>
                        </a:rPr>
                        <a:t>Introduction</a:t>
                      </a:r>
                      <a:r>
                        <a:rPr lang="en-GB" sz="1400" baseline="0" dirty="0" smtClean="0">
                          <a:effectLst/>
                        </a:rPr>
                        <a:t> to Managing People</a:t>
                      </a:r>
                      <a:endParaRPr lang="en-GB" sz="1400" dirty="0" smtClean="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3426881062"/>
                  </a:ext>
                </a:extLst>
              </a:tr>
              <a:tr h="690258">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Teams Session</a:t>
                      </a:r>
                      <a:endParaRPr lang="en-GB" sz="1400" dirty="0">
                        <a:effectLst/>
                      </a:endParaRPr>
                    </a:p>
                  </a:txBody>
                  <a:tcPr marL="45338" marR="45338" marT="0" marB="0"/>
                </a:tc>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Friday </a:t>
                      </a:r>
                      <a:r>
                        <a:rPr lang="en-GB" sz="1400" dirty="0">
                          <a:effectLst/>
                        </a:rPr>
                        <a:t>5</a:t>
                      </a:r>
                      <a:r>
                        <a:rPr lang="en-GB" sz="1400" baseline="30000" dirty="0">
                          <a:effectLst/>
                        </a:rPr>
                        <a:t>th</a:t>
                      </a:r>
                      <a:r>
                        <a:rPr lang="en-GB" sz="1400" dirty="0">
                          <a:effectLst/>
                        </a:rPr>
                        <a:t> Feb from  10am to 12pm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endParaRPr lang="en-GB" sz="1400" dirty="0" smtClean="0">
                        <a:effectLst/>
                        <a:latin typeface="+mn-lt"/>
                        <a:ea typeface="+mn-ea"/>
                        <a:cs typeface="+mn-cs"/>
                      </a:endParaRPr>
                    </a:p>
                    <a:p>
                      <a:pPr marL="285750" indent="-285750" fontAlgn="base">
                        <a:lnSpc>
                          <a:spcPct val="107000"/>
                        </a:lnSpc>
                        <a:spcAft>
                          <a:spcPts val="0"/>
                        </a:spcAft>
                        <a:buFont typeface="Arial" panose="020B0604020202020204" pitchFamily="34" charset="0"/>
                        <a:buChar char="•"/>
                      </a:pPr>
                      <a:r>
                        <a:rPr lang="en-GB" sz="1400" dirty="0" smtClean="0">
                          <a:effectLst/>
                          <a:latin typeface="+mn-lt"/>
                          <a:ea typeface="+mn-ea"/>
                          <a:cs typeface="+mn-cs"/>
                        </a:rPr>
                        <a:t>Recap</a:t>
                      </a:r>
                      <a:r>
                        <a:rPr lang="en-GB" sz="1400" baseline="0" dirty="0" smtClean="0">
                          <a:effectLst/>
                          <a:latin typeface="+mn-lt"/>
                          <a:ea typeface="+mn-ea"/>
                          <a:cs typeface="+mn-cs"/>
                        </a:rPr>
                        <a:t> of Week 1 Lecture</a:t>
                      </a:r>
                    </a:p>
                    <a:p>
                      <a:pPr fontAlgn="base">
                        <a:lnSpc>
                          <a:spcPct val="107000"/>
                        </a:lnSpc>
                        <a:spcAft>
                          <a:spcPts val="0"/>
                        </a:spcAft>
                      </a:pPr>
                      <a:r>
                        <a:rPr lang="en-GB" sz="1400" baseline="0" dirty="0" smtClean="0">
                          <a:effectLst/>
                          <a:latin typeface="+mn-lt"/>
                          <a:ea typeface="+mn-ea"/>
                          <a:cs typeface="+mn-cs"/>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3766701069"/>
                  </a:ext>
                </a:extLst>
              </a:tr>
              <a:tr h="262983">
                <a:tc>
                  <a:txBody>
                    <a:bodyPr/>
                    <a:lstStyle/>
                    <a:p>
                      <a:pPr fontAlgn="base">
                        <a:lnSpc>
                          <a:spcPct val="107000"/>
                        </a:lnSpc>
                        <a:spcAft>
                          <a:spcPts val="0"/>
                        </a:spcAft>
                      </a:pPr>
                      <a:r>
                        <a:rPr lang="en-GB" sz="1600" dirty="0">
                          <a:effectLst/>
                        </a:rPr>
                        <a:t>Week 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dirty="0">
                          <a:effectLst/>
                        </a:rPr>
                        <a:t>February Dates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dirty="0">
                          <a:effectLst/>
                        </a:rPr>
                        <a:t>Topic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3761293791"/>
                  </a:ext>
                </a:extLst>
              </a:tr>
              <a:tr h="690258">
                <a:tc>
                  <a:txBody>
                    <a:bodyPr/>
                    <a:lstStyle/>
                    <a:p>
                      <a:pPr fontAlgn="base">
                        <a:lnSpc>
                          <a:spcPct val="107000"/>
                        </a:lnSpc>
                        <a:spcAft>
                          <a:spcPts val="0"/>
                        </a:spcAft>
                      </a:pPr>
                      <a:r>
                        <a:rPr lang="en-GB" sz="1400" dirty="0" smtClean="0">
                          <a:effectLst/>
                        </a:rPr>
                        <a:t>Week</a:t>
                      </a:r>
                      <a:r>
                        <a:rPr lang="en-GB" sz="1400" baseline="0" dirty="0" smtClean="0">
                          <a:effectLst/>
                        </a:rPr>
                        <a:t> 2</a:t>
                      </a:r>
                      <a:r>
                        <a:rPr lang="en-GB" sz="1400" dirty="0" smtClean="0">
                          <a:effectLst/>
                        </a:rPr>
                        <a:t> Lecture</a:t>
                      </a: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400">
                          <a:effectLst/>
                        </a:rPr>
                        <a:t>Tuesday 9</a:t>
                      </a:r>
                      <a:r>
                        <a:rPr lang="en-GB" sz="1400" baseline="30000">
                          <a:effectLst/>
                        </a:rPr>
                        <a:t>th</a:t>
                      </a:r>
                      <a:r>
                        <a:rPr lang="en-GB" sz="1400">
                          <a:effectLst/>
                        </a:rPr>
                        <a:t> Feb, from</a:t>
                      </a:r>
                    </a:p>
                    <a:p>
                      <a:pPr fontAlgn="base">
                        <a:lnSpc>
                          <a:spcPct val="107000"/>
                        </a:lnSpc>
                        <a:spcAft>
                          <a:spcPts val="0"/>
                        </a:spcAft>
                      </a:pPr>
                      <a:r>
                        <a:rPr lang="en-GB" sz="1400">
                          <a:effectLst/>
                        </a:rPr>
                        <a:t>9am to 12.30pm.</a:t>
                      </a:r>
                    </a:p>
                    <a:p>
                      <a:pPr fontAlgn="base">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marL="285750" indent="-285750" fontAlgn="base">
                        <a:lnSpc>
                          <a:spcPct val="107000"/>
                        </a:lnSpc>
                        <a:spcAft>
                          <a:spcPts val="0"/>
                        </a:spcAft>
                        <a:buFont typeface="Arial" panose="020B0604020202020204" pitchFamily="34" charset="0"/>
                        <a:buChar char="•"/>
                      </a:pPr>
                      <a:r>
                        <a:rPr lang="en-GB" sz="1400" dirty="0">
                          <a:effectLst/>
                        </a:rPr>
                        <a:t>The Internal and External </a:t>
                      </a:r>
                      <a:r>
                        <a:rPr lang="en-GB" sz="1400" dirty="0" smtClean="0">
                          <a:effectLst/>
                        </a:rPr>
                        <a:t>Environment</a:t>
                      </a:r>
                    </a:p>
                    <a:p>
                      <a:pPr marL="285750" indent="-285750" fontAlgn="base">
                        <a:lnSpc>
                          <a:spcPct val="107000"/>
                        </a:lnSpc>
                        <a:spcAft>
                          <a:spcPts val="0"/>
                        </a:spcAft>
                        <a:buFont typeface="Arial" panose="020B0604020202020204" pitchFamily="34" charset="0"/>
                        <a:buChar char="•"/>
                      </a:pPr>
                      <a:r>
                        <a:rPr lang="en-GB" sz="1400" dirty="0" smtClean="0">
                          <a:effectLst/>
                        </a:rPr>
                        <a:t>Organisational Culture</a:t>
                      </a:r>
                    </a:p>
                  </a:txBody>
                  <a:tcPr marL="45338" marR="45338" marT="0" marB="0"/>
                </a:tc>
                <a:extLst>
                  <a:ext uri="{0D108BD9-81ED-4DB2-BD59-A6C34878D82A}">
                    <a16:rowId xmlns:a16="http://schemas.microsoft.com/office/drawing/2014/main" val="2515150447"/>
                  </a:ext>
                </a:extLst>
              </a:tr>
              <a:tr h="690258">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Teams </a:t>
                      </a:r>
                      <a:r>
                        <a:rPr lang="en-GB" sz="1400" dirty="0">
                          <a:effectLst/>
                        </a:rPr>
                        <a:t>Session</a:t>
                      </a:r>
                    </a:p>
                    <a:p>
                      <a:pPr fontAlgn="base">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Friday </a:t>
                      </a:r>
                      <a:r>
                        <a:rPr lang="en-GB" sz="1400" dirty="0">
                          <a:effectLst/>
                        </a:rPr>
                        <a:t>12</a:t>
                      </a:r>
                      <a:r>
                        <a:rPr lang="en-GB" sz="1400" baseline="30000" dirty="0">
                          <a:effectLst/>
                        </a:rPr>
                        <a:t>th</a:t>
                      </a:r>
                      <a:r>
                        <a:rPr lang="en-GB" sz="1400" dirty="0">
                          <a:effectLst/>
                        </a:rPr>
                        <a:t> Feb from  10am to 12pm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endParaRPr lang="en-GB" sz="1400" dirty="0" smtClean="0">
                        <a:effectLst/>
                        <a:latin typeface="+mn-lt"/>
                        <a:ea typeface="+mn-ea"/>
                        <a:cs typeface="+mn-cs"/>
                      </a:endParaRPr>
                    </a:p>
                    <a:p>
                      <a:pPr marL="285750" indent="-285750" fontAlgn="base">
                        <a:lnSpc>
                          <a:spcPct val="107000"/>
                        </a:lnSpc>
                        <a:spcAft>
                          <a:spcPts val="0"/>
                        </a:spcAft>
                        <a:buFont typeface="Arial" panose="020B0604020202020204" pitchFamily="34" charset="0"/>
                        <a:buChar char="•"/>
                      </a:pPr>
                      <a:r>
                        <a:rPr lang="en-GB" sz="1400" dirty="0" smtClean="0">
                          <a:effectLst/>
                          <a:latin typeface="+mn-lt"/>
                          <a:ea typeface="+mn-ea"/>
                          <a:cs typeface="+mn-cs"/>
                        </a:rPr>
                        <a:t>Recap</a:t>
                      </a:r>
                      <a:r>
                        <a:rPr lang="en-GB" sz="1400" baseline="0" dirty="0" smtClean="0">
                          <a:effectLst/>
                          <a:latin typeface="+mn-lt"/>
                          <a:ea typeface="+mn-ea"/>
                          <a:cs typeface="+mn-cs"/>
                        </a:rPr>
                        <a:t> of Week 2 Lecture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2367434411"/>
                  </a:ext>
                </a:extLst>
              </a:tr>
              <a:tr h="262983">
                <a:tc>
                  <a:txBody>
                    <a:bodyPr/>
                    <a:lstStyle/>
                    <a:p>
                      <a:pPr fontAlgn="base">
                        <a:lnSpc>
                          <a:spcPct val="107000"/>
                        </a:lnSpc>
                        <a:spcAft>
                          <a:spcPts val="0"/>
                        </a:spcAft>
                      </a:pPr>
                      <a:r>
                        <a:rPr lang="en-GB" sz="1600" dirty="0">
                          <a:effectLst/>
                        </a:rPr>
                        <a:t>Week 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a:effectLst/>
                        </a:rPr>
                        <a:t>February Dates</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dirty="0">
                          <a:effectLst/>
                        </a:rPr>
                        <a:t>Topic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898778221"/>
                  </a:ext>
                </a:extLst>
              </a:tr>
              <a:tr h="690258">
                <a:tc>
                  <a:txBody>
                    <a:bodyPr/>
                    <a:lstStyle/>
                    <a:p>
                      <a:pPr fontAlgn="base">
                        <a:lnSpc>
                          <a:spcPct val="107000"/>
                        </a:lnSpc>
                        <a:spcAft>
                          <a:spcPts val="0"/>
                        </a:spcAft>
                      </a:pPr>
                      <a:r>
                        <a:rPr lang="en-GB" sz="1400" dirty="0" smtClean="0">
                          <a:effectLst/>
                        </a:rPr>
                        <a:t>Week</a:t>
                      </a:r>
                      <a:r>
                        <a:rPr lang="en-GB" sz="1400" baseline="0" dirty="0" smtClean="0">
                          <a:effectLst/>
                        </a:rPr>
                        <a:t> 3 </a:t>
                      </a:r>
                      <a:r>
                        <a:rPr lang="en-GB" sz="1400" dirty="0" smtClean="0">
                          <a:effectLst/>
                        </a:rPr>
                        <a:t>Session</a:t>
                      </a:r>
                      <a:endParaRPr lang="en-GB" sz="1400" dirty="0">
                        <a:effectLst/>
                      </a:endParaRPr>
                    </a:p>
                    <a:p>
                      <a:pPr fontAlgn="base">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400" dirty="0">
                          <a:effectLst/>
                        </a:rPr>
                        <a:t>Tuesday 16</a:t>
                      </a:r>
                      <a:r>
                        <a:rPr lang="en-GB" sz="1400" baseline="30000" dirty="0">
                          <a:effectLst/>
                        </a:rPr>
                        <a:t>th</a:t>
                      </a:r>
                      <a:r>
                        <a:rPr lang="en-GB" sz="1400" dirty="0">
                          <a:effectLst/>
                        </a:rPr>
                        <a:t> Feb, from</a:t>
                      </a:r>
                    </a:p>
                    <a:p>
                      <a:pPr fontAlgn="base">
                        <a:lnSpc>
                          <a:spcPct val="107000"/>
                        </a:lnSpc>
                        <a:spcAft>
                          <a:spcPts val="0"/>
                        </a:spcAft>
                      </a:pPr>
                      <a:r>
                        <a:rPr lang="en-GB" sz="1400" dirty="0">
                          <a:effectLst/>
                        </a:rPr>
                        <a:t>9am to 12.30pm.</a:t>
                      </a:r>
                    </a:p>
                    <a:p>
                      <a:pPr fontAlgn="base">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marL="285750" indent="-285750" fontAlgn="base">
                        <a:lnSpc>
                          <a:spcPct val="107000"/>
                        </a:lnSpc>
                        <a:spcAft>
                          <a:spcPts val="0"/>
                        </a:spcAft>
                        <a:buFont typeface="Arial" panose="020B0604020202020204" pitchFamily="34" charset="0"/>
                        <a:buChar char="•"/>
                      </a:pPr>
                      <a:r>
                        <a:rPr lang="en-GB" sz="1400" dirty="0">
                          <a:effectLst/>
                        </a:rPr>
                        <a:t>Management of </a:t>
                      </a:r>
                      <a:r>
                        <a:rPr lang="en-GB" sz="1400" dirty="0" smtClean="0">
                          <a:effectLst/>
                        </a:rPr>
                        <a:t>HR</a:t>
                      </a:r>
                    </a:p>
                    <a:p>
                      <a:pPr marL="285750" indent="-285750" fontAlgn="base">
                        <a:lnSpc>
                          <a:spcPct val="107000"/>
                        </a:lnSpc>
                        <a:spcAft>
                          <a:spcPts val="0"/>
                        </a:spcAft>
                        <a:buFont typeface="Arial" panose="020B0604020202020204" pitchFamily="34" charset="0"/>
                        <a:buChar char="•"/>
                      </a:pPr>
                      <a:r>
                        <a:rPr lang="en-GB" sz="1400" dirty="0" smtClean="0">
                          <a:effectLst/>
                        </a:rPr>
                        <a:t>Flexibility and Agility</a:t>
                      </a:r>
                      <a:endParaRPr lang="en-GB" sz="1400" dirty="0">
                        <a:effectLst/>
                      </a:endParaRPr>
                    </a:p>
                    <a:p>
                      <a:pPr marL="285750" indent="-285750" fontAlgn="base">
                        <a:lnSpc>
                          <a:spcPct val="107000"/>
                        </a:lnSpc>
                        <a:spcAft>
                          <a:spcPts val="0"/>
                        </a:spcAft>
                        <a:buFont typeface="Arial" panose="020B0604020202020204" pitchFamily="34" charset="0"/>
                        <a:buChar char="•"/>
                      </a:pPr>
                      <a:r>
                        <a:rPr lang="en-GB" sz="1400" dirty="0" smtClean="0">
                          <a:effectLst/>
                        </a:rPr>
                        <a:t>Assignment </a:t>
                      </a:r>
                      <a:r>
                        <a:rPr lang="en-GB" sz="1400" dirty="0">
                          <a:effectLst/>
                        </a:rPr>
                        <a:t>1 Clinic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2828403653"/>
                  </a:ext>
                </a:extLst>
              </a:tr>
              <a:tr h="690258">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Teams </a:t>
                      </a:r>
                      <a:r>
                        <a:rPr lang="en-GB" sz="1400" dirty="0">
                          <a:effectLst/>
                        </a:rPr>
                        <a:t>Session</a:t>
                      </a:r>
                    </a:p>
                    <a:p>
                      <a:pPr fontAlgn="base">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Friday </a:t>
                      </a:r>
                      <a:r>
                        <a:rPr lang="en-GB" sz="1400" dirty="0">
                          <a:effectLst/>
                        </a:rPr>
                        <a:t>19</a:t>
                      </a:r>
                      <a:r>
                        <a:rPr lang="en-GB" sz="1400" baseline="30000" dirty="0">
                          <a:effectLst/>
                        </a:rPr>
                        <a:t>th</a:t>
                      </a:r>
                      <a:r>
                        <a:rPr lang="en-GB" sz="1400" dirty="0">
                          <a:effectLst/>
                        </a:rPr>
                        <a:t> Feb from  10am to 12pm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marL="285750" indent="-285750" fontAlgn="base">
                        <a:lnSpc>
                          <a:spcPct val="107000"/>
                        </a:lnSpc>
                        <a:spcAft>
                          <a:spcPts val="0"/>
                        </a:spcAft>
                        <a:buFont typeface="Arial" panose="020B0604020202020204" pitchFamily="34" charset="0"/>
                        <a:buChar char="•"/>
                      </a:pPr>
                      <a:endParaRPr lang="en-GB" sz="1400" dirty="0" smtClean="0">
                        <a:effectLst/>
                      </a:endParaRPr>
                    </a:p>
                    <a:p>
                      <a:pPr marL="285750" indent="-285750" fontAlgn="base">
                        <a:lnSpc>
                          <a:spcPct val="107000"/>
                        </a:lnSpc>
                        <a:spcAft>
                          <a:spcPts val="0"/>
                        </a:spcAft>
                        <a:buFont typeface="Arial" panose="020B0604020202020204" pitchFamily="34" charset="0"/>
                        <a:buChar char="•"/>
                      </a:pPr>
                      <a:r>
                        <a:rPr lang="en-GB" sz="1400" dirty="0" smtClean="0">
                          <a:effectLst/>
                        </a:rPr>
                        <a:t>Assignment </a:t>
                      </a:r>
                      <a:r>
                        <a:rPr lang="en-GB" sz="1400" dirty="0">
                          <a:effectLst/>
                        </a:rPr>
                        <a:t>1 Clinic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733100957"/>
                  </a:ext>
                </a:extLst>
              </a:tr>
              <a:tr h="262983">
                <a:tc>
                  <a:txBody>
                    <a:bodyPr/>
                    <a:lstStyle/>
                    <a:p>
                      <a:pPr fontAlgn="base">
                        <a:lnSpc>
                          <a:spcPct val="107000"/>
                        </a:lnSpc>
                        <a:spcAft>
                          <a:spcPts val="0"/>
                        </a:spcAft>
                      </a:pPr>
                      <a:r>
                        <a:rPr lang="en-GB" sz="1600" dirty="0">
                          <a:effectLst/>
                        </a:rPr>
                        <a:t>Week 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dirty="0">
                          <a:effectLst/>
                        </a:rPr>
                        <a:t>February Dates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600" dirty="0">
                          <a:effectLst/>
                        </a:rPr>
                        <a:t>Topic</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139960628"/>
                  </a:ext>
                </a:extLst>
              </a:tr>
              <a:tr h="1035956">
                <a:tc>
                  <a:txBody>
                    <a:bodyPr/>
                    <a:lstStyle/>
                    <a:p>
                      <a:pPr fontAlgn="base">
                        <a:lnSpc>
                          <a:spcPct val="107000"/>
                        </a:lnSpc>
                        <a:spcAft>
                          <a:spcPts val="0"/>
                        </a:spcAft>
                      </a:pPr>
                      <a:r>
                        <a:rPr lang="en-GB" sz="1400" dirty="0" smtClean="0">
                          <a:effectLst/>
                        </a:rPr>
                        <a:t>Week</a:t>
                      </a:r>
                      <a:r>
                        <a:rPr lang="en-GB" sz="1400" baseline="0" dirty="0" smtClean="0">
                          <a:effectLst/>
                        </a:rPr>
                        <a:t> 4</a:t>
                      </a:r>
                      <a:r>
                        <a:rPr lang="en-GB" sz="1400" dirty="0" smtClean="0">
                          <a:effectLst/>
                        </a:rPr>
                        <a:t> </a:t>
                      </a:r>
                      <a:r>
                        <a:rPr lang="en-GB" sz="1400" dirty="0">
                          <a:effectLst/>
                        </a:rPr>
                        <a:t>Session</a:t>
                      </a:r>
                    </a:p>
                    <a:p>
                      <a:pPr fontAlgn="base">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r>
                        <a:rPr lang="en-GB" sz="1400">
                          <a:effectLst/>
                        </a:rPr>
                        <a:t>Tuesday 23</a:t>
                      </a:r>
                      <a:r>
                        <a:rPr lang="en-GB" sz="1400" baseline="30000">
                          <a:effectLst/>
                        </a:rPr>
                        <a:t>rd</a:t>
                      </a:r>
                      <a:r>
                        <a:rPr lang="en-GB" sz="1400">
                          <a:effectLst/>
                        </a:rPr>
                        <a:t> Feb, from</a:t>
                      </a:r>
                    </a:p>
                    <a:p>
                      <a:pPr fontAlgn="base">
                        <a:lnSpc>
                          <a:spcPct val="107000"/>
                        </a:lnSpc>
                        <a:spcAft>
                          <a:spcPts val="0"/>
                        </a:spcAft>
                      </a:pPr>
                      <a:r>
                        <a:rPr lang="en-GB" sz="1400">
                          <a:effectLst/>
                        </a:rPr>
                        <a:t>9am to 12.30pm.</a:t>
                      </a:r>
                    </a:p>
                    <a:p>
                      <a:pPr fontAlgn="base">
                        <a:lnSpc>
                          <a:spcPct val="107000"/>
                        </a:lnSpc>
                        <a:spcAft>
                          <a:spcPts val="0"/>
                        </a:spcAft>
                      </a:pPr>
                      <a:r>
                        <a:rPr lang="en-GB" sz="1400">
                          <a:effectLst/>
                        </a:rPr>
                        <a:t>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marL="285750" indent="-285750" fontAlgn="base">
                        <a:lnSpc>
                          <a:spcPct val="107000"/>
                        </a:lnSpc>
                        <a:spcAft>
                          <a:spcPts val="0"/>
                        </a:spcAft>
                        <a:buFont typeface="Arial" panose="020B0604020202020204" pitchFamily="34" charset="0"/>
                        <a:buChar char="•"/>
                      </a:pPr>
                      <a:r>
                        <a:rPr lang="en-GB" sz="1400" dirty="0">
                          <a:effectLst/>
                        </a:rPr>
                        <a:t>Corporate </a:t>
                      </a:r>
                      <a:r>
                        <a:rPr lang="en-GB" sz="1400" dirty="0" smtClean="0">
                          <a:effectLst/>
                        </a:rPr>
                        <a:t>Social and </a:t>
                      </a:r>
                      <a:r>
                        <a:rPr lang="en-GB" sz="1400" dirty="0" err="1" smtClean="0">
                          <a:effectLst/>
                        </a:rPr>
                        <a:t>Enironmental</a:t>
                      </a:r>
                      <a:r>
                        <a:rPr lang="en-GB" sz="1400" dirty="0" smtClean="0">
                          <a:effectLst/>
                        </a:rPr>
                        <a:t> Responsibility</a:t>
                      </a:r>
                    </a:p>
                    <a:p>
                      <a:pPr marL="285750" indent="-285750" fontAlgn="base">
                        <a:lnSpc>
                          <a:spcPct val="107000"/>
                        </a:lnSpc>
                        <a:spcAft>
                          <a:spcPts val="0"/>
                        </a:spcAft>
                        <a:buFont typeface="Arial" panose="020B0604020202020204" pitchFamily="34" charset="0"/>
                        <a:buChar char="•"/>
                      </a:pPr>
                      <a:r>
                        <a:rPr lang="en-GB" sz="1400" dirty="0" smtClean="0">
                          <a:effectLst/>
                        </a:rPr>
                        <a:t>Personal </a:t>
                      </a:r>
                      <a:r>
                        <a:rPr lang="en-GB" sz="1400" dirty="0">
                          <a:effectLst/>
                        </a:rPr>
                        <a:t>Ethics, </a:t>
                      </a:r>
                      <a:r>
                        <a:rPr lang="en-GB" sz="1400" dirty="0" smtClean="0">
                          <a:effectLst/>
                        </a:rPr>
                        <a:t>Values/Beliefs</a:t>
                      </a:r>
                    </a:p>
                    <a:p>
                      <a:pPr marL="285750" indent="-285750" fontAlgn="base">
                        <a:lnSpc>
                          <a:spcPct val="107000"/>
                        </a:lnSpc>
                        <a:spcAft>
                          <a:spcPts val="0"/>
                        </a:spcAft>
                        <a:buFont typeface="Arial" panose="020B0604020202020204" pitchFamily="34" charset="0"/>
                        <a:buChar char="•"/>
                      </a:pPr>
                      <a:r>
                        <a:rPr lang="en-GB" sz="1400" dirty="0" smtClean="0">
                          <a:effectLst/>
                        </a:rPr>
                        <a:t>Communication</a:t>
                      </a:r>
                      <a:r>
                        <a:rPr lang="en-GB" sz="1400" baseline="0" dirty="0" smtClean="0">
                          <a:effectLst/>
                        </a:rPr>
                        <a:t> Channels and Barriers</a:t>
                      </a:r>
                      <a:endParaRPr lang="en-GB" sz="1400" dirty="0">
                        <a:effectLst/>
                      </a:endParaRPr>
                    </a:p>
                    <a:p>
                      <a:pPr marL="285750" indent="-285750" fontAlgn="base">
                        <a:lnSpc>
                          <a:spcPct val="107000"/>
                        </a:lnSpc>
                        <a:spcAft>
                          <a:spcPts val="0"/>
                        </a:spcAft>
                        <a:buFont typeface="Arial" panose="020B0604020202020204" pitchFamily="34" charset="0"/>
                        <a:buChar char="•"/>
                      </a:pPr>
                      <a:r>
                        <a:rPr lang="en-GB" sz="1400" dirty="0">
                          <a:effectLst/>
                        </a:rPr>
                        <a:t>Assignment 2 Clinic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3849848807"/>
                  </a:ext>
                </a:extLst>
              </a:tr>
              <a:tr h="1035956">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Teams </a:t>
                      </a:r>
                      <a:r>
                        <a:rPr lang="en-GB" sz="1400" dirty="0">
                          <a:effectLst/>
                        </a:rPr>
                        <a:t>Session</a:t>
                      </a:r>
                    </a:p>
                    <a:p>
                      <a:pPr fontAlgn="base">
                        <a:lnSpc>
                          <a:spcPct val="107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fontAlgn="base">
                        <a:lnSpc>
                          <a:spcPct val="107000"/>
                        </a:lnSpc>
                        <a:spcAft>
                          <a:spcPts val="0"/>
                        </a:spcAft>
                      </a:pPr>
                      <a:endParaRPr lang="en-GB" sz="1400" dirty="0" smtClean="0">
                        <a:effectLst/>
                      </a:endParaRPr>
                    </a:p>
                    <a:p>
                      <a:pPr fontAlgn="base">
                        <a:lnSpc>
                          <a:spcPct val="107000"/>
                        </a:lnSpc>
                        <a:spcAft>
                          <a:spcPts val="0"/>
                        </a:spcAft>
                      </a:pPr>
                      <a:r>
                        <a:rPr lang="en-GB" sz="1400" dirty="0" smtClean="0">
                          <a:effectLst/>
                        </a:rPr>
                        <a:t>Friday </a:t>
                      </a:r>
                      <a:r>
                        <a:rPr lang="en-GB" sz="1400" dirty="0">
                          <a:effectLst/>
                        </a:rPr>
                        <a:t>26</a:t>
                      </a:r>
                      <a:r>
                        <a:rPr lang="en-GB" sz="1400" baseline="30000" dirty="0">
                          <a:effectLst/>
                        </a:rPr>
                        <a:t>th</a:t>
                      </a:r>
                      <a:r>
                        <a:rPr lang="en-GB" sz="1400" dirty="0">
                          <a:effectLst/>
                        </a:rPr>
                        <a:t> Feb from  10am to 12pm</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tc>
                  <a:txBody>
                    <a:bodyPr/>
                    <a:lstStyle/>
                    <a:p>
                      <a:pPr marL="285750" indent="-285750" fontAlgn="base">
                        <a:lnSpc>
                          <a:spcPct val="107000"/>
                        </a:lnSpc>
                        <a:spcAft>
                          <a:spcPts val="0"/>
                        </a:spcAft>
                        <a:buFont typeface="Arial" panose="020B0604020202020204" pitchFamily="34" charset="0"/>
                        <a:buChar char="•"/>
                      </a:pPr>
                      <a:endParaRPr lang="en-GB" sz="1400" dirty="0" smtClean="0">
                        <a:effectLst/>
                      </a:endParaRPr>
                    </a:p>
                    <a:p>
                      <a:pPr marL="285750" indent="-285750" fontAlgn="base">
                        <a:lnSpc>
                          <a:spcPct val="107000"/>
                        </a:lnSpc>
                        <a:spcAft>
                          <a:spcPts val="0"/>
                        </a:spcAft>
                        <a:buFont typeface="Arial" panose="020B0604020202020204" pitchFamily="34" charset="0"/>
                        <a:buChar char="•"/>
                      </a:pPr>
                      <a:r>
                        <a:rPr lang="en-GB" sz="1400" dirty="0" smtClean="0">
                          <a:effectLst/>
                        </a:rPr>
                        <a:t>Assignment </a:t>
                      </a:r>
                      <a:r>
                        <a:rPr lang="en-GB" sz="1400" dirty="0">
                          <a:effectLst/>
                        </a:rPr>
                        <a:t>2 </a:t>
                      </a:r>
                      <a:r>
                        <a:rPr lang="en-GB" sz="1400" dirty="0" smtClean="0">
                          <a:effectLst/>
                        </a:rPr>
                        <a:t>Clinic</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5338" marR="45338" marT="0" marB="0"/>
                </a:tc>
                <a:extLst>
                  <a:ext uri="{0D108BD9-81ED-4DB2-BD59-A6C34878D82A}">
                    <a16:rowId xmlns:a16="http://schemas.microsoft.com/office/drawing/2014/main" val="887003053"/>
                  </a:ext>
                </a:extLst>
              </a:tr>
            </a:tbl>
          </a:graphicData>
        </a:graphic>
      </p:graphicFrame>
      <p:sp>
        <p:nvSpPr>
          <p:cNvPr id="4" name="Slide Number Placeholder 3"/>
          <p:cNvSpPr>
            <a:spLocks noGrp="1"/>
          </p:cNvSpPr>
          <p:nvPr>
            <p:ph type="sldNum" sz="quarter" idx="12"/>
          </p:nvPr>
        </p:nvSpPr>
        <p:spPr/>
        <p:txBody>
          <a:bodyPr/>
          <a:lstStyle/>
          <a:p>
            <a:fld id="{2605648E-1F9A-490B-9107-CB73134E3F11}" type="slidenum">
              <a:rPr lang="en-US" altLang="en-US" smtClean="0"/>
              <a:pPr/>
              <a:t>17</a:t>
            </a:fld>
            <a:endParaRPr lang="en-US" altLang="en-US"/>
          </a:p>
        </p:txBody>
      </p:sp>
    </p:spTree>
    <p:extLst>
      <p:ext uri="{BB962C8B-B14F-4D97-AF65-F5344CB8AC3E}">
        <p14:creationId xmlns:p14="http://schemas.microsoft.com/office/powerpoint/2010/main" val="14801047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452</TotalTime>
  <Words>1440</Words>
  <Application>Microsoft Office PowerPoint</Application>
  <PresentationFormat>Widescreen</PresentationFormat>
  <Paragraphs>238</Paragraphs>
  <Slides>17</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Trebuchet MS</vt:lpstr>
      <vt:lpstr>Wingdings 3</vt:lpstr>
      <vt:lpstr>Facet</vt:lpstr>
      <vt:lpstr>The Inter-Cultural Workplace </vt:lpstr>
      <vt:lpstr>Weekly Tasks</vt:lpstr>
      <vt:lpstr>Module Delivery Overview</vt:lpstr>
      <vt:lpstr>PowerPoint Presentation</vt:lpstr>
      <vt:lpstr>PowerPoint Presentation</vt:lpstr>
      <vt:lpstr>PowerPoint Presentation</vt:lpstr>
      <vt:lpstr>PowerPoint Presentation</vt:lpstr>
      <vt:lpstr>Why is Understanding Culture in Business Important?</vt:lpstr>
      <vt:lpstr>Inter-Cultural Quotes </vt:lpstr>
      <vt:lpstr>Aims of the Module </vt:lpstr>
      <vt:lpstr>Learning Outcomes </vt:lpstr>
      <vt:lpstr>Assessment </vt:lpstr>
      <vt:lpstr>Assignment 1</vt:lpstr>
      <vt:lpstr>Assignment 1 – Marking Criteria </vt:lpstr>
      <vt:lpstr>Assignment 2</vt:lpstr>
      <vt:lpstr>Assignment 2 – Marking Criteria </vt:lpstr>
      <vt:lpstr>PowerPoint Presentation</vt:lpstr>
    </vt:vector>
  </TitlesOfParts>
  <Company>CSG &amp; CC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Workplace</dc:title>
  <dc:creator>DavinaE</dc:creator>
  <cp:lastModifiedBy>Glenn Behenna</cp:lastModifiedBy>
  <cp:revision>35</cp:revision>
  <dcterms:created xsi:type="dcterms:W3CDTF">2018-09-14T14:24:29Z</dcterms:created>
  <dcterms:modified xsi:type="dcterms:W3CDTF">2021-01-28T16:08:21Z</dcterms:modified>
</cp:coreProperties>
</file>