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85" r:id="rId2"/>
    <p:sldId id="257" r:id="rId3"/>
    <p:sldId id="259" r:id="rId4"/>
    <p:sldId id="258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3" r:id="rId3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AF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133" autoAdjust="0"/>
    <p:restoredTop sz="94660"/>
  </p:normalViewPr>
  <p:slideViewPr>
    <p:cSldViewPr>
      <p:cViewPr>
        <p:scale>
          <a:sx n="75" d="100"/>
          <a:sy n="75" d="100"/>
        </p:scale>
        <p:origin x="-846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E3F368-FE4D-4C90-95C7-0A9681FDF9E4}" type="datetimeFigureOut">
              <a:rPr lang="en-GB" smtClean="0"/>
              <a:t>23/02/2015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F566DC-E380-464C-BA2E-F10A693E1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8763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2E6C-F9A4-4413-9685-022243EC69B5}" type="datetimeFigureOut">
              <a:rPr lang="en-US" smtClean="0"/>
              <a:pPr/>
              <a:t>2/23/2015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1735E6-116E-4C56-B985-5758548F1E2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9251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35E6-116E-4C56-B985-5758548F1E20}" type="slidenum">
              <a:rPr lang="en-GB" smtClean="0"/>
              <a:pPr/>
              <a:t>14</a:t>
            </a:fld>
            <a:endParaRPr lang="en-GB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35E6-116E-4C56-B985-5758548F1E20}" type="slidenum">
              <a:rPr lang="en-GB" smtClean="0"/>
              <a:pPr/>
              <a:t>15</a:t>
            </a:fld>
            <a:endParaRPr lang="en-GB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35E6-116E-4C56-B985-5758548F1E20}" type="slidenum">
              <a:rPr lang="en-GB" smtClean="0"/>
              <a:pPr/>
              <a:t>16</a:t>
            </a:fld>
            <a:endParaRPr lang="en-GB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35E6-116E-4C56-B985-5758548F1E20}" type="slidenum">
              <a:rPr lang="en-GB" smtClean="0"/>
              <a:pPr/>
              <a:t>17</a:t>
            </a:fld>
            <a:endParaRPr lang="en-GB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35E6-116E-4C56-B985-5758548F1E20}" type="slidenum">
              <a:rPr lang="en-GB" smtClean="0"/>
              <a:pPr/>
              <a:t>18</a:t>
            </a:fld>
            <a:endParaRPr lang="en-GB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35E6-116E-4C56-B985-5758548F1E20}" type="slidenum">
              <a:rPr lang="en-GB" smtClean="0"/>
              <a:pPr/>
              <a:t>19</a:t>
            </a:fld>
            <a:endParaRPr lang="en-GB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1735E6-116E-4C56-B985-5758548F1E20}" type="slidenum">
              <a:rPr lang="en-GB" smtClean="0"/>
              <a:pPr/>
              <a:t>20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sz="1400" dirty="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2/23/2015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564CF2E0-CCC4-4E1E-9902-C3C36AB3FDA4}" type="datetimeFigureOut">
              <a:rPr lang="en-US" smtClean="0"/>
              <a:pPr algn="r" eaLnBrk="1" latinLnBrk="0" hangingPunct="1"/>
              <a:t>2/23/2015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latinLnBrk="0" hangingPunct="1"/>
            <a:fld id="{6F42FDE4-A7DD-41A7-A0A6-9B649FB43336}" type="slidenum">
              <a:rPr kumimoji="0" lang="en-US" smtClean="0"/>
              <a:pPr algn="ctr" eaLnBrk="1" latinLnBrk="0" hangingPunct="1"/>
              <a:t>‹#›</a:t>
            </a:fld>
            <a:endParaRPr kumimoji="0" lang="en-US" sz="14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13.wmf"/><Relationship Id="rId3" Type="http://schemas.openxmlformats.org/officeDocument/2006/relationships/image" Target="../media/image7.png"/><Relationship Id="rId7" Type="http://schemas.openxmlformats.org/officeDocument/2006/relationships/image" Target="../media/image10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2.wmf"/><Relationship Id="rId5" Type="http://schemas.openxmlformats.org/officeDocument/2006/relationships/image" Target="../media/image9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11.wmf"/><Relationship Id="rId1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oleObject" Target="../embeddings/oleObject10.bin"/><Relationship Id="rId3" Type="http://schemas.openxmlformats.org/officeDocument/2006/relationships/notesSlide" Target="../notesSlides/notesSlide3.xml"/><Relationship Id="rId7" Type="http://schemas.openxmlformats.org/officeDocument/2006/relationships/oleObject" Target="../embeddings/oleObject7.bin"/><Relationship Id="rId12" Type="http://schemas.openxmlformats.org/officeDocument/2006/relationships/image" Target="../media/image2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1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5" Type="http://schemas.openxmlformats.org/officeDocument/2006/relationships/image" Target="../media/image4.jpeg"/><Relationship Id="rId10" Type="http://schemas.openxmlformats.org/officeDocument/2006/relationships/image" Target="../media/image23.wmf"/><Relationship Id="rId4" Type="http://schemas.openxmlformats.org/officeDocument/2006/relationships/image" Target="../media/image20.png"/><Relationship Id="rId9" Type="http://schemas.openxmlformats.org/officeDocument/2006/relationships/oleObject" Target="../embeddings/oleObject8.bin"/><Relationship Id="rId14" Type="http://schemas.openxmlformats.org/officeDocument/2006/relationships/image" Target="../media/image25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657252" y="6206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sz="4400" kern="0" dirty="0" smtClean="0">
                <a:solidFill>
                  <a:srgbClr val="0070C0"/>
                </a:solidFill>
              </a:rPr>
              <a:t>Mechanical Principles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928794" y="5414224"/>
            <a:ext cx="5168914" cy="1327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r>
              <a:rPr lang="en-US" sz="1800" kern="0" dirty="0" smtClean="0">
                <a:solidFill>
                  <a:srgbClr val="0070C0"/>
                </a:solidFill>
              </a:rPr>
              <a:t>Level : BSc 2 / HND 2</a:t>
            </a:r>
          </a:p>
          <a:p>
            <a:r>
              <a:rPr lang="en-US" sz="1800" kern="0" dirty="0" smtClean="0">
                <a:solidFill>
                  <a:srgbClr val="0070C0"/>
                </a:solidFill>
              </a:rPr>
              <a:t>Lecturer :Tim Tudor</a:t>
            </a:r>
          </a:p>
          <a:p>
            <a:r>
              <a:rPr lang="en-US" sz="1800" kern="0" dirty="0" smtClean="0">
                <a:solidFill>
                  <a:srgbClr val="0070C0"/>
                </a:solidFill>
              </a:rPr>
              <a:t>Email : timothy.tudor@sm.uwtsd.ac.uk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16632"/>
            <a:ext cx="2160240" cy="86708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67920" y="4633972"/>
            <a:ext cx="46907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 smtClean="0">
                <a:ln w="952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Outcome 4 – Balancing</a:t>
            </a:r>
            <a:endParaRPr lang="en-US" sz="3600" b="1" dirty="0">
              <a:ln w="9525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" name="AutoShape 4" descr="data:image/jpeg;base64,/9j/4AAQSkZJRgABAQAAAQABAAD/2wCEAAkGBxQTEhUUExQWFRQXGBobGBcYFxgdGhgYGBgXHBgYHBoYHSggGBolHhccITEhJSkrLi4uGR8zODMsNygtLi0BCgoKDg0OGxAQGjAmICYsLC00LywsLCwsLCwtLCwsNDQsLC0sLCwsLCwsLCwsNCwsLCwsLCwsLCwsLCwsLCwsLP/AABEIALoBDgMBIgACEQEDEQH/xAAcAAACAwEBAQEAAAAAAAAAAAAABQMEBgcCAQj/xABCEAACAQIEAwUFBgQEBAcAAAABAhEAAwQSITEFQVEGEyJhcTKBkaHRQlKxweHwBxQj8RVicoIWU5LSMzRjc6Kywv/EABoBAAEFAQAAAAAAAAAAAAAAAAABAgMEBQb/xAAwEQACAgEDAgMHBAIDAAAAAAAAAQIRAwQhMRJBBVFhEyIycYGRobHR4fBS8RRCQ//aAAwDAQACEQMRAD8A7jRRRQAUUUUAFFFFABRRRQAUVDfxKJ7TAHpz+A1NfMNileYnTcEEH4GgCeiocTiUtjM7BR1NKsf2jtqYQhzzg7TttzpspxjyySGKc/hQ7orL/wDFf+UfOq2D7bK8+wD92fFHXf8AKo/bw8yf/hZv8TY0Ukw3aaywUs2Qnafypnbx1toAdZPKRPwqRTi+GQTxTh8SZYooopxGFFFFABRRRQAUUUUAFFFFABRRRQAUUUUAFFFFABRRRQAUUUUAFFFFABRUWJxCopZjpWK7Qdp7gBNpojWIGo561HkyxgrZYwaaeZ1E3JNQ3MRyFc2udpWZA/eNB5Zjv0iqb4m9c1LMi+pzH/tqB6uPZF6PhOR8ySNpxDi1mxfD3WGqEdWBBBByjXUSJ9KX3u23imzYdhzLkKD0jes1Zw6jUDU7k6k+pOtF2+q71DPVTfGxbxeF4Y/Fcn9l+P3LfGOK3sSfFkReSiTH1qke8/5o/wChaqXOKAbCai/xJ+SfKqrnbts0oYFGNRiqLxFz/mKfVB9K8d3cAyhUKzMKY18ulVf8Sfmh+H6VLZ4mpMEQaFL1Fli84oYYTi3dSGtlZEajMI6elR4bEt3pcEFQsCD8ZG451Jm06j4ioLmDU6jwHkRt+lOc5Ul5ESxY7ckt3z3NLw7tDdTRlYDkGggjqIJj00PlWm4fx23c0Jynz2+Ncve66aXNV5MP39DVu1eGndA6xoGmW8i509CRVnHqH2+z5KGfQxa95VzuuP1OtUViuB9omtwl0GNoMSvwJBHvrY2L6uoZTINXYZFIxs2nli54fD7MkoqljuKWrXtuAem5+ArNY7t/aUwiFtYkkD8Jp9FezZUVzp/4gs0wMsQYKMCQfZIz7gwdfKqzdvL0jUddl+lLQWdOormi9vLx6e8D9KtYb+ILZoZEIAkkEj3c9aKYdSOg0VmMB21sOYbMh89R8R+YrRYfEK4zIwYdQZHypBbJaKKKACiiigAooooAKKKKACivjGKRcT7S27atAZmEwBGp9SaRyS5Hwxym6irMxxPj5vXbqzAUkL/p2/X31l7uIu5wGKsADlVQZaebdPdVEAupuPILGFHNv2ac8OwgRZPtH9xWVOUm9zqsGOEIKl6fU+YHABNTGb5D0+tWb10DeosTiY21J2rzaw2uZ9T05D6mor7Inq92Rlnfbwr1P5CvS4FB7UsfP6VaJqK7dA1Jj1ooOp9gChdgB7q9ZvOluI4osGAWHP0qpZ4zJCog12H7NOUXJWkMnkhCSjNpN+Y8zmvLQdwD7qWPxJlMOoE+v1qa1xFDuCPTWmO0rY9U3Sab9GTnDL9klD/l2+G1fGxDpq4zL95fzX6VIHBEgz6b/DevSP0mPMb/ABoFZ7w+IVx4SD1FQXMKVOa371qDE4LXPa8Lc15H086mwGPz6HRxy60c8hVK1welvFxK/wC6d1+o86rr2mZWbCWbjo/Xlmy5oOswRzFWsRZ1zpo3McjSfHY1bKtcyDMqnxwCwUcp3JG1SY59Mr7kGfEskOnau9+X94ZfxN+21p+8dlvePQl5nw91lAGQofFmLGdstIGJDL6nXlV7hl63icOLiSGYkS41zA67TK+lU+IYZkuJmIYModWGYSrAxIdVZTpswFauHL13fJzGs0vsWnF3F8MtcQxjXCC7NcZQFnQQPu7TVS1e1aR6c9q9ILORxeRmlSEIcrkY7NA3qguMtqADdSfNhP41MVBicQIkj51PwrH9yy3IDMGzQT9BI9QdDSlcQjHR1P8AuGvp5U4VMP8Ay8k/1ob/AJmbNKd3lg92EjPmzAnaCIovagrufcfxXvGDaiFVdWZmIUQMztq7f5j+VW+CcQxKZ7toEi2JfK4BC+Sn2/T86QKnM15tYka5W1G4nafKiq2E53OwcC7aK8C7AnZh+Y+la624IBBBB2IrgOGxB+ycp5n6fv4Vr+zXaV7BCtJQ7gmfUzypHEcpHUaKr4HGJdQOhkH5eRqxTR4UUUUAFFFQ4q5lUnoKAEfafjaWhkzgO3yH5VhsVigdQR6184nx5C5a6HRuUppvqJG3lFKMTcDewNbpHvH61nZcnU77HSaTTLHFR7ss8PTvHzn2V0X3c6u4q9lFe7dsIgA5CqdoZ3nkv41VdmgkvoiXCWT7Te0fkOlSd+CcoInXTmI5ny+tTEUs4rjMvgT2j08+XrS0khN5MMbxIL4V1bbyms7iDcuuQSco2bXKY0OU7NB0MTBqNmlyG0EkBjs2Uw2XrDAr6gjkai47iHU2biuWNrwi0WMFDuPKN5jl6CtHT6eqkznvEPEOu8UFSvm+f4LuNxQtoqFWfNmhzcyImVc0FEguWAPtMw0GlK8Rje7UtltvAJyXEQo0cipHiFLuJYh7yobhA3lFJyzPhb1A0/CvP+DtnS13Rk6qD1Ybj/pq4opcIyZTlJ+87GKcTDAMLFu0GAOW0oRdtwAIk1awXEkaO7vMSSway9tYBGgKPAM+WvryCVMDcW4y5W8GhA2GWQfTU/IVRtnUqoJiZMc9yfnSSgmqaFx5Jwl1RdM3GExYzKuYBzOUSAWI3A608wuKzeFtG/Hy8jWA4LfW4AuJVWbMCjmcywRlEzp7t51nQjWfzClghYd4dVE+JgPLc+tZ2p0tXOH2Og8P8T62sObd9n+47qlxLDT/AFU0ddWA5jr61bwr51B5j51KoqijZumQ4HFZ1DcxowqLiVj7Q/f6cqrR3F//ACP8NfoablJBFK0I6TvsUuHBcoIGu2ggDyA5VDi+zz4m7KMxMSQsToIJLOYVYgeXWorTslzKNZO3n1qXiaXmACrETMaz022qbT5emaf3Kmv0/tcLSVvsQYjs/h7TAObNxtTrcNwrtuTKg67AmrvDLuFt3VL2luIN7apvoY5QdY0rKY3jCltBEAAgEnUbksx3PlA8qgwHFhcfKGAMfZYkj3its47ezqmL4twy+jW3wwSRAburUr0I13HpWabsZhrn/l7ilvs92xtPP/tOYb3T6VS4FfwcXhi+8FyB3JRWMmDOqggNMe1Ag+tLu+IGpkDUmJjrqNYpHEXqPON4dibDHTvgpg6ZLgjquzHy0rzd4mcS/eMVLBQhAUKRGwZYkHX5mmWF4lMA+Ll1Plrzp3gOxdrHo1y1fFvEpIgLqByDyfEp9CB6jQaoRO2ZMCp7GK5TPQDnUWLwNyxdbD4gZbiiY+y68mQ81/CrN7hzomfwxCMQGGZRcDG2zAaqGCkg+XKjZC7mg7M9pXsOCYCnQqTv6dDXWcFi1uoHQyp/cetcR4Zxcpba2UDZiZ1ABBQoBcBU50E5gJEETNaXsFx02rndufA5A1PstyPodqax8WdQooopo8KR9qcVltZQYLaCnlYPtsqXGOcwEG8wBzJ10qLNJxg6LOkxqeVJ8CLjNpFXwubhj7QG59w08qUcNTNe02QQPdoPxqF1ylctzvEMkayNPOetXezi6O3n9azsj6nxR0uGHRF73tz8y5jrkA+X5UYG3CjrufU1Bjtco6kfjrV5RpUS3ZK9okeJu5VLHlWIx2M8UkwxM7wfdWm7Q3YQDqfwrJXriOyqyA6FNT964hJ055VKejtVnTR6snyKXiGT2ele+72PXGMF3lkK9wrkAZWn2cobIPRQxgcizdaTYRmvuFPjcwNDpO2YRtPOvWNs3LIM3M1pmkKfCUO4CkHaeVOey2H7wt3qlYE2/wCm2p5axA9dK1kcnyXuH8DGQ23t/wBQN7c6gcwRsf379AnA3cqzsSwAAM6gDpTzhHDwBPzputiksekYu7wRlDZSRmBDRzB3ms3xLg/hCWrZ73WWOoPTQfseddXuWJrL8ewceISCJ1Bg+4ihMGjkuLwFy0PEy5jp6E6nyPPTyrX9n+GWb9mzcfMbttz4w0NnEbkakEZWg8yeppP2k4QmYuL6kgcmDCRzOpIPnVnsRg71w3ALvd2wULBQJ8WYEhiNGgfEChobFtcGst3ctzyJ+fP6++rlx4PrtodfKstwbD4i2jpimzXVcENmzSjiAZ6Sp3jatVZaVBrDyR6Mjidngye1wQn6blTjNnNaJ5oZ93P9+VWcBez20byg+oqQ25BXqCPiKX9n2m2w6MPn/amk3MSTFLF1T1/H9xUmGxwaBPjmCvMQefQRzrzxldARy/f5UW8Pcie8j/aKRbNodScU2zm/bHAZMVckkoIud31tv7RXzVp+VVMEhUqUElDAfYPaYSJP3lMbU+49ae7iX7wD+n4FJHijnpsDNfcPYUcix66n+1bWGDcU5HIarPFZJLGtrLSXVKzSTi2JNwi2jZTOYnYKi7uTznYDb8nN/Dx7alVO+ZSBr1JEc6XY/hwKkCWQ8p1H+k/lsankm1sU8UoxlckKcFxVkK95orSVbqAdCRy9a3PBOM3EuLdRznn2p1JPJvvT51i72GLkiM7XCFDAQEtqPYAPssevQE1oMHY7u2EmY56TryncgRpJ0+NNg3wyTPCCpwfJt+2FhcbbTFLIbRW62boHhI/yNrptuNyayC4+9ct91cuuBbMG1JhWHTygyPJvOnnB+NMC+cB1uqVcHTNI0bQaEGDPX1qhx3Dd09u8NcwCXOUk+wfdMf7hStENi9bfmSfOdauWcGwt98gtlFYBgWIuaxqq8wJ38jVfFpb8D2kuKch7wM+YM8jxLPsjQ/Go++AOoYdTuIo3DY7j2O4r/MYdSTLp4W842PvH509rlP8ADPjKjEm1OlxdNDuuo38prq1MZMnaPjbVzvtU9s5+9ICTqSYGhEfMCuh3NjXNu0WTU3SoVWmW2nUD8agzcIvaJe9L5GWx5XP4Yy5NI21O9X+zv/hN6/kKXY0guxWIyiI2giau9nG8DDz/AC/Ss6buX3OixKsdV5HvEn+pbHn+Rq85MCBm8pj31Qx+j2z/AJopkm1MjyySfwoQ9owf6YO8fOshesuLhOZUEW2DHUjOzCY1zAZNfWtr2kt+FW6Ej4/2rFcRuQRmIGyifUwPnVrSushn+Kx6tKmlwxdinvgDv1UQSJU8/Me41rexjXiJuCQ0ZSTqBvIUDX3x76y+Oxr3IVbdzUCG8OUkEqSSdN1I66GrvZtz3wzXTb7sE6nUAbqJ0HX51qI5Y7Xw2MopgErK8B4sjABTIieeg855n8jWkt4sEUg9MkdaznH9jTrE4wAVke0HFBbRrhPsgmIn3R50JA2YbtillyApK3F1VSRMMRrz+6dRtVvsU2KtoXXDq9q4+UkXIZcobxGRGQEkT1mk3EVfGXlfC2i1wgyswTAEk6xA2kx8xW77N9pbC4fI6mw1gFGVyILooLhX9lmk6jQyTpzoY2Ik4bxcYu5euoGVT3VsBgJlcxPskj7RrU2BpWX7LgtbDkBWvXHvso2GbRAI5RWqsjSsXO1LK2jsNFBw00U/mSWhqKVcB2u+o/8A1TQtAnoCfgKXdn0/pserfh/eoywvhf0JeI62zO9NOAYXvCgOwAJ+nvNLeKHwx1gfE1tOy2AyWFJ9pgD7uQ/fWp9Nj68m/CKXiGo9lg25exyjtmBbxeLdwQisW6Zp2APUmfga92S1kW1KMzsQtwW2AcFlLFV1kIpAXSCxkk7Cq38V0Y4rFWxzVSPOAr6f/KtX/D3HWLrm4YzXgGUkak6l1naVYke8VsM5NIxuHxt22VN1Wsatmc5goTkCANdtQZqyctxRctwBpmAEDxSVdV+yCJldIKnYV0/tlgLL4W53gBAUkSY1APSuVYHMFbM+fOdGC5ZW2rgnLyANxV89fOhMJKiOERgxmW08vhy/SpRirbDMGER8qqcZt933Ymcyd5ttodPlvWQuBe6OmGJy8nbPt8CaJSofixqd2dGwCBjo6gAMZJgSqlonqYgeZp43Zy7isFcu22DBcwy65wyiZAiDGhidaynCj/SHoN+Wgrq3YLHrawd52kqrgmNyWAUb+gpXwRJJs5ZhrwZQ3VQfjH9qlXb8/wAPnXtcKbr3Bats0vchEUsQouNGijkKr5CCIJiYIby5QdttqQUb8AvC3ftvzRwfdIn5E13ZTX57wgZXJg78v1rvvD3zWkPVVPxApskSQZNc2Nc27RC3mOePC069dfrXSjWI472ZsM73b7XMrMAqW4kkiTuNt6r5oyaXTyXtHkxwk/acUc9xF5DcbIRBA+X7+dWez9yHZev5f3q92j4Dbw1xO7kpctkoToevi84Vvl0pHh7uS4G86z8sWnudHp5wmvc4a2HvFbUoY5a1awlzMoPXWvtxZH72NUeHPkY2zy1Hoai4kS8wryLXEcPnQr8PXl+/OsPi8Gj5kuaKwieaN9lvca6Ew0rO8cwEy66z7UfjT7p2JCpxcJdzOtcGUliDOrnaSBBbQRm0mRzpVYw9x2a73bC2NFc7MDBDQJhYjX3TpVzF8OL6C53ZnMrH2cw2Djp50+4XibYUr4UZJLqBlUHUswA0ykyZBNa2LMpr1OU1mhnp5b8eYv7P8cKh7ZCoAc2aTJAgR5x7vTWm3/GK91Ftibiuc0iBEtqOo2pZwjhAuNcvuhHeHwwy5MoJy5ch0MbqRuSaW9oeFpbuWsjFczFmBzsSFy6LktmD4jv5VMUh9iO2IeAuYFB4iYhiI1EHaZ3pZglxeNa4o9k7tsi9NfSPCJJ86ZLwKzBhSSwIksZ1ET0B84pz2VvjDIbF17YQSbYW53mUfaRnUZS2Ykws8+lAL1Kf8P3TDvcwt1VXFAyXXVWUzkWYhGjxZOYM9QFXbK+uOxQw9sxasy19/s6mSAOpOk8/cKk4/wAZuYxzaw4Nu2hOe4+ihhoTH2n0gc9tRNWOE4AQBrlHM7uRzPwqpqNQsapc/oamg0Ms8uqXwr8jDh1r7URMQOgGwpkWgxr5QCZ+lFm3FTVlRXc6WTKfF72W03VvCPfv8ql4fay20Xyk+pqje/rXwv2E39ef0pq7aU4JbJIWcTedJ2k/D9a6P2csXf5a2blwMzICBlAABAIGm+lcuuqLlwhmZVCkkqJMDeF+0dNq94f+KNqxZFqziO9CrC58O4YDkAc0ADQCQ23uq7oVs2YnjLalCPoHbi2t3EswAS+NWUGc5U5JUwJjKNDJ92gx1qzdw5Y4dlVWOZ7Fye7LD7SMCDbPvBG0kUv45xpr99sShIW2FWGOruSTAg7ySZFPuFcYF2RdTO4PiMlXUxGpHtDT41oJp7GHKEorq7Eb8ZxDgKbVoAbd5iXdAeZCK2ZvSTNS4ZSzS7HxEBrhWBAnKqoPYtgTC/GK9Y3iFhC2VXMCPGwADb6mNRBG1KMd2na4BbQQp9lLeisR1Y6sadaQ1KUtki7xzDm457pRlysBJ6iBy99I73C7xUKy6SJi1b0EiYKtm28q0HAsX3loGNRoQdwRpz51qOG8E7zCXMSLqjIxXJz0jczoTMgRrSNJ7joznC4ifhF9rOR1HiDHwup0IkQVMH9itngnK8Nb/wBS8B7lXMT6TFZU4JiLbypViwUAyQVMGRyFNsReFu0xH2V08zsB7zTtuSIz2BxjWzcIVLiXMwZHkqw7zOPZII1VTIPKvjYs3bjM3tO5ZoESSxZiOQ1NfLWFu9ybqqpRWCuM8PJ0BVI1Gvlz6VH3Y5+vw9KZ3H9qNIbtl1QImW54dlIMBIuB2znvczwwMDKNK6/wsRatjoq/gK4ZwAl7gC+KXC7EMpMCCDrzG+td6srAAprVD4uySs32m4q2HiLQuhjop5MOc1pKz/azCM9psntgSvr0pk76XXJYw9PtF18HLu0XF7+JunMuQpEZQYWASFB9/wAT7qVB8yg/uaaXsDiHnM+UHcD9KVtYNpyh2OoNZkn1bnUY49CpVtxXkaLguLzW4O66HzHKjiVk6OvtL8xSPDYg22DD3+labD3Q4BGx28vI1E1aonun1I84a+LiaGD+BHKpksmPEQSeg0+FK8TYa02dPZ5jp+lMcHjFcef4URl2Y2cP+0eBVxDgwOq6Ty5UkxnAnymVDod1mee2lbhhUDWumlOVrgTr6lUtznljC9w02HuWgSMyMFdYHIEiRzqbGX8U9wtZxCWViAO9dCR55RrrNa/H4PONopW/CG6A/vzqZavJEqy8L02Teq+olW/fNpke6ouSMrpJhRE9JJg6+deMJwgSDmu3WEHU5UB6gDU++n9rhTT7NNLGCjeAOlNlqssth0PDNLjd1fz3FeC4fOr6+Q2nzp3ZsRXpiEA5DryH0r3mOXMASvU6Lpzk/lNRxxym9tybLnhjjcnSPVUuJYvKMq+223l51le1uPxF0jD4fxm5Ai0QSZOijXNr1IA6c4bdkOEPYtL37TdJbKrEFkA0IJBIJHykjlNWMmlnGHUUcHiWLJl6K27erG/DcJ3aa+0dW+leOJYjKtWL94AVn+IX82vX8Kpy8kakFbtkdrE5Wzn4Vjb+At3LtwJCsrHSNIJkacxBrVfyr3PZExVLj2AuAWg2VWWcjAAGeas3Pfbz8quaJpTrzMzxqDlgUvJ/j+0ZsYFrbp9kqxKqfYLnYjn7q0fDMLkTX2jqx8+frXrhYxLZh3YfKssVMaSJ0O/6VGnEkPPL5ERWqkkzmJZJONPgVdocFmYMNDBAPR18Sz5GCPeKXd2zZglsqrhXE+Hu7o3ieRjl1rU3hbdSC8DqCNDyOoIow9pC6pbAZmIA5yx2HlSOKbsdHM4xpFXgeFcM7kjxQWGoBOgJXT2uZmBoecU7fB3MhuJbhZy97A0JB09d6ixNi4jsjjIVMNqDr7tK0nZfgLXELXHNvDKczZiYLRyXm5HlP4FeEROTlK3yWuwXZXvmW5cnu0IJjTORsD1HMjp61R/iELdvFNYtjKoCsRyzFZgeWxinPGe2XchUw0W0X2QQCW828vL9jD8UuXXuO93N3rHM2YEHXY5Ty6coFG/cVVWxWbymf39Klwlxg6keFl2+okHpXiyZ2AnnU6Yefr0NIDNn2Qw5v4wXHALe2xAiSoAXbzI+FdTArIfw84aUs9448b//AFHs+k7/AArYUxkseAqO8kipKKQcc945w/JcI+ydR+YrGccguvVdSfXYDrtXZOIYFLgh1DDzExWfx/ALI1W2oPUCq8tOpSu9jSx+IuGOqtnKcWiBc2dlboy6T6jlVrh2ONs9VO46Vrk7NrduBGEofaHUfd9/4SeVJ+1nZO7hZvjK1qRKqD4J0HqswJ38qiy6Wl7pY03irlKsqS/T6/uX7V1WWRqOv18qX4jAQZtmD0n8PoaR4DiZQ+E6dOR9K0WFxK3BKn1HMe6qTXmbMXW8SKzxIqctwEHr+n0phbvKwkGa8XVVh4h+Y/Sqb8LG6MV9Nf1pPeQvuP0LtwEnSIPxHmNNflUtKzZvLswPr+o/OvneX/uj5f8AdR1egez8mhpFUMRxa2pC5lk82YKvqSeVQFr50gD4fWs7wfsVaDuMRie5JMhsjuWX1GxG2+4nXarWlhDJJqRm+JZMuDGpQa+fkaTEdo8LaBhxiLo6eG2voG1f1gz5Uj7/ABfEGJBC213hiLehEgvBZiByUGDGg5aXh/AeF2B4O9xT9XBCjbZIVOW5k+dX72O5BQg5Aa7beQ9NavynDEt9jCx4M+pla39f5F2E4elgEFme4dO81Gmk5bcmYjd2bXUxADfYVCGAjKGAkz4SrDYaD2id2JOs8q8YjiCr5n4n50rvXy51+FUcutbXTA2tL4RGDU8rtr7EmKxWb/SKXIS7QBJqxe0gEE5gYA0J6H0mouI8HxCWG9u0LggXYbTWdxyO2lVIw8zXeRJWvovP5Dzhdtcgy+/1p3wWxhbt02cSyarojGMxOgg9RG2/zrIYG0cJhUZ7veONz9+SSFE6mBz8qWIGus1x/tHby0j0HL9629LibnfZfkyPE9Uo4unvLt5f3g13bLsfbwrKbV4w8xbYBsvnvJXlyrOW+Bu7BVVHZjAAJUk+hBHzrxnKidgPhp5bV9tcSfNlIIOjAMjKY5ETEjzFaqZzLQ9s9jsaLRtfy6hS2YzlmdB7WWY02mrWB/htiDM91anUz4p+FJ07RX/CqszMxAADPJJ5AA6mrtvtjjbGa3JVp171WLqY2h9tIOopL8hUl3LHGuz38kyKzq5KzniIMwYUk5fdvSHGcWUaA/7iYHuNV8Rj7l4l7rs7k6k/hA0AHQCvOBxwtOc1pLgZSpVxtPMedO6nQxwV2Qm6wYOIzKQwnaQZBjmJG1X+LcWOIIOULGYxmdjmuNmcy5JCzsuyxpVFLQCgAacvTkPgK94GxDiVkBgYPMbx6b031HHlLWU5+WxA+R/fU1qOzXCDiLwEeAQWI6DlPU/vapb2GXE3FWzbIY5pJW2sKzSFItADKg8IY6mda6L2b4MuGtKi6xuTuTSXsOUdxrh7QVQBoBUtFFMJQooooA8OtU8TZkVfrwy0AYfH4l8NfW7Epy8pEFT0B+9yO9MbuKOOQp3ZSzmGdiRLFSGCLG2oEnppGshtxDh4cEETWW/wW5ZfPZuOsCAJlYkmMp0IkkweppRvBS7UdkbRDXLVsKIGdFGn+pY2I5jp6ViL+Au2jKkkctYb3HnXVLHGR7N5ch+8slD6jdfdNIuKcPFsyIa08lCII6ldPl5elUtTir3kbXhmr/8AKX0/YxuH4+wMOJPn4W+lME4xbPUe76V4xXD0uEgroNus9BS7E8CgMULAjXKYNU6TNzYdLxVfvfEV9PFV8vgay1mY13qWKa7H1DuaL/FVH9qr4jGq/tRp7vwpMBX2KROSdpjZQxSVNX8xr/iQGiifTaq13Fs3OBVJ7yjc15XEEmEE0dLfI5NLaKLQrwjM5yoJ869fyBAz3Zj7o3Pl5U4/w8PaXuiUG/ME8tYp8cd8kOTMo33a3rufOBYe3ZxFs3hK5lljtE61tGOKTEYu9jb1huFG2TbXw6ezljSSYzczJKxWct4LMAhljAE+nOmK9k1uWwlyWjXpB66Vb0iluq28zH8VlBuMur3l2/vBzZk7185BFoHwITtPMjqenKmKCRt9f1p/jexl61PdxcXodGHv2PypJfsOhhlKt0II/Gr0IqKpGLlySyScp8sq3FzHLyG/0qXH4p7pVnbOUXKCeS9P30qa3hyBoNTsfj+/dXnG4MI0pca4pQE5lClbk6qIGq/H1pxGyrw3FNavLdSAUMiZI6EHygke+pOIYo3IPhVURUVVzGEQeES5Zjz1LGrPDcEpdFc5VJGZtNJ9dBy15b1JxLCqkheaKWGZXyMR4redAEePvAc+opNrDsKcOpgCd/wJn4UXsPt6jWeU00sroojYAc+QqzZ4e94EIhYzy20PM7CndxOxBw/BWmJF5XZSpjKxXK32TI5Vf4L2fuXGXLqIys56bg+Z9K1HCuyBJBvHT7o/M1s8HgltgBQAB0FI2OUShwTgqWFgCTzPM/p5U6UV8Ar1TB9BRRRQKFFFFABRRRQB8IqG7YBqeigBJjeFhuVZviPB2AIUkA6kcpGxjrW+K1Wv4YGjlUwVp2jmGIw+UAaoRrMTrUNlYks4c8zEaenKt5juFA8qQ4zgAPKqstIn8LNXH4tNfHG/lsYHirhmOUR59aXnDXuhrX4jgBRwxEqN6YDC+VVHiljdM18WsxZo9Uf9HPxZuSQxCwJMmNPWrOH4Y1z2XVhvIM0/4xwlWuoGHhYQfcd/mKt4PhS2XVU9mCPzpr4+o/2tP0r8+RnbvZ8hSxMkAmPQUzwWAz4cZPAx3I8jrryp3w/gmRmYBmzTOhgz1Jq7wbs+6JlJG86Dap1hl1KtylPX43jans/JPf8AAswuCi2FfxeZ59PU00wfDmaIGUfvlyp7hODgctevOm1jBgVYjp1zIzMuvk9sartb5FeA4UFG1N7ViKsLbr2FqwUHu7ZAbNVsRwxHEMoI8wKYxRFAUZe92QsHZMv+kkfIaVRvdh0OzuPh+YrbRRFLYlGGfsSCdXb5fSva9hrZ9pnI6SB+Ara5a+xRYUZzCdlLCfYB/wBWv404s4RV2AFW4oikCjyqV6Ar7RQKFFFFABRRRQAUUUUAFFFFABRRRQAUUUUAeHtzVd8MKt18NAFC5gVO4qi3AbfSnlFAJtcCReBIPsirFvhajlTSigHvyVEwYFSrYFTV9oA8BK9AV9ooAKKKKACiiigAooooAKKKKACiiigAooooAKKKKACiiig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6" descr="data:image/jpeg;base64,/9j/4AAQSkZJRgABAQAAAQABAAD/2wCEAAkGBxQTEhUUExQWFRQXGBobGBcYFxgdGhgYGBgXHBgYHBoYHSggGBolHhccITEhJSkrLi4uGR8zODMsNygtLi0BCgoKDg0OGxAQGjAmICYsLC00LywsLCwsLCwtLCwsNDQsLC0sLCwsLCwsLCwsNCwsLCwsLCwsLCwsLCwsLCwsLP/AABEIALoBDgMBIgACEQEDEQH/xAAcAAACAwEBAQEAAAAAAAAAAAAABQMEBgcCAQj/xABCEAACAQIEAwUFBgQEBAcAAAABAhEAAwQSITEFQVEGEyJhcTKBkaHRQlKxweHwBxQj8RVicoIWU5LSMzRjc6Kywv/EABoBAAEFAQAAAAAAAAAAAAAAAAABAgMEBQb/xAAwEQACAgEDAgMHBAIDAAAAAAAAAQIRAwQhMRJBBVFhEyIycYGRobHR4fBS8RRCQ//aAAwDAQACEQMRAD8A7jRRRQAUUUUAFFFFABRRRQAUVDfxKJ7TAHpz+A1NfMNileYnTcEEH4GgCeiocTiUtjM7BR1NKsf2jtqYQhzzg7TttzpspxjyySGKc/hQ7orL/wDFf+UfOq2D7bK8+wD92fFHXf8AKo/bw8yf/hZv8TY0Ukw3aaywUs2Qnafypnbx1toAdZPKRPwqRTi+GQTxTh8SZYooopxGFFFFABRRRQAUUUUAFFFFABRRRQAUUUUAFFFFABRRRQAUUUUAFFFFABRUWJxCopZjpWK7Qdp7gBNpojWIGo561HkyxgrZYwaaeZ1E3JNQ3MRyFc2udpWZA/eNB5Zjv0iqb4m9c1LMi+pzH/tqB6uPZF6PhOR8ySNpxDi1mxfD3WGqEdWBBBByjXUSJ9KX3u23imzYdhzLkKD0jes1Zw6jUDU7k6k+pOtF2+q71DPVTfGxbxeF4Y/Fcn9l+P3LfGOK3sSfFkReSiTH1qke8/5o/wChaqXOKAbCai/xJ+SfKqrnbts0oYFGNRiqLxFz/mKfVB9K8d3cAyhUKzMKY18ulVf8Sfmh+H6VLZ4mpMEQaFL1Fli84oYYTi3dSGtlZEajMI6elR4bEt3pcEFQsCD8ZG451Jm06j4ioLmDU6jwHkRt+lOc5Ul5ESxY7ckt3z3NLw7tDdTRlYDkGggjqIJj00PlWm4fx23c0Jynz2+Ncve66aXNV5MP39DVu1eGndA6xoGmW8i509CRVnHqH2+z5KGfQxa95VzuuP1OtUViuB9omtwl0GNoMSvwJBHvrY2L6uoZTINXYZFIxs2nli54fD7MkoqljuKWrXtuAem5+ArNY7t/aUwiFtYkkD8Jp9FezZUVzp/4gs0wMsQYKMCQfZIz7gwdfKqzdvL0jUddl+lLQWdOormi9vLx6e8D9KtYb+ILZoZEIAkkEj3c9aKYdSOg0VmMB21sOYbMh89R8R+YrRYfEK4zIwYdQZHypBbJaKKKACiiigAooooAKKKKACivjGKRcT7S27atAZmEwBGp9SaRyS5Hwxym6irMxxPj5vXbqzAUkL/p2/X31l7uIu5wGKsADlVQZaebdPdVEAupuPILGFHNv2ac8OwgRZPtH9xWVOUm9zqsGOEIKl6fU+YHABNTGb5D0+tWb10DeosTiY21J2rzaw2uZ9T05D6mor7Inq92Rlnfbwr1P5CvS4FB7UsfP6VaJqK7dA1Jj1ooOp9gChdgB7q9ZvOluI4osGAWHP0qpZ4zJCog12H7NOUXJWkMnkhCSjNpN+Y8zmvLQdwD7qWPxJlMOoE+v1qa1xFDuCPTWmO0rY9U3Sab9GTnDL9klD/l2+G1fGxDpq4zL95fzX6VIHBEgz6b/DevSP0mPMb/ABoFZ7w+IVx4SD1FQXMKVOa371qDE4LXPa8Lc15H086mwGPz6HRxy60c8hVK1welvFxK/wC6d1+o86rr2mZWbCWbjo/Xlmy5oOswRzFWsRZ1zpo3McjSfHY1bKtcyDMqnxwCwUcp3JG1SY59Mr7kGfEskOnau9+X94ZfxN+21p+8dlvePQl5nw91lAGQofFmLGdstIGJDL6nXlV7hl63icOLiSGYkS41zA67TK+lU+IYZkuJmIYModWGYSrAxIdVZTpswFauHL13fJzGs0vsWnF3F8MtcQxjXCC7NcZQFnQQPu7TVS1e1aR6c9q9ILORxeRmlSEIcrkY7NA3qguMtqADdSfNhP41MVBicQIkj51PwrH9yy3IDMGzQT9BI9QdDSlcQjHR1P8AuGvp5U4VMP8Ay8k/1ob/AJmbNKd3lg92EjPmzAnaCIovagrufcfxXvGDaiFVdWZmIUQMztq7f5j+VW+CcQxKZ7toEi2JfK4BC+Sn2/T86QKnM15tYka5W1G4nafKiq2E53OwcC7aK8C7AnZh+Y+la624IBBBB2IrgOGxB+ycp5n6fv4Vr+zXaV7BCtJQ7gmfUzypHEcpHUaKr4HGJdQOhkH5eRqxTR4UUUUAFFFQ4q5lUnoKAEfafjaWhkzgO3yH5VhsVigdQR6184nx5C5a6HRuUppvqJG3lFKMTcDewNbpHvH61nZcnU77HSaTTLHFR7ss8PTvHzn2V0X3c6u4q9lFe7dsIgA5CqdoZ3nkv41VdmgkvoiXCWT7Te0fkOlSd+CcoInXTmI5ny+tTEUs4rjMvgT2j08+XrS0khN5MMbxIL4V1bbyms7iDcuuQSco2bXKY0OU7NB0MTBqNmlyG0EkBjs2Uw2XrDAr6gjkai47iHU2biuWNrwi0WMFDuPKN5jl6CtHT6eqkznvEPEOu8UFSvm+f4LuNxQtoqFWfNmhzcyImVc0FEguWAPtMw0GlK8Rje7UtltvAJyXEQo0cipHiFLuJYh7yobhA3lFJyzPhb1A0/CvP+DtnS13Rk6qD1Ybj/pq4opcIyZTlJ+87GKcTDAMLFu0GAOW0oRdtwAIk1awXEkaO7vMSSway9tYBGgKPAM+WvryCVMDcW4y5W8GhA2GWQfTU/IVRtnUqoJiZMc9yfnSSgmqaFx5Jwl1RdM3GExYzKuYBzOUSAWI3A608wuKzeFtG/Hy8jWA4LfW4AuJVWbMCjmcywRlEzp7t51nQjWfzClghYd4dVE+JgPLc+tZ2p0tXOH2Og8P8T62sObd9n+47qlxLDT/AFU0ddWA5jr61bwr51B5j51KoqijZumQ4HFZ1DcxowqLiVj7Q/f6cqrR3F//ACP8NfoablJBFK0I6TvsUuHBcoIGu2ggDyA5VDi+zz4m7KMxMSQsToIJLOYVYgeXWorTslzKNZO3n1qXiaXmACrETMaz022qbT5emaf3Kmv0/tcLSVvsQYjs/h7TAObNxtTrcNwrtuTKg67AmrvDLuFt3VL2luIN7apvoY5QdY0rKY3jCltBEAAgEnUbksx3PlA8qgwHFhcfKGAMfZYkj3its47ezqmL4twy+jW3wwSRAburUr0I13HpWabsZhrn/l7ilvs92xtPP/tOYb3T6VS4FfwcXhi+8FyB3JRWMmDOqggNMe1Ag+tLu+IGpkDUmJjrqNYpHEXqPON4dibDHTvgpg6ZLgjquzHy0rzd4mcS/eMVLBQhAUKRGwZYkHX5mmWF4lMA+Ll1Plrzp3gOxdrHo1y1fFvEpIgLqByDyfEp9CB6jQaoRO2ZMCp7GK5TPQDnUWLwNyxdbD4gZbiiY+y68mQ81/CrN7hzomfwxCMQGGZRcDG2zAaqGCkg+XKjZC7mg7M9pXsOCYCnQqTv6dDXWcFi1uoHQyp/cetcR4Zxcpba2UDZiZ1ABBQoBcBU50E5gJEETNaXsFx02rndufA5A1PstyPodqax8WdQooopo8KR9qcVltZQYLaCnlYPtsqXGOcwEG8wBzJ10qLNJxg6LOkxqeVJ8CLjNpFXwubhj7QG59w08qUcNTNe02QQPdoPxqF1ylctzvEMkayNPOetXezi6O3n9azsj6nxR0uGHRF73tz8y5jrkA+X5UYG3CjrufU1Bjtco6kfjrV5RpUS3ZK9okeJu5VLHlWIx2M8UkwxM7wfdWm7Q3YQDqfwrJXriOyqyA6FNT964hJ055VKejtVnTR6snyKXiGT2ele+72PXGMF3lkK9wrkAZWn2cobIPRQxgcizdaTYRmvuFPjcwNDpO2YRtPOvWNs3LIM3M1pmkKfCUO4CkHaeVOey2H7wt3qlYE2/wCm2p5axA9dK1kcnyXuH8DGQ23t/wBQN7c6gcwRsf379AnA3cqzsSwAAM6gDpTzhHDwBPzputiksekYu7wRlDZSRmBDRzB3ms3xLg/hCWrZ73WWOoPTQfseddXuWJrL8ewceISCJ1Bg+4ihMGjkuLwFy0PEy5jp6E6nyPPTyrX9n+GWb9mzcfMbttz4w0NnEbkakEZWg8yeppP2k4QmYuL6kgcmDCRzOpIPnVnsRg71w3ALvd2wULBQJ8WYEhiNGgfEChobFtcGst3ctzyJ+fP6++rlx4PrtodfKstwbD4i2jpimzXVcENmzSjiAZ6Sp3jatVZaVBrDyR6Mjidngye1wQn6blTjNnNaJ5oZ93P9+VWcBez20byg+oqQ25BXqCPiKX9n2m2w6MPn/amk3MSTFLF1T1/H9xUmGxwaBPjmCvMQefQRzrzxldARy/f5UW8Pcie8j/aKRbNodScU2zm/bHAZMVckkoIud31tv7RXzVp+VVMEhUqUElDAfYPaYSJP3lMbU+49ae7iX7wD+n4FJHijnpsDNfcPYUcix66n+1bWGDcU5HIarPFZJLGtrLSXVKzSTi2JNwi2jZTOYnYKi7uTznYDb8nN/Dx7alVO+ZSBr1JEc6XY/hwKkCWQ8p1H+k/lsankm1sU8UoxlckKcFxVkK95orSVbqAdCRy9a3PBOM3EuLdRznn2p1JPJvvT51i72GLkiM7XCFDAQEtqPYAPssevQE1oMHY7u2EmY56TryncgRpJ0+NNg3wyTPCCpwfJt+2FhcbbTFLIbRW62boHhI/yNrptuNyayC4+9ct91cuuBbMG1JhWHTygyPJvOnnB+NMC+cB1uqVcHTNI0bQaEGDPX1qhx3Dd09u8NcwCXOUk+wfdMf7hStENi9bfmSfOdauWcGwt98gtlFYBgWIuaxqq8wJ38jVfFpb8D2kuKch7wM+YM8jxLPsjQ/Go++AOoYdTuIo3DY7j2O4r/MYdSTLp4W842PvH509rlP8ADPjKjEm1OlxdNDuuo38prq1MZMnaPjbVzvtU9s5+9ICTqSYGhEfMCuh3NjXNu0WTU3SoVWmW2nUD8agzcIvaJe9L5GWx5XP4Yy5NI21O9X+zv/hN6/kKXY0guxWIyiI2giau9nG8DDz/AC/Ss6buX3OixKsdV5HvEn+pbHn+Rq85MCBm8pj31Qx+j2z/AJopkm1MjyySfwoQ9owf6YO8fOshesuLhOZUEW2DHUjOzCY1zAZNfWtr2kt+FW6Ej4/2rFcRuQRmIGyifUwPnVrSushn+Kx6tKmlwxdinvgDv1UQSJU8/Me41rexjXiJuCQ0ZSTqBvIUDX3x76y+Oxr3IVbdzUCG8OUkEqSSdN1I66GrvZtz3wzXTb7sE6nUAbqJ0HX51qI5Y7Xw2MopgErK8B4sjABTIieeg855n8jWkt4sEUg9MkdaznH9jTrE4wAVke0HFBbRrhPsgmIn3R50JA2YbtillyApK3F1VSRMMRrz+6dRtVvsU2KtoXXDq9q4+UkXIZcobxGRGQEkT1mk3EVfGXlfC2i1wgyswTAEk6xA2kx8xW77N9pbC4fI6mw1gFGVyILooLhX9lmk6jQyTpzoY2Ik4bxcYu5euoGVT3VsBgJlcxPskj7RrU2BpWX7LgtbDkBWvXHvso2GbRAI5RWqsjSsXO1LK2jsNFBw00U/mSWhqKVcB2u+o/8A1TQtAnoCfgKXdn0/pserfh/eoywvhf0JeI62zO9NOAYXvCgOwAJ+nvNLeKHwx1gfE1tOy2AyWFJ9pgD7uQ/fWp9Nj68m/CKXiGo9lg25exyjtmBbxeLdwQisW6Zp2APUmfga92S1kW1KMzsQtwW2AcFlLFV1kIpAXSCxkk7Cq38V0Y4rFWxzVSPOAr6f/KtX/D3HWLrm4YzXgGUkak6l1naVYke8VsM5NIxuHxt22VN1Wsatmc5goTkCANdtQZqyctxRctwBpmAEDxSVdV+yCJldIKnYV0/tlgLL4W53gBAUkSY1APSuVYHMFbM+fOdGC5ZW2rgnLyANxV89fOhMJKiOERgxmW08vhy/SpRirbDMGER8qqcZt933Ymcyd5ttodPlvWQuBe6OmGJy8nbPt8CaJSofixqd2dGwCBjo6gAMZJgSqlonqYgeZp43Zy7isFcu22DBcwy65wyiZAiDGhidaynCj/SHoN+Wgrq3YLHrawd52kqrgmNyWAUb+gpXwRJJs5ZhrwZQ3VQfjH9qlXb8/wAPnXtcKbr3Bats0vchEUsQouNGijkKr5CCIJiYIby5QdttqQUb8AvC3ftvzRwfdIn5E13ZTX57wgZXJg78v1rvvD3zWkPVVPxApskSQZNc2Nc27RC3mOePC069dfrXSjWI472ZsM73b7XMrMAqW4kkiTuNt6r5oyaXTyXtHkxwk/acUc9xF5DcbIRBA+X7+dWez9yHZev5f3q92j4Dbw1xO7kpctkoToevi84Vvl0pHh7uS4G86z8sWnudHp5wmvc4a2HvFbUoY5a1awlzMoPXWvtxZH72NUeHPkY2zy1Hoai4kS8wryLXEcPnQr8PXl+/OsPi8Gj5kuaKwieaN9lvca6Ew0rO8cwEy66z7UfjT7p2JCpxcJdzOtcGUliDOrnaSBBbQRm0mRzpVYw9x2a73bC2NFc7MDBDQJhYjX3TpVzF8OL6C53ZnMrH2cw2Djp50+4XibYUr4UZJLqBlUHUswA0ykyZBNa2LMpr1OU1mhnp5b8eYv7P8cKh7ZCoAc2aTJAgR5x7vTWm3/GK91Ftibiuc0iBEtqOo2pZwjhAuNcvuhHeHwwy5MoJy5ch0MbqRuSaW9oeFpbuWsjFczFmBzsSFy6LktmD4jv5VMUh9iO2IeAuYFB4iYhiI1EHaZ3pZglxeNa4o9k7tsi9NfSPCJJ86ZLwKzBhSSwIksZ1ET0B84pz2VvjDIbF17YQSbYW53mUfaRnUZS2Ykws8+lAL1Kf8P3TDvcwt1VXFAyXXVWUzkWYhGjxZOYM9QFXbK+uOxQw9sxasy19/s6mSAOpOk8/cKk4/wAZuYxzaw4Nu2hOe4+ihhoTH2n0gc9tRNWOE4AQBrlHM7uRzPwqpqNQsapc/oamg0Ms8uqXwr8jDh1r7URMQOgGwpkWgxr5QCZ+lFm3FTVlRXc6WTKfF72W03VvCPfv8ql4fay20Xyk+pqje/rXwv2E39ef0pq7aU4JbJIWcTedJ2k/D9a6P2csXf5a2blwMzICBlAABAIGm+lcuuqLlwhmZVCkkqJMDeF+0dNq94f+KNqxZFqziO9CrC58O4YDkAc0ADQCQ23uq7oVs2YnjLalCPoHbi2t3EswAS+NWUGc5U5JUwJjKNDJ92gx1qzdw5Y4dlVWOZ7Fye7LD7SMCDbPvBG0kUv45xpr99sShIW2FWGOruSTAg7ySZFPuFcYF2RdTO4PiMlXUxGpHtDT41oJp7GHKEorq7Eb8ZxDgKbVoAbd5iXdAeZCK2ZvSTNS4ZSzS7HxEBrhWBAnKqoPYtgTC/GK9Y3iFhC2VXMCPGwADb6mNRBG1KMd2na4BbQQp9lLeisR1Y6sadaQ1KUtki7xzDm457pRlysBJ6iBy99I73C7xUKy6SJi1b0EiYKtm28q0HAsX3loGNRoQdwRpz51qOG8E7zCXMSLqjIxXJz0jczoTMgRrSNJ7joznC4ifhF9rOR1HiDHwup0IkQVMH9itngnK8Nb/wBS8B7lXMT6TFZU4JiLbypViwUAyQVMGRyFNsReFu0xH2V08zsB7zTtuSIz2BxjWzcIVLiXMwZHkqw7zOPZII1VTIPKvjYs3bjM3tO5ZoESSxZiOQ1NfLWFu9ybqqpRWCuM8PJ0BVI1Gvlz6VH3Y5+vw9KZ3H9qNIbtl1QImW54dlIMBIuB2znvczwwMDKNK6/wsRatjoq/gK4ZwAl7gC+KXC7EMpMCCDrzG+td6srAAprVD4uySs32m4q2HiLQuhjop5MOc1pKz/azCM9psntgSvr0pk76XXJYw9PtF18HLu0XF7+JunMuQpEZQYWASFB9/wAT7qVB8yg/uaaXsDiHnM+UHcD9KVtYNpyh2OoNZkn1bnUY49CpVtxXkaLguLzW4O66HzHKjiVk6OvtL8xSPDYg22DD3+labD3Q4BGx28vI1E1aonun1I84a+LiaGD+BHKpksmPEQSeg0+FK8TYa02dPZ5jp+lMcHjFcef4URl2Y2cP+0eBVxDgwOq6Ty5UkxnAnymVDod1mee2lbhhUDWumlOVrgTr6lUtznljC9w02HuWgSMyMFdYHIEiRzqbGX8U9wtZxCWViAO9dCR55RrrNa/H4PONopW/CG6A/vzqZavJEqy8L02Teq+olW/fNpke6ouSMrpJhRE9JJg6+deMJwgSDmu3WEHU5UB6gDU++n9rhTT7NNLGCjeAOlNlqssth0PDNLjd1fz3FeC4fOr6+Q2nzp3ZsRXpiEA5DryH0r3mOXMASvU6Lpzk/lNRxxym9tybLnhjjcnSPVUuJYvKMq+223l51le1uPxF0jD4fxm5Ai0QSZOijXNr1IA6c4bdkOEPYtL37TdJbKrEFkA0IJBIJHykjlNWMmlnGHUUcHiWLJl6K27erG/DcJ3aa+0dW+leOJYjKtWL94AVn+IX82vX8Kpy8kakFbtkdrE5Wzn4Vjb+At3LtwJCsrHSNIJkacxBrVfyr3PZExVLj2AuAWg2VWWcjAAGeas3Pfbz8quaJpTrzMzxqDlgUvJ/j+0ZsYFrbp9kqxKqfYLnYjn7q0fDMLkTX2jqx8+frXrhYxLZh3YfKssVMaSJ0O/6VGnEkPPL5ERWqkkzmJZJONPgVdocFmYMNDBAPR18Sz5GCPeKXd2zZglsqrhXE+Hu7o3ieRjl1rU3hbdSC8DqCNDyOoIow9pC6pbAZmIA5yx2HlSOKbsdHM4xpFXgeFcM7kjxQWGoBOgJXT2uZmBoecU7fB3MhuJbhZy97A0JB09d6ixNi4jsjjIVMNqDr7tK0nZfgLXELXHNvDKczZiYLRyXm5HlP4FeEROTlK3yWuwXZXvmW5cnu0IJjTORsD1HMjp61R/iELdvFNYtjKoCsRyzFZgeWxinPGe2XchUw0W0X2QQCW828vL9jD8UuXXuO93N3rHM2YEHXY5Ty6coFG/cVVWxWbymf39Klwlxg6keFl2+okHpXiyZ2AnnU6Yefr0NIDNn2Qw5v4wXHALe2xAiSoAXbzI+FdTArIfw84aUs9448b//AFHs+k7/AArYUxkseAqO8kipKKQcc945w/JcI+ydR+YrGccguvVdSfXYDrtXZOIYFLgh1DDzExWfx/ALI1W2oPUCq8tOpSu9jSx+IuGOqtnKcWiBc2dlboy6T6jlVrh2ONs9VO46Vrk7NrduBGEofaHUfd9/4SeVJ+1nZO7hZvjK1qRKqD4J0HqswJ38qiy6Wl7pY03irlKsqS/T6/uX7V1WWRqOv18qX4jAQZtmD0n8PoaR4DiZQ+E6dOR9K0WFxK3BKn1HMe6qTXmbMXW8SKzxIqctwEHr+n0phbvKwkGa8XVVh4h+Y/Sqb8LG6MV9Nf1pPeQvuP0LtwEnSIPxHmNNflUtKzZvLswPr+o/OvneX/uj5f8AdR1egez8mhpFUMRxa2pC5lk82YKvqSeVQFr50gD4fWs7wfsVaDuMRie5JMhsjuWX1GxG2+4nXarWlhDJJqRm+JZMuDGpQa+fkaTEdo8LaBhxiLo6eG2voG1f1gz5Uj7/ABfEGJBC213hiLehEgvBZiByUGDGg5aXh/AeF2B4O9xT9XBCjbZIVOW5k+dX72O5BQg5Aa7beQ9NavynDEt9jCx4M+pla39f5F2E4elgEFme4dO81Gmk5bcmYjd2bXUxADfYVCGAjKGAkz4SrDYaD2id2JOs8q8YjiCr5n4n50rvXy51+FUcutbXTA2tL4RGDU8rtr7EmKxWb/SKXIS7QBJqxe0gEE5gYA0J6H0mouI8HxCWG9u0LggXYbTWdxyO2lVIw8zXeRJWvovP5Dzhdtcgy+/1p3wWxhbt02cSyarojGMxOgg9RG2/zrIYG0cJhUZ7veONz9+SSFE6mBz8qWIGus1x/tHby0j0HL9629LibnfZfkyPE9Uo4unvLt5f3g13bLsfbwrKbV4w8xbYBsvnvJXlyrOW+Bu7BVVHZjAAJUk+hBHzrxnKidgPhp5bV9tcSfNlIIOjAMjKY5ETEjzFaqZzLQ9s9jsaLRtfy6hS2YzlmdB7WWY02mrWB/htiDM91anUz4p+FJ07RX/CqszMxAADPJJ5AA6mrtvtjjbGa3JVp171WLqY2h9tIOopL8hUl3LHGuz38kyKzq5KzniIMwYUk5fdvSHGcWUaA/7iYHuNV8Rj7l4l7rs7k6k/hA0AHQCvOBxwtOc1pLgZSpVxtPMedO6nQxwV2Qm6wYOIzKQwnaQZBjmJG1X+LcWOIIOULGYxmdjmuNmcy5JCzsuyxpVFLQCgAacvTkPgK94GxDiVkBgYPMbx6b031HHlLWU5+WxA+R/fU1qOzXCDiLwEeAQWI6DlPU/vapb2GXE3FWzbIY5pJW2sKzSFItADKg8IY6mda6L2b4MuGtKi6xuTuTSXsOUdxrh7QVQBoBUtFFMJQooooA8OtU8TZkVfrwy0AYfH4l8NfW7Epy8pEFT0B+9yO9MbuKOOQp3ZSzmGdiRLFSGCLG2oEnppGshtxDh4cEETWW/wW5ZfPZuOsCAJlYkmMp0IkkweppRvBS7UdkbRDXLVsKIGdFGn+pY2I5jp6ViL+Au2jKkkctYb3HnXVLHGR7N5ch+8slD6jdfdNIuKcPFsyIa08lCII6ldPl5elUtTir3kbXhmr/8AKX0/YxuH4+wMOJPn4W+lME4xbPUe76V4xXD0uEgroNus9BS7E8CgMULAjXKYNU6TNzYdLxVfvfEV9PFV8vgay1mY13qWKa7H1DuaL/FVH9qr4jGq/tRp7vwpMBX2KROSdpjZQxSVNX8xr/iQGiifTaq13Fs3OBVJ7yjc15XEEmEE0dLfI5NLaKLQrwjM5yoJ869fyBAz3Zj7o3Pl5U4/w8PaXuiUG/ME8tYp8cd8kOTMo33a3rufOBYe3ZxFs3hK5lljtE61tGOKTEYu9jb1huFG2TbXw6ezljSSYzczJKxWct4LMAhljAE+nOmK9k1uWwlyWjXpB66Vb0iluq28zH8VlBuMur3l2/vBzZk7185BFoHwITtPMjqenKmKCRt9f1p/jexl61PdxcXodGHv2PypJfsOhhlKt0II/Gr0IqKpGLlySyScp8sq3FzHLyG/0qXH4p7pVnbOUXKCeS9P30qa3hyBoNTsfj+/dXnG4MI0pca4pQE5lClbk6qIGq/H1pxGyrw3FNavLdSAUMiZI6EHygke+pOIYo3IPhVURUVVzGEQeES5Zjz1LGrPDcEpdFc5VJGZtNJ9dBy15b1JxLCqkheaKWGZXyMR4redAEePvAc+opNrDsKcOpgCd/wJn4UXsPt6jWeU00sroojYAc+QqzZ4e94EIhYzy20PM7CndxOxBw/BWmJF5XZSpjKxXK32TI5Vf4L2fuXGXLqIys56bg+Z9K1HCuyBJBvHT7o/M1s8HgltgBQAB0FI2OUShwTgqWFgCTzPM/p5U6UV8Ar1TB9BRRRQKFFFFABRRRQB8IqG7YBqeigBJjeFhuVZviPB2AIUkA6kcpGxjrW+K1Wv4YGjlUwVp2jmGIw+UAaoRrMTrUNlYks4c8zEaenKt5juFA8qQ4zgAPKqstIn8LNXH4tNfHG/lsYHirhmOUR59aXnDXuhrX4jgBRwxEqN6YDC+VVHiljdM18WsxZo9Uf9HPxZuSQxCwJMmNPWrOH4Y1z2XVhvIM0/4xwlWuoGHhYQfcd/mKt4PhS2XVU9mCPzpr4+o/2tP0r8+RnbvZ8hSxMkAmPQUzwWAz4cZPAx3I8jrryp3w/gmRmYBmzTOhgz1Jq7wbs+6JlJG86Dap1hl1KtylPX43jans/JPf8AAswuCi2FfxeZ59PU00wfDmaIGUfvlyp7hODgctevOm1jBgVYjp1zIzMuvk9sartb5FeA4UFG1N7ViKsLbr2FqwUHu7ZAbNVsRwxHEMoI8wKYxRFAUZe92QsHZMv+kkfIaVRvdh0OzuPh+YrbRRFLYlGGfsSCdXb5fSva9hrZ9pnI6SB+Ara5a+xRYUZzCdlLCfYB/wBWv404s4RV2AFW4oikCjyqV6Ar7RQKFFFFABRRRQAUUUUAFFFFABRRRQAUUUUAeHtzVd8MKt18NAFC5gVO4qi3AbfSnlFAJtcCReBIPsirFvhajlTSigHvyVEwYFSrYFTV9oA8BK9AV9ooAKKKKACiiigAooooAKKKKACiiigAooooAKKKKACiiigD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8" descr="data:image/jpeg;base64,/9j/4AAQSkZJRgABAQAAAQABAAD/2wCEAAkGBxQTEhUUExQWFRQXGBobGBcYFxgdGhgYGBgXHBgYHBoYHSggGBolHhccITEhJSkrLi4uGR8zODMsNygtLi0BCgoKDg0OGxAQGjAmICYsLC00LywsLCwsLCwtLCwsNDQsLC0sLCwsLCwsLCwsNCwsLCwsLCwsLCwsLCwsLCwsLP/AABEIALoBDgMBIgACEQEDEQH/xAAcAAACAwEBAQEAAAAAAAAAAAAABQMEBgcCAQj/xABCEAACAQIEAwUFBgQEBAcAAAABAhEAAwQSITEFQVEGEyJhcTKBkaHRQlKxweHwBxQj8RVicoIWU5LSMzRjc6Kywv/EABoBAAEFAQAAAAAAAAAAAAAAAAABAgMEBQb/xAAwEQACAgEDAgMHBAIDAAAAAAAAAQIRAwQhMRJBBVFhEyIycYGRobHR4fBS8RRCQ//aAAwDAQACEQMRAD8A7jRRRQAUUUUAFFFFABRRRQAUVDfxKJ7TAHpz+A1NfMNileYnTcEEH4GgCeiocTiUtjM7BR1NKsf2jtqYQhzzg7TttzpspxjyySGKc/hQ7orL/wDFf+UfOq2D7bK8+wD92fFHXf8AKo/bw8yf/hZv8TY0Ukw3aaywUs2Qnafypnbx1toAdZPKRPwqRTi+GQTxTh8SZYooopxGFFFFABRRRQAUUUUAFFFFABRRRQAUUUUAFFFFABRRRQAUUUUAFFFFABRUWJxCopZjpWK7Qdp7gBNpojWIGo561HkyxgrZYwaaeZ1E3JNQ3MRyFc2udpWZA/eNB5Zjv0iqb4m9c1LMi+pzH/tqB6uPZF6PhOR8ySNpxDi1mxfD3WGqEdWBBBByjXUSJ9KX3u23imzYdhzLkKD0jes1Zw6jUDU7k6k+pOtF2+q71DPVTfGxbxeF4Y/Fcn9l+P3LfGOK3sSfFkReSiTH1qke8/5o/wChaqXOKAbCai/xJ+SfKqrnbts0oYFGNRiqLxFz/mKfVB9K8d3cAyhUKzMKY18ulVf8Sfmh+H6VLZ4mpMEQaFL1Fli84oYYTi3dSGtlZEajMI6elR4bEt3pcEFQsCD8ZG451Jm06j4ioLmDU6jwHkRt+lOc5Ul5ESxY7ckt3z3NLw7tDdTRlYDkGggjqIJj00PlWm4fx23c0Jynz2+Ncve66aXNV5MP39DVu1eGndA6xoGmW8i509CRVnHqH2+z5KGfQxa95VzuuP1OtUViuB9omtwl0GNoMSvwJBHvrY2L6uoZTINXYZFIxs2nli54fD7MkoqljuKWrXtuAem5+ArNY7t/aUwiFtYkkD8Jp9FezZUVzp/4gs0wMsQYKMCQfZIz7gwdfKqzdvL0jUddl+lLQWdOormi9vLx6e8D9KtYb+ILZoZEIAkkEj3c9aKYdSOg0VmMB21sOYbMh89R8R+YrRYfEK4zIwYdQZHypBbJaKKKACiiigAooooAKKKKACivjGKRcT7S27atAZmEwBGp9SaRyS5Hwxym6irMxxPj5vXbqzAUkL/p2/X31l7uIu5wGKsADlVQZaebdPdVEAupuPILGFHNv2ac8OwgRZPtH9xWVOUm9zqsGOEIKl6fU+YHABNTGb5D0+tWb10DeosTiY21J2rzaw2uZ9T05D6mor7Inq92Rlnfbwr1P5CvS4FB7UsfP6VaJqK7dA1Jj1ooOp9gChdgB7q9ZvOluI4osGAWHP0qpZ4zJCog12H7NOUXJWkMnkhCSjNpN+Y8zmvLQdwD7qWPxJlMOoE+v1qa1xFDuCPTWmO0rY9U3Sab9GTnDL9klD/l2+G1fGxDpq4zL95fzX6VIHBEgz6b/DevSP0mPMb/ABoFZ7w+IVx4SD1FQXMKVOa371qDE4LXPa8Lc15H086mwGPz6HRxy60c8hVK1welvFxK/wC6d1+o86rr2mZWbCWbjo/Xlmy5oOswRzFWsRZ1zpo3McjSfHY1bKtcyDMqnxwCwUcp3JG1SY59Mr7kGfEskOnau9+X94ZfxN+21p+8dlvePQl5nw91lAGQofFmLGdstIGJDL6nXlV7hl63icOLiSGYkS41zA67TK+lU+IYZkuJmIYModWGYSrAxIdVZTpswFauHL13fJzGs0vsWnF3F8MtcQxjXCC7NcZQFnQQPu7TVS1e1aR6c9q9ILORxeRmlSEIcrkY7NA3qguMtqADdSfNhP41MVBicQIkj51PwrH9yy3IDMGzQT9BI9QdDSlcQjHR1P8AuGvp5U4VMP8Ay8k/1ob/AJmbNKd3lg92EjPmzAnaCIovagrufcfxXvGDaiFVdWZmIUQMztq7f5j+VW+CcQxKZ7toEi2JfK4BC+Sn2/T86QKnM15tYka5W1G4nafKiq2E53OwcC7aK8C7AnZh+Y+la624IBBBB2IrgOGxB+ycp5n6fv4Vr+zXaV7BCtJQ7gmfUzypHEcpHUaKr4HGJdQOhkH5eRqxTR4UUUUAFFFQ4q5lUnoKAEfafjaWhkzgO3yH5VhsVigdQR6184nx5C5a6HRuUppvqJG3lFKMTcDewNbpHvH61nZcnU77HSaTTLHFR7ss8PTvHzn2V0X3c6u4q9lFe7dsIgA5CqdoZ3nkv41VdmgkvoiXCWT7Te0fkOlSd+CcoInXTmI5ny+tTEUs4rjMvgT2j08+XrS0khN5MMbxIL4V1bbyms7iDcuuQSco2bXKY0OU7NB0MTBqNmlyG0EkBjs2Uw2XrDAr6gjkai47iHU2biuWNrwi0WMFDuPKN5jl6CtHT6eqkznvEPEOu8UFSvm+f4LuNxQtoqFWfNmhzcyImVc0FEguWAPtMw0GlK8Rje7UtltvAJyXEQo0cipHiFLuJYh7yobhA3lFJyzPhb1A0/CvP+DtnS13Rk6qD1Ybj/pq4opcIyZTlJ+87GKcTDAMLFu0GAOW0oRdtwAIk1awXEkaO7vMSSway9tYBGgKPAM+WvryCVMDcW4y5W8GhA2GWQfTU/IVRtnUqoJiZMc9yfnSSgmqaFx5Jwl1RdM3GExYzKuYBzOUSAWI3A608wuKzeFtG/Hy8jWA4LfW4AuJVWbMCjmcywRlEzp7t51nQjWfzClghYd4dVE+JgPLc+tZ2p0tXOH2Og8P8T62sObd9n+47qlxLDT/AFU0ddWA5jr61bwr51B5j51KoqijZumQ4HFZ1DcxowqLiVj7Q/f6cqrR3F//ACP8NfoablJBFK0I6TvsUuHBcoIGu2ggDyA5VDi+zz4m7KMxMSQsToIJLOYVYgeXWorTslzKNZO3n1qXiaXmACrETMaz022qbT5emaf3Kmv0/tcLSVvsQYjs/h7TAObNxtTrcNwrtuTKg67AmrvDLuFt3VL2luIN7apvoY5QdY0rKY3jCltBEAAgEnUbksx3PlA8qgwHFhcfKGAMfZYkj3its47ezqmL4twy+jW3wwSRAburUr0I13HpWabsZhrn/l7ilvs92xtPP/tOYb3T6VS4FfwcXhi+8FyB3JRWMmDOqggNMe1Ag+tLu+IGpkDUmJjrqNYpHEXqPON4dibDHTvgpg6ZLgjquzHy0rzd4mcS/eMVLBQhAUKRGwZYkHX5mmWF4lMA+Ll1Plrzp3gOxdrHo1y1fFvEpIgLqByDyfEp9CB6jQaoRO2ZMCp7GK5TPQDnUWLwNyxdbD4gZbiiY+y68mQ81/CrN7hzomfwxCMQGGZRcDG2zAaqGCkg+XKjZC7mg7M9pXsOCYCnQqTv6dDXWcFi1uoHQyp/cetcR4Zxcpba2UDZiZ1ABBQoBcBU50E5gJEETNaXsFx02rndufA5A1PstyPodqax8WdQooopo8KR9qcVltZQYLaCnlYPtsqXGOcwEG8wBzJ10qLNJxg6LOkxqeVJ8CLjNpFXwubhj7QG59w08qUcNTNe02QQPdoPxqF1ylctzvEMkayNPOetXezi6O3n9azsj6nxR0uGHRF73tz8y5jrkA+X5UYG3CjrufU1Bjtco6kfjrV5RpUS3ZK9okeJu5VLHlWIx2M8UkwxM7wfdWm7Q3YQDqfwrJXriOyqyA6FNT964hJ055VKejtVnTR6snyKXiGT2ele+72PXGMF3lkK9wrkAZWn2cobIPRQxgcizdaTYRmvuFPjcwNDpO2YRtPOvWNs3LIM3M1pmkKfCUO4CkHaeVOey2H7wt3qlYE2/wCm2p5axA9dK1kcnyXuH8DGQ23t/wBQN7c6gcwRsf379AnA3cqzsSwAAM6gDpTzhHDwBPzputiksekYu7wRlDZSRmBDRzB3ms3xLg/hCWrZ73WWOoPTQfseddXuWJrL8ewceISCJ1Bg+4ihMGjkuLwFy0PEy5jp6E6nyPPTyrX9n+GWb9mzcfMbttz4w0NnEbkakEZWg8yeppP2k4QmYuL6kgcmDCRzOpIPnVnsRg71w3ALvd2wULBQJ8WYEhiNGgfEChobFtcGst3ctzyJ+fP6++rlx4PrtodfKstwbD4i2jpimzXVcENmzSjiAZ6Sp3jatVZaVBrDyR6Mjidngye1wQn6blTjNnNaJ5oZ93P9+VWcBez20byg+oqQ25BXqCPiKX9n2m2w6MPn/amk3MSTFLF1T1/H9xUmGxwaBPjmCvMQefQRzrzxldARy/f5UW8Pcie8j/aKRbNodScU2zm/bHAZMVckkoIud31tv7RXzVp+VVMEhUqUElDAfYPaYSJP3lMbU+49ae7iX7wD+n4FJHijnpsDNfcPYUcix66n+1bWGDcU5HIarPFZJLGtrLSXVKzSTi2JNwi2jZTOYnYKi7uTznYDb8nN/Dx7alVO+ZSBr1JEc6XY/hwKkCWQ8p1H+k/lsankm1sU8UoxlckKcFxVkK95orSVbqAdCRy9a3PBOM3EuLdRznn2p1JPJvvT51i72GLkiM7XCFDAQEtqPYAPssevQE1oMHY7u2EmY56TryncgRpJ0+NNg3wyTPCCpwfJt+2FhcbbTFLIbRW62boHhI/yNrptuNyayC4+9ct91cuuBbMG1JhWHTygyPJvOnnB+NMC+cB1uqVcHTNI0bQaEGDPX1qhx3Dd09u8NcwCXOUk+wfdMf7hStENi9bfmSfOdauWcGwt98gtlFYBgWIuaxqq8wJ38jVfFpb8D2kuKch7wM+YM8jxLPsjQ/Go++AOoYdTuIo3DY7j2O4r/MYdSTLp4W842PvH509rlP8ADPjKjEm1OlxdNDuuo38prq1MZMnaPjbVzvtU9s5+9ICTqSYGhEfMCuh3NjXNu0WTU3SoVWmW2nUD8agzcIvaJe9L5GWx5XP4Yy5NI21O9X+zv/hN6/kKXY0guxWIyiI2giau9nG8DDz/AC/Ss6buX3OixKsdV5HvEn+pbHn+Rq85MCBm8pj31Qx+j2z/AJopkm1MjyySfwoQ9owf6YO8fOshesuLhOZUEW2DHUjOzCY1zAZNfWtr2kt+FW6Ej4/2rFcRuQRmIGyifUwPnVrSushn+Kx6tKmlwxdinvgDv1UQSJU8/Me41rexjXiJuCQ0ZSTqBvIUDX3x76y+Oxr3IVbdzUCG8OUkEqSSdN1I66GrvZtz3wzXTb7sE6nUAbqJ0HX51qI5Y7Xw2MopgErK8B4sjABTIieeg855n8jWkt4sEUg9MkdaznH9jTrE4wAVke0HFBbRrhPsgmIn3R50JA2YbtillyApK3F1VSRMMRrz+6dRtVvsU2KtoXXDq9q4+UkXIZcobxGRGQEkT1mk3EVfGXlfC2i1wgyswTAEk6xA2kx8xW77N9pbC4fI6mw1gFGVyILooLhX9lmk6jQyTpzoY2Ik4bxcYu5euoGVT3VsBgJlcxPskj7RrU2BpWX7LgtbDkBWvXHvso2GbRAI5RWqsjSsXO1LK2jsNFBw00U/mSWhqKVcB2u+o/8A1TQtAnoCfgKXdn0/pserfh/eoywvhf0JeI62zO9NOAYXvCgOwAJ+nvNLeKHwx1gfE1tOy2AyWFJ9pgD7uQ/fWp9Nj68m/CKXiGo9lg25exyjtmBbxeLdwQisW6Zp2APUmfga92S1kW1KMzsQtwW2AcFlLFV1kIpAXSCxkk7Cq38V0Y4rFWxzVSPOAr6f/KtX/D3HWLrm4YzXgGUkak6l1naVYke8VsM5NIxuHxt22VN1Wsatmc5goTkCANdtQZqyctxRctwBpmAEDxSVdV+yCJldIKnYV0/tlgLL4W53gBAUkSY1APSuVYHMFbM+fOdGC5ZW2rgnLyANxV89fOhMJKiOERgxmW08vhy/SpRirbDMGER8qqcZt933Ymcyd5ttodPlvWQuBe6OmGJy8nbPt8CaJSofixqd2dGwCBjo6gAMZJgSqlonqYgeZp43Zy7isFcu22DBcwy65wyiZAiDGhidaynCj/SHoN+Wgrq3YLHrawd52kqrgmNyWAUb+gpXwRJJs5ZhrwZQ3VQfjH9qlXb8/wAPnXtcKbr3Bats0vchEUsQouNGijkKr5CCIJiYIby5QdttqQUb8AvC3ftvzRwfdIn5E13ZTX57wgZXJg78v1rvvD3zWkPVVPxApskSQZNc2Nc27RC3mOePC069dfrXSjWI472ZsM73b7XMrMAqW4kkiTuNt6r5oyaXTyXtHkxwk/acUc9xF5DcbIRBA+X7+dWez9yHZev5f3q92j4Dbw1xO7kpctkoToevi84Vvl0pHh7uS4G86z8sWnudHp5wmvc4a2HvFbUoY5a1awlzMoPXWvtxZH72NUeHPkY2zy1Hoai4kS8wryLXEcPnQr8PXl+/OsPi8Gj5kuaKwieaN9lvca6Ew0rO8cwEy66z7UfjT7p2JCpxcJdzOtcGUliDOrnaSBBbQRm0mRzpVYw9x2a73bC2NFc7MDBDQJhYjX3TpVzF8OL6C53ZnMrH2cw2Djp50+4XibYUr4UZJLqBlUHUswA0ykyZBNa2LMpr1OU1mhnp5b8eYv7P8cKh7ZCoAc2aTJAgR5x7vTWm3/GK91Ftibiuc0iBEtqOo2pZwjhAuNcvuhHeHwwy5MoJy5ch0MbqRuSaW9oeFpbuWsjFczFmBzsSFy6LktmD4jv5VMUh9iO2IeAuYFB4iYhiI1EHaZ3pZglxeNa4o9k7tsi9NfSPCJJ86ZLwKzBhSSwIksZ1ET0B84pz2VvjDIbF17YQSbYW53mUfaRnUZS2Ykws8+lAL1Kf8P3TDvcwt1VXFAyXXVWUzkWYhGjxZOYM9QFXbK+uOxQw9sxasy19/s6mSAOpOk8/cKk4/wAZuYxzaw4Nu2hOe4+ihhoTH2n0gc9tRNWOE4AQBrlHM7uRzPwqpqNQsapc/oamg0Ms8uqXwr8jDh1r7URMQOgGwpkWgxr5QCZ+lFm3FTVlRXc6WTKfF72W03VvCPfv8ql4fay20Xyk+pqje/rXwv2E39ef0pq7aU4JbJIWcTedJ2k/D9a6P2csXf5a2blwMzICBlAABAIGm+lcuuqLlwhmZVCkkqJMDeF+0dNq94f+KNqxZFqziO9CrC58O4YDkAc0ADQCQ23uq7oVs2YnjLalCPoHbi2t3EswAS+NWUGc5U5JUwJjKNDJ92gx1qzdw5Y4dlVWOZ7Fye7LD7SMCDbPvBG0kUv45xpr99sShIW2FWGOruSTAg7ySZFPuFcYF2RdTO4PiMlXUxGpHtDT41oJp7GHKEorq7Eb8ZxDgKbVoAbd5iXdAeZCK2ZvSTNS4ZSzS7HxEBrhWBAnKqoPYtgTC/GK9Y3iFhC2VXMCPGwADb6mNRBG1KMd2na4BbQQp9lLeisR1Y6sadaQ1KUtki7xzDm457pRlysBJ6iBy99I73C7xUKy6SJi1b0EiYKtm28q0HAsX3loGNRoQdwRpz51qOG8E7zCXMSLqjIxXJz0jczoTMgRrSNJ7joznC4ifhF9rOR1HiDHwup0IkQVMH9itngnK8Nb/wBS8B7lXMT6TFZU4JiLbypViwUAyQVMGRyFNsReFu0xH2V08zsB7zTtuSIz2BxjWzcIVLiXMwZHkqw7zOPZII1VTIPKvjYs3bjM3tO5ZoESSxZiOQ1NfLWFu9ybqqpRWCuM8PJ0BVI1Gvlz6VH3Y5+vw9KZ3H9qNIbtl1QImW54dlIMBIuB2znvczwwMDKNK6/wsRatjoq/gK4ZwAl7gC+KXC7EMpMCCDrzG+td6srAAprVD4uySs32m4q2HiLQuhjop5MOc1pKz/azCM9psntgSvr0pk76XXJYw9PtF18HLu0XF7+JunMuQpEZQYWASFB9/wAT7qVB8yg/uaaXsDiHnM+UHcD9KVtYNpyh2OoNZkn1bnUY49CpVtxXkaLguLzW4O66HzHKjiVk6OvtL8xSPDYg22DD3+labD3Q4BGx28vI1E1aonun1I84a+LiaGD+BHKpksmPEQSeg0+FK8TYa02dPZ5jp+lMcHjFcef4URl2Y2cP+0eBVxDgwOq6Ty5UkxnAnymVDod1mee2lbhhUDWumlOVrgTr6lUtznljC9w02HuWgSMyMFdYHIEiRzqbGX8U9wtZxCWViAO9dCR55RrrNa/H4PONopW/CG6A/vzqZavJEqy8L02Teq+olW/fNpke6ouSMrpJhRE9JJg6+deMJwgSDmu3WEHU5UB6gDU++n9rhTT7NNLGCjeAOlNlqssth0PDNLjd1fz3FeC4fOr6+Q2nzp3ZsRXpiEA5DryH0r3mOXMASvU6Lpzk/lNRxxym9tybLnhjjcnSPVUuJYvKMq+223l51le1uPxF0jD4fxm5Ai0QSZOijXNr1IA6c4bdkOEPYtL37TdJbKrEFkA0IJBIJHykjlNWMmlnGHUUcHiWLJl6K27erG/DcJ3aa+0dW+leOJYjKtWL94AVn+IX82vX8Kpy8kakFbtkdrE5Wzn4Vjb+At3LtwJCsrHSNIJkacxBrVfyr3PZExVLj2AuAWg2VWWcjAAGeas3Pfbz8quaJpTrzMzxqDlgUvJ/j+0ZsYFrbp9kqxKqfYLnYjn7q0fDMLkTX2jqx8+frXrhYxLZh3YfKssVMaSJ0O/6VGnEkPPL5ERWqkkzmJZJONPgVdocFmYMNDBAPR18Sz5GCPeKXd2zZglsqrhXE+Hu7o3ieRjl1rU3hbdSC8DqCNDyOoIow9pC6pbAZmIA5yx2HlSOKbsdHM4xpFXgeFcM7kjxQWGoBOgJXT2uZmBoecU7fB3MhuJbhZy97A0JB09d6ixNi4jsjjIVMNqDr7tK0nZfgLXELXHNvDKczZiYLRyXm5HlP4FeEROTlK3yWuwXZXvmW5cnu0IJjTORsD1HMjp61R/iELdvFNYtjKoCsRyzFZgeWxinPGe2XchUw0W0X2QQCW828vL9jD8UuXXuO93N3rHM2YEHXY5Ty6coFG/cVVWxWbymf39Klwlxg6keFl2+okHpXiyZ2AnnU6Yefr0NIDNn2Qw5v4wXHALe2xAiSoAXbzI+FdTArIfw84aUs9448b//AFHs+k7/AArYUxkseAqO8kipKKQcc945w/JcI+ydR+YrGccguvVdSfXYDrtXZOIYFLgh1DDzExWfx/ALI1W2oPUCq8tOpSu9jSx+IuGOqtnKcWiBc2dlboy6T6jlVrh2ONs9VO46Vrk7NrduBGEofaHUfd9/4SeVJ+1nZO7hZvjK1qRKqD4J0HqswJ38qiy6Wl7pY03irlKsqS/T6/uX7V1WWRqOv18qX4jAQZtmD0n8PoaR4DiZQ+E6dOR9K0WFxK3BKn1HMe6qTXmbMXW8SKzxIqctwEHr+n0phbvKwkGa8XVVh4h+Y/Sqb8LG6MV9Nf1pPeQvuP0LtwEnSIPxHmNNflUtKzZvLswPr+o/OvneX/uj5f8AdR1egez8mhpFUMRxa2pC5lk82YKvqSeVQFr50gD4fWs7wfsVaDuMRie5JMhsjuWX1GxG2+4nXarWlhDJJqRm+JZMuDGpQa+fkaTEdo8LaBhxiLo6eG2voG1f1gz5Uj7/ABfEGJBC213hiLehEgvBZiByUGDGg5aXh/AeF2B4O9xT9XBCjbZIVOW5k+dX72O5BQg5Aa7beQ9NavynDEt9jCx4M+pla39f5F2E4elgEFme4dO81Gmk5bcmYjd2bXUxADfYVCGAjKGAkz4SrDYaD2id2JOs8q8YjiCr5n4n50rvXy51+FUcutbXTA2tL4RGDU8rtr7EmKxWb/SKXIS7QBJqxe0gEE5gYA0J6H0mouI8HxCWG9u0LggXYbTWdxyO2lVIw8zXeRJWvovP5Dzhdtcgy+/1p3wWxhbt02cSyarojGMxOgg9RG2/zrIYG0cJhUZ7veONz9+SSFE6mBz8qWIGus1x/tHby0j0HL9629LibnfZfkyPE9Uo4unvLt5f3g13bLsfbwrKbV4w8xbYBsvnvJXlyrOW+Bu7BVVHZjAAJUk+hBHzrxnKidgPhp5bV9tcSfNlIIOjAMjKY5ETEjzFaqZzLQ9s9jsaLRtfy6hS2YzlmdB7WWY02mrWB/htiDM91anUz4p+FJ07RX/CqszMxAADPJJ5AA6mrtvtjjbGa3JVp171WLqY2h9tIOopL8hUl3LHGuz38kyKzq5KzniIMwYUk5fdvSHGcWUaA/7iYHuNV8Rj7l4l7rs7k6k/hA0AHQCvOBxwtOc1pLgZSpVxtPMedO6nQxwV2Qm6wYOIzKQwnaQZBjmJG1X+LcWOIIOULGYxmdjmuNmcy5JCzsuyxpVFLQCgAacvTkPgK94GxDiVkBgYPMbx6b031HHlLWU5+WxA+R/fU1qOzXCDiLwEeAQWI6DlPU/vapb2GXE3FWzbIY5pJW2sKzSFItADKg8IY6mda6L2b4MuGtKi6xuTuTSXsOUdxrh7QVQBoBUtFFMJQooooA8OtU8TZkVfrwy0AYfH4l8NfW7Epy8pEFT0B+9yO9MbuKOOQp3ZSzmGdiRLFSGCLG2oEnppGshtxDh4cEETWW/wW5ZfPZuOsCAJlYkmMp0IkkweppRvBS7UdkbRDXLVsKIGdFGn+pY2I5jp6ViL+Au2jKkkctYb3HnXVLHGR7N5ch+8slD6jdfdNIuKcPFsyIa08lCII6ldPl5elUtTir3kbXhmr/8AKX0/YxuH4+wMOJPn4W+lME4xbPUe76V4xXD0uEgroNus9BS7E8CgMULAjXKYNU6TNzYdLxVfvfEV9PFV8vgay1mY13qWKa7H1DuaL/FVH9qr4jGq/tRp7vwpMBX2KROSdpjZQxSVNX8xr/iQGiifTaq13Fs3OBVJ7yjc15XEEmEE0dLfI5NLaKLQrwjM5yoJ869fyBAz3Zj7o3Pl5U4/w8PaXuiUG/ME8tYp8cd8kOTMo33a3rufOBYe3ZxFs3hK5lljtE61tGOKTEYu9jb1huFG2TbXw6ezljSSYzczJKxWct4LMAhljAE+nOmK9k1uWwlyWjXpB66Vb0iluq28zH8VlBuMur3l2/vBzZk7185BFoHwITtPMjqenKmKCRt9f1p/jexl61PdxcXodGHv2PypJfsOhhlKt0II/Gr0IqKpGLlySyScp8sq3FzHLyG/0qXH4p7pVnbOUXKCeS9P30qa3hyBoNTsfj+/dXnG4MI0pca4pQE5lClbk6qIGq/H1pxGyrw3FNavLdSAUMiZI6EHygke+pOIYo3IPhVURUVVzGEQeES5Zjz1LGrPDcEpdFc5VJGZtNJ9dBy15b1JxLCqkheaKWGZXyMR4redAEePvAc+opNrDsKcOpgCd/wJn4UXsPt6jWeU00sroojYAc+QqzZ4e94EIhYzy20PM7CndxOxBw/BWmJF5XZSpjKxXK32TI5Vf4L2fuXGXLqIys56bg+Z9K1HCuyBJBvHT7o/M1s8HgltgBQAB0FI2OUShwTgqWFgCTzPM/p5U6UV8Ar1TB9BRRRQKFFFFABRRRQB8IqG7YBqeigBJjeFhuVZviPB2AIUkA6kcpGxjrW+K1Wv4YGjlUwVp2jmGIw+UAaoRrMTrUNlYks4c8zEaenKt5juFA8qQ4zgAPKqstIn8LNXH4tNfHG/lsYHirhmOUR59aXnDXuhrX4jgBRwxEqN6YDC+VVHiljdM18WsxZo9Uf9HPxZuSQxCwJMmNPWrOH4Y1z2XVhvIM0/4xwlWuoGHhYQfcd/mKt4PhS2XVU9mCPzpr4+o/2tP0r8+RnbvZ8hSxMkAmPQUzwWAz4cZPAx3I8jrryp3w/gmRmYBmzTOhgz1Jq7wbs+6JlJG86Dap1hl1KtylPX43jans/JPf8AAswuCi2FfxeZ59PU00wfDmaIGUfvlyp7hODgctevOm1jBgVYjp1zIzMuvk9sartb5FeA4UFG1N7ViKsLbr2FqwUHu7ZAbNVsRwxHEMoI8wKYxRFAUZe92QsHZMv+kkfIaVRvdh0OzuPh+YrbRRFLYlGGfsSCdXb5fSva9hrZ9pnI6SB+Ara5a+xRYUZzCdlLCfYB/wBWv404s4RV2AFW4oikCjyqV6Ar7RQKFFFFABRRRQAUUUUAFFFFABRRRQAUUUUAeHtzVd8MKt18NAFC5gVO4qi3AbfSnlFAJtcCReBIPsirFvhajlTSigHvyVEwYFSrYFTV9oA8BK9AV9ooAKKKKACiiigAooooAKKKKACiiigAooooAKKKKACiiigD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0418" name="Picture 2" descr="http://image.carcraft.com/f/howto/10118993+w799+h499+cr1+ar0/ccrp_0803_02_z%2Bengine_balancing%2Bcrankshaft_counter_weight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143" y="2008099"/>
            <a:ext cx="3628216" cy="226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40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5013176"/>
            <a:ext cx="7920880" cy="936104"/>
          </a:xfrm>
          <a:prstGeom prst="roundRect">
            <a:avLst/>
          </a:prstGeom>
          <a:solidFill>
            <a:srgbClr val="3BAFAF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Outcome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99592" y="1412776"/>
            <a:ext cx="7772400" cy="4572000"/>
          </a:xfrm>
        </p:spPr>
        <p:txBody>
          <a:bodyPr/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en-US" sz="1400" b="1" kern="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Outcome 1 						(3-4 Weeks)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Elastic constants and their relationships</a:t>
            </a:r>
            <a:endParaRPr lang="en-GB" sz="1400" kern="0" dirty="0" smtClean="0">
              <a:latin typeface="Arial" pitchFamily="34" charset="0"/>
              <a:cs typeface="Arial" pitchFamily="34" charset="0"/>
            </a:endParaRP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Two and three-dimensional loading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Volumetric strain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Other Elastic constants</a:t>
            </a:r>
            <a:endParaRPr lang="en-GB" sz="1400" kern="0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en-US" sz="1400" b="1" kern="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Outcome 2 						(8-9 Weeks)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Loaded beams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Pressure in thin walled vessels</a:t>
            </a:r>
            <a:endParaRPr lang="en-GB" sz="1400" kern="0" dirty="0" smtClean="0">
              <a:latin typeface="Arial" pitchFamily="34" charset="0"/>
              <a:cs typeface="Arial" pitchFamily="34" charset="0"/>
            </a:endParaRP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Pressure in thick walled vessels</a:t>
            </a:r>
            <a:endParaRPr lang="en-GB" sz="1400" kern="0" dirty="0" smtClean="0">
              <a:latin typeface="Arial" pitchFamily="34" charset="0"/>
              <a:cs typeface="Arial" pitchFamily="34" charset="0"/>
            </a:endParaRP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lang="en-US" sz="1400" b="1" kern="0" dirty="0" smtClean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en-US" sz="1400" b="1" kern="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Outcome 3 						(9-10 Weeks)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Friction Clutches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Gear Trains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Pulleys / Belts</a:t>
            </a:r>
            <a:endParaRPr lang="en-US" sz="1400" b="1" kern="0" dirty="0" smtClean="0">
              <a:solidFill>
                <a:srgbClr val="008000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en-US" sz="1400" b="1" kern="0" dirty="0" smtClean="0">
                <a:solidFill>
                  <a:srgbClr val="008000"/>
                </a:solidFill>
                <a:latin typeface="Arial" pitchFamily="34" charset="0"/>
                <a:cs typeface="Arial" pitchFamily="34" charset="0"/>
              </a:rPr>
              <a:t>Outcome 4 						(4-5 Weeks)</a:t>
            </a: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Flywheels</a:t>
            </a:r>
            <a:endParaRPr lang="en-GB" sz="1400" kern="0" dirty="0" smtClean="0">
              <a:latin typeface="Arial" pitchFamily="34" charset="0"/>
              <a:cs typeface="Arial" pitchFamily="34" charset="0"/>
            </a:endParaRPr>
          </a:p>
          <a:p>
            <a:pPr marL="1600200" lvl="3" fontAlgn="base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lang="en-GB" sz="1400" b="1" i="1" kern="0" dirty="0" smtClean="0">
                <a:latin typeface="Arial" pitchFamily="34" charset="0"/>
                <a:cs typeface="Arial" pitchFamily="34" charset="0"/>
              </a:rPr>
              <a:t>Balancing</a:t>
            </a:r>
            <a:endParaRPr lang="en-GB" sz="1400" kern="0" dirty="0" smtClean="0">
              <a:latin typeface="Arial" pitchFamily="34" charset="0"/>
              <a:cs typeface="Arial" pitchFamily="34" charset="0"/>
            </a:endParaRP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12776"/>
            <a:ext cx="5256584" cy="4896544"/>
          </a:xfrm>
        </p:spPr>
        <p:txBody>
          <a:bodyPr>
            <a:normAutofit fontScale="92500" lnSpcReduction="10000"/>
          </a:bodyPr>
          <a:lstStyle/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The balancing of rotating bodies is important to avoid vibrations.</a:t>
            </a:r>
          </a:p>
          <a:p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 In heavy industrial machines such as steam turbines and electric generators, vibration could cause catastrophic failure.</a:t>
            </a:r>
          </a:p>
          <a:p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 Vibrations are noisy and uncomfortable and when a car wheel is out of balance, the ride is quite unpleasant.</a:t>
            </a:r>
          </a:p>
          <a:p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 In the case of a simple wheel, balancing simply involves moving the centre of gravity to the centre of rotation 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78850" name="Picture 2" descr="http://www.davisvibrationbalancing.com/images/shopsmall_one_lr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980728"/>
            <a:ext cx="3039983" cy="2016224"/>
          </a:xfrm>
          <a:prstGeom prst="rect">
            <a:avLst/>
          </a:prstGeom>
          <a:noFill/>
        </p:spPr>
      </p:pic>
      <p:pic>
        <p:nvPicPr>
          <p:cNvPr id="54274" name="Picture 2" descr="http://economytireofjupiter.com/images2/GSP9700LF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284984"/>
            <a:ext cx="2619375" cy="3009901"/>
          </a:xfrm>
          <a:prstGeom prst="rect">
            <a:avLst/>
          </a:prstGeom>
          <a:noFill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618040" cy="5005536"/>
          </a:xfrm>
        </p:spPr>
        <p:txBody>
          <a:bodyPr>
            <a:normAutofit fontScale="92500"/>
          </a:bodyPr>
          <a:lstStyle/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200" dirty="0" smtClean="0">
                <a:latin typeface="Arial" pitchFamily="34" charset="0"/>
                <a:cs typeface="Arial" pitchFamily="34" charset="0"/>
              </a:rPr>
              <a:t>For a body to be completely balanced it must have two things.</a:t>
            </a:r>
            <a:endParaRPr lang="en-GB" sz="2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2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	1. </a:t>
            </a:r>
            <a:r>
              <a:rPr lang="en-US" sz="2200" b="1" i="1" dirty="0" smtClean="0">
                <a:latin typeface="Arial" pitchFamily="34" charset="0"/>
                <a:cs typeface="Arial" pitchFamily="34" charset="0"/>
              </a:rPr>
              <a:t>Static Balance.</a:t>
            </a:r>
          </a:p>
          <a:p>
            <a:pPr>
              <a:buNone/>
            </a:pPr>
            <a:endParaRPr lang="en-US" sz="2200" b="1" i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200" b="1" i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This occurs when there is no resultant centrifugal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force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and the centre of gravity is on the axis of rotation.</a:t>
            </a:r>
            <a:endParaRPr lang="en-GB" sz="2200" dirty="0" smtClean="0">
              <a:latin typeface="Arial" pitchFamily="34" charset="0"/>
              <a:cs typeface="Arial" pitchFamily="34" charset="0"/>
            </a:endParaRPr>
          </a:p>
          <a:p>
            <a:endParaRPr lang="en-GB" sz="2200" dirty="0" smtClean="0">
              <a:latin typeface="Arial" pitchFamily="34" charset="0"/>
              <a:cs typeface="Arial" pitchFamily="34" charset="0"/>
            </a:endParaRPr>
          </a:p>
          <a:p>
            <a:endParaRPr lang="en-GB" sz="2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	2. </a:t>
            </a:r>
            <a:r>
              <a:rPr lang="en-US" sz="2200" b="1" i="1" dirty="0" smtClean="0">
                <a:latin typeface="Arial" pitchFamily="34" charset="0"/>
                <a:cs typeface="Arial" pitchFamily="34" charset="0"/>
              </a:rPr>
              <a:t>Dynamic Balance. </a:t>
            </a:r>
          </a:p>
          <a:p>
            <a:pPr>
              <a:buNone/>
            </a:pPr>
            <a:endParaRPr lang="en-US" sz="2200" b="1" i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200" b="1" i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This occurs when there is no resulting turning moment along the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axis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of rotation.</a:t>
            </a:r>
            <a:endParaRPr lang="en-GB" sz="2200" dirty="0" smtClean="0">
              <a:latin typeface="Arial" pitchFamily="34" charset="0"/>
              <a:cs typeface="Arial" pitchFamily="34" charset="0"/>
            </a:endParaRP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 t="11865" b="3391"/>
          <a:stretch>
            <a:fillRect/>
          </a:stretch>
        </p:blipFill>
        <p:spPr bwMode="auto">
          <a:xfrm>
            <a:off x="5364088" y="2276872"/>
            <a:ext cx="1872208" cy="1036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r="29959"/>
          <a:stretch>
            <a:fillRect/>
          </a:stretch>
        </p:blipFill>
        <p:spPr bwMode="auto">
          <a:xfrm>
            <a:off x="5580112" y="4077072"/>
            <a:ext cx="152061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258000" cy="4645496"/>
          </a:xfrm>
        </p:spPr>
        <p:txBody>
          <a:bodyPr>
            <a:normAutofit/>
          </a:bodyPr>
          <a:lstStyle/>
          <a:p>
            <a:pP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If the system is a simple disc then </a:t>
            </a:r>
            <a:r>
              <a:rPr lang="en-US" sz="2000" b="1" i="1" dirty="0" smtClean="0">
                <a:latin typeface="Arial" pitchFamily="34" charset="0"/>
                <a:cs typeface="Arial" pitchFamily="34" charset="0"/>
              </a:rPr>
              <a:t>static balance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all that is needed as there are no turning moments along the axis or rotation.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 a thin disc or wheel on which the centre of gravity is not the same as the centre of rotation. </a:t>
            </a: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 t="11865" b="3391"/>
          <a:stretch>
            <a:fillRect/>
          </a:stretch>
        </p:blipFill>
        <p:spPr bwMode="auto">
          <a:xfrm>
            <a:off x="2555776" y="4149080"/>
            <a:ext cx="3766352" cy="2085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6609928" cy="4645496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0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A simple test for static balance is to place the wheel in frictionless bearings.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centre of gravity will always come to rest below the centre of rotation (like a pendulum).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If it is balanced it will remain stationary no matter which position it is turned to.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 t="11865" b="3391"/>
          <a:stretch>
            <a:fillRect/>
          </a:stretch>
        </p:blipFill>
        <p:spPr bwMode="auto">
          <a:xfrm>
            <a:off x="3203848" y="5013176"/>
            <a:ext cx="2880320" cy="159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7200800" cy="525658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sz="20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If the centre of gravity is distance r from the centre of rotation then when it spins at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/>
              </a:rPr>
              <a:t>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rad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/s, centrifugal force is produced.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where M is the mass of the disc. </a:t>
            </a: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This is the out of balance force.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In order to cancel it out an equal and opposite force is required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 cstate="print"/>
          <a:srcRect t="11865" b="3391"/>
          <a:stretch>
            <a:fillRect/>
          </a:stretch>
        </p:blipFill>
        <p:spPr bwMode="auto">
          <a:xfrm>
            <a:off x="5436095" y="3140968"/>
            <a:ext cx="3140445" cy="1738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899592" y="2636912"/>
          <a:ext cx="1265238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9" name="Equation" r:id="rId4" imgW="736560" imgH="419040" progId="Equation.3">
                  <p:embed/>
                </p:oleObj>
              </mc:Choice>
              <mc:Fallback>
                <p:oleObj name="Equation" r:id="rId4" imgW="736560" imgH="4190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2636912"/>
                        <a:ext cx="1265238" cy="719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79" name="Object 3"/>
          <p:cNvGraphicFramePr>
            <a:graphicFrameLocks noChangeAspect="1"/>
          </p:cNvGraphicFramePr>
          <p:nvPr/>
        </p:nvGraphicFramePr>
        <p:xfrm>
          <a:off x="2843808" y="2852936"/>
          <a:ext cx="741362" cy="239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20" name="Equation" r:id="rId6" imgW="431640" imgH="139680" progId="Equation.3">
                  <p:embed/>
                </p:oleObj>
              </mc:Choice>
              <mc:Fallback>
                <p:oleObj name="Equation" r:id="rId6" imgW="431640" imgH="1396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2852936"/>
                        <a:ext cx="741362" cy="239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1" name="Object 5"/>
          <p:cNvGraphicFramePr>
            <a:graphicFrameLocks noChangeAspect="1"/>
          </p:cNvGraphicFramePr>
          <p:nvPr/>
        </p:nvGraphicFramePr>
        <p:xfrm>
          <a:off x="899592" y="3429000"/>
          <a:ext cx="1636712" cy="741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21" name="Equation" r:id="rId8" imgW="952200" imgH="431640" progId="Equation.3">
                  <p:embed/>
                </p:oleObj>
              </mc:Choice>
              <mc:Fallback>
                <p:oleObj name="Equation" r:id="rId8" imgW="952200" imgH="43164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3429000"/>
                        <a:ext cx="1636712" cy="741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2" name="Object 6"/>
          <p:cNvGraphicFramePr>
            <a:graphicFrameLocks noChangeAspect="1"/>
          </p:cNvGraphicFramePr>
          <p:nvPr/>
        </p:nvGraphicFramePr>
        <p:xfrm>
          <a:off x="2627784" y="3429000"/>
          <a:ext cx="1090613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22" name="Equation" r:id="rId10" imgW="634680" imgH="419040" progId="Equation.3">
                  <p:embed/>
                </p:oleObj>
              </mc:Choice>
              <mc:Fallback>
                <p:oleObj name="Equation" r:id="rId10" imgW="634680" imgH="4190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3429000"/>
                        <a:ext cx="1090613" cy="719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83" name="Object 7"/>
          <p:cNvGraphicFramePr>
            <a:graphicFrameLocks noChangeAspect="1"/>
          </p:cNvGraphicFramePr>
          <p:nvPr/>
        </p:nvGraphicFramePr>
        <p:xfrm>
          <a:off x="3779912" y="3573016"/>
          <a:ext cx="915988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23" name="Equation" r:id="rId12" imgW="533160" imgH="203040" progId="Equation.3">
                  <p:embed/>
                </p:oleObj>
              </mc:Choice>
              <mc:Fallback>
                <p:oleObj name="Equation" r:id="rId12" imgW="533160" imgH="20304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912" y="3573016"/>
                        <a:ext cx="915988" cy="349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5472608" cy="5256584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0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balancing force is achieved by simply adding a mass 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at a radius r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as shown.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resulting centrifugal force from each mass must have the same magnitudes but opposite directions, thus; </a:t>
            </a:r>
          </a:p>
          <a:p>
            <a:pP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	M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/>
              </a:rPr>
              <a:t>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  = 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/>
              </a:rPr>
              <a:t>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	M r  = 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r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Placing the second mass at the suitable radius moves the centre of gravity to the centre of rotation.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 t="11865" b="3391"/>
          <a:stretch>
            <a:fillRect/>
          </a:stretch>
        </p:blipFill>
        <p:spPr bwMode="auto">
          <a:xfrm>
            <a:off x="6003555" y="1628800"/>
            <a:ext cx="3140445" cy="1738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3" cstate="print"/>
          <a:srcRect t="11865" b="3391"/>
          <a:stretch>
            <a:fillRect/>
          </a:stretch>
        </p:blipFill>
        <p:spPr bwMode="auto">
          <a:xfrm>
            <a:off x="5980249" y="3789040"/>
            <a:ext cx="2984239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5472608" cy="5256584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000" dirty="0" smtClean="0"/>
          </a:p>
          <a:p>
            <a:r>
              <a:rPr lang="en-US" sz="1900" dirty="0" smtClean="0">
                <a:latin typeface="Arial" pitchFamily="34" charset="0"/>
                <a:cs typeface="Arial" pitchFamily="34" charset="0"/>
              </a:rPr>
              <a:t>Now consider that our disc is out of balance because there are </a:t>
            </a:r>
            <a:r>
              <a:rPr lang="en-US" sz="1900" b="1" i="1" dirty="0" smtClean="0">
                <a:latin typeface="Arial" pitchFamily="34" charset="0"/>
                <a:cs typeface="Arial" pitchFamily="34" charset="0"/>
              </a:rPr>
              <a:t>three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masses attached to it as shown. </a:t>
            </a:r>
          </a:p>
          <a:p>
            <a:endParaRPr lang="en-US" sz="19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900" dirty="0" smtClean="0">
                <a:latin typeface="Arial" pitchFamily="34" charset="0"/>
                <a:cs typeface="Arial" pitchFamily="34" charset="0"/>
              </a:rPr>
              <a:t>The 3 masses are said to be </a:t>
            </a:r>
            <a:r>
              <a:rPr lang="en-US" sz="1900" b="1" i="1" dirty="0" smtClean="0">
                <a:latin typeface="Arial" pitchFamily="34" charset="0"/>
                <a:cs typeface="Arial" pitchFamily="34" charset="0"/>
              </a:rPr>
              <a:t>coplanar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 and they rotate about a </a:t>
            </a:r>
            <a:r>
              <a:rPr lang="en-US" sz="1900" b="1" i="1" dirty="0" smtClean="0">
                <a:latin typeface="Arial" pitchFamily="34" charset="0"/>
                <a:cs typeface="Arial" pitchFamily="34" charset="0"/>
              </a:rPr>
              <a:t>common centre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9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900" dirty="0" smtClean="0">
                <a:latin typeface="Arial" pitchFamily="34" charset="0"/>
                <a:cs typeface="Arial" pitchFamily="34" charset="0"/>
              </a:rPr>
              <a:t>The centrifugal force acting on each mass is </a:t>
            </a:r>
          </a:p>
          <a:p>
            <a:pPr>
              <a:buNone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	F = M r </a:t>
            </a:r>
            <a:r>
              <a:rPr lang="en-US" sz="19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19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9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900" dirty="0" smtClean="0">
                <a:latin typeface="Arial" pitchFamily="34" charset="0"/>
                <a:cs typeface="Arial" pitchFamily="34" charset="0"/>
              </a:rPr>
              <a:t>Thus the forces acting on each mass are;</a:t>
            </a:r>
            <a:endParaRPr lang="en-GB" sz="19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19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F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=M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19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19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	F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=M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19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1900" baseline="300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	F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=M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1900" baseline="-25000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19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1900" baseline="30000" dirty="0" smtClean="0">
                <a:latin typeface="Arial" pitchFamily="34" charset="0"/>
                <a:cs typeface="Arial" pitchFamily="34" charset="0"/>
              </a:rPr>
              <a:t>2</a:t>
            </a:r>
            <a:endParaRPr lang="en-GB" sz="1900" baseline="30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2420888"/>
            <a:ext cx="2825949" cy="2765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352928" cy="5256584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These forces are vector quantities as they have magnitude and direction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Direction is outwards in the radial direction.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We can add them up to find the total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resultant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force as shown.</a:t>
            </a:r>
          </a:p>
          <a:p>
            <a:endParaRPr lang="en-US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414050"/>
            <a:ext cx="2304256" cy="22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 cstate="print"/>
          <a:srcRect r="50594"/>
          <a:stretch>
            <a:fillRect/>
          </a:stretch>
        </p:blipFill>
        <p:spPr bwMode="auto">
          <a:xfrm>
            <a:off x="4572000" y="4437112"/>
            <a:ext cx="266429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352928" cy="5256584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If the system was balanced, there would be no resultant force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force needed to balance the system must be equal in magnitude and opposite in direction to the resultant (the vector that closes the polygon).</a:t>
            </a:r>
          </a:p>
          <a:p>
            <a:endParaRPr lang="en-US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149080"/>
            <a:ext cx="2304256" cy="2255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 cstate="print"/>
          <a:srcRect r="50594"/>
          <a:stretch>
            <a:fillRect/>
          </a:stretch>
        </p:blipFill>
        <p:spPr bwMode="auto">
          <a:xfrm>
            <a:off x="3059832" y="4221088"/>
            <a:ext cx="266429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/>
          <a:srcRect l="50328"/>
          <a:stretch>
            <a:fillRect/>
          </a:stretch>
        </p:blipFill>
        <p:spPr bwMode="auto">
          <a:xfrm>
            <a:off x="6228184" y="4221088"/>
            <a:ext cx="2520280" cy="2100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352928" cy="5256584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A balancing mass 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can be added at a suitable radius and angle such that the balancing force vector is produced.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Direction set by mass position and magnitude set by product Mr.</a:t>
            </a:r>
          </a:p>
          <a:p>
            <a:pPr>
              <a:buNone/>
            </a:pPr>
            <a:endParaRPr lang="en-GB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 l="50328"/>
          <a:stretch>
            <a:fillRect/>
          </a:stretch>
        </p:blipFill>
        <p:spPr bwMode="auto">
          <a:xfrm>
            <a:off x="5436096" y="3933056"/>
            <a:ext cx="2520280" cy="2100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3789040"/>
            <a:ext cx="2736304" cy="2332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Balancing in a single plane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352928" cy="5256584"/>
          </a:xfrm>
        </p:spPr>
        <p:txBody>
          <a:bodyPr>
            <a:normAutofit/>
          </a:bodyPr>
          <a:lstStyle/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If static balancing is achieved, the disc will be balanced at all speeds.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Thus it is useful during analysis to define that </a:t>
            </a:r>
            <a:r>
              <a:rPr lang="en-US" sz="2000" dirty="0" smtClean="0">
                <a:latin typeface="Symbol" pitchFamily="18" charset="2"/>
                <a:cs typeface="Arial" pitchFamily="34" charset="0"/>
              </a:rPr>
              <a:t>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= 1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Problems are solved by constructing the vector polygons.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Angles are measured and defined using the usual mathematical definition ;</a:t>
            </a:r>
          </a:p>
          <a:p>
            <a:endParaRPr lang="en-US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 l="5273" t="7675"/>
          <a:stretch>
            <a:fillRect/>
          </a:stretch>
        </p:blipFill>
        <p:spPr bwMode="auto">
          <a:xfrm>
            <a:off x="3419872" y="4725144"/>
            <a:ext cx="2127010" cy="189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Worked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5472608" cy="5256584"/>
          </a:xfrm>
        </p:spPr>
        <p:txBody>
          <a:bodyPr>
            <a:normAutofit/>
          </a:bodyPr>
          <a:lstStyle/>
          <a:p>
            <a:endParaRPr lang="en-US" sz="20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Three masses A, B and C are placed on a balanced disc as shown at radii of 120 mm, 100 mm and 80 mm respectively. 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masses are 1 kg, 0.5 kg and 0.7 kg respectively.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Find the 4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mass, 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which should be added at a radius of 60 mm in order to statically balance the system.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772816"/>
            <a:ext cx="3168352" cy="293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Worked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496944" cy="5256584"/>
          </a:xfrm>
        </p:spPr>
        <p:txBody>
          <a:bodyPr>
            <a:normAutofit/>
          </a:bodyPr>
          <a:lstStyle/>
          <a:p>
            <a:r>
              <a:rPr lang="en-US" sz="2000" dirty="0" smtClean="0"/>
              <a:t>First draw up a table to calculate the value of M r for each mass.</a:t>
            </a:r>
            <a:endParaRPr lang="en-GB" sz="2000" dirty="0" smtClean="0"/>
          </a:p>
          <a:p>
            <a:pPr>
              <a:buNone/>
            </a:pPr>
            <a:endParaRPr lang="en-GB" sz="2000" dirty="0" smtClean="0"/>
          </a:p>
          <a:p>
            <a:pPr>
              <a:buNone/>
            </a:pPr>
            <a:r>
              <a:rPr lang="en-US" sz="2000" dirty="0" smtClean="0"/>
              <a:t>		Mass	radius	M r</a:t>
            </a:r>
            <a:endParaRPr lang="en-GB" sz="2000" dirty="0" smtClean="0"/>
          </a:p>
          <a:p>
            <a:pPr>
              <a:buNone/>
            </a:pPr>
            <a:r>
              <a:rPr lang="en-US" sz="2000" dirty="0" smtClean="0"/>
              <a:t>	A	1	120	120</a:t>
            </a:r>
            <a:endParaRPr lang="en-GB" sz="2000" dirty="0" smtClean="0"/>
          </a:p>
          <a:p>
            <a:pPr>
              <a:buNone/>
            </a:pPr>
            <a:r>
              <a:rPr lang="en-US" sz="2000" dirty="0" smtClean="0"/>
              <a:t>	B	0.5	100	50</a:t>
            </a:r>
            <a:endParaRPr lang="en-GB" sz="2000" dirty="0" smtClean="0"/>
          </a:p>
          <a:p>
            <a:pPr>
              <a:buNone/>
            </a:pPr>
            <a:r>
              <a:rPr lang="en-US" sz="2000" dirty="0" smtClean="0"/>
              <a:t>	C	0.7	 80	56</a:t>
            </a:r>
            <a:endParaRPr lang="en-GB" sz="2000" dirty="0" smtClean="0"/>
          </a:p>
          <a:p>
            <a:pPr>
              <a:buNone/>
            </a:pPr>
            <a:r>
              <a:rPr lang="en-US" sz="2000" dirty="0" smtClean="0"/>
              <a:t>	D	M</a:t>
            </a:r>
            <a:r>
              <a:rPr lang="en-US" sz="2000" baseline="-25000" dirty="0" smtClean="0"/>
              <a:t>D</a:t>
            </a:r>
            <a:r>
              <a:rPr lang="en-US" sz="2000" dirty="0" smtClean="0"/>
              <a:t>	 60	60 M</a:t>
            </a:r>
            <a:r>
              <a:rPr lang="en-US" sz="2000" baseline="-25000" dirty="0" smtClean="0"/>
              <a:t>D</a:t>
            </a:r>
          </a:p>
          <a:p>
            <a:pPr>
              <a:buNone/>
            </a:pPr>
            <a:endParaRPr lang="en-US" sz="2000" baseline="-25000" dirty="0" smtClean="0"/>
          </a:p>
          <a:p>
            <a:r>
              <a:rPr lang="en-US" sz="2000" dirty="0" smtClean="0"/>
              <a:t>Then draw the M r polygon to find the value of M r for the 4</a:t>
            </a:r>
            <a:r>
              <a:rPr lang="en-US" sz="2000" baseline="30000" dirty="0" smtClean="0"/>
              <a:t>th</a:t>
            </a:r>
            <a:r>
              <a:rPr lang="en-US" sz="2000" dirty="0" smtClean="0"/>
              <a:t> mass. </a:t>
            </a:r>
          </a:p>
          <a:p>
            <a:r>
              <a:rPr lang="en-US" sz="2000" dirty="0" smtClean="0"/>
              <a:t>Use a scale 1mm = 1 </a:t>
            </a:r>
            <a:r>
              <a:rPr lang="en-US" sz="2000" dirty="0" err="1" smtClean="0"/>
              <a:t>kgmm</a:t>
            </a:r>
            <a:endParaRPr lang="en-GB" sz="2000" dirty="0" smtClean="0"/>
          </a:p>
          <a:p>
            <a:endParaRPr lang="en-US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988840"/>
            <a:ext cx="2257031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687080"/>
            <a:ext cx="4464496" cy="198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Worked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3068960"/>
            <a:ext cx="8280920" cy="5256584"/>
          </a:xfrm>
        </p:spPr>
        <p:txBody>
          <a:bodyPr>
            <a:normAutofit/>
          </a:bodyPr>
          <a:lstStyle/>
          <a:p>
            <a:endParaRPr lang="en-US" sz="2000" dirty="0" smtClean="0"/>
          </a:p>
          <a:p>
            <a:r>
              <a:rPr lang="en-GB" sz="2000" dirty="0" smtClean="0">
                <a:latin typeface="Arial" pitchFamily="34" charset="0"/>
                <a:cs typeface="Arial" pitchFamily="34" charset="0"/>
              </a:rPr>
              <a:t>The resultant magnitude is 143 </a:t>
            </a:r>
            <a:r>
              <a:rPr lang="en-GB" sz="2000" dirty="0" err="1" smtClean="0">
                <a:latin typeface="Arial" pitchFamily="34" charset="0"/>
                <a:cs typeface="Arial" pitchFamily="34" charset="0"/>
              </a:rPr>
              <a:t>Kgmm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 at an angle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208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anticlockwise of A as shown.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To calculate the mass required if radius is 60mm we use the following method.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268760"/>
            <a:ext cx="4464496" cy="198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2267744" y="5013176"/>
          <a:ext cx="3640137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38" name="Equation" r:id="rId5" imgW="2311200" imgH="228600" progId="Equation.3">
                  <p:embed/>
                </p:oleObj>
              </mc:Choice>
              <mc:Fallback>
                <p:oleObj name="Equation" r:id="rId5" imgW="2311200" imgH="2286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5013176"/>
                        <a:ext cx="3640137" cy="358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6" name="Object 4"/>
          <p:cNvGraphicFramePr>
            <a:graphicFrameLocks noChangeAspect="1"/>
          </p:cNvGraphicFramePr>
          <p:nvPr/>
        </p:nvGraphicFramePr>
        <p:xfrm>
          <a:off x="2267744" y="5445224"/>
          <a:ext cx="2400300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39" name="Equation" r:id="rId7" imgW="1523880" imgH="215640" progId="Equation.3">
                  <p:embed/>
                </p:oleObj>
              </mc:Choice>
              <mc:Fallback>
                <p:oleObj name="Equation" r:id="rId7" imgW="1523880" imgH="21564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5445224"/>
                        <a:ext cx="2400300" cy="338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8" name="Object 6"/>
          <p:cNvGraphicFramePr>
            <a:graphicFrameLocks noChangeAspect="1"/>
          </p:cNvGraphicFramePr>
          <p:nvPr/>
        </p:nvGraphicFramePr>
        <p:xfrm>
          <a:off x="2195736" y="5949280"/>
          <a:ext cx="2260600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40" name="Equation" r:id="rId9" imgW="1434960" imgH="431640" progId="Equation.3">
                  <p:embed/>
                </p:oleObj>
              </mc:Choice>
              <mc:Fallback>
                <p:oleObj name="Equation" r:id="rId9" imgW="1434960" imgH="43164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5949280"/>
                        <a:ext cx="2260600" cy="676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0" name="Object 8"/>
          <p:cNvGraphicFramePr>
            <a:graphicFrameLocks noChangeAspect="1"/>
          </p:cNvGraphicFramePr>
          <p:nvPr/>
        </p:nvGraphicFramePr>
        <p:xfrm>
          <a:off x="4572000" y="5979814"/>
          <a:ext cx="620713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41" name="Equation" r:id="rId11" imgW="393480" imgH="393480" progId="Equation.3">
                  <p:embed/>
                </p:oleObj>
              </mc:Choice>
              <mc:Fallback>
                <p:oleObj name="Equation" r:id="rId11" imgW="393480" imgH="39348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5979814"/>
                        <a:ext cx="620713" cy="617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2" name="Object 10"/>
          <p:cNvGraphicFramePr>
            <a:graphicFrameLocks noChangeAspect="1"/>
          </p:cNvGraphicFramePr>
          <p:nvPr/>
        </p:nvGraphicFramePr>
        <p:xfrm>
          <a:off x="5220072" y="6134248"/>
          <a:ext cx="981075" cy="31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42" name="Equation" r:id="rId13" imgW="622080" imgH="203040" progId="Equation.3">
                  <p:embed/>
                </p:oleObj>
              </mc:Choice>
              <mc:Fallback>
                <p:oleObj name="Equation" r:id="rId13" imgW="622080" imgH="203040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6134248"/>
                        <a:ext cx="981075" cy="319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5472608" cy="5256584"/>
          </a:xfrm>
        </p:spPr>
        <p:txBody>
          <a:bodyPr>
            <a:normAutofit/>
          </a:bodyPr>
          <a:lstStyle/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Find the 4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mass that should be added at a radius of 50 mm in order to statically balance the system shown.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	Mass A is 1 kg at 100 mm radius.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	Mass B is 1.5 kg at 75 mm radius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	Mass C is 2.0 kg at 90 mm radius.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340768"/>
            <a:ext cx="3271747" cy="2889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1 - 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5472608" cy="5256584"/>
          </a:xfrm>
        </p:spPr>
        <p:txBody>
          <a:bodyPr>
            <a:normAutofit fontScale="92500" lnSpcReduction="20000"/>
          </a:bodyPr>
          <a:lstStyle/>
          <a:p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700" dirty="0" smtClean="0">
                <a:latin typeface="Arial" pitchFamily="34" charset="0"/>
                <a:cs typeface="Arial" pitchFamily="34" charset="0"/>
              </a:rPr>
              <a:t>Find the 4</a:t>
            </a:r>
            <a:r>
              <a:rPr lang="en-US" sz="17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1700" dirty="0" smtClean="0">
                <a:latin typeface="Arial" pitchFamily="34" charset="0"/>
                <a:cs typeface="Arial" pitchFamily="34" charset="0"/>
              </a:rPr>
              <a:t> mass that should be added at a radius of 50 mm in order to statically balance the system shown.</a:t>
            </a:r>
            <a:endParaRPr lang="en-GB" sz="1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1700" dirty="0" smtClean="0">
              <a:latin typeface="Arial" pitchFamily="34" charset="0"/>
              <a:cs typeface="Arial" pitchFamily="34" charset="0"/>
            </a:endParaRPr>
          </a:p>
          <a:p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700" dirty="0" smtClean="0">
                <a:latin typeface="Arial" pitchFamily="34" charset="0"/>
                <a:cs typeface="Arial" pitchFamily="34" charset="0"/>
              </a:rPr>
              <a:t>First draw up a table to calculate the value of M r for each mass.</a:t>
            </a:r>
          </a:p>
          <a:p>
            <a:pPr>
              <a:buNone/>
            </a:pPr>
            <a:endParaRPr lang="en-GB" sz="1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	Mass	radius	M r</a:t>
            </a: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A	1	100	100</a:t>
            </a: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B	1.5	75	112.5</a:t>
            </a: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C	2	 90	180</a:t>
            </a: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D	M</a:t>
            </a:r>
            <a:r>
              <a:rPr lang="en-GB" sz="17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GB" sz="1700" dirty="0" smtClean="0">
                <a:latin typeface="Arial" pitchFamily="34" charset="0"/>
                <a:cs typeface="Arial" pitchFamily="34" charset="0"/>
              </a:rPr>
              <a:t>	 50	50 M</a:t>
            </a:r>
            <a:r>
              <a:rPr lang="en-GB" sz="1700" baseline="-25000" dirty="0" smtClean="0">
                <a:latin typeface="Arial" pitchFamily="34" charset="0"/>
                <a:cs typeface="Arial" pitchFamily="34" charset="0"/>
              </a:rPr>
              <a:t>D</a:t>
            </a:r>
          </a:p>
          <a:p>
            <a:pPr>
              <a:buNone/>
            </a:pPr>
            <a:endParaRPr lang="en-GB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700" dirty="0" smtClean="0">
                <a:latin typeface="Arial" pitchFamily="34" charset="0"/>
                <a:cs typeface="Arial" pitchFamily="34" charset="0"/>
              </a:rPr>
              <a:t>Draw the M r polygon to find the value of M r for the 4</a:t>
            </a:r>
            <a:r>
              <a:rPr lang="en-GB" sz="17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GB" sz="1700" dirty="0" smtClean="0">
                <a:latin typeface="Arial" pitchFamily="34" charset="0"/>
                <a:cs typeface="Arial" pitchFamily="34" charset="0"/>
              </a:rPr>
              <a:t> mass.</a:t>
            </a:r>
          </a:p>
          <a:p>
            <a:endParaRPr lang="en-GB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700" dirty="0" smtClean="0">
                <a:latin typeface="Arial" pitchFamily="34" charset="0"/>
                <a:cs typeface="Arial" pitchFamily="34" charset="0"/>
              </a:rPr>
              <a:t>Mr = 26 kg mm hence M = 26/50 = </a:t>
            </a:r>
            <a:r>
              <a:rPr lang="en-GB" sz="1700" b="1" dirty="0" smtClean="0">
                <a:latin typeface="Arial" pitchFamily="34" charset="0"/>
                <a:cs typeface="Arial" pitchFamily="34" charset="0"/>
              </a:rPr>
              <a:t>0.52 kg </a:t>
            </a:r>
            <a:r>
              <a:rPr lang="en-GB" sz="1700" dirty="0" smtClean="0">
                <a:latin typeface="Arial" pitchFamily="34" charset="0"/>
                <a:cs typeface="Arial" pitchFamily="34" charset="0"/>
              </a:rPr>
              <a:t>and the angle is </a:t>
            </a:r>
            <a:r>
              <a:rPr lang="en-GB" sz="1700" b="1" dirty="0" smtClean="0">
                <a:latin typeface="Arial" pitchFamily="34" charset="0"/>
                <a:cs typeface="Arial" pitchFamily="34" charset="0"/>
              </a:rPr>
              <a:t>156</a:t>
            </a:r>
            <a:r>
              <a:rPr lang="en-GB" sz="1700" b="1" baseline="300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GB" sz="1700" b="1" dirty="0" smtClean="0">
                <a:latin typeface="Arial" pitchFamily="34" charset="0"/>
                <a:cs typeface="Arial" pitchFamily="34" charset="0"/>
              </a:rPr>
              <a:t> clockwise of A</a:t>
            </a:r>
          </a:p>
          <a:p>
            <a:pPr>
              <a:buNone/>
            </a:pPr>
            <a:endParaRPr lang="en-GB" sz="2400" dirty="0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692696"/>
            <a:ext cx="2691033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6156176" y="2996952"/>
            <a:ext cx="2771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Mass A is 1 kg at 100 mm radius.</a:t>
            </a:r>
            <a:endParaRPr lang="en-GB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Mass B is 1.5 kg at 75 mm radius</a:t>
            </a:r>
            <a:endParaRPr lang="en-GB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Mass C is 2.0 kg at 90 mm radius.</a:t>
            </a:r>
            <a:endParaRPr lang="en-GB" sz="1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077072"/>
            <a:ext cx="3131729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5472608" cy="5256584"/>
          </a:xfrm>
        </p:spPr>
        <p:txBody>
          <a:bodyPr>
            <a:normAutofit/>
          </a:bodyPr>
          <a:lstStyle/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Find the radius and angular position at which a 5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mass of 1.5 Kg should be placed to statically balance the system shown.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	Mass A is 1 kg at 100 mm radius.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	Mass B is 0.5 kg at 45 mm radius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	Mass C is 0.25 kg at 80 mm radius</a:t>
            </a:r>
            <a:endParaRPr lang="en-GB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Mass D is 0.1 kg at 110 mm radius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/>
          </a:p>
          <a:p>
            <a:pPr>
              <a:buNone/>
            </a:pPr>
            <a:endParaRPr lang="en-GB" sz="2400" dirty="0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700808"/>
            <a:ext cx="27908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2 - 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5472608" cy="5256584"/>
          </a:xfrm>
        </p:spPr>
        <p:txBody>
          <a:bodyPr>
            <a:normAutofit fontScale="92500" lnSpcReduction="10000"/>
          </a:bodyPr>
          <a:lstStyle/>
          <a:p>
            <a:endParaRPr lang="en-US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800" dirty="0" smtClean="0">
                <a:latin typeface="Arial" pitchFamily="34" charset="0"/>
                <a:cs typeface="Arial" pitchFamily="34" charset="0"/>
              </a:rPr>
              <a:t>Find the radius and angular position at which a 5</a:t>
            </a:r>
            <a:r>
              <a:rPr lang="en-US" sz="18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mass of 1.5 Kg should be placed to statically balance the system shown.</a:t>
            </a:r>
            <a:endParaRPr lang="en-GB" sz="1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700" dirty="0" smtClean="0">
                <a:latin typeface="Arial" pitchFamily="34" charset="0"/>
                <a:cs typeface="Arial" pitchFamily="34" charset="0"/>
              </a:rPr>
              <a:t>Table to calculate the value of M r for each mass.</a:t>
            </a:r>
          </a:p>
          <a:p>
            <a:pPr>
              <a:buNone/>
            </a:pPr>
            <a:endParaRPr lang="en-GB" sz="17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	Mass	radius	M r</a:t>
            </a: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A	1	100	100</a:t>
            </a: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B	0.5	45	22.5</a:t>
            </a: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C	0.25	80	20</a:t>
            </a: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D	0.1	110	11</a:t>
            </a:r>
            <a:endParaRPr lang="en-GB" sz="1700" baseline="-25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GB" sz="1700" dirty="0" smtClean="0">
                <a:latin typeface="Arial" pitchFamily="34" charset="0"/>
                <a:cs typeface="Arial" pitchFamily="34" charset="0"/>
              </a:rPr>
              <a:t>		E	1.5	 </a:t>
            </a:r>
            <a:r>
              <a:rPr lang="en-GB" sz="1700" dirty="0" err="1" smtClean="0">
                <a:latin typeface="Arial" pitchFamily="34" charset="0"/>
                <a:cs typeface="Arial" pitchFamily="34" charset="0"/>
              </a:rPr>
              <a:t>r</a:t>
            </a:r>
            <a:r>
              <a:rPr lang="en-GB" sz="1700" baseline="-25000" dirty="0" err="1" smtClean="0">
                <a:latin typeface="Arial" pitchFamily="34" charset="0"/>
                <a:cs typeface="Arial" pitchFamily="34" charset="0"/>
              </a:rPr>
              <a:t>E</a:t>
            </a:r>
            <a:r>
              <a:rPr lang="en-GB" sz="1700" dirty="0" smtClean="0">
                <a:latin typeface="Arial" pitchFamily="34" charset="0"/>
                <a:cs typeface="Arial" pitchFamily="34" charset="0"/>
              </a:rPr>
              <a:t> 	1.5r</a:t>
            </a:r>
            <a:r>
              <a:rPr lang="en-GB" sz="1700" baseline="-25000" dirty="0" smtClean="0">
                <a:latin typeface="Arial" pitchFamily="34" charset="0"/>
                <a:cs typeface="Arial" pitchFamily="34" charset="0"/>
              </a:rPr>
              <a:t>E</a:t>
            </a:r>
            <a:r>
              <a:rPr lang="en-GB" sz="17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GB" sz="1700" dirty="0" smtClean="0">
                <a:latin typeface="Arial" pitchFamily="34" charset="0"/>
                <a:cs typeface="Arial" pitchFamily="34" charset="0"/>
              </a:rPr>
              <a:t>Draw the M r polygon to find the value of M r for the 4</a:t>
            </a:r>
            <a:r>
              <a:rPr lang="en-GB" sz="17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GB" sz="1700" dirty="0" smtClean="0">
                <a:latin typeface="Arial" pitchFamily="34" charset="0"/>
                <a:cs typeface="Arial" pitchFamily="34" charset="0"/>
              </a:rPr>
              <a:t> mass.</a:t>
            </a:r>
          </a:p>
          <a:p>
            <a:endParaRPr lang="en-GB" sz="1700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1700" dirty="0" smtClean="0">
                <a:latin typeface="Arial" pitchFamily="34" charset="0"/>
                <a:cs typeface="Arial" pitchFamily="34" charset="0"/>
              </a:rPr>
              <a:t>Mr = 92.69 kg mm hence </a:t>
            </a:r>
            <a:r>
              <a:rPr lang="en-GB" sz="1700" dirty="0" err="1" smtClean="0">
                <a:latin typeface="Arial" pitchFamily="34" charset="0"/>
                <a:cs typeface="Arial" pitchFamily="34" charset="0"/>
              </a:rPr>
              <a:t>r</a:t>
            </a:r>
            <a:r>
              <a:rPr lang="en-GB" sz="1700" baseline="-25000" dirty="0" err="1" smtClean="0">
                <a:latin typeface="Arial" pitchFamily="34" charset="0"/>
                <a:cs typeface="Arial" pitchFamily="34" charset="0"/>
              </a:rPr>
              <a:t>E</a:t>
            </a:r>
            <a:r>
              <a:rPr lang="en-GB" sz="1700" dirty="0" smtClean="0">
                <a:latin typeface="Arial" pitchFamily="34" charset="0"/>
                <a:cs typeface="Arial" pitchFamily="34" charset="0"/>
              </a:rPr>
              <a:t> = 92.69/1.5 = </a:t>
            </a:r>
            <a:r>
              <a:rPr lang="en-GB" sz="1700" b="1" dirty="0" smtClean="0">
                <a:latin typeface="Arial" pitchFamily="34" charset="0"/>
                <a:cs typeface="Arial" pitchFamily="34" charset="0"/>
              </a:rPr>
              <a:t>61.79 mm </a:t>
            </a:r>
            <a:r>
              <a:rPr lang="en-GB" sz="1700" dirty="0" smtClean="0">
                <a:latin typeface="Arial" pitchFamily="34" charset="0"/>
                <a:cs typeface="Arial" pitchFamily="34" charset="0"/>
              </a:rPr>
              <a:t>and the angle is </a:t>
            </a:r>
            <a:r>
              <a:rPr lang="en-GB" sz="1700" b="1" dirty="0" smtClean="0">
                <a:latin typeface="Arial" pitchFamily="34" charset="0"/>
                <a:cs typeface="Arial" pitchFamily="34" charset="0"/>
              </a:rPr>
              <a:t>267.23</a:t>
            </a:r>
            <a:r>
              <a:rPr lang="en-GB" sz="1700" b="1" baseline="300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GB" sz="1700" b="1" dirty="0" smtClean="0">
                <a:latin typeface="Arial" pitchFamily="34" charset="0"/>
                <a:cs typeface="Arial" pitchFamily="34" charset="0"/>
              </a:rPr>
              <a:t> clockwise of A</a:t>
            </a:r>
          </a:p>
          <a:p>
            <a:pPr>
              <a:buNone/>
            </a:pP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6084168" y="2564904"/>
            <a:ext cx="2771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Mass A is 1 kg at 100 mm radius.</a:t>
            </a:r>
            <a:endParaRPr lang="en-GB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Mass B is 0.5 kg at 45 mm radius</a:t>
            </a:r>
            <a:endParaRPr lang="en-GB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Mass C is 0.25 kg at 80 mm radius</a:t>
            </a:r>
            <a:endParaRPr lang="en-GB" sz="1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Mass D is 0.1 kg at 110 mm radius</a:t>
            </a:r>
            <a:endParaRPr lang="en-GB" sz="12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76672"/>
            <a:ext cx="2160240" cy="207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3356992"/>
            <a:ext cx="1944216" cy="333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Dynamic Balancing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352928" cy="5256584"/>
          </a:xfrm>
        </p:spPr>
        <p:txBody>
          <a:bodyPr>
            <a:normAutofit fontScale="85000" lnSpcReduction="20000"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When masses are not in the same plane we must also achieve dynamic balancing.</a:t>
            </a: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Consider 2 masses statically balanced as shown but acting at different places along the axis. (Like Pistons)</a:t>
            </a: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For static balance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400" baseline="-25000" dirty="0" err="1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400" baseline="-25000" dirty="0" err="1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400" baseline="-25000" dirty="0" err="1" smtClean="0">
                <a:latin typeface="Arial" pitchFamily="34" charset="0"/>
                <a:cs typeface="Arial" pitchFamily="34" charset="0"/>
              </a:rPr>
              <a:t>B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400" baseline="-25000" dirty="0" err="1" smtClean="0">
                <a:latin typeface="Arial" pitchFamily="34" charset="0"/>
                <a:cs typeface="Arial" pitchFamily="34" charset="0"/>
              </a:rPr>
              <a:t>B</a:t>
            </a:r>
            <a:endParaRPr lang="en-GB" sz="2400" baseline="-25000" dirty="0" smtClean="0">
              <a:latin typeface="Arial" pitchFamily="34" charset="0"/>
              <a:cs typeface="Arial" pitchFamily="34" charset="0"/>
            </a:endParaRPr>
          </a:p>
          <a:p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It is clear that even with static balance, centrifugal force will produce a turning moment about the centre of gravity for the system.</a:t>
            </a:r>
            <a:endParaRPr lang="en-GB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924944"/>
            <a:ext cx="3528392" cy="234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Dynamic Balancing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352928" cy="5256584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simple case, the problem is solved by adding equal and opposite forces at the two points as shown.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			</a:t>
            </a: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				Dynamically Unbalanced</a:t>
            </a: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				Dynamically Balanced</a:t>
            </a: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263375"/>
            <a:ext cx="3168352" cy="2101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653136"/>
            <a:ext cx="3071381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Dynamic Balancing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352928" cy="5256584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 the turning moment due to a single mass.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centrifugal force produced is F =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l-GR" sz="2000" dirty="0" smtClean="0">
                <a:latin typeface="Arial"/>
                <a:cs typeface="Arial"/>
              </a:rPr>
              <a:t>ω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2</a:t>
            </a:r>
            <a:endParaRPr lang="en-US" sz="2000" baseline="30000" dirty="0" smtClean="0">
              <a:latin typeface="Arial" pitchFamily="34" charset="0"/>
              <a:cs typeface="Arial" pitchFamily="34" charset="0"/>
            </a:endParaRPr>
          </a:p>
          <a:p>
            <a:endParaRPr lang="en-GB" sz="2000" baseline="30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turning moment about the reference plane = T.M. = F x = 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l-GR" sz="2000" dirty="0">
                <a:latin typeface="Arial"/>
                <a:cs typeface="Arial"/>
              </a:rPr>
              <a:t> ω 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x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For dynamic and static balance we must work out the resultant turning moment and add masses at appropriate points to cancel it out. </a:t>
            </a: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			</a:t>
            </a:r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844824"/>
            <a:ext cx="3729937" cy="2353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Worked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064896" cy="1512168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Find the mass and the angle at which it should be positioned in planes A and D at a radius of 60 mm in order to produce complete balance of the system shown.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			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852936"/>
            <a:ext cx="750000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Worked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064896" cy="5112568"/>
          </a:xfrm>
        </p:spPr>
        <p:txBody>
          <a:bodyPr>
            <a:normAutofit fontScale="92500" lnSpcReduction="20000"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Find the mass and the angle at which it should be positioned in planes A and D at a radius of 60 mm in order to produce complete balance of the system shown.</a:t>
            </a: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Make up a table as follows leaving unknowns as symbols.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M	r	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	x	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Mrx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A	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	60	60M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	0	0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B	5	75	375	200	75 000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C	2	50	100	300	30 000</a:t>
            </a:r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D	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	60	60M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	375	22 500M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					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348880"/>
            <a:ext cx="434210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Worked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064896" cy="51125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	M	r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x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Mrx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A	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60	60M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0	0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B	5	75	375	200	75 000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C	2	50	100	300	30 000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D	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60	60M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375	22 500M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	</a:t>
            </a:r>
          </a:p>
          <a:p>
            <a:pPr>
              <a:buNone/>
            </a:pP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Now draw a (scaled) polygon of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Mrx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vectors in order to find the value of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Mrx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at D. Start with B in this case because it is vertical. </a:t>
            </a: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Mrx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for D = 94 000 = 22 500 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D</a:t>
            </a:r>
            <a:endParaRPr lang="en-GB" sz="1600" baseline="-25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	Hence 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= 94000/22500 = 4.17 kg and it is positioned 254</a:t>
            </a:r>
            <a:r>
              <a:rPr lang="en-US" sz="1600" baseline="30000" dirty="0" smtClean="0">
                <a:latin typeface="Arial" pitchFamily="34" charset="0"/>
                <a:cs typeface="Arial" pitchFamily="34" charset="0"/>
              </a:rPr>
              <a:t>o</a:t>
            </a:r>
            <a:endParaRPr lang="en-GB" sz="1600" baseline="30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 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Now we calculate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for D.</a:t>
            </a:r>
          </a:p>
          <a:p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for D = 4.178 x 60 = 250.68</a:t>
            </a:r>
            <a:endParaRPr lang="en-GB" sz="1600" dirty="0" smtClean="0"/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836712"/>
            <a:ext cx="2189163" cy="225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Worked 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064896" cy="51125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	M	r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x	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Mrx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A	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60	60M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	0	0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B	5	75	375	200	75 000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C	2	50	100	300	30 000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	D	4.17	60	250.68	375	94 000		</a:t>
            </a:r>
          </a:p>
          <a:p>
            <a:pPr>
              <a:buNone/>
            </a:pP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Next we draw the polygon for the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values as shown.</a:t>
            </a: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The vector which closes the polygon represents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for point A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Mr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for A is 195.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1600" dirty="0" smtClean="0">
                <a:latin typeface="Arial" pitchFamily="34" charset="0"/>
                <a:cs typeface="Arial" pitchFamily="34" charset="0"/>
              </a:rPr>
              <a:t>60M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= 195    </a:t>
            </a:r>
          </a:p>
          <a:p>
            <a:pPr lvl="1"/>
            <a:r>
              <a:rPr lang="en-US" sz="16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1600" baseline="-25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= 195/60 = 3.25 kg at 6</a:t>
            </a:r>
            <a:r>
              <a:rPr lang="en-US" sz="1600" baseline="300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to the vertical.</a:t>
            </a:r>
            <a:endParaRPr lang="en-GB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764704"/>
            <a:ext cx="1687513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3573016"/>
            <a:ext cx="240030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064896" cy="4896544"/>
          </a:xfrm>
        </p:spPr>
        <p:txBody>
          <a:bodyPr>
            <a:normAutofit/>
          </a:bodyPr>
          <a:lstStyle/>
          <a:p>
            <a:pPr lvl="0"/>
            <a:endParaRPr lang="en-US" sz="2000" dirty="0" smtClean="0">
              <a:latin typeface="Aria;"/>
            </a:endParaRPr>
          </a:p>
          <a:p>
            <a:r>
              <a:rPr lang="en-US" sz="2000" dirty="0" smtClean="0">
                <a:latin typeface="Aria;"/>
              </a:rPr>
              <a:t>The diagram below shows masses on two rotors in planes B and C.  Determine the masses to be added on the rotors in planes A and D at radius 36 mm which will produce static and dynamic balance.</a:t>
            </a:r>
          </a:p>
          <a:p>
            <a:endParaRPr lang="en-US" sz="2000" dirty="0" smtClean="0">
              <a:latin typeface="Aria;"/>
            </a:endParaRPr>
          </a:p>
          <a:p>
            <a:endParaRPr lang="en-US" sz="2000" dirty="0" smtClean="0">
              <a:latin typeface="Aria;"/>
            </a:endParaRPr>
          </a:p>
          <a:p>
            <a:endParaRPr lang="en-US" sz="2000" dirty="0" smtClean="0">
              <a:latin typeface="Aria;"/>
            </a:endParaRPr>
          </a:p>
          <a:p>
            <a:endParaRPr lang="en-US" sz="2000" dirty="0" smtClean="0">
              <a:latin typeface="Aria;"/>
            </a:endParaRPr>
          </a:p>
          <a:p>
            <a:endParaRPr lang="en-US" sz="2000" dirty="0" smtClean="0">
              <a:latin typeface="Aria;"/>
            </a:endParaRPr>
          </a:p>
          <a:p>
            <a:endParaRPr lang="en-US" sz="2000" dirty="0" smtClean="0">
              <a:latin typeface="Aria;"/>
            </a:endParaRPr>
          </a:p>
          <a:p>
            <a:pPr marL="0" indent="0">
              <a:buNone/>
            </a:pPr>
            <a:endParaRPr lang="en-US" sz="2000" dirty="0" smtClean="0">
              <a:latin typeface="Aria;"/>
            </a:endParaRPr>
          </a:p>
        </p:txBody>
      </p:sp>
      <p:pic>
        <p:nvPicPr>
          <p:cNvPr id="81923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r="44502"/>
          <a:stretch/>
        </p:blipFill>
        <p:spPr bwMode="auto">
          <a:xfrm>
            <a:off x="1835697" y="2996952"/>
            <a:ext cx="2926803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l="66510" r="13918"/>
          <a:stretch/>
        </p:blipFill>
        <p:spPr bwMode="auto">
          <a:xfrm>
            <a:off x="5436096" y="2996952"/>
            <a:ext cx="1032148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468244" y="328498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 </a:t>
            </a:r>
            <a:r>
              <a:rPr lang="en-GB" dirty="0"/>
              <a:t> </a:t>
            </a:r>
            <a:r>
              <a:rPr lang="en-GB" dirty="0" smtClean="0"/>
              <a:t>Kg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468244" y="472514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2.3 Kg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206700" y="5301208"/>
            <a:ext cx="6406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60mm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923208" y="5301208"/>
            <a:ext cx="6406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63mm</a:t>
            </a:r>
            <a:endParaRPr lang="en-GB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3736876" y="5284638"/>
            <a:ext cx="64068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92mm</a:t>
            </a:r>
            <a:endParaRPr lang="en-GB" sz="1400" dirty="0"/>
          </a:p>
        </p:txBody>
      </p:sp>
      <p:sp>
        <p:nvSpPr>
          <p:cNvPr id="6" name="Rectangle 5"/>
          <p:cNvSpPr/>
          <p:nvPr/>
        </p:nvSpPr>
        <p:spPr>
          <a:xfrm>
            <a:off x="2275012" y="4986464"/>
            <a:ext cx="504056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931468" y="4988240"/>
            <a:ext cx="504056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805188" y="4940868"/>
            <a:ext cx="572368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4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484784"/>
            <a:ext cx="8064896" cy="4248472"/>
          </a:xfrm>
        </p:spPr>
        <p:txBody>
          <a:bodyPr>
            <a:normAutofit fontScale="92500" lnSpcReduction="20000"/>
          </a:bodyPr>
          <a:lstStyle/>
          <a:p>
            <a:pPr lvl="0"/>
            <a:endParaRPr lang="en-US" sz="2000" dirty="0" smtClean="0"/>
          </a:p>
          <a:p>
            <a:pPr lvl="0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r>
              <a:rPr lang="en-US" sz="2000" dirty="0" smtClean="0">
                <a:latin typeface="Arial" pitchFamily="34" charset="0"/>
                <a:cs typeface="Arial" pitchFamily="34" charset="0"/>
              </a:rPr>
              <a:t>A shaft has 4 discs A, B, C and D along its length 100 mm apart.</a:t>
            </a:r>
          </a:p>
          <a:p>
            <a:pPr lvl="0"/>
            <a:r>
              <a:rPr lang="en-US" sz="2000" dirty="0" smtClean="0">
                <a:latin typeface="Arial" pitchFamily="34" charset="0"/>
                <a:cs typeface="Arial" pitchFamily="34" charset="0"/>
              </a:rPr>
              <a:t> A mass of 0.8 kg is placed on B at a radius of 20 mm. </a:t>
            </a:r>
          </a:p>
          <a:p>
            <a:pPr lvl="0"/>
            <a:r>
              <a:rPr lang="en-US" sz="2000" dirty="0" smtClean="0">
                <a:latin typeface="Arial" pitchFamily="34" charset="0"/>
                <a:cs typeface="Arial" pitchFamily="34" charset="0"/>
              </a:rPr>
              <a:t>A mass of 2 kg is placed on C at a radius of 30 mm and rotated 120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from the mass on B.</a:t>
            </a:r>
          </a:p>
          <a:p>
            <a:pPr lvl="0"/>
            <a:r>
              <a:rPr lang="en-US" sz="2000" dirty="0" smtClean="0">
                <a:latin typeface="Arial" pitchFamily="34" charset="0"/>
                <a:cs typeface="Arial" pitchFamily="34" charset="0"/>
              </a:rPr>
              <a:t> Find the masses to be placed on A and D at a radius of 25 mm that will produce total balance.</a:t>
            </a:r>
          </a:p>
          <a:p>
            <a:pPr lvl="0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0"/>
            <a:endParaRPr lang="en-GB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(Answers 0.696 kg and 1.52 kg)</a:t>
            </a:r>
            <a:endParaRPr lang="en-GB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					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64" y="306142"/>
            <a:ext cx="1080120" cy="4335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739</TotalTime>
  <Words>1263</Words>
  <Application>Microsoft Office PowerPoint</Application>
  <PresentationFormat>On-screen Show (4:3)</PresentationFormat>
  <Paragraphs>323</Paragraphs>
  <Slides>29</Slides>
  <Notes>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Equity</vt:lpstr>
      <vt:lpstr>Equation</vt:lpstr>
      <vt:lpstr>PowerPoint Presentation</vt:lpstr>
      <vt:lpstr>Outcome 4</vt:lpstr>
      <vt:lpstr>Balancing</vt:lpstr>
      <vt:lpstr>Balancing</vt:lpstr>
      <vt:lpstr>Balancing in a single plane</vt:lpstr>
      <vt:lpstr>Balancing in a single plane</vt:lpstr>
      <vt:lpstr>Balancing in a single plane</vt:lpstr>
      <vt:lpstr>Balancing in a single plane</vt:lpstr>
      <vt:lpstr>Balancing in a single plane</vt:lpstr>
      <vt:lpstr>Balancing in a single plane</vt:lpstr>
      <vt:lpstr>Balancing in a single plane</vt:lpstr>
      <vt:lpstr>Balancing in a single plane</vt:lpstr>
      <vt:lpstr>Balancing in a single plane</vt:lpstr>
      <vt:lpstr>Worked Example</vt:lpstr>
      <vt:lpstr>Worked Example</vt:lpstr>
      <vt:lpstr>Worked Example</vt:lpstr>
      <vt:lpstr>Example 1</vt:lpstr>
      <vt:lpstr>Example 1 - Answers</vt:lpstr>
      <vt:lpstr>Example 2</vt:lpstr>
      <vt:lpstr>Example 2 - Answers</vt:lpstr>
      <vt:lpstr>Dynamic Balancing</vt:lpstr>
      <vt:lpstr>Dynamic Balancing</vt:lpstr>
      <vt:lpstr>Dynamic Balancing</vt:lpstr>
      <vt:lpstr>Worked Example</vt:lpstr>
      <vt:lpstr>Worked Example</vt:lpstr>
      <vt:lpstr>Worked Example</vt:lpstr>
      <vt:lpstr>Worked Example</vt:lpstr>
      <vt:lpstr>Example 3</vt:lpstr>
      <vt:lpstr>Example 4</vt:lpstr>
    </vt:vector>
  </TitlesOfParts>
  <Company>SMU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Mechanical Principles</dc:title>
  <dc:creator>fad-tt</dc:creator>
  <cp:lastModifiedBy>Tudor, Timothy</cp:lastModifiedBy>
  <cp:revision>57</cp:revision>
  <cp:lastPrinted>2013-03-04T07:57:39Z</cp:lastPrinted>
  <dcterms:created xsi:type="dcterms:W3CDTF">2010-12-21T08:45:19Z</dcterms:created>
  <dcterms:modified xsi:type="dcterms:W3CDTF">2015-02-23T08:11:09Z</dcterms:modified>
</cp:coreProperties>
</file>