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B32284-844F-4D11-19C2-2EE1DCDE1A4D}" v="2154" dt="2026-07-05T13:03:55.1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08573_student_uwtsd_ac_uk/Documents/Book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Funding Allocation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Professional equipment</c:v>
                </c:pt>
                <c:pt idx="1">
                  <c:v>Van lease and branding</c:v>
                </c:pt>
                <c:pt idx="2">
                  <c:v>Insurance</c:v>
                </c:pt>
                <c:pt idx="3">
                  <c:v>Marketing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0-9FAF-4E28-9E9B-1FCF2889F64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Professional equipment</c:v>
                </c:pt>
                <c:pt idx="1">
                  <c:v>Van lease and branding</c:v>
                </c:pt>
                <c:pt idx="2">
                  <c:v>Insurance</c:v>
                </c:pt>
                <c:pt idx="3">
                  <c:v>Marketing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9FAF-4E28-9E9B-1FCF2889F64F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Cost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Professional equipment</c:v>
                </c:pt>
                <c:pt idx="1">
                  <c:v>Van lease and branding</c:v>
                </c:pt>
                <c:pt idx="2">
                  <c:v>Insurance</c:v>
                </c:pt>
                <c:pt idx="3">
                  <c:v>Marketing</c:v>
                </c:pt>
              </c:strCache>
            </c:strRef>
          </c:cat>
          <c:val>
            <c:numRef>
              <c:f>Sheet1!$D$2:$D$5</c:f>
              <c:numCache>
                <c:formatCode>#,##0</c:formatCode>
                <c:ptCount val="4"/>
                <c:pt idx="0">
                  <c:v>3500</c:v>
                </c:pt>
                <c:pt idx="1">
                  <c:v>3000</c:v>
                </c:pt>
                <c:pt idx="2" formatCode="General">
                  <c:v>900</c:v>
                </c:pt>
                <c:pt idx="3">
                  <c:v>3000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FAF-4E28-9E9B-1FCF2889F6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57494791"/>
        <c:axId val="143525383"/>
      </c:barChart>
      <c:catAx>
        <c:axId val="15749479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3525383"/>
        <c:crosses val="autoZero"/>
        <c:auto val="1"/>
        <c:lblAlgn val="ctr"/>
        <c:lblOffset val="100"/>
        <c:noMultiLvlLbl val="0"/>
      </c:catAx>
      <c:valAx>
        <c:axId val="14352538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749479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4C85BD-F547-43E0-A6C5-40C931E0820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C266CB8-D564-4845-A18B-97D1B9D9BE49}">
      <dgm:prSet/>
      <dgm:spPr/>
      <dgm:t>
        <a:bodyPr/>
        <a:lstStyle/>
        <a:p>
          <a:r>
            <a:rPr lang="en-GB" b="1" u="sng"/>
            <a:t>Unique Selling Points</a:t>
          </a:r>
          <a:endParaRPr lang="en-US"/>
        </a:p>
      </dgm:t>
    </dgm:pt>
    <dgm:pt modelId="{3582D166-BEC7-48B5-B761-90DAB65F78A7}" type="parTrans" cxnId="{DAE4F055-A4CE-4FB9-8A04-1B25E7CB3CA0}">
      <dgm:prSet/>
      <dgm:spPr/>
      <dgm:t>
        <a:bodyPr/>
        <a:lstStyle/>
        <a:p>
          <a:endParaRPr lang="en-US"/>
        </a:p>
      </dgm:t>
    </dgm:pt>
    <dgm:pt modelId="{BA3C451E-1784-4688-9359-7EACF9CBDC7C}" type="sibTrans" cxnId="{DAE4F055-A4CE-4FB9-8A04-1B25E7CB3CA0}">
      <dgm:prSet/>
      <dgm:spPr/>
      <dgm:t>
        <a:bodyPr/>
        <a:lstStyle/>
        <a:p>
          <a:endParaRPr lang="en-US"/>
        </a:p>
      </dgm:t>
    </dgm:pt>
    <dgm:pt modelId="{61CD50EF-054E-411B-9E9D-42EF78A36A88}">
      <dgm:prSet/>
      <dgm:spPr/>
      <dgm:t>
        <a:bodyPr/>
        <a:lstStyle/>
        <a:p>
          <a:r>
            <a:rPr lang="en-GB"/>
            <a:t>Mobile service</a:t>
          </a:r>
          <a:endParaRPr lang="en-US"/>
        </a:p>
      </dgm:t>
    </dgm:pt>
    <dgm:pt modelId="{885AA7D7-E064-4263-82A8-9402BB1F1335}" type="parTrans" cxnId="{07413D49-6ADD-4198-85E5-A5AD62F04307}">
      <dgm:prSet/>
      <dgm:spPr/>
      <dgm:t>
        <a:bodyPr/>
        <a:lstStyle/>
        <a:p>
          <a:endParaRPr lang="en-US"/>
        </a:p>
      </dgm:t>
    </dgm:pt>
    <dgm:pt modelId="{D13AD311-F404-49A4-AEF4-722BF542AEEA}" type="sibTrans" cxnId="{07413D49-6ADD-4198-85E5-A5AD62F04307}">
      <dgm:prSet/>
      <dgm:spPr/>
      <dgm:t>
        <a:bodyPr/>
        <a:lstStyle/>
        <a:p>
          <a:endParaRPr lang="en-US"/>
        </a:p>
      </dgm:t>
    </dgm:pt>
    <dgm:pt modelId="{D9F8A07A-7672-4A7F-A2DA-7BFC05D5F1B0}">
      <dgm:prSet/>
      <dgm:spPr/>
      <dgm:t>
        <a:bodyPr/>
        <a:lstStyle/>
        <a:p>
          <a:r>
            <a:rPr lang="en-GB"/>
            <a:t>Professional equipment and products</a:t>
          </a:r>
          <a:endParaRPr lang="en-US"/>
        </a:p>
      </dgm:t>
    </dgm:pt>
    <dgm:pt modelId="{D0828078-CCBF-4EFF-8DDC-75F10FD35E16}" type="parTrans" cxnId="{2AE90E19-290B-494B-8063-FA22F4293044}">
      <dgm:prSet/>
      <dgm:spPr/>
      <dgm:t>
        <a:bodyPr/>
        <a:lstStyle/>
        <a:p>
          <a:endParaRPr lang="en-US"/>
        </a:p>
      </dgm:t>
    </dgm:pt>
    <dgm:pt modelId="{3A0952D6-FB8A-4A37-B5F8-4609C24204CF}" type="sibTrans" cxnId="{2AE90E19-290B-494B-8063-FA22F4293044}">
      <dgm:prSet/>
      <dgm:spPr/>
      <dgm:t>
        <a:bodyPr/>
        <a:lstStyle/>
        <a:p>
          <a:endParaRPr lang="en-US"/>
        </a:p>
      </dgm:t>
    </dgm:pt>
    <dgm:pt modelId="{B614DA2E-5F6F-4C38-98D4-31DD45DA86F9}">
      <dgm:prSet/>
      <dgm:spPr/>
      <dgm:t>
        <a:bodyPr/>
        <a:lstStyle/>
        <a:p>
          <a:r>
            <a:rPr lang="en-GB"/>
            <a:t>Flexible booking</a:t>
          </a:r>
          <a:endParaRPr lang="en-US"/>
        </a:p>
      </dgm:t>
    </dgm:pt>
    <dgm:pt modelId="{4527FBC6-1F95-460A-8C28-04E9E232838F}" type="parTrans" cxnId="{053883B5-CFDE-4989-9FCE-FC591D0C83AD}">
      <dgm:prSet/>
      <dgm:spPr/>
      <dgm:t>
        <a:bodyPr/>
        <a:lstStyle/>
        <a:p>
          <a:endParaRPr lang="en-US"/>
        </a:p>
      </dgm:t>
    </dgm:pt>
    <dgm:pt modelId="{A4BC3945-E004-4564-8D27-A169D82D5558}" type="sibTrans" cxnId="{053883B5-CFDE-4989-9FCE-FC591D0C83AD}">
      <dgm:prSet/>
      <dgm:spPr/>
      <dgm:t>
        <a:bodyPr/>
        <a:lstStyle/>
        <a:p>
          <a:endParaRPr lang="en-US"/>
        </a:p>
      </dgm:t>
    </dgm:pt>
    <dgm:pt modelId="{EE1099A6-CFB6-4672-B37E-7B75C685071C}">
      <dgm:prSet/>
      <dgm:spPr/>
      <dgm:t>
        <a:bodyPr/>
        <a:lstStyle/>
        <a:p>
          <a:r>
            <a:rPr lang="en-GB"/>
            <a:t>Personlised customer service</a:t>
          </a:r>
          <a:endParaRPr lang="en-US"/>
        </a:p>
      </dgm:t>
    </dgm:pt>
    <dgm:pt modelId="{227F8CE0-C3CB-4FAB-A755-C08B785564D4}" type="parTrans" cxnId="{60A78756-419E-43CD-A7E0-A87BB58DB257}">
      <dgm:prSet/>
      <dgm:spPr/>
      <dgm:t>
        <a:bodyPr/>
        <a:lstStyle/>
        <a:p>
          <a:endParaRPr lang="en-US"/>
        </a:p>
      </dgm:t>
    </dgm:pt>
    <dgm:pt modelId="{A7A863A9-FDB7-4D6E-A2D3-74941F954C93}" type="sibTrans" cxnId="{60A78756-419E-43CD-A7E0-A87BB58DB257}">
      <dgm:prSet/>
      <dgm:spPr/>
      <dgm:t>
        <a:bodyPr/>
        <a:lstStyle/>
        <a:p>
          <a:endParaRPr lang="en-US"/>
        </a:p>
      </dgm:t>
    </dgm:pt>
    <dgm:pt modelId="{D226E7EF-2782-4E3A-B427-154D8D5535D9}">
      <dgm:prSet/>
      <dgm:spPr/>
      <dgm:t>
        <a:bodyPr/>
        <a:lstStyle/>
        <a:p>
          <a:r>
            <a:rPr lang="en-GB" b="1" u="sng"/>
            <a:t>Management &amp; Legal structure</a:t>
          </a:r>
          <a:endParaRPr lang="en-US"/>
        </a:p>
      </dgm:t>
    </dgm:pt>
    <dgm:pt modelId="{C7A550AD-BC54-4E1D-8CD0-09298C4A4C29}" type="parTrans" cxnId="{364E6524-35E4-44EB-9187-BE4417979EDC}">
      <dgm:prSet/>
      <dgm:spPr/>
      <dgm:t>
        <a:bodyPr/>
        <a:lstStyle/>
        <a:p>
          <a:endParaRPr lang="en-US"/>
        </a:p>
      </dgm:t>
    </dgm:pt>
    <dgm:pt modelId="{40B9A29D-96DF-4952-AA86-AEC0350E0DAB}" type="sibTrans" cxnId="{364E6524-35E4-44EB-9187-BE4417979EDC}">
      <dgm:prSet/>
      <dgm:spPr/>
      <dgm:t>
        <a:bodyPr/>
        <a:lstStyle/>
        <a:p>
          <a:endParaRPr lang="en-US"/>
        </a:p>
      </dgm:t>
    </dgm:pt>
    <dgm:pt modelId="{8FD994E6-92AB-4E55-91D8-9059CA2E6336}">
      <dgm:prSet/>
      <dgm:spPr/>
      <dgm:t>
        <a:bodyPr/>
        <a:lstStyle/>
        <a:p>
          <a:r>
            <a:rPr lang="en-GB"/>
            <a:t>Private Limited Company (Ltd)</a:t>
          </a:r>
          <a:endParaRPr lang="en-US"/>
        </a:p>
      </dgm:t>
    </dgm:pt>
    <dgm:pt modelId="{BABD2E83-DF9B-4B90-9294-F22208F8C149}" type="parTrans" cxnId="{6B5CED8B-5758-4E00-82AD-499335AFAA21}">
      <dgm:prSet/>
      <dgm:spPr/>
      <dgm:t>
        <a:bodyPr/>
        <a:lstStyle/>
        <a:p>
          <a:endParaRPr lang="en-US"/>
        </a:p>
      </dgm:t>
    </dgm:pt>
    <dgm:pt modelId="{CA5D7049-FE26-4992-86E1-3E12A31B3668}" type="sibTrans" cxnId="{6B5CED8B-5758-4E00-82AD-499335AFAA21}">
      <dgm:prSet/>
      <dgm:spPr/>
      <dgm:t>
        <a:bodyPr/>
        <a:lstStyle/>
        <a:p>
          <a:endParaRPr lang="en-US"/>
        </a:p>
      </dgm:t>
    </dgm:pt>
    <dgm:pt modelId="{86281BA0-33F1-41FD-B132-2ADBF7F35C56}">
      <dgm:prSet/>
      <dgm:spPr/>
      <dgm:t>
        <a:bodyPr/>
        <a:lstStyle/>
        <a:p>
          <a:r>
            <a:rPr lang="en-GB"/>
            <a:t>Managed by experienced directors</a:t>
          </a:r>
          <a:endParaRPr lang="en-US"/>
        </a:p>
      </dgm:t>
    </dgm:pt>
    <dgm:pt modelId="{338D25F2-C7A1-4488-AAA7-6C76C190488C}" type="parTrans" cxnId="{67D90EEB-65F1-45AA-849E-92743ECCC6E6}">
      <dgm:prSet/>
      <dgm:spPr/>
      <dgm:t>
        <a:bodyPr/>
        <a:lstStyle/>
        <a:p>
          <a:endParaRPr lang="en-US"/>
        </a:p>
      </dgm:t>
    </dgm:pt>
    <dgm:pt modelId="{7280CB3B-A232-4619-81C8-A06A645A7BA9}" type="sibTrans" cxnId="{67D90EEB-65F1-45AA-849E-92743ECCC6E6}">
      <dgm:prSet/>
      <dgm:spPr/>
      <dgm:t>
        <a:bodyPr/>
        <a:lstStyle/>
        <a:p>
          <a:endParaRPr lang="en-US"/>
        </a:p>
      </dgm:t>
    </dgm:pt>
    <dgm:pt modelId="{94B9B765-C60B-454A-AE8A-9FA138407798}">
      <dgm:prSet/>
      <dgm:spPr/>
      <dgm:t>
        <a:bodyPr/>
        <a:lstStyle/>
        <a:p>
          <a:r>
            <a:rPr lang="en-GB"/>
            <a:t>Administrative staff</a:t>
          </a:r>
          <a:endParaRPr lang="en-US"/>
        </a:p>
      </dgm:t>
    </dgm:pt>
    <dgm:pt modelId="{45B728E0-296A-4DBB-A948-1131620FE22C}" type="parTrans" cxnId="{10564ED8-431E-440B-A8D2-667E3087CEF3}">
      <dgm:prSet/>
      <dgm:spPr/>
      <dgm:t>
        <a:bodyPr/>
        <a:lstStyle/>
        <a:p>
          <a:endParaRPr lang="en-US"/>
        </a:p>
      </dgm:t>
    </dgm:pt>
    <dgm:pt modelId="{C1AACA37-42EC-4EAF-B3AA-E91456DE4DBD}" type="sibTrans" cxnId="{10564ED8-431E-440B-A8D2-667E3087CEF3}">
      <dgm:prSet/>
      <dgm:spPr/>
      <dgm:t>
        <a:bodyPr/>
        <a:lstStyle/>
        <a:p>
          <a:endParaRPr lang="en-US"/>
        </a:p>
      </dgm:t>
    </dgm:pt>
    <dgm:pt modelId="{9ABA7533-5633-4E77-AEF1-850D1F3F5141}">
      <dgm:prSet/>
      <dgm:spPr/>
      <dgm:t>
        <a:bodyPr/>
        <a:lstStyle/>
        <a:p>
          <a:r>
            <a:rPr lang="en-GB"/>
            <a:t>Professional valeters</a:t>
          </a:r>
          <a:endParaRPr lang="en-US"/>
        </a:p>
      </dgm:t>
    </dgm:pt>
    <dgm:pt modelId="{5D7A222A-2925-4328-B8D6-EBE8ED6C443C}" type="parTrans" cxnId="{C9B511C8-E060-4F27-8107-ED9F373DB960}">
      <dgm:prSet/>
      <dgm:spPr/>
      <dgm:t>
        <a:bodyPr/>
        <a:lstStyle/>
        <a:p>
          <a:endParaRPr lang="en-US"/>
        </a:p>
      </dgm:t>
    </dgm:pt>
    <dgm:pt modelId="{1B1B31C6-10BE-4528-958B-B522A7A1A249}" type="sibTrans" cxnId="{C9B511C8-E060-4F27-8107-ED9F373DB960}">
      <dgm:prSet/>
      <dgm:spPr/>
      <dgm:t>
        <a:bodyPr/>
        <a:lstStyle/>
        <a:p>
          <a:endParaRPr lang="en-US"/>
        </a:p>
      </dgm:t>
    </dgm:pt>
    <dgm:pt modelId="{E0FF25FD-05A8-4444-A2EA-88933B8A4EB7}" type="pres">
      <dgm:prSet presAssocID="{6A4C85BD-F547-43E0-A6C5-40C931E0820D}" presName="Name0" presStyleCnt="0">
        <dgm:presLayoutVars>
          <dgm:dir/>
          <dgm:resizeHandles val="exact"/>
        </dgm:presLayoutVars>
      </dgm:prSet>
      <dgm:spPr/>
    </dgm:pt>
    <dgm:pt modelId="{1CC3E69A-2990-447A-AD6B-CB658812E917}" type="pres">
      <dgm:prSet presAssocID="{0C266CB8-D564-4845-A18B-97D1B9D9BE49}" presName="node" presStyleLbl="node1" presStyleIdx="0" presStyleCnt="2">
        <dgm:presLayoutVars>
          <dgm:bulletEnabled val="1"/>
        </dgm:presLayoutVars>
      </dgm:prSet>
      <dgm:spPr/>
    </dgm:pt>
    <dgm:pt modelId="{B5258590-F6CD-4AA3-9A42-128D0D412F60}" type="pres">
      <dgm:prSet presAssocID="{BA3C451E-1784-4688-9359-7EACF9CBDC7C}" presName="sibTrans" presStyleLbl="sibTrans1D1" presStyleIdx="0" presStyleCnt="1"/>
      <dgm:spPr/>
    </dgm:pt>
    <dgm:pt modelId="{F0BDCCEB-5257-49DD-8413-AFF7055C0B07}" type="pres">
      <dgm:prSet presAssocID="{BA3C451E-1784-4688-9359-7EACF9CBDC7C}" presName="connectorText" presStyleLbl="sibTrans1D1" presStyleIdx="0" presStyleCnt="1"/>
      <dgm:spPr/>
    </dgm:pt>
    <dgm:pt modelId="{A4260151-BE98-42E0-B359-F8532833BAE3}" type="pres">
      <dgm:prSet presAssocID="{D226E7EF-2782-4E3A-B427-154D8D5535D9}" presName="node" presStyleLbl="node1" presStyleIdx="1" presStyleCnt="2">
        <dgm:presLayoutVars>
          <dgm:bulletEnabled val="1"/>
        </dgm:presLayoutVars>
      </dgm:prSet>
      <dgm:spPr/>
    </dgm:pt>
  </dgm:ptLst>
  <dgm:cxnLst>
    <dgm:cxn modelId="{01A01E0C-56E0-4D13-AD8F-EDB9D718DFE4}" type="presOf" srcId="{EE1099A6-CFB6-4672-B37E-7B75C685071C}" destId="{1CC3E69A-2990-447A-AD6B-CB658812E917}" srcOrd="0" destOrd="4" presId="urn:microsoft.com/office/officeart/2016/7/layout/RepeatingBendingProcessNew"/>
    <dgm:cxn modelId="{1F4A4F0E-230C-4563-843C-B73449E8024E}" type="presOf" srcId="{9ABA7533-5633-4E77-AEF1-850D1F3F5141}" destId="{A4260151-BE98-42E0-B359-F8532833BAE3}" srcOrd="0" destOrd="4" presId="urn:microsoft.com/office/officeart/2016/7/layout/RepeatingBendingProcessNew"/>
    <dgm:cxn modelId="{46F17510-8B4B-451B-A029-5DFE061889C7}" type="presOf" srcId="{8FD994E6-92AB-4E55-91D8-9059CA2E6336}" destId="{A4260151-BE98-42E0-B359-F8532833BAE3}" srcOrd="0" destOrd="1" presId="urn:microsoft.com/office/officeart/2016/7/layout/RepeatingBendingProcessNew"/>
    <dgm:cxn modelId="{3BBB3812-D678-4181-84B9-DB89ABD9E0A0}" type="presOf" srcId="{0C266CB8-D564-4845-A18B-97D1B9D9BE49}" destId="{1CC3E69A-2990-447A-AD6B-CB658812E917}" srcOrd="0" destOrd="0" presId="urn:microsoft.com/office/officeart/2016/7/layout/RepeatingBendingProcessNew"/>
    <dgm:cxn modelId="{2378FC18-B7B0-415F-AFE6-602777FCD774}" type="presOf" srcId="{86281BA0-33F1-41FD-B132-2ADBF7F35C56}" destId="{A4260151-BE98-42E0-B359-F8532833BAE3}" srcOrd="0" destOrd="2" presId="urn:microsoft.com/office/officeart/2016/7/layout/RepeatingBendingProcessNew"/>
    <dgm:cxn modelId="{2AE90E19-290B-494B-8063-FA22F4293044}" srcId="{0C266CB8-D564-4845-A18B-97D1B9D9BE49}" destId="{D9F8A07A-7672-4A7F-A2DA-7BFC05D5F1B0}" srcOrd="1" destOrd="0" parTransId="{D0828078-CCBF-4EFF-8DDC-75F10FD35E16}" sibTransId="{3A0952D6-FB8A-4A37-B5F8-4609C24204CF}"/>
    <dgm:cxn modelId="{4CA9681C-96C1-4651-A4AB-CCA0E96BFD34}" type="presOf" srcId="{61CD50EF-054E-411B-9E9D-42EF78A36A88}" destId="{1CC3E69A-2990-447A-AD6B-CB658812E917}" srcOrd="0" destOrd="1" presId="urn:microsoft.com/office/officeart/2016/7/layout/RepeatingBendingProcessNew"/>
    <dgm:cxn modelId="{364E6524-35E4-44EB-9187-BE4417979EDC}" srcId="{6A4C85BD-F547-43E0-A6C5-40C931E0820D}" destId="{D226E7EF-2782-4E3A-B427-154D8D5535D9}" srcOrd="1" destOrd="0" parTransId="{C7A550AD-BC54-4E1D-8CD0-09298C4A4C29}" sibTransId="{40B9A29D-96DF-4952-AA86-AEC0350E0DAB}"/>
    <dgm:cxn modelId="{78E41825-DAE1-4420-B4DC-7E01F1F5D52A}" type="presOf" srcId="{BA3C451E-1784-4688-9359-7EACF9CBDC7C}" destId="{B5258590-F6CD-4AA3-9A42-128D0D412F60}" srcOrd="0" destOrd="0" presId="urn:microsoft.com/office/officeart/2016/7/layout/RepeatingBendingProcessNew"/>
    <dgm:cxn modelId="{161E3E2F-057E-4840-81C9-4D084985798F}" type="presOf" srcId="{6A4C85BD-F547-43E0-A6C5-40C931E0820D}" destId="{E0FF25FD-05A8-4444-A2EA-88933B8A4EB7}" srcOrd="0" destOrd="0" presId="urn:microsoft.com/office/officeart/2016/7/layout/RepeatingBendingProcessNew"/>
    <dgm:cxn modelId="{9B61E83C-87EF-45C8-8473-585B39B1A5D3}" type="presOf" srcId="{B614DA2E-5F6F-4C38-98D4-31DD45DA86F9}" destId="{1CC3E69A-2990-447A-AD6B-CB658812E917}" srcOrd="0" destOrd="3" presId="urn:microsoft.com/office/officeart/2016/7/layout/RepeatingBendingProcessNew"/>
    <dgm:cxn modelId="{07413D49-6ADD-4198-85E5-A5AD62F04307}" srcId="{0C266CB8-D564-4845-A18B-97D1B9D9BE49}" destId="{61CD50EF-054E-411B-9E9D-42EF78A36A88}" srcOrd="0" destOrd="0" parTransId="{885AA7D7-E064-4263-82A8-9402BB1F1335}" sibTransId="{D13AD311-F404-49A4-AEF4-722BF542AEEA}"/>
    <dgm:cxn modelId="{DF55886D-75E7-4576-9498-E269EC72568F}" type="presOf" srcId="{94B9B765-C60B-454A-AE8A-9FA138407798}" destId="{A4260151-BE98-42E0-B359-F8532833BAE3}" srcOrd="0" destOrd="3" presId="urn:microsoft.com/office/officeart/2016/7/layout/RepeatingBendingProcessNew"/>
    <dgm:cxn modelId="{DAE4F055-A4CE-4FB9-8A04-1B25E7CB3CA0}" srcId="{6A4C85BD-F547-43E0-A6C5-40C931E0820D}" destId="{0C266CB8-D564-4845-A18B-97D1B9D9BE49}" srcOrd="0" destOrd="0" parTransId="{3582D166-BEC7-48B5-B761-90DAB65F78A7}" sibTransId="{BA3C451E-1784-4688-9359-7EACF9CBDC7C}"/>
    <dgm:cxn modelId="{60A78756-419E-43CD-A7E0-A87BB58DB257}" srcId="{0C266CB8-D564-4845-A18B-97D1B9D9BE49}" destId="{EE1099A6-CFB6-4672-B37E-7B75C685071C}" srcOrd="3" destOrd="0" parTransId="{227F8CE0-C3CB-4FAB-A755-C08B785564D4}" sibTransId="{A7A863A9-FDB7-4D6E-A2D3-74941F954C93}"/>
    <dgm:cxn modelId="{943C187C-2693-4AB7-9447-E7962F30FA15}" type="presOf" srcId="{BA3C451E-1784-4688-9359-7EACF9CBDC7C}" destId="{F0BDCCEB-5257-49DD-8413-AFF7055C0B07}" srcOrd="1" destOrd="0" presId="urn:microsoft.com/office/officeart/2016/7/layout/RepeatingBendingProcessNew"/>
    <dgm:cxn modelId="{6B5CED8B-5758-4E00-82AD-499335AFAA21}" srcId="{D226E7EF-2782-4E3A-B427-154D8D5535D9}" destId="{8FD994E6-92AB-4E55-91D8-9059CA2E6336}" srcOrd="0" destOrd="0" parTransId="{BABD2E83-DF9B-4B90-9294-F22208F8C149}" sibTransId="{CA5D7049-FE26-4992-86E1-3E12A31B3668}"/>
    <dgm:cxn modelId="{4821BFA1-F9FB-43E5-90F2-542FAB8C321D}" type="presOf" srcId="{D9F8A07A-7672-4A7F-A2DA-7BFC05D5F1B0}" destId="{1CC3E69A-2990-447A-AD6B-CB658812E917}" srcOrd="0" destOrd="2" presId="urn:microsoft.com/office/officeart/2016/7/layout/RepeatingBendingProcessNew"/>
    <dgm:cxn modelId="{65AE02A5-3EB1-4BDC-83A4-72EE5EC48B65}" type="presOf" srcId="{D226E7EF-2782-4E3A-B427-154D8D5535D9}" destId="{A4260151-BE98-42E0-B359-F8532833BAE3}" srcOrd="0" destOrd="0" presId="urn:microsoft.com/office/officeart/2016/7/layout/RepeatingBendingProcessNew"/>
    <dgm:cxn modelId="{053883B5-CFDE-4989-9FCE-FC591D0C83AD}" srcId="{0C266CB8-D564-4845-A18B-97D1B9D9BE49}" destId="{B614DA2E-5F6F-4C38-98D4-31DD45DA86F9}" srcOrd="2" destOrd="0" parTransId="{4527FBC6-1F95-460A-8C28-04E9E232838F}" sibTransId="{A4BC3945-E004-4564-8D27-A169D82D5558}"/>
    <dgm:cxn modelId="{C9B511C8-E060-4F27-8107-ED9F373DB960}" srcId="{D226E7EF-2782-4E3A-B427-154D8D5535D9}" destId="{9ABA7533-5633-4E77-AEF1-850D1F3F5141}" srcOrd="3" destOrd="0" parTransId="{5D7A222A-2925-4328-B8D6-EBE8ED6C443C}" sibTransId="{1B1B31C6-10BE-4528-958B-B522A7A1A249}"/>
    <dgm:cxn modelId="{10564ED8-431E-440B-A8D2-667E3087CEF3}" srcId="{D226E7EF-2782-4E3A-B427-154D8D5535D9}" destId="{94B9B765-C60B-454A-AE8A-9FA138407798}" srcOrd="2" destOrd="0" parTransId="{45B728E0-296A-4DBB-A948-1131620FE22C}" sibTransId="{C1AACA37-42EC-4EAF-B3AA-E91456DE4DBD}"/>
    <dgm:cxn modelId="{67D90EEB-65F1-45AA-849E-92743ECCC6E6}" srcId="{D226E7EF-2782-4E3A-B427-154D8D5535D9}" destId="{86281BA0-33F1-41FD-B132-2ADBF7F35C56}" srcOrd="1" destOrd="0" parTransId="{338D25F2-C7A1-4488-AAA7-6C76C190488C}" sibTransId="{7280CB3B-A232-4619-81C8-A06A645A7BA9}"/>
    <dgm:cxn modelId="{4F4B994B-0A57-4127-8AEE-DC72CC724294}" type="presParOf" srcId="{E0FF25FD-05A8-4444-A2EA-88933B8A4EB7}" destId="{1CC3E69A-2990-447A-AD6B-CB658812E917}" srcOrd="0" destOrd="0" presId="urn:microsoft.com/office/officeart/2016/7/layout/RepeatingBendingProcessNew"/>
    <dgm:cxn modelId="{92D13ABF-8AAB-46FC-8BFD-03E8CE37F35F}" type="presParOf" srcId="{E0FF25FD-05A8-4444-A2EA-88933B8A4EB7}" destId="{B5258590-F6CD-4AA3-9A42-128D0D412F60}" srcOrd="1" destOrd="0" presId="urn:microsoft.com/office/officeart/2016/7/layout/RepeatingBendingProcessNew"/>
    <dgm:cxn modelId="{9A5407F6-ACD2-4B97-A59E-B6E865FE4A1A}" type="presParOf" srcId="{B5258590-F6CD-4AA3-9A42-128D0D412F60}" destId="{F0BDCCEB-5257-49DD-8413-AFF7055C0B07}" srcOrd="0" destOrd="0" presId="urn:microsoft.com/office/officeart/2016/7/layout/RepeatingBendingProcessNew"/>
    <dgm:cxn modelId="{A2CEDC27-CBDC-4665-8A0C-4DE5A1291851}" type="presParOf" srcId="{E0FF25FD-05A8-4444-A2EA-88933B8A4EB7}" destId="{A4260151-BE98-42E0-B359-F8532833BAE3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58590-F6CD-4AA3-9A42-128D0D412F60}">
      <dsp:nvSpPr>
        <dsp:cNvPr id="0" name=""/>
        <dsp:cNvSpPr/>
      </dsp:nvSpPr>
      <dsp:spPr>
        <a:xfrm>
          <a:off x="2821841" y="1682836"/>
          <a:ext cx="91440" cy="61476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14769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51426" y="1986994"/>
        <a:ext cx="32268" cy="6453"/>
      </dsp:txXfrm>
    </dsp:sp>
    <dsp:sp modelId="{1CC3E69A-2990-447A-AD6B-CB658812E917}">
      <dsp:nvSpPr>
        <dsp:cNvPr id="0" name=""/>
        <dsp:cNvSpPr/>
      </dsp:nvSpPr>
      <dsp:spPr>
        <a:xfrm>
          <a:off x="1464584" y="1064"/>
          <a:ext cx="2805953" cy="16835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94" tIns="144324" rIns="137494" bIns="144324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/>
            <a:t>Unique Selling Points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Mobile service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Professional equipment and products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Flexible booking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Personlised customer service</a:t>
          </a:r>
          <a:endParaRPr lang="en-US" sz="1100" kern="1200"/>
        </a:p>
      </dsp:txBody>
      <dsp:txXfrm>
        <a:off x="1464584" y="1064"/>
        <a:ext cx="2805953" cy="1683571"/>
      </dsp:txXfrm>
    </dsp:sp>
    <dsp:sp modelId="{A4260151-BE98-42E0-B359-F8532833BAE3}">
      <dsp:nvSpPr>
        <dsp:cNvPr id="0" name=""/>
        <dsp:cNvSpPr/>
      </dsp:nvSpPr>
      <dsp:spPr>
        <a:xfrm>
          <a:off x="1464584" y="2330006"/>
          <a:ext cx="2805953" cy="16835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94" tIns="144324" rIns="137494" bIns="144324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/>
            <a:t>Management &amp; Legal structure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Private Limited Company (Ltd)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Managed by experienced directors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Administrative staff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Professional valeters</a:t>
          </a:r>
          <a:endParaRPr lang="en-US" sz="1100" kern="1200"/>
        </a:p>
      </dsp:txBody>
      <dsp:txXfrm>
        <a:off x="1464584" y="2330006"/>
        <a:ext cx="2805953" cy="16835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970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881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852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2527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287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2059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965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877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5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352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9865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3090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5111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376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0347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9244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978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7866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yellow and blue logo&#10;&#10;AI-generated content may be incorrect.">
            <a:extLst>
              <a:ext uri="{FF2B5EF4-FFF2-40B4-BE49-F238E27FC236}">
                <a16:creationId xmlns:a16="http://schemas.microsoft.com/office/drawing/2014/main" id="{E5FDD78F-6A47-8BEB-5FCC-F6ED3B3D5C8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5000"/>
          </a:blip>
          <a:srcRect t="21209" b="2254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B265ED-48A7-2960-D074-271D43D125EE}"/>
              </a:ext>
            </a:extLst>
          </p:cNvPr>
          <p:cNvSpPr txBox="1"/>
          <p:nvPr/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200" b="1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Direct Valeting – Business Plan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A01C7C-B6FD-07D6-D8D2-6850F8B011B6}"/>
              </a:ext>
            </a:extLst>
          </p:cNvPr>
          <p:cNvSpPr txBox="1"/>
          <p:nvPr/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342900" indent="-34290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b="1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Business &amp; Management level 4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b="1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342900" indent="-34290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b="1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Enterprise and Entrepreneurship LCLM4006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b="1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342900" indent="-34290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b="1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Business Plan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b="1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342900" indent="-34290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b="1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Bogdan Andrei Gorocila, 2508573</a:t>
            </a:r>
          </a:p>
          <a:p>
            <a:pPr marL="342900" indent="-34290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endParaRPr lang="en-US" b="1" cap="small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38DF73-26CA-B6B9-9B97-5A06A00AE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5E84D6A-56A7-FAFE-345F-DD9ED37BC077}"/>
              </a:ext>
            </a:extLst>
          </p:cNvPr>
          <p:cNvSpPr txBox="1"/>
          <p:nvPr/>
        </p:nvSpPr>
        <p:spPr>
          <a:xfrm>
            <a:off x="3893788" y="168234"/>
            <a:ext cx="44064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Overview of Direct Valeting</a:t>
            </a:r>
            <a:endParaRPr lang="en-GB" sz="2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6AE8F9-6248-2C8E-B935-ECC059141F63}"/>
              </a:ext>
            </a:extLst>
          </p:cNvPr>
          <p:cNvSpPr txBox="1"/>
          <p:nvPr/>
        </p:nvSpPr>
        <p:spPr>
          <a:xfrm>
            <a:off x="361538" y="1481116"/>
            <a:ext cx="4806208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Direct Valeting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Mobile car valeting &amp; detailing service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Based in Coventry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2400" b="1" u="sng"/>
              <a:t>Services Include:</a:t>
            </a:r>
          </a:p>
          <a:p>
            <a:r>
              <a:rPr lang="en-GB"/>
              <a:t>Standard valet</a:t>
            </a:r>
          </a:p>
          <a:p>
            <a:r>
              <a:rPr lang="en-GB"/>
              <a:t>Premium valet</a:t>
            </a:r>
          </a:p>
          <a:p>
            <a:r>
              <a:rPr lang="en-GB"/>
              <a:t>Advanced detailing</a:t>
            </a:r>
          </a:p>
          <a:p>
            <a:r>
              <a:rPr lang="en-GB"/>
              <a:t>Corporate fleet care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0A80A3-5AB3-8407-43AF-E71B25E0549B}"/>
              </a:ext>
            </a:extLst>
          </p:cNvPr>
          <p:cNvSpPr txBox="1"/>
          <p:nvPr/>
        </p:nvSpPr>
        <p:spPr>
          <a:xfrm>
            <a:off x="2551216" y="6133605"/>
            <a:ext cx="70915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Operating at </a:t>
            </a:r>
            <a:r>
              <a:rPr lang="en-GB" sz="2400" b="1"/>
              <a:t>customers' homes or workplace</a:t>
            </a:r>
            <a:endParaRPr lang="en-US"/>
          </a:p>
        </p:txBody>
      </p:sp>
      <p:graphicFrame>
        <p:nvGraphicFramePr>
          <p:cNvPr id="11" name="TextBox 5">
            <a:extLst>
              <a:ext uri="{FF2B5EF4-FFF2-40B4-BE49-F238E27FC236}">
                <a16:creationId xmlns:a16="http://schemas.microsoft.com/office/drawing/2014/main" id="{E8D13FBB-9330-D8B3-72F6-1B57DC714D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970445"/>
              </p:ext>
            </p:extLst>
          </p:nvPr>
        </p:nvGraphicFramePr>
        <p:xfrm>
          <a:off x="7473537" y="1154544"/>
          <a:ext cx="5735122" cy="40146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3893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617B4D-307B-91A5-0349-0E3C458D73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D72A572-1F0D-A8FE-BC7D-B6F7695E6EF2}"/>
              </a:ext>
            </a:extLst>
          </p:cNvPr>
          <p:cNvSpPr txBox="1"/>
          <p:nvPr/>
        </p:nvSpPr>
        <p:spPr>
          <a:xfrm>
            <a:off x="4822702" y="139205"/>
            <a:ext cx="254857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PESTEL </a:t>
            </a:r>
            <a:r>
              <a:rPr lang="en-GB" sz="2400" b="1" dirty="0" err="1"/>
              <a:t>Analysis</a:t>
            </a:r>
            <a:endParaRPr lang="en-US" dirty="0" err="1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AEE834-5BE2-A393-690E-3E54451AE462}"/>
              </a:ext>
            </a:extLst>
          </p:cNvPr>
          <p:cNvSpPr txBox="1"/>
          <p:nvPr/>
        </p:nvSpPr>
        <p:spPr>
          <a:xfrm>
            <a:off x="361538" y="929573"/>
            <a:ext cx="480620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Economic</a:t>
            </a:r>
            <a:endParaRPr lang="en-GB" sz="2400" b="1" u="sng" dirty="0"/>
          </a:p>
          <a:p>
            <a:pPr marL="285750" indent="-285750">
              <a:buFont typeface="Arial"/>
              <a:buChar char="•"/>
            </a:pPr>
            <a:r>
              <a:rPr lang="en-GB"/>
              <a:t>Customers spending changes with the economy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Fuel and cleaning product prices affect costs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12E895-4130-D858-5939-5B3FABD6FA90}"/>
              </a:ext>
            </a:extLst>
          </p:cNvPr>
          <p:cNvSpPr txBox="1"/>
          <p:nvPr/>
        </p:nvSpPr>
        <p:spPr>
          <a:xfrm>
            <a:off x="2551216" y="6133605"/>
            <a:ext cx="70915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Operating at </a:t>
            </a:r>
            <a:r>
              <a:rPr lang="en-GB" sz="2400" b="1"/>
              <a:t>customers' homes or workplace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CD6A20-08B3-5B90-B3B2-93E56263A783}"/>
              </a:ext>
            </a:extLst>
          </p:cNvPr>
          <p:cNvSpPr txBox="1"/>
          <p:nvPr/>
        </p:nvSpPr>
        <p:spPr>
          <a:xfrm>
            <a:off x="7023594" y="2308429"/>
            <a:ext cx="480620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Social</a:t>
            </a:r>
            <a:endParaRPr lang="en-GB" sz="2400" b="1" u="sng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Clients require </a:t>
            </a:r>
            <a:r>
              <a:rPr lang="en-GB"/>
              <a:t>flexible on the go options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58A956-D782-B498-CF41-3939BC9DFAD4}"/>
              </a:ext>
            </a:extLst>
          </p:cNvPr>
          <p:cNvSpPr txBox="1"/>
          <p:nvPr/>
        </p:nvSpPr>
        <p:spPr>
          <a:xfrm>
            <a:off x="361536" y="3854200"/>
            <a:ext cx="480620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Environmental</a:t>
            </a:r>
            <a:endParaRPr lang="en-GB" sz="2400" b="1" u="sng" dirty="0"/>
          </a:p>
          <a:p>
            <a:pPr marL="285750" indent="-285750">
              <a:buFont typeface="Arial"/>
              <a:buChar char="•"/>
            </a:pPr>
            <a:r>
              <a:rPr lang="en-GB"/>
              <a:t>Water saving methods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Eco friendly cleaning products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380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D3CA05-394E-81E3-7DCB-EFC8AA438F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03ABA46-C970-DDBC-EDC1-F350CFDFB8E2}"/>
              </a:ext>
            </a:extLst>
          </p:cNvPr>
          <p:cNvSpPr txBox="1"/>
          <p:nvPr/>
        </p:nvSpPr>
        <p:spPr>
          <a:xfrm>
            <a:off x="3683331" y="139205"/>
            <a:ext cx="48200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Marketing </a:t>
            </a:r>
            <a:r>
              <a:rPr lang="en-GB" sz="2400" b="1"/>
              <a:t>Strategy (B2B)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0D5AAD-FE70-D410-1890-35C45C849FC1}"/>
              </a:ext>
            </a:extLst>
          </p:cNvPr>
          <p:cNvSpPr txBox="1"/>
          <p:nvPr/>
        </p:nvSpPr>
        <p:spPr>
          <a:xfrm>
            <a:off x="1442852" y="1328716"/>
            <a:ext cx="4806208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u="sng" dirty="0"/>
          </a:p>
          <a:p>
            <a:pPr marL="285750" indent="-285750">
              <a:buFont typeface="Arial"/>
              <a:buChar char="•"/>
            </a:pPr>
            <a:r>
              <a:rPr lang="en-GB" sz="2000" b="1"/>
              <a:t>Target local dealerships.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F65630-3616-D5F2-9AE0-E1EF516D0F65}"/>
              </a:ext>
            </a:extLst>
          </p:cNvPr>
          <p:cNvSpPr txBox="1"/>
          <p:nvPr/>
        </p:nvSpPr>
        <p:spPr>
          <a:xfrm>
            <a:off x="5283200" y="605972"/>
            <a:ext cx="2286000" cy="7459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0" u="sng" baseline="0">
                <a:solidFill>
                  <a:srgbClr val="FFFFFF"/>
                </a:solidFill>
                <a:latin typeface="Century Gothic"/>
              </a:rPr>
              <a:t>Partnerships</a:t>
            </a:r>
            <a:endParaRPr lang="en-GB"/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954B59-76AB-5D7E-AC1F-9E33E15B0485}"/>
              </a:ext>
            </a:extLst>
          </p:cNvPr>
          <p:cNvSpPr txBox="1"/>
          <p:nvPr/>
        </p:nvSpPr>
        <p:spPr>
          <a:xfrm>
            <a:off x="7467600" y="2565401"/>
            <a:ext cx="4005943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GB" sz="2000" b="1" i="0" u="none" strike="noStrike" baseline="0" dirty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Offer 14 day free trial.</a:t>
            </a:r>
            <a:r>
              <a:rPr lang="en-US" sz="2000" b="1" i="0" dirty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lvl="0" algn="ctr" rtl="0"/>
            <a:endParaRPr lang="en-GB" b="0" i="0">
              <a:solidFill>
                <a:srgbClr val="FFFFFF"/>
              </a:solidFill>
              <a:latin typeface="Century Gothic"/>
              <a:ea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1E13B5-7416-4A1A-B7DC-BBE0523D5143}"/>
              </a:ext>
            </a:extLst>
          </p:cNvPr>
          <p:cNvSpPr txBox="1"/>
          <p:nvPr/>
        </p:nvSpPr>
        <p:spPr>
          <a:xfrm>
            <a:off x="1836057" y="3668486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GB" sz="2000" b="1" i="0" u="none" strike="noStrike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Demonstrate quality.</a:t>
            </a:r>
            <a:r>
              <a:rPr lang="en-US" sz="2000" b="1" i="0" u="none" strike="noStrike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  <a:r>
              <a:rPr lang="en-US" sz="2000" b="1" i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lvl="0" algn="ctr" rtl="0"/>
            <a:endParaRPr lang="en-GB" b="0" i="0">
              <a:solidFill>
                <a:srgbClr val="FFFFFF"/>
              </a:solidFill>
              <a:latin typeface="Century Gothic" panose="020B0502020202020204"/>
              <a:ea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59870C-C75F-7D4D-5C8A-D1ACFB53230F}"/>
              </a:ext>
            </a:extLst>
          </p:cNvPr>
          <p:cNvSpPr txBox="1"/>
          <p:nvPr/>
        </p:nvSpPr>
        <p:spPr>
          <a:xfrm>
            <a:off x="7932057" y="4604658"/>
            <a:ext cx="3084286" cy="6843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GB" sz="2000" b="1" i="0" u="none" strike="noStrike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Long term contracts.</a:t>
            </a:r>
            <a:r>
              <a:rPr lang="en-US" sz="2000" b="1" i="0" u="none" strike="noStrike" baseline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​​</a:t>
            </a:r>
            <a:r>
              <a:rPr lang="en-US" sz="2000" b="1" i="0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​</a:t>
            </a:r>
          </a:p>
          <a:p>
            <a:pPr lvl="0" algn="ctr" rtl="0"/>
            <a:endParaRPr lang="en-GB" b="0" i="0">
              <a:solidFill>
                <a:srgbClr val="FFFFFF"/>
              </a:solidFill>
              <a:latin typeface="Century Gothic"/>
              <a:ea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93CC3FA-B72C-5A49-A7A2-8EF3E670DCE8}"/>
              </a:ext>
            </a:extLst>
          </p:cNvPr>
          <p:cNvSpPr txBox="1"/>
          <p:nvPr/>
        </p:nvSpPr>
        <p:spPr>
          <a:xfrm>
            <a:off x="4615543" y="6019800"/>
            <a:ext cx="2953658" cy="6843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i="0" u="none" strike="noStrike" baseline="0">
                <a:solidFill>
                  <a:srgbClr val="FFFFFF"/>
                </a:solidFill>
                <a:latin typeface="Century Gothic"/>
              </a:rPr>
              <a:t>Regular maintenance.</a:t>
            </a:r>
            <a:endParaRPr lang="en-GB" sz="2000" b="1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208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8CEC27-F7FA-3DA2-315A-E6006BEB1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8CE9232-E1FF-AA4F-0678-9B18F5FF9038}"/>
              </a:ext>
            </a:extLst>
          </p:cNvPr>
          <p:cNvSpPr txBox="1"/>
          <p:nvPr/>
        </p:nvSpPr>
        <p:spPr>
          <a:xfrm>
            <a:off x="3683331" y="139205"/>
            <a:ext cx="482006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Marketing </a:t>
            </a:r>
            <a:r>
              <a:rPr lang="en-GB" sz="2400" b="1"/>
              <a:t>Strategy (B2C)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143A2F-B7F6-77B4-0BD5-C9CCA3BBDA23}"/>
              </a:ext>
            </a:extLst>
          </p:cNvPr>
          <p:cNvSpPr txBox="1"/>
          <p:nvPr/>
        </p:nvSpPr>
        <p:spPr>
          <a:xfrm>
            <a:off x="1283195" y="1328716"/>
            <a:ext cx="4806208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u="sng" dirty="0"/>
          </a:p>
          <a:p>
            <a:pPr marL="285750" indent="-285750">
              <a:buFont typeface="Arial"/>
              <a:buChar char="•"/>
            </a:pPr>
            <a:r>
              <a:rPr lang="en-GB" sz="2000" b="1"/>
              <a:t>Social media advertising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8089AD-BB79-0964-E0DB-85E83A996EBA}"/>
              </a:ext>
            </a:extLst>
          </p:cNvPr>
          <p:cNvSpPr txBox="1"/>
          <p:nvPr/>
        </p:nvSpPr>
        <p:spPr>
          <a:xfrm>
            <a:off x="5283200" y="605972"/>
            <a:ext cx="2286000" cy="7459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0" u="sng" baseline="0">
                <a:solidFill>
                  <a:srgbClr val="FFFFFF"/>
                </a:solidFill>
                <a:latin typeface="Century Gothic"/>
              </a:rPr>
              <a:t>Partnerships</a:t>
            </a:r>
            <a:endParaRPr lang="en-GB"/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EACA48-499E-DE13-C667-D97913893F2B}"/>
              </a:ext>
            </a:extLst>
          </p:cNvPr>
          <p:cNvSpPr txBox="1"/>
          <p:nvPr/>
        </p:nvSpPr>
        <p:spPr>
          <a:xfrm>
            <a:off x="6422571" y="2151744"/>
            <a:ext cx="4005943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2000" b="1">
                <a:solidFill>
                  <a:srgbClr val="FFFFFF"/>
                </a:solidFill>
                <a:latin typeface="Century Gothic"/>
                <a:cs typeface="Arial"/>
              </a:rPr>
              <a:t>Google Ads</a:t>
            </a:r>
            <a:endParaRPr lang="en-US"/>
          </a:p>
          <a:p>
            <a:pPr lvl="0" algn="ctr" rtl="0"/>
            <a:endParaRPr lang="en-GB" b="0" i="0">
              <a:solidFill>
                <a:srgbClr val="FFFFFF"/>
              </a:solidFill>
              <a:latin typeface="Century Gothic"/>
              <a:ea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9A5BF4-1ACD-A56B-BA08-6D960F5F60F0}"/>
              </a:ext>
            </a:extLst>
          </p:cNvPr>
          <p:cNvSpPr txBox="1"/>
          <p:nvPr/>
        </p:nvSpPr>
        <p:spPr>
          <a:xfrm>
            <a:off x="1676399" y="2754086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2000" b="1">
                <a:solidFill>
                  <a:srgbClr val="FFFFFF"/>
                </a:solidFill>
                <a:latin typeface="Century Gothic"/>
                <a:ea typeface="Arial"/>
                <a:cs typeface="Arial"/>
              </a:rPr>
              <a:t>Before &amp; after photos</a:t>
            </a:r>
            <a:endParaRPr lang="en-GB" sz="2000" b="1" i="0" dirty="0">
              <a:solidFill>
                <a:srgbClr val="FFFFFF"/>
              </a:solidFill>
              <a:latin typeface="Century Gothic"/>
              <a:ea typeface="Arial"/>
              <a:cs typeface="Arial"/>
            </a:endParaRPr>
          </a:p>
          <a:p>
            <a:pPr lvl="0" algn="ctr" rtl="0"/>
            <a:endParaRPr lang="en-GB" b="0" i="0">
              <a:solidFill>
                <a:srgbClr val="FFFFFF"/>
              </a:solidFill>
              <a:latin typeface="Century Gothic" panose="020B0502020202020204"/>
              <a:ea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332AFB-7D43-87B6-B03C-0A3E358D982E}"/>
              </a:ext>
            </a:extLst>
          </p:cNvPr>
          <p:cNvSpPr txBox="1"/>
          <p:nvPr/>
        </p:nvSpPr>
        <p:spPr>
          <a:xfrm>
            <a:off x="6756400" y="3421743"/>
            <a:ext cx="3084286" cy="6843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2000" b="1">
                <a:solidFill>
                  <a:srgbClr val="FFFFFF"/>
                </a:solidFill>
                <a:latin typeface="Century Gothic"/>
                <a:cs typeface="Arial"/>
              </a:rPr>
              <a:t>Referral discounts</a:t>
            </a:r>
            <a:endParaRPr lang="en-US"/>
          </a:p>
          <a:p>
            <a:pPr lvl="0" algn="ctr" rtl="0"/>
            <a:endParaRPr lang="en-GB" b="0" i="0">
              <a:solidFill>
                <a:srgbClr val="FFFFFF"/>
              </a:solidFill>
              <a:latin typeface="Century Gothic"/>
              <a:ea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7DAB78-8208-04EB-9254-C9E9649E8C62}"/>
              </a:ext>
            </a:extLst>
          </p:cNvPr>
          <p:cNvSpPr txBox="1"/>
          <p:nvPr/>
        </p:nvSpPr>
        <p:spPr>
          <a:xfrm>
            <a:off x="2111828" y="4103914"/>
            <a:ext cx="4310743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/>
              <a:t>Loyalty rewards</a:t>
            </a:r>
            <a:endParaRPr lang="en-GB" sz="2000" b="1" dirty="0"/>
          </a:p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D54845-5E45-C7A3-F152-517A6FD42ACF}"/>
              </a:ext>
            </a:extLst>
          </p:cNvPr>
          <p:cNvSpPr txBox="1"/>
          <p:nvPr/>
        </p:nvSpPr>
        <p:spPr>
          <a:xfrm>
            <a:off x="7148284" y="4444999"/>
            <a:ext cx="4310743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/>
              <a:t>Seasonal promotions</a:t>
            </a:r>
            <a:endParaRPr lang="en-GB" sz="2000" b="1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079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AB6D1C-5685-68BA-166E-B3DCEF5D6F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B7D540E-DACA-4CD8-EAA4-6A5C089AECCD}"/>
              </a:ext>
            </a:extLst>
          </p:cNvPr>
          <p:cNvSpPr txBox="1"/>
          <p:nvPr/>
        </p:nvSpPr>
        <p:spPr>
          <a:xfrm>
            <a:off x="4307447" y="168233"/>
            <a:ext cx="357183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Funding Requirements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9B9028-07C9-3522-A367-414E536B55D2}"/>
              </a:ext>
            </a:extLst>
          </p:cNvPr>
          <p:cNvSpPr txBox="1"/>
          <p:nvPr/>
        </p:nvSpPr>
        <p:spPr>
          <a:xfrm>
            <a:off x="1275938" y="1263401"/>
            <a:ext cx="480620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Funding Sources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268059-3EDE-7C40-417E-2FA472738768}"/>
              </a:ext>
            </a:extLst>
          </p:cNvPr>
          <p:cNvSpPr txBox="1"/>
          <p:nvPr/>
        </p:nvSpPr>
        <p:spPr>
          <a:xfrm>
            <a:off x="8358909" y="1248886"/>
            <a:ext cx="15259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Amount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CB749B-0150-9A2B-E85C-FE6881DCAE04}"/>
              </a:ext>
            </a:extLst>
          </p:cNvPr>
          <p:cNvSpPr txBox="1"/>
          <p:nvPr/>
        </p:nvSpPr>
        <p:spPr>
          <a:xfrm>
            <a:off x="1275938" y="1865743"/>
            <a:ext cx="21210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Personal Savings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E4B7B0-F120-5430-105D-2E64318271B1}"/>
              </a:ext>
            </a:extLst>
          </p:cNvPr>
          <p:cNvSpPr txBox="1"/>
          <p:nvPr/>
        </p:nvSpPr>
        <p:spPr>
          <a:xfrm>
            <a:off x="8358908" y="1851228"/>
            <a:ext cx="21210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£7,500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CB69F64-C487-DAD4-CE1E-D61F3867C3F5}"/>
              </a:ext>
            </a:extLst>
          </p:cNvPr>
          <p:cNvSpPr txBox="1"/>
          <p:nvPr/>
        </p:nvSpPr>
        <p:spPr>
          <a:xfrm>
            <a:off x="1275937" y="2410028"/>
            <a:ext cx="25202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Government Loan</a:t>
            </a: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3AE7F94-BE4A-E063-6D49-05E893ABBDB5}"/>
              </a:ext>
            </a:extLst>
          </p:cNvPr>
          <p:cNvSpPr txBox="1"/>
          <p:nvPr/>
        </p:nvSpPr>
        <p:spPr>
          <a:xfrm>
            <a:off x="8358907" y="2395513"/>
            <a:ext cx="21210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£7,500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B32D1EC-7A54-CCC6-3C09-D38D6DDEA52E}"/>
              </a:ext>
            </a:extLst>
          </p:cNvPr>
          <p:cNvSpPr txBox="1"/>
          <p:nvPr/>
        </p:nvSpPr>
        <p:spPr>
          <a:xfrm>
            <a:off x="4498109" y="4115456"/>
            <a:ext cx="3202379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This allows to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Purchase equ</a:t>
            </a:r>
            <a:r>
              <a:rPr lang="en-GB"/>
              <a:t>ipment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Lease a branded </a:t>
            </a:r>
            <a:r>
              <a:rPr lang="en-GB"/>
              <a:t>van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Marketing campaign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Working capital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408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36877-A4C4-759C-7BC0-7B588CEFB4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860042A-F6B0-17DB-0D92-AB2630AA5715}"/>
              </a:ext>
            </a:extLst>
          </p:cNvPr>
          <p:cNvSpPr txBox="1"/>
          <p:nvPr/>
        </p:nvSpPr>
        <p:spPr>
          <a:xfrm>
            <a:off x="4917047" y="153719"/>
            <a:ext cx="357183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Funding Allocation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9767E7-AABF-D90D-320C-F4256303F107}"/>
              </a:ext>
            </a:extLst>
          </p:cNvPr>
          <p:cNvSpPr txBox="1"/>
          <p:nvPr/>
        </p:nvSpPr>
        <p:spPr>
          <a:xfrm>
            <a:off x="434109" y="2119743"/>
            <a:ext cx="11330379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Professional </a:t>
            </a:r>
            <a:r>
              <a:rPr lang="en-GB"/>
              <a:t>equipment                                                                         </a:t>
            </a:r>
            <a:r>
              <a:rPr lang="en-GB">
                <a:ea typeface="+mn-lt"/>
                <a:cs typeface="+mn-lt"/>
              </a:rPr>
              <a:t>          </a:t>
            </a:r>
            <a:r>
              <a:rPr lang="en-GB" dirty="0">
                <a:ea typeface="+mn-lt"/>
                <a:cs typeface="+mn-lt"/>
              </a:rPr>
              <a:t>                                    £3,500</a:t>
            </a:r>
            <a:endParaRPr lang="en-US" dirty="0"/>
          </a:p>
          <a:p>
            <a:endParaRPr lang="en-GB" sz="2400" b="1" u="sng" dirty="0"/>
          </a:p>
          <a:p>
            <a:r>
              <a:rPr lang="en-GB"/>
              <a:t>Van lease and branding                                                                                                                     </a:t>
            </a:r>
            <a:r>
              <a:rPr lang="en-GB" dirty="0">
                <a:ea typeface="+mn-lt"/>
                <a:cs typeface="+mn-lt"/>
              </a:rPr>
              <a:t>£3,000</a:t>
            </a:r>
          </a:p>
          <a:p>
            <a:endParaRPr lang="en-GB" dirty="0"/>
          </a:p>
          <a:p>
            <a:r>
              <a:rPr lang="en-GB"/>
              <a:t>Insurance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en-GB" dirty="0">
                <a:ea typeface="+mn-lt"/>
                <a:cs typeface="+mn-lt"/>
              </a:rPr>
              <a:t>    £900</a:t>
            </a:r>
            <a:endParaRPr lang="en-GB" dirty="0"/>
          </a:p>
          <a:p>
            <a:endParaRPr lang="en-GB" dirty="0"/>
          </a:p>
          <a:p>
            <a:r>
              <a:rPr lang="en-GB"/>
              <a:t>Marketing                                                                                           </a:t>
            </a:r>
            <a:r>
              <a:rPr lang="en-GB" dirty="0">
                <a:ea typeface="+mn-lt"/>
                <a:cs typeface="+mn-lt"/>
              </a:rPr>
              <a:t>                                                   £3,000</a:t>
            </a:r>
            <a:endParaRPr lang="en-GB" dirty="0"/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737E66D4-534E-D8E3-EA6E-52B9C533C5D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4498"/>
              </p:ext>
            </p:extLst>
          </p:nvPr>
        </p:nvGraphicFramePr>
        <p:xfrm>
          <a:off x="4308475" y="1568903"/>
          <a:ext cx="4782456" cy="34398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2B9BADF-A390-5128-E30E-B6A3FEFB3196}"/>
              </a:ext>
            </a:extLst>
          </p:cNvPr>
          <p:cNvSpPr txBox="1"/>
          <p:nvPr/>
        </p:nvSpPr>
        <p:spPr>
          <a:xfrm>
            <a:off x="158337" y="5148613"/>
            <a:ext cx="394722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£4,600 Reserved to be used for</a:t>
            </a:r>
            <a:endParaRPr lang="en-US"/>
          </a:p>
          <a:p>
            <a:r>
              <a:rPr lang="en-GB"/>
              <a:t>Fuel</a:t>
            </a:r>
          </a:p>
          <a:p>
            <a:r>
              <a:rPr lang="en-GB"/>
              <a:t>Repairs</a:t>
            </a:r>
          </a:p>
          <a:p>
            <a:r>
              <a:rPr lang="en-GB"/>
              <a:t>Staff wages</a:t>
            </a:r>
          </a:p>
          <a:p>
            <a:r>
              <a:rPr lang="en-GB" dirty="0"/>
              <a:t>Unexpected expens</a:t>
            </a:r>
            <a:r>
              <a:rPr lang="en-GB"/>
              <a:t>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448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AA86E6-722C-400F-EFDC-A9C735D35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B75AA4D-49A6-0A32-79EB-837A4EC174B8}"/>
              </a:ext>
            </a:extLst>
          </p:cNvPr>
          <p:cNvSpPr txBox="1"/>
          <p:nvPr/>
        </p:nvSpPr>
        <p:spPr>
          <a:xfrm>
            <a:off x="5671790" y="124690"/>
            <a:ext cx="206234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Conclusion</a:t>
            </a:r>
            <a:endParaRPr lang="en-US" u="sng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864320-E3DC-BEAB-69B1-10AD32863491}"/>
              </a:ext>
            </a:extLst>
          </p:cNvPr>
          <p:cNvSpPr txBox="1"/>
          <p:nvPr/>
        </p:nvSpPr>
        <p:spPr>
          <a:xfrm>
            <a:off x="3859480" y="958600"/>
            <a:ext cx="569157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Why Direct Valeting will </a:t>
            </a:r>
            <a:r>
              <a:rPr lang="en-GB" sz="2400" b="1"/>
              <a:t>Succeed</a:t>
            </a:r>
            <a:endParaRPr lang="en-GB" sz="2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6A0107-A634-BB0E-C40B-B51092170E5C}"/>
              </a:ext>
            </a:extLst>
          </p:cNvPr>
          <p:cNvSpPr txBox="1"/>
          <p:nvPr/>
        </p:nvSpPr>
        <p:spPr>
          <a:xfrm>
            <a:off x="-1321" y="1822200"/>
            <a:ext cx="569157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400"/>
              <a:t>It has mobile &amp; convenient service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358534-DE5A-74FE-E03E-CC8A8B787B43}"/>
              </a:ext>
            </a:extLst>
          </p:cNvPr>
          <p:cNvSpPr txBox="1"/>
          <p:nvPr/>
        </p:nvSpPr>
        <p:spPr>
          <a:xfrm>
            <a:off x="6501078" y="2693056"/>
            <a:ext cx="569157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400"/>
              <a:t>Demand for professional detailing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CA9B44-A3F9-431B-FB5F-1345F80A08A2}"/>
              </a:ext>
            </a:extLst>
          </p:cNvPr>
          <p:cNvSpPr txBox="1"/>
          <p:nvPr/>
        </p:nvSpPr>
        <p:spPr>
          <a:xfrm>
            <a:off x="-1323" y="3389741"/>
            <a:ext cx="569157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400"/>
              <a:t>Strong digital marketing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4D28181-00B9-D4EA-3270-294A539E3CE7}"/>
              </a:ext>
            </a:extLst>
          </p:cNvPr>
          <p:cNvSpPr txBox="1"/>
          <p:nvPr/>
        </p:nvSpPr>
        <p:spPr>
          <a:xfrm>
            <a:off x="8366162" y="3854197"/>
            <a:ext cx="3826494" cy="4761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400"/>
              <a:t>Reliable funding plan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A72150-C6D2-82DC-39AD-C98B5D6EFBD1}"/>
              </a:ext>
            </a:extLst>
          </p:cNvPr>
          <p:cNvSpPr txBox="1"/>
          <p:nvPr/>
        </p:nvSpPr>
        <p:spPr>
          <a:xfrm>
            <a:off x="-1325" y="4594425"/>
            <a:ext cx="536500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400" dirty="0"/>
              <a:t>High quality customer service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96961D-1099-8EC1-B36E-F86A0DC29349}"/>
              </a:ext>
            </a:extLst>
          </p:cNvPr>
          <p:cNvSpPr txBox="1"/>
          <p:nvPr/>
        </p:nvSpPr>
        <p:spPr>
          <a:xfrm>
            <a:off x="7226789" y="5262081"/>
            <a:ext cx="550289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ourier New"/>
              <a:buChar char="o"/>
            </a:pPr>
            <a:r>
              <a:rPr lang="en-GB" sz="2400"/>
              <a:t>Opportunity to expand across West Midlands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114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Mesh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341</cp:revision>
  <dcterms:created xsi:type="dcterms:W3CDTF">2026-07-05T12:03:49Z</dcterms:created>
  <dcterms:modified xsi:type="dcterms:W3CDTF">2026-07-05T13:04:30Z</dcterms:modified>
</cp:coreProperties>
</file>