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7" r:id="rId2"/>
    <p:sldId id="258" r:id="rId3"/>
    <p:sldId id="277" r:id="rId4"/>
    <p:sldId id="274" r:id="rId5"/>
    <p:sldId id="279" r:id="rId6"/>
    <p:sldId id="275" r:id="rId7"/>
    <p:sldId id="278" r:id="rId8"/>
    <p:sldId id="280" r:id="rId9"/>
    <p:sldId id="283" r:id="rId10"/>
    <p:sldId id="284" r:id="rId11"/>
    <p:sldId id="259" r:id="rId12"/>
    <p:sldId id="281" r:id="rId13"/>
    <p:sldId id="282" r:id="rId14"/>
    <p:sldId id="260" r:id="rId15"/>
    <p:sldId id="262" r:id="rId16"/>
    <p:sldId id="263" r:id="rId17"/>
    <p:sldId id="268" r:id="rId18"/>
    <p:sldId id="270" r:id="rId19"/>
    <p:sldId id="271" r:id="rId20"/>
    <p:sldId id="272" r:id="rId21"/>
    <p:sldId id="285" r:id="rId22"/>
    <p:sldId id="286" r:id="rId23"/>
    <p:sldId id="290" r:id="rId24"/>
    <p:sldId id="287" r:id="rId25"/>
    <p:sldId id="288" r:id="rId26"/>
    <p:sldId id="289"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720" autoAdjust="0"/>
  </p:normalViewPr>
  <p:slideViewPr>
    <p:cSldViewPr snapToGrid="0">
      <p:cViewPr varScale="1">
        <p:scale>
          <a:sx n="68" d="100"/>
          <a:sy n="68" d="100"/>
        </p:scale>
        <p:origin x="147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789849E-6635-4599-9D42-4FB35EBEBA78}" type="datetimeFigureOut">
              <a:rPr lang="en-GB" smtClean="0"/>
              <a:t>27/02/2019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65C08A5-8CDE-4475-83A2-08E8C9C1854D}" type="slidenum">
              <a:rPr lang="en-GB" smtClean="0"/>
              <a:t>‹#›</a:t>
            </a:fld>
            <a:endParaRPr lang="en-GB"/>
          </a:p>
        </p:txBody>
      </p:sp>
    </p:spTree>
    <p:extLst>
      <p:ext uri="{BB962C8B-B14F-4D97-AF65-F5344CB8AC3E}">
        <p14:creationId xmlns:p14="http://schemas.microsoft.com/office/powerpoint/2010/main" val="72569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1</a:t>
            </a:fld>
            <a:endParaRPr lang="en-GB"/>
          </a:p>
        </p:txBody>
      </p:sp>
    </p:spTree>
    <p:extLst>
      <p:ext uri="{BB962C8B-B14F-4D97-AF65-F5344CB8AC3E}">
        <p14:creationId xmlns:p14="http://schemas.microsoft.com/office/powerpoint/2010/main" val="263038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As always we must understand a bit about where</a:t>
            </a:r>
            <a:r>
              <a:rPr lang="en-GB" sz="2400" baseline="0" dirty="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145454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5C08A5-8CDE-4475-83A2-08E8C9C1854D}" type="slidenum">
              <a:rPr lang="en-GB" smtClean="0"/>
              <a:t>4</a:t>
            </a:fld>
            <a:endParaRPr lang="en-GB"/>
          </a:p>
        </p:txBody>
      </p:sp>
    </p:spTree>
    <p:extLst>
      <p:ext uri="{BB962C8B-B14F-4D97-AF65-F5344CB8AC3E}">
        <p14:creationId xmlns:p14="http://schemas.microsoft.com/office/powerpoint/2010/main" val="250558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6</a:t>
            </a:fld>
            <a:endParaRPr lang="en-GB"/>
          </a:p>
        </p:txBody>
      </p:sp>
    </p:spTree>
    <p:extLst>
      <p:ext uri="{BB962C8B-B14F-4D97-AF65-F5344CB8AC3E}">
        <p14:creationId xmlns:p14="http://schemas.microsoft.com/office/powerpoint/2010/main" val="24308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 let’s talk about PM through the ages. During the 40s</a:t>
            </a:r>
            <a:r>
              <a:rPr lang="en-GB" sz="1200" baseline="0" dirty="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a:p>
          <a:p>
            <a:r>
              <a:rPr lang="en-GB" sz="1200" baseline="0" dirty="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a:p>
          <a:p>
            <a:r>
              <a:rPr lang="en-GB" sz="1200" baseline="0" dirty="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a:p>
          <a:p>
            <a:r>
              <a:rPr lang="en-GB" sz="1200" baseline="0" dirty="0"/>
              <a:t>Do you recognise your own company? </a:t>
            </a:r>
            <a:r>
              <a:rPr lang="en-US" sz="1200" baseline="0" dirty="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164771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Footer Placeholder 3"/>
          <p:cNvSpPr>
            <a:spLocks noGrp="1"/>
          </p:cNvSpPr>
          <p:nvPr>
            <p:ph type="ftr" sz="quarter" idx="10"/>
          </p:nvPr>
        </p:nvSpPr>
        <p:spPr/>
        <p:txBody>
          <a:bodyPr/>
          <a:lstStyle/>
          <a:p>
            <a:r>
              <a:rPr lang="en-GB"/>
              <a:t>Ref:  ???? Unlocking Human Resource Management  </a:t>
            </a:r>
            <a:endParaRPr lang="en-GB" dirty="0"/>
          </a:p>
        </p:txBody>
      </p:sp>
      <p:sp>
        <p:nvSpPr>
          <p:cNvPr id="5" name="Slide Number Placeholder 4"/>
          <p:cNvSpPr>
            <a:spLocks noGrp="1"/>
          </p:cNvSpPr>
          <p:nvPr>
            <p:ph type="sldNum" sz="quarter" idx="11"/>
          </p:nvPr>
        </p:nvSpPr>
        <p:spPr/>
        <p:txBody>
          <a:bodyPr/>
          <a:lstStyle/>
          <a:p>
            <a:fld id="{7F11DB65-6F11-4BB2-B3A4-CCE9DAAEC854}" type="slidenum">
              <a:rPr lang="en-GB" smtClean="0"/>
              <a:pPr/>
              <a:t>12</a:t>
            </a:fld>
            <a:endParaRPr lang="en-GB" dirty="0"/>
          </a:p>
        </p:txBody>
      </p:sp>
    </p:spTree>
    <p:extLst>
      <p:ext uri="{BB962C8B-B14F-4D97-AF65-F5344CB8AC3E}">
        <p14:creationId xmlns:p14="http://schemas.microsoft.com/office/powerpoint/2010/main" val="1395330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stress that at its best performance management is a tool to ensure that managers manage effectively; that they ensure the people or teams they manage:</a:t>
            </a:r>
          </a:p>
          <a:p>
            <a:endParaRPr lang="en-GB" dirty="0"/>
          </a:p>
        </p:txBody>
      </p:sp>
      <p:sp>
        <p:nvSpPr>
          <p:cNvPr id="4" name="Slide Number Placeholder 3"/>
          <p:cNvSpPr>
            <a:spLocks noGrp="1"/>
          </p:cNvSpPr>
          <p:nvPr>
            <p:ph type="sldNum" sz="quarter" idx="10"/>
          </p:nvPr>
        </p:nvSpPr>
        <p:spPr/>
        <p:txBody>
          <a:bodyPr/>
          <a:lstStyle/>
          <a:p>
            <a:fld id="{7F11DB65-6F11-4BB2-B3A4-CCE9DAAEC854}" type="slidenum">
              <a:rPr lang="en-GB" smtClean="0"/>
              <a:pPr/>
              <a:t>13</a:t>
            </a:fld>
            <a:endParaRPr lang="en-GB" dirty="0"/>
          </a:p>
        </p:txBody>
      </p:sp>
      <p:sp>
        <p:nvSpPr>
          <p:cNvPr id="5" name="Footer Placeholder 4"/>
          <p:cNvSpPr>
            <a:spLocks noGrp="1"/>
          </p:cNvSpPr>
          <p:nvPr>
            <p:ph type="ftr" sz="quarter" idx="11"/>
          </p:nvPr>
        </p:nvSpPr>
        <p:spPr/>
        <p:txBody>
          <a:bodyPr/>
          <a:lstStyle/>
          <a:p>
            <a:r>
              <a:rPr lang="en-GB"/>
              <a:t>Ref:  ???? Unlocking Human Resource Management  </a:t>
            </a:r>
            <a:endParaRPr lang="en-GB" dirty="0"/>
          </a:p>
        </p:txBody>
      </p:sp>
    </p:spTree>
    <p:extLst>
      <p:ext uri="{BB962C8B-B14F-4D97-AF65-F5344CB8AC3E}">
        <p14:creationId xmlns:p14="http://schemas.microsoft.com/office/powerpoint/2010/main" val="2577898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External drivers may start to force their hands as an ever newer</a:t>
            </a:r>
            <a:r>
              <a:rPr lang="en-GB" sz="1200" baseline="0" dirty="0"/>
              <a:t> type of management thinking has 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a:p>
          <a:p>
            <a:r>
              <a:rPr lang="en-GB" sz="1200" baseline="0" dirty="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56984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There are many big drivers influencing this change</a:t>
            </a:r>
            <a:r>
              <a:rPr lang="en-GB" sz="1200" baseline="0" dirty="0"/>
              <a:t> in thinking.  Not least the rise of the millennial.  (Check understanding of term).  It seems like they want it all and they want it now.  </a:t>
            </a:r>
          </a:p>
          <a:p>
            <a:endParaRPr lang="en-GB" sz="1200" baseline="0" dirty="0"/>
          </a:p>
          <a:p>
            <a:r>
              <a:rPr lang="en-GB" sz="1200" baseline="0" dirty="0"/>
              <a:t>People used to join companies for life.  Today the average worker stays at their job for 4.4 years and some research indicates that millennials change jobs at twice that rate.  </a:t>
            </a:r>
          </a:p>
          <a:p>
            <a:r>
              <a:rPr lang="en-GB" sz="1200" baseline="0" dirty="0"/>
              <a:t>Younger workers seem to have set their sights on taking down the annual performance review, they want more regular feedback and they expect to be able to give feedback too. </a:t>
            </a:r>
          </a:p>
          <a:p>
            <a:endParaRPr lang="en-GB" sz="1200" baseline="0" dirty="0"/>
          </a:p>
          <a:p>
            <a:r>
              <a:rPr lang="en-GB" sz="1200" baseline="0" dirty="0"/>
              <a:t>Who identifies as a millennial?  Do you recognise these traits?</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946339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We all seem to have less and less time.</a:t>
            </a:r>
            <a:r>
              <a:rPr lang="en-GB" sz="1400" baseline="0" dirty="0"/>
              <a:t> </a:t>
            </a:r>
            <a:r>
              <a:rPr lang="en-GB" sz="1400" dirty="0"/>
              <a:t> one of the major bug bears that is levied at performance management processes is</a:t>
            </a:r>
            <a:r>
              <a:rPr lang="en-GB" sz="1400" baseline="0" dirty="0"/>
              <a:t> the number of hours involved</a:t>
            </a:r>
            <a:r>
              <a:rPr lang="en-GB" sz="1400" dirty="0"/>
              <a:t>.</a:t>
            </a:r>
            <a:r>
              <a:rPr lang="en-GB" sz="1400" baseline="0" dirty="0"/>
              <a:t>  Managers think they are too complicated and long winded and often see them as a check box obligation that is burdensome and begrudgingly endured by both manager and employee.  </a:t>
            </a:r>
          </a:p>
          <a:p>
            <a:endParaRPr lang="en-GB" sz="1400" baseline="0" dirty="0"/>
          </a:p>
          <a:p>
            <a:r>
              <a:rPr lang="en-GB" sz="1400" baseline="0" dirty="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18025149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Managers and employees</a:t>
            </a:r>
            <a:r>
              <a:rPr lang="en-GB" sz="1400" baseline="0" dirty="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733843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focus should be on</a:t>
            </a:r>
            <a:r>
              <a:rPr lang="en-GB" baseline="0" dirty="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22735347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Compensation shouldn’t be just about the rating.  Consider other things like how much stretch was there in the projects delivered.  What was the overall benefit to the business and how did they go about delivering the result.</a:t>
            </a:r>
            <a:r>
              <a:rPr lang="en-GB" sz="1200" baseline="0" dirty="0"/>
              <a:t>  I can think of many examples from my sales career where people were reward for delivering high volumes regardless of the bad practice they might have used to get there.</a:t>
            </a:r>
          </a:p>
          <a:p>
            <a:endParaRPr lang="en-GB" sz="1200" baseline="0" dirty="0"/>
          </a:p>
          <a:p>
            <a:r>
              <a:rPr lang="en-GB" sz="1200" baseline="0" dirty="0"/>
              <a:t>Look at how your organisation can create a recognition culture that suits.  Not all will be the same.</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2368855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all faced</a:t>
            </a:r>
            <a:r>
              <a:rPr lang="en-GB" baseline="0" dirty="0"/>
              <a:t> something similar I am sure.  Maybe not quite as extreme!  No matter how good a process we might develop and how accessible the tools we design we must have management buy-in as they are the ones that will hold the discussions.  Get senior leaders on board and training line managers effectively.</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2402887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715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82361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602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09548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199630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46280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46223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a:solidFill>
                  <a:srgbClr val="514949"/>
                </a:solidFill>
              </a:rPr>
              <a:t>Presentation title, change Insert &gt;&gt; Header &amp; Footer</a:t>
            </a:r>
            <a:endParaRPr lang="en-GB" dirty="0">
              <a:solidFill>
                <a:srgbClr val="514949"/>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solidFill>
                  <a:srgbClr val="514949"/>
                </a:solidFill>
              </a:rPr>
              <a:pPr/>
              <a:t>‹#›</a:t>
            </a:fld>
            <a:endParaRPr lang="en-GB" dirty="0">
              <a:solidFill>
                <a:srgbClr val="514949"/>
              </a:solidFill>
            </a:endParaRPr>
          </a:p>
        </p:txBody>
      </p:sp>
    </p:spTree>
    <p:extLst>
      <p:ext uri="{BB962C8B-B14F-4D97-AF65-F5344CB8AC3E}">
        <p14:creationId xmlns:p14="http://schemas.microsoft.com/office/powerpoint/2010/main" val="376976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12163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794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743121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Two tables</a:t>
            </a: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Tree>
    <p:extLst>
      <p:ext uri="{BB962C8B-B14F-4D97-AF65-F5344CB8AC3E}">
        <p14:creationId xmlns:p14="http://schemas.microsoft.com/office/powerpoint/2010/main" val="83128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Index slide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nl-NL" sz="1400" kern="0" dirty="0">
                  <a:solidFill>
                    <a:srgbClr val="000000"/>
                  </a:solidFill>
                </a:rPr>
                <a:t>Delete </a:t>
              </a:r>
              <a:r>
                <a:rPr lang="en-GB" sz="1400" kern="0" dirty="0">
                  <a:solidFill>
                    <a:srgbClr val="000000"/>
                  </a:solidFill>
                </a:rPr>
                <a:t>existing</a:t>
              </a:r>
              <a:r>
                <a:rPr lang="nl-NL" sz="1400" kern="0" dirty="0">
                  <a:solidFill>
                    <a:srgbClr val="000000"/>
                  </a:solidFill>
                </a:rPr>
                <a:t> picture </a:t>
              </a:r>
              <a:r>
                <a:rPr lang="nl-NL" sz="1400" kern="0" dirty="0" err="1">
                  <a:solidFill>
                    <a:srgbClr val="000000"/>
                  </a:solidFill>
                </a:rPr>
                <a:t>and</a:t>
              </a:r>
              <a:r>
                <a:rPr lang="nl-NL" sz="1400" kern="0" dirty="0">
                  <a:solidFill>
                    <a:srgbClr val="000000"/>
                  </a:solidFill>
                </a:rPr>
                <a:t> click on the icon </a:t>
              </a:r>
              <a:r>
                <a:rPr lang="nl-NL" sz="1400" kern="0" dirty="0" err="1">
                  <a:solidFill>
                    <a:srgbClr val="000000"/>
                  </a:solidFill>
                </a:rPr>
                <a:t>to</a:t>
              </a:r>
              <a:r>
                <a:rPr lang="nl-NL" sz="1400" kern="0" dirty="0">
                  <a:solidFill>
                    <a:srgbClr val="000000"/>
                  </a:solidFill>
                </a:rPr>
                <a:t> </a:t>
              </a:r>
              <a:r>
                <a:rPr lang="nl-NL" sz="1400" kern="0" dirty="0" err="1">
                  <a:solidFill>
                    <a:srgbClr val="000000"/>
                  </a:solidFill>
                </a:rPr>
                <a:t>insert</a:t>
              </a:r>
              <a:r>
                <a:rPr lang="nl-NL" sz="1400" kern="0" dirty="0">
                  <a:solidFill>
                    <a:srgbClr val="000000"/>
                  </a:solidFill>
                </a:rPr>
                <a:t> a new picture</a:t>
              </a:r>
              <a:endParaRPr lang="en-US" sz="1400" kern="0" dirty="0">
                <a:solidFill>
                  <a:srgbClr val="000000"/>
                </a:solidFill>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Search and selected the picture you want.</a:t>
              </a:r>
              <a:br>
                <a:rPr lang="en-US" sz="1400" kern="0" dirty="0">
                  <a:solidFill>
                    <a:srgbClr val="000000"/>
                  </a:solidFill>
                </a:rPr>
              </a:br>
              <a:r>
                <a:rPr lang="en-US" sz="1400" kern="0" dirty="0">
                  <a:solidFill>
                    <a:srgbClr val="000000"/>
                  </a:solidFill>
                </a:rPr>
                <a:t>Click</a:t>
              </a:r>
              <a:r>
                <a:rPr lang="en-US" sz="1400" kern="0" dirty="0">
                  <a:solidFill>
                    <a:srgbClr val="E3CC5A"/>
                  </a:solidFill>
                </a:rPr>
                <a:t> </a:t>
              </a:r>
              <a:r>
                <a:rPr lang="en-US" sz="1400" b="1" kern="0" dirty="0">
                  <a:solidFill>
                    <a:srgbClr val="514949"/>
                  </a:solidFill>
                </a:rPr>
                <a:t>´Insert´</a:t>
              </a:r>
              <a:endParaRPr lang="nl-NL" sz="1400" b="1" kern="0" dirty="0">
                <a:solidFill>
                  <a:srgbClr val="514949"/>
                </a:solidFill>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xmlns="">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xmlns="">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Calibri Light" panose="020F0302020204030204"/>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a:tabLst>
                  <a:tab pos="630238" algn="l"/>
                </a:tabLst>
                <a:defRPr/>
              </a:pPr>
              <a:r>
                <a:rPr lang="nl-NL" sz="1600" b="1" kern="0" dirty="0">
                  <a:solidFill>
                    <a:srgbClr val="514949"/>
                  </a:solidFill>
                  <a:latin typeface="Calibri Light" panose="020F0302020204030204"/>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Select the picture and select</a:t>
              </a:r>
              <a:r>
                <a:rPr lang="en-US" sz="1400" kern="0" dirty="0">
                  <a:solidFill>
                    <a:srgbClr val="514949"/>
                  </a:solidFill>
                </a:rPr>
                <a:t> </a:t>
              </a:r>
              <a:r>
                <a:rPr lang="en-US" sz="1400" b="1" kern="0" dirty="0">
                  <a:solidFill>
                    <a:srgbClr val="514949"/>
                  </a:solidFill>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1993486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1801850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50% text / Three images</a:t>
            </a: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Tree>
    <p:extLst>
      <p:ext uri="{BB962C8B-B14F-4D97-AF65-F5344CB8AC3E}">
        <p14:creationId xmlns:p14="http://schemas.microsoft.com/office/powerpoint/2010/main" val="431161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50% text / 50% image</a:t>
            </a: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410485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5767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12.jp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youtube.com/watch?v=unmKnS5jPOc"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a:solidFill>
                  <a:schemeClr val="tx2"/>
                </a:solidFill>
              </a:rPr>
              <a:t>Performance Management Systems?</a:t>
            </a:r>
          </a:p>
        </p:txBody>
      </p:sp>
      <p:sp>
        <p:nvSpPr>
          <p:cNvPr id="3" name="Content Placeholder 2"/>
          <p:cNvSpPr>
            <a:spLocks noGrp="1"/>
          </p:cNvSpPr>
          <p:nvPr>
            <p:ph type="body" idx="1"/>
          </p:nvPr>
        </p:nvSpPr>
        <p:spPr/>
        <p:txBody>
          <a:bodyPr>
            <a:normAutofit fontScale="92500" lnSpcReduction="20000"/>
          </a:bodyPr>
          <a:lstStyle/>
          <a:p>
            <a:r>
              <a:rPr lang="en-GB" dirty="0"/>
              <a:t>How can appropriate performance management processes contribute to engagement and motivation within organisations?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969549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a:t>Session Overview</a:t>
            </a:r>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1787404405"/>
              </p:ext>
            </p:extLst>
          </p:nvPr>
        </p:nvGraphicFramePr>
        <p:xfrm>
          <a:off x="500175" y="1737361"/>
          <a:ext cx="8310110" cy="3485836"/>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a:solidFill>
                            <a:schemeClr val="bg1"/>
                          </a:solidFill>
                        </a:rPr>
                        <a:t>1</a:t>
                      </a: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a:t>Definition</a:t>
                      </a:r>
                      <a:r>
                        <a:rPr lang="en-US" sz="1700" baseline="0" dirty="0"/>
                        <a:t>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a:solidFill>
                            <a:schemeClr val="bg1"/>
                          </a:solidFill>
                        </a:rPr>
                        <a:t>2</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a:t>A</a:t>
                      </a:r>
                      <a:r>
                        <a:rPr lang="en-US" sz="1700" baseline="0" dirty="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a:solidFill>
                            <a:schemeClr val="bg1"/>
                          </a:solidFill>
                        </a:rPr>
                        <a:t>3</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Factors Influencing the Need for Change</a:t>
                      </a:r>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459">
                <a:tc>
                  <a:txBody>
                    <a:bodyPr/>
                    <a:lstStyle/>
                    <a:p>
                      <a:pPr algn="ctr"/>
                      <a:r>
                        <a:rPr lang="en-US" sz="2000" b="1" dirty="0">
                          <a:solidFill>
                            <a:schemeClr val="bg1"/>
                          </a:solidFill>
                        </a:rPr>
                        <a:t>4</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t>The Future of Performance Management</a:t>
                      </a:r>
                    </a:p>
                    <a:p>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7393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67544" y="1196752"/>
            <a:ext cx="8229600" cy="4669979"/>
          </a:xfrm>
        </p:spPr>
        <p:txBody>
          <a:bodyPr>
            <a:noAutofit/>
          </a:bodyPr>
          <a:lstStyle/>
          <a:p>
            <a:pPr>
              <a:buNone/>
            </a:pPr>
            <a:r>
              <a:rPr lang="en-GB" sz="2400" dirty="0">
                <a:latin typeface="Arial" pitchFamily="34" charset="0"/>
                <a:cs typeface="Arial" pitchFamily="34" charset="0"/>
              </a:rPr>
              <a:t>Aim:</a:t>
            </a:r>
          </a:p>
          <a:p>
            <a:pPr marL="266700" indent="-177800">
              <a:buNone/>
            </a:pPr>
            <a:r>
              <a:rPr lang="en-GB" sz="2400" dirty="0">
                <a:latin typeface="Arial" pitchFamily="34" charset="0"/>
                <a:cs typeface="Arial" pitchFamily="34" charset="0"/>
              </a:rPr>
              <a:t>  To explore the concept of, and systems associated with, performance management</a:t>
            </a:r>
          </a:p>
          <a:p>
            <a:pPr>
              <a:buNone/>
            </a:pPr>
            <a:endParaRPr lang="en-GB" sz="1200" dirty="0">
              <a:latin typeface="Arial" pitchFamily="34" charset="0"/>
              <a:cs typeface="Arial" pitchFamily="34" charset="0"/>
            </a:endParaRPr>
          </a:p>
          <a:p>
            <a:pPr>
              <a:buNone/>
            </a:pPr>
            <a:r>
              <a:rPr lang="en-GB" sz="2400" dirty="0">
                <a:latin typeface="Arial" pitchFamily="34" charset="0"/>
                <a:cs typeface="Arial" pitchFamily="34" charset="0"/>
              </a:rPr>
              <a:t>Objectives are to:</a:t>
            </a:r>
          </a:p>
          <a:p>
            <a:pPr marL="627063" indent="-517525">
              <a:buFont typeface="Wingdings" pitchFamily="2" charset="2"/>
              <a:buChar char="Ø"/>
              <a:defRPr/>
            </a:pPr>
            <a:r>
              <a:rPr lang="en-GB" sz="2400" dirty="0">
                <a:latin typeface="Arial" pitchFamily="34" charset="0"/>
                <a:cs typeface="Arial" pitchFamily="34" charset="0"/>
              </a:rPr>
              <a:t>establish why performance management is important</a:t>
            </a:r>
          </a:p>
          <a:p>
            <a:pPr marL="627063" indent="-517525">
              <a:buFont typeface="Wingdings" pitchFamily="2" charset="2"/>
              <a:buChar char="Ø"/>
              <a:defRPr/>
            </a:pPr>
            <a:r>
              <a:rPr lang="en-GB" sz="2400" dirty="0">
                <a:latin typeface="Arial" pitchFamily="34" charset="0"/>
                <a:cs typeface="Arial" pitchFamily="34" charset="0"/>
              </a:rPr>
              <a:t>consider key employer &amp; employee requirements &amp; expectations</a:t>
            </a:r>
          </a:p>
          <a:p>
            <a:pPr marL="627063" indent="-517525">
              <a:buFont typeface="Wingdings" pitchFamily="2" charset="2"/>
              <a:buChar char="Ø"/>
            </a:pPr>
            <a:r>
              <a:rPr lang="en-GB" sz="2400" dirty="0">
                <a:latin typeface="Arial" pitchFamily="34" charset="0"/>
                <a:cs typeface="Arial" pitchFamily="34" charset="0"/>
              </a:rPr>
              <a:t>identify &amp; review the different tools &amp; methods used to manage &amp; measure performance</a:t>
            </a:r>
          </a:p>
          <a:p>
            <a:pPr marL="627063" indent="-517525">
              <a:buFont typeface="Wingdings" pitchFamily="2" charset="2"/>
              <a:buChar char="Ø"/>
            </a:pPr>
            <a:endParaRPr lang="en-GB" sz="2400" dirty="0">
              <a:latin typeface="Arial" pitchFamily="34" charset="0"/>
              <a:cs typeface="Arial" pitchFamily="34" charset="0"/>
            </a:endParaRPr>
          </a:p>
          <a:p>
            <a:pPr lvl="0">
              <a:buNone/>
            </a:pPr>
            <a:r>
              <a:rPr lang="en-GB" sz="2400" dirty="0"/>
              <a:t> </a:t>
            </a:r>
          </a:p>
        </p:txBody>
      </p:sp>
      <p:sp>
        <p:nvSpPr>
          <p:cNvPr id="7" name="Title 6"/>
          <p:cNvSpPr>
            <a:spLocks noGrp="1"/>
          </p:cNvSpPr>
          <p:nvPr>
            <p:ph type="title"/>
          </p:nvPr>
        </p:nvSpPr>
        <p:spPr>
          <a:xfrm>
            <a:off x="395536" y="476672"/>
            <a:ext cx="8229600" cy="720080"/>
          </a:xfrm>
        </p:spPr>
        <p:txBody>
          <a:bodyPr>
            <a:noAutofit/>
          </a:bodyPr>
          <a:lstStyle/>
          <a:p>
            <a:pPr algn="ctr"/>
            <a:r>
              <a:rPr lang="en-GB" sz="2800" i="1" dirty="0">
                <a:solidFill>
                  <a:srgbClr val="3333CC"/>
                </a:solidFill>
                <a:latin typeface="Arial" pitchFamily="34" charset="0"/>
                <a:cs typeface="Arial" pitchFamily="34" charset="0"/>
              </a:rPr>
              <a:t>Performance management: </a:t>
            </a:r>
            <a:br>
              <a:rPr lang="en-GB" sz="2800" i="1" dirty="0">
                <a:solidFill>
                  <a:srgbClr val="3333CC"/>
                </a:solidFill>
                <a:latin typeface="Arial" pitchFamily="34" charset="0"/>
                <a:cs typeface="Arial" pitchFamily="34" charset="0"/>
              </a:rPr>
            </a:br>
            <a:r>
              <a:rPr lang="en-GB" sz="2800" i="1" dirty="0">
                <a:solidFill>
                  <a:srgbClr val="3333CC"/>
                </a:solidFill>
                <a:latin typeface="Arial" pitchFamily="34" charset="0"/>
                <a:cs typeface="Arial" pitchFamily="34" charset="0"/>
              </a:rPr>
              <a:t>significance &amp; systems</a:t>
            </a:r>
          </a:p>
        </p:txBody>
      </p:sp>
      <p:sp>
        <p:nvSpPr>
          <p:cNvPr id="13" name="Footer Placeholder 12"/>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068B8D-CE33-4E52-A707-72879DE38A0C}" type="slidenum">
              <a:rPr lang="en-GB" smtClean="0"/>
              <a:pPr/>
              <a:t>3</a:t>
            </a:fld>
            <a:endParaRPr lang="en-GB" dirty="0"/>
          </a:p>
        </p:txBody>
      </p:sp>
    </p:spTree>
    <p:extLst>
      <p:ext uri="{BB962C8B-B14F-4D97-AF65-F5344CB8AC3E}">
        <p14:creationId xmlns:p14="http://schemas.microsoft.com/office/powerpoint/2010/main" val="40743634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par>
                                <p:cTn id="8" presetID="2" presetClass="entr" presetSubtype="4" fill="hold" grpId="0"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 calcmode="lin" valueType="num">
                                      <p:cBhvr additive="base">
                                        <p:cTn id="10"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grpId="0" nodeType="with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 calcmode="lin" valueType="num">
                                      <p:cBhvr additive="base">
                                        <p:cTn id="14"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8">
                                            <p:txEl>
                                              <p:pRg st="3" end="3"/>
                                            </p:txEl>
                                          </p:spTgt>
                                        </p:tgtEl>
                                        <p:attrNameLst>
                                          <p:attrName>style.visibility</p:attrName>
                                        </p:attrNameLst>
                                      </p:cBhvr>
                                      <p:to>
                                        <p:strVal val="visible"/>
                                      </p:to>
                                    </p:set>
                                    <p:anim calcmode="lin" valueType="num">
                                      <p:cBhvr additive="base">
                                        <p:cTn id="18"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8">
                                            <p:txEl>
                                              <p:pRg st="4" end="4"/>
                                            </p:txEl>
                                          </p:spTgt>
                                        </p:tgtEl>
                                        <p:attrNameLst>
                                          <p:attrName>style.visibility</p:attrName>
                                        </p:attrNameLst>
                                      </p:cBhvr>
                                      <p:to>
                                        <p:strVal val="visible"/>
                                      </p:to>
                                    </p:set>
                                    <p:anim calcmode="lin" valueType="num">
                                      <p:cBhvr additive="base">
                                        <p:cTn id="22"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8">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8">
                                            <p:txEl>
                                              <p:pRg st="5" end="5"/>
                                            </p:txEl>
                                          </p:spTgt>
                                        </p:tgtEl>
                                        <p:attrNameLst>
                                          <p:attrName>style.visibility</p:attrName>
                                        </p:attrNameLst>
                                      </p:cBhvr>
                                      <p:to>
                                        <p:strVal val="visible"/>
                                      </p:to>
                                    </p:set>
                                    <p:anim calcmode="lin" valueType="num">
                                      <p:cBhvr additive="base">
                                        <p:cTn id="26"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
                                            <p:txEl>
                                              <p:pRg st="5" end="5"/>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8">
                                            <p:txEl>
                                              <p:pRg st="6" end="6"/>
                                            </p:txEl>
                                          </p:spTgt>
                                        </p:tgtEl>
                                        <p:attrNameLst>
                                          <p:attrName>style.visibility</p:attrName>
                                        </p:attrNameLst>
                                      </p:cBhvr>
                                      <p:to>
                                        <p:strVal val="visible"/>
                                      </p:to>
                                    </p:set>
                                    <p:anim calcmode="lin" valueType="num">
                                      <p:cBhvr additive="base">
                                        <p:cTn id="30"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Performance Management Defined</a:t>
            </a:r>
          </a:p>
        </p:txBody>
      </p:sp>
      <p:sp>
        <p:nvSpPr>
          <p:cNvPr id="5" name="Content Placeholder 4"/>
          <p:cNvSpPr>
            <a:spLocks noGrp="1"/>
          </p:cNvSpPr>
          <p:nvPr>
            <p:ph idx="1"/>
          </p:nvPr>
        </p:nvSpPr>
        <p:spPr/>
        <p:txBody>
          <a:bodyPr/>
          <a:lstStyle/>
          <a:p>
            <a:r>
              <a:rPr lang="en-GB" dirty="0"/>
              <a:t>Performance management is the continuous process of improving performance by setting individual and team goals which are aligned to  the strategic goals of the organisation, planning performance to achieve the goals reviewing and assessing progress, and developing the knowledge, skills and abilities of people.</a:t>
            </a:r>
          </a:p>
          <a:p>
            <a:endParaRPr lang="en-GB" dirty="0"/>
          </a:p>
          <a:p>
            <a:pPr algn="r"/>
            <a:r>
              <a:rPr lang="en-GB" dirty="0"/>
              <a:t>(Armstrong , 2015)</a:t>
            </a:r>
          </a:p>
          <a:p>
            <a:pPr algn="r"/>
            <a:endParaRPr lang="en-GB" dirty="0"/>
          </a:p>
          <a:p>
            <a:r>
              <a:rPr lang="en-GB" i="1" dirty="0"/>
              <a:t>“When done well, it ensures that we are all clear about what success looks like and the part we play in delivering this success.”</a:t>
            </a:r>
          </a:p>
          <a:p>
            <a:pPr algn="r"/>
            <a:r>
              <a:rPr lang="en-GB" dirty="0"/>
              <a:t>(Lloyds Banking Group)</a:t>
            </a:r>
          </a:p>
        </p:txBody>
      </p:sp>
    </p:spTree>
    <p:extLst>
      <p:ext uri="{BB962C8B-B14F-4D97-AF65-F5344CB8AC3E}">
        <p14:creationId xmlns:p14="http://schemas.microsoft.com/office/powerpoint/2010/main" val="2943702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the </a:t>
            </a:r>
            <a:r>
              <a:rPr lang="en-GB" dirty="0"/>
              <a:t>activity and set of processes that aim to maintain and improve employee </a:t>
            </a:r>
            <a:r>
              <a:rPr lang="en-GB" b="1" dirty="0"/>
              <a:t>performance</a:t>
            </a:r>
            <a:r>
              <a:rPr lang="en-GB" dirty="0"/>
              <a:t> in line with an organisation's objectives. </a:t>
            </a:r>
            <a:endParaRPr lang="en-GB" dirty="0" smtClean="0"/>
          </a:p>
          <a:p>
            <a:endParaRPr lang="en-GB" dirty="0"/>
          </a:p>
          <a:p>
            <a:r>
              <a:rPr lang="en-GB" dirty="0" smtClean="0"/>
              <a:t>It's </a:t>
            </a:r>
            <a:r>
              <a:rPr lang="en-GB" dirty="0"/>
              <a:t>strategic as well as operational, as its aim is to ensure that employees contribute positively to business </a:t>
            </a:r>
            <a:r>
              <a:rPr lang="en-GB" dirty="0" smtClean="0"/>
              <a:t>objectives</a:t>
            </a:r>
          </a:p>
          <a:p>
            <a:endParaRPr lang="en-GB" dirty="0"/>
          </a:p>
          <a:p>
            <a:r>
              <a:rPr lang="en-GB" dirty="0" smtClean="0"/>
              <a:t>CIPD (2018)</a:t>
            </a:r>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068B8D-CE33-4E52-A707-72879DE38A0C}" type="slidenum">
              <a:rPr lang="en-GB" smtClean="0"/>
              <a:pPr/>
              <a:t>5</a:t>
            </a:fld>
            <a:endParaRPr lang="en-GB" dirty="0"/>
          </a:p>
        </p:txBody>
      </p:sp>
      <p:sp>
        <p:nvSpPr>
          <p:cNvPr id="5" name="Title 4"/>
          <p:cNvSpPr>
            <a:spLocks noGrp="1"/>
          </p:cNvSpPr>
          <p:nvPr>
            <p:ph type="title"/>
          </p:nvPr>
        </p:nvSpPr>
        <p:spPr/>
        <p:txBody>
          <a:bodyPr/>
          <a:lstStyle/>
          <a:p>
            <a:r>
              <a:rPr lang="en-GB" dirty="0" smtClean="0"/>
              <a:t>Performance Management is……</a:t>
            </a:r>
            <a:endParaRPr lang="en-GB" dirty="0"/>
          </a:p>
        </p:txBody>
      </p:sp>
    </p:spTree>
    <p:extLst>
      <p:ext uri="{BB962C8B-B14F-4D97-AF65-F5344CB8AC3E}">
        <p14:creationId xmlns:p14="http://schemas.microsoft.com/office/powerpoint/2010/main" val="3934606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Aim of Performance Management  </a:t>
            </a:r>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
            </a:pPr>
            <a:r>
              <a:rPr lang="en-GB" sz="3200" dirty="0"/>
              <a:t> To correct poor performance</a:t>
            </a:r>
          </a:p>
          <a:p>
            <a:pPr>
              <a:buFont typeface="Wingdings" panose="05000000000000000000" pitchFamily="2" charset="2"/>
              <a:buChar char="§"/>
            </a:pPr>
            <a:r>
              <a:rPr lang="en-GB" sz="3200" dirty="0"/>
              <a:t> To sustain good performance</a:t>
            </a:r>
          </a:p>
          <a:p>
            <a:pPr>
              <a:buFont typeface="Wingdings" panose="05000000000000000000" pitchFamily="2" charset="2"/>
              <a:buChar char="§"/>
            </a:pPr>
            <a:r>
              <a:rPr lang="en-GB" sz="3200" dirty="0"/>
              <a:t> To improve performance</a:t>
            </a:r>
          </a:p>
          <a:p>
            <a:pPr marL="0" indent="0" algn="r">
              <a:buNone/>
            </a:pPr>
            <a:r>
              <a:rPr lang="en-GB" sz="2600" dirty="0"/>
              <a:t>(Lee, 2005)</a:t>
            </a:r>
          </a:p>
          <a:p>
            <a:pPr>
              <a:buFont typeface="Wingdings" panose="05000000000000000000" pitchFamily="2" charset="2"/>
              <a:buChar char="§"/>
            </a:pPr>
            <a:endParaRPr lang="en-GB" sz="3200" dirty="0"/>
          </a:p>
          <a:p>
            <a:pPr>
              <a:buFont typeface="Wingdings" panose="05000000000000000000" pitchFamily="2" charset="2"/>
              <a:buChar char="§"/>
            </a:pPr>
            <a:r>
              <a:rPr lang="en-GB" sz="3200" dirty="0"/>
              <a:t>To communicate to employees the strategic goals of the enterprise</a:t>
            </a:r>
          </a:p>
          <a:p>
            <a:pPr>
              <a:buFont typeface="Wingdings" panose="05000000000000000000" pitchFamily="2" charset="2"/>
              <a:buChar char="§"/>
            </a:pPr>
            <a:r>
              <a:rPr lang="en-GB" sz="3200" dirty="0"/>
              <a:t> To specify what the organisations expects in terms of behaviour and results</a:t>
            </a:r>
          </a:p>
          <a:p>
            <a:pPr marL="0" indent="0" algn="r">
              <a:buNone/>
            </a:pPr>
            <a:r>
              <a:rPr lang="en-GB" sz="2600" dirty="0"/>
              <a:t>(Shields, 2007)</a:t>
            </a:r>
          </a:p>
        </p:txBody>
      </p:sp>
    </p:spTree>
    <p:extLst>
      <p:ext uri="{BB962C8B-B14F-4D97-AF65-F5344CB8AC3E}">
        <p14:creationId xmlns:p14="http://schemas.microsoft.com/office/powerpoint/2010/main" val="3940444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704389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4954555"/>
          </a:xfrm>
        </p:spPr>
        <p:txBody>
          <a:bodyPr/>
          <a:lstStyle/>
          <a:p>
            <a:pPr marL="265113" indent="0">
              <a:buNone/>
            </a:pPr>
            <a:r>
              <a:rPr lang="en-GB" sz="2400" dirty="0">
                <a:latin typeface="Arial" pitchFamily="34" charset="0"/>
                <a:cs typeface="Arial" pitchFamily="34" charset="0"/>
              </a:rPr>
              <a:t>Performance management is a process, not an event. It operates as a continuous cycle</a:t>
            </a:r>
            <a:r>
              <a:rPr lang="en-GB" sz="2400" dirty="0" smtClean="0">
                <a:latin typeface="Arial" pitchFamily="34" charset="0"/>
                <a:cs typeface="Arial" pitchFamily="34" charset="0"/>
              </a:rPr>
              <a:t>.</a:t>
            </a:r>
          </a:p>
          <a:p>
            <a:pPr marL="265113" indent="0">
              <a:buNone/>
            </a:pPr>
            <a:endParaRPr lang="en-GB" sz="2400" dirty="0">
              <a:latin typeface="Arial" pitchFamily="34" charset="0"/>
              <a:cs typeface="Arial" pitchFamily="34" charset="0"/>
            </a:endParaRPr>
          </a:p>
          <a:p>
            <a:pPr>
              <a:buNone/>
            </a:pPr>
            <a:endParaRPr lang="en-GB" dirty="0"/>
          </a:p>
        </p:txBody>
      </p:sp>
      <p:sp>
        <p:nvSpPr>
          <p:cNvPr id="2" name="Title 1"/>
          <p:cNvSpPr>
            <a:spLocks noGrp="1"/>
          </p:cNvSpPr>
          <p:nvPr>
            <p:ph type="title"/>
          </p:nvPr>
        </p:nvSpPr>
        <p:spPr>
          <a:xfrm>
            <a:off x="457200" y="274638"/>
            <a:ext cx="8229600" cy="778098"/>
          </a:xfrm>
        </p:spPr>
        <p:txBody>
          <a:bodyPr>
            <a:normAutofit/>
          </a:bodyPr>
          <a:lstStyle/>
          <a:p>
            <a:pPr algn="ctr"/>
            <a:r>
              <a:rPr lang="en-GB" sz="2800" i="1" dirty="0">
                <a:solidFill>
                  <a:srgbClr val="3333CC"/>
                </a:solidFill>
                <a:latin typeface="Arial" pitchFamily="34" charset="0"/>
                <a:cs typeface="Arial" pitchFamily="34" charset="0"/>
              </a:rPr>
              <a:t>Performance Management Process</a:t>
            </a:r>
          </a:p>
        </p:txBody>
      </p:sp>
      <p:pic>
        <p:nvPicPr>
          <p:cNvPr id="16386" name="Picture 2" descr="http://connect-hr.com/cms/thesite/public/uploads/uploadsbank/1208515529_70.gif"/>
          <p:cNvPicPr>
            <a:picLocks noChangeAspect="1" noChangeArrowheads="1"/>
          </p:cNvPicPr>
          <p:nvPr/>
        </p:nvPicPr>
        <p:blipFill>
          <a:blip r:embed="rId2" cstate="print"/>
          <a:srcRect/>
          <a:stretch>
            <a:fillRect/>
          </a:stretch>
        </p:blipFill>
        <p:spPr bwMode="auto">
          <a:xfrm>
            <a:off x="1259632" y="2204865"/>
            <a:ext cx="6696744" cy="3847802"/>
          </a:xfrm>
          <a:prstGeom prst="rect">
            <a:avLst/>
          </a:prstGeom>
          <a:noFill/>
        </p:spPr>
      </p:pic>
      <p:pic>
        <p:nvPicPr>
          <p:cNvPr id="5" name="Picture 2" descr="http://connect-hr.com/cms/thesite/public/uploads/uploadsbank/1208515529_70.gif"/>
          <p:cNvPicPr>
            <a:picLocks noChangeAspect="1" noChangeArrowheads="1"/>
          </p:cNvPicPr>
          <p:nvPr/>
        </p:nvPicPr>
        <p:blipFill>
          <a:blip r:embed="rId2" cstate="print"/>
          <a:srcRect/>
          <a:stretch>
            <a:fillRect/>
          </a:stretch>
        </p:blipFill>
        <p:spPr bwMode="auto">
          <a:xfrm>
            <a:off x="1259632" y="2204864"/>
            <a:ext cx="6696744" cy="3847802"/>
          </a:xfrm>
          <a:prstGeom prst="rect">
            <a:avLst/>
          </a:prstGeom>
          <a:noFill/>
        </p:spPr>
      </p:pic>
      <p:sp>
        <p:nvSpPr>
          <p:cNvPr id="6" name="Footer Placeholder 5"/>
          <p:cNvSpPr>
            <a:spLocks noGrp="1"/>
          </p:cNvSpPr>
          <p:nvPr>
            <p:ph type="ftr" sz="quarter" idx="11"/>
          </p:nvPr>
        </p:nvSpPr>
        <p:spPr/>
        <p:txBody>
          <a:bodyPr/>
          <a:lstStyle/>
          <a:p>
            <a:r>
              <a:rPr lang="en-GB" dirty="0"/>
              <a:t>Armstrong and Baron </a:t>
            </a:r>
          </a:p>
        </p:txBody>
      </p:sp>
      <p:sp>
        <p:nvSpPr>
          <p:cNvPr id="7" name="Slide Number Placeholder 6"/>
          <p:cNvSpPr>
            <a:spLocks noGrp="1"/>
          </p:cNvSpPr>
          <p:nvPr>
            <p:ph type="sldNum" sz="quarter" idx="12"/>
          </p:nvPr>
        </p:nvSpPr>
        <p:spPr/>
        <p:txBody>
          <a:bodyPr/>
          <a:lstStyle/>
          <a:p>
            <a:fld id="{A7068B8D-CE33-4E52-A707-72879DE38A0C}" type="slidenum">
              <a:rPr lang="en-GB" smtClean="0"/>
              <a:pPr/>
              <a:t>8</a:t>
            </a:fld>
            <a:endParaRPr lang="en-GB" dirty="0"/>
          </a:p>
        </p:txBody>
      </p:sp>
    </p:spTree>
    <p:extLst>
      <p:ext uri="{BB962C8B-B14F-4D97-AF65-F5344CB8AC3E}">
        <p14:creationId xmlns:p14="http://schemas.microsoft.com/office/powerpoint/2010/main" val="3907111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536575" indent="-427038">
              <a:buFont typeface="Wingdings" pitchFamily="2" charset="2"/>
              <a:buChar char="Ø"/>
            </a:pPr>
            <a:r>
              <a:rPr lang="en-GB" sz="2800" dirty="0">
                <a:latin typeface="Arial" pitchFamily="34" charset="0"/>
                <a:cs typeface="Arial" pitchFamily="34" charset="0"/>
              </a:rPr>
              <a:t>Rating scales</a:t>
            </a:r>
          </a:p>
          <a:p>
            <a:pPr marL="536575" indent="-427038">
              <a:buFont typeface="Wingdings" pitchFamily="2" charset="2"/>
              <a:buChar char="Ø"/>
            </a:pPr>
            <a:r>
              <a:rPr lang="en-GB" sz="2800" dirty="0" smtClean="0">
                <a:latin typeface="Arial" pitchFamily="34" charset="0"/>
                <a:cs typeface="Arial" pitchFamily="34" charset="0"/>
              </a:rPr>
              <a:t>KPI’s</a:t>
            </a:r>
            <a:endParaRPr lang="en-GB" sz="2800" dirty="0">
              <a:latin typeface="Arial" pitchFamily="34" charset="0"/>
              <a:cs typeface="Arial" pitchFamily="34" charset="0"/>
            </a:endParaRPr>
          </a:p>
          <a:p>
            <a:pPr marL="536575" indent="-427038">
              <a:buFont typeface="Wingdings" pitchFamily="2" charset="2"/>
              <a:buChar char="Ø"/>
            </a:pPr>
            <a:r>
              <a:rPr lang="en-GB" sz="2800" dirty="0">
                <a:latin typeface="Arial" pitchFamily="34" charset="0"/>
                <a:cs typeface="Arial" pitchFamily="34" charset="0"/>
              </a:rPr>
              <a:t>Behaviourally anchored scales (BARS)</a:t>
            </a:r>
          </a:p>
          <a:p>
            <a:pPr marL="536575" indent="-427038">
              <a:buFont typeface="Wingdings" pitchFamily="2" charset="2"/>
              <a:buChar char="Ø"/>
            </a:pPr>
            <a:r>
              <a:rPr lang="en-GB" sz="2800" dirty="0">
                <a:latin typeface="Arial" pitchFamily="34" charset="0"/>
                <a:cs typeface="Arial" pitchFamily="34" charset="0"/>
              </a:rPr>
              <a:t>Job analysis critical</a:t>
            </a:r>
          </a:p>
          <a:p>
            <a:pPr marL="536575" indent="-427038">
              <a:buFont typeface="Wingdings" pitchFamily="2" charset="2"/>
              <a:buChar char="Ø"/>
            </a:pPr>
            <a:r>
              <a:rPr lang="en-GB" sz="2800" dirty="0">
                <a:latin typeface="Arial" pitchFamily="34" charset="0"/>
                <a:cs typeface="Arial" pitchFamily="34" charset="0"/>
              </a:rPr>
              <a:t>Can be linked to pay and/or development opportunities</a:t>
            </a:r>
          </a:p>
          <a:p>
            <a:pPr>
              <a:buNone/>
            </a:pPr>
            <a:endParaRPr lang="en-GB" dirty="0"/>
          </a:p>
          <a:p>
            <a:pPr>
              <a:buNone/>
            </a:pPr>
            <a:r>
              <a:rPr lang="en-GB" sz="2800" dirty="0">
                <a:latin typeface="Arial" pitchFamily="34" charset="0"/>
                <a:cs typeface="Arial" pitchFamily="34" charset="0"/>
              </a:rPr>
              <a:t>                             </a:t>
            </a:r>
          </a:p>
        </p:txBody>
      </p:sp>
      <p:sp>
        <p:nvSpPr>
          <p:cNvPr id="2" name="Title 1"/>
          <p:cNvSpPr>
            <a:spLocks noGrp="1"/>
          </p:cNvSpPr>
          <p:nvPr>
            <p:ph type="title"/>
          </p:nvPr>
        </p:nvSpPr>
        <p:spPr/>
        <p:txBody>
          <a:bodyPr>
            <a:normAutofit/>
          </a:bodyPr>
          <a:lstStyle/>
          <a:p>
            <a:pPr algn="ctr"/>
            <a:r>
              <a:rPr lang="en-GB" sz="3200" i="1" dirty="0">
                <a:solidFill>
                  <a:srgbClr val="0000FF"/>
                </a:solidFill>
                <a:latin typeface="Arial" pitchFamily="34" charset="0"/>
                <a:cs typeface="Arial" pitchFamily="34" charset="0"/>
              </a:rPr>
              <a:t>Determining level of performance</a:t>
            </a:r>
          </a:p>
        </p:txBody>
      </p:sp>
      <p:pic>
        <p:nvPicPr>
          <p:cNvPr id="6" name="Picture 2"/>
          <p:cNvPicPr>
            <a:picLocks noChangeAspect="1" noChangeArrowheads="1"/>
          </p:cNvPicPr>
          <p:nvPr/>
        </p:nvPicPr>
        <p:blipFill>
          <a:blip r:embed="rId2" cstate="print"/>
          <a:srcRect/>
          <a:stretch>
            <a:fillRect/>
          </a:stretch>
        </p:blipFill>
        <p:spPr bwMode="auto">
          <a:xfrm>
            <a:off x="5715008" y="4642338"/>
            <a:ext cx="3428992" cy="2215662"/>
          </a:xfrm>
          <a:prstGeom prst="rect">
            <a:avLst/>
          </a:prstGeom>
          <a:noFill/>
          <a:ln w="9525">
            <a:noFill/>
            <a:miter lim="800000"/>
            <a:headEnd/>
            <a:tailEnd/>
          </a:ln>
          <a:effectLst/>
        </p:spPr>
      </p:pic>
      <p:sp>
        <p:nvSpPr>
          <p:cNvPr id="5" name="Footer Placeholder 4"/>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068B8D-CE33-4E52-A707-72879DE38A0C}" type="slidenum">
              <a:rPr lang="en-GB" smtClean="0"/>
              <a:pPr/>
              <a:t>9</a:t>
            </a:fld>
            <a:endParaRPr lang="en-GB" dirty="0"/>
          </a:p>
        </p:txBody>
      </p:sp>
    </p:spTree>
    <p:extLst>
      <p:ext uri="{BB962C8B-B14F-4D97-AF65-F5344CB8AC3E}">
        <p14:creationId xmlns:p14="http://schemas.microsoft.com/office/powerpoint/2010/main" val="2418158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8229600" cy="4525963"/>
          </a:xfrm>
        </p:spPr>
        <p:txBody>
          <a:bodyPr/>
          <a:lstStyle/>
          <a:p>
            <a:pPr>
              <a:buNone/>
            </a:pPr>
            <a:r>
              <a:rPr lang="en-GB" sz="2400" dirty="0">
                <a:latin typeface="Arial" pitchFamily="34" charset="0"/>
                <a:cs typeface="Arial" pitchFamily="34" charset="0"/>
              </a:rPr>
              <a:t>KPIs are:</a:t>
            </a:r>
          </a:p>
          <a:p>
            <a:pPr marL="176213" indent="-66675">
              <a:buNone/>
            </a:pPr>
            <a:r>
              <a:rPr lang="en-GB" sz="2400" dirty="0">
                <a:latin typeface="Arial" pitchFamily="34" charset="0"/>
                <a:cs typeface="Arial" pitchFamily="34" charset="0"/>
              </a:rPr>
              <a:t>performance measures .... used to set targets and evaluate their success</a:t>
            </a:r>
          </a:p>
          <a:p>
            <a:pPr marL="176213" indent="-66675">
              <a:buNone/>
            </a:pPr>
            <a:endParaRPr lang="en-GB" sz="1100" dirty="0">
              <a:latin typeface="Arial" pitchFamily="34" charset="0"/>
              <a:cs typeface="Arial" pitchFamily="34" charset="0"/>
            </a:endParaRPr>
          </a:p>
          <a:p>
            <a:pPr marL="176213" indent="-66675">
              <a:buNone/>
            </a:pPr>
            <a:r>
              <a:rPr lang="en-GB" sz="2400" dirty="0">
                <a:latin typeface="Arial" pitchFamily="34" charset="0"/>
                <a:cs typeface="Arial" pitchFamily="34" charset="0"/>
              </a:rPr>
              <a:t>4 KPIs:</a:t>
            </a:r>
          </a:p>
          <a:p>
            <a:pPr marL="623888" indent="-514350">
              <a:buSzPct val="100000"/>
              <a:buFont typeface="+mj-lt"/>
              <a:buAutoNum type="arabicPeriod"/>
            </a:pPr>
            <a:r>
              <a:rPr lang="en-GB" sz="2400" dirty="0">
                <a:latin typeface="Arial" pitchFamily="34" charset="0"/>
                <a:cs typeface="Arial" pitchFamily="34" charset="0"/>
              </a:rPr>
              <a:t>Sales targets </a:t>
            </a:r>
          </a:p>
          <a:p>
            <a:pPr marL="623888" indent="-514350">
              <a:buSzPct val="100000"/>
              <a:buFont typeface="+mj-lt"/>
              <a:buAutoNum type="arabicPeriod"/>
            </a:pPr>
            <a:r>
              <a:rPr lang="en-GB" sz="2400" dirty="0">
                <a:latin typeface="Arial" pitchFamily="34" charset="0"/>
                <a:cs typeface="Arial" pitchFamily="34" charset="0"/>
              </a:rPr>
              <a:t>Absenteeism i.e.  “number of workers who miss work”</a:t>
            </a:r>
          </a:p>
          <a:p>
            <a:pPr marL="623888" indent="-514350">
              <a:buSzPct val="100000"/>
              <a:buFont typeface="+mj-lt"/>
              <a:buAutoNum type="arabicPeriod"/>
            </a:pPr>
            <a:r>
              <a:rPr lang="en-GB" sz="2400" dirty="0">
                <a:latin typeface="Arial" pitchFamily="34" charset="0"/>
                <a:cs typeface="Arial" pitchFamily="34" charset="0"/>
              </a:rPr>
              <a:t>Labour turnover i.e. “rate at which individuals leave the organisation”</a:t>
            </a:r>
          </a:p>
          <a:p>
            <a:pPr marL="623888" indent="-514350">
              <a:buSzPct val="100000"/>
              <a:buFont typeface="+mj-lt"/>
              <a:buAutoNum type="arabicPeriod"/>
            </a:pPr>
            <a:r>
              <a:rPr lang="en-GB" sz="2400" dirty="0">
                <a:latin typeface="Arial" pitchFamily="34" charset="0"/>
                <a:cs typeface="Arial" pitchFamily="34" charset="0"/>
              </a:rPr>
              <a:t>Footfall </a:t>
            </a:r>
            <a:r>
              <a:rPr lang="en-GB" sz="2400" dirty="0" smtClean="0">
                <a:latin typeface="Arial" pitchFamily="34" charset="0"/>
                <a:cs typeface="Arial" pitchFamily="34" charset="0"/>
              </a:rPr>
              <a:t>(number of customers coming through)</a:t>
            </a:r>
            <a:endParaRPr lang="en-GB" sz="2400" dirty="0">
              <a:latin typeface="Arial" pitchFamily="34" charset="0"/>
              <a:cs typeface="Arial" pitchFamily="34" charset="0"/>
            </a:endParaRPr>
          </a:p>
          <a:p>
            <a:pPr marL="623888" indent="-514350">
              <a:buFont typeface="+mj-lt"/>
              <a:buAutoNum type="arabicPeriod"/>
            </a:pPr>
            <a:endParaRPr lang="en-GB" dirty="0">
              <a:latin typeface="Arial" pitchFamily="34" charset="0"/>
              <a:cs typeface="Arial" pitchFamily="34" charset="0"/>
            </a:endParaRPr>
          </a:p>
          <a:p>
            <a:pPr marL="623888" indent="-514350">
              <a:buFont typeface="+mj-lt"/>
              <a:buAutoNum type="arabicPeriod"/>
            </a:pPr>
            <a:endParaRPr lang="en-GB" dirty="0">
              <a:latin typeface="Arial" pitchFamily="34" charset="0"/>
              <a:cs typeface="Arial" pitchFamily="34" charset="0"/>
            </a:endParaRPr>
          </a:p>
        </p:txBody>
      </p:sp>
      <p:sp>
        <p:nvSpPr>
          <p:cNvPr id="3" name="Title 2"/>
          <p:cNvSpPr>
            <a:spLocks noGrp="1"/>
          </p:cNvSpPr>
          <p:nvPr>
            <p:ph type="title"/>
          </p:nvPr>
        </p:nvSpPr>
        <p:spPr/>
        <p:txBody>
          <a:bodyPr>
            <a:normAutofit/>
          </a:bodyPr>
          <a:lstStyle/>
          <a:p>
            <a:pPr algn="ctr"/>
            <a:r>
              <a:rPr lang="en-GB" sz="2800" i="1" dirty="0">
                <a:solidFill>
                  <a:srgbClr val="3333CC"/>
                </a:solidFill>
                <a:effectLst/>
                <a:latin typeface="Arial" pitchFamily="34" charset="0"/>
                <a:cs typeface="Arial" pitchFamily="34" charset="0"/>
              </a:rPr>
              <a:t>Key Performance Indicators (KPIs)?</a:t>
            </a:r>
            <a:endParaRPr lang="en-GB" sz="2800" dirty="0">
              <a:effectLst/>
            </a:endParaRP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068B8D-CE33-4E52-A707-72879DE38A0C}" type="slidenum">
              <a:rPr lang="en-GB" smtClean="0"/>
              <a:pPr/>
              <a:t>10</a:t>
            </a:fld>
            <a:endParaRPr lang="en-GB" dirty="0"/>
          </a:p>
        </p:txBody>
      </p:sp>
    </p:spTree>
    <p:extLst>
      <p:ext uri="{BB962C8B-B14F-4D97-AF65-F5344CB8AC3E}">
        <p14:creationId xmlns:p14="http://schemas.microsoft.com/office/powerpoint/2010/main" val="1009216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a:t>1990s</a:t>
            </a:r>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a:t>1940s</a:t>
            </a:r>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a:t>1970s</a:t>
            </a:r>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234235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28800"/>
            <a:ext cx="8229600" cy="4394515"/>
          </a:xfrm>
        </p:spPr>
        <p:txBody>
          <a:bodyPr>
            <a:normAutofit fontScale="92500"/>
          </a:bodyPr>
          <a:lstStyle/>
          <a:p>
            <a:pPr marL="88900" indent="20638">
              <a:buSzPct val="100000"/>
              <a:buNone/>
            </a:pPr>
            <a:endParaRPr lang="en-GB" sz="1300" b="1" i="1" dirty="0">
              <a:solidFill>
                <a:srgbClr val="3333CC"/>
              </a:solidFill>
              <a:latin typeface="Arial" pitchFamily="34" charset="0"/>
              <a:cs typeface="Arial" pitchFamily="34" charset="0"/>
            </a:endParaRPr>
          </a:p>
          <a:p>
            <a:pPr marL="88900" indent="20638">
              <a:buSzPct val="100000"/>
              <a:buNone/>
            </a:pPr>
            <a:r>
              <a:rPr lang="en-GB" sz="2600" dirty="0">
                <a:latin typeface="Arial" pitchFamily="34" charset="0"/>
                <a:cs typeface="Arial" pitchFamily="34" charset="0"/>
              </a:rPr>
              <a:t>The AMO theory suggests employees perform well and use their discretion when they have:</a:t>
            </a:r>
          </a:p>
          <a:p>
            <a:pPr marL="88900" indent="20638">
              <a:buSzPct val="100000"/>
              <a:buNone/>
            </a:pPr>
            <a:endParaRPr lang="en-GB" sz="1300" dirty="0">
              <a:solidFill>
                <a:srgbClr val="3333CC"/>
              </a:solidFill>
              <a:latin typeface="Arial" pitchFamily="34" charset="0"/>
              <a:cs typeface="Arial" pitchFamily="34" charset="0"/>
            </a:endParaRPr>
          </a:p>
          <a:p>
            <a:pPr marL="88900" indent="20638">
              <a:buSzPct val="100000"/>
              <a:buFont typeface="Wingdings" pitchFamily="2" charset="2"/>
              <a:buChar char="ü"/>
            </a:pPr>
            <a:r>
              <a:rPr lang="en-GB" sz="2600" b="1" i="1" dirty="0">
                <a:solidFill>
                  <a:srgbClr val="3333CC"/>
                </a:solidFill>
                <a:latin typeface="Arial" pitchFamily="34" charset="0"/>
                <a:cs typeface="Arial" pitchFamily="34" charset="0"/>
              </a:rPr>
              <a:t> Ability  e.g.</a:t>
            </a:r>
            <a:r>
              <a:rPr lang="en-GB" sz="2600" dirty="0">
                <a:latin typeface="Arial" pitchFamily="34" charset="0"/>
                <a:cs typeface="Arial" pitchFamily="34" charset="0"/>
              </a:rPr>
              <a:t> appropriate skills &amp; knowledge</a:t>
            </a:r>
          </a:p>
          <a:p>
            <a:pPr marL="88900" indent="20638">
              <a:buSzPct val="100000"/>
              <a:buFont typeface="Wingdings" pitchFamily="2" charset="2"/>
              <a:buChar char="ü"/>
            </a:pPr>
            <a:r>
              <a:rPr lang="en-GB" sz="2600" b="1" i="1" dirty="0">
                <a:solidFill>
                  <a:srgbClr val="0000FF"/>
                </a:solidFill>
                <a:latin typeface="Arial" pitchFamily="34" charset="0"/>
                <a:cs typeface="Arial" pitchFamily="34" charset="0"/>
              </a:rPr>
              <a:t> Motivation</a:t>
            </a:r>
            <a:r>
              <a:rPr lang="en-GB" sz="2600" b="1" i="1" dirty="0">
                <a:latin typeface="Arial" pitchFamily="34" charset="0"/>
                <a:cs typeface="Arial" pitchFamily="34" charset="0"/>
              </a:rPr>
              <a:t> e.g.</a:t>
            </a:r>
            <a:r>
              <a:rPr lang="en-GB" sz="2600" dirty="0">
                <a:latin typeface="Arial" pitchFamily="34" charset="0"/>
                <a:cs typeface="Arial" pitchFamily="34" charset="0"/>
              </a:rPr>
              <a:t> are influenced by reward/recognition, training and development,  flexible working etc</a:t>
            </a:r>
          </a:p>
          <a:p>
            <a:pPr marL="88900" indent="20638">
              <a:buSzPct val="100000"/>
              <a:buFont typeface="Wingdings" pitchFamily="2" charset="2"/>
              <a:buChar char="ü"/>
            </a:pPr>
            <a:r>
              <a:rPr lang="en-GB" sz="2600" dirty="0">
                <a:solidFill>
                  <a:srgbClr val="0000FF"/>
                </a:solidFill>
                <a:latin typeface="Arial" pitchFamily="34" charset="0"/>
                <a:cs typeface="Arial" pitchFamily="34" charset="0"/>
              </a:rPr>
              <a:t> </a:t>
            </a:r>
            <a:r>
              <a:rPr lang="en-GB" sz="2600" b="1" i="1" dirty="0">
                <a:solidFill>
                  <a:srgbClr val="3333CC"/>
                </a:solidFill>
                <a:latin typeface="Arial" pitchFamily="34" charset="0"/>
                <a:cs typeface="Arial" pitchFamily="34" charset="0"/>
              </a:rPr>
              <a:t>Opportunities </a:t>
            </a:r>
            <a:r>
              <a:rPr lang="en-GB" sz="2600" dirty="0">
                <a:latin typeface="Arial" pitchFamily="34" charset="0"/>
                <a:cs typeface="Arial" pitchFamily="34" charset="0"/>
              </a:rPr>
              <a:t>- to demonstrate their skills, knowledge, expertise and ideas via team working, briefings </a:t>
            </a:r>
          </a:p>
          <a:p>
            <a:pPr marL="88900" indent="20638">
              <a:buSzPct val="100000"/>
              <a:buNone/>
            </a:pPr>
            <a:r>
              <a:rPr lang="en-GB" sz="2600" dirty="0">
                <a:solidFill>
                  <a:srgbClr val="0000FF"/>
                </a:solidFill>
                <a:latin typeface="Arial" pitchFamily="34" charset="0"/>
                <a:cs typeface="Arial" pitchFamily="34" charset="0"/>
              </a:rPr>
              <a:t>    </a:t>
            </a:r>
          </a:p>
          <a:p>
            <a:pPr algn="r"/>
            <a:endParaRPr lang="en-GB" dirty="0"/>
          </a:p>
        </p:txBody>
      </p:sp>
      <p:sp>
        <p:nvSpPr>
          <p:cNvPr id="2" name="Title 1"/>
          <p:cNvSpPr>
            <a:spLocks noGrp="1"/>
          </p:cNvSpPr>
          <p:nvPr>
            <p:ph type="title"/>
          </p:nvPr>
        </p:nvSpPr>
        <p:spPr>
          <a:xfrm>
            <a:off x="467544" y="476672"/>
            <a:ext cx="8229600" cy="504056"/>
          </a:xfrm>
        </p:spPr>
        <p:txBody>
          <a:bodyPr>
            <a:normAutofit fontScale="90000"/>
          </a:bodyPr>
          <a:lstStyle/>
          <a:p>
            <a:pPr algn="ctr"/>
            <a:r>
              <a:rPr lang="en-GB" sz="2800" i="1" dirty="0">
                <a:solidFill>
                  <a:srgbClr val="3333CC"/>
                </a:solidFill>
                <a:latin typeface="Arial" pitchFamily="34" charset="0"/>
                <a:cs typeface="Arial" pitchFamily="34" charset="0"/>
              </a:rPr>
              <a:t/>
            </a:r>
            <a:br>
              <a:rPr lang="en-GB" sz="2800" i="1" dirty="0">
                <a:solidFill>
                  <a:srgbClr val="3333CC"/>
                </a:solidFill>
                <a:latin typeface="Arial" pitchFamily="34" charset="0"/>
                <a:cs typeface="Arial" pitchFamily="34" charset="0"/>
              </a:rPr>
            </a:br>
            <a:r>
              <a:rPr lang="en-GB" sz="2800" i="1" dirty="0">
                <a:solidFill>
                  <a:srgbClr val="3333CC"/>
                </a:solidFill>
                <a:latin typeface="Arial" pitchFamily="34" charset="0"/>
                <a:cs typeface="Arial" pitchFamily="34" charset="0"/>
              </a:rPr>
              <a:t>The AMO theory- </a:t>
            </a:r>
            <a:r>
              <a:rPr lang="en-GB" sz="2800" i="1" dirty="0" err="1">
                <a:solidFill>
                  <a:srgbClr val="3333CC"/>
                </a:solidFill>
                <a:latin typeface="Arial" pitchFamily="34" charset="0"/>
                <a:cs typeface="Arial" pitchFamily="34" charset="0"/>
              </a:rPr>
              <a:t>Bartel</a:t>
            </a:r>
            <a:r>
              <a:rPr lang="en-GB" sz="2800" i="1" dirty="0">
                <a:solidFill>
                  <a:srgbClr val="3333CC"/>
                </a:solidFill>
                <a:latin typeface="Arial" pitchFamily="34" charset="0"/>
                <a:cs typeface="Arial" pitchFamily="34" charset="0"/>
              </a:rPr>
              <a:t> 2004</a:t>
            </a:r>
            <a:br>
              <a:rPr lang="en-GB" sz="2800" i="1" dirty="0">
                <a:solidFill>
                  <a:srgbClr val="3333CC"/>
                </a:solidFill>
                <a:latin typeface="Arial" pitchFamily="34" charset="0"/>
                <a:cs typeface="Arial" pitchFamily="34" charset="0"/>
              </a:rPr>
            </a:br>
            <a:endParaRPr lang="en-GB" sz="2800" i="1" dirty="0">
              <a:solidFill>
                <a:srgbClr val="3333CC"/>
              </a:solidFill>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fld id="{A7068B8D-CE33-4E52-A707-72879DE38A0C}" type="slidenum">
              <a:rPr lang="en-GB" smtClean="0"/>
              <a:pPr/>
              <a:t>12</a:t>
            </a:fld>
            <a:endParaRPr lang="en-GB" dirty="0"/>
          </a:p>
        </p:txBody>
      </p:sp>
    </p:spTree>
    <p:extLst>
      <p:ext uri="{BB962C8B-B14F-4D97-AF65-F5344CB8AC3E}">
        <p14:creationId xmlns:p14="http://schemas.microsoft.com/office/powerpoint/2010/main" val="329818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ipe(left)">
                                      <p:cBhvr>
                                        <p:cTn id="13" dur="500"/>
                                        <p:tgtEl>
                                          <p:spTgt spid="3">
                                            <p:txEl>
                                              <p:pRg st="3" end="3"/>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left)">
                                      <p:cBhvr>
                                        <p:cTn id="16" dur="500"/>
                                        <p:tgtEl>
                                          <p:spTgt spid="3">
                                            <p:txEl>
                                              <p:pRg st="4" end="4"/>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wipe(left)">
                                      <p:cBhvr>
                                        <p:cTn id="19" dur="500"/>
                                        <p:tgtEl>
                                          <p:spTgt spid="3">
                                            <p:txEl>
                                              <p:pRg st="5" end="5"/>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left)">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092891"/>
          </a:xfrm>
        </p:spPr>
        <p:txBody>
          <a:bodyPr>
            <a:normAutofit lnSpcReduction="10000"/>
          </a:bodyPr>
          <a:lstStyle/>
          <a:p>
            <a:pPr marL="633413" indent="-523875">
              <a:buSzPct val="100000"/>
              <a:buNone/>
            </a:pPr>
            <a:r>
              <a:rPr lang="en-GB" sz="2400" b="1" i="1" dirty="0">
                <a:latin typeface="Arial" pitchFamily="34" charset="0"/>
                <a:cs typeface="Arial" pitchFamily="34" charset="0"/>
              </a:rPr>
              <a:t>Employees should therefore:</a:t>
            </a:r>
            <a:endParaRPr lang="en-GB" sz="2400" dirty="0">
              <a:latin typeface="Arial" pitchFamily="34" charset="0"/>
              <a:cs typeface="Arial" pitchFamily="34" charset="0"/>
            </a:endParaRPr>
          </a:p>
          <a:p>
            <a:pPr marL="633413" indent="-523875">
              <a:buSzPct val="100000"/>
              <a:buNone/>
            </a:pPr>
            <a:endParaRPr lang="en-GB" sz="2400" dirty="0">
              <a:latin typeface="Arial" pitchFamily="34" charset="0"/>
              <a:cs typeface="Arial" pitchFamily="34" charset="0"/>
            </a:endParaRPr>
          </a:p>
          <a:p>
            <a:pPr marL="633413" indent="-523875">
              <a:buSzPct val="100000"/>
              <a:buFont typeface="Wingdings" pitchFamily="2" charset="2"/>
              <a:buChar char="ü"/>
            </a:pPr>
            <a:r>
              <a:rPr lang="en-GB" sz="2400" dirty="0">
                <a:latin typeface="Arial" pitchFamily="34" charset="0"/>
                <a:cs typeface="Arial" pitchFamily="34" charset="0"/>
              </a:rPr>
              <a:t>know and understand what is expected of them </a:t>
            </a:r>
          </a:p>
          <a:p>
            <a:pPr marL="633413" indent="-523875">
              <a:buSzPct val="100000"/>
              <a:buFont typeface="Wingdings" pitchFamily="2" charset="2"/>
              <a:buChar char="ü"/>
            </a:pPr>
            <a:r>
              <a:rPr lang="en-GB" sz="2400" dirty="0">
                <a:latin typeface="Arial" pitchFamily="34" charset="0"/>
                <a:cs typeface="Arial" pitchFamily="34" charset="0"/>
              </a:rPr>
              <a:t>skills and ability to deliver expectations </a:t>
            </a:r>
          </a:p>
          <a:p>
            <a:pPr marL="633413" indent="-523875">
              <a:buSzPct val="100000"/>
              <a:buFont typeface="Wingdings" pitchFamily="2" charset="2"/>
              <a:buChar char="ü"/>
            </a:pPr>
            <a:r>
              <a:rPr lang="en-GB" sz="2400" dirty="0">
                <a:latin typeface="Arial" pitchFamily="34" charset="0"/>
                <a:cs typeface="Arial" pitchFamily="34" charset="0"/>
              </a:rPr>
              <a:t>supported by the organisation to develop to meet these expectations </a:t>
            </a:r>
          </a:p>
          <a:p>
            <a:pPr marL="633413" indent="-523875">
              <a:buSzPct val="100000"/>
              <a:buFont typeface="Wingdings" pitchFamily="2" charset="2"/>
              <a:buChar char="ü"/>
            </a:pPr>
            <a:r>
              <a:rPr lang="en-GB" sz="2400" dirty="0">
                <a:latin typeface="Arial" pitchFamily="34" charset="0"/>
                <a:cs typeface="Arial" pitchFamily="34" charset="0"/>
              </a:rPr>
              <a:t>be given feedback on their performance </a:t>
            </a:r>
          </a:p>
          <a:p>
            <a:pPr marL="633413" indent="-523875">
              <a:buSzPct val="100000"/>
              <a:buFont typeface="Wingdings" pitchFamily="2" charset="2"/>
              <a:buChar char="ü"/>
            </a:pPr>
            <a:r>
              <a:rPr lang="en-GB" sz="2400" dirty="0">
                <a:latin typeface="Arial" pitchFamily="34" charset="0"/>
                <a:cs typeface="Arial" pitchFamily="34" charset="0"/>
              </a:rPr>
              <a:t>have the opportunity to discuss and contribute to individual, team and organisation aims and objectives.</a:t>
            </a:r>
            <a:endParaRPr lang="en-GB" sz="1700" dirty="0"/>
          </a:p>
          <a:p>
            <a:pPr>
              <a:buSzPct val="100000"/>
              <a:buNone/>
            </a:pPr>
            <a:r>
              <a:rPr lang="en-GB" sz="1700" dirty="0"/>
              <a:t>						</a:t>
            </a:r>
            <a:r>
              <a:rPr lang="en-GB" sz="1200" dirty="0"/>
              <a:t>(Armstrong and Baron,2004)</a:t>
            </a:r>
          </a:p>
          <a:p>
            <a:pPr>
              <a:buSzPct val="100000"/>
              <a:buNone/>
            </a:pPr>
            <a:endParaRPr lang="en-GB" sz="1200" dirty="0"/>
          </a:p>
          <a:p>
            <a:pPr algn="ctr">
              <a:buSzPct val="100000"/>
              <a:buNone/>
            </a:pPr>
            <a:r>
              <a:rPr lang="en-GB" b="1" i="1" dirty="0"/>
              <a:t> </a:t>
            </a:r>
          </a:p>
          <a:p>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068B8D-CE33-4E52-A707-72879DE38A0C}" type="slidenum">
              <a:rPr lang="en-GB" smtClean="0"/>
              <a:pPr/>
              <a:t>13</a:t>
            </a:fld>
            <a:endParaRPr lang="en-GB" dirty="0"/>
          </a:p>
        </p:txBody>
      </p:sp>
    </p:spTree>
    <p:extLst>
      <p:ext uri="{BB962C8B-B14F-4D97-AF65-F5344CB8AC3E}">
        <p14:creationId xmlns:p14="http://schemas.microsoft.com/office/powerpoint/2010/main" val="2340550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left)">
                                      <p:cBhvr>
                                        <p:cTn id="10" dur="500"/>
                                        <p:tgtEl>
                                          <p:spTgt spid="3">
                                            <p:txEl>
                                              <p:pRg st="2" end="2"/>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ipe(left)">
                                      <p:cBhvr>
                                        <p:cTn id="13" dur="500"/>
                                        <p:tgtEl>
                                          <p:spTgt spid="3">
                                            <p:txEl>
                                              <p:pRg st="3" end="3"/>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left)">
                                      <p:cBhvr>
                                        <p:cTn id="16" dur="500"/>
                                        <p:tgtEl>
                                          <p:spTgt spid="3">
                                            <p:txEl>
                                              <p:pRg st="4" end="4"/>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wipe(left)">
                                      <p:cBhvr>
                                        <p:cTn id="19" dur="500"/>
                                        <p:tgtEl>
                                          <p:spTgt spid="3">
                                            <p:txEl>
                                              <p:pRg st="5" end="5"/>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left)">
                                      <p:cBhvr>
                                        <p:cTn id="22" dur="500"/>
                                        <p:tgtEl>
                                          <p:spTgt spid="3">
                                            <p:txEl>
                                              <p:pRg st="6" end="6"/>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wipe(left)">
                                      <p:cBhvr>
                                        <p:cTn id="25" dur="500"/>
                                        <p:tgtEl>
                                          <p:spTgt spid="3">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wipe(left)">
                                      <p:cBhvr>
                                        <p:cTn id="3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a:latin typeface="+mj-lt"/>
              </a:rPr>
              <a:t>Where we are Today</a:t>
            </a: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a:t>Followership</a:t>
            </a:r>
          </a:p>
          <a:p>
            <a:pPr lvl="1"/>
            <a:r>
              <a:rPr lang="en-US" sz="2200" dirty="0"/>
              <a:t>Networks of teams</a:t>
            </a:r>
          </a:p>
          <a:p>
            <a:pPr lvl="1"/>
            <a:r>
              <a:rPr lang="en-US" sz="2200" dirty="0"/>
              <a:t>Project orientated</a:t>
            </a:r>
          </a:p>
          <a:p>
            <a:pPr lvl="1"/>
            <a:r>
              <a:rPr lang="en-US" sz="2200" dirty="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a:t>The Noughties and beyond</a:t>
            </a:r>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1732216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Factors Influencing Change - Workforce</a:t>
            </a:r>
          </a:p>
        </p:txBody>
      </p:sp>
      <p:pic>
        <p:nvPicPr>
          <p:cNvPr id="3" name="Picture 2"/>
          <p:cNvPicPr>
            <a:picLocks noChangeAspect="1"/>
          </p:cNvPicPr>
          <p:nvPr/>
        </p:nvPicPr>
        <p:blipFill>
          <a:blip r:embed="rId3"/>
          <a:stretch>
            <a:fillRect/>
          </a:stretch>
        </p:blipFill>
        <p:spPr>
          <a:xfrm>
            <a:off x="822960" y="1737361"/>
            <a:ext cx="6485318" cy="3242659"/>
          </a:xfrm>
          <a:prstGeom prst="rect">
            <a:avLst/>
          </a:prstGeom>
        </p:spPr>
      </p:pic>
      <p:sp>
        <p:nvSpPr>
          <p:cNvPr id="5" name="Rounded Rectangle 4"/>
          <p:cNvSpPr/>
          <p:nvPr/>
        </p:nvSpPr>
        <p:spPr>
          <a:xfrm>
            <a:off x="630455" y="5149515"/>
            <a:ext cx="1823987" cy="14277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white"/>
                </a:solidFill>
              </a:rPr>
              <a:t>80% would like to give their boss a performance review</a:t>
            </a:r>
          </a:p>
        </p:txBody>
      </p:sp>
      <p:sp>
        <p:nvSpPr>
          <p:cNvPr id="7" name="Rounded Rectangle 6"/>
          <p:cNvSpPr/>
          <p:nvPr/>
        </p:nvSpPr>
        <p:spPr>
          <a:xfrm>
            <a:off x="2601228" y="5149515"/>
            <a:ext cx="1823987" cy="142774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prstClr val="black"/>
                </a:solidFill>
              </a:rPr>
              <a:t>Expect feedback weekly and progression annually</a:t>
            </a:r>
          </a:p>
        </p:txBody>
      </p:sp>
      <p:sp>
        <p:nvSpPr>
          <p:cNvPr id="8" name="Rounded Rectangle 7"/>
          <p:cNvSpPr/>
          <p:nvPr/>
        </p:nvSpPr>
        <p:spPr>
          <a:xfrm>
            <a:off x="4572001" y="5149515"/>
            <a:ext cx="1823987" cy="1427747"/>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solidFill>
                  <a:prstClr val="black"/>
                </a:solidFill>
              </a:rPr>
              <a:t>60% think that 7 months of work means they’re loyal</a:t>
            </a:r>
          </a:p>
        </p:txBody>
      </p:sp>
      <p:sp>
        <p:nvSpPr>
          <p:cNvPr id="9" name="Rounded Rectangle 8"/>
          <p:cNvSpPr/>
          <p:nvPr/>
        </p:nvSpPr>
        <p:spPr>
          <a:xfrm>
            <a:off x="6542773" y="5149515"/>
            <a:ext cx="1823987" cy="142774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solidFill>
                  <a:prstClr val="black"/>
                </a:solidFill>
              </a:rPr>
              <a:t>2/3 want a job where they can be creative</a:t>
            </a:r>
          </a:p>
        </p:txBody>
      </p:sp>
    </p:spTree>
    <p:extLst>
      <p:ext uri="{BB962C8B-B14F-4D97-AF65-F5344CB8AC3E}">
        <p14:creationId xmlns:p14="http://schemas.microsoft.com/office/powerpoint/2010/main" val="2762449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latin typeface="+mj-lt"/>
              </a:rPr>
              <a:t>Factors Influencing Change</a:t>
            </a: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a:t>Time Constraints</a:t>
            </a:r>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a:t> Long end of year paperwork process</a:t>
            </a:r>
          </a:p>
          <a:p>
            <a:pPr lvl="1">
              <a:buFont typeface="Wingdings" panose="05000000000000000000" pitchFamily="2" charset="2"/>
              <a:buChar char="§"/>
            </a:pPr>
            <a:r>
              <a:rPr lang="en-GB" dirty="0"/>
              <a:t> 80,000 hrs at Adobe</a:t>
            </a:r>
          </a:p>
          <a:p>
            <a:pPr lvl="1">
              <a:buFont typeface="Wingdings" panose="05000000000000000000" pitchFamily="2" charset="2"/>
              <a:buChar char="§"/>
            </a:pPr>
            <a:r>
              <a:rPr lang="en-GB" dirty="0"/>
              <a:t>150,000 hrs at Deloitte</a:t>
            </a:r>
          </a:p>
          <a:p>
            <a:pPr>
              <a:buFont typeface="Wingdings" panose="05000000000000000000" pitchFamily="2" charset="2"/>
              <a:buChar char="§"/>
            </a:pPr>
            <a:r>
              <a:rPr lang="en-GB" dirty="0"/>
              <a:t> Only 12% of companies believe their existing performance management process is “worth the time put into it”.</a:t>
            </a:r>
          </a:p>
          <a:p>
            <a:pPr>
              <a:buFont typeface="Wingdings" panose="05000000000000000000" pitchFamily="2" charset="2"/>
              <a:buChar char="§"/>
            </a:pPr>
            <a:r>
              <a:rPr lang="en-GB" dirty="0"/>
              <a:t> 75% say there is a need to simplify processes, with 25% of these seeing this need as very important.</a:t>
            </a:r>
          </a:p>
          <a:p>
            <a:pPr marL="0" indent="0">
              <a:buNone/>
            </a:pPr>
            <a:r>
              <a:rPr lang="en-GB" dirty="0"/>
              <a:t>(Deloitte Human Capital Trends 2015)</a:t>
            </a:r>
          </a:p>
        </p:txBody>
      </p:sp>
    </p:spTree>
    <p:extLst>
      <p:ext uri="{BB962C8B-B14F-4D97-AF65-F5344CB8AC3E}">
        <p14:creationId xmlns:p14="http://schemas.microsoft.com/office/powerpoint/2010/main" val="2544852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a:solidFill>
                  <a:prstClr val="black"/>
                </a:solidFill>
              </a:rPr>
              <a:t>Organisations that have employees review their goals quarterly or even more frequently were 3.5 times more likely to score in the top quartile of business performance</a:t>
            </a:r>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Ongoing Review</a:t>
            </a: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Regular Check-ins</a:t>
            </a:r>
          </a:p>
          <a:p>
            <a:pPr>
              <a:buClr>
                <a:srgbClr val="9DBFBE"/>
              </a:buClr>
              <a:buFont typeface="Wingdings" panose="05000000000000000000" pitchFamily="2" charset="2"/>
              <a:buChar char="§"/>
            </a:pPr>
            <a:r>
              <a:rPr lang="en-GB" dirty="0">
                <a:solidFill>
                  <a:prstClr val="black">
                    <a:lumMod val="75000"/>
                    <a:lumOff val="25000"/>
                  </a:prstClr>
                </a:solidFill>
              </a:rPr>
              <a:t> More regular formal discussions</a:t>
            </a:r>
          </a:p>
          <a:p>
            <a:pPr>
              <a:buClr>
                <a:srgbClr val="9DBFBE"/>
              </a:buClr>
              <a:buFont typeface="Wingdings" panose="05000000000000000000" pitchFamily="2" charset="2"/>
              <a:buChar char="§"/>
            </a:pPr>
            <a:r>
              <a:rPr lang="en-GB" dirty="0">
                <a:solidFill>
                  <a:prstClr val="black">
                    <a:lumMod val="75000"/>
                    <a:lumOff val="25000"/>
                  </a:prstClr>
                </a:solidFill>
              </a:rPr>
              <a:t> Ensure goal alignment and make adjustments when appropriate</a:t>
            </a:r>
          </a:p>
          <a:p>
            <a:pPr>
              <a:buClr>
                <a:srgbClr val="9DBFBE"/>
              </a:buClr>
              <a:buFont typeface="Wingdings" panose="05000000000000000000" pitchFamily="2" charset="2"/>
              <a:buChar char="§"/>
            </a:pPr>
            <a:r>
              <a:rPr lang="en-GB" dirty="0">
                <a:solidFill>
                  <a:prstClr val="black">
                    <a:lumMod val="75000"/>
                    <a:lumOff val="25000"/>
                  </a:prstClr>
                </a:solidFill>
              </a:rPr>
              <a:t> Two way development discussion</a:t>
            </a:r>
          </a:p>
        </p:txBody>
      </p:sp>
    </p:spTree>
    <p:extLst>
      <p:ext uri="{BB962C8B-B14F-4D97-AF65-F5344CB8AC3E}">
        <p14:creationId xmlns:p14="http://schemas.microsoft.com/office/powerpoint/2010/main" val="377375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Continuous Development</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Development Plans</a:t>
            </a:r>
          </a:p>
          <a:p>
            <a:pPr>
              <a:buClr>
                <a:srgbClr val="9DBFBE"/>
              </a:buClr>
              <a:buFont typeface="Wingdings" panose="05000000000000000000" pitchFamily="2" charset="2"/>
              <a:buChar char="§"/>
            </a:pPr>
            <a:r>
              <a:rPr lang="en-GB" dirty="0">
                <a:solidFill>
                  <a:prstClr val="black">
                    <a:lumMod val="75000"/>
                    <a:lumOff val="25000"/>
                  </a:prstClr>
                </a:solidFill>
              </a:rPr>
              <a:t> Mentors – 60% of millennials see this as a key development tool</a:t>
            </a:r>
          </a:p>
          <a:p>
            <a:pPr>
              <a:buClr>
                <a:srgbClr val="9DBFBE"/>
              </a:buClr>
              <a:buFont typeface="Wingdings" panose="05000000000000000000" pitchFamily="2" charset="2"/>
              <a:buChar char="§"/>
            </a:pPr>
            <a:r>
              <a:rPr lang="en-GB" dirty="0">
                <a:solidFill>
                  <a:prstClr val="black">
                    <a:lumMod val="75000"/>
                    <a:lumOff val="25000"/>
                  </a:prstClr>
                </a:solidFill>
              </a:rPr>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584026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rotWithShape="1">
          <a:blip r:embed="rId3"/>
          <a:srcRect b="7264"/>
          <a:stretch/>
        </p:blipFill>
        <p:spPr>
          <a:xfrm>
            <a:off x="855044" y="1848352"/>
            <a:ext cx="3372089" cy="3477628"/>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Compensation &amp; Reward</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Go beyond the performance rating. Ask:</a:t>
            </a:r>
          </a:p>
          <a:p>
            <a:pPr lvl="1">
              <a:buClr>
                <a:srgbClr val="9DBFBE"/>
              </a:buClr>
              <a:buFont typeface="Wingdings" panose="05000000000000000000" pitchFamily="2" charset="2"/>
              <a:buChar char="§"/>
            </a:pPr>
            <a:r>
              <a:rPr lang="en-GB" dirty="0">
                <a:solidFill>
                  <a:prstClr val="black">
                    <a:lumMod val="75000"/>
                    <a:lumOff val="25000"/>
                  </a:prstClr>
                </a:solidFill>
              </a:rPr>
              <a:t>What was the stretch?</a:t>
            </a:r>
          </a:p>
          <a:p>
            <a:pPr lvl="1">
              <a:buClr>
                <a:srgbClr val="9DBFBE"/>
              </a:buClr>
              <a:buFont typeface="Wingdings" panose="05000000000000000000" pitchFamily="2" charset="2"/>
              <a:buChar char="§"/>
            </a:pPr>
            <a:r>
              <a:rPr lang="en-GB" dirty="0">
                <a:solidFill>
                  <a:prstClr val="black">
                    <a:lumMod val="75000"/>
                    <a:lumOff val="25000"/>
                  </a:prstClr>
                </a:solidFill>
              </a:rPr>
              <a:t>What was the contribution to the successful performance of the company?</a:t>
            </a:r>
          </a:p>
          <a:p>
            <a:pPr lvl="1">
              <a:buClr>
                <a:srgbClr val="9DBFBE"/>
              </a:buClr>
              <a:buFont typeface="Wingdings" panose="05000000000000000000" pitchFamily="2" charset="2"/>
              <a:buChar char="§"/>
            </a:pPr>
            <a:r>
              <a:rPr lang="en-GB" dirty="0">
                <a:solidFill>
                  <a:prstClr val="black">
                    <a:lumMod val="75000"/>
                    <a:lumOff val="25000"/>
                  </a:prstClr>
                </a:solidFill>
              </a:rPr>
              <a:t>How did they meet their goals, was it in line with company values and behavioural competencies?</a:t>
            </a:r>
          </a:p>
          <a:p>
            <a:pPr lvl="1">
              <a:buClr>
                <a:srgbClr val="9DBFBE"/>
              </a:buClr>
              <a:buFont typeface="Wingdings" panose="05000000000000000000" pitchFamily="2" charset="2"/>
              <a:buChar char="§"/>
            </a:pPr>
            <a:endParaRPr lang="en-GB" dirty="0">
              <a:solidFill>
                <a:prstClr val="black">
                  <a:lumMod val="75000"/>
                  <a:lumOff val="25000"/>
                </a:prstClr>
              </a:solidFill>
            </a:endParaRPr>
          </a:p>
          <a:p>
            <a:pPr>
              <a:buClr>
                <a:srgbClr val="9DBFBE"/>
              </a:buClr>
              <a:buFont typeface="Wingdings" panose="05000000000000000000" pitchFamily="2" charset="2"/>
              <a:buChar char="§"/>
            </a:pPr>
            <a:r>
              <a:rPr lang="en-GB" dirty="0">
                <a:solidFill>
                  <a:prstClr val="black">
                    <a:lumMod val="75000"/>
                    <a:lumOff val="25000"/>
                  </a:prstClr>
                </a:solidFill>
              </a:rPr>
              <a:t>Create a recognition culture</a:t>
            </a:r>
          </a:p>
          <a:p>
            <a:pPr lvl="1">
              <a:buClr>
                <a:srgbClr val="9DBFBE"/>
              </a:buClr>
              <a:buFont typeface="Wingdings" panose="05000000000000000000" pitchFamily="2" charset="2"/>
              <a:buChar char="§"/>
            </a:pPr>
            <a:r>
              <a:rPr lang="en-GB" dirty="0">
                <a:solidFill>
                  <a:prstClr val="black">
                    <a:lumMod val="75000"/>
                    <a:lumOff val="25000"/>
                  </a:prstClr>
                </a:solidFill>
              </a:rPr>
              <a:t>31% reduction in voluntary turnover</a:t>
            </a:r>
          </a:p>
        </p:txBody>
      </p:sp>
    </p:spTree>
    <p:extLst>
      <p:ext uri="{BB962C8B-B14F-4D97-AF65-F5344CB8AC3E}">
        <p14:creationId xmlns:p14="http://schemas.microsoft.com/office/powerpoint/2010/main" val="3375459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sp>
        <p:nvSpPr>
          <p:cNvPr id="4" name="Vertical Text Placeholder 7"/>
          <p:cNvSpPr txBox="1">
            <a:spLocks/>
          </p:cNvSpPr>
          <p:nvPr/>
        </p:nvSpPr>
        <p:spPr>
          <a:xfrm>
            <a:off x="822960" y="4528924"/>
            <a:ext cx="5627636" cy="369741"/>
          </a:xfrm>
          <a:prstGeom prst="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Management Driven</a:t>
            </a:r>
          </a:p>
        </p:txBody>
      </p:sp>
      <p:sp>
        <p:nvSpPr>
          <p:cNvPr id="5" name="Vertical Text Placeholder 9"/>
          <p:cNvSpPr txBox="1">
            <a:spLocks/>
          </p:cNvSpPr>
          <p:nvPr/>
        </p:nvSpPr>
        <p:spPr>
          <a:xfrm>
            <a:off x="822960" y="4898665"/>
            <a:ext cx="5625966"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Not a HR process it’s a “management process”</a:t>
            </a:r>
          </a:p>
          <a:p>
            <a:pPr>
              <a:buClr>
                <a:srgbClr val="9DBFBE"/>
              </a:buClr>
              <a:buFont typeface="Wingdings" panose="05000000000000000000" pitchFamily="2" charset="2"/>
              <a:buChar char="§"/>
            </a:pPr>
            <a:r>
              <a:rPr lang="en-GB" dirty="0">
                <a:solidFill>
                  <a:prstClr val="black">
                    <a:lumMod val="75000"/>
                    <a:lumOff val="25000"/>
                  </a:prstClr>
                </a:solidFill>
              </a:rPr>
              <a:t> Involve senior leaders</a:t>
            </a:r>
          </a:p>
          <a:p>
            <a:pPr>
              <a:buClr>
                <a:srgbClr val="9DBFBE"/>
              </a:buClr>
              <a:buFont typeface="Wingdings" panose="05000000000000000000" pitchFamily="2" charset="2"/>
              <a:buChar char="§"/>
            </a:pPr>
            <a:r>
              <a:rPr lang="en-GB" dirty="0">
                <a:solidFill>
                  <a:prstClr val="black">
                    <a:lumMod val="75000"/>
                    <a:lumOff val="25000"/>
                  </a:prstClr>
                </a:solidFill>
              </a:rPr>
              <a:t> Train line managers</a:t>
            </a:r>
          </a:p>
          <a:p>
            <a:pPr>
              <a:buClr>
                <a:srgbClr val="9DBFBE"/>
              </a:buClr>
              <a:buFont typeface="Wingdings" panose="05000000000000000000" pitchFamily="2" charset="2"/>
              <a:buChar char="§"/>
            </a:pPr>
            <a:endParaRPr lang="en-GB" dirty="0">
              <a:solidFill>
                <a:prstClr val="black">
                  <a:lumMod val="75000"/>
                  <a:lumOff val="25000"/>
                </a:prstClr>
              </a:solidFill>
            </a:endParaRPr>
          </a:p>
        </p:txBody>
      </p:sp>
      <p:pic>
        <p:nvPicPr>
          <p:cNvPr id="6" name="Picture 5"/>
          <p:cNvPicPr>
            <a:picLocks noChangeAspect="1"/>
          </p:cNvPicPr>
          <p:nvPr/>
        </p:nvPicPr>
        <p:blipFill>
          <a:blip r:embed="rId3"/>
          <a:stretch>
            <a:fillRect/>
          </a:stretch>
        </p:blipFill>
        <p:spPr>
          <a:xfrm>
            <a:off x="822960" y="1856015"/>
            <a:ext cx="7543800" cy="2345709"/>
          </a:xfrm>
          <a:prstGeom prst="rect">
            <a:avLst/>
          </a:prstGeom>
        </p:spPr>
      </p:pic>
    </p:spTree>
    <p:extLst>
      <p:ext uri="{BB962C8B-B14F-4D97-AF65-F5344CB8AC3E}">
        <p14:creationId xmlns:p14="http://schemas.microsoft.com/office/powerpoint/2010/main" val="289865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View the following performance review </a:t>
            </a:r>
            <a:r>
              <a:rPr lang="en-GB" dirty="0" err="1"/>
              <a:t>youtube</a:t>
            </a:r>
            <a:r>
              <a:rPr lang="en-GB" dirty="0"/>
              <a:t> clip.</a:t>
            </a:r>
          </a:p>
          <a:p>
            <a:endParaRPr lang="en-GB" dirty="0"/>
          </a:p>
          <a:p>
            <a:r>
              <a:rPr lang="en-GB" dirty="0"/>
              <a:t>List the mistakes the manager makes whilst undertaking the performance review.</a:t>
            </a:r>
          </a:p>
          <a:p>
            <a:endParaRPr lang="en-GB" dirty="0"/>
          </a:p>
          <a:p>
            <a:r>
              <a:rPr lang="en-GB" dirty="0"/>
              <a:t>How could the employee have prepared for the performance </a:t>
            </a:r>
            <a:r>
              <a:rPr lang="en-GB"/>
              <a:t>management review.</a:t>
            </a:r>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068B8D-CE33-4E52-A707-72879DE38A0C}" type="slidenum">
              <a:rPr lang="en-GB" smtClean="0"/>
              <a:pPr/>
              <a:t>21</a:t>
            </a:fld>
            <a:endParaRPr lang="en-GB" dirty="0"/>
          </a:p>
        </p:txBody>
      </p:sp>
      <p:sp>
        <p:nvSpPr>
          <p:cNvPr id="5" name="Title 4"/>
          <p:cNvSpPr>
            <a:spLocks noGrp="1"/>
          </p:cNvSpPr>
          <p:nvPr>
            <p:ph type="title"/>
          </p:nvPr>
        </p:nvSpPr>
        <p:spPr/>
        <p:txBody>
          <a:bodyPr/>
          <a:lstStyle/>
          <a:p>
            <a:r>
              <a:rPr lang="en-GB" dirty="0"/>
              <a:t>Individual Activity</a:t>
            </a:r>
          </a:p>
        </p:txBody>
      </p:sp>
    </p:spTree>
    <p:extLst>
      <p:ext uri="{BB962C8B-B14F-4D97-AF65-F5344CB8AC3E}">
        <p14:creationId xmlns:p14="http://schemas.microsoft.com/office/powerpoint/2010/main" val="19261589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endParaRPr lang="en-GB" dirty="0"/>
          </a:p>
          <a:p>
            <a:r>
              <a:rPr lang="en-GB" dirty="0">
                <a:hlinkClick r:id="rId2"/>
              </a:rPr>
              <a:t>http://www.youtube.com/watch?v=unmKnS5jPOc</a:t>
            </a:r>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068B8D-CE33-4E52-A707-72879DE38A0C}" type="slidenum">
              <a:rPr lang="en-GB" smtClean="0"/>
              <a:pPr/>
              <a:t>22</a:t>
            </a:fld>
            <a:endParaRPr lang="en-GB" dirty="0"/>
          </a:p>
        </p:txBody>
      </p:sp>
      <p:sp>
        <p:nvSpPr>
          <p:cNvPr id="5" name="Title 4"/>
          <p:cNvSpPr>
            <a:spLocks noGrp="1"/>
          </p:cNvSpPr>
          <p:nvPr>
            <p:ph type="title"/>
          </p:nvPr>
        </p:nvSpPr>
        <p:spPr/>
        <p:txBody>
          <a:bodyPr/>
          <a:lstStyle/>
          <a:p>
            <a:endParaRPr lang="en-GB" dirty="0"/>
          </a:p>
        </p:txBody>
      </p:sp>
    </p:spTree>
    <p:extLst>
      <p:ext uri="{BB962C8B-B14F-4D97-AF65-F5344CB8AC3E}">
        <p14:creationId xmlns:p14="http://schemas.microsoft.com/office/powerpoint/2010/main" val="912939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Discussion</a:t>
            </a:r>
            <a:endParaRPr lang="en-GB" dirty="0"/>
          </a:p>
        </p:txBody>
      </p:sp>
      <p:sp>
        <p:nvSpPr>
          <p:cNvPr id="3" name="Content Placeholder 2"/>
          <p:cNvSpPr>
            <a:spLocks noGrp="1"/>
          </p:cNvSpPr>
          <p:nvPr>
            <p:ph idx="1"/>
          </p:nvPr>
        </p:nvSpPr>
        <p:spPr/>
        <p:txBody>
          <a:bodyPr/>
          <a:lstStyle/>
          <a:p>
            <a:r>
              <a:rPr lang="en-GB"/>
              <a:t> </a:t>
            </a:r>
            <a:r>
              <a:rPr lang="en-GB"/>
              <a:t> – In Your Groups</a:t>
            </a:r>
            <a:endParaRPr lang="en-GB" dirty="0"/>
          </a:p>
          <a:p>
            <a:r>
              <a:rPr lang="en-GB" dirty="0"/>
              <a:t>Using 4 definitions, critically discuss performance management</a:t>
            </a:r>
          </a:p>
          <a:p>
            <a:r>
              <a:rPr lang="en-GB" dirty="0"/>
              <a:t>How does performance Management help an organisation to improve their employees?</a:t>
            </a:r>
          </a:p>
          <a:p>
            <a:r>
              <a:rPr lang="en-GB" dirty="0"/>
              <a:t>Using two companies, show how well performance management is used at that company</a:t>
            </a:r>
          </a:p>
          <a:p>
            <a:r>
              <a:rPr lang="en-GB" dirty="0"/>
              <a:t>Review one case study each and discuss how you would prepare for the meeting from the point of view of the employee and employer</a:t>
            </a:r>
          </a:p>
          <a:p>
            <a:endParaRPr lang="en-GB" dirty="0"/>
          </a:p>
        </p:txBody>
      </p:sp>
    </p:spTree>
    <p:extLst>
      <p:ext uri="{BB962C8B-B14F-4D97-AF65-F5344CB8AC3E}">
        <p14:creationId xmlns:p14="http://schemas.microsoft.com/office/powerpoint/2010/main" val="861290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039815"/>
            <a:ext cx="8507288" cy="3682900"/>
          </a:xfrm>
        </p:spPr>
        <p:txBody>
          <a:bodyPr>
            <a:normAutofit/>
          </a:bodyPr>
          <a:lstStyle/>
          <a:p>
            <a:pPr marL="536575" indent="-427038"/>
            <a:r>
              <a:rPr lang="en-GB" sz="2400" dirty="0">
                <a:latin typeface="Arial" pitchFamily="34" charset="0"/>
                <a:cs typeface="Arial" pitchFamily="34" charset="0"/>
              </a:rPr>
              <a:t>ARMSTRONG, M. &amp; BARON, A. (2004) </a:t>
            </a:r>
            <a:r>
              <a:rPr lang="en-GB" sz="2400" i="1" dirty="0">
                <a:latin typeface="Arial" pitchFamily="34" charset="0"/>
                <a:cs typeface="Arial" pitchFamily="34" charset="0"/>
              </a:rPr>
              <a:t>Managing performance: performance management in action</a:t>
            </a:r>
            <a:r>
              <a:rPr lang="en-GB" sz="2400" dirty="0">
                <a:latin typeface="Arial" pitchFamily="34" charset="0"/>
                <a:cs typeface="Arial" pitchFamily="34" charset="0"/>
              </a:rPr>
              <a:t>. London: Chartered Institute of Personnel &amp; Development</a:t>
            </a:r>
          </a:p>
          <a:p>
            <a:pPr marL="536575" indent="-427038">
              <a:buNone/>
            </a:pPr>
            <a:endParaRPr lang="en-GB" sz="2400" dirty="0">
              <a:latin typeface="Arial" pitchFamily="34" charset="0"/>
              <a:cs typeface="Arial" pitchFamily="34" charset="0"/>
            </a:endParaRPr>
          </a:p>
          <a:p>
            <a:pPr marL="536575" indent="-427038"/>
            <a:r>
              <a:rPr lang="en-GB" sz="2400" cap="all" dirty="0">
                <a:latin typeface="Arial" pitchFamily="34" charset="0"/>
                <a:cs typeface="Arial" pitchFamily="34" charset="0"/>
              </a:rPr>
              <a:t>Martin, M., Whiting, F &amp; Jackson, T. </a:t>
            </a:r>
            <a:r>
              <a:rPr lang="en-GB" sz="2400" dirty="0">
                <a:latin typeface="Arial" pitchFamily="34" charset="0"/>
                <a:cs typeface="Arial" pitchFamily="34" charset="0"/>
              </a:rPr>
              <a:t>(2010) </a:t>
            </a:r>
            <a:r>
              <a:rPr lang="en-GB" sz="2400" i="1" dirty="0">
                <a:latin typeface="Arial" pitchFamily="34" charset="0"/>
                <a:cs typeface="Arial" pitchFamily="34" charset="0"/>
              </a:rPr>
              <a:t>Human Resource Practice. </a:t>
            </a:r>
            <a:r>
              <a:rPr lang="en-GB" sz="2400" dirty="0">
                <a:latin typeface="Arial" pitchFamily="34" charset="0"/>
                <a:cs typeface="Arial" pitchFamily="34" charset="0"/>
              </a:rPr>
              <a:t>London</a:t>
            </a:r>
            <a:r>
              <a:rPr lang="en-GB" sz="2400" i="1" dirty="0">
                <a:latin typeface="Arial" pitchFamily="34" charset="0"/>
                <a:cs typeface="Arial" pitchFamily="34" charset="0"/>
              </a:rPr>
              <a:t>: </a:t>
            </a:r>
            <a:r>
              <a:rPr lang="en-GB" sz="2400" dirty="0">
                <a:latin typeface="Arial" pitchFamily="34" charset="0"/>
                <a:cs typeface="Arial" pitchFamily="34" charset="0"/>
              </a:rPr>
              <a:t>Chartered Institute of Personnel &amp; Development</a:t>
            </a:r>
            <a:r>
              <a:rPr lang="en-GB" sz="2400" dirty="0"/>
              <a:t> </a:t>
            </a:r>
          </a:p>
          <a:p>
            <a:pPr marL="536575" indent="-427038">
              <a:buNone/>
            </a:pPr>
            <a:endParaRPr lang="en-GB" sz="2400" i="1" dirty="0">
              <a:latin typeface="Arial" pitchFamily="34" charset="0"/>
              <a:cs typeface="Arial" pitchFamily="34" charset="0"/>
            </a:endParaRPr>
          </a:p>
        </p:txBody>
      </p:sp>
      <p:sp>
        <p:nvSpPr>
          <p:cNvPr id="2" name="Title 1"/>
          <p:cNvSpPr>
            <a:spLocks noGrp="1"/>
          </p:cNvSpPr>
          <p:nvPr>
            <p:ph type="title"/>
          </p:nvPr>
        </p:nvSpPr>
        <p:spPr>
          <a:xfrm>
            <a:off x="457200" y="692696"/>
            <a:ext cx="8229600" cy="724942"/>
          </a:xfrm>
        </p:spPr>
        <p:txBody>
          <a:bodyPr>
            <a:normAutofit/>
          </a:bodyPr>
          <a:lstStyle/>
          <a:p>
            <a:r>
              <a:rPr lang="en-GB" sz="2800" i="1" dirty="0">
                <a:effectLst/>
                <a:latin typeface="Arial" pitchFamily="34" charset="0"/>
                <a:cs typeface="Arial" pitchFamily="34" charset="0"/>
              </a:rPr>
              <a:t>References:</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068B8D-CE33-4E52-A707-72879DE38A0C}" type="slidenum">
              <a:rPr lang="en-GB" smtClean="0"/>
              <a:pPr/>
              <a:t>24</a:t>
            </a:fld>
            <a:endParaRPr lang="en-GB" dirty="0"/>
          </a:p>
        </p:txBody>
      </p:sp>
    </p:spTree>
    <p:extLst>
      <p:ext uri="{BB962C8B-B14F-4D97-AF65-F5344CB8AC3E}">
        <p14:creationId xmlns:p14="http://schemas.microsoft.com/office/powerpoint/2010/main" val="616443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37361"/>
            <a:ext cx="8229600" cy="3749039"/>
          </a:xfrm>
        </p:spPr>
        <p:txBody>
          <a:bodyPr>
            <a:normAutofit fontScale="47500" lnSpcReduction="20000"/>
          </a:bodyPr>
          <a:lstStyle/>
          <a:p>
            <a:pPr>
              <a:buNone/>
            </a:pPr>
            <a:r>
              <a:rPr lang="en-GB" sz="6200" b="1" dirty="0">
                <a:latin typeface="Arial" pitchFamily="34" charset="0"/>
                <a:cs typeface="Arial" pitchFamily="34" charset="0"/>
              </a:rPr>
              <a:t>Books and reports</a:t>
            </a:r>
          </a:p>
          <a:p>
            <a:r>
              <a:rPr lang="en-GB" sz="6200" dirty="0">
                <a:latin typeface="Arial" pitchFamily="34" charset="0"/>
                <a:cs typeface="Arial" pitchFamily="34" charset="0"/>
              </a:rPr>
              <a:t>GILLEN, T. (2007) </a:t>
            </a:r>
            <a:r>
              <a:rPr lang="en-GB" sz="6200" i="1" dirty="0">
                <a:latin typeface="Arial" pitchFamily="34" charset="0"/>
                <a:cs typeface="Arial" pitchFamily="34" charset="0"/>
              </a:rPr>
              <a:t>Performance management and appraisal</a:t>
            </a:r>
            <a:r>
              <a:rPr lang="en-GB" sz="6200" dirty="0">
                <a:latin typeface="Arial" pitchFamily="34" charset="0"/>
                <a:cs typeface="Arial" pitchFamily="34" charset="0"/>
              </a:rPr>
              <a:t>. CIPD toolkit. 2nd ed. London: Chartered Institute of Personnel &amp;  Development. </a:t>
            </a:r>
          </a:p>
          <a:p>
            <a:r>
              <a:rPr lang="en-GB" sz="6200" dirty="0">
                <a:latin typeface="Arial" pitchFamily="34" charset="0"/>
                <a:cs typeface="Arial" pitchFamily="34" charset="0"/>
              </a:rPr>
              <a:t>HOULDSWORTH, E. &amp; JIRASINGHE, D. (2006) </a:t>
            </a:r>
            <a:r>
              <a:rPr lang="en-GB" sz="6200" i="1" dirty="0">
                <a:latin typeface="Arial" pitchFamily="34" charset="0"/>
                <a:cs typeface="Arial" pitchFamily="34" charset="0"/>
              </a:rPr>
              <a:t>Managing and measuring employee performance</a:t>
            </a:r>
            <a:r>
              <a:rPr lang="en-GB" sz="6200" dirty="0">
                <a:latin typeface="Arial" pitchFamily="34" charset="0"/>
                <a:cs typeface="Arial" pitchFamily="34" charset="0"/>
              </a:rPr>
              <a:t>. London: Kogan Page.</a:t>
            </a:r>
          </a:p>
          <a:p>
            <a:r>
              <a:rPr lang="en-GB" sz="6200" dirty="0">
                <a:latin typeface="Arial" pitchFamily="34" charset="0"/>
                <a:cs typeface="Arial" pitchFamily="34" charset="0"/>
              </a:rPr>
              <a:t>INCOMES DATA SERVICES. (2009) </a:t>
            </a:r>
            <a:r>
              <a:rPr lang="en-GB" sz="6200" i="1" dirty="0">
                <a:latin typeface="Arial" pitchFamily="34" charset="0"/>
                <a:cs typeface="Arial" pitchFamily="34" charset="0"/>
              </a:rPr>
              <a:t>Performance management</a:t>
            </a:r>
            <a:r>
              <a:rPr lang="en-GB" sz="6200" dirty="0">
                <a:latin typeface="Arial" pitchFamily="34" charset="0"/>
                <a:cs typeface="Arial" pitchFamily="34" charset="0"/>
              </a:rPr>
              <a:t>. HR Studies. London: IDS</a:t>
            </a:r>
            <a:r>
              <a:rPr lang="en-GB" sz="6200" dirty="0" smtClean="0">
                <a:latin typeface="Arial" pitchFamily="34" charset="0"/>
                <a:cs typeface="Arial" pitchFamily="34" charset="0"/>
              </a:rPr>
              <a:t>.</a:t>
            </a:r>
            <a:endParaRPr lang="en-GB" sz="6200"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r>
              <a:rPr lang="en-GB" sz="2800" dirty="0">
                <a:latin typeface="Arial" pitchFamily="34" charset="0"/>
                <a:cs typeface="Arial" pitchFamily="34" charset="0"/>
              </a:rPr>
              <a:t>Further Reading</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068B8D-CE33-4E52-A707-72879DE38A0C}" type="slidenum">
              <a:rPr lang="en-GB" smtClean="0"/>
              <a:pPr/>
              <a:t>25</a:t>
            </a:fld>
            <a:endParaRPr lang="en-GB" dirty="0"/>
          </a:p>
        </p:txBody>
      </p:sp>
    </p:spTree>
    <p:extLst>
      <p:ext uri="{BB962C8B-B14F-4D97-AF65-F5344CB8AC3E}">
        <p14:creationId xmlns:p14="http://schemas.microsoft.com/office/powerpoint/2010/main" val="4255732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normAutofit lnSpcReduction="10000"/>
          </a:bodyPr>
          <a:lstStyle/>
          <a:p>
            <a:pPr>
              <a:buNone/>
            </a:pPr>
            <a:endParaRPr lang="en-GB" sz="1050" b="1" dirty="0"/>
          </a:p>
          <a:p>
            <a:pPr>
              <a:buNone/>
            </a:pPr>
            <a:r>
              <a:rPr lang="en-GB" b="1" dirty="0">
                <a:latin typeface="Arial" pitchFamily="34" charset="0"/>
                <a:cs typeface="Arial" pitchFamily="34" charset="0"/>
              </a:rPr>
              <a:t>Journal articles</a:t>
            </a:r>
          </a:p>
          <a:p>
            <a:pPr>
              <a:buNone/>
            </a:pPr>
            <a:r>
              <a:rPr lang="en-GB" b="1" dirty="0">
                <a:latin typeface="Arial" pitchFamily="34" charset="0"/>
                <a:cs typeface="Arial" pitchFamily="34" charset="0"/>
              </a:rPr>
              <a:t>	PM Editorial 30 Oct.2008 Great Performance occurs when people know what is expected and why that matters.</a:t>
            </a:r>
          </a:p>
          <a:p>
            <a:pPr>
              <a:buNone/>
            </a:pPr>
            <a:r>
              <a:rPr lang="en-GB" b="1" dirty="0">
                <a:latin typeface="Arial" pitchFamily="34" charset="0"/>
                <a:cs typeface="Arial" pitchFamily="34" charset="0"/>
              </a:rPr>
              <a:t>	CIPD-People Management Magazine Online.</a:t>
            </a:r>
          </a:p>
          <a:p>
            <a:pPr>
              <a:buNone/>
            </a:pPr>
            <a:r>
              <a:rPr lang="en-GB" b="1" dirty="0">
                <a:latin typeface="Arial" pitchFamily="34" charset="0"/>
                <a:cs typeface="Arial" pitchFamily="34" charset="0"/>
              </a:rPr>
              <a:t>	CIPD Hot Topic Nov 2009 Performance Management in Action- Current trends and Practice.</a:t>
            </a:r>
          </a:p>
          <a:p>
            <a:r>
              <a:rPr lang="en-GB" dirty="0">
                <a:latin typeface="Arial" pitchFamily="34" charset="0"/>
                <a:cs typeface="Arial" pitchFamily="34" charset="0"/>
              </a:rPr>
              <a:t>CUNNEEN, P. (2006) How to improve performance management. </a:t>
            </a:r>
            <a:r>
              <a:rPr lang="en-GB" i="1" dirty="0">
                <a:latin typeface="Arial" pitchFamily="34" charset="0"/>
                <a:cs typeface="Arial" pitchFamily="34" charset="0"/>
              </a:rPr>
              <a:t>People Management</a:t>
            </a:r>
            <a:r>
              <a:rPr lang="en-GB" dirty="0">
                <a:latin typeface="Arial" pitchFamily="34" charset="0"/>
                <a:cs typeface="Arial" pitchFamily="34" charset="0"/>
              </a:rPr>
              <a:t>. Vol 12, No 1, 12 January. pp42-43. </a:t>
            </a:r>
          </a:p>
          <a:p>
            <a:r>
              <a:rPr lang="en-GB" dirty="0">
                <a:latin typeface="Arial" pitchFamily="34" charset="0"/>
                <a:cs typeface="Arial" pitchFamily="34" charset="0"/>
              </a:rPr>
              <a:t>SUFF, R. (2009) Managing underperformance; the 2009 IRS survey. </a:t>
            </a:r>
            <a:r>
              <a:rPr lang="en-GB" i="1" dirty="0">
                <a:latin typeface="Arial" pitchFamily="34" charset="0"/>
                <a:cs typeface="Arial" pitchFamily="34" charset="0"/>
              </a:rPr>
              <a:t>IRS Employment Review</a:t>
            </a:r>
            <a:r>
              <a:rPr lang="en-GB" dirty="0">
                <a:latin typeface="Arial" pitchFamily="34" charset="0"/>
                <a:cs typeface="Arial" pitchFamily="34" charset="0"/>
              </a:rPr>
              <a:t>. No 915, 16 February. 10pp.</a:t>
            </a:r>
          </a:p>
          <a:p>
            <a:pPr>
              <a:buNone/>
            </a:pPr>
            <a:endParaRPr lang="en-GB" sz="1050" dirty="0"/>
          </a:p>
          <a:p>
            <a:pPr>
              <a:buNone/>
            </a:pPr>
            <a:endParaRPr lang="en-GB" sz="1000" dirty="0"/>
          </a:p>
          <a:p>
            <a:endParaRPr lang="en-GB" dirty="0"/>
          </a:p>
          <a:p>
            <a:endParaRPr lang="en-GB" dirty="0"/>
          </a:p>
        </p:txBody>
      </p:sp>
    </p:spTree>
    <p:extLst>
      <p:ext uri="{BB962C8B-B14F-4D97-AF65-F5344CB8AC3E}">
        <p14:creationId xmlns:p14="http://schemas.microsoft.com/office/powerpoint/2010/main" val="403751500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323</TotalTime>
  <Words>1773</Words>
  <Application>Microsoft Office PowerPoint</Application>
  <PresentationFormat>On-screen Show (4:3)</PresentationFormat>
  <Paragraphs>219</Paragraphs>
  <Slides>26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Tahoma</vt:lpstr>
      <vt:lpstr>Wingdings</vt:lpstr>
      <vt:lpstr>Retrospect</vt:lpstr>
      <vt:lpstr>Performance Management Systems?</vt:lpstr>
      <vt:lpstr>Session Overview</vt:lpstr>
      <vt:lpstr>Performance management:  significance &amp; systems</vt:lpstr>
      <vt:lpstr>Performance Management Defined</vt:lpstr>
      <vt:lpstr>Performance Management is……</vt:lpstr>
      <vt:lpstr>Aim of Performance Management  </vt:lpstr>
      <vt:lpstr>PowerPoint Presentation</vt:lpstr>
      <vt:lpstr>Performance Management Process</vt:lpstr>
      <vt:lpstr>Determining level of performance</vt:lpstr>
      <vt:lpstr>Key Performance Indicators (KPIs)?</vt:lpstr>
      <vt:lpstr>The History of Performance Management</vt:lpstr>
      <vt:lpstr> The AMO theory- Bartel 2004 </vt:lpstr>
      <vt:lpstr>PowerPoint Presentation</vt:lpstr>
      <vt:lpstr>Where we are Today</vt:lpstr>
      <vt:lpstr>Factors Influencing Change - Workforce</vt:lpstr>
      <vt:lpstr>Factors Influencing Change</vt:lpstr>
      <vt:lpstr>The Future of Performance Management</vt:lpstr>
      <vt:lpstr>The Future of Performance Management</vt:lpstr>
      <vt:lpstr>The Future of Performance Management</vt:lpstr>
      <vt:lpstr>The Future of Performance Management</vt:lpstr>
      <vt:lpstr>Individual Activity</vt:lpstr>
      <vt:lpstr>PowerPoint Presentation</vt:lpstr>
      <vt:lpstr>Seminar Discussion</vt:lpstr>
      <vt:lpstr>References:</vt:lpstr>
      <vt:lpstr>Further Reading</vt:lpstr>
      <vt:lpstr>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Systems?</dc:title>
  <dc:creator>Administrator</dc:creator>
  <cp:lastModifiedBy>UWTSD</cp:lastModifiedBy>
  <cp:revision>5</cp:revision>
  <cp:lastPrinted>2017-11-16T09:55:50Z</cp:lastPrinted>
  <dcterms:created xsi:type="dcterms:W3CDTF">2017-11-02T12:35:42Z</dcterms:created>
  <dcterms:modified xsi:type="dcterms:W3CDTF">2019-02-27T09:56:08Z</dcterms:modified>
</cp:coreProperties>
</file>