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86" r:id="rId1"/>
  </p:sldMasterIdLst>
  <p:notesMasterIdLst>
    <p:notesMasterId r:id="rId16"/>
  </p:notesMasterIdLst>
  <p:sldIdLst>
    <p:sldId id="294" r:id="rId2"/>
    <p:sldId id="259" r:id="rId3"/>
    <p:sldId id="260" r:id="rId4"/>
    <p:sldId id="295" r:id="rId5"/>
    <p:sldId id="262" r:id="rId6"/>
    <p:sldId id="291" r:id="rId7"/>
    <p:sldId id="286" r:id="rId8"/>
    <p:sldId id="287" r:id="rId9"/>
    <p:sldId id="288" r:id="rId10"/>
    <p:sldId id="296" r:id="rId11"/>
    <p:sldId id="293" r:id="rId12"/>
    <p:sldId id="279" r:id="rId13"/>
    <p:sldId id="278" r:id="rId14"/>
    <p:sldId id="29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0B88B6-BCE5-4AED-A930-CC3BA4E384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3AF6007-C0D0-4FBE-AF1D-F59C7357C87B}">
      <dgm:prSet/>
      <dgm:spPr/>
      <dgm:t>
        <a:bodyPr/>
        <a:lstStyle/>
        <a:p>
          <a:r>
            <a:rPr lang="en-US"/>
            <a:t>Greatest contribution in the local economy </a:t>
          </a:r>
        </a:p>
      </dgm:t>
    </dgm:pt>
    <dgm:pt modelId="{08145DFE-DFD2-446A-AC09-A6987BBF0364}" type="parTrans" cxnId="{0989F46C-0CFB-4397-BFC6-1182CCE146B0}">
      <dgm:prSet/>
      <dgm:spPr/>
      <dgm:t>
        <a:bodyPr/>
        <a:lstStyle/>
        <a:p>
          <a:endParaRPr lang="en-US"/>
        </a:p>
      </dgm:t>
    </dgm:pt>
    <dgm:pt modelId="{C9F1F100-DCDB-4CE1-BBA3-CA4173B6E36C}" type="sibTrans" cxnId="{0989F46C-0CFB-4397-BFC6-1182CCE146B0}">
      <dgm:prSet/>
      <dgm:spPr/>
      <dgm:t>
        <a:bodyPr/>
        <a:lstStyle/>
        <a:p>
          <a:endParaRPr lang="en-US"/>
        </a:p>
      </dgm:t>
    </dgm:pt>
    <dgm:pt modelId="{CE213C91-3789-4CB1-8E7A-AC05982B93B9}">
      <dgm:prSet/>
      <dgm:spPr/>
      <dgm:t>
        <a:bodyPr/>
        <a:lstStyle/>
        <a:p>
          <a:r>
            <a:rPr lang="en-US"/>
            <a:t>Ensure the comfortable and safe accommodations for the guests</a:t>
          </a:r>
        </a:p>
      </dgm:t>
    </dgm:pt>
    <dgm:pt modelId="{B51EE8BD-AD49-4EDB-914B-EE7966D9FC42}" type="parTrans" cxnId="{1540173D-FBFB-4AD8-9A2D-7566ADB018F2}">
      <dgm:prSet/>
      <dgm:spPr/>
      <dgm:t>
        <a:bodyPr/>
        <a:lstStyle/>
        <a:p>
          <a:endParaRPr lang="en-US"/>
        </a:p>
      </dgm:t>
    </dgm:pt>
    <dgm:pt modelId="{59F1430F-2B4B-4B0F-92FC-519BD241E22E}" type="sibTrans" cxnId="{1540173D-FBFB-4AD8-9A2D-7566ADB018F2}">
      <dgm:prSet/>
      <dgm:spPr/>
      <dgm:t>
        <a:bodyPr/>
        <a:lstStyle/>
        <a:p>
          <a:endParaRPr lang="en-US"/>
        </a:p>
      </dgm:t>
    </dgm:pt>
    <dgm:pt modelId="{A4C562F2-0CB6-4F53-914F-3ABAA825A0E3}">
      <dgm:prSet/>
      <dgm:spPr/>
      <dgm:t>
        <a:bodyPr/>
        <a:lstStyle/>
        <a:p>
          <a:r>
            <a:rPr lang="en-US"/>
            <a:t>Highly professional staffs and employee support </a:t>
          </a:r>
        </a:p>
      </dgm:t>
    </dgm:pt>
    <dgm:pt modelId="{9B65E7C9-E6DA-4AC3-B37D-0532C3622E0E}" type="parTrans" cxnId="{11930B47-342C-4BA7-957B-6793C1B4BF24}">
      <dgm:prSet/>
      <dgm:spPr/>
      <dgm:t>
        <a:bodyPr/>
        <a:lstStyle/>
        <a:p>
          <a:endParaRPr lang="en-US"/>
        </a:p>
      </dgm:t>
    </dgm:pt>
    <dgm:pt modelId="{AA3E11B4-292B-4F7F-A3AE-FF225547034E}" type="sibTrans" cxnId="{11930B47-342C-4BA7-957B-6793C1B4BF24}">
      <dgm:prSet/>
      <dgm:spPr/>
      <dgm:t>
        <a:bodyPr/>
        <a:lstStyle/>
        <a:p>
          <a:endParaRPr lang="en-US"/>
        </a:p>
      </dgm:t>
    </dgm:pt>
    <dgm:pt modelId="{4399ED41-5F6B-4335-A308-5F35E880656C}">
      <dgm:prSet/>
      <dgm:spPr/>
      <dgm:t>
        <a:bodyPr/>
        <a:lstStyle/>
        <a:p>
          <a:r>
            <a:rPr lang="en-US"/>
            <a:t>High profit margin </a:t>
          </a:r>
        </a:p>
      </dgm:t>
    </dgm:pt>
    <dgm:pt modelId="{A9E6CF35-2583-4E58-9A3A-506EC07173F3}" type="parTrans" cxnId="{6453ADA0-E2C8-4119-9716-E4C213276B2B}">
      <dgm:prSet/>
      <dgm:spPr/>
      <dgm:t>
        <a:bodyPr/>
        <a:lstStyle/>
        <a:p>
          <a:endParaRPr lang="en-US"/>
        </a:p>
      </dgm:t>
    </dgm:pt>
    <dgm:pt modelId="{3E4E10F8-783C-4A3B-AB23-1298A87400C3}" type="sibTrans" cxnId="{6453ADA0-E2C8-4119-9716-E4C213276B2B}">
      <dgm:prSet/>
      <dgm:spPr/>
      <dgm:t>
        <a:bodyPr/>
        <a:lstStyle/>
        <a:p>
          <a:endParaRPr lang="en-US"/>
        </a:p>
      </dgm:t>
    </dgm:pt>
    <dgm:pt modelId="{BA5EC998-2495-43F8-9C3B-7D066EDBBACB}" type="pres">
      <dgm:prSet presAssocID="{AF0B88B6-BCE5-4AED-A930-CC3BA4E38441}" presName="linear" presStyleCnt="0">
        <dgm:presLayoutVars>
          <dgm:animLvl val="lvl"/>
          <dgm:resizeHandles val="exact"/>
        </dgm:presLayoutVars>
      </dgm:prSet>
      <dgm:spPr/>
    </dgm:pt>
    <dgm:pt modelId="{EE7E6E1C-E45C-4EBD-9114-F09739E7EE66}" type="pres">
      <dgm:prSet presAssocID="{53AF6007-C0D0-4FBE-AF1D-F59C7357C87B}" presName="parentText" presStyleLbl="node1" presStyleIdx="0" presStyleCnt="4">
        <dgm:presLayoutVars>
          <dgm:chMax val="0"/>
          <dgm:bulletEnabled val="1"/>
        </dgm:presLayoutVars>
      </dgm:prSet>
      <dgm:spPr/>
    </dgm:pt>
    <dgm:pt modelId="{0ED12329-0406-4C4A-8837-89AD1D461D07}" type="pres">
      <dgm:prSet presAssocID="{C9F1F100-DCDB-4CE1-BBA3-CA4173B6E36C}" presName="spacer" presStyleCnt="0"/>
      <dgm:spPr/>
    </dgm:pt>
    <dgm:pt modelId="{1690FC77-BB65-45DA-8616-2300F3E17555}" type="pres">
      <dgm:prSet presAssocID="{CE213C91-3789-4CB1-8E7A-AC05982B93B9}" presName="parentText" presStyleLbl="node1" presStyleIdx="1" presStyleCnt="4">
        <dgm:presLayoutVars>
          <dgm:chMax val="0"/>
          <dgm:bulletEnabled val="1"/>
        </dgm:presLayoutVars>
      </dgm:prSet>
      <dgm:spPr/>
    </dgm:pt>
    <dgm:pt modelId="{473F912F-8A07-434B-A430-2609D89F97C4}" type="pres">
      <dgm:prSet presAssocID="{59F1430F-2B4B-4B0F-92FC-519BD241E22E}" presName="spacer" presStyleCnt="0"/>
      <dgm:spPr/>
    </dgm:pt>
    <dgm:pt modelId="{356552A6-A730-4382-8BDB-371A2AF2A87A}" type="pres">
      <dgm:prSet presAssocID="{A4C562F2-0CB6-4F53-914F-3ABAA825A0E3}" presName="parentText" presStyleLbl="node1" presStyleIdx="2" presStyleCnt="4">
        <dgm:presLayoutVars>
          <dgm:chMax val="0"/>
          <dgm:bulletEnabled val="1"/>
        </dgm:presLayoutVars>
      </dgm:prSet>
      <dgm:spPr/>
    </dgm:pt>
    <dgm:pt modelId="{027FEA08-2FF4-434F-9075-97F063F32635}" type="pres">
      <dgm:prSet presAssocID="{AA3E11B4-292B-4F7F-A3AE-FF225547034E}" presName="spacer" presStyleCnt="0"/>
      <dgm:spPr/>
    </dgm:pt>
    <dgm:pt modelId="{CA75F166-83D9-4C24-910D-4960CC622176}" type="pres">
      <dgm:prSet presAssocID="{4399ED41-5F6B-4335-A308-5F35E880656C}" presName="parentText" presStyleLbl="node1" presStyleIdx="3" presStyleCnt="4">
        <dgm:presLayoutVars>
          <dgm:chMax val="0"/>
          <dgm:bulletEnabled val="1"/>
        </dgm:presLayoutVars>
      </dgm:prSet>
      <dgm:spPr/>
    </dgm:pt>
  </dgm:ptLst>
  <dgm:cxnLst>
    <dgm:cxn modelId="{46A8020C-CD20-457B-8272-6DD578272501}" type="presOf" srcId="{CE213C91-3789-4CB1-8E7A-AC05982B93B9}" destId="{1690FC77-BB65-45DA-8616-2300F3E17555}" srcOrd="0" destOrd="0" presId="urn:microsoft.com/office/officeart/2005/8/layout/vList2"/>
    <dgm:cxn modelId="{1540173D-FBFB-4AD8-9A2D-7566ADB018F2}" srcId="{AF0B88B6-BCE5-4AED-A930-CC3BA4E38441}" destId="{CE213C91-3789-4CB1-8E7A-AC05982B93B9}" srcOrd="1" destOrd="0" parTransId="{B51EE8BD-AD49-4EDB-914B-EE7966D9FC42}" sibTransId="{59F1430F-2B4B-4B0F-92FC-519BD241E22E}"/>
    <dgm:cxn modelId="{11930B47-342C-4BA7-957B-6793C1B4BF24}" srcId="{AF0B88B6-BCE5-4AED-A930-CC3BA4E38441}" destId="{A4C562F2-0CB6-4F53-914F-3ABAA825A0E3}" srcOrd="2" destOrd="0" parTransId="{9B65E7C9-E6DA-4AC3-B37D-0532C3622E0E}" sibTransId="{AA3E11B4-292B-4F7F-A3AE-FF225547034E}"/>
    <dgm:cxn modelId="{0989F46C-0CFB-4397-BFC6-1182CCE146B0}" srcId="{AF0B88B6-BCE5-4AED-A930-CC3BA4E38441}" destId="{53AF6007-C0D0-4FBE-AF1D-F59C7357C87B}" srcOrd="0" destOrd="0" parTransId="{08145DFE-DFD2-446A-AC09-A6987BBF0364}" sibTransId="{C9F1F100-DCDB-4CE1-BBA3-CA4173B6E36C}"/>
    <dgm:cxn modelId="{CC40E052-3D7A-49E8-8E0C-C1D50164B13B}" type="presOf" srcId="{AF0B88B6-BCE5-4AED-A930-CC3BA4E38441}" destId="{BA5EC998-2495-43F8-9C3B-7D066EDBBACB}" srcOrd="0" destOrd="0" presId="urn:microsoft.com/office/officeart/2005/8/layout/vList2"/>
    <dgm:cxn modelId="{96B8EA52-81A6-4935-80AB-FEA95E1BEFAE}" type="presOf" srcId="{A4C562F2-0CB6-4F53-914F-3ABAA825A0E3}" destId="{356552A6-A730-4382-8BDB-371A2AF2A87A}" srcOrd="0" destOrd="0" presId="urn:microsoft.com/office/officeart/2005/8/layout/vList2"/>
    <dgm:cxn modelId="{6453ADA0-E2C8-4119-9716-E4C213276B2B}" srcId="{AF0B88B6-BCE5-4AED-A930-CC3BA4E38441}" destId="{4399ED41-5F6B-4335-A308-5F35E880656C}" srcOrd="3" destOrd="0" parTransId="{A9E6CF35-2583-4E58-9A3A-506EC07173F3}" sibTransId="{3E4E10F8-783C-4A3B-AB23-1298A87400C3}"/>
    <dgm:cxn modelId="{01CF56C5-06D0-493C-909A-236EE3CFA2DB}" type="presOf" srcId="{53AF6007-C0D0-4FBE-AF1D-F59C7357C87B}" destId="{EE7E6E1C-E45C-4EBD-9114-F09739E7EE66}" srcOrd="0" destOrd="0" presId="urn:microsoft.com/office/officeart/2005/8/layout/vList2"/>
    <dgm:cxn modelId="{C65BCBEA-82B7-456C-A7E7-9CE655E67F5B}" type="presOf" srcId="{4399ED41-5F6B-4335-A308-5F35E880656C}" destId="{CA75F166-83D9-4C24-910D-4960CC622176}" srcOrd="0" destOrd="0" presId="urn:microsoft.com/office/officeart/2005/8/layout/vList2"/>
    <dgm:cxn modelId="{A59AEC49-BFAB-40E5-A933-37C552E1CD66}" type="presParOf" srcId="{BA5EC998-2495-43F8-9C3B-7D066EDBBACB}" destId="{EE7E6E1C-E45C-4EBD-9114-F09739E7EE66}" srcOrd="0" destOrd="0" presId="urn:microsoft.com/office/officeart/2005/8/layout/vList2"/>
    <dgm:cxn modelId="{1DA3F042-487B-44AD-A2D5-ACA3CBB67931}" type="presParOf" srcId="{BA5EC998-2495-43F8-9C3B-7D066EDBBACB}" destId="{0ED12329-0406-4C4A-8837-89AD1D461D07}" srcOrd="1" destOrd="0" presId="urn:microsoft.com/office/officeart/2005/8/layout/vList2"/>
    <dgm:cxn modelId="{EA0953A3-CC44-4769-9641-10C43C79633F}" type="presParOf" srcId="{BA5EC998-2495-43F8-9C3B-7D066EDBBACB}" destId="{1690FC77-BB65-45DA-8616-2300F3E17555}" srcOrd="2" destOrd="0" presId="urn:microsoft.com/office/officeart/2005/8/layout/vList2"/>
    <dgm:cxn modelId="{0E353775-E64E-4919-B23E-0A8D4CD018E5}" type="presParOf" srcId="{BA5EC998-2495-43F8-9C3B-7D066EDBBACB}" destId="{473F912F-8A07-434B-A430-2609D89F97C4}" srcOrd="3" destOrd="0" presId="urn:microsoft.com/office/officeart/2005/8/layout/vList2"/>
    <dgm:cxn modelId="{B4AA3714-DA24-445C-85B6-D1FE7B1E2FFF}" type="presParOf" srcId="{BA5EC998-2495-43F8-9C3B-7D066EDBBACB}" destId="{356552A6-A730-4382-8BDB-371A2AF2A87A}" srcOrd="4" destOrd="0" presId="urn:microsoft.com/office/officeart/2005/8/layout/vList2"/>
    <dgm:cxn modelId="{0E83F118-0A28-4072-89AE-E980AF211443}" type="presParOf" srcId="{BA5EC998-2495-43F8-9C3B-7D066EDBBACB}" destId="{027FEA08-2FF4-434F-9075-97F063F32635}" srcOrd="5" destOrd="0" presId="urn:microsoft.com/office/officeart/2005/8/layout/vList2"/>
    <dgm:cxn modelId="{9C539F61-041C-4822-9ABA-D5A4A76B41B5}" type="presParOf" srcId="{BA5EC998-2495-43F8-9C3B-7D066EDBBACB}" destId="{CA75F166-83D9-4C24-910D-4960CC62217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ED5F44-83E6-4769-A79E-F8C0AA0EEB0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ED6E2C2-ACFD-403D-A7F9-217EE8C7495E}">
      <dgm:prSet/>
      <dgm:spPr/>
      <dgm:t>
        <a:bodyPr/>
        <a:lstStyle/>
        <a:p>
          <a:pPr>
            <a:defRPr cap="all"/>
          </a:pPr>
          <a:r>
            <a:rPr lang="en-US" b="0" i="0"/>
            <a:t>Hiring Contract based staff for the company. </a:t>
          </a:r>
          <a:endParaRPr lang="en-US"/>
        </a:p>
      </dgm:t>
    </dgm:pt>
    <dgm:pt modelId="{BB74ADBF-0335-492F-8CA9-EC799F160881}" type="parTrans" cxnId="{50C5B7D8-9231-42F9-9442-C37A2A6B9571}">
      <dgm:prSet/>
      <dgm:spPr/>
      <dgm:t>
        <a:bodyPr/>
        <a:lstStyle/>
        <a:p>
          <a:endParaRPr lang="en-US"/>
        </a:p>
      </dgm:t>
    </dgm:pt>
    <dgm:pt modelId="{F3A83797-DA66-43F4-B47F-412ECCD4FDB8}" type="sibTrans" cxnId="{50C5B7D8-9231-42F9-9442-C37A2A6B9571}">
      <dgm:prSet/>
      <dgm:spPr/>
      <dgm:t>
        <a:bodyPr/>
        <a:lstStyle/>
        <a:p>
          <a:endParaRPr lang="en-US"/>
        </a:p>
      </dgm:t>
    </dgm:pt>
    <dgm:pt modelId="{8FB4DBDD-C96B-47A5-BC39-85B362B8FA66}">
      <dgm:prSet/>
      <dgm:spPr/>
      <dgm:t>
        <a:bodyPr/>
        <a:lstStyle/>
        <a:p>
          <a:pPr>
            <a:defRPr cap="all"/>
          </a:pPr>
          <a:r>
            <a:rPr lang="en-US" b="0" i="0"/>
            <a:t>Ensuring proper training and development based on the necessity.</a:t>
          </a:r>
          <a:endParaRPr lang="en-US"/>
        </a:p>
      </dgm:t>
    </dgm:pt>
    <dgm:pt modelId="{747A3AD6-3A78-46F9-879D-FB26C683C9C9}" type="parTrans" cxnId="{6C7DE473-7826-46C2-8E82-AFA4E6BC3DCA}">
      <dgm:prSet/>
      <dgm:spPr/>
      <dgm:t>
        <a:bodyPr/>
        <a:lstStyle/>
        <a:p>
          <a:endParaRPr lang="en-US"/>
        </a:p>
      </dgm:t>
    </dgm:pt>
    <dgm:pt modelId="{E23A050E-9CAD-4FB0-9A2C-7470E7A6DE4C}" type="sibTrans" cxnId="{6C7DE473-7826-46C2-8E82-AFA4E6BC3DCA}">
      <dgm:prSet/>
      <dgm:spPr/>
      <dgm:t>
        <a:bodyPr/>
        <a:lstStyle/>
        <a:p>
          <a:endParaRPr lang="en-US"/>
        </a:p>
      </dgm:t>
    </dgm:pt>
    <dgm:pt modelId="{F73FEC3A-2BD5-4820-961B-173D28ECDB0A}">
      <dgm:prSet/>
      <dgm:spPr/>
      <dgm:t>
        <a:bodyPr/>
        <a:lstStyle/>
        <a:p>
          <a:pPr>
            <a:defRPr cap="all"/>
          </a:pPr>
          <a:r>
            <a:rPr lang="en-US" b="0" i="0"/>
            <a:t>Offering attractive and competitive salaries to the staffs </a:t>
          </a:r>
          <a:endParaRPr lang="en-US"/>
        </a:p>
      </dgm:t>
    </dgm:pt>
    <dgm:pt modelId="{08DFBA66-9674-42CC-804F-88C14B75C52E}" type="parTrans" cxnId="{DD53E810-043B-4A6F-928C-7C47B387210E}">
      <dgm:prSet/>
      <dgm:spPr/>
      <dgm:t>
        <a:bodyPr/>
        <a:lstStyle/>
        <a:p>
          <a:endParaRPr lang="en-US"/>
        </a:p>
      </dgm:t>
    </dgm:pt>
    <dgm:pt modelId="{799ACA4C-EE94-42CF-A101-D33EF84476B4}" type="sibTrans" cxnId="{DD53E810-043B-4A6F-928C-7C47B387210E}">
      <dgm:prSet/>
      <dgm:spPr/>
      <dgm:t>
        <a:bodyPr/>
        <a:lstStyle/>
        <a:p>
          <a:endParaRPr lang="en-US"/>
        </a:p>
      </dgm:t>
    </dgm:pt>
    <dgm:pt modelId="{F238BC3A-7D03-4C2F-AC02-B97E34CA6081}">
      <dgm:prSet/>
      <dgm:spPr/>
      <dgm:t>
        <a:bodyPr/>
        <a:lstStyle/>
        <a:p>
          <a:pPr>
            <a:defRPr cap="all"/>
          </a:pPr>
          <a:r>
            <a:rPr lang="en-US" b="0" i="0"/>
            <a:t>Offering several facilities to the staffs.</a:t>
          </a:r>
          <a:endParaRPr lang="en-US"/>
        </a:p>
      </dgm:t>
    </dgm:pt>
    <dgm:pt modelId="{783B9F8A-7E67-4DC0-B586-5FEF0C7005B2}" type="parTrans" cxnId="{1C156FF9-449F-4AB5-A971-0E2F91FCD538}">
      <dgm:prSet/>
      <dgm:spPr/>
      <dgm:t>
        <a:bodyPr/>
        <a:lstStyle/>
        <a:p>
          <a:endParaRPr lang="en-US"/>
        </a:p>
      </dgm:t>
    </dgm:pt>
    <dgm:pt modelId="{AEDF269D-BDFB-4401-9691-58EB8C2F2492}" type="sibTrans" cxnId="{1C156FF9-449F-4AB5-A971-0E2F91FCD538}">
      <dgm:prSet/>
      <dgm:spPr/>
      <dgm:t>
        <a:bodyPr/>
        <a:lstStyle/>
        <a:p>
          <a:endParaRPr lang="en-US"/>
        </a:p>
      </dgm:t>
    </dgm:pt>
    <dgm:pt modelId="{5518CAAD-6111-4269-9B11-986835AAA8C7}">
      <dgm:prSet/>
      <dgm:spPr/>
      <dgm:t>
        <a:bodyPr/>
        <a:lstStyle/>
        <a:p>
          <a:pPr>
            <a:defRPr cap="all"/>
          </a:pPr>
          <a:r>
            <a:rPr lang="en-US" b="0" i="0"/>
            <a:t>Cost control by hiring staff every year</a:t>
          </a:r>
          <a:endParaRPr lang="en-US"/>
        </a:p>
      </dgm:t>
    </dgm:pt>
    <dgm:pt modelId="{01DCFF68-C045-46AF-BCD7-3EE99F2F97E6}" type="parTrans" cxnId="{94D13286-C1A5-43E4-9DBC-D3D2BD83BCBB}">
      <dgm:prSet/>
      <dgm:spPr/>
      <dgm:t>
        <a:bodyPr/>
        <a:lstStyle/>
        <a:p>
          <a:endParaRPr lang="en-US"/>
        </a:p>
      </dgm:t>
    </dgm:pt>
    <dgm:pt modelId="{DF49F875-B83F-45E4-8C50-46B8B21D17DC}" type="sibTrans" cxnId="{94D13286-C1A5-43E4-9DBC-D3D2BD83BCBB}">
      <dgm:prSet/>
      <dgm:spPr/>
      <dgm:t>
        <a:bodyPr/>
        <a:lstStyle/>
        <a:p>
          <a:endParaRPr lang="en-US"/>
        </a:p>
      </dgm:t>
    </dgm:pt>
    <dgm:pt modelId="{D21F18BE-DCEE-4677-98F0-657C99AB2528}" type="pres">
      <dgm:prSet presAssocID="{B4ED5F44-83E6-4769-A79E-F8C0AA0EEB0F}" presName="root" presStyleCnt="0">
        <dgm:presLayoutVars>
          <dgm:dir/>
          <dgm:resizeHandles val="exact"/>
        </dgm:presLayoutVars>
      </dgm:prSet>
      <dgm:spPr/>
    </dgm:pt>
    <dgm:pt modelId="{E89F0B5D-E0A6-4679-80B7-D106E1291B0E}" type="pres">
      <dgm:prSet presAssocID="{1ED6E2C2-ACFD-403D-A7F9-217EE8C7495E}" presName="compNode" presStyleCnt="0"/>
      <dgm:spPr/>
    </dgm:pt>
    <dgm:pt modelId="{ACAED8D8-87D2-4521-A733-D0B9779E235A}" type="pres">
      <dgm:prSet presAssocID="{1ED6E2C2-ACFD-403D-A7F9-217EE8C7495E}" presName="iconBgRect" presStyleLbl="bgShp" presStyleIdx="0" presStyleCnt="5"/>
      <dgm:spPr>
        <a:prstGeom prst="round2DiagRect">
          <a:avLst>
            <a:gd name="adj1" fmla="val 29727"/>
            <a:gd name="adj2" fmla="val 0"/>
          </a:avLst>
        </a:prstGeom>
      </dgm:spPr>
    </dgm:pt>
    <dgm:pt modelId="{952A54FE-08C5-4CA1-B56F-6377F3BC87CB}" type="pres">
      <dgm:prSet presAssocID="{1ED6E2C2-ACFD-403D-A7F9-217EE8C7495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38A4AF88-4110-4BFF-99CC-6094E0759BA6}" type="pres">
      <dgm:prSet presAssocID="{1ED6E2C2-ACFD-403D-A7F9-217EE8C7495E}" presName="spaceRect" presStyleCnt="0"/>
      <dgm:spPr/>
    </dgm:pt>
    <dgm:pt modelId="{AD38365D-3E76-48BB-B4D1-38CA620F5C01}" type="pres">
      <dgm:prSet presAssocID="{1ED6E2C2-ACFD-403D-A7F9-217EE8C7495E}" presName="textRect" presStyleLbl="revTx" presStyleIdx="0" presStyleCnt="5">
        <dgm:presLayoutVars>
          <dgm:chMax val="1"/>
          <dgm:chPref val="1"/>
        </dgm:presLayoutVars>
      </dgm:prSet>
      <dgm:spPr/>
    </dgm:pt>
    <dgm:pt modelId="{B3128F8B-DFC0-4754-BBF9-1487EA1BDD07}" type="pres">
      <dgm:prSet presAssocID="{F3A83797-DA66-43F4-B47F-412ECCD4FDB8}" presName="sibTrans" presStyleCnt="0"/>
      <dgm:spPr/>
    </dgm:pt>
    <dgm:pt modelId="{D98F2363-8927-4636-B29F-D823E16D71A8}" type="pres">
      <dgm:prSet presAssocID="{8FB4DBDD-C96B-47A5-BC39-85B362B8FA66}" presName="compNode" presStyleCnt="0"/>
      <dgm:spPr/>
    </dgm:pt>
    <dgm:pt modelId="{0918357A-9379-4C14-AB8C-59C8F4E84FEB}" type="pres">
      <dgm:prSet presAssocID="{8FB4DBDD-C96B-47A5-BC39-85B362B8FA66}" presName="iconBgRect" presStyleLbl="bgShp" presStyleIdx="1" presStyleCnt="5"/>
      <dgm:spPr>
        <a:prstGeom prst="round2DiagRect">
          <a:avLst>
            <a:gd name="adj1" fmla="val 29727"/>
            <a:gd name="adj2" fmla="val 0"/>
          </a:avLst>
        </a:prstGeom>
      </dgm:spPr>
    </dgm:pt>
    <dgm:pt modelId="{B7CAC483-4C35-43A1-BAD7-8ACDFC55860F}" type="pres">
      <dgm:prSet presAssocID="{8FB4DBDD-C96B-47A5-BC39-85B362B8FA6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975C9A6C-D1F0-47E3-A62B-4DF2423A7AFA}" type="pres">
      <dgm:prSet presAssocID="{8FB4DBDD-C96B-47A5-BC39-85B362B8FA66}" presName="spaceRect" presStyleCnt="0"/>
      <dgm:spPr/>
    </dgm:pt>
    <dgm:pt modelId="{16EA1497-8013-4E49-BA35-2E64B945C715}" type="pres">
      <dgm:prSet presAssocID="{8FB4DBDD-C96B-47A5-BC39-85B362B8FA66}" presName="textRect" presStyleLbl="revTx" presStyleIdx="1" presStyleCnt="5">
        <dgm:presLayoutVars>
          <dgm:chMax val="1"/>
          <dgm:chPref val="1"/>
        </dgm:presLayoutVars>
      </dgm:prSet>
      <dgm:spPr/>
    </dgm:pt>
    <dgm:pt modelId="{C2C44429-5F42-41EA-A4C0-02B20609F36F}" type="pres">
      <dgm:prSet presAssocID="{E23A050E-9CAD-4FB0-9A2C-7470E7A6DE4C}" presName="sibTrans" presStyleCnt="0"/>
      <dgm:spPr/>
    </dgm:pt>
    <dgm:pt modelId="{57E6B899-E3F4-4069-876E-C275AEE4E526}" type="pres">
      <dgm:prSet presAssocID="{F73FEC3A-2BD5-4820-961B-173D28ECDB0A}" presName="compNode" presStyleCnt="0"/>
      <dgm:spPr/>
    </dgm:pt>
    <dgm:pt modelId="{13D2E3A4-D7B0-4831-9A3C-F38A21F6E9B6}" type="pres">
      <dgm:prSet presAssocID="{F73FEC3A-2BD5-4820-961B-173D28ECDB0A}" presName="iconBgRect" presStyleLbl="bgShp" presStyleIdx="2" presStyleCnt="5"/>
      <dgm:spPr>
        <a:prstGeom prst="round2DiagRect">
          <a:avLst>
            <a:gd name="adj1" fmla="val 29727"/>
            <a:gd name="adj2" fmla="val 0"/>
          </a:avLst>
        </a:prstGeom>
      </dgm:spPr>
    </dgm:pt>
    <dgm:pt modelId="{11D19277-C429-497E-8653-F9D92C114F73}" type="pres">
      <dgm:prSet presAssocID="{F73FEC3A-2BD5-4820-961B-173D28ECDB0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482A5440-321D-457E-A8D1-255559A655DF}" type="pres">
      <dgm:prSet presAssocID="{F73FEC3A-2BD5-4820-961B-173D28ECDB0A}" presName="spaceRect" presStyleCnt="0"/>
      <dgm:spPr/>
    </dgm:pt>
    <dgm:pt modelId="{6A75573E-9988-4CFE-8703-8CDA7CC9FA74}" type="pres">
      <dgm:prSet presAssocID="{F73FEC3A-2BD5-4820-961B-173D28ECDB0A}" presName="textRect" presStyleLbl="revTx" presStyleIdx="2" presStyleCnt="5">
        <dgm:presLayoutVars>
          <dgm:chMax val="1"/>
          <dgm:chPref val="1"/>
        </dgm:presLayoutVars>
      </dgm:prSet>
      <dgm:spPr/>
    </dgm:pt>
    <dgm:pt modelId="{45E6E0CE-BB55-4DEC-94EE-596ED78C1708}" type="pres">
      <dgm:prSet presAssocID="{799ACA4C-EE94-42CF-A101-D33EF84476B4}" presName="sibTrans" presStyleCnt="0"/>
      <dgm:spPr/>
    </dgm:pt>
    <dgm:pt modelId="{8C871972-C36D-4AF0-8CDE-5421D78445B2}" type="pres">
      <dgm:prSet presAssocID="{F238BC3A-7D03-4C2F-AC02-B97E34CA6081}" presName="compNode" presStyleCnt="0"/>
      <dgm:spPr/>
    </dgm:pt>
    <dgm:pt modelId="{F7410E9A-A94D-4574-B638-B2073FA1C018}" type="pres">
      <dgm:prSet presAssocID="{F238BC3A-7D03-4C2F-AC02-B97E34CA6081}" presName="iconBgRect" presStyleLbl="bgShp" presStyleIdx="3" presStyleCnt="5"/>
      <dgm:spPr>
        <a:prstGeom prst="round2DiagRect">
          <a:avLst>
            <a:gd name="adj1" fmla="val 29727"/>
            <a:gd name="adj2" fmla="val 0"/>
          </a:avLst>
        </a:prstGeom>
      </dgm:spPr>
    </dgm:pt>
    <dgm:pt modelId="{9F808179-C1B5-4D18-9324-E0D5E71B008E}" type="pres">
      <dgm:prSet presAssocID="{F238BC3A-7D03-4C2F-AC02-B97E34CA608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ilding"/>
        </a:ext>
      </dgm:extLst>
    </dgm:pt>
    <dgm:pt modelId="{2B15AB24-72EC-4835-95DE-020E58C123AF}" type="pres">
      <dgm:prSet presAssocID="{F238BC3A-7D03-4C2F-AC02-B97E34CA6081}" presName="spaceRect" presStyleCnt="0"/>
      <dgm:spPr/>
    </dgm:pt>
    <dgm:pt modelId="{9C80CFE9-F577-423D-B16C-2AA83C3103A5}" type="pres">
      <dgm:prSet presAssocID="{F238BC3A-7D03-4C2F-AC02-B97E34CA6081}" presName="textRect" presStyleLbl="revTx" presStyleIdx="3" presStyleCnt="5">
        <dgm:presLayoutVars>
          <dgm:chMax val="1"/>
          <dgm:chPref val="1"/>
        </dgm:presLayoutVars>
      </dgm:prSet>
      <dgm:spPr/>
    </dgm:pt>
    <dgm:pt modelId="{CB34FCB3-1138-47C0-8D8E-28BECCFAD891}" type="pres">
      <dgm:prSet presAssocID="{AEDF269D-BDFB-4401-9691-58EB8C2F2492}" presName="sibTrans" presStyleCnt="0"/>
      <dgm:spPr/>
    </dgm:pt>
    <dgm:pt modelId="{0DB0ACC0-A924-4840-9FBB-35C70E171236}" type="pres">
      <dgm:prSet presAssocID="{5518CAAD-6111-4269-9B11-986835AAA8C7}" presName="compNode" presStyleCnt="0"/>
      <dgm:spPr/>
    </dgm:pt>
    <dgm:pt modelId="{4BA693BA-99A4-4DBE-8887-D9184574D2E5}" type="pres">
      <dgm:prSet presAssocID="{5518CAAD-6111-4269-9B11-986835AAA8C7}" presName="iconBgRect" presStyleLbl="bgShp" presStyleIdx="4" presStyleCnt="5"/>
      <dgm:spPr>
        <a:prstGeom prst="round2DiagRect">
          <a:avLst>
            <a:gd name="adj1" fmla="val 29727"/>
            <a:gd name="adj2" fmla="val 0"/>
          </a:avLst>
        </a:prstGeom>
      </dgm:spPr>
    </dgm:pt>
    <dgm:pt modelId="{D8BB2600-2F1E-40D1-A524-87802E12B323}" type="pres">
      <dgm:prSet presAssocID="{5518CAAD-6111-4269-9B11-986835AAA8C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438C3D31-DC62-4C3E-A879-39231C8B08EF}" type="pres">
      <dgm:prSet presAssocID="{5518CAAD-6111-4269-9B11-986835AAA8C7}" presName="spaceRect" presStyleCnt="0"/>
      <dgm:spPr/>
    </dgm:pt>
    <dgm:pt modelId="{07CB0753-866D-4BFA-A077-2892916D6C41}" type="pres">
      <dgm:prSet presAssocID="{5518CAAD-6111-4269-9B11-986835AAA8C7}" presName="textRect" presStyleLbl="revTx" presStyleIdx="4" presStyleCnt="5">
        <dgm:presLayoutVars>
          <dgm:chMax val="1"/>
          <dgm:chPref val="1"/>
        </dgm:presLayoutVars>
      </dgm:prSet>
      <dgm:spPr/>
    </dgm:pt>
  </dgm:ptLst>
  <dgm:cxnLst>
    <dgm:cxn modelId="{DD53E810-043B-4A6F-928C-7C47B387210E}" srcId="{B4ED5F44-83E6-4769-A79E-F8C0AA0EEB0F}" destId="{F73FEC3A-2BD5-4820-961B-173D28ECDB0A}" srcOrd="2" destOrd="0" parTransId="{08DFBA66-9674-42CC-804F-88C14B75C52E}" sibTransId="{799ACA4C-EE94-42CF-A101-D33EF84476B4}"/>
    <dgm:cxn modelId="{65D9F648-5E10-49E0-9A7C-F6E4A6A704C0}" type="presOf" srcId="{F73FEC3A-2BD5-4820-961B-173D28ECDB0A}" destId="{6A75573E-9988-4CFE-8703-8CDA7CC9FA74}" srcOrd="0" destOrd="0" presId="urn:microsoft.com/office/officeart/2018/5/layout/IconLeafLabelList"/>
    <dgm:cxn modelId="{6C7DE473-7826-46C2-8E82-AFA4E6BC3DCA}" srcId="{B4ED5F44-83E6-4769-A79E-F8C0AA0EEB0F}" destId="{8FB4DBDD-C96B-47A5-BC39-85B362B8FA66}" srcOrd="1" destOrd="0" parTransId="{747A3AD6-3A78-46F9-879D-FB26C683C9C9}" sibTransId="{E23A050E-9CAD-4FB0-9A2C-7470E7A6DE4C}"/>
    <dgm:cxn modelId="{FC47F456-A92F-400D-96E4-CEAA983B5FF2}" type="presOf" srcId="{5518CAAD-6111-4269-9B11-986835AAA8C7}" destId="{07CB0753-866D-4BFA-A077-2892916D6C41}" srcOrd="0" destOrd="0" presId="urn:microsoft.com/office/officeart/2018/5/layout/IconLeafLabelList"/>
    <dgm:cxn modelId="{D45A317B-0F21-4C24-9340-1A0C9794BB34}" type="presOf" srcId="{8FB4DBDD-C96B-47A5-BC39-85B362B8FA66}" destId="{16EA1497-8013-4E49-BA35-2E64B945C715}" srcOrd="0" destOrd="0" presId="urn:microsoft.com/office/officeart/2018/5/layout/IconLeafLabelList"/>
    <dgm:cxn modelId="{94D13286-C1A5-43E4-9DBC-D3D2BD83BCBB}" srcId="{B4ED5F44-83E6-4769-A79E-F8C0AA0EEB0F}" destId="{5518CAAD-6111-4269-9B11-986835AAA8C7}" srcOrd="4" destOrd="0" parTransId="{01DCFF68-C045-46AF-BCD7-3EE99F2F97E6}" sibTransId="{DF49F875-B83F-45E4-8C50-46B8B21D17DC}"/>
    <dgm:cxn modelId="{C12FC4B2-667E-4435-936F-5381EF94C761}" type="presOf" srcId="{1ED6E2C2-ACFD-403D-A7F9-217EE8C7495E}" destId="{AD38365D-3E76-48BB-B4D1-38CA620F5C01}" srcOrd="0" destOrd="0" presId="urn:microsoft.com/office/officeart/2018/5/layout/IconLeafLabelList"/>
    <dgm:cxn modelId="{77B169B8-245C-4A74-9C25-5E17589AB2B8}" type="presOf" srcId="{F238BC3A-7D03-4C2F-AC02-B97E34CA6081}" destId="{9C80CFE9-F577-423D-B16C-2AA83C3103A5}" srcOrd="0" destOrd="0" presId="urn:microsoft.com/office/officeart/2018/5/layout/IconLeafLabelList"/>
    <dgm:cxn modelId="{CA232CBD-126C-4A96-B74F-27B7ECBE03C0}" type="presOf" srcId="{B4ED5F44-83E6-4769-A79E-F8C0AA0EEB0F}" destId="{D21F18BE-DCEE-4677-98F0-657C99AB2528}" srcOrd="0" destOrd="0" presId="urn:microsoft.com/office/officeart/2018/5/layout/IconLeafLabelList"/>
    <dgm:cxn modelId="{50C5B7D8-9231-42F9-9442-C37A2A6B9571}" srcId="{B4ED5F44-83E6-4769-A79E-F8C0AA0EEB0F}" destId="{1ED6E2C2-ACFD-403D-A7F9-217EE8C7495E}" srcOrd="0" destOrd="0" parTransId="{BB74ADBF-0335-492F-8CA9-EC799F160881}" sibTransId="{F3A83797-DA66-43F4-B47F-412ECCD4FDB8}"/>
    <dgm:cxn modelId="{1C156FF9-449F-4AB5-A971-0E2F91FCD538}" srcId="{B4ED5F44-83E6-4769-A79E-F8C0AA0EEB0F}" destId="{F238BC3A-7D03-4C2F-AC02-B97E34CA6081}" srcOrd="3" destOrd="0" parTransId="{783B9F8A-7E67-4DC0-B586-5FEF0C7005B2}" sibTransId="{AEDF269D-BDFB-4401-9691-58EB8C2F2492}"/>
    <dgm:cxn modelId="{F8905E7E-C0F9-4C29-A5F9-C966755D51D2}" type="presParOf" srcId="{D21F18BE-DCEE-4677-98F0-657C99AB2528}" destId="{E89F0B5D-E0A6-4679-80B7-D106E1291B0E}" srcOrd="0" destOrd="0" presId="urn:microsoft.com/office/officeart/2018/5/layout/IconLeafLabelList"/>
    <dgm:cxn modelId="{48DDF993-31CB-4669-8BF8-B902E762FBF8}" type="presParOf" srcId="{E89F0B5D-E0A6-4679-80B7-D106E1291B0E}" destId="{ACAED8D8-87D2-4521-A733-D0B9779E235A}" srcOrd="0" destOrd="0" presId="urn:microsoft.com/office/officeart/2018/5/layout/IconLeafLabelList"/>
    <dgm:cxn modelId="{9562F9FA-C3B4-461B-9D93-9F8D6A8F7320}" type="presParOf" srcId="{E89F0B5D-E0A6-4679-80B7-D106E1291B0E}" destId="{952A54FE-08C5-4CA1-B56F-6377F3BC87CB}" srcOrd="1" destOrd="0" presId="urn:microsoft.com/office/officeart/2018/5/layout/IconLeafLabelList"/>
    <dgm:cxn modelId="{17CC74DD-D580-4E4A-B1A7-666F5389D4FD}" type="presParOf" srcId="{E89F0B5D-E0A6-4679-80B7-D106E1291B0E}" destId="{38A4AF88-4110-4BFF-99CC-6094E0759BA6}" srcOrd="2" destOrd="0" presId="urn:microsoft.com/office/officeart/2018/5/layout/IconLeafLabelList"/>
    <dgm:cxn modelId="{E79F5341-DC36-4064-9ABE-67841911E20D}" type="presParOf" srcId="{E89F0B5D-E0A6-4679-80B7-D106E1291B0E}" destId="{AD38365D-3E76-48BB-B4D1-38CA620F5C01}" srcOrd="3" destOrd="0" presId="urn:microsoft.com/office/officeart/2018/5/layout/IconLeafLabelList"/>
    <dgm:cxn modelId="{7BA0E7F6-E03E-474B-B897-4C750DEC66E0}" type="presParOf" srcId="{D21F18BE-DCEE-4677-98F0-657C99AB2528}" destId="{B3128F8B-DFC0-4754-BBF9-1487EA1BDD07}" srcOrd="1" destOrd="0" presId="urn:microsoft.com/office/officeart/2018/5/layout/IconLeafLabelList"/>
    <dgm:cxn modelId="{0123EFE8-CD32-413A-823B-56E49418FF32}" type="presParOf" srcId="{D21F18BE-DCEE-4677-98F0-657C99AB2528}" destId="{D98F2363-8927-4636-B29F-D823E16D71A8}" srcOrd="2" destOrd="0" presId="urn:microsoft.com/office/officeart/2018/5/layout/IconLeafLabelList"/>
    <dgm:cxn modelId="{7D3890FF-DA1D-4C7D-B009-8A59055DA671}" type="presParOf" srcId="{D98F2363-8927-4636-B29F-D823E16D71A8}" destId="{0918357A-9379-4C14-AB8C-59C8F4E84FEB}" srcOrd="0" destOrd="0" presId="urn:microsoft.com/office/officeart/2018/5/layout/IconLeafLabelList"/>
    <dgm:cxn modelId="{22C57F95-426E-4A11-8F17-A44FC088C1FD}" type="presParOf" srcId="{D98F2363-8927-4636-B29F-D823E16D71A8}" destId="{B7CAC483-4C35-43A1-BAD7-8ACDFC55860F}" srcOrd="1" destOrd="0" presId="urn:microsoft.com/office/officeart/2018/5/layout/IconLeafLabelList"/>
    <dgm:cxn modelId="{171A39A8-FB43-4E55-860A-0C7D4444D5EB}" type="presParOf" srcId="{D98F2363-8927-4636-B29F-D823E16D71A8}" destId="{975C9A6C-D1F0-47E3-A62B-4DF2423A7AFA}" srcOrd="2" destOrd="0" presId="urn:microsoft.com/office/officeart/2018/5/layout/IconLeafLabelList"/>
    <dgm:cxn modelId="{1236A6D6-8A76-4C94-8E1E-0F7F1110698A}" type="presParOf" srcId="{D98F2363-8927-4636-B29F-D823E16D71A8}" destId="{16EA1497-8013-4E49-BA35-2E64B945C715}" srcOrd="3" destOrd="0" presId="urn:microsoft.com/office/officeart/2018/5/layout/IconLeafLabelList"/>
    <dgm:cxn modelId="{B12A486D-8695-4E3C-BD79-CB9AEDA445AF}" type="presParOf" srcId="{D21F18BE-DCEE-4677-98F0-657C99AB2528}" destId="{C2C44429-5F42-41EA-A4C0-02B20609F36F}" srcOrd="3" destOrd="0" presId="urn:microsoft.com/office/officeart/2018/5/layout/IconLeafLabelList"/>
    <dgm:cxn modelId="{78B6768B-A222-461D-9346-AC5FEEEC1FAF}" type="presParOf" srcId="{D21F18BE-DCEE-4677-98F0-657C99AB2528}" destId="{57E6B899-E3F4-4069-876E-C275AEE4E526}" srcOrd="4" destOrd="0" presId="urn:microsoft.com/office/officeart/2018/5/layout/IconLeafLabelList"/>
    <dgm:cxn modelId="{845B0F04-3206-4C76-930B-D82D4CA9F1B9}" type="presParOf" srcId="{57E6B899-E3F4-4069-876E-C275AEE4E526}" destId="{13D2E3A4-D7B0-4831-9A3C-F38A21F6E9B6}" srcOrd="0" destOrd="0" presId="urn:microsoft.com/office/officeart/2018/5/layout/IconLeafLabelList"/>
    <dgm:cxn modelId="{69F15323-3455-447D-A522-DF7EDBD55138}" type="presParOf" srcId="{57E6B899-E3F4-4069-876E-C275AEE4E526}" destId="{11D19277-C429-497E-8653-F9D92C114F73}" srcOrd="1" destOrd="0" presId="urn:microsoft.com/office/officeart/2018/5/layout/IconLeafLabelList"/>
    <dgm:cxn modelId="{E126ADEF-B705-436E-9C96-A188B57289CD}" type="presParOf" srcId="{57E6B899-E3F4-4069-876E-C275AEE4E526}" destId="{482A5440-321D-457E-A8D1-255559A655DF}" srcOrd="2" destOrd="0" presId="urn:microsoft.com/office/officeart/2018/5/layout/IconLeafLabelList"/>
    <dgm:cxn modelId="{A9770FFB-232C-46E2-A398-C0341147CD68}" type="presParOf" srcId="{57E6B899-E3F4-4069-876E-C275AEE4E526}" destId="{6A75573E-9988-4CFE-8703-8CDA7CC9FA74}" srcOrd="3" destOrd="0" presId="urn:microsoft.com/office/officeart/2018/5/layout/IconLeafLabelList"/>
    <dgm:cxn modelId="{C4AB355B-0632-400F-A05D-8BD153298FD1}" type="presParOf" srcId="{D21F18BE-DCEE-4677-98F0-657C99AB2528}" destId="{45E6E0CE-BB55-4DEC-94EE-596ED78C1708}" srcOrd="5" destOrd="0" presId="urn:microsoft.com/office/officeart/2018/5/layout/IconLeafLabelList"/>
    <dgm:cxn modelId="{32786698-2D14-4000-9515-2566AFEF6B49}" type="presParOf" srcId="{D21F18BE-DCEE-4677-98F0-657C99AB2528}" destId="{8C871972-C36D-4AF0-8CDE-5421D78445B2}" srcOrd="6" destOrd="0" presId="urn:microsoft.com/office/officeart/2018/5/layout/IconLeafLabelList"/>
    <dgm:cxn modelId="{CCCFA699-5AE5-410A-BF63-61A06FEA9998}" type="presParOf" srcId="{8C871972-C36D-4AF0-8CDE-5421D78445B2}" destId="{F7410E9A-A94D-4574-B638-B2073FA1C018}" srcOrd="0" destOrd="0" presId="urn:microsoft.com/office/officeart/2018/5/layout/IconLeafLabelList"/>
    <dgm:cxn modelId="{C4A6F9C2-1925-482D-BC81-E8F634303BC4}" type="presParOf" srcId="{8C871972-C36D-4AF0-8CDE-5421D78445B2}" destId="{9F808179-C1B5-4D18-9324-E0D5E71B008E}" srcOrd="1" destOrd="0" presId="urn:microsoft.com/office/officeart/2018/5/layout/IconLeafLabelList"/>
    <dgm:cxn modelId="{3BBB12F1-CF8C-4AAB-A3FC-8F61ACDBCF7A}" type="presParOf" srcId="{8C871972-C36D-4AF0-8CDE-5421D78445B2}" destId="{2B15AB24-72EC-4835-95DE-020E58C123AF}" srcOrd="2" destOrd="0" presId="urn:microsoft.com/office/officeart/2018/5/layout/IconLeafLabelList"/>
    <dgm:cxn modelId="{64A05B9A-C317-4EEE-82AE-0B2C4A895E6E}" type="presParOf" srcId="{8C871972-C36D-4AF0-8CDE-5421D78445B2}" destId="{9C80CFE9-F577-423D-B16C-2AA83C3103A5}" srcOrd="3" destOrd="0" presId="urn:microsoft.com/office/officeart/2018/5/layout/IconLeafLabelList"/>
    <dgm:cxn modelId="{E98CCD39-4A0F-4D3E-86C2-07D3A5164DA1}" type="presParOf" srcId="{D21F18BE-DCEE-4677-98F0-657C99AB2528}" destId="{CB34FCB3-1138-47C0-8D8E-28BECCFAD891}" srcOrd="7" destOrd="0" presId="urn:microsoft.com/office/officeart/2018/5/layout/IconLeafLabelList"/>
    <dgm:cxn modelId="{DFC45332-B682-4CDD-8834-A6C7C02D7316}" type="presParOf" srcId="{D21F18BE-DCEE-4677-98F0-657C99AB2528}" destId="{0DB0ACC0-A924-4840-9FBB-35C70E171236}" srcOrd="8" destOrd="0" presId="urn:microsoft.com/office/officeart/2018/5/layout/IconLeafLabelList"/>
    <dgm:cxn modelId="{D3447544-437B-49AC-B0AC-68835F617E23}" type="presParOf" srcId="{0DB0ACC0-A924-4840-9FBB-35C70E171236}" destId="{4BA693BA-99A4-4DBE-8887-D9184574D2E5}" srcOrd="0" destOrd="0" presId="urn:microsoft.com/office/officeart/2018/5/layout/IconLeafLabelList"/>
    <dgm:cxn modelId="{F886E78E-CD90-4777-963E-AB4050199327}" type="presParOf" srcId="{0DB0ACC0-A924-4840-9FBB-35C70E171236}" destId="{D8BB2600-2F1E-40D1-A524-87802E12B323}" srcOrd="1" destOrd="0" presId="urn:microsoft.com/office/officeart/2018/5/layout/IconLeafLabelList"/>
    <dgm:cxn modelId="{A6A26BB1-7B29-42DD-8E8F-144D5EA00A60}" type="presParOf" srcId="{0DB0ACC0-A924-4840-9FBB-35C70E171236}" destId="{438C3D31-DC62-4C3E-A879-39231C8B08EF}" srcOrd="2" destOrd="0" presId="urn:microsoft.com/office/officeart/2018/5/layout/IconLeafLabelList"/>
    <dgm:cxn modelId="{BE61508B-4C53-4678-B67B-36FA0DA9AC7A}" type="presParOf" srcId="{0DB0ACC0-A924-4840-9FBB-35C70E171236}" destId="{07CB0753-866D-4BFA-A077-2892916D6C4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ED5F44-83E6-4769-A79E-F8C0AA0EEB0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D6E2C2-ACFD-403D-A7F9-217EE8C7495E}">
      <dgm:prSet/>
      <dgm:spPr/>
      <dgm:t>
        <a:bodyPr/>
        <a:lstStyle/>
        <a:p>
          <a:pPr>
            <a:lnSpc>
              <a:spcPct val="100000"/>
            </a:lnSpc>
          </a:pPr>
          <a:r>
            <a:rPr lang="en-US">
              <a:latin typeface="Times New Roman" panose="02020603050405020304" pitchFamily="18" charset="0"/>
              <a:ea typeface="SimSun" panose="02010600030101010101" pitchFamily="2" charset="-122"/>
              <a:cs typeface="Times New Roman" panose="02020603050405020304" pitchFamily="18" charset="0"/>
            </a:rPr>
            <a:t>Arrange rewards based on the performance</a:t>
          </a:r>
          <a:endParaRPr lang="en-US"/>
        </a:p>
      </dgm:t>
    </dgm:pt>
    <dgm:pt modelId="{BB74ADBF-0335-492F-8CA9-EC799F160881}" type="parTrans" cxnId="{50C5B7D8-9231-42F9-9442-C37A2A6B9571}">
      <dgm:prSet/>
      <dgm:spPr/>
      <dgm:t>
        <a:bodyPr/>
        <a:lstStyle/>
        <a:p>
          <a:endParaRPr lang="en-US"/>
        </a:p>
      </dgm:t>
    </dgm:pt>
    <dgm:pt modelId="{F3A83797-DA66-43F4-B47F-412ECCD4FDB8}" type="sibTrans" cxnId="{50C5B7D8-9231-42F9-9442-C37A2A6B9571}">
      <dgm:prSet/>
      <dgm:spPr/>
      <dgm:t>
        <a:bodyPr/>
        <a:lstStyle/>
        <a:p>
          <a:endParaRPr lang="en-US"/>
        </a:p>
      </dgm:t>
    </dgm:pt>
    <dgm:pt modelId="{8FB4DBDD-C96B-47A5-BC39-85B362B8FA66}">
      <dgm:prSet/>
      <dgm:spPr/>
      <dgm:t>
        <a:bodyPr/>
        <a:lstStyle/>
        <a:p>
          <a:pPr>
            <a:lnSpc>
              <a:spcPct val="100000"/>
            </a:lnSpc>
          </a:pPr>
          <a:r>
            <a:rPr lang="en-US">
              <a:latin typeface="Times New Roman" panose="02020603050405020304" pitchFamily="18" charset="0"/>
              <a:ea typeface="SimSun" panose="02010600030101010101" pitchFamily="2" charset="-122"/>
              <a:cs typeface="Times New Roman" panose="02020603050405020304" pitchFamily="18" charset="0"/>
            </a:rPr>
            <a:t>Developing good organist ion environment and culture, which will motivate staffs to work</a:t>
          </a:r>
          <a:endParaRPr lang="en-US"/>
        </a:p>
      </dgm:t>
    </dgm:pt>
    <dgm:pt modelId="{747A3AD6-3A78-46F9-879D-FB26C683C9C9}" type="parTrans" cxnId="{6C7DE473-7826-46C2-8E82-AFA4E6BC3DCA}">
      <dgm:prSet/>
      <dgm:spPr/>
      <dgm:t>
        <a:bodyPr/>
        <a:lstStyle/>
        <a:p>
          <a:endParaRPr lang="en-US"/>
        </a:p>
      </dgm:t>
    </dgm:pt>
    <dgm:pt modelId="{E23A050E-9CAD-4FB0-9A2C-7470E7A6DE4C}" type="sibTrans" cxnId="{6C7DE473-7826-46C2-8E82-AFA4E6BC3DCA}">
      <dgm:prSet/>
      <dgm:spPr/>
      <dgm:t>
        <a:bodyPr/>
        <a:lstStyle/>
        <a:p>
          <a:endParaRPr lang="en-US"/>
        </a:p>
      </dgm:t>
    </dgm:pt>
    <dgm:pt modelId="{F73FEC3A-2BD5-4820-961B-173D28ECDB0A}">
      <dgm:prSet/>
      <dgm:spPr/>
      <dgm:t>
        <a:bodyPr/>
        <a:lstStyle/>
        <a:p>
          <a:pPr>
            <a:lnSpc>
              <a:spcPct val="100000"/>
            </a:lnSpc>
          </a:pPr>
          <a:r>
            <a:rPr lang="en-US">
              <a:latin typeface="Times New Roman" panose="02020603050405020304" pitchFamily="18" charset="0"/>
              <a:ea typeface="SimSun" panose="02010600030101010101" pitchFamily="2" charset="-122"/>
              <a:cs typeface="Times New Roman" panose="02020603050405020304" pitchFamily="18" charset="0"/>
            </a:rPr>
            <a:t>Offering career growth and development for the staffs </a:t>
          </a:r>
          <a:endParaRPr lang="en-US"/>
        </a:p>
      </dgm:t>
    </dgm:pt>
    <dgm:pt modelId="{08DFBA66-9674-42CC-804F-88C14B75C52E}" type="parTrans" cxnId="{DD53E810-043B-4A6F-928C-7C47B387210E}">
      <dgm:prSet/>
      <dgm:spPr/>
      <dgm:t>
        <a:bodyPr/>
        <a:lstStyle/>
        <a:p>
          <a:endParaRPr lang="en-US"/>
        </a:p>
      </dgm:t>
    </dgm:pt>
    <dgm:pt modelId="{799ACA4C-EE94-42CF-A101-D33EF84476B4}" type="sibTrans" cxnId="{DD53E810-043B-4A6F-928C-7C47B387210E}">
      <dgm:prSet/>
      <dgm:spPr/>
      <dgm:t>
        <a:bodyPr/>
        <a:lstStyle/>
        <a:p>
          <a:endParaRPr lang="en-US"/>
        </a:p>
      </dgm:t>
    </dgm:pt>
    <dgm:pt modelId="{F238BC3A-7D03-4C2F-AC02-B97E34CA6081}">
      <dgm:prSet/>
      <dgm:spPr/>
      <dgm:t>
        <a:bodyPr/>
        <a:lstStyle/>
        <a:p>
          <a:pPr>
            <a:lnSpc>
              <a:spcPct val="100000"/>
            </a:lnSpc>
          </a:pPr>
          <a:r>
            <a:rPr lang="en-US">
              <a:latin typeface="Times New Roman" panose="02020603050405020304" pitchFamily="18" charset="0"/>
              <a:ea typeface="SimSun" panose="02010600030101010101" pitchFamily="2" charset="-122"/>
              <a:cs typeface="Times New Roman" panose="02020603050405020304" pitchFamily="18" charset="0"/>
            </a:rPr>
            <a:t>Developing supporting organisational culture </a:t>
          </a:r>
          <a:endParaRPr lang="en-US"/>
        </a:p>
      </dgm:t>
    </dgm:pt>
    <dgm:pt modelId="{783B9F8A-7E67-4DC0-B586-5FEF0C7005B2}" type="parTrans" cxnId="{1C156FF9-449F-4AB5-A971-0E2F91FCD538}">
      <dgm:prSet/>
      <dgm:spPr/>
      <dgm:t>
        <a:bodyPr/>
        <a:lstStyle/>
        <a:p>
          <a:endParaRPr lang="en-US"/>
        </a:p>
      </dgm:t>
    </dgm:pt>
    <dgm:pt modelId="{AEDF269D-BDFB-4401-9691-58EB8C2F2492}" type="sibTrans" cxnId="{1C156FF9-449F-4AB5-A971-0E2F91FCD538}">
      <dgm:prSet/>
      <dgm:spPr/>
      <dgm:t>
        <a:bodyPr/>
        <a:lstStyle/>
        <a:p>
          <a:endParaRPr lang="en-US"/>
        </a:p>
      </dgm:t>
    </dgm:pt>
    <dgm:pt modelId="{14D3D865-C41C-4415-9126-5D65C4184099}" type="pres">
      <dgm:prSet presAssocID="{B4ED5F44-83E6-4769-A79E-F8C0AA0EEB0F}" presName="root" presStyleCnt="0">
        <dgm:presLayoutVars>
          <dgm:dir/>
          <dgm:resizeHandles val="exact"/>
        </dgm:presLayoutVars>
      </dgm:prSet>
      <dgm:spPr/>
    </dgm:pt>
    <dgm:pt modelId="{5999B837-5F93-4A70-8481-1DB737604A1A}" type="pres">
      <dgm:prSet presAssocID="{1ED6E2C2-ACFD-403D-A7F9-217EE8C7495E}" presName="compNode" presStyleCnt="0"/>
      <dgm:spPr/>
    </dgm:pt>
    <dgm:pt modelId="{821B8F48-EC19-405E-ADE6-600C3EBCA56F}" type="pres">
      <dgm:prSet presAssocID="{1ED6E2C2-ACFD-403D-A7F9-217EE8C7495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ophy"/>
        </a:ext>
      </dgm:extLst>
    </dgm:pt>
    <dgm:pt modelId="{17A11FEB-3A4E-433D-BF90-4CCBC98E632F}" type="pres">
      <dgm:prSet presAssocID="{1ED6E2C2-ACFD-403D-A7F9-217EE8C7495E}" presName="spaceRect" presStyleCnt="0"/>
      <dgm:spPr/>
    </dgm:pt>
    <dgm:pt modelId="{C186453E-C3BB-41EE-B997-971615DF7B42}" type="pres">
      <dgm:prSet presAssocID="{1ED6E2C2-ACFD-403D-A7F9-217EE8C7495E}" presName="textRect" presStyleLbl="revTx" presStyleIdx="0" presStyleCnt="4">
        <dgm:presLayoutVars>
          <dgm:chMax val="1"/>
          <dgm:chPref val="1"/>
        </dgm:presLayoutVars>
      </dgm:prSet>
      <dgm:spPr/>
    </dgm:pt>
    <dgm:pt modelId="{710416D7-2E20-48E2-86B7-3F83CCACF93D}" type="pres">
      <dgm:prSet presAssocID="{F3A83797-DA66-43F4-B47F-412ECCD4FDB8}" presName="sibTrans" presStyleCnt="0"/>
      <dgm:spPr/>
    </dgm:pt>
    <dgm:pt modelId="{3CAD6CAC-2990-4B88-A2F8-70821327CC22}" type="pres">
      <dgm:prSet presAssocID="{8FB4DBDD-C96B-47A5-BC39-85B362B8FA66}" presName="compNode" presStyleCnt="0"/>
      <dgm:spPr/>
    </dgm:pt>
    <dgm:pt modelId="{BBF8DC1D-B6F6-4BB5-AFED-FEDDEB8148DE}" type="pres">
      <dgm:prSet presAssocID="{8FB4DBDD-C96B-47A5-BC39-85B362B8FA6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um"/>
        </a:ext>
      </dgm:extLst>
    </dgm:pt>
    <dgm:pt modelId="{E6773A75-A40D-4C6D-8FA5-2D110CFDDED2}" type="pres">
      <dgm:prSet presAssocID="{8FB4DBDD-C96B-47A5-BC39-85B362B8FA66}" presName="spaceRect" presStyleCnt="0"/>
      <dgm:spPr/>
    </dgm:pt>
    <dgm:pt modelId="{FC0B6E8D-C3C8-406A-A1EA-E64419C3F985}" type="pres">
      <dgm:prSet presAssocID="{8FB4DBDD-C96B-47A5-BC39-85B362B8FA66}" presName="textRect" presStyleLbl="revTx" presStyleIdx="1" presStyleCnt="4">
        <dgm:presLayoutVars>
          <dgm:chMax val="1"/>
          <dgm:chPref val="1"/>
        </dgm:presLayoutVars>
      </dgm:prSet>
      <dgm:spPr/>
    </dgm:pt>
    <dgm:pt modelId="{6F3D7FDF-959B-4AF9-B5EE-1B965AA25B3E}" type="pres">
      <dgm:prSet presAssocID="{E23A050E-9CAD-4FB0-9A2C-7470E7A6DE4C}" presName="sibTrans" presStyleCnt="0"/>
      <dgm:spPr/>
    </dgm:pt>
    <dgm:pt modelId="{F4783EA7-5832-4EAB-B671-4D3CF770FA99}" type="pres">
      <dgm:prSet presAssocID="{F73FEC3A-2BD5-4820-961B-173D28ECDB0A}" presName="compNode" presStyleCnt="0"/>
      <dgm:spPr/>
    </dgm:pt>
    <dgm:pt modelId="{53F2C9B1-7348-4402-AB1D-4EC1401CDF55}" type="pres">
      <dgm:prSet presAssocID="{F73FEC3A-2BD5-4820-961B-173D28ECDB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E0EFD5C4-D136-4E92-86E8-EF21C4426F64}" type="pres">
      <dgm:prSet presAssocID="{F73FEC3A-2BD5-4820-961B-173D28ECDB0A}" presName="spaceRect" presStyleCnt="0"/>
      <dgm:spPr/>
    </dgm:pt>
    <dgm:pt modelId="{31C654ED-C62C-402C-8860-561DA2D2D6D2}" type="pres">
      <dgm:prSet presAssocID="{F73FEC3A-2BD5-4820-961B-173D28ECDB0A}" presName="textRect" presStyleLbl="revTx" presStyleIdx="2" presStyleCnt="4">
        <dgm:presLayoutVars>
          <dgm:chMax val="1"/>
          <dgm:chPref val="1"/>
        </dgm:presLayoutVars>
      </dgm:prSet>
      <dgm:spPr/>
    </dgm:pt>
    <dgm:pt modelId="{42A1C4CC-0EB3-4BEB-B4A1-41860AC81397}" type="pres">
      <dgm:prSet presAssocID="{799ACA4C-EE94-42CF-A101-D33EF84476B4}" presName="sibTrans" presStyleCnt="0"/>
      <dgm:spPr/>
    </dgm:pt>
    <dgm:pt modelId="{8D51B612-323A-48AC-847D-2FF37CD7FCAF}" type="pres">
      <dgm:prSet presAssocID="{F238BC3A-7D03-4C2F-AC02-B97E34CA6081}" presName="compNode" presStyleCnt="0"/>
      <dgm:spPr/>
    </dgm:pt>
    <dgm:pt modelId="{C2172E8C-599B-438C-B0E3-35894A49FADA}" type="pres">
      <dgm:prSet presAssocID="{F238BC3A-7D03-4C2F-AC02-B97E34CA608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17B74213-201A-41FA-BC43-3201B2B05915}" type="pres">
      <dgm:prSet presAssocID="{F238BC3A-7D03-4C2F-AC02-B97E34CA6081}" presName="spaceRect" presStyleCnt="0"/>
      <dgm:spPr/>
    </dgm:pt>
    <dgm:pt modelId="{DC2123BE-FE0F-456C-808D-A843D2D8D46C}" type="pres">
      <dgm:prSet presAssocID="{F238BC3A-7D03-4C2F-AC02-B97E34CA6081}" presName="textRect" presStyleLbl="revTx" presStyleIdx="3" presStyleCnt="4">
        <dgm:presLayoutVars>
          <dgm:chMax val="1"/>
          <dgm:chPref val="1"/>
        </dgm:presLayoutVars>
      </dgm:prSet>
      <dgm:spPr/>
    </dgm:pt>
  </dgm:ptLst>
  <dgm:cxnLst>
    <dgm:cxn modelId="{DD53E810-043B-4A6F-928C-7C47B387210E}" srcId="{B4ED5F44-83E6-4769-A79E-F8C0AA0EEB0F}" destId="{F73FEC3A-2BD5-4820-961B-173D28ECDB0A}" srcOrd="2" destOrd="0" parTransId="{08DFBA66-9674-42CC-804F-88C14B75C52E}" sibTransId="{799ACA4C-EE94-42CF-A101-D33EF84476B4}"/>
    <dgm:cxn modelId="{1C62C628-EC7A-4C54-A845-AB0119F5D681}" type="presOf" srcId="{F73FEC3A-2BD5-4820-961B-173D28ECDB0A}" destId="{31C654ED-C62C-402C-8860-561DA2D2D6D2}" srcOrd="0" destOrd="0" presId="urn:microsoft.com/office/officeart/2018/2/layout/IconLabelList"/>
    <dgm:cxn modelId="{4DED615B-9F7F-425F-9455-2845A773D25E}" type="presOf" srcId="{8FB4DBDD-C96B-47A5-BC39-85B362B8FA66}" destId="{FC0B6E8D-C3C8-406A-A1EA-E64419C3F985}" srcOrd="0" destOrd="0" presId="urn:microsoft.com/office/officeart/2018/2/layout/IconLabelList"/>
    <dgm:cxn modelId="{B6FE336F-05BE-45EE-BFE2-01507D1D5272}" type="presOf" srcId="{B4ED5F44-83E6-4769-A79E-F8C0AA0EEB0F}" destId="{14D3D865-C41C-4415-9126-5D65C4184099}" srcOrd="0" destOrd="0" presId="urn:microsoft.com/office/officeart/2018/2/layout/IconLabelList"/>
    <dgm:cxn modelId="{6C7DE473-7826-46C2-8E82-AFA4E6BC3DCA}" srcId="{B4ED5F44-83E6-4769-A79E-F8C0AA0EEB0F}" destId="{8FB4DBDD-C96B-47A5-BC39-85B362B8FA66}" srcOrd="1" destOrd="0" parTransId="{747A3AD6-3A78-46F9-879D-FB26C683C9C9}" sibTransId="{E23A050E-9CAD-4FB0-9A2C-7470E7A6DE4C}"/>
    <dgm:cxn modelId="{AF0FFFA2-F11F-48E6-B6F0-EBAE222DD54B}" type="presOf" srcId="{F238BC3A-7D03-4C2F-AC02-B97E34CA6081}" destId="{DC2123BE-FE0F-456C-808D-A843D2D8D46C}" srcOrd="0" destOrd="0" presId="urn:microsoft.com/office/officeart/2018/2/layout/IconLabelList"/>
    <dgm:cxn modelId="{DCBEB1AD-8C66-474D-A2D3-71AEE3BE0D14}" type="presOf" srcId="{1ED6E2C2-ACFD-403D-A7F9-217EE8C7495E}" destId="{C186453E-C3BB-41EE-B997-971615DF7B42}" srcOrd="0" destOrd="0" presId="urn:microsoft.com/office/officeart/2018/2/layout/IconLabelList"/>
    <dgm:cxn modelId="{50C5B7D8-9231-42F9-9442-C37A2A6B9571}" srcId="{B4ED5F44-83E6-4769-A79E-F8C0AA0EEB0F}" destId="{1ED6E2C2-ACFD-403D-A7F9-217EE8C7495E}" srcOrd="0" destOrd="0" parTransId="{BB74ADBF-0335-492F-8CA9-EC799F160881}" sibTransId="{F3A83797-DA66-43F4-B47F-412ECCD4FDB8}"/>
    <dgm:cxn modelId="{1C156FF9-449F-4AB5-A971-0E2F91FCD538}" srcId="{B4ED5F44-83E6-4769-A79E-F8C0AA0EEB0F}" destId="{F238BC3A-7D03-4C2F-AC02-B97E34CA6081}" srcOrd="3" destOrd="0" parTransId="{783B9F8A-7E67-4DC0-B586-5FEF0C7005B2}" sibTransId="{AEDF269D-BDFB-4401-9691-58EB8C2F2492}"/>
    <dgm:cxn modelId="{61B503D5-A31D-41AB-8BCC-BF2727E9E033}" type="presParOf" srcId="{14D3D865-C41C-4415-9126-5D65C4184099}" destId="{5999B837-5F93-4A70-8481-1DB737604A1A}" srcOrd="0" destOrd="0" presId="urn:microsoft.com/office/officeart/2018/2/layout/IconLabelList"/>
    <dgm:cxn modelId="{D1FF7405-A227-4BE3-8586-586769BF5352}" type="presParOf" srcId="{5999B837-5F93-4A70-8481-1DB737604A1A}" destId="{821B8F48-EC19-405E-ADE6-600C3EBCA56F}" srcOrd="0" destOrd="0" presId="urn:microsoft.com/office/officeart/2018/2/layout/IconLabelList"/>
    <dgm:cxn modelId="{A8264847-73D7-40E0-87C3-64E9861DFEB2}" type="presParOf" srcId="{5999B837-5F93-4A70-8481-1DB737604A1A}" destId="{17A11FEB-3A4E-433D-BF90-4CCBC98E632F}" srcOrd="1" destOrd="0" presId="urn:microsoft.com/office/officeart/2018/2/layout/IconLabelList"/>
    <dgm:cxn modelId="{38CA832E-2724-46C2-B1FC-0E4B989C6AE2}" type="presParOf" srcId="{5999B837-5F93-4A70-8481-1DB737604A1A}" destId="{C186453E-C3BB-41EE-B997-971615DF7B42}" srcOrd="2" destOrd="0" presId="urn:microsoft.com/office/officeart/2018/2/layout/IconLabelList"/>
    <dgm:cxn modelId="{530283E5-9435-4324-A236-8DC2C5A2CFAA}" type="presParOf" srcId="{14D3D865-C41C-4415-9126-5D65C4184099}" destId="{710416D7-2E20-48E2-86B7-3F83CCACF93D}" srcOrd="1" destOrd="0" presId="urn:microsoft.com/office/officeart/2018/2/layout/IconLabelList"/>
    <dgm:cxn modelId="{0A427FF3-CD4D-416F-9EBE-763CD65EA6CE}" type="presParOf" srcId="{14D3D865-C41C-4415-9126-5D65C4184099}" destId="{3CAD6CAC-2990-4B88-A2F8-70821327CC22}" srcOrd="2" destOrd="0" presId="urn:microsoft.com/office/officeart/2018/2/layout/IconLabelList"/>
    <dgm:cxn modelId="{8D445D4D-62F4-4956-87F2-16F03E885E9E}" type="presParOf" srcId="{3CAD6CAC-2990-4B88-A2F8-70821327CC22}" destId="{BBF8DC1D-B6F6-4BB5-AFED-FEDDEB8148DE}" srcOrd="0" destOrd="0" presId="urn:microsoft.com/office/officeart/2018/2/layout/IconLabelList"/>
    <dgm:cxn modelId="{1A2CDBCF-8257-42CC-A97D-AFE43CBE58F4}" type="presParOf" srcId="{3CAD6CAC-2990-4B88-A2F8-70821327CC22}" destId="{E6773A75-A40D-4C6D-8FA5-2D110CFDDED2}" srcOrd="1" destOrd="0" presId="urn:microsoft.com/office/officeart/2018/2/layout/IconLabelList"/>
    <dgm:cxn modelId="{A8C89A8D-76F1-4E0D-8973-08C3CBE906F8}" type="presParOf" srcId="{3CAD6CAC-2990-4B88-A2F8-70821327CC22}" destId="{FC0B6E8D-C3C8-406A-A1EA-E64419C3F985}" srcOrd="2" destOrd="0" presId="urn:microsoft.com/office/officeart/2018/2/layout/IconLabelList"/>
    <dgm:cxn modelId="{F5543DD1-707D-4D09-B450-CA7203764879}" type="presParOf" srcId="{14D3D865-C41C-4415-9126-5D65C4184099}" destId="{6F3D7FDF-959B-4AF9-B5EE-1B965AA25B3E}" srcOrd="3" destOrd="0" presId="urn:microsoft.com/office/officeart/2018/2/layout/IconLabelList"/>
    <dgm:cxn modelId="{7830572E-BFCC-4450-892A-A6CB9C0CAFC3}" type="presParOf" srcId="{14D3D865-C41C-4415-9126-5D65C4184099}" destId="{F4783EA7-5832-4EAB-B671-4D3CF770FA99}" srcOrd="4" destOrd="0" presId="urn:microsoft.com/office/officeart/2018/2/layout/IconLabelList"/>
    <dgm:cxn modelId="{59C854C4-96B9-4722-A2FE-964A553D6F02}" type="presParOf" srcId="{F4783EA7-5832-4EAB-B671-4D3CF770FA99}" destId="{53F2C9B1-7348-4402-AB1D-4EC1401CDF55}" srcOrd="0" destOrd="0" presId="urn:microsoft.com/office/officeart/2018/2/layout/IconLabelList"/>
    <dgm:cxn modelId="{033C368F-F8A4-4885-879A-0FC9471B8CA6}" type="presParOf" srcId="{F4783EA7-5832-4EAB-B671-4D3CF770FA99}" destId="{E0EFD5C4-D136-4E92-86E8-EF21C4426F64}" srcOrd="1" destOrd="0" presId="urn:microsoft.com/office/officeart/2018/2/layout/IconLabelList"/>
    <dgm:cxn modelId="{B21152A4-F615-468E-8BA7-B2EE871505D9}" type="presParOf" srcId="{F4783EA7-5832-4EAB-B671-4D3CF770FA99}" destId="{31C654ED-C62C-402C-8860-561DA2D2D6D2}" srcOrd="2" destOrd="0" presId="urn:microsoft.com/office/officeart/2018/2/layout/IconLabelList"/>
    <dgm:cxn modelId="{7B405608-00C5-4362-BB42-A607DB2E20FE}" type="presParOf" srcId="{14D3D865-C41C-4415-9126-5D65C4184099}" destId="{42A1C4CC-0EB3-4BEB-B4A1-41860AC81397}" srcOrd="5" destOrd="0" presId="urn:microsoft.com/office/officeart/2018/2/layout/IconLabelList"/>
    <dgm:cxn modelId="{9ADC4053-9EFD-481F-A4A5-B01DCCA7A994}" type="presParOf" srcId="{14D3D865-C41C-4415-9126-5D65C4184099}" destId="{8D51B612-323A-48AC-847D-2FF37CD7FCAF}" srcOrd="6" destOrd="0" presId="urn:microsoft.com/office/officeart/2018/2/layout/IconLabelList"/>
    <dgm:cxn modelId="{261B9465-FA6E-4832-B738-FB15AFF2C8F5}" type="presParOf" srcId="{8D51B612-323A-48AC-847D-2FF37CD7FCAF}" destId="{C2172E8C-599B-438C-B0E3-35894A49FADA}" srcOrd="0" destOrd="0" presId="urn:microsoft.com/office/officeart/2018/2/layout/IconLabelList"/>
    <dgm:cxn modelId="{C74042EF-7A32-4A01-8024-F3A21183ECDD}" type="presParOf" srcId="{8D51B612-323A-48AC-847D-2FF37CD7FCAF}" destId="{17B74213-201A-41FA-BC43-3201B2B05915}" srcOrd="1" destOrd="0" presId="urn:microsoft.com/office/officeart/2018/2/layout/IconLabelList"/>
    <dgm:cxn modelId="{E0286906-EC49-4BAE-A014-FCAD7CF6A551}" type="presParOf" srcId="{8D51B612-323A-48AC-847D-2FF37CD7FCAF}" destId="{DC2123BE-FE0F-456C-808D-A843D2D8D46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6B621D-A6A5-4657-9321-57BADC08F07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9F26F0-0DE4-49EC-809B-511269AE961F}">
      <dgm:prSet/>
      <dgm:spPr/>
      <dgm:t>
        <a:bodyPr/>
        <a:lstStyle/>
        <a:p>
          <a:pPr>
            <a:lnSpc>
              <a:spcPct val="100000"/>
            </a:lnSpc>
          </a:pPr>
          <a:r>
            <a:rPr lang="en-US" b="0" i="0"/>
            <a:t>Reduction of recruitment costing.</a:t>
          </a:r>
          <a:endParaRPr lang="en-US"/>
        </a:p>
      </dgm:t>
    </dgm:pt>
    <dgm:pt modelId="{16072E70-BB1D-435E-9F1F-10A310489E12}" type="parTrans" cxnId="{4D01B158-13AD-46D1-B4F8-382699D53A2E}">
      <dgm:prSet/>
      <dgm:spPr/>
      <dgm:t>
        <a:bodyPr/>
        <a:lstStyle/>
        <a:p>
          <a:endParaRPr lang="en-US"/>
        </a:p>
      </dgm:t>
    </dgm:pt>
    <dgm:pt modelId="{C5711CA5-A49D-4F3A-B5D3-BBD8C0284A49}" type="sibTrans" cxnId="{4D01B158-13AD-46D1-B4F8-382699D53A2E}">
      <dgm:prSet/>
      <dgm:spPr/>
      <dgm:t>
        <a:bodyPr/>
        <a:lstStyle/>
        <a:p>
          <a:endParaRPr lang="en-US"/>
        </a:p>
      </dgm:t>
    </dgm:pt>
    <dgm:pt modelId="{75EE346E-9287-4993-84A5-161AFC841E42}">
      <dgm:prSet/>
      <dgm:spPr/>
      <dgm:t>
        <a:bodyPr/>
        <a:lstStyle/>
        <a:p>
          <a:pPr>
            <a:lnSpc>
              <a:spcPct val="100000"/>
            </a:lnSpc>
          </a:pPr>
          <a:r>
            <a:rPr lang="en-US" b="0" i="0"/>
            <a:t>Identify the necessity of training and development and ensure based on the capability of the employee.</a:t>
          </a:r>
          <a:endParaRPr lang="en-US"/>
        </a:p>
      </dgm:t>
    </dgm:pt>
    <dgm:pt modelId="{22AB4C37-F7F4-4CEE-9311-965C53A03ED0}" type="parTrans" cxnId="{4D2DBB15-B27E-4D74-89EC-90BD5550AEF0}">
      <dgm:prSet/>
      <dgm:spPr/>
      <dgm:t>
        <a:bodyPr/>
        <a:lstStyle/>
        <a:p>
          <a:endParaRPr lang="en-US"/>
        </a:p>
      </dgm:t>
    </dgm:pt>
    <dgm:pt modelId="{CCCC21CB-A61E-46DF-98AA-C3BC7F415319}" type="sibTrans" cxnId="{4D2DBB15-B27E-4D74-89EC-90BD5550AEF0}">
      <dgm:prSet/>
      <dgm:spPr/>
      <dgm:t>
        <a:bodyPr/>
        <a:lstStyle/>
        <a:p>
          <a:endParaRPr lang="en-US"/>
        </a:p>
      </dgm:t>
    </dgm:pt>
    <dgm:pt modelId="{D52A2A77-4B8C-4C75-B40D-AEBEF284CA6F}">
      <dgm:prSet/>
      <dgm:spPr/>
      <dgm:t>
        <a:bodyPr/>
        <a:lstStyle/>
        <a:p>
          <a:pPr>
            <a:lnSpc>
              <a:spcPct val="100000"/>
            </a:lnSpc>
          </a:pPr>
          <a:r>
            <a:rPr lang="en-US" b="0" i="0"/>
            <a:t>Promoting the different activities of the organisataion before staring the season.</a:t>
          </a:r>
          <a:endParaRPr lang="en-US"/>
        </a:p>
      </dgm:t>
    </dgm:pt>
    <dgm:pt modelId="{C8F8A7DD-D87B-470C-ABDF-DFF808B5A87B}" type="parTrans" cxnId="{8BC98E51-A52A-4589-8215-741F4DCCF285}">
      <dgm:prSet/>
      <dgm:spPr/>
      <dgm:t>
        <a:bodyPr/>
        <a:lstStyle/>
        <a:p>
          <a:endParaRPr lang="en-US"/>
        </a:p>
      </dgm:t>
    </dgm:pt>
    <dgm:pt modelId="{08B2B174-5B53-4B05-A052-7412DA1E13B4}" type="sibTrans" cxnId="{8BC98E51-A52A-4589-8215-741F4DCCF285}">
      <dgm:prSet/>
      <dgm:spPr/>
      <dgm:t>
        <a:bodyPr/>
        <a:lstStyle/>
        <a:p>
          <a:endParaRPr lang="en-US"/>
        </a:p>
      </dgm:t>
    </dgm:pt>
    <dgm:pt modelId="{2954D703-E845-45BA-88F0-3862A833EA67}">
      <dgm:prSet/>
      <dgm:spPr/>
      <dgm:t>
        <a:bodyPr/>
        <a:lstStyle/>
        <a:p>
          <a:pPr>
            <a:lnSpc>
              <a:spcPct val="100000"/>
            </a:lnSpc>
          </a:pPr>
          <a:r>
            <a:rPr lang="en-US" b="0" i="0"/>
            <a:t>Ensuing the video and graphical promotional activities and customers review.</a:t>
          </a:r>
          <a:endParaRPr lang="en-US"/>
        </a:p>
      </dgm:t>
    </dgm:pt>
    <dgm:pt modelId="{8B7D3469-C0CF-4876-B59C-29F675ECEA99}" type="parTrans" cxnId="{1A1F0991-5FC0-4721-9AF7-F6FB04BA0EB9}">
      <dgm:prSet/>
      <dgm:spPr/>
      <dgm:t>
        <a:bodyPr/>
        <a:lstStyle/>
        <a:p>
          <a:endParaRPr lang="en-US"/>
        </a:p>
      </dgm:t>
    </dgm:pt>
    <dgm:pt modelId="{8EA5D0EB-5F03-43F7-ADD8-257A4F737C15}" type="sibTrans" cxnId="{1A1F0991-5FC0-4721-9AF7-F6FB04BA0EB9}">
      <dgm:prSet/>
      <dgm:spPr/>
      <dgm:t>
        <a:bodyPr/>
        <a:lstStyle/>
        <a:p>
          <a:endParaRPr lang="en-US"/>
        </a:p>
      </dgm:t>
    </dgm:pt>
    <dgm:pt modelId="{9DC690F3-E65E-45DE-84BA-971BB8F6AA06}" type="pres">
      <dgm:prSet presAssocID="{226B621D-A6A5-4657-9321-57BADC08F07B}" presName="root" presStyleCnt="0">
        <dgm:presLayoutVars>
          <dgm:dir/>
          <dgm:resizeHandles val="exact"/>
        </dgm:presLayoutVars>
      </dgm:prSet>
      <dgm:spPr/>
    </dgm:pt>
    <dgm:pt modelId="{113F983D-8257-462E-9ED0-510B6DAC3570}" type="pres">
      <dgm:prSet presAssocID="{999F26F0-0DE4-49EC-809B-511269AE961F}" presName="compNode" presStyleCnt="0"/>
      <dgm:spPr/>
    </dgm:pt>
    <dgm:pt modelId="{029A027B-7DBC-4D9D-81F6-46D3CBFD03E9}" type="pres">
      <dgm:prSet presAssocID="{999F26F0-0DE4-49EC-809B-511269AE961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78475A84-85CE-476A-B2ED-4E93324249A9}" type="pres">
      <dgm:prSet presAssocID="{999F26F0-0DE4-49EC-809B-511269AE961F}" presName="spaceRect" presStyleCnt="0"/>
      <dgm:spPr/>
    </dgm:pt>
    <dgm:pt modelId="{D40A1051-3284-4693-9836-F63B1E6A70D9}" type="pres">
      <dgm:prSet presAssocID="{999F26F0-0DE4-49EC-809B-511269AE961F}" presName="textRect" presStyleLbl="revTx" presStyleIdx="0" presStyleCnt="4">
        <dgm:presLayoutVars>
          <dgm:chMax val="1"/>
          <dgm:chPref val="1"/>
        </dgm:presLayoutVars>
      </dgm:prSet>
      <dgm:spPr/>
    </dgm:pt>
    <dgm:pt modelId="{D18B11AF-53FD-48C9-9E48-E2A029FE04FF}" type="pres">
      <dgm:prSet presAssocID="{C5711CA5-A49D-4F3A-B5D3-BBD8C0284A49}" presName="sibTrans" presStyleCnt="0"/>
      <dgm:spPr/>
    </dgm:pt>
    <dgm:pt modelId="{D3731234-F7C8-4044-B4B9-15931B5D90CE}" type="pres">
      <dgm:prSet presAssocID="{75EE346E-9287-4993-84A5-161AFC841E42}" presName="compNode" presStyleCnt="0"/>
      <dgm:spPr/>
    </dgm:pt>
    <dgm:pt modelId="{144C9213-479E-4268-AF5E-680E0A8EC227}" type="pres">
      <dgm:prSet presAssocID="{75EE346E-9287-4993-84A5-161AFC841E4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DA4EA398-0AD4-4607-A6D1-AC95F8D09F76}" type="pres">
      <dgm:prSet presAssocID="{75EE346E-9287-4993-84A5-161AFC841E42}" presName="spaceRect" presStyleCnt="0"/>
      <dgm:spPr/>
    </dgm:pt>
    <dgm:pt modelId="{A03DE9E8-9550-45C1-A866-EC35C2142F33}" type="pres">
      <dgm:prSet presAssocID="{75EE346E-9287-4993-84A5-161AFC841E42}" presName="textRect" presStyleLbl="revTx" presStyleIdx="1" presStyleCnt="4">
        <dgm:presLayoutVars>
          <dgm:chMax val="1"/>
          <dgm:chPref val="1"/>
        </dgm:presLayoutVars>
      </dgm:prSet>
      <dgm:spPr/>
    </dgm:pt>
    <dgm:pt modelId="{E62F0D27-1145-4408-88E2-010F11C00858}" type="pres">
      <dgm:prSet presAssocID="{CCCC21CB-A61E-46DF-98AA-C3BC7F415319}" presName="sibTrans" presStyleCnt="0"/>
      <dgm:spPr/>
    </dgm:pt>
    <dgm:pt modelId="{9AB6CC65-278B-49CD-A5A2-7E2CBE59FB7C}" type="pres">
      <dgm:prSet presAssocID="{D52A2A77-4B8C-4C75-B40D-AEBEF284CA6F}" presName="compNode" presStyleCnt="0"/>
      <dgm:spPr/>
    </dgm:pt>
    <dgm:pt modelId="{33400F30-E770-45FA-B424-6D2159C5649C}" type="pres">
      <dgm:prSet presAssocID="{D52A2A77-4B8C-4C75-B40D-AEBEF284CA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ach ball"/>
        </a:ext>
      </dgm:extLst>
    </dgm:pt>
    <dgm:pt modelId="{B139C1F9-C4D9-4B54-8D43-CF02BE93F4BA}" type="pres">
      <dgm:prSet presAssocID="{D52A2A77-4B8C-4C75-B40D-AEBEF284CA6F}" presName="spaceRect" presStyleCnt="0"/>
      <dgm:spPr/>
    </dgm:pt>
    <dgm:pt modelId="{8F8A623F-589A-4D20-BA6C-06BD26651F97}" type="pres">
      <dgm:prSet presAssocID="{D52A2A77-4B8C-4C75-B40D-AEBEF284CA6F}" presName="textRect" presStyleLbl="revTx" presStyleIdx="2" presStyleCnt="4">
        <dgm:presLayoutVars>
          <dgm:chMax val="1"/>
          <dgm:chPref val="1"/>
        </dgm:presLayoutVars>
      </dgm:prSet>
      <dgm:spPr/>
    </dgm:pt>
    <dgm:pt modelId="{C4664DB4-9E47-4765-B759-B3F7F44998B4}" type="pres">
      <dgm:prSet presAssocID="{08B2B174-5B53-4B05-A052-7412DA1E13B4}" presName="sibTrans" presStyleCnt="0"/>
      <dgm:spPr/>
    </dgm:pt>
    <dgm:pt modelId="{48B368D8-4A7E-4218-A817-BB6540499366}" type="pres">
      <dgm:prSet presAssocID="{2954D703-E845-45BA-88F0-3862A833EA67}" presName="compNode" presStyleCnt="0"/>
      <dgm:spPr/>
    </dgm:pt>
    <dgm:pt modelId="{1D66451F-19A9-48C7-A3E6-F98C82DC4EBF}" type="pres">
      <dgm:prSet presAssocID="{2954D703-E845-45BA-88F0-3862A833EA6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y"/>
        </a:ext>
      </dgm:extLst>
    </dgm:pt>
    <dgm:pt modelId="{641A3A1A-ED7C-4CB6-821A-398734DA12AC}" type="pres">
      <dgm:prSet presAssocID="{2954D703-E845-45BA-88F0-3862A833EA67}" presName="spaceRect" presStyleCnt="0"/>
      <dgm:spPr/>
    </dgm:pt>
    <dgm:pt modelId="{7B24F946-C0FF-4130-8856-04B199A86DCF}" type="pres">
      <dgm:prSet presAssocID="{2954D703-E845-45BA-88F0-3862A833EA67}" presName="textRect" presStyleLbl="revTx" presStyleIdx="3" presStyleCnt="4">
        <dgm:presLayoutVars>
          <dgm:chMax val="1"/>
          <dgm:chPref val="1"/>
        </dgm:presLayoutVars>
      </dgm:prSet>
      <dgm:spPr/>
    </dgm:pt>
  </dgm:ptLst>
  <dgm:cxnLst>
    <dgm:cxn modelId="{12B06F05-7B9C-4929-93BF-4A470BE61720}" type="presOf" srcId="{75EE346E-9287-4993-84A5-161AFC841E42}" destId="{A03DE9E8-9550-45C1-A866-EC35C2142F33}" srcOrd="0" destOrd="0" presId="urn:microsoft.com/office/officeart/2018/2/layout/IconLabelList"/>
    <dgm:cxn modelId="{4D2DBB15-B27E-4D74-89EC-90BD5550AEF0}" srcId="{226B621D-A6A5-4657-9321-57BADC08F07B}" destId="{75EE346E-9287-4993-84A5-161AFC841E42}" srcOrd="1" destOrd="0" parTransId="{22AB4C37-F7F4-4CEE-9311-965C53A03ED0}" sibTransId="{CCCC21CB-A61E-46DF-98AA-C3BC7F415319}"/>
    <dgm:cxn modelId="{E2FE811B-BCA6-403B-B26F-B087D7C89A12}" type="presOf" srcId="{999F26F0-0DE4-49EC-809B-511269AE961F}" destId="{D40A1051-3284-4693-9836-F63B1E6A70D9}" srcOrd="0" destOrd="0" presId="urn:microsoft.com/office/officeart/2018/2/layout/IconLabelList"/>
    <dgm:cxn modelId="{55B29B4B-873E-4C3B-A4A4-7FB09F72AB7E}" type="presOf" srcId="{2954D703-E845-45BA-88F0-3862A833EA67}" destId="{7B24F946-C0FF-4130-8856-04B199A86DCF}" srcOrd="0" destOrd="0" presId="urn:microsoft.com/office/officeart/2018/2/layout/IconLabelList"/>
    <dgm:cxn modelId="{8BC98E51-A52A-4589-8215-741F4DCCF285}" srcId="{226B621D-A6A5-4657-9321-57BADC08F07B}" destId="{D52A2A77-4B8C-4C75-B40D-AEBEF284CA6F}" srcOrd="2" destOrd="0" parTransId="{C8F8A7DD-D87B-470C-ABDF-DFF808B5A87B}" sibTransId="{08B2B174-5B53-4B05-A052-7412DA1E13B4}"/>
    <dgm:cxn modelId="{4D01B158-13AD-46D1-B4F8-382699D53A2E}" srcId="{226B621D-A6A5-4657-9321-57BADC08F07B}" destId="{999F26F0-0DE4-49EC-809B-511269AE961F}" srcOrd="0" destOrd="0" parTransId="{16072E70-BB1D-435E-9F1F-10A310489E12}" sibTransId="{C5711CA5-A49D-4F3A-B5D3-BBD8C0284A49}"/>
    <dgm:cxn modelId="{1A1F0991-5FC0-4721-9AF7-F6FB04BA0EB9}" srcId="{226B621D-A6A5-4657-9321-57BADC08F07B}" destId="{2954D703-E845-45BA-88F0-3862A833EA67}" srcOrd="3" destOrd="0" parTransId="{8B7D3469-C0CF-4876-B59C-29F675ECEA99}" sibTransId="{8EA5D0EB-5F03-43F7-ADD8-257A4F737C15}"/>
    <dgm:cxn modelId="{6DB82EA4-721A-4BC0-9537-76977E4DC691}" type="presOf" srcId="{D52A2A77-4B8C-4C75-B40D-AEBEF284CA6F}" destId="{8F8A623F-589A-4D20-BA6C-06BD26651F97}" srcOrd="0" destOrd="0" presId="urn:microsoft.com/office/officeart/2018/2/layout/IconLabelList"/>
    <dgm:cxn modelId="{89ED9FD2-5D48-4164-9924-4015E1E3313C}" type="presOf" srcId="{226B621D-A6A5-4657-9321-57BADC08F07B}" destId="{9DC690F3-E65E-45DE-84BA-971BB8F6AA06}" srcOrd="0" destOrd="0" presId="urn:microsoft.com/office/officeart/2018/2/layout/IconLabelList"/>
    <dgm:cxn modelId="{C265A2F0-B8C8-4D84-A6E2-5B9799DA4007}" type="presParOf" srcId="{9DC690F3-E65E-45DE-84BA-971BB8F6AA06}" destId="{113F983D-8257-462E-9ED0-510B6DAC3570}" srcOrd="0" destOrd="0" presId="urn:microsoft.com/office/officeart/2018/2/layout/IconLabelList"/>
    <dgm:cxn modelId="{2C978B70-D020-4476-84BF-9BC33EEFD399}" type="presParOf" srcId="{113F983D-8257-462E-9ED0-510B6DAC3570}" destId="{029A027B-7DBC-4D9D-81F6-46D3CBFD03E9}" srcOrd="0" destOrd="0" presId="urn:microsoft.com/office/officeart/2018/2/layout/IconLabelList"/>
    <dgm:cxn modelId="{B3B5708E-C907-4B10-ACD6-73939D02786E}" type="presParOf" srcId="{113F983D-8257-462E-9ED0-510B6DAC3570}" destId="{78475A84-85CE-476A-B2ED-4E93324249A9}" srcOrd="1" destOrd="0" presId="urn:microsoft.com/office/officeart/2018/2/layout/IconLabelList"/>
    <dgm:cxn modelId="{7889D1F5-2E1C-4928-ACE2-09470A818C47}" type="presParOf" srcId="{113F983D-8257-462E-9ED0-510B6DAC3570}" destId="{D40A1051-3284-4693-9836-F63B1E6A70D9}" srcOrd="2" destOrd="0" presId="urn:microsoft.com/office/officeart/2018/2/layout/IconLabelList"/>
    <dgm:cxn modelId="{2939CA09-C6D3-4A06-926F-56A346871998}" type="presParOf" srcId="{9DC690F3-E65E-45DE-84BA-971BB8F6AA06}" destId="{D18B11AF-53FD-48C9-9E48-E2A029FE04FF}" srcOrd="1" destOrd="0" presId="urn:microsoft.com/office/officeart/2018/2/layout/IconLabelList"/>
    <dgm:cxn modelId="{8E253AB8-8073-49B7-9486-57D566429C59}" type="presParOf" srcId="{9DC690F3-E65E-45DE-84BA-971BB8F6AA06}" destId="{D3731234-F7C8-4044-B4B9-15931B5D90CE}" srcOrd="2" destOrd="0" presId="urn:microsoft.com/office/officeart/2018/2/layout/IconLabelList"/>
    <dgm:cxn modelId="{8BD6668D-FAE1-4778-B3E4-5E105B278D84}" type="presParOf" srcId="{D3731234-F7C8-4044-B4B9-15931B5D90CE}" destId="{144C9213-479E-4268-AF5E-680E0A8EC227}" srcOrd="0" destOrd="0" presId="urn:microsoft.com/office/officeart/2018/2/layout/IconLabelList"/>
    <dgm:cxn modelId="{1C6F2B8B-6E8D-4E78-8092-05A45F1E9BD0}" type="presParOf" srcId="{D3731234-F7C8-4044-B4B9-15931B5D90CE}" destId="{DA4EA398-0AD4-4607-A6D1-AC95F8D09F76}" srcOrd="1" destOrd="0" presId="urn:microsoft.com/office/officeart/2018/2/layout/IconLabelList"/>
    <dgm:cxn modelId="{6423DBE1-680D-4D2F-A355-2F296BABB822}" type="presParOf" srcId="{D3731234-F7C8-4044-B4B9-15931B5D90CE}" destId="{A03DE9E8-9550-45C1-A866-EC35C2142F33}" srcOrd="2" destOrd="0" presId="urn:microsoft.com/office/officeart/2018/2/layout/IconLabelList"/>
    <dgm:cxn modelId="{789749B5-0138-479B-9EE8-4AC857D43763}" type="presParOf" srcId="{9DC690F3-E65E-45DE-84BA-971BB8F6AA06}" destId="{E62F0D27-1145-4408-88E2-010F11C00858}" srcOrd="3" destOrd="0" presId="urn:microsoft.com/office/officeart/2018/2/layout/IconLabelList"/>
    <dgm:cxn modelId="{D33B2FFD-FCDA-4EF6-AB16-FE4882957278}" type="presParOf" srcId="{9DC690F3-E65E-45DE-84BA-971BB8F6AA06}" destId="{9AB6CC65-278B-49CD-A5A2-7E2CBE59FB7C}" srcOrd="4" destOrd="0" presId="urn:microsoft.com/office/officeart/2018/2/layout/IconLabelList"/>
    <dgm:cxn modelId="{814281FE-22FB-4DC0-B461-8C0C2637FBD1}" type="presParOf" srcId="{9AB6CC65-278B-49CD-A5A2-7E2CBE59FB7C}" destId="{33400F30-E770-45FA-B424-6D2159C5649C}" srcOrd="0" destOrd="0" presId="urn:microsoft.com/office/officeart/2018/2/layout/IconLabelList"/>
    <dgm:cxn modelId="{1A386852-28F2-40BF-A314-EC5C37258731}" type="presParOf" srcId="{9AB6CC65-278B-49CD-A5A2-7E2CBE59FB7C}" destId="{B139C1F9-C4D9-4B54-8D43-CF02BE93F4BA}" srcOrd="1" destOrd="0" presId="urn:microsoft.com/office/officeart/2018/2/layout/IconLabelList"/>
    <dgm:cxn modelId="{BC924155-5CBA-4103-9656-C9381B2B43CB}" type="presParOf" srcId="{9AB6CC65-278B-49CD-A5A2-7E2CBE59FB7C}" destId="{8F8A623F-589A-4D20-BA6C-06BD26651F97}" srcOrd="2" destOrd="0" presId="urn:microsoft.com/office/officeart/2018/2/layout/IconLabelList"/>
    <dgm:cxn modelId="{E10AC279-AF4F-49C6-8623-C550251D806C}" type="presParOf" srcId="{9DC690F3-E65E-45DE-84BA-971BB8F6AA06}" destId="{C4664DB4-9E47-4765-B759-B3F7F44998B4}" srcOrd="5" destOrd="0" presId="urn:microsoft.com/office/officeart/2018/2/layout/IconLabelList"/>
    <dgm:cxn modelId="{E7BD45DE-A314-4914-B2EF-9424B7C70D06}" type="presParOf" srcId="{9DC690F3-E65E-45DE-84BA-971BB8F6AA06}" destId="{48B368D8-4A7E-4218-A817-BB6540499366}" srcOrd="6" destOrd="0" presId="urn:microsoft.com/office/officeart/2018/2/layout/IconLabelList"/>
    <dgm:cxn modelId="{46E55675-AE4C-48EF-9F5D-5A7208E9AC67}" type="presParOf" srcId="{48B368D8-4A7E-4218-A817-BB6540499366}" destId="{1D66451F-19A9-48C7-A3E6-F98C82DC4EBF}" srcOrd="0" destOrd="0" presId="urn:microsoft.com/office/officeart/2018/2/layout/IconLabelList"/>
    <dgm:cxn modelId="{BCD94BE1-6530-4E08-AACB-B065F1BCB27A}" type="presParOf" srcId="{48B368D8-4A7E-4218-A817-BB6540499366}" destId="{641A3A1A-ED7C-4CB6-821A-398734DA12AC}" srcOrd="1" destOrd="0" presId="urn:microsoft.com/office/officeart/2018/2/layout/IconLabelList"/>
    <dgm:cxn modelId="{9A97D27C-110D-492D-898F-FE4221553E1D}" type="presParOf" srcId="{48B368D8-4A7E-4218-A817-BB6540499366}" destId="{7B24F946-C0FF-4130-8856-04B199A86DC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E6E1C-E45C-4EBD-9114-F09739E7EE66}">
      <dsp:nvSpPr>
        <dsp:cNvPr id="0" name=""/>
        <dsp:cNvSpPr/>
      </dsp:nvSpPr>
      <dsp:spPr>
        <a:xfrm>
          <a:off x="0" y="67864"/>
          <a:ext cx="5122606" cy="8353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Greatest contribution in the local economy </a:t>
          </a:r>
        </a:p>
      </dsp:txBody>
      <dsp:txXfrm>
        <a:off x="40780" y="108644"/>
        <a:ext cx="5041046" cy="753819"/>
      </dsp:txXfrm>
    </dsp:sp>
    <dsp:sp modelId="{1690FC77-BB65-45DA-8616-2300F3E17555}">
      <dsp:nvSpPr>
        <dsp:cNvPr id="0" name=""/>
        <dsp:cNvSpPr/>
      </dsp:nvSpPr>
      <dsp:spPr>
        <a:xfrm>
          <a:off x="0" y="963724"/>
          <a:ext cx="5122606" cy="8353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Ensure the comfortable and safe accommodations for the guests</a:t>
          </a:r>
        </a:p>
      </dsp:txBody>
      <dsp:txXfrm>
        <a:off x="40780" y="1004504"/>
        <a:ext cx="5041046" cy="753819"/>
      </dsp:txXfrm>
    </dsp:sp>
    <dsp:sp modelId="{356552A6-A730-4382-8BDB-371A2AF2A87A}">
      <dsp:nvSpPr>
        <dsp:cNvPr id="0" name=""/>
        <dsp:cNvSpPr/>
      </dsp:nvSpPr>
      <dsp:spPr>
        <a:xfrm>
          <a:off x="0" y="1859584"/>
          <a:ext cx="5122606" cy="8353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Highly professional staffs and employee support </a:t>
          </a:r>
        </a:p>
      </dsp:txBody>
      <dsp:txXfrm>
        <a:off x="40780" y="1900364"/>
        <a:ext cx="5041046" cy="753819"/>
      </dsp:txXfrm>
    </dsp:sp>
    <dsp:sp modelId="{CA75F166-83D9-4C24-910D-4960CC622176}">
      <dsp:nvSpPr>
        <dsp:cNvPr id="0" name=""/>
        <dsp:cNvSpPr/>
      </dsp:nvSpPr>
      <dsp:spPr>
        <a:xfrm>
          <a:off x="0" y="2755444"/>
          <a:ext cx="5122606" cy="8353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High profit margin </a:t>
          </a:r>
        </a:p>
      </dsp:txBody>
      <dsp:txXfrm>
        <a:off x="40780" y="2796224"/>
        <a:ext cx="5041046"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ED8D8-87D2-4521-A733-D0B9779E235A}">
      <dsp:nvSpPr>
        <dsp:cNvPr id="0" name=""/>
        <dsp:cNvSpPr/>
      </dsp:nvSpPr>
      <dsp:spPr>
        <a:xfrm>
          <a:off x="668684" y="622138"/>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2A54FE-08C5-4CA1-B56F-6377F3BC87CB}">
      <dsp:nvSpPr>
        <dsp:cNvPr id="0" name=""/>
        <dsp:cNvSpPr/>
      </dsp:nvSpPr>
      <dsp:spPr>
        <a:xfrm>
          <a:off x="902684" y="85613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38365D-3E76-48BB-B4D1-38CA620F5C01}">
      <dsp:nvSpPr>
        <dsp:cNvPr id="0" name=""/>
        <dsp:cNvSpPr/>
      </dsp:nvSpPr>
      <dsp:spPr>
        <a:xfrm>
          <a:off x="317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Hiring Contract based staff for the company. </a:t>
          </a:r>
          <a:endParaRPr lang="en-US" sz="1200" kern="1200"/>
        </a:p>
      </dsp:txBody>
      <dsp:txXfrm>
        <a:off x="317684" y="2062138"/>
        <a:ext cx="1800000" cy="720000"/>
      </dsp:txXfrm>
    </dsp:sp>
    <dsp:sp modelId="{0918357A-9379-4C14-AB8C-59C8F4E84FEB}">
      <dsp:nvSpPr>
        <dsp:cNvPr id="0" name=""/>
        <dsp:cNvSpPr/>
      </dsp:nvSpPr>
      <dsp:spPr>
        <a:xfrm>
          <a:off x="2783684" y="622138"/>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CAC483-4C35-43A1-BAD7-8ACDFC55860F}">
      <dsp:nvSpPr>
        <dsp:cNvPr id="0" name=""/>
        <dsp:cNvSpPr/>
      </dsp:nvSpPr>
      <dsp:spPr>
        <a:xfrm>
          <a:off x="3017684" y="85613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EA1497-8013-4E49-BA35-2E64B945C715}">
      <dsp:nvSpPr>
        <dsp:cNvPr id="0" name=""/>
        <dsp:cNvSpPr/>
      </dsp:nvSpPr>
      <dsp:spPr>
        <a:xfrm>
          <a:off x="2432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Ensuring proper training and development based on the necessity.</a:t>
          </a:r>
          <a:endParaRPr lang="en-US" sz="1200" kern="1200"/>
        </a:p>
      </dsp:txBody>
      <dsp:txXfrm>
        <a:off x="2432684" y="2062138"/>
        <a:ext cx="1800000" cy="720000"/>
      </dsp:txXfrm>
    </dsp:sp>
    <dsp:sp modelId="{13D2E3A4-D7B0-4831-9A3C-F38A21F6E9B6}">
      <dsp:nvSpPr>
        <dsp:cNvPr id="0" name=""/>
        <dsp:cNvSpPr/>
      </dsp:nvSpPr>
      <dsp:spPr>
        <a:xfrm>
          <a:off x="4898684" y="622138"/>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D19277-C429-497E-8653-F9D92C114F73}">
      <dsp:nvSpPr>
        <dsp:cNvPr id="0" name=""/>
        <dsp:cNvSpPr/>
      </dsp:nvSpPr>
      <dsp:spPr>
        <a:xfrm>
          <a:off x="5132684" y="85613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75573E-9988-4CFE-8703-8CDA7CC9FA74}">
      <dsp:nvSpPr>
        <dsp:cNvPr id="0" name=""/>
        <dsp:cNvSpPr/>
      </dsp:nvSpPr>
      <dsp:spPr>
        <a:xfrm>
          <a:off x="4547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Offering attractive and competitive salaries to the staffs </a:t>
          </a:r>
          <a:endParaRPr lang="en-US" sz="1200" kern="1200"/>
        </a:p>
      </dsp:txBody>
      <dsp:txXfrm>
        <a:off x="4547684" y="2062138"/>
        <a:ext cx="1800000" cy="720000"/>
      </dsp:txXfrm>
    </dsp:sp>
    <dsp:sp modelId="{F7410E9A-A94D-4574-B638-B2073FA1C018}">
      <dsp:nvSpPr>
        <dsp:cNvPr id="0" name=""/>
        <dsp:cNvSpPr/>
      </dsp:nvSpPr>
      <dsp:spPr>
        <a:xfrm>
          <a:off x="7013685" y="622138"/>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808179-C1B5-4D18-9324-E0D5E71B008E}">
      <dsp:nvSpPr>
        <dsp:cNvPr id="0" name=""/>
        <dsp:cNvSpPr/>
      </dsp:nvSpPr>
      <dsp:spPr>
        <a:xfrm>
          <a:off x="7247685" y="85613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80CFE9-F577-423D-B16C-2AA83C3103A5}">
      <dsp:nvSpPr>
        <dsp:cNvPr id="0" name=""/>
        <dsp:cNvSpPr/>
      </dsp:nvSpPr>
      <dsp:spPr>
        <a:xfrm>
          <a:off x="6662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Offering several facilities to the staffs.</a:t>
          </a:r>
          <a:endParaRPr lang="en-US" sz="1200" kern="1200"/>
        </a:p>
      </dsp:txBody>
      <dsp:txXfrm>
        <a:off x="6662684" y="2062138"/>
        <a:ext cx="1800000" cy="720000"/>
      </dsp:txXfrm>
    </dsp:sp>
    <dsp:sp modelId="{4BA693BA-99A4-4DBE-8887-D9184574D2E5}">
      <dsp:nvSpPr>
        <dsp:cNvPr id="0" name=""/>
        <dsp:cNvSpPr/>
      </dsp:nvSpPr>
      <dsp:spPr>
        <a:xfrm>
          <a:off x="9128685" y="622138"/>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BB2600-2F1E-40D1-A524-87802E12B323}">
      <dsp:nvSpPr>
        <dsp:cNvPr id="0" name=""/>
        <dsp:cNvSpPr/>
      </dsp:nvSpPr>
      <dsp:spPr>
        <a:xfrm>
          <a:off x="9362684" y="85613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7CB0753-866D-4BFA-A077-2892916D6C41}">
      <dsp:nvSpPr>
        <dsp:cNvPr id="0" name=""/>
        <dsp:cNvSpPr/>
      </dsp:nvSpPr>
      <dsp:spPr>
        <a:xfrm>
          <a:off x="8777685"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0" i="0" kern="1200"/>
            <a:t>Cost control by hiring staff every year</a:t>
          </a:r>
          <a:endParaRPr lang="en-US" sz="1200" kern="1200"/>
        </a:p>
      </dsp:txBody>
      <dsp:txXfrm>
        <a:off x="8777685" y="2062138"/>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B8F48-EC19-405E-ADE6-600C3EBCA56F}">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186453E-C3BB-41EE-B997-971615DF7B42}">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Times New Roman" panose="02020603050405020304" pitchFamily="18" charset="0"/>
              <a:ea typeface="SimSun" panose="02010600030101010101" pitchFamily="2" charset="-122"/>
              <a:cs typeface="Times New Roman" panose="02020603050405020304" pitchFamily="18" charset="0"/>
            </a:rPr>
            <a:t>Arrange rewards based on the performance</a:t>
          </a:r>
          <a:endParaRPr lang="en-US" sz="1400" kern="1200"/>
        </a:p>
      </dsp:txBody>
      <dsp:txXfrm>
        <a:off x="89042" y="2032622"/>
        <a:ext cx="2368460" cy="720000"/>
      </dsp:txXfrm>
    </dsp:sp>
    <dsp:sp modelId="{BBF8DC1D-B6F6-4BB5-AFED-FEDDEB8148DE}">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0B6E8D-C3C8-406A-A1EA-E64419C3F985}">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Times New Roman" panose="02020603050405020304" pitchFamily="18" charset="0"/>
              <a:ea typeface="SimSun" panose="02010600030101010101" pitchFamily="2" charset="-122"/>
              <a:cs typeface="Times New Roman" panose="02020603050405020304" pitchFamily="18" charset="0"/>
            </a:rPr>
            <a:t>Developing good organist ion environment and culture, which will motivate staffs to work</a:t>
          </a:r>
          <a:endParaRPr lang="en-US" sz="1400" kern="1200"/>
        </a:p>
      </dsp:txBody>
      <dsp:txXfrm>
        <a:off x="2871984" y="2032622"/>
        <a:ext cx="2368460" cy="720000"/>
      </dsp:txXfrm>
    </dsp:sp>
    <dsp:sp modelId="{53F2C9B1-7348-4402-AB1D-4EC1401CDF55}">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C654ED-C62C-402C-8860-561DA2D2D6D2}">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Times New Roman" panose="02020603050405020304" pitchFamily="18" charset="0"/>
              <a:ea typeface="SimSun" panose="02010600030101010101" pitchFamily="2" charset="-122"/>
              <a:cs typeface="Times New Roman" panose="02020603050405020304" pitchFamily="18" charset="0"/>
            </a:rPr>
            <a:t>Offering career growth and development for the staffs </a:t>
          </a:r>
          <a:endParaRPr lang="en-US" sz="1400" kern="1200"/>
        </a:p>
      </dsp:txBody>
      <dsp:txXfrm>
        <a:off x="5654925" y="2032622"/>
        <a:ext cx="2368460" cy="720000"/>
      </dsp:txXfrm>
    </dsp:sp>
    <dsp:sp modelId="{C2172E8C-599B-438C-B0E3-35894A49FADA}">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2123BE-FE0F-456C-808D-A843D2D8D46C}">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Times New Roman" panose="02020603050405020304" pitchFamily="18" charset="0"/>
              <a:ea typeface="SimSun" panose="02010600030101010101" pitchFamily="2" charset="-122"/>
              <a:cs typeface="Times New Roman" panose="02020603050405020304" pitchFamily="18" charset="0"/>
            </a:rPr>
            <a:t>Developing supporting organisational culture </a:t>
          </a:r>
          <a:endParaRPr lang="en-US" sz="1400" kern="1200"/>
        </a:p>
      </dsp:txBody>
      <dsp:txXfrm>
        <a:off x="8437866" y="2032622"/>
        <a:ext cx="236846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A027B-7DBC-4D9D-81F6-46D3CBFD03E9}">
      <dsp:nvSpPr>
        <dsp:cNvPr id="0" name=""/>
        <dsp:cNvSpPr/>
      </dsp:nvSpPr>
      <dsp:spPr>
        <a:xfrm>
          <a:off x="1403550" y="264464"/>
          <a:ext cx="777568" cy="7775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0A1051-3284-4693-9836-F63B1E6A70D9}">
      <dsp:nvSpPr>
        <dsp:cNvPr id="0" name=""/>
        <dsp:cNvSpPr/>
      </dsp:nvSpPr>
      <dsp:spPr>
        <a:xfrm>
          <a:off x="928369" y="1328449"/>
          <a:ext cx="1727929" cy="84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Reduction of recruitment costing.</a:t>
          </a:r>
          <a:endParaRPr lang="en-US" sz="1100" kern="1200"/>
        </a:p>
      </dsp:txBody>
      <dsp:txXfrm>
        <a:off x="928369" y="1328449"/>
        <a:ext cx="1727929" cy="842365"/>
      </dsp:txXfrm>
    </dsp:sp>
    <dsp:sp modelId="{144C9213-479E-4268-AF5E-680E0A8EC227}">
      <dsp:nvSpPr>
        <dsp:cNvPr id="0" name=""/>
        <dsp:cNvSpPr/>
      </dsp:nvSpPr>
      <dsp:spPr>
        <a:xfrm>
          <a:off x="3433868" y="264464"/>
          <a:ext cx="777568" cy="7775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3DE9E8-9550-45C1-A866-EC35C2142F33}">
      <dsp:nvSpPr>
        <dsp:cNvPr id="0" name=""/>
        <dsp:cNvSpPr/>
      </dsp:nvSpPr>
      <dsp:spPr>
        <a:xfrm>
          <a:off x="2958687" y="1328449"/>
          <a:ext cx="1727929" cy="84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Identify the necessity of training and development and ensure based on the capability of the employee.</a:t>
          </a:r>
          <a:endParaRPr lang="en-US" sz="1100" kern="1200"/>
        </a:p>
      </dsp:txBody>
      <dsp:txXfrm>
        <a:off x="2958687" y="1328449"/>
        <a:ext cx="1727929" cy="842365"/>
      </dsp:txXfrm>
    </dsp:sp>
    <dsp:sp modelId="{33400F30-E770-45FA-B424-6D2159C5649C}">
      <dsp:nvSpPr>
        <dsp:cNvPr id="0" name=""/>
        <dsp:cNvSpPr/>
      </dsp:nvSpPr>
      <dsp:spPr>
        <a:xfrm>
          <a:off x="1403550" y="2602797"/>
          <a:ext cx="777568" cy="7775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8A623F-589A-4D20-BA6C-06BD26651F97}">
      <dsp:nvSpPr>
        <dsp:cNvPr id="0" name=""/>
        <dsp:cNvSpPr/>
      </dsp:nvSpPr>
      <dsp:spPr>
        <a:xfrm>
          <a:off x="928369" y="3666782"/>
          <a:ext cx="1727929" cy="84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Promoting the different activities of the organisataion before staring the season.</a:t>
          </a:r>
          <a:endParaRPr lang="en-US" sz="1100" kern="1200"/>
        </a:p>
      </dsp:txBody>
      <dsp:txXfrm>
        <a:off x="928369" y="3666782"/>
        <a:ext cx="1727929" cy="842365"/>
      </dsp:txXfrm>
    </dsp:sp>
    <dsp:sp modelId="{1D66451F-19A9-48C7-A3E6-F98C82DC4EBF}">
      <dsp:nvSpPr>
        <dsp:cNvPr id="0" name=""/>
        <dsp:cNvSpPr/>
      </dsp:nvSpPr>
      <dsp:spPr>
        <a:xfrm>
          <a:off x="3433868" y="2602797"/>
          <a:ext cx="777568" cy="7775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24F946-C0FF-4130-8856-04B199A86DCF}">
      <dsp:nvSpPr>
        <dsp:cNvPr id="0" name=""/>
        <dsp:cNvSpPr/>
      </dsp:nvSpPr>
      <dsp:spPr>
        <a:xfrm>
          <a:off x="2958687" y="3666782"/>
          <a:ext cx="1727929" cy="84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Ensuing the video and graphical promotional activities and customers review.</a:t>
          </a:r>
          <a:endParaRPr lang="en-US" sz="1100" kern="1200"/>
        </a:p>
      </dsp:txBody>
      <dsp:txXfrm>
        <a:off x="2958687" y="3666782"/>
        <a:ext cx="1727929" cy="8423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B1A40B-0800-421E-8197-4D0DF220E533}"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277D11-61E5-4948-82D9-80779B41C9FD}" type="slidenum">
              <a:rPr lang="en-GB" smtClean="0"/>
              <a:t>‹#›</a:t>
            </a:fld>
            <a:endParaRPr lang="en-GB"/>
          </a:p>
        </p:txBody>
      </p:sp>
    </p:spTree>
    <p:extLst>
      <p:ext uri="{BB962C8B-B14F-4D97-AF65-F5344CB8AC3E}">
        <p14:creationId xmlns:p14="http://schemas.microsoft.com/office/powerpoint/2010/main" val="2444679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77D11-61E5-4948-82D9-80779B41C9FD}" type="slidenum">
              <a:rPr lang="en-GB" smtClean="0"/>
              <a:t>2</a:t>
            </a:fld>
            <a:endParaRPr lang="en-GB"/>
          </a:p>
        </p:txBody>
      </p:sp>
    </p:spTree>
    <p:extLst>
      <p:ext uri="{BB962C8B-B14F-4D97-AF65-F5344CB8AC3E}">
        <p14:creationId xmlns:p14="http://schemas.microsoft.com/office/powerpoint/2010/main" val="3180225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77D11-61E5-4948-82D9-80779B41C9FD}" type="slidenum">
              <a:rPr lang="en-GB" smtClean="0"/>
              <a:t>3</a:t>
            </a:fld>
            <a:endParaRPr lang="en-GB"/>
          </a:p>
        </p:txBody>
      </p:sp>
    </p:spTree>
    <p:extLst>
      <p:ext uri="{BB962C8B-B14F-4D97-AF65-F5344CB8AC3E}">
        <p14:creationId xmlns:p14="http://schemas.microsoft.com/office/powerpoint/2010/main" val="4214353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3B997-771D-BE4A-FFE5-72EBEED145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AA0685-EE40-8955-E734-A1BD6AB461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483148-D3C9-ED40-F219-0F67E1F8A1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61D34D-5BFF-1F00-9286-38E882A24584}"/>
              </a:ext>
            </a:extLst>
          </p:cNvPr>
          <p:cNvSpPr>
            <a:spLocks noGrp="1"/>
          </p:cNvSpPr>
          <p:nvPr>
            <p:ph type="sldNum" sz="quarter" idx="5"/>
          </p:nvPr>
        </p:nvSpPr>
        <p:spPr/>
        <p:txBody>
          <a:bodyPr/>
          <a:lstStyle/>
          <a:p>
            <a:fld id="{97277D11-61E5-4948-82D9-80779B41C9FD}" type="slidenum">
              <a:rPr lang="en-GB" smtClean="0"/>
              <a:t>4</a:t>
            </a:fld>
            <a:endParaRPr lang="en-GB"/>
          </a:p>
        </p:txBody>
      </p:sp>
    </p:spTree>
    <p:extLst>
      <p:ext uri="{BB962C8B-B14F-4D97-AF65-F5344CB8AC3E}">
        <p14:creationId xmlns:p14="http://schemas.microsoft.com/office/powerpoint/2010/main" val="1168920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77D11-61E5-4948-82D9-80779B41C9FD}" type="slidenum">
              <a:rPr lang="en-GB" smtClean="0"/>
              <a:t>5</a:t>
            </a:fld>
            <a:endParaRPr lang="en-GB"/>
          </a:p>
        </p:txBody>
      </p:sp>
    </p:spTree>
    <p:extLst>
      <p:ext uri="{BB962C8B-B14F-4D97-AF65-F5344CB8AC3E}">
        <p14:creationId xmlns:p14="http://schemas.microsoft.com/office/powerpoint/2010/main" val="1863728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77D11-61E5-4948-82D9-80779B41C9FD}" type="slidenum">
              <a:rPr lang="en-GB" smtClean="0"/>
              <a:t>6</a:t>
            </a:fld>
            <a:endParaRPr lang="en-GB"/>
          </a:p>
        </p:txBody>
      </p:sp>
    </p:spTree>
    <p:extLst>
      <p:ext uri="{BB962C8B-B14F-4D97-AF65-F5344CB8AC3E}">
        <p14:creationId xmlns:p14="http://schemas.microsoft.com/office/powerpoint/2010/main" val="109348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77D11-61E5-4948-82D9-80779B41C9FD}" type="slidenum">
              <a:rPr lang="en-GB" smtClean="0"/>
              <a:t>7</a:t>
            </a:fld>
            <a:endParaRPr lang="en-GB"/>
          </a:p>
        </p:txBody>
      </p:sp>
    </p:spTree>
    <p:extLst>
      <p:ext uri="{BB962C8B-B14F-4D97-AF65-F5344CB8AC3E}">
        <p14:creationId xmlns:p14="http://schemas.microsoft.com/office/powerpoint/2010/main" val="3159414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77D11-61E5-4948-82D9-80779B41C9FD}" type="slidenum">
              <a:rPr lang="en-GB" smtClean="0"/>
              <a:t>8</a:t>
            </a:fld>
            <a:endParaRPr lang="en-GB"/>
          </a:p>
        </p:txBody>
      </p:sp>
    </p:spTree>
    <p:extLst>
      <p:ext uri="{BB962C8B-B14F-4D97-AF65-F5344CB8AC3E}">
        <p14:creationId xmlns:p14="http://schemas.microsoft.com/office/powerpoint/2010/main" val="3827716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77D11-61E5-4948-82D9-80779B41C9FD}" type="slidenum">
              <a:rPr lang="en-GB" smtClean="0"/>
              <a:t>9</a:t>
            </a:fld>
            <a:endParaRPr lang="en-GB"/>
          </a:p>
        </p:txBody>
      </p:sp>
    </p:spTree>
    <p:extLst>
      <p:ext uri="{BB962C8B-B14F-4D97-AF65-F5344CB8AC3E}">
        <p14:creationId xmlns:p14="http://schemas.microsoft.com/office/powerpoint/2010/main" val="3860381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6BA8AA-ED5C-5FDF-55D4-8C4C23CDAF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0931F6-C8F8-ACAD-316D-746A482547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0E29C4-3919-8BA0-A66D-90FA8D5215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3B755C-D58B-33C3-CCF1-1F9C0ED7C4D9}"/>
              </a:ext>
            </a:extLst>
          </p:cNvPr>
          <p:cNvSpPr>
            <a:spLocks noGrp="1"/>
          </p:cNvSpPr>
          <p:nvPr>
            <p:ph type="sldNum" sz="quarter" idx="5"/>
          </p:nvPr>
        </p:nvSpPr>
        <p:spPr/>
        <p:txBody>
          <a:bodyPr/>
          <a:lstStyle/>
          <a:p>
            <a:fld id="{97277D11-61E5-4948-82D9-80779B41C9FD}" type="slidenum">
              <a:rPr lang="en-GB" smtClean="0"/>
              <a:t>10</a:t>
            </a:fld>
            <a:endParaRPr lang="en-GB"/>
          </a:p>
        </p:txBody>
      </p:sp>
    </p:spTree>
    <p:extLst>
      <p:ext uri="{BB962C8B-B14F-4D97-AF65-F5344CB8AC3E}">
        <p14:creationId xmlns:p14="http://schemas.microsoft.com/office/powerpoint/2010/main" val="32926354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77D11-61E5-4948-82D9-80779B41C9FD}" type="slidenum">
              <a:rPr lang="en-GB" smtClean="0"/>
              <a:t>11</a:t>
            </a:fld>
            <a:endParaRPr lang="en-GB"/>
          </a:p>
        </p:txBody>
      </p:sp>
    </p:spTree>
    <p:extLst>
      <p:ext uri="{BB962C8B-B14F-4D97-AF65-F5344CB8AC3E}">
        <p14:creationId xmlns:p14="http://schemas.microsoft.com/office/powerpoint/2010/main" val="31847534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77D11-61E5-4948-82D9-80779B41C9FD}" type="slidenum">
              <a:rPr lang="en-GB" smtClean="0"/>
              <a:t>12</a:t>
            </a:fld>
            <a:endParaRPr lang="en-GB"/>
          </a:p>
        </p:txBody>
      </p:sp>
    </p:spTree>
    <p:extLst>
      <p:ext uri="{BB962C8B-B14F-4D97-AF65-F5344CB8AC3E}">
        <p14:creationId xmlns:p14="http://schemas.microsoft.com/office/powerpoint/2010/main" val="2630696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8803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E1D723-8F53-4F53-90B0-1982A396982E}"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99481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9494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2161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435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775B394-D9F9-4F0C-B15D-605F45CB9E9F}" type="datetime1">
              <a:rPr lang="en-US" smtClean="0"/>
              <a:t>11/7/2024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32990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9667345-2558-425A-8533-9BFDBCE15005}" type="datetime1">
              <a:rPr lang="en-US" smtClean="0"/>
              <a:t>11/7/2024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342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2BEA474-078D-4E9B-9B14-09A87B19DC46}" type="datetime1">
              <a:rPr lang="en-US" smtClean="0"/>
              <a:t>11/7/2024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88802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11/7/2024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331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9660866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6452934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7658841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438445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11/7/2024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77770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11/7/2024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219714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6239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66060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2D6E202-B606-4609-B914-27C9371A1F6D}" type="datetime1">
              <a:rPr lang="en-US" smtClean="0"/>
              <a:t>11/7/2024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551134441"/>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6.jp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3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3" name="Oval 3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35" name="Picture 3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7" name="Picture 3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9" name="Rectangle 3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Rectangle 40">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A9F46-A72C-4A11-B29E-6DE4F9D1AFCF}"/>
              </a:ext>
            </a:extLst>
          </p:cNvPr>
          <p:cNvSpPr txBox="1">
            <a:spLocks/>
          </p:cNvSpPr>
          <p:nvPr/>
        </p:nvSpPr>
        <p:spPr>
          <a:xfrm>
            <a:off x="8000837" y="1325880"/>
            <a:ext cx="3543464" cy="306650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defTabSz="457200">
              <a:spcAft>
                <a:spcPts val="600"/>
              </a:spcAft>
            </a:pPr>
            <a:r>
              <a:rPr lang="en-US" sz="4800">
                <a:solidFill>
                  <a:srgbClr val="EBEBEB"/>
                </a:solidFill>
                <a:effectLst/>
              </a:rPr>
              <a:t>Staff Shortages and Labor Challenges</a:t>
            </a:r>
            <a:endParaRPr lang="en-US" sz="4800">
              <a:solidFill>
                <a:srgbClr val="EBEBEB"/>
              </a:solidFill>
            </a:endParaRPr>
          </a:p>
        </p:txBody>
      </p:sp>
      <p:sp>
        <p:nvSpPr>
          <p:cNvPr id="3" name="Title 1">
            <a:extLst>
              <a:ext uri="{FF2B5EF4-FFF2-40B4-BE49-F238E27FC236}">
                <a16:creationId xmlns:a16="http://schemas.microsoft.com/office/drawing/2014/main" id="{64DA6667-0973-4D3F-BD4C-F9344B0C9C58}"/>
              </a:ext>
            </a:extLst>
          </p:cNvPr>
          <p:cNvSpPr txBox="1">
            <a:spLocks/>
          </p:cNvSpPr>
          <p:nvPr/>
        </p:nvSpPr>
        <p:spPr>
          <a:xfrm>
            <a:off x="7973137" y="4588329"/>
            <a:ext cx="3571163" cy="1621508"/>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pPr defTabSz="457200">
              <a:spcBef>
                <a:spcPts val="1000"/>
              </a:spcBef>
              <a:buClr>
                <a:schemeClr val="bg2">
                  <a:lumMod val="40000"/>
                  <a:lumOff val="60000"/>
                </a:schemeClr>
              </a:buClr>
              <a:buSzPct val="80000"/>
            </a:pPr>
            <a:r>
              <a:rPr lang="en-US" sz="1800" cap="all">
                <a:solidFill>
                  <a:schemeClr val="tx2">
                    <a:lumMod val="40000"/>
                    <a:lumOff val="60000"/>
                  </a:schemeClr>
                </a:solidFill>
              </a:rPr>
              <a:t>Name: </a:t>
            </a:r>
            <a:r>
              <a:rPr lang="en-US" sz="1800" cap="all">
                <a:solidFill>
                  <a:schemeClr val="tx2">
                    <a:lumMod val="40000"/>
                    <a:lumOff val="60000"/>
                  </a:schemeClr>
                </a:solidFill>
                <a:effectLst/>
              </a:rPr>
              <a:t>Sayeda Laila Yeasmine</a:t>
            </a:r>
            <a:br>
              <a:rPr lang="en-US" sz="1800" cap="all">
                <a:solidFill>
                  <a:schemeClr val="tx2">
                    <a:lumMod val="40000"/>
                    <a:lumOff val="60000"/>
                  </a:schemeClr>
                </a:solidFill>
              </a:rPr>
            </a:br>
            <a:r>
              <a:rPr lang="en-US" sz="1800" cap="all">
                <a:solidFill>
                  <a:schemeClr val="tx2">
                    <a:lumMod val="40000"/>
                    <a:lumOff val="60000"/>
                  </a:schemeClr>
                </a:solidFill>
              </a:rPr>
              <a:t>Student ID: </a:t>
            </a:r>
            <a:r>
              <a:rPr lang="en-US" sz="1800" cap="all">
                <a:solidFill>
                  <a:schemeClr val="tx2">
                    <a:lumMod val="40000"/>
                    <a:lumOff val="60000"/>
                  </a:schemeClr>
                </a:solidFill>
                <a:effectLst/>
              </a:rPr>
              <a:t>2119793</a:t>
            </a:r>
            <a:endParaRPr lang="en-US" sz="1800" cap="all">
              <a:solidFill>
                <a:schemeClr val="tx2">
                  <a:lumMod val="40000"/>
                  <a:lumOff val="60000"/>
                </a:schemeClr>
              </a:solidFill>
            </a:endParaRPr>
          </a:p>
        </p:txBody>
      </p:sp>
      <p:sp>
        <p:nvSpPr>
          <p:cNvPr id="65"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Hands holding each other's wrists and interlinked to form a circle">
            <a:extLst>
              <a:ext uri="{FF2B5EF4-FFF2-40B4-BE49-F238E27FC236}">
                <a16:creationId xmlns:a16="http://schemas.microsoft.com/office/drawing/2014/main" id="{86289DA2-561F-B470-EAD2-DF83EE783A70}"/>
              </a:ext>
            </a:extLst>
          </p:cNvPr>
          <p:cNvPicPr>
            <a:picLocks noChangeAspect="1"/>
          </p:cNvPicPr>
          <p:nvPr/>
        </p:nvPicPr>
        <p:blipFill>
          <a:blip r:embed="rId7"/>
          <a:srcRect l="14481" r="9989" b="-1"/>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66" name="Rectangle 65">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4132866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1103312" y="452718"/>
            <a:ext cx="8947522" cy="1400530"/>
          </a:xfrm>
        </p:spPr>
        <p:txBody>
          <a:bodyPr anchor="ctr">
            <a:normAutofit/>
          </a:bodyPr>
          <a:lstStyle/>
          <a:p>
            <a:r>
              <a:rPr lang="en-GB" b="1">
                <a:solidFill>
                  <a:srgbClr val="FFFFFF"/>
                </a:solidFill>
                <a:latin typeface="Times New Roman" panose="02020603050405020304" pitchFamily="18" charset="0"/>
                <a:cs typeface="Times New Roman" panose="02020603050405020304" pitchFamily="18" charset="0"/>
              </a:rPr>
              <a:t>Introduction</a:t>
            </a:r>
            <a:r>
              <a:rPr lang="en-GB" b="1">
                <a:solidFill>
                  <a:srgbClr val="FFFFFF"/>
                </a:solidFill>
              </a:rPr>
              <a:t> </a:t>
            </a:r>
          </a:p>
        </p:txBody>
      </p:sp>
      <p:sp>
        <p:nvSpPr>
          <p:cNvPr id="3" name="Content Placeholder 2">
            <a:extLst>
              <a:ext uri="{FF2B5EF4-FFF2-40B4-BE49-F238E27FC236}">
                <a16:creationId xmlns:a16="http://schemas.microsoft.com/office/drawing/2014/main" id="{EF650845-47DF-48F6-9FAB-664A1E4D0391}"/>
              </a:ext>
            </a:extLst>
          </p:cNvPr>
          <p:cNvSpPr>
            <a:spLocks noGrp="1"/>
          </p:cNvSpPr>
          <p:nvPr>
            <p:ph idx="1"/>
          </p:nvPr>
        </p:nvSpPr>
        <p:spPr>
          <a:xfrm>
            <a:off x="1103312" y="2763520"/>
            <a:ext cx="8946541" cy="3484879"/>
          </a:xfrm>
        </p:spPr>
        <p:txBody>
          <a:bodyPr>
            <a:normAutofit/>
          </a:bodyPr>
          <a:lstStyle/>
          <a:p>
            <a:r>
              <a:rPr lang="en-US">
                <a:effectLst/>
                <a:latin typeface="Times New Roman" panose="02020603050405020304" pitchFamily="18" charset="0"/>
                <a:ea typeface="SimSun" panose="02010600030101010101" pitchFamily="2" charset="-122"/>
                <a:cs typeface="Times New Roman" panose="02020603050405020304" pitchFamily="18" charset="0"/>
              </a:rPr>
              <a:t>This presentation has been prepared based on a research paper which contains the information regarding the staff shortage and labor challenges on hotel and hospitality sector. </a:t>
            </a:r>
            <a:r>
              <a:rPr lang="en-GB">
                <a:effectLst/>
                <a:latin typeface="Times New Roman" panose="02020603050405020304" pitchFamily="18" charset="0"/>
                <a:ea typeface="Calibri" panose="020F0502020204030204" pitchFamily="34" charset="0"/>
                <a:cs typeface="Times New Roman" panose="02020603050405020304" pitchFamily="18" charset="0"/>
              </a:rPr>
              <a:t>Hotel and hospitality businesses mostly grow near travelling or tourist spots to serve the tourists who travel to these spots for refreshments. This types of business mostly dependent on the services and the sources of services come from the staff or human resources of the organisation</a:t>
            </a:r>
            <a:r>
              <a:rPr lang="en-GB">
                <a:latin typeface="Times New Roman" panose="02020603050405020304" pitchFamily="18" charset="0"/>
                <a:ea typeface="Calibri" panose="020F0502020204030204" pitchFamily="34" charset="0"/>
                <a:cs typeface="Times New Roman" panose="02020603050405020304" pitchFamily="18" charset="0"/>
              </a:rPr>
              <a:t>. This presentation has been prepared on such contemporary issues and impacts on the industry.</a:t>
            </a:r>
            <a:endParaRPr lang="en-US">
              <a:effectLst/>
              <a:latin typeface="Times New Roman" panose="02020603050405020304" pitchFamily="18"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48119124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8" name="Rectangle 2057">
            <a:extLst>
              <a:ext uri="{FF2B5EF4-FFF2-40B4-BE49-F238E27FC236}">
                <a16:creationId xmlns:a16="http://schemas.microsoft.com/office/drawing/2014/main" id="{49076D5E-68ED-4CD1-A04F-E7934EBFA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648929" y="629266"/>
            <a:ext cx="3505495" cy="1622321"/>
          </a:xfrm>
        </p:spPr>
        <p:txBody>
          <a:bodyPr>
            <a:normAutofit/>
          </a:bodyPr>
          <a:lstStyle/>
          <a:p>
            <a:r>
              <a:rPr lang="en-GB" b="1">
                <a:solidFill>
                  <a:srgbClr val="EBEBEB"/>
                </a:solidFill>
                <a:latin typeface="Times New Roman" panose="02020603050405020304" pitchFamily="18" charset="0"/>
                <a:cs typeface="Times New Roman" panose="02020603050405020304" pitchFamily="18" charset="0"/>
              </a:rPr>
              <a:t>Literature Review </a:t>
            </a:r>
          </a:p>
        </p:txBody>
      </p:sp>
      <p:sp>
        <p:nvSpPr>
          <p:cNvPr id="2057" name="Rectangle 2056">
            <a:extLst>
              <a:ext uri="{FF2B5EF4-FFF2-40B4-BE49-F238E27FC236}">
                <a16:creationId xmlns:a16="http://schemas.microsoft.com/office/drawing/2014/main" id="{21BE0A6B-EBF8-4301-B1AE-F6A1C4003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9" name="Rounded Rectangle 9">
            <a:extLst>
              <a:ext uri="{FF2B5EF4-FFF2-40B4-BE49-F238E27FC236}">
                <a16:creationId xmlns:a16="http://schemas.microsoft.com/office/drawing/2014/main" id="{03C06118-B3FE-4B51-80A1-B82C2E9F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Understanding The Different Types Of Accommodation...">
            <a:extLst>
              <a:ext uri="{FF2B5EF4-FFF2-40B4-BE49-F238E27FC236}">
                <a16:creationId xmlns:a16="http://schemas.microsoft.com/office/drawing/2014/main" id="{000F9FAF-CB78-48F3-84A1-24181C0AB77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08319" y="1478439"/>
            <a:ext cx="5614835" cy="3747902"/>
          </a:xfrm>
          <a:prstGeom prst="rect">
            <a:avLst/>
          </a:prstGeom>
          <a:noFill/>
          <a:effectLst/>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172BE3F8-96D6-4535-9AE4-694DC4F5B1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EF650845-47DF-48F6-9FAB-664A1E4D0391}"/>
              </a:ext>
            </a:extLst>
          </p:cNvPr>
          <p:cNvSpPr>
            <a:spLocks noGrp="1"/>
          </p:cNvSpPr>
          <p:nvPr>
            <p:ph idx="1"/>
          </p:nvPr>
        </p:nvSpPr>
        <p:spPr>
          <a:xfrm>
            <a:off x="648931" y="2438400"/>
            <a:ext cx="3505494" cy="3785419"/>
          </a:xfrm>
        </p:spPr>
        <p:txBody>
          <a:bodyPr>
            <a:normAutofit/>
          </a:bodyPr>
          <a:lstStyle/>
          <a:p>
            <a:pPr marR="0">
              <a:spcBef>
                <a:spcPts val="0"/>
              </a:spcBef>
              <a:spcAft>
                <a:spcPts val="1000"/>
              </a:spcAft>
              <a:buFont typeface="Wingdings" panose="05000000000000000000" pitchFamily="2" charset="2"/>
              <a:buChar char="q"/>
            </a:pPr>
            <a:r>
              <a:rPr lang="en-GB" dirty="0">
                <a:solidFill>
                  <a:srgbClr val="FFFFFF"/>
                </a:solidFill>
                <a:effectLst/>
                <a:latin typeface="Times New Roman" panose="02020603050405020304" pitchFamily="18" charset="0"/>
                <a:ea typeface="Calibri" panose="020F0502020204030204" pitchFamily="34" charset="0"/>
              </a:rPr>
              <a:t>The current staff turnover rate 35%.</a:t>
            </a:r>
          </a:p>
          <a:p>
            <a:pPr marR="0">
              <a:spcBef>
                <a:spcPts val="0"/>
              </a:spcBef>
              <a:spcAft>
                <a:spcPts val="1000"/>
              </a:spcAft>
              <a:buFont typeface="Wingdings" panose="05000000000000000000" pitchFamily="2" charset="2"/>
              <a:buChar char="q"/>
            </a:pPr>
            <a:r>
              <a:rPr lang="en-GB" dirty="0">
                <a:solidFill>
                  <a:srgbClr val="FFFFFF"/>
                </a:solidFill>
                <a:effectLst/>
                <a:latin typeface="Times New Roman" panose="02020603050405020304" pitchFamily="18" charset="0"/>
                <a:ea typeface="Calibri" panose="020F0502020204030204" pitchFamily="34" charset="0"/>
              </a:rPr>
              <a:t>According to </a:t>
            </a:r>
            <a:r>
              <a:rPr lang="en-US" kern="0" dirty="0">
                <a:solidFill>
                  <a:srgbClr val="FFFFFF"/>
                </a:solidFill>
                <a:effectLst/>
                <a:latin typeface="Times New Roman" panose="02020603050405020304" pitchFamily="18" charset="0"/>
                <a:ea typeface="Times New Roman" panose="02020603050405020304" pitchFamily="18" charset="0"/>
              </a:rPr>
              <a:t>Musa, Ahmed and Bala (2014)</a:t>
            </a:r>
            <a:r>
              <a:rPr lang="en-GB" dirty="0">
                <a:solidFill>
                  <a:srgbClr val="FFFFFF"/>
                </a:solidFill>
                <a:effectLst/>
                <a:latin typeface="Times New Roman" panose="02020603050405020304" pitchFamily="18" charset="0"/>
                <a:ea typeface="Calibri" panose="020F0502020204030204" pitchFamily="34" charset="0"/>
              </a:rPr>
              <a:t>, seasonality </a:t>
            </a:r>
            <a:r>
              <a:rPr lang="en-GB" dirty="0">
                <a:solidFill>
                  <a:srgbClr val="FFFFFF"/>
                </a:solidFill>
                <a:latin typeface="Times New Roman" panose="02020603050405020304" pitchFamily="18" charset="0"/>
                <a:ea typeface="Calibri" panose="020F0502020204030204" pitchFamily="34" charset="0"/>
              </a:rPr>
              <a:t>is the reason of staff turnover. </a:t>
            </a:r>
          </a:p>
          <a:p>
            <a:pPr marR="0">
              <a:spcBef>
                <a:spcPts val="0"/>
              </a:spcBef>
              <a:spcAft>
                <a:spcPts val="1000"/>
              </a:spcAft>
              <a:buFont typeface="Wingdings" panose="05000000000000000000" pitchFamily="2" charset="2"/>
              <a:buChar char="q"/>
            </a:pPr>
            <a:r>
              <a:rPr lang="en-US" kern="0" dirty="0" err="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Buhalis</a:t>
            </a:r>
            <a:r>
              <a:rPr lang="en-US"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kern="0" dirty="0" err="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Sinarta</a:t>
            </a:r>
            <a:r>
              <a:rPr lang="en-US"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(2019) </a:t>
            </a:r>
            <a:r>
              <a:rPr lang="en-GB"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added with first author shifting workforce attitude as the reason of labour challenges. </a:t>
            </a:r>
          </a:p>
        </p:txBody>
      </p:sp>
    </p:spTree>
    <p:extLst>
      <p:ext uri="{BB962C8B-B14F-4D97-AF65-F5344CB8AC3E}">
        <p14:creationId xmlns:p14="http://schemas.microsoft.com/office/powerpoint/2010/main" val="385593696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1577CD-2FC0-66E4-D47F-8579BB856B57}"/>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49076D5E-68ED-4CD1-A04F-E7934EBFA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B8E23-E96A-8478-3704-67FD9EB9CF25}"/>
              </a:ext>
            </a:extLst>
          </p:cNvPr>
          <p:cNvSpPr>
            <a:spLocks noGrp="1"/>
          </p:cNvSpPr>
          <p:nvPr>
            <p:ph type="title"/>
          </p:nvPr>
        </p:nvSpPr>
        <p:spPr>
          <a:xfrm>
            <a:off x="648929" y="629266"/>
            <a:ext cx="3505495" cy="1622321"/>
          </a:xfrm>
        </p:spPr>
        <p:txBody>
          <a:bodyPr>
            <a:normAutofit/>
          </a:bodyPr>
          <a:lstStyle/>
          <a:p>
            <a:r>
              <a:rPr lang="en-GB" b="1" dirty="0">
                <a:solidFill>
                  <a:srgbClr val="EBEBEB"/>
                </a:solidFill>
                <a:latin typeface="Times New Roman" panose="02020603050405020304" pitchFamily="18" charset="0"/>
                <a:cs typeface="Times New Roman" panose="02020603050405020304" pitchFamily="18" charset="0"/>
              </a:rPr>
              <a:t>Literature Review </a:t>
            </a:r>
          </a:p>
        </p:txBody>
      </p:sp>
      <p:sp>
        <p:nvSpPr>
          <p:cNvPr id="2057" name="Rectangle 2056">
            <a:extLst>
              <a:ext uri="{FF2B5EF4-FFF2-40B4-BE49-F238E27FC236}">
                <a16:creationId xmlns:a16="http://schemas.microsoft.com/office/drawing/2014/main" id="{21BE0A6B-EBF8-4301-B1AE-F6A1C4003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9" name="Rounded Rectangle 9">
            <a:extLst>
              <a:ext uri="{FF2B5EF4-FFF2-40B4-BE49-F238E27FC236}">
                <a16:creationId xmlns:a16="http://schemas.microsoft.com/office/drawing/2014/main" id="{03C06118-B3FE-4B51-80A1-B82C2E9F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Understanding The Different Types Of Accommodation...">
            <a:extLst>
              <a:ext uri="{FF2B5EF4-FFF2-40B4-BE49-F238E27FC236}">
                <a16:creationId xmlns:a16="http://schemas.microsoft.com/office/drawing/2014/main" id="{9B62BF69-5110-07EF-28C6-AB3A88CFC81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08319" y="1478439"/>
            <a:ext cx="5614835" cy="3747902"/>
          </a:xfrm>
          <a:prstGeom prst="rect">
            <a:avLst/>
          </a:prstGeom>
          <a:noFill/>
          <a:effectLst/>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172BE3F8-96D6-4535-9AE4-694DC4F5B1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AD6162C-38E9-E6D3-0F5B-2959424D341C}"/>
              </a:ext>
            </a:extLst>
          </p:cNvPr>
          <p:cNvSpPr>
            <a:spLocks noGrp="1"/>
          </p:cNvSpPr>
          <p:nvPr>
            <p:ph idx="1"/>
          </p:nvPr>
        </p:nvSpPr>
        <p:spPr>
          <a:xfrm>
            <a:off x="648931" y="2251588"/>
            <a:ext cx="3505494" cy="3972232"/>
          </a:xfrm>
        </p:spPr>
        <p:txBody>
          <a:bodyPr>
            <a:normAutofit fontScale="92500" lnSpcReduction="20000"/>
          </a:bodyPr>
          <a:lstStyle/>
          <a:p>
            <a:pPr marR="0">
              <a:spcBef>
                <a:spcPts val="0"/>
              </a:spcBef>
              <a:spcAft>
                <a:spcPts val="1000"/>
              </a:spcAft>
              <a:buFont typeface="Wingdings" panose="05000000000000000000" pitchFamily="2" charset="2"/>
              <a:buChar char="q"/>
            </a:pPr>
            <a:r>
              <a:rPr lang="en-US" dirty="0">
                <a:solidFill>
                  <a:srgbClr val="FFFFFF"/>
                </a:solidFill>
                <a:effectLst/>
                <a:latin typeface="Times New Roman" panose="02020603050405020304" pitchFamily="18" charset="0"/>
                <a:ea typeface="Calibri" panose="020F0502020204030204" pitchFamily="34" charset="0"/>
              </a:rPr>
              <a:t>Mincer (2020) opinion was different from first two author and mentioned that low wages and lack of facilities is great reason of staff turnover.</a:t>
            </a:r>
          </a:p>
          <a:p>
            <a:pPr marR="0">
              <a:spcBef>
                <a:spcPts val="0"/>
              </a:spcBef>
              <a:spcAft>
                <a:spcPts val="1000"/>
              </a:spcAft>
              <a:buFont typeface="Wingdings" panose="05000000000000000000" pitchFamily="2" charset="2"/>
              <a:buChar char="q"/>
            </a:pPr>
            <a:r>
              <a:rPr lang="en-US" dirty="0" err="1">
                <a:solidFill>
                  <a:srgbClr val="FFFFFF"/>
                </a:solidFill>
                <a:effectLst/>
                <a:latin typeface="Times New Roman" panose="02020603050405020304" pitchFamily="18" charset="0"/>
                <a:ea typeface="Calibri" panose="020F0502020204030204" pitchFamily="34" charset="0"/>
              </a:rPr>
              <a:t>Abdullaeva</a:t>
            </a:r>
            <a:r>
              <a:rPr lang="en-US" dirty="0">
                <a:solidFill>
                  <a:srgbClr val="FFFFFF"/>
                </a:solidFill>
                <a:effectLst/>
                <a:latin typeface="Times New Roman" panose="02020603050405020304" pitchFamily="18" charset="0"/>
                <a:ea typeface="Calibri" panose="020F0502020204030204" pitchFamily="34" charset="0"/>
              </a:rPr>
              <a:t> (2021) agreed with Mincer (2020) about offering low wages to the staff because of unstable economic situation.</a:t>
            </a:r>
          </a:p>
          <a:p>
            <a:pPr marR="0">
              <a:spcBef>
                <a:spcPts val="0"/>
              </a:spcBef>
              <a:spcAft>
                <a:spcPts val="1000"/>
              </a:spcAft>
              <a:buFont typeface="Wingdings" panose="05000000000000000000" pitchFamily="2" charset="2"/>
              <a:buChar char="q"/>
            </a:pPr>
            <a:r>
              <a:rPr lang="en-US" kern="0" dirty="0" err="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Ognjanović</a:t>
            </a:r>
            <a:r>
              <a:rPr lang="en-US"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kern="0" dirty="0" err="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Mitrović</a:t>
            </a:r>
            <a:r>
              <a:rPr lang="en-US"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(2022) mentioned about the lack of work life balance in hotel industry.</a:t>
            </a:r>
            <a:endParaRPr lang="en-GB"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18201699"/>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3718037" y="887432"/>
            <a:ext cx="5245023" cy="791466"/>
          </a:xfrm>
        </p:spPr>
        <p:txBody>
          <a:bodyPr/>
          <a:lstStyle/>
          <a:p>
            <a:pPr algn="ctr"/>
            <a:r>
              <a:rPr lang="en-GB" b="1" dirty="0">
                <a:latin typeface="Times New Roman" panose="02020603050405020304" pitchFamily="18" charset="0"/>
                <a:cs typeface="Times New Roman" panose="02020603050405020304" pitchFamily="18" charset="0"/>
              </a:rPr>
              <a:t>PESTEL Analysis </a:t>
            </a:r>
          </a:p>
        </p:txBody>
      </p:sp>
      <p:sp>
        <p:nvSpPr>
          <p:cNvPr id="4" name="Rectangle 3">
            <a:extLst>
              <a:ext uri="{FF2B5EF4-FFF2-40B4-BE49-F238E27FC236}">
                <a16:creationId xmlns:a16="http://schemas.microsoft.com/office/drawing/2014/main" id="{27A5D324-9DD0-6E85-F842-60B16F42121C}"/>
              </a:ext>
            </a:extLst>
          </p:cNvPr>
          <p:cNvSpPr/>
          <p:nvPr/>
        </p:nvSpPr>
        <p:spPr>
          <a:xfrm>
            <a:off x="1525419" y="2356883"/>
            <a:ext cx="2764465" cy="3030280"/>
          </a:xfrm>
          <a:prstGeom prst="rect">
            <a:avLst/>
          </a:prstGeom>
          <a:solidFill>
            <a:schemeClr val="bg2"/>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600" b="1" dirty="0">
                <a:solidFill>
                  <a:schemeClr val="tx1"/>
                </a:solidFill>
                <a:latin typeface="Times New Roman" panose="02020603050405020304" pitchFamily="18" charset="0"/>
                <a:cs typeface="Times New Roman" panose="02020603050405020304" pitchFamily="18" charset="0"/>
              </a:rPr>
              <a:t>Political Factors</a:t>
            </a:r>
          </a:p>
          <a:p>
            <a:pPr marL="285750" indent="-28575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Political Stability </a:t>
            </a:r>
          </a:p>
          <a:p>
            <a:pPr marL="285750" indent="-28575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Rate of taxation </a:t>
            </a:r>
          </a:p>
          <a:p>
            <a:pPr marL="285750" indent="-28575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Reformation of Government Rules and regulation  </a:t>
            </a:r>
          </a:p>
        </p:txBody>
      </p:sp>
      <p:sp>
        <p:nvSpPr>
          <p:cNvPr id="5" name="Rectangle 4">
            <a:extLst>
              <a:ext uri="{FF2B5EF4-FFF2-40B4-BE49-F238E27FC236}">
                <a16:creationId xmlns:a16="http://schemas.microsoft.com/office/drawing/2014/main" id="{8472548B-748E-84D1-7634-C1ECDD112045}"/>
              </a:ext>
            </a:extLst>
          </p:cNvPr>
          <p:cNvSpPr/>
          <p:nvPr/>
        </p:nvSpPr>
        <p:spPr>
          <a:xfrm>
            <a:off x="4958317" y="2356883"/>
            <a:ext cx="2764465" cy="3030280"/>
          </a:xfrm>
          <a:prstGeom prst="rect">
            <a:avLst/>
          </a:prstGeom>
          <a:solidFill>
            <a:schemeClr val="bg2"/>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500" b="1" dirty="0">
                <a:solidFill>
                  <a:schemeClr val="tx1"/>
                </a:solidFill>
                <a:latin typeface="Times New Roman" panose="02020603050405020304" pitchFamily="18" charset="0"/>
                <a:cs typeface="Times New Roman" panose="02020603050405020304" pitchFamily="18" charset="0"/>
              </a:rPr>
              <a:t>Economic Factors</a:t>
            </a:r>
          </a:p>
          <a:p>
            <a:pPr marL="342900" indent="-34290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Unstable inflation rate </a:t>
            </a:r>
          </a:p>
          <a:p>
            <a:pPr marL="342900" indent="-34290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Low unemployment rate because of employment opportunity </a:t>
            </a:r>
          </a:p>
          <a:p>
            <a:pPr marL="342900" indent="-34290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Recession   </a:t>
            </a:r>
          </a:p>
        </p:txBody>
      </p:sp>
      <p:sp>
        <p:nvSpPr>
          <p:cNvPr id="6" name="Rectangle 5">
            <a:extLst>
              <a:ext uri="{FF2B5EF4-FFF2-40B4-BE49-F238E27FC236}">
                <a16:creationId xmlns:a16="http://schemas.microsoft.com/office/drawing/2014/main" id="{B4EFD042-7C40-6F39-8906-49DFE08FB16D}"/>
              </a:ext>
            </a:extLst>
          </p:cNvPr>
          <p:cNvSpPr/>
          <p:nvPr/>
        </p:nvSpPr>
        <p:spPr>
          <a:xfrm>
            <a:off x="8391215" y="2356883"/>
            <a:ext cx="2764465" cy="3030280"/>
          </a:xfrm>
          <a:prstGeom prst="rect">
            <a:avLst/>
          </a:prstGeom>
          <a:solidFill>
            <a:schemeClr val="bg2"/>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500" b="1">
                <a:solidFill>
                  <a:schemeClr val="tx1"/>
                </a:solidFill>
                <a:latin typeface="Times New Roman" panose="02020603050405020304" pitchFamily="18" charset="0"/>
                <a:cs typeface="Times New Roman" panose="02020603050405020304" pitchFamily="18" charset="0"/>
              </a:rPr>
              <a:t>Social Factors</a:t>
            </a:r>
          </a:p>
          <a:p>
            <a:pPr marL="342900" indent="-342900" algn="just">
              <a:buFont typeface="Wingdings" panose="05000000000000000000" pitchFamily="2" charset="2"/>
              <a:buChar char="§"/>
            </a:pPr>
            <a:r>
              <a:rPr lang="en-US" sz="2000">
                <a:solidFill>
                  <a:schemeClr val="tx1"/>
                </a:solidFill>
                <a:latin typeface="Times New Roman" panose="02020603050405020304" pitchFamily="18" charset="0"/>
                <a:cs typeface="Times New Roman" panose="02020603050405020304" pitchFamily="18" charset="0"/>
              </a:rPr>
              <a:t>Age of travelers</a:t>
            </a:r>
          </a:p>
          <a:p>
            <a:pPr marL="342900" indent="-342900" algn="just">
              <a:buFont typeface="Wingdings" panose="05000000000000000000" pitchFamily="2" charset="2"/>
              <a:buChar char="§"/>
            </a:pPr>
            <a:r>
              <a:rPr lang="en-US" sz="2000">
                <a:solidFill>
                  <a:schemeClr val="tx1"/>
                </a:solidFill>
                <a:latin typeface="Times New Roman" panose="02020603050405020304" pitchFamily="18" charset="0"/>
                <a:cs typeface="Times New Roman" panose="02020603050405020304" pitchFamily="18" charset="0"/>
              </a:rPr>
              <a:t>Income rate </a:t>
            </a:r>
          </a:p>
          <a:p>
            <a:pPr marL="342900" indent="-342900" algn="just">
              <a:buFont typeface="Wingdings" panose="05000000000000000000" pitchFamily="2" charset="2"/>
              <a:buChar char="§"/>
            </a:pPr>
            <a:r>
              <a:rPr lang="en-US" sz="2000">
                <a:solidFill>
                  <a:schemeClr val="tx1"/>
                </a:solidFill>
                <a:latin typeface="Times New Roman" panose="02020603050405020304" pitchFamily="18" charset="0"/>
                <a:cs typeface="Times New Roman" panose="02020603050405020304" pitchFamily="18" charset="0"/>
              </a:rPr>
              <a:t>Social status of travelers </a:t>
            </a:r>
          </a:p>
          <a:p>
            <a:pPr marL="342900" indent="-342900" algn="just">
              <a:buFont typeface="Wingdings" panose="05000000000000000000" pitchFamily="2" charset="2"/>
              <a:buChar char="§"/>
            </a:pPr>
            <a:r>
              <a:rPr lang="en-US" sz="2000">
                <a:solidFill>
                  <a:schemeClr val="tx1"/>
                </a:solidFill>
                <a:latin typeface="Times New Roman" panose="02020603050405020304" pitchFamily="18" charset="0"/>
                <a:cs typeface="Times New Roman" panose="02020603050405020304" pitchFamily="18" charset="0"/>
              </a:rPr>
              <a:t>Mindset </a:t>
            </a: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46411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PESTEL Analysis </a:t>
            </a:r>
          </a:p>
        </p:txBody>
      </p:sp>
      <p:sp>
        <p:nvSpPr>
          <p:cNvPr id="4" name="Rectangle 3">
            <a:extLst>
              <a:ext uri="{FF2B5EF4-FFF2-40B4-BE49-F238E27FC236}">
                <a16:creationId xmlns:a16="http://schemas.microsoft.com/office/drawing/2014/main" id="{27A5D324-9DD0-6E85-F842-60B16F42121C}"/>
              </a:ext>
            </a:extLst>
          </p:cNvPr>
          <p:cNvSpPr/>
          <p:nvPr/>
        </p:nvSpPr>
        <p:spPr>
          <a:xfrm>
            <a:off x="1525419" y="2356883"/>
            <a:ext cx="2764465" cy="3030280"/>
          </a:xfrm>
          <a:prstGeom prst="rect">
            <a:avLst/>
          </a:prstGeom>
          <a:solidFill>
            <a:schemeClr val="bg2"/>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600" b="1" dirty="0">
                <a:solidFill>
                  <a:schemeClr val="tx1"/>
                </a:solidFill>
                <a:latin typeface="Times New Roman" panose="02020603050405020304" pitchFamily="18" charset="0"/>
                <a:cs typeface="Times New Roman" panose="02020603050405020304" pitchFamily="18" charset="0"/>
              </a:rPr>
              <a:t>Technological Factors</a:t>
            </a:r>
          </a:p>
          <a:p>
            <a:pPr marL="285750" indent="-28575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Automated hotel booking and payment system </a:t>
            </a:r>
          </a:p>
          <a:p>
            <a:pPr marL="285750" indent="-285750" algn="just">
              <a:buFont typeface="Wingdings" panose="05000000000000000000" pitchFamily="2" charset="2"/>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8472548B-748E-84D1-7634-C1ECDD112045}"/>
              </a:ext>
            </a:extLst>
          </p:cNvPr>
          <p:cNvSpPr/>
          <p:nvPr/>
        </p:nvSpPr>
        <p:spPr>
          <a:xfrm>
            <a:off x="4958317" y="2356883"/>
            <a:ext cx="2764465" cy="3030280"/>
          </a:xfrm>
          <a:prstGeom prst="rect">
            <a:avLst/>
          </a:prstGeom>
          <a:solidFill>
            <a:schemeClr val="bg2"/>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500" b="1" dirty="0">
                <a:solidFill>
                  <a:schemeClr val="tx1"/>
                </a:solidFill>
                <a:latin typeface="Times New Roman" panose="02020603050405020304" pitchFamily="18" charset="0"/>
                <a:cs typeface="Times New Roman" panose="02020603050405020304" pitchFamily="18" charset="0"/>
              </a:rPr>
              <a:t>Environmental Factors</a:t>
            </a:r>
          </a:p>
          <a:p>
            <a:pPr marL="342900" indent="-34290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Raise of waste and pollution </a:t>
            </a:r>
          </a:p>
          <a:p>
            <a:pPr marL="342900" indent="-34290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Huge engagement of tourist </a:t>
            </a:r>
          </a:p>
          <a:p>
            <a:pPr marL="342900" indent="-34290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Change of climate</a:t>
            </a:r>
          </a:p>
        </p:txBody>
      </p:sp>
      <p:sp>
        <p:nvSpPr>
          <p:cNvPr id="6" name="Rectangle 5">
            <a:extLst>
              <a:ext uri="{FF2B5EF4-FFF2-40B4-BE49-F238E27FC236}">
                <a16:creationId xmlns:a16="http://schemas.microsoft.com/office/drawing/2014/main" id="{B4EFD042-7C40-6F39-8906-49DFE08FB16D}"/>
              </a:ext>
            </a:extLst>
          </p:cNvPr>
          <p:cNvSpPr/>
          <p:nvPr/>
        </p:nvSpPr>
        <p:spPr>
          <a:xfrm>
            <a:off x="8391215" y="2356883"/>
            <a:ext cx="2764465" cy="3030280"/>
          </a:xfrm>
          <a:prstGeom prst="rect">
            <a:avLst/>
          </a:prstGeom>
          <a:solidFill>
            <a:schemeClr val="bg2"/>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500" b="1" dirty="0">
                <a:solidFill>
                  <a:schemeClr val="tx1"/>
                </a:solidFill>
                <a:latin typeface="Times New Roman" panose="02020603050405020304" pitchFamily="18" charset="0"/>
                <a:cs typeface="Times New Roman" panose="02020603050405020304" pitchFamily="18" charset="0"/>
              </a:rPr>
              <a:t>Legal Factors</a:t>
            </a:r>
          </a:p>
          <a:p>
            <a:pPr marL="342900" indent="-34290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Following legal steps to avoid unexpected occurrence</a:t>
            </a:r>
          </a:p>
          <a:p>
            <a:pPr marL="342900" indent="-342900" algn="just">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To fight against crime incident  </a:t>
            </a:r>
          </a:p>
          <a:p>
            <a:pPr marL="342900" indent="-342900" algn="just">
              <a:buFont typeface="Wingdings" panose="05000000000000000000" pitchFamily="2" charset="2"/>
              <a:buChar char="§"/>
            </a:pP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41854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8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648930" y="629267"/>
            <a:ext cx="9252154" cy="1016654"/>
          </a:xfrm>
        </p:spPr>
        <p:txBody>
          <a:bodyPr>
            <a:normAutofit/>
          </a:bodyPr>
          <a:lstStyle/>
          <a:p>
            <a:pPr>
              <a:lnSpc>
                <a:spcPct val="90000"/>
              </a:lnSpc>
            </a:pPr>
            <a:r>
              <a:rPr lang="en-GB" sz="3600" b="1">
                <a:solidFill>
                  <a:srgbClr val="EBEBEB"/>
                </a:solidFill>
                <a:latin typeface="Times New Roman" panose="02020603050405020304" pitchFamily="18" charset="0"/>
                <a:cs typeface="Times New Roman" panose="02020603050405020304" pitchFamily="18" charset="0"/>
              </a:rPr>
              <a:t>Strengths of the Hotel and Hospitality sector </a:t>
            </a:r>
          </a:p>
        </p:txBody>
      </p:sp>
      <p:sp useBgFill="1">
        <p:nvSpPr>
          <p:cNvPr id="3085" name="Freeform: Shape 308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graphicFrame>
        <p:nvGraphicFramePr>
          <p:cNvPr id="3087" name="Content Placeholder 2">
            <a:extLst>
              <a:ext uri="{FF2B5EF4-FFF2-40B4-BE49-F238E27FC236}">
                <a16:creationId xmlns:a16="http://schemas.microsoft.com/office/drawing/2014/main" id="{BE90D66F-A141-71CE-D419-F32391EEE7E4}"/>
              </a:ext>
            </a:extLst>
          </p:cNvPr>
          <p:cNvGraphicFramePr>
            <a:graphicFrameLocks noGrp="1"/>
          </p:cNvGraphicFramePr>
          <p:nvPr>
            <p:ph idx="1"/>
          </p:nvPr>
        </p:nvGraphicFramePr>
        <p:xfrm>
          <a:off x="648931" y="2548281"/>
          <a:ext cx="5122606" cy="36586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Hospitality and Tourism Management in US | Indian Student Abroad">
            <a:extLst>
              <a:ext uri="{FF2B5EF4-FFF2-40B4-BE49-F238E27FC236}">
                <a16:creationId xmlns:a16="http://schemas.microsoft.com/office/drawing/2014/main" id="{E530B633-F39F-454C-9C92-F7B222957ED8}"/>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091916" y="2559809"/>
            <a:ext cx="5451627" cy="363896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107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648930" y="629266"/>
            <a:ext cx="9252154" cy="1223983"/>
          </a:xfrm>
        </p:spPr>
        <p:txBody>
          <a:bodyPr>
            <a:normAutofit/>
          </a:bodyPr>
          <a:lstStyle/>
          <a:p>
            <a:pPr>
              <a:lnSpc>
                <a:spcPct val="90000"/>
              </a:lnSpc>
            </a:pPr>
            <a:r>
              <a:rPr lang="en-GB" sz="3900" b="1">
                <a:latin typeface="Times New Roman" panose="02020603050405020304" pitchFamily="18" charset="0"/>
                <a:cs typeface="Times New Roman" panose="02020603050405020304" pitchFamily="18" charset="0"/>
              </a:rPr>
              <a:t>Weaknesses of the Hotel and Hospitality sector </a:t>
            </a:r>
          </a:p>
        </p:txBody>
      </p:sp>
      <p:pic>
        <p:nvPicPr>
          <p:cNvPr id="4098" name="Picture 2" descr="US travel outlook good news for hospitality industry | EY - US">
            <a:extLst>
              <a:ext uri="{FF2B5EF4-FFF2-40B4-BE49-F238E27FC236}">
                <a16:creationId xmlns:a16="http://schemas.microsoft.com/office/drawing/2014/main" id="{ACF9FA9C-77B6-4E88-9CFC-0DF09F607B7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6915" y="2330825"/>
            <a:ext cx="5451627" cy="3638961"/>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F650845-47DF-48F6-9FAB-664A1E4D0391}"/>
              </a:ext>
            </a:extLst>
          </p:cNvPr>
          <p:cNvSpPr>
            <a:spLocks noGrp="1"/>
          </p:cNvSpPr>
          <p:nvPr>
            <p:ph idx="1"/>
          </p:nvPr>
        </p:nvSpPr>
        <p:spPr>
          <a:xfrm>
            <a:off x="6575729" y="2052214"/>
            <a:ext cx="4415293" cy="4196185"/>
          </a:xfrm>
        </p:spPr>
        <p:txBody>
          <a:bodyPr>
            <a:normAutofit/>
          </a:bodyPr>
          <a:lstStyle/>
          <a:p>
            <a:pPr marL="251460" marR="0" indent="-342900">
              <a:spcBef>
                <a:spcPts val="0"/>
              </a:spcBef>
              <a:spcAft>
                <a:spcPts val="1000"/>
              </a:spcAft>
              <a:buFont typeface="Wingdings" panose="05000000000000000000" pitchFamily="2" charset="2"/>
              <a:buChar char="q"/>
            </a:pPr>
            <a:r>
              <a:rPr lang="en-US">
                <a:effectLst/>
                <a:latin typeface="Times New Roman" panose="02020603050405020304" pitchFamily="18" charset="0"/>
                <a:ea typeface="SimSun" panose="02010600030101010101" pitchFamily="2" charset="-122"/>
                <a:cs typeface="Times New Roman" panose="02020603050405020304" pitchFamily="18" charset="0"/>
              </a:rPr>
              <a:t>High initial cost of the business </a:t>
            </a:r>
          </a:p>
          <a:p>
            <a:pPr marL="251460" marR="0" indent="-342900">
              <a:spcBef>
                <a:spcPts val="0"/>
              </a:spcBef>
              <a:spcAft>
                <a:spcPts val="1000"/>
              </a:spcAft>
              <a:buFont typeface="Wingdings" panose="05000000000000000000" pitchFamily="2" charset="2"/>
              <a:buChar char="q"/>
            </a:pPr>
            <a:r>
              <a:rPr lang="en-US">
                <a:latin typeface="Times New Roman" panose="02020603050405020304" pitchFamily="18" charset="0"/>
                <a:ea typeface="SimSun" panose="02010600030101010101" pitchFamily="2" charset="-122"/>
                <a:cs typeface="Times New Roman" panose="02020603050405020304" pitchFamily="18" charset="0"/>
              </a:rPr>
              <a:t>Training and development cost every year</a:t>
            </a:r>
          </a:p>
          <a:p>
            <a:pPr marL="251460" marR="0" indent="-342900">
              <a:spcBef>
                <a:spcPts val="0"/>
              </a:spcBef>
              <a:spcAft>
                <a:spcPts val="1000"/>
              </a:spcAft>
              <a:buFont typeface="Wingdings" panose="05000000000000000000" pitchFamily="2" charset="2"/>
              <a:buChar char="q"/>
            </a:pPr>
            <a:r>
              <a:rPr lang="en-US">
                <a:effectLst/>
                <a:latin typeface="Times New Roman" panose="02020603050405020304" pitchFamily="18" charset="0"/>
                <a:ea typeface="SimSun" panose="02010600030101010101" pitchFamily="2" charset="-122"/>
                <a:cs typeface="Times New Roman" panose="02020603050405020304" pitchFamily="18" charset="0"/>
              </a:rPr>
              <a:t>High rate of tax for hotel industry </a:t>
            </a:r>
          </a:p>
          <a:p>
            <a:pPr marL="251460" marR="0" indent="-342900">
              <a:spcBef>
                <a:spcPts val="0"/>
              </a:spcBef>
              <a:spcAft>
                <a:spcPts val="1000"/>
              </a:spcAft>
              <a:buFont typeface="Wingdings" panose="05000000000000000000" pitchFamily="2" charset="2"/>
              <a:buChar char="q"/>
            </a:pPr>
            <a:r>
              <a:rPr lang="en-US">
                <a:effectLst/>
                <a:latin typeface="Times New Roman" panose="02020603050405020304" pitchFamily="18" charset="0"/>
                <a:ea typeface="SimSun" panose="02010600030101010101" pitchFamily="2" charset="-122"/>
                <a:cs typeface="Times New Roman" panose="02020603050405020304" pitchFamily="18" charset="0"/>
              </a:rPr>
              <a:t>Seasonal business </a:t>
            </a:r>
          </a:p>
        </p:txBody>
      </p:sp>
    </p:spTree>
    <p:extLst>
      <p:ext uri="{BB962C8B-B14F-4D97-AF65-F5344CB8AC3E}">
        <p14:creationId xmlns:p14="http://schemas.microsoft.com/office/powerpoint/2010/main" val="3070158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648930" y="629267"/>
            <a:ext cx="9252154" cy="1016654"/>
          </a:xfrm>
        </p:spPr>
        <p:txBody>
          <a:bodyPr>
            <a:normAutofit/>
          </a:bodyPr>
          <a:lstStyle/>
          <a:p>
            <a:r>
              <a:rPr lang="en-GB" b="1">
                <a:solidFill>
                  <a:srgbClr val="EBEBEB"/>
                </a:solidFill>
                <a:latin typeface="Times New Roman" panose="02020603050405020304" pitchFamily="18" charset="0"/>
                <a:cs typeface="Times New Roman" panose="02020603050405020304" pitchFamily="18" charset="0"/>
              </a:rPr>
              <a:t>Policy Suggestion for the management </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US"/>
          </a:p>
        </p:txBody>
      </p:sp>
      <p:graphicFrame>
        <p:nvGraphicFramePr>
          <p:cNvPr id="5" name="Content Placeholder 2">
            <a:extLst>
              <a:ext uri="{FF2B5EF4-FFF2-40B4-BE49-F238E27FC236}">
                <a16:creationId xmlns:a16="http://schemas.microsoft.com/office/drawing/2014/main" id="{7C2E62F5-D1E2-8852-B907-F72188E76F64}"/>
              </a:ext>
            </a:extLst>
          </p:cNvPr>
          <p:cNvGraphicFramePr>
            <a:graphicFrameLocks noGrp="1"/>
          </p:cNvGraphicFramePr>
          <p:nvPr>
            <p:ph idx="1"/>
            <p:extLst>
              <p:ext uri="{D42A27DB-BD31-4B8C-83A1-F6EECF244321}">
                <p14:modId xmlns:p14="http://schemas.microsoft.com/office/powerpoint/2010/main" val="319349729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87725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1EBFA9-B854-BE4B-00F3-FA38E406EFE9}"/>
            </a:ext>
          </a:extLst>
        </p:cNvPr>
        <p:cNvGrpSpPr/>
        <p:nvPr/>
      </p:nvGrpSpPr>
      <p:grpSpPr>
        <a:xfrm>
          <a:off x="0" y="0"/>
          <a:ext cx="0" cy="0"/>
          <a:chOff x="0" y="0"/>
          <a:chExt cx="0" cy="0"/>
        </a:xfrm>
      </p:grpSpPr>
      <p:sp>
        <p:nvSpPr>
          <p:cNvPr id="54" name="Rectangle 53">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6"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359493F-6F37-DE1F-FEA3-1F244E306FB9}"/>
              </a:ext>
            </a:extLst>
          </p:cNvPr>
          <p:cNvSpPr>
            <a:spLocks noGrp="1"/>
          </p:cNvSpPr>
          <p:nvPr>
            <p:ph type="title"/>
          </p:nvPr>
        </p:nvSpPr>
        <p:spPr>
          <a:xfrm>
            <a:off x="648930" y="629267"/>
            <a:ext cx="9252154" cy="1016654"/>
          </a:xfrm>
        </p:spPr>
        <p:txBody>
          <a:bodyPr>
            <a:normAutofit/>
          </a:bodyPr>
          <a:lstStyle/>
          <a:p>
            <a:r>
              <a:rPr lang="en-GB" b="1">
                <a:solidFill>
                  <a:srgbClr val="EBEBEB"/>
                </a:solidFill>
                <a:latin typeface="Times New Roman" panose="02020603050405020304" pitchFamily="18" charset="0"/>
                <a:cs typeface="Times New Roman" panose="02020603050405020304" pitchFamily="18" charset="0"/>
              </a:rPr>
              <a:t>Policy Suggestion for the management </a:t>
            </a:r>
          </a:p>
        </p:txBody>
      </p:sp>
      <p:sp>
        <p:nvSpPr>
          <p:cNvPr id="58" name="Rectangle 57">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0" name="Freeform: Shape 59">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US"/>
          </a:p>
        </p:txBody>
      </p:sp>
      <p:graphicFrame>
        <p:nvGraphicFramePr>
          <p:cNvPr id="5" name="Content Placeholder 2">
            <a:extLst>
              <a:ext uri="{FF2B5EF4-FFF2-40B4-BE49-F238E27FC236}">
                <a16:creationId xmlns:a16="http://schemas.microsoft.com/office/drawing/2014/main" id="{ED89B49B-1D59-2ABA-1C4A-AFF02D8D7C5C}"/>
              </a:ext>
            </a:extLst>
          </p:cNvPr>
          <p:cNvGraphicFramePr>
            <a:graphicFrameLocks noGrp="1"/>
          </p:cNvGraphicFramePr>
          <p:nvPr>
            <p:ph idx="1"/>
            <p:extLst>
              <p:ext uri="{D42A27DB-BD31-4B8C-83A1-F6EECF244321}">
                <p14:modId xmlns:p14="http://schemas.microsoft.com/office/powerpoint/2010/main" val="358127780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8453032"/>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648929" y="1063417"/>
            <a:ext cx="3505495" cy="4675396"/>
          </a:xfrm>
        </p:spPr>
        <p:txBody>
          <a:bodyPr anchor="ctr">
            <a:normAutofit/>
          </a:bodyPr>
          <a:lstStyle/>
          <a:p>
            <a:r>
              <a:rPr lang="en-GB" sz="3300" b="1">
                <a:solidFill>
                  <a:srgbClr val="F2F2F2"/>
                </a:solidFill>
                <a:latin typeface="Times New Roman" panose="02020603050405020304" pitchFamily="18" charset="0"/>
                <a:cs typeface="Times New Roman" panose="02020603050405020304" pitchFamily="18" charset="0"/>
              </a:rPr>
              <a:t>Recommendations </a:t>
            </a:r>
            <a:endParaRPr lang="en-GB" sz="3300" b="1" dirty="0">
              <a:solidFill>
                <a:srgbClr val="F2F2F2"/>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DF767266-27E6-0A76-EB0E-AC94C0CE1F11}"/>
              </a:ext>
            </a:extLst>
          </p:cNvPr>
          <p:cNvGraphicFramePr>
            <a:graphicFrameLocks noGrp="1"/>
          </p:cNvGraphicFramePr>
          <p:nvPr>
            <p:ph idx="1"/>
            <p:extLst>
              <p:ext uri="{D42A27DB-BD31-4B8C-83A1-F6EECF244321}">
                <p14:modId xmlns:p14="http://schemas.microsoft.com/office/powerpoint/2010/main" val="1482349243"/>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281243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601438" y="1002127"/>
            <a:ext cx="6188190" cy="852693"/>
          </a:xfrm>
        </p:spPr>
        <p:txBody>
          <a:bodyPr>
            <a:normAutofit/>
          </a:bodyPr>
          <a:lstStyle/>
          <a:p>
            <a:r>
              <a:rPr lang="en-GB" b="1" dirty="0">
                <a:solidFill>
                  <a:srgbClr val="EBEBEB"/>
                </a:solidFill>
                <a:latin typeface="Times New Roman" panose="02020603050405020304" pitchFamily="18" charset="0"/>
                <a:cs typeface="Times New Roman" panose="02020603050405020304" pitchFamily="18" charset="0"/>
              </a:rPr>
              <a:t>Conclusion</a:t>
            </a:r>
            <a:r>
              <a:rPr lang="en-GB" dirty="0">
                <a:solidFill>
                  <a:srgbClr val="EBEBEB"/>
                </a:solidFill>
              </a:rPr>
              <a:t> </a:t>
            </a:r>
          </a:p>
        </p:txBody>
      </p:sp>
      <p:sp>
        <p:nvSpPr>
          <p:cNvPr id="3" name="Content Placeholder 2">
            <a:extLst>
              <a:ext uri="{FF2B5EF4-FFF2-40B4-BE49-F238E27FC236}">
                <a16:creationId xmlns:a16="http://schemas.microsoft.com/office/drawing/2014/main" id="{EF650845-47DF-48F6-9FAB-664A1E4D0391}"/>
              </a:ext>
            </a:extLst>
          </p:cNvPr>
          <p:cNvSpPr>
            <a:spLocks noGrp="1"/>
          </p:cNvSpPr>
          <p:nvPr>
            <p:ph idx="1"/>
          </p:nvPr>
        </p:nvSpPr>
        <p:spPr>
          <a:xfrm>
            <a:off x="648930" y="2438400"/>
            <a:ext cx="6188189" cy="3785419"/>
          </a:xfrm>
        </p:spPr>
        <p:txBody>
          <a:bodyPr>
            <a:normAutofit/>
          </a:bodyPr>
          <a:lstStyle/>
          <a:p>
            <a:pPr marL="0">
              <a:spcBef>
                <a:spcPts val="0"/>
              </a:spcBef>
              <a:spcAft>
                <a:spcPts val="1000"/>
              </a:spcAft>
            </a:pPr>
            <a:r>
              <a:rPr lang="en-US" dirty="0">
                <a:solidFill>
                  <a:srgbClr val="FFFFFF"/>
                </a:solidFill>
                <a:effectLst/>
                <a:latin typeface="Times New Roman" panose="02020603050405020304" pitchFamily="18" charset="0"/>
                <a:ea typeface="Calibri" panose="020F0502020204030204" pitchFamily="34" charset="0"/>
              </a:rPr>
              <a:t>The majority of hotels and other hospitality companies are located near popular tourist destinations to better serve the tourists that visit these locations in search of a refreshment. As an illustration, the demand for beach areas or sites is higher during the winter season or when it is raining as opposed to the summer season. The purpose of this presentation is to provide an explanation of the facts that are associated </a:t>
            </a:r>
            <a:r>
              <a:rPr lang="en-US">
                <a:solidFill>
                  <a:srgbClr val="FFFFFF"/>
                </a:solidFill>
                <a:effectLst/>
                <a:latin typeface="Times New Roman" panose="02020603050405020304" pitchFamily="18" charset="0"/>
                <a:ea typeface="Calibri" panose="020F0502020204030204" pitchFamily="34" charset="0"/>
              </a:rPr>
              <a:t>with labour </a:t>
            </a:r>
            <a:r>
              <a:rPr lang="en-US" dirty="0">
                <a:solidFill>
                  <a:srgbClr val="FFFFFF"/>
                </a:solidFill>
                <a:effectLst/>
                <a:latin typeface="Times New Roman" panose="02020603050405020304" pitchFamily="18" charset="0"/>
                <a:ea typeface="Calibri" panose="020F0502020204030204" pitchFamily="34" charset="0"/>
              </a:rPr>
              <a:t>issues and insufficient staffing, as well as the types of problems </a:t>
            </a:r>
            <a:r>
              <a:rPr lang="en-US">
                <a:solidFill>
                  <a:srgbClr val="FFFFFF"/>
                </a:solidFill>
                <a:effectLst/>
                <a:latin typeface="Times New Roman" panose="02020603050405020304" pitchFamily="18" charset="0"/>
                <a:ea typeface="Calibri" panose="020F0502020204030204" pitchFamily="34" charset="0"/>
              </a:rPr>
              <a:t>that organisations </a:t>
            </a:r>
            <a:r>
              <a:rPr lang="en-US" dirty="0">
                <a:solidFill>
                  <a:srgbClr val="FFFFFF"/>
                </a:solidFill>
                <a:effectLst/>
                <a:latin typeface="Times New Roman" panose="02020603050405020304" pitchFamily="18" charset="0"/>
                <a:ea typeface="Calibri" panose="020F0502020204030204" pitchFamily="34" charset="0"/>
              </a:rPr>
              <a:t>are experiencing as a result of this factor and the potential remedies that might be implemented to alleviate this issue. </a:t>
            </a:r>
            <a:endParaRPr lang="en-US" dirty="0">
              <a:solidFill>
                <a:srgbClr val="FFFFFF"/>
              </a:solidFill>
              <a:effectLst/>
              <a:ea typeface="SimSun" panose="02010600030101010101" pitchFamily="2" charset="-122"/>
              <a:cs typeface="Times New Roman" panose="02020603050405020304" pitchFamily="18" charset="0"/>
            </a:endParaRPr>
          </a:p>
        </p:txBody>
      </p:sp>
      <p:sp>
        <p:nvSpPr>
          <p:cNvPr id="3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 name="Picture 7" descr="A person standing in front of a reception desk&#10;&#10;Description automatically generated">
            <a:extLst>
              <a:ext uri="{FF2B5EF4-FFF2-40B4-BE49-F238E27FC236}">
                <a16:creationId xmlns:a16="http://schemas.microsoft.com/office/drawing/2014/main" id="{A533A88A-6F3E-10F3-A97E-36196815E374}"/>
              </a:ext>
            </a:extLst>
          </p:cNvPr>
          <p:cNvPicPr>
            <a:picLocks noChangeAspect="1"/>
          </p:cNvPicPr>
          <p:nvPr/>
        </p:nvPicPr>
        <p:blipFill>
          <a:blip r:embed="rId4">
            <a:extLst>
              <a:ext uri="{28A0092B-C50C-407E-A947-70E740481C1C}">
                <a14:useLocalDpi xmlns:a14="http://schemas.microsoft.com/office/drawing/2010/main" val="0"/>
              </a:ext>
            </a:extLst>
          </a:blip>
          <a:srcRect l="32596" r="19096"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269377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7"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806195" y="804672"/>
            <a:ext cx="3521359" cy="5248656"/>
          </a:xfrm>
        </p:spPr>
        <p:txBody>
          <a:bodyPr anchor="ctr">
            <a:normAutofit/>
          </a:bodyPr>
          <a:lstStyle/>
          <a:p>
            <a:pPr algn="ctr"/>
            <a:r>
              <a:rPr lang="en-GB" b="1">
                <a:latin typeface="Times New Roman" panose="02020603050405020304" pitchFamily="18" charset="0"/>
                <a:cs typeface="Times New Roman" panose="02020603050405020304" pitchFamily="18" charset="0"/>
              </a:rPr>
              <a:t>References </a:t>
            </a:r>
            <a:endParaRPr lang="en-GB" b="1"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C25EE12F-C9BF-4DA2-AB0A-5D900FD85D47}"/>
              </a:ext>
            </a:extLst>
          </p:cNvPr>
          <p:cNvSpPr>
            <a:spLocks noGrp="1" noChangeArrowheads="1"/>
          </p:cNvSpPr>
          <p:nvPr>
            <p:ph idx="1"/>
          </p:nvPr>
        </p:nvSpPr>
        <p:spPr bwMode="auto">
          <a:xfrm>
            <a:off x="4975861" y="804671"/>
            <a:ext cx="6399930" cy="5248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 anchorCtr="0" compatLnSpc="1">
            <a:prstTxWarp prst="textNoShape">
              <a:avLst/>
            </a:prstTxWarp>
            <a:normAutofit/>
          </a:bodyPr>
          <a:lstStyle/>
          <a:p>
            <a:pPr marL="80010" marR="0" indent="-171450">
              <a:lnSpc>
                <a:spcPct val="90000"/>
              </a:lnSpc>
              <a:spcBef>
                <a:spcPts val="0"/>
              </a:spcBef>
              <a:spcAft>
                <a:spcPts val="1200"/>
              </a:spcAft>
              <a:buFont typeface="Arial" panose="020B0604020202020204" pitchFamily="34" charset="0"/>
              <a:buChar char="•"/>
            </a:pPr>
            <a:r>
              <a:rPr lang="en-US" sz="800" err="1">
                <a:effectLst/>
                <a:latin typeface="Times New Roman" panose="02020603050405020304" pitchFamily="18" charset="0"/>
                <a:ea typeface="Times New Roman" panose="02020603050405020304" pitchFamily="18" charset="0"/>
              </a:rPr>
              <a:t>Abdullaeva</a:t>
            </a:r>
            <a:r>
              <a:rPr lang="en-US" sz="800">
                <a:effectLst/>
                <a:latin typeface="Times New Roman" panose="02020603050405020304" pitchFamily="18" charset="0"/>
                <a:ea typeface="Times New Roman" panose="02020603050405020304" pitchFamily="18" charset="0"/>
              </a:rPr>
              <a:t>, F.A. (2021). The Impact of the Digital Economy on the Hotel Industry. </a:t>
            </a:r>
            <a:r>
              <a:rPr lang="en-US" sz="800" i="1">
                <a:effectLst/>
                <a:latin typeface="Times New Roman" panose="02020603050405020304" pitchFamily="18" charset="0"/>
                <a:ea typeface="Times New Roman" panose="02020603050405020304" pitchFamily="18" charset="0"/>
              </a:rPr>
              <a:t>Journal of Economics, Finance And Management Studies</a:t>
            </a:r>
            <a:r>
              <a:rPr lang="en-US" sz="800">
                <a:effectLst/>
                <a:latin typeface="Times New Roman" panose="02020603050405020304" pitchFamily="18" charset="0"/>
                <a:ea typeface="Times New Roman" panose="02020603050405020304" pitchFamily="18" charset="0"/>
              </a:rPr>
              <a:t>, 04(12).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://doi.org/10.47191/</a:t>
            </a:r>
            <a:r>
              <a:rPr lang="en-US" sz="800" err="1">
                <a:effectLst/>
                <a:latin typeface="Times New Roman" panose="02020603050405020304" pitchFamily="18" charset="0"/>
                <a:ea typeface="Times New Roman" panose="02020603050405020304" pitchFamily="18" charset="0"/>
              </a:rPr>
              <a:t>jefms</a:t>
            </a:r>
            <a:r>
              <a:rPr lang="en-US" sz="800">
                <a:effectLst/>
                <a:latin typeface="Times New Roman" panose="02020603050405020304" pitchFamily="18" charset="0"/>
                <a:ea typeface="Times New Roman" panose="02020603050405020304" pitchFamily="18" charset="0"/>
              </a:rPr>
              <a:t>/v4-i12-12.</a:t>
            </a:r>
          </a:p>
          <a:p>
            <a:pPr marL="80010" marR="0" indent="-171450">
              <a:lnSpc>
                <a:spcPct val="90000"/>
              </a:lnSpc>
              <a:spcBef>
                <a:spcPts val="0"/>
              </a:spcBef>
              <a:spcAft>
                <a:spcPts val="1200"/>
              </a:spcAft>
              <a:buFont typeface="Arial" panose="020B0604020202020204" pitchFamily="34" charset="0"/>
              <a:buChar char="•"/>
            </a:pPr>
            <a:r>
              <a:rPr lang="en-US" sz="800">
                <a:effectLst/>
                <a:latin typeface="Times New Roman" panose="02020603050405020304" pitchFamily="18" charset="0"/>
                <a:ea typeface="Times New Roman" panose="02020603050405020304" pitchFamily="18" charset="0"/>
              </a:rPr>
              <a:t>Al-</a:t>
            </a:r>
            <a:r>
              <a:rPr lang="en-US" sz="800" err="1">
                <a:effectLst/>
                <a:latin typeface="Times New Roman" panose="02020603050405020304" pitchFamily="18" charset="0"/>
                <a:ea typeface="Times New Roman" panose="02020603050405020304" pitchFamily="18" charset="0"/>
              </a:rPr>
              <a:t>Refaie</a:t>
            </a:r>
            <a:r>
              <a:rPr lang="en-US" sz="800">
                <a:effectLst/>
                <a:latin typeface="Times New Roman" panose="02020603050405020304" pitchFamily="18" charset="0"/>
                <a:ea typeface="Times New Roman" panose="02020603050405020304" pitchFamily="18" charset="0"/>
              </a:rPr>
              <a:t>, A. (2015). Effects of human resource management on hotel performance using structural equation modeling. </a:t>
            </a:r>
            <a:r>
              <a:rPr lang="en-US" sz="800" i="1">
                <a:effectLst/>
                <a:latin typeface="Times New Roman" panose="02020603050405020304" pitchFamily="18" charset="0"/>
                <a:ea typeface="Times New Roman" panose="02020603050405020304" pitchFamily="18" charset="0"/>
              </a:rPr>
              <a:t>Computers in Human Behavior</a:t>
            </a:r>
            <a:r>
              <a:rPr lang="en-US" sz="800">
                <a:effectLst/>
                <a:latin typeface="Times New Roman" panose="02020603050405020304" pitchFamily="18" charset="0"/>
                <a:ea typeface="Times New Roman" panose="02020603050405020304" pitchFamily="18" charset="0"/>
              </a:rPr>
              <a:t>, 43(1), pp.293–303.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://doi.org/10.1016/j.chb.2014.11.016.</a:t>
            </a:r>
          </a:p>
          <a:p>
            <a:pPr marL="80010" marR="0" indent="-171450">
              <a:lnSpc>
                <a:spcPct val="90000"/>
              </a:lnSpc>
              <a:spcBef>
                <a:spcPts val="0"/>
              </a:spcBef>
              <a:spcAft>
                <a:spcPts val="1200"/>
              </a:spcAft>
              <a:buFont typeface="Arial" panose="020B0604020202020204" pitchFamily="34" charset="0"/>
              <a:buChar char="•"/>
            </a:pPr>
            <a:r>
              <a:rPr lang="en-US" sz="800" err="1">
                <a:effectLst/>
                <a:latin typeface="Times New Roman" panose="02020603050405020304" pitchFamily="18" charset="0"/>
                <a:ea typeface="Times New Roman" panose="02020603050405020304" pitchFamily="18" charset="0"/>
              </a:rPr>
              <a:t>Alderighi</a:t>
            </a:r>
            <a:r>
              <a:rPr lang="en-US" sz="800">
                <a:effectLst/>
                <a:latin typeface="Times New Roman" panose="02020603050405020304" pitchFamily="18" charset="0"/>
                <a:ea typeface="Times New Roman" panose="02020603050405020304" pitchFamily="18" charset="0"/>
              </a:rPr>
              <a:t>, M., Bianchi, C. and </a:t>
            </a:r>
            <a:r>
              <a:rPr lang="en-US" sz="800" err="1">
                <a:effectLst/>
                <a:latin typeface="Times New Roman" panose="02020603050405020304" pitchFamily="18" charset="0"/>
                <a:ea typeface="Times New Roman" panose="02020603050405020304" pitchFamily="18" charset="0"/>
              </a:rPr>
              <a:t>Lorenzini</a:t>
            </a:r>
            <a:r>
              <a:rPr lang="en-US" sz="800">
                <a:effectLst/>
                <a:latin typeface="Times New Roman" panose="02020603050405020304" pitchFamily="18" charset="0"/>
                <a:ea typeface="Times New Roman" panose="02020603050405020304" pitchFamily="18" charset="0"/>
              </a:rPr>
              <a:t>, E. (2016). The impact of local food </a:t>
            </a:r>
            <a:r>
              <a:rPr lang="en-US" sz="800" err="1">
                <a:effectLst/>
                <a:latin typeface="Times New Roman" panose="02020603050405020304" pitchFamily="18" charset="0"/>
                <a:ea typeface="Times New Roman" panose="02020603050405020304" pitchFamily="18" charset="0"/>
              </a:rPr>
              <a:t>specialities</a:t>
            </a:r>
            <a:r>
              <a:rPr lang="en-US" sz="800">
                <a:effectLst/>
                <a:latin typeface="Times New Roman" panose="02020603050405020304" pitchFamily="18" charset="0"/>
                <a:ea typeface="Times New Roman" panose="02020603050405020304" pitchFamily="18" charset="0"/>
              </a:rPr>
              <a:t> on the decision to (re)visit a tourist destination: Market-expanding or business-stealing? </a:t>
            </a:r>
            <a:r>
              <a:rPr lang="en-US" sz="800" i="1">
                <a:effectLst/>
                <a:latin typeface="Times New Roman" panose="02020603050405020304" pitchFamily="18" charset="0"/>
                <a:ea typeface="Times New Roman" panose="02020603050405020304" pitchFamily="18" charset="0"/>
              </a:rPr>
              <a:t>Tourism Management</a:t>
            </a:r>
            <a:r>
              <a:rPr lang="en-US" sz="800">
                <a:effectLst/>
                <a:latin typeface="Times New Roman" panose="02020603050405020304" pitchFamily="18" charset="0"/>
                <a:ea typeface="Times New Roman" panose="02020603050405020304" pitchFamily="18" charset="0"/>
              </a:rPr>
              <a:t>, 57(2), pp.323–333.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://doi.org/10.1016/j.tourman.2016.06.016.</a:t>
            </a:r>
          </a:p>
          <a:p>
            <a:pPr marL="80010" marR="0" indent="-171450">
              <a:lnSpc>
                <a:spcPct val="90000"/>
              </a:lnSpc>
              <a:spcBef>
                <a:spcPts val="0"/>
              </a:spcBef>
              <a:spcAft>
                <a:spcPts val="1200"/>
              </a:spcAft>
              <a:buFont typeface="Arial" panose="020B0604020202020204" pitchFamily="34" charset="0"/>
              <a:buChar char="•"/>
            </a:pPr>
            <a:r>
              <a:rPr lang="en-US" sz="800" err="1">
                <a:effectLst/>
                <a:latin typeface="Times New Roman" panose="02020603050405020304" pitchFamily="18" charset="0"/>
                <a:ea typeface="Times New Roman" panose="02020603050405020304" pitchFamily="18" charset="0"/>
              </a:rPr>
              <a:t>Buhalis</a:t>
            </a:r>
            <a:r>
              <a:rPr lang="en-US" sz="800">
                <a:effectLst/>
                <a:latin typeface="Times New Roman" panose="02020603050405020304" pitchFamily="18" charset="0"/>
                <a:ea typeface="Times New Roman" panose="02020603050405020304" pitchFamily="18" charset="0"/>
              </a:rPr>
              <a:t>, D. (2019). Marketing the Competitive Destination of the Future. </a:t>
            </a:r>
            <a:r>
              <a:rPr lang="en-US" sz="800" i="1">
                <a:effectLst/>
                <a:latin typeface="Times New Roman" panose="02020603050405020304" pitchFamily="18" charset="0"/>
                <a:ea typeface="Times New Roman" panose="02020603050405020304" pitchFamily="18" charset="0"/>
              </a:rPr>
              <a:t>Tourism Management</a:t>
            </a:r>
            <a:r>
              <a:rPr lang="en-US" sz="800">
                <a:effectLst/>
                <a:latin typeface="Times New Roman" panose="02020603050405020304" pitchFamily="18" charset="0"/>
                <a:ea typeface="Times New Roman" panose="02020603050405020304" pitchFamily="18" charset="0"/>
              </a:rPr>
              <a:t>, 21(1), pp.97–116.</a:t>
            </a:r>
          </a:p>
          <a:p>
            <a:pPr marL="80010" marR="0" indent="-171450">
              <a:lnSpc>
                <a:spcPct val="90000"/>
              </a:lnSpc>
              <a:spcBef>
                <a:spcPts val="0"/>
              </a:spcBef>
              <a:spcAft>
                <a:spcPts val="1200"/>
              </a:spcAft>
              <a:buFont typeface="Arial" panose="020B0604020202020204" pitchFamily="34" charset="0"/>
              <a:buChar char="•"/>
            </a:pPr>
            <a:r>
              <a:rPr lang="en-US" sz="800" err="1">
                <a:effectLst/>
                <a:latin typeface="Times New Roman" panose="02020603050405020304" pitchFamily="18" charset="0"/>
                <a:ea typeface="Times New Roman" panose="02020603050405020304" pitchFamily="18" charset="0"/>
              </a:rPr>
              <a:t>Buhalis</a:t>
            </a:r>
            <a:r>
              <a:rPr lang="en-US" sz="800">
                <a:effectLst/>
                <a:latin typeface="Times New Roman" panose="02020603050405020304" pitchFamily="18" charset="0"/>
                <a:ea typeface="Times New Roman" panose="02020603050405020304" pitchFamily="18" charset="0"/>
              </a:rPr>
              <a:t>, D. and </a:t>
            </a:r>
            <a:r>
              <a:rPr lang="en-US" sz="800" err="1">
                <a:effectLst/>
                <a:latin typeface="Times New Roman" panose="02020603050405020304" pitchFamily="18" charset="0"/>
                <a:ea typeface="Times New Roman" panose="02020603050405020304" pitchFamily="18" charset="0"/>
              </a:rPr>
              <a:t>Sinarta</a:t>
            </a:r>
            <a:r>
              <a:rPr lang="en-US" sz="800">
                <a:effectLst/>
                <a:latin typeface="Times New Roman" panose="02020603050405020304" pitchFamily="18" charset="0"/>
                <a:ea typeface="Times New Roman" panose="02020603050405020304" pitchFamily="18" charset="0"/>
              </a:rPr>
              <a:t>, Y. (2019). Real-time co-creation and nowness service: lessons from tourism and hospitality. </a:t>
            </a:r>
            <a:r>
              <a:rPr lang="en-US" sz="800" i="1">
                <a:effectLst/>
                <a:latin typeface="Times New Roman" panose="02020603050405020304" pitchFamily="18" charset="0"/>
                <a:ea typeface="Times New Roman" panose="02020603050405020304" pitchFamily="18" charset="0"/>
              </a:rPr>
              <a:t>Journal of Travel &amp; Tourism Marketing</a:t>
            </a:r>
            <a:r>
              <a:rPr lang="en-US" sz="800">
                <a:effectLst/>
                <a:latin typeface="Times New Roman" panose="02020603050405020304" pitchFamily="18" charset="0"/>
                <a:ea typeface="Times New Roman" panose="02020603050405020304" pitchFamily="18" charset="0"/>
              </a:rPr>
              <a:t>, 36(5), pp.563–582.</a:t>
            </a:r>
          </a:p>
          <a:p>
            <a:pPr marL="80010" marR="0" indent="-171450">
              <a:lnSpc>
                <a:spcPct val="90000"/>
              </a:lnSpc>
              <a:spcBef>
                <a:spcPts val="0"/>
              </a:spcBef>
              <a:spcAft>
                <a:spcPts val="1200"/>
              </a:spcAft>
              <a:buFont typeface="Arial" panose="020B0604020202020204" pitchFamily="34" charset="0"/>
              <a:buChar char="•"/>
            </a:pPr>
            <a:r>
              <a:rPr lang="en-US" sz="800" err="1">
                <a:effectLst/>
                <a:latin typeface="Times New Roman" panose="02020603050405020304" pitchFamily="18" charset="0"/>
                <a:ea typeface="Times New Roman" panose="02020603050405020304" pitchFamily="18" charset="0"/>
              </a:rPr>
              <a:t>Clapham</a:t>
            </a:r>
            <a:r>
              <a:rPr lang="en-US" sz="800">
                <a:effectLst/>
                <a:latin typeface="Times New Roman" panose="02020603050405020304" pitchFamily="18" charset="0"/>
                <a:ea typeface="Times New Roman" panose="02020603050405020304" pitchFamily="18" charset="0"/>
              </a:rPr>
              <a:t>, W.B. and Pestel, R.F. (2018). </a:t>
            </a:r>
            <a:r>
              <a:rPr lang="en-US" sz="800" i="1">
                <a:effectLst/>
                <a:latin typeface="Times New Roman" panose="02020603050405020304" pitchFamily="18" charset="0"/>
                <a:ea typeface="Times New Roman" panose="02020603050405020304" pitchFamily="18" charset="0"/>
              </a:rPr>
              <a:t>Policy, uncertainty, and analysis</a:t>
            </a:r>
            <a:r>
              <a:rPr lang="en-US" sz="800">
                <a:effectLst/>
                <a:latin typeface="Times New Roman" panose="02020603050405020304" pitchFamily="18" charset="0"/>
                <a:ea typeface="Times New Roman" panose="02020603050405020304" pitchFamily="18" charset="0"/>
              </a:rPr>
              <a:t>. </a:t>
            </a:r>
            <a:r>
              <a:rPr lang="en-US" sz="800" err="1">
                <a:effectLst/>
                <a:latin typeface="Times New Roman" panose="02020603050405020304" pitchFamily="18" charset="0"/>
                <a:ea typeface="Times New Roman" panose="02020603050405020304" pitchFamily="18" charset="0"/>
              </a:rPr>
              <a:t>Laxenburg</a:t>
            </a:r>
            <a:r>
              <a:rPr lang="en-US" sz="800">
                <a:effectLst/>
                <a:latin typeface="Times New Roman" panose="02020603050405020304" pitchFamily="18" charset="0"/>
                <a:ea typeface="Times New Roman" panose="02020603050405020304" pitchFamily="18" charset="0"/>
              </a:rPr>
              <a:t>, Austria </a:t>
            </a:r>
            <a:r>
              <a:rPr lang="en-US" sz="800" err="1">
                <a:effectLst/>
                <a:latin typeface="Times New Roman" panose="02020603050405020304" pitchFamily="18" charset="0"/>
                <a:ea typeface="Times New Roman" panose="02020603050405020304" pitchFamily="18" charset="0"/>
              </a:rPr>
              <a:t>Internat.</a:t>
            </a:r>
            <a:r>
              <a:rPr lang="en-US" sz="800">
                <a:effectLst/>
                <a:latin typeface="Times New Roman" panose="02020603050405020304" pitchFamily="18" charset="0"/>
                <a:ea typeface="Times New Roman" panose="02020603050405020304" pitchFamily="18" charset="0"/>
              </a:rPr>
              <a:t> Inst. For Applied Systems Analysis.</a:t>
            </a:r>
          </a:p>
          <a:p>
            <a:pPr marL="80010" marR="0" indent="-171450">
              <a:lnSpc>
                <a:spcPct val="90000"/>
              </a:lnSpc>
              <a:spcBef>
                <a:spcPts val="0"/>
              </a:spcBef>
              <a:spcAft>
                <a:spcPts val="1200"/>
              </a:spcAft>
              <a:buFont typeface="Arial" panose="020B0604020202020204" pitchFamily="34" charset="0"/>
              <a:buChar char="•"/>
            </a:pPr>
            <a:r>
              <a:rPr lang="en-US" sz="800" err="1">
                <a:effectLst/>
                <a:latin typeface="Times New Roman" panose="02020603050405020304" pitchFamily="18" charset="0"/>
                <a:ea typeface="Times New Roman" panose="02020603050405020304" pitchFamily="18" charset="0"/>
              </a:rPr>
              <a:t>Demsetz</a:t>
            </a:r>
            <a:r>
              <a:rPr lang="en-US" sz="800">
                <a:effectLst/>
                <a:latin typeface="Times New Roman" panose="02020603050405020304" pitchFamily="18" charset="0"/>
                <a:ea typeface="Times New Roman" panose="02020603050405020304" pitchFamily="18" charset="0"/>
              </a:rPr>
              <a:t>, H. and Lehn, K. (2021). The Structure of Corporate Ownership: Causes and Consequences. </a:t>
            </a:r>
            <a:r>
              <a:rPr lang="en-US" sz="800" i="1">
                <a:effectLst/>
                <a:latin typeface="Times New Roman" panose="02020603050405020304" pitchFamily="18" charset="0"/>
                <a:ea typeface="Times New Roman" panose="02020603050405020304" pitchFamily="18" charset="0"/>
              </a:rPr>
              <a:t>Journal of Political Economy</a:t>
            </a:r>
            <a:r>
              <a:rPr lang="en-US" sz="800">
                <a:effectLst/>
                <a:latin typeface="Times New Roman" panose="02020603050405020304" pitchFamily="18" charset="0"/>
                <a:ea typeface="Times New Roman" panose="02020603050405020304" pitchFamily="18" charset="0"/>
              </a:rPr>
              <a:t>, 93(6), pp.1155–1177.</a:t>
            </a:r>
          </a:p>
          <a:p>
            <a:pPr marL="80010" marR="0" indent="-171450">
              <a:lnSpc>
                <a:spcPct val="90000"/>
              </a:lnSpc>
              <a:spcBef>
                <a:spcPts val="0"/>
              </a:spcBef>
              <a:spcAft>
                <a:spcPts val="1200"/>
              </a:spcAft>
              <a:buFont typeface="Arial" panose="020B0604020202020204" pitchFamily="34" charset="0"/>
              <a:buChar char="•"/>
            </a:pPr>
            <a:r>
              <a:rPr lang="en-US" sz="800">
                <a:effectLst/>
                <a:latin typeface="Times New Roman" panose="02020603050405020304" pitchFamily="18" charset="0"/>
                <a:ea typeface="Times New Roman" panose="02020603050405020304" pitchFamily="18" charset="0"/>
              </a:rPr>
              <a:t>Hartmut </a:t>
            </a:r>
            <a:r>
              <a:rPr lang="en-US" sz="800" err="1">
                <a:effectLst/>
                <a:latin typeface="Times New Roman" panose="02020603050405020304" pitchFamily="18" charset="0"/>
                <a:ea typeface="Times New Roman" panose="02020603050405020304" pitchFamily="18" charset="0"/>
              </a:rPr>
              <a:t>Bossel</a:t>
            </a:r>
            <a:r>
              <a:rPr lang="en-US" sz="800">
                <a:effectLst/>
                <a:latin typeface="Times New Roman" panose="02020603050405020304" pitchFamily="18" charset="0"/>
                <a:ea typeface="Times New Roman" panose="02020603050405020304" pitchFamily="18" charset="0"/>
              </a:rPr>
              <a:t>, </a:t>
            </a:r>
            <a:r>
              <a:rPr lang="en-US" sz="800" err="1">
                <a:effectLst/>
                <a:latin typeface="Times New Roman" panose="02020603050405020304" pitchFamily="18" charset="0"/>
                <a:ea typeface="Times New Roman" panose="02020603050405020304" pitchFamily="18" charset="0"/>
              </a:rPr>
              <a:t>Salomón</a:t>
            </a:r>
            <a:r>
              <a:rPr lang="en-US" sz="800">
                <a:effectLst/>
                <a:latin typeface="Times New Roman" panose="02020603050405020304" pitchFamily="18" charset="0"/>
                <a:ea typeface="Times New Roman" panose="02020603050405020304" pitchFamily="18" charset="0"/>
              </a:rPr>
              <a:t> </a:t>
            </a:r>
            <a:r>
              <a:rPr lang="en-US" sz="800" err="1">
                <a:effectLst/>
                <a:latin typeface="Times New Roman" panose="02020603050405020304" pitchFamily="18" charset="0"/>
                <a:ea typeface="Times New Roman" panose="02020603050405020304" pitchFamily="18" charset="0"/>
              </a:rPr>
              <a:t>Klaczko-Ryndziun</a:t>
            </a:r>
            <a:r>
              <a:rPr lang="en-US" sz="800">
                <a:effectLst/>
                <a:latin typeface="Times New Roman" panose="02020603050405020304" pitchFamily="18" charset="0"/>
                <a:ea typeface="Times New Roman" panose="02020603050405020304" pitchFamily="18" charset="0"/>
              </a:rPr>
              <a:t> and </a:t>
            </a:r>
            <a:r>
              <a:rPr lang="en-US" sz="800" err="1">
                <a:effectLst/>
                <a:latin typeface="Times New Roman" panose="02020603050405020304" pitchFamily="18" charset="0"/>
                <a:ea typeface="Times New Roman" panose="02020603050405020304" pitchFamily="18" charset="0"/>
              </a:rPr>
              <a:t>MüllerN</a:t>
            </a:r>
            <a:r>
              <a:rPr lang="en-US" sz="800">
                <a:effectLst/>
                <a:latin typeface="Times New Roman" panose="02020603050405020304" pitchFamily="18" charset="0"/>
                <a:ea typeface="Times New Roman" panose="02020603050405020304" pitchFamily="18" charset="0"/>
              </a:rPr>
              <a:t>. (2016). </a:t>
            </a:r>
            <a:r>
              <a:rPr lang="en-US" sz="800" i="1">
                <a:effectLst/>
                <a:latin typeface="Times New Roman" panose="02020603050405020304" pitchFamily="18" charset="0"/>
                <a:ea typeface="Times New Roman" panose="02020603050405020304" pitchFamily="18" charset="0"/>
              </a:rPr>
              <a:t>Systems theory in the social sciences : stochastic and control systems, pattern recognition, fuzzy analysis, simulation, behavioral models</a:t>
            </a:r>
            <a:r>
              <a:rPr lang="en-US" sz="800">
                <a:effectLst/>
                <a:latin typeface="Times New Roman" panose="02020603050405020304" pitchFamily="18" charset="0"/>
                <a:ea typeface="Times New Roman" panose="02020603050405020304" pitchFamily="18" charset="0"/>
              </a:rPr>
              <a:t>. Basel: </a:t>
            </a:r>
            <a:r>
              <a:rPr lang="en-US" sz="800" err="1">
                <a:effectLst/>
                <a:latin typeface="Times New Roman" panose="02020603050405020304" pitchFamily="18" charset="0"/>
                <a:ea typeface="Times New Roman" panose="02020603050405020304" pitchFamily="18" charset="0"/>
              </a:rPr>
              <a:t>Birkhäuser</a:t>
            </a:r>
            <a:r>
              <a:rPr lang="en-US" sz="800">
                <a:effectLst/>
                <a:latin typeface="Times New Roman" panose="02020603050405020304" pitchFamily="18" charset="0"/>
                <a:ea typeface="Times New Roman" panose="02020603050405020304" pitchFamily="18" charset="0"/>
              </a:rPr>
              <a:t>.</a:t>
            </a:r>
          </a:p>
          <a:p>
            <a:pPr marL="80010" marR="0" indent="-171450">
              <a:lnSpc>
                <a:spcPct val="90000"/>
              </a:lnSpc>
              <a:spcBef>
                <a:spcPts val="0"/>
              </a:spcBef>
              <a:spcAft>
                <a:spcPts val="1200"/>
              </a:spcAft>
              <a:buFont typeface="Arial" panose="020B0604020202020204" pitchFamily="34" charset="0"/>
              <a:buChar char="•"/>
            </a:pPr>
            <a:r>
              <a:rPr lang="en-US" sz="800" err="1">
                <a:effectLst/>
                <a:latin typeface="Times New Roman" panose="02020603050405020304" pitchFamily="18" charset="0"/>
                <a:ea typeface="Times New Roman" panose="02020603050405020304" pitchFamily="18" charset="0"/>
              </a:rPr>
              <a:t>Hotelling</a:t>
            </a:r>
            <a:r>
              <a:rPr lang="en-US" sz="800">
                <a:effectLst/>
                <a:latin typeface="Times New Roman" panose="02020603050405020304" pitchFamily="18" charset="0"/>
                <a:ea typeface="Times New Roman" panose="02020603050405020304" pitchFamily="18" charset="0"/>
              </a:rPr>
              <a:t>, H. (2021). The Economics of Exhaustible Resources. </a:t>
            </a:r>
            <a:r>
              <a:rPr lang="en-US" sz="800" i="1">
                <a:effectLst/>
                <a:latin typeface="Times New Roman" panose="02020603050405020304" pitchFamily="18" charset="0"/>
                <a:ea typeface="Times New Roman" panose="02020603050405020304" pitchFamily="18" charset="0"/>
              </a:rPr>
              <a:t>Journal of Political Economy</a:t>
            </a:r>
            <a:r>
              <a:rPr lang="en-US" sz="800">
                <a:effectLst/>
                <a:latin typeface="Times New Roman" panose="02020603050405020304" pitchFamily="18" charset="0"/>
                <a:ea typeface="Times New Roman" panose="02020603050405020304" pitchFamily="18" charset="0"/>
              </a:rPr>
              <a:t>, 39(2), pp.137–175.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://doi.org/10.1086/254195.</a:t>
            </a:r>
          </a:p>
          <a:p>
            <a:pPr marL="80010" marR="0" indent="-171450">
              <a:lnSpc>
                <a:spcPct val="90000"/>
              </a:lnSpc>
              <a:spcBef>
                <a:spcPts val="0"/>
              </a:spcBef>
              <a:spcAft>
                <a:spcPts val="1200"/>
              </a:spcAft>
              <a:buFont typeface="Arial" panose="020B0604020202020204" pitchFamily="34" charset="0"/>
              <a:buChar char="•"/>
            </a:pPr>
            <a:r>
              <a:rPr lang="en-US" sz="800" err="1">
                <a:effectLst/>
                <a:latin typeface="Times New Roman" panose="02020603050405020304" pitchFamily="18" charset="0"/>
                <a:ea typeface="Times New Roman" panose="02020603050405020304" pitchFamily="18" charset="0"/>
              </a:rPr>
              <a:t>Keaveney</a:t>
            </a:r>
            <a:r>
              <a:rPr lang="en-US" sz="800">
                <a:effectLst/>
                <a:latin typeface="Times New Roman" panose="02020603050405020304" pitchFamily="18" charset="0"/>
                <a:ea typeface="Times New Roman" panose="02020603050405020304" pitchFamily="18" charset="0"/>
              </a:rPr>
              <a:t>, S.M. (2022). Customer Switching Behavior in Service Industries: An Exploratory Study. </a:t>
            </a:r>
            <a:r>
              <a:rPr lang="en-US" sz="800" i="1">
                <a:effectLst/>
                <a:latin typeface="Times New Roman" panose="02020603050405020304" pitchFamily="18" charset="0"/>
                <a:ea typeface="Times New Roman" panose="02020603050405020304" pitchFamily="18" charset="0"/>
              </a:rPr>
              <a:t>Journal of Marketing</a:t>
            </a:r>
            <a:r>
              <a:rPr lang="en-US" sz="800">
                <a:effectLst/>
                <a:latin typeface="Times New Roman" panose="02020603050405020304" pitchFamily="18" charset="0"/>
                <a:ea typeface="Times New Roman" panose="02020603050405020304" pitchFamily="18" charset="0"/>
              </a:rPr>
              <a:t>, 59(2), p.71.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://doi.org/10.2307/1252074.</a:t>
            </a:r>
          </a:p>
          <a:p>
            <a:pPr marL="80010" marR="0" indent="-171450">
              <a:lnSpc>
                <a:spcPct val="90000"/>
              </a:lnSpc>
              <a:spcBef>
                <a:spcPts val="0"/>
              </a:spcBef>
              <a:spcAft>
                <a:spcPts val="1200"/>
              </a:spcAft>
              <a:buFont typeface="Arial" panose="020B0604020202020204" pitchFamily="34" charset="0"/>
              <a:buChar char="•"/>
            </a:pPr>
            <a:r>
              <a:rPr lang="en-US" sz="800">
                <a:effectLst/>
                <a:latin typeface="Times New Roman" panose="02020603050405020304" pitchFamily="18" charset="0"/>
                <a:ea typeface="Times New Roman" panose="02020603050405020304" pitchFamily="18" charset="0"/>
              </a:rPr>
              <a:t>Mathewson, G.F. and Winter, R.A. (2021). The Economics of Franchise Contracts. </a:t>
            </a:r>
            <a:r>
              <a:rPr lang="en-US" sz="800" i="1">
                <a:effectLst/>
                <a:latin typeface="Times New Roman" panose="02020603050405020304" pitchFamily="18" charset="0"/>
                <a:ea typeface="Times New Roman" panose="02020603050405020304" pitchFamily="18" charset="0"/>
              </a:rPr>
              <a:t>The Journal of Law and Economics</a:t>
            </a:r>
            <a:r>
              <a:rPr lang="en-US" sz="800">
                <a:effectLst/>
                <a:latin typeface="Times New Roman" panose="02020603050405020304" pitchFamily="18" charset="0"/>
                <a:ea typeface="Times New Roman" panose="02020603050405020304" pitchFamily="18" charset="0"/>
              </a:rPr>
              <a:t>, 28(3), pp.503–526.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://doi.org/10.1086/467099.</a:t>
            </a:r>
          </a:p>
          <a:p>
            <a:pPr marL="80010" marR="0" indent="-171450">
              <a:lnSpc>
                <a:spcPct val="90000"/>
              </a:lnSpc>
              <a:spcBef>
                <a:spcPts val="0"/>
              </a:spcBef>
              <a:spcAft>
                <a:spcPts val="1200"/>
              </a:spcAft>
              <a:buFont typeface="Arial" panose="020B0604020202020204" pitchFamily="34" charset="0"/>
              <a:buChar char="•"/>
            </a:pPr>
            <a:r>
              <a:rPr lang="en-US" sz="800">
                <a:effectLst/>
                <a:latin typeface="Times New Roman" panose="02020603050405020304" pitchFamily="18" charset="0"/>
                <a:ea typeface="Times New Roman" panose="02020603050405020304" pitchFamily="18" charset="0"/>
              </a:rPr>
              <a:t>McWilliams, A., Siegel, D.S. and Wright, P.M. (2016). Corporate Social Responsibility: Strategic Implications. </a:t>
            </a:r>
            <a:r>
              <a:rPr lang="en-US" sz="800" i="1">
                <a:effectLst/>
                <a:latin typeface="Times New Roman" panose="02020603050405020304" pitchFamily="18" charset="0"/>
                <a:ea typeface="Times New Roman" panose="02020603050405020304" pitchFamily="18" charset="0"/>
              </a:rPr>
              <a:t>Journal of Management Studies</a:t>
            </a:r>
            <a:r>
              <a:rPr lang="en-US" sz="800">
                <a:effectLst/>
                <a:latin typeface="Times New Roman" panose="02020603050405020304" pitchFamily="18" charset="0"/>
                <a:ea typeface="Times New Roman" panose="02020603050405020304" pitchFamily="18" charset="0"/>
              </a:rPr>
              <a:t>, 43(1), pp.1–18.</a:t>
            </a:r>
          </a:p>
          <a:p>
            <a:pPr marL="80010" marR="0" indent="-171450">
              <a:lnSpc>
                <a:spcPct val="90000"/>
              </a:lnSpc>
              <a:spcBef>
                <a:spcPts val="0"/>
              </a:spcBef>
              <a:spcAft>
                <a:spcPts val="1200"/>
              </a:spcAft>
              <a:buFont typeface="Arial" panose="020B0604020202020204" pitchFamily="34" charset="0"/>
              <a:buChar char="•"/>
            </a:pPr>
            <a:r>
              <a:rPr lang="en-US" sz="800">
                <a:effectLst/>
                <a:latin typeface="Times New Roman" panose="02020603050405020304" pitchFamily="18" charset="0"/>
                <a:ea typeface="Times New Roman" panose="02020603050405020304" pitchFamily="18" charset="0"/>
              </a:rPr>
              <a:t>Mincer, J. (2020). On-the-Job Training: Costs, Returns, and Some Implications. </a:t>
            </a:r>
            <a:r>
              <a:rPr lang="en-US" sz="800" i="1">
                <a:effectLst/>
                <a:latin typeface="Times New Roman" panose="02020603050405020304" pitchFamily="18" charset="0"/>
                <a:ea typeface="Times New Roman" panose="02020603050405020304" pitchFamily="18" charset="0"/>
              </a:rPr>
              <a:t>Journal of Political Economy</a:t>
            </a:r>
            <a:r>
              <a:rPr lang="en-US" sz="800">
                <a:effectLst/>
                <a:latin typeface="Times New Roman" panose="02020603050405020304" pitchFamily="18" charset="0"/>
                <a:ea typeface="Times New Roman" panose="02020603050405020304" pitchFamily="18" charset="0"/>
              </a:rPr>
              <a:t>, 70(5, Part 2), pp.50–79.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://doi.org/10.1086/258725.</a:t>
            </a:r>
          </a:p>
        </p:txBody>
      </p:sp>
    </p:spTree>
    <p:extLst>
      <p:ext uri="{BB962C8B-B14F-4D97-AF65-F5344CB8AC3E}">
        <p14:creationId xmlns:p14="http://schemas.microsoft.com/office/powerpoint/2010/main" val="329574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7"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58EC797E-4A28-4949-9CFE-9C538D4C41BB}"/>
              </a:ext>
            </a:extLst>
          </p:cNvPr>
          <p:cNvSpPr>
            <a:spLocks noGrp="1"/>
          </p:cNvSpPr>
          <p:nvPr>
            <p:ph type="title"/>
          </p:nvPr>
        </p:nvSpPr>
        <p:spPr>
          <a:xfrm>
            <a:off x="806195" y="804672"/>
            <a:ext cx="3521359" cy="5248656"/>
          </a:xfrm>
        </p:spPr>
        <p:txBody>
          <a:bodyPr anchor="ctr">
            <a:normAutofit/>
          </a:bodyPr>
          <a:lstStyle/>
          <a:p>
            <a:pPr algn="ctr"/>
            <a:r>
              <a:rPr lang="en-GB" b="1" dirty="0">
                <a:latin typeface="Times New Roman" panose="02020603050405020304" pitchFamily="18" charset="0"/>
                <a:cs typeface="Times New Roman" panose="02020603050405020304" pitchFamily="18" charset="0"/>
              </a:rPr>
              <a:t>References </a:t>
            </a:r>
          </a:p>
        </p:txBody>
      </p:sp>
      <p:sp>
        <p:nvSpPr>
          <p:cNvPr id="4" name="Rectangle 1">
            <a:extLst>
              <a:ext uri="{FF2B5EF4-FFF2-40B4-BE49-F238E27FC236}">
                <a16:creationId xmlns:a16="http://schemas.microsoft.com/office/drawing/2014/main" id="{C25EE12F-C9BF-4DA2-AB0A-5D900FD85D47}"/>
              </a:ext>
            </a:extLst>
          </p:cNvPr>
          <p:cNvSpPr>
            <a:spLocks noGrp="1" noChangeArrowheads="1"/>
          </p:cNvSpPr>
          <p:nvPr>
            <p:ph idx="1"/>
          </p:nvPr>
        </p:nvSpPr>
        <p:spPr bwMode="auto">
          <a:xfrm>
            <a:off x="4975861" y="804671"/>
            <a:ext cx="6399930" cy="5248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 anchorCtr="0" compatLnSpc="1">
            <a:prstTxWarp prst="textNoShape">
              <a:avLst/>
            </a:prstTxWarp>
            <a:normAutofit/>
          </a:bodyPr>
          <a:lstStyle/>
          <a:p>
            <a:pPr marL="80010" marR="0" indent="-171450">
              <a:lnSpc>
                <a:spcPct val="90000"/>
              </a:lnSpc>
              <a:spcBef>
                <a:spcPts val="0"/>
              </a:spcBef>
              <a:spcAft>
                <a:spcPts val="1200"/>
              </a:spcAft>
              <a:buFont typeface="Wingdings" panose="05000000000000000000" pitchFamily="2" charset="2"/>
              <a:buChar char="§"/>
            </a:pPr>
            <a:r>
              <a:rPr lang="en-US" sz="800">
                <a:effectLst/>
                <a:latin typeface="Times New Roman" panose="02020603050405020304" pitchFamily="18" charset="0"/>
                <a:ea typeface="Times New Roman" panose="02020603050405020304" pitchFamily="18" charset="0"/>
              </a:rPr>
              <a:t>Mirza, A. (2024). </a:t>
            </a:r>
            <a:r>
              <a:rPr lang="en-US" sz="800" i="1">
                <a:effectLst/>
                <a:latin typeface="Times New Roman" panose="02020603050405020304" pitchFamily="18" charset="0"/>
                <a:ea typeface="Times New Roman" panose="02020603050405020304" pitchFamily="18" charset="0"/>
              </a:rPr>
              <a:t>Reimagining Global Hospitality</a:t>
            </a:r>
            <a:r>
              <a:rPr lang="en-US" sz="800">
                <a:effectLst/>
                <a:latin typeface="Times New Roman" panose="02020603050405020304" pitchFamily="18" charset="0"/>
                <a:ea typeface="Times New Roman" panose="02020603050405020304" pitchFamily="18" charset="0"/>
              </a:rPr>
              <a:t>. Archway Publishing.</a:t>
            </a:r>
          </a:p>
          <a:p>
            <a:pPr marL="80010" marR="0" indent="-171450">
              <a:lnSpc>
                <a:spcPct val="90000"/>
              </a:lnSpc>
              <a:spcBef>
                <a:spcPts val="0"/>
              </a:spcBef>
              <a:spcAft>
                <a:spcPts val="1200"/>
              </a:spcAft>
              <a:buFont typeface="Wingdings" panose="05000000000000000000" pitchFamily="2" charset="2"/>
              <a:buChar char="§"/>
            </a:pPr>
            <a:r>
              <a:rPr lang="en-US" sz="800">
                <a:effectLst/>
                <a:latin typeface="Times New Roman" panose="02020603050405020304" pitchFamily="18" charset="0"/>
                <a:ea typeface="Times New Roman" panose="02020603050405020304" pitchFamily="18" charset="0"/>
              </a:rPr>
              <a:t>Musa, B.M., Ahmed, I. and </a:t>
            </a:r>
            <a:r>
              <a:rPr lang="en-US" sz="800" err="1">
                <a:effectLst/>
                <a:latin typeface="Times New Roman" panose="02020603050405020304" pitchFamily="18" charset="0"/>
                <a:ea typeface="Times New Roman" panose="02020603050405020304" pitchFamily="18" charset="0"/>
              </a:rPr>
              <a:t>Bala</a:t>
            </a:r>
            <a:r>
              <a:rPr lang="en-US" sz="800">
                <a:effectLst/>
                <a:latin typeface="Times New Roman" panose="02020603050405020304" pitchFamily="18" charset="0"/>
                <a:ea typeface="Times New Roman" panose="02020603050405020304" pitchFamily="18" charset="0"/>
              </a:rPr>
              <a:t>, A. (2014). Effect of Motivational Incentives on Staff Turnover in Hotel Industry . </a:t>
            </a:r>
            <a:r>
              <a:rPr lang="en-US" sz="800" i="1">
                <a:effectLst/>
                <a:latin typeface="Times New Roman" panose="02020603050405020304" pitchFamily="18" charset="0"/>
                <a:ea typeface="Times New Roman" panose="02020603050405020304" pitchFamily="18" charset="0"/>
              </a:rPr>
              <a:t>IOSR Journal of Business and Management</a:t>
            </a:r>
            <a:r>
              <a:rPr lang="en-US" sz="800">
                <a:effectLst/>
                <a:latin typeface="Times New Roman" panose="02020603050405020304" pitchFamily="18" charset="0"/>
                <a:ea typeface="Times New Roman" panose="02020603050405020304" pitchFamily="18" charset="0"/>
              </a:rPr>
              <a:t>, 16(3), pp.36–42.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://doi.org/10.9790/487x-16333642.</a:t>
            </a:r>
          </a:p>
          <a:p>
            <a:pPr marL="80010" marR="0" indent="-171450">
              <a:lnSpc>
                <a:spcPct val="90000"/>
              </a:lnSpc>
              <a:spcBef>
                <a:spcPts val="0"/>
              </a:spcBef>
              <a:spcAft>
                <a:spcPts val="1200"/>
              </a:spcAft>
              <a:buFont typeface="Wingdings" panose="05000000000000000000" pitchFamily="2" charset="2"/>
              <a:buChar char="§"/>
            </a:pPr>
            <a:r>
              <a:rPr lang="en-US" sz="800" err="1">
                <a:effectLst/>
                <a:latin typeface="Times New Roman" panose="02020603050405020304" pitchFamily="18" charset="0"/>
                <a:ea typeface="Times New Roman" panose="02020603050405020304" pitchFamily="18" charset="0"/>
              </a:rPr>
              <a:t>Ognjanović</a:t>
            </a:r>
            <a:r>
              <a:rPr lang="en-US" sz="800">
                <a:effectLst/>
                <a:latin typeface="Times New Roman" panose="02020603050405020304" pitchFamily="18" charset="0"/>
                <a:ea typeface="Times New Roman" panose="02020603050405020304" pitchFamily="18" charset="0"/>
              </a:rPr>
              <a:t>, J. and </a:t>
            </a:r>
            <a:r>
              <a:rPr lang="en-US" sz="800" err="1">
                <a:effectLst/>
                <a:latin typeface="Times New Roman" panose="02020603050405020304" pitchFamily="18" charset="0"/>
                <a:ea typeface="Times New Roman" panose="02020603050405020304" pitchFamily="18" charset="0"/>
              </a:rPr>
              <a:t>Mitrović</a:t>
            </a:r>
            <a:r>
              <a:rPr lang="en-US" sz="800">
                <a:effectLst/>
                <a:latin typeface="Times New Roman" panose="02020603050405020304" pitchFamily="18" charset="0"/>
                <a:ea typeface="Times New Roman" panose="02020603050405020304" pitchFamily="18" charset="0"/>
              </a:rPr>
              <a:t>, A. (2022). Work-life balance and work-related attitudes of employees: Case study in Serbian hotel industry. </a:t>
            </a:r>
            <a:r>
              <a:rPr lang="en-US" sz="800" i="1">
                <a:effectLst/>
                <a:latin typeface="Times New Roman" panose="02020603050405020304" pitchFamily="18" charset="0"/>
                <a:ea typeface="Times New Roman" panose="02020603050405020304" pitchFamily="18" charset="0"/>
              </a:rPr>
              <a:t>The European Journal of Applied Economics</a:t>
            </a:r>
            <a:r>
              <a:rPr lang="en-US" sz="800">
                <a:effectLst/>
                <a:latin typeface="Times New Roman" panose="02020603050405020304" pitchFamily="18" charset="0"/>
                <a:ea typeface="Times New Roman" panose="02020603050405020304" pitchFamily="18" charset="0"/>
              </a:rPr>
              <a:t>, [online] 19(2), pp.114–128.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://doi.org/10.5937/ejae19-39093.</a:t>
            </a:r>
          </a:p>
          <a:p>
            <a:pPr marL="80010" marR="0" indent="-171450">
              <a:lnSpc>
                <a:spcPct val="90000"/>
              </a:lnSpc>
              <a:spcBef>
                <a:spcPts val="0"/>
              </a:spcBef>
              <a:spcAft>
                <a:spcPts val="1200"/>
              </a:spcAft>
              <a:buFont typeface="Wingdings" panose="05000000000000000000" pitchFamily="2" charset="2"/>
              <a:buChar char="§"/>
            </a:pPr>
            <a:r>
              <a:rPr lang="en-US" sz="800">
                <a:effectLst/>
                <a:latin typeface="Times New Roman" panose="02020603050405020304" pitchFamily="18" charset="0"/>
                <a:ea typeface="Times New Roman" panose="02020603050405020304" pitchFamily="18" charset="0"/>
              </a:rPr>
              <a:t>Otieno, F. (2013). </a:t>
            </a:r>
            <a:r>
              <a:rPr lang="en-US" sz="800" i="1">
                <a:effectLst/>
                <a:latin typeface="Times New Roman" panose="02020603050405020304" pitchFamily="18" charset="0"/>
                <a:ea typeface="Times New Roman" panose="02020603050405020304" pitchFamily="18" charset="0"/>
              </a:rPr>
              <a:t>Principles of Hospitality Management</a:t>
            </a:r>
            <a:r>
              <a:rPr lang="en-US" sz="800">
                <a:effectLst/>
                <a:latin typeface="Times New Roman" panose="02020603050405020304" pitchFamily="18" charset="0"/>
                <a:ea typeface="Times New Roman" panose="02020603050405020304" pitchFamily="18" charset="0"/>
              </a:rPr>
              <a:t>. GRIN Verlag.</a:t>
            </a:r>
          </a:p>
          <a:p>
            <a:pPr marL="80010" marR="0" indent="-171450">
              <a:lnSpc>
                <a:spcPct val="90000"/>
              </a:lnSpc>
              <a:spcBef>
                <a:spcPts val="0"/>
              </a:spcBef>
              <a:spcAft>
                <a:spcPts val="1200"/>
              </a:spcAft>
              <a:buFont typeface="Wingdings" panose="05000000000000000000" pitchFamily="2" charset="2"/>
              <a:buChar char="§"/>
            </a:pPr>
            <a:r>
              <a:rPr lang="en-US" sz="800">
                <a:effectLst/>
                <a:latin typeface="Times New Roman" panose="02020603050405020304" pitchFamily="18" charset="0"/>
                <a:ea typeface="Times New Roman" panose="02020603050405020304" pitchFamily="18" charset="0"/>
              </a:rPr>
              <a:t>Pan, W., Chen, L. and Zhan, W. (2019). PESTEL Analysis of Construction Productivity Enhancement Strategies: a Case Study of Three Economies. </a:t>
            </a:r>
            <a:r>
              <a:rPr lang="en-US" sz="800" i="1">
                <a:effectLst/>
                <a:latin typeface="Times New Roman" panose="02020603050405020304" pitchFamily="18" charset="0"/>
                <a:ea typeface="Times New Roman" panose="02020603050405020304" pitchFamily="18" charset="0"/>
              </a:rPr>
              <a:t>Journal of Management in Engineering</a:t>
            </a:r>
            <a:r>
              <a:rPr lang="en-US" sz="800">
                <a:effectLst/>
                <a:latin typeface="Times New Roman" panose="02020603050405020304" pitchFamily="18" charset="0"/>
                <a:ea typeface="Times New Roman" panose="02020603050405020304" pitchFamily="18" charset="0"/>
              </a:rPr>
              <a:t>, 35(1), p.05018013.</a:t>
            </a:r>
          </a:p>
          <a:p>
            <a:pPr marL="80010" marR="0" indent="-171450">
              <a:lnSpc>
                <a:spcPct val="90000"/>
              </a:lnSpc>
              <a:spcBef>
                <a:spcPts val="0"/>
              </a:spcBef>
              <a:spcAft>
                <a:spcPts val="1200"/>
              </a:spcAft>
              <a:buFont typeface="Wingdings" panose="05000000000000000000" pitchFamily="2" charset="2"/>
              <a:buChar char="§"/>
            </a:pPr>
            <a:r>
              <a:rPr lang="en-US" sz="800">
                <a:effectLst/>
                <a:latin typeface="Times New Roman" panose="02020603050405020304" pitchFamily="18" charset="0"/>
                <a:ea typeface="Times New Roman" panose="02020603050405020304" pitchFamily="18" charset="0"/>
              </a:rPr>
              <a:t>Sachs, D.H. (2020). </a:t>
            </a:r>
            <a:r>
              <a:rPr lang="en-US" sz="800" i="1">
                <a:effectLst/>
                <a:latin typeface="Times New Roman" panose="02020603050405020304" pitchFamily="18" charset="0"/>
                <a:ea typeface="Times New Roman" panose="02020603050405020304" pitchFamily="18" charset="0"/>
              </a:rPr>
              <a:t>The Future Of The Hotel Industry, How Advanced Technologies Can Revolutionize The Hotel Industry, And The Benefits Of Companies Leveraging Robots In The Hotel Industry</a:t>
            </a:r>
            <a:r>
              <a:rPr lang="en-US" sz="800">
                <a:effectLst/>
                <a:latin typeface="Times New Roman" panose="02020603050405020304" pitchFamily="18" charset="0"/>
                <a:ea typeface="Times New Roman" panose="02020603050405020304" pitchFamily="18" charset="0"/>
              </a:rPr>
              <a:t>. The Epic Books Of Dr. Harrison Sachs.</a:t>
            </a:r>
          </a:p>
          <a:p>
            <a:pPr marL="80010" marR="0" indent="-171450">
              <a:lnSpc>
                <a:spcPct val="90000"/>
              </a:lnSpc>
              <a:spcBef>
                <a:spcPts val="0"/>
              </a:spcBef>
              <a:spcAft>
                <a:spcPts val="1200"/>
              </a:spcAft>
              <a:buFont typeface="Wingdings" panose="05000000000000000000" pitchFamily="2" charset="2"/>
              <a:buChar char="§"/>
            </a:pPr>
            <a:r>
              <a:rPr lang="en-US" sz="800" err="1">
                <a:effectLst/>
                <a:latin typeface="Times New Roman" panose="02020603050405020304" pitchFamily="18" charset="0"/>
                <a:ea typeface="Times New Roman" panose="02020603050405020304" pitchFamily="18" charset="0"/>
              </a:rPr>
              <a:t>Skhiri</a:t>
            </a:r>
            <a:r>
              <a:rPr lang="en-US" sz="800">
                <a:effectLst/>
                <a:latin typeface="Times New Roman" panose="02020603050405020304" pitchFamily="18" charset="0"/>
                <a:ea typeface="Times New Roman" panose="02020603050405020304" pitchFamily="18" charset="0"/>
              </a:rPr>
              <a:t>, O.M. (2018). Managers’ </a:t>
            </a:r>
            <a:r>
              <a:rPr lang="en-US" sz="800" err="1">
                <a:effectLst/>
                <a:latin typeface="Times New Roman" panose="02020603050405020304" pitchFamily="18" charset="0"/>
                <a:ea typeface="Times New Roman" panose="02020603050405020304" pitchFamily="18" charset="0"/>
              </a:rPr>
              <a:t>Behaviour</a:t>
            </a:r>
            <a:r>
              <a:rPr lang="en-US" sz="800">
                <a:effectLst/>
                <a:latin typeface="Times New Roman" panose="02020603050405020304" pitchFamily="18" charset="0"/>
                <a:ea typeface="Times New Roman" panose="02020603050405020304" pitchFamily="18" charset="0"/>
              </a:rPr>
              <a:t> in Situations of Crisis: The Case of the Hotel Industry. </a:t>
            </a:r>
            <a:r>
              <a:rPr lang="en-US" sz="800" i="1">
                <a:effectLst/>
                <a:latin typeface="Times New Roman" panose="02020603050405020304" pitchFamily="18" charset="0"/>
                <a:ea typeface="Times New Roman" panose="02020603050405020304" pitchFamily="18" charset="0"/>
              </a:rPr>
              <a:t>Journal of Hotel and Business Management</a:t>
            </a:r>
            <a:r>
              <a:rPr lang="en-US" sz="800">
                <a:effectLst/>
                <a:latin typeface="Times New Roman" panose="02020603050405020304" pitchFamily="18" charset="0"/>
                <a:ea typeface="Times New Roman" panose="02020603050405020304" pitchFamily="18" charset="0"/>
              </a:rPr>
              <a:t>, 07(01).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://doi.org/10.4172/2169-0286.1000170.</a:t>
            </a:r>
          </a:p>
          <a:p>
            <a:pPr marL="80010" marR="0" indent="-171450">
              <a:lnSpc>
                <a:spcPct val="90000"/>
              </a:lnSpc>
              <a:spcBef>
                <a:spcPts val="0"/>
              </a:spcBef>
              <a:spcAft>
                <a:spcPts val="1200"/>
              </a:spcAft>
              <a:buFont typeface="Wingdings" panose="05000000000000000000" pitchFamily="2" charset="2"/>
              <a:buChar char="§"/>
            </a:pPr>
            <a:r>
              <a:rPr lang="en-US" sz="800" err="1">
                <a:effectLst/>
                <a:latin typeface="Times New Roman" panose="02020603050405020304" pitchFamily="18" charset="0"/>
                <a:ea typeface="Times New Roman" panose="02020603050405020304" pitchFamily="18" charset="0"/>
              </a:rPr>
              <a:t>Thyberg</a:t>
            </a:r>
            <a:r>
              <a:rPr lang="en-US" sz="800">
                <a:effectLst/>
                <a:latin typeface="Times New Roman" panose="02020603050405020304" pitchFamily="18" charset="0"/>
                <a:ea typeface="Times New Roman" panose="02020603050405020304" pitchFamily="18" charset="0"/>
              </a:rPr>
              <a:t>, K.L. and </a:t>
            </a:r>
            <a:r>
              <a:rPr lang="en-US" sz="800" err="1">
                <a:effectLst/>
                <a:latin typeface="Times New Roman" panose="02020603050405020304" pitchFamily="18" charset="0"/>
                <a:ea typeface="Times New Roman" panose="02020603050405020304" pitchFamily="18" charset="0"/>
              </a:rPr>
              <a:t>Tonjes</a:t>
            </a:r>
            <a:r>
              <a:rPr lang="en-US" sz="800">
                <a:effectLst/>
                <a:latin typeface="Times New Roman" panose="02020603050405020304" pitchFamily="18" charset="0"/>
                <a:ea typeface="Times New Roman" panose="02020603050405020304" pitchFamily="18" charset="0"/>
              </a:rPr>
              <a:t>, D.J. (2016). Drivers of food waste and their implications for sustainable policy development. </a:t>
            </a:r>
            <a:r>
              <a:rPr lang="en-US" sz="800" i="1">
                <a:effectLst/>
                <a:latin typeface="Times New Roman" panose="02020603050405020304" pitchFamily="18" charset="0"/>
                <a:ea typeface="Times New Roman" panose="02020603050405020304" pitchFamily="18" charset="0"/>
              </a:rPr>
              <a:t>Resources, Conservation and Recycling</a:t>
            </a:r>
            <a:r>
              <a:rPr lang="en-US" sz="800">
                <a:effectLst/>
                <a:latin typeface="Times New Roman" panose="02020603050405020304" pitchFamily="18" charset="0"/>
                <a:ea typeface="Times New Roman" panose="02020603050405020304" pitchFamily="18" charset="0"/>
              </a:rPr>
              <a:t>, [online] 106(106), pp.110–123. Available at: https://www.sciencedirect.com/science/article/pii/S0921344915301439.</a:t>
            </a:r>
          </a:p>
          <a:p>
            <a:pPr marL="80010" marR="0" indent="-171450">
              <a:lnSpc>
                <a:spcPct val="90000"/>
              </a:lnSpc>
              <a:spcBef>
                <a:spcPts val="0"/>
              </a:spcBef>
              <a:spcAft>
                <a:spcPts val="1200"/>
              </a:spcAft>
              <a:buFont typeface="Wingdings" panose="05000000000000000000" pitchFamily="2" charset="2"/>
              <a:buChar char="§"/>
            </a:pPr>
            <a:r>
              <a:rPr lang="en-US" sz="800">
                <a:effectLst/>
                <a:latin typeface="Times New Roman" panose="02020603050405020304" pitchFamily="18" charset="0"/>
                <a:ea typeface="Times New Roman" panose="02020603050405020304" pitchFamily="18" charset="0"/>
              </a:rPr>
              <a:t>Tsai, Y. and Wu, S.-W. (2021). The relationships between </a:t>
            </a:r>
            <a:r>
              <a:rPr lang="en-US" sz="800" err="1">
                <a:effectLst/>
                <a:latin typeface="Times New Roman" panose="02020603050405020304" pitchFamily="18" charset="0"/>
                <a:ea typeface="Times New Roman" panose="02020603050405020304" pitchFamily="18" charset="0"/>
              </a:rPr>
              <a:t>organisational</a:t>
            </a:r>
            <a:r>
              <a:rPr lang="en-US" sz="800">
                <a:effectLst/>
                <a:latin typeface="Times New Roman" panose="02020603050405020304" pitchFamily="18" charset="0"/>
                <a:ea typeface="Times New Roman" panose="02020603050405020304" pitchFamily="18" charset="0"/>
              </a:rPr>
              <a:t> citizenship </a:t>
            </a:r>
            <a:r>
              <a:rPr lang="en-US" sz="800" err="1">
                <a:effectLst/>
                <a:latin typeface="Times New Roman" panose="02020603050405020304" pitchFamily="18" charset="0"/>
                <a:ea typeface="Times New Roman" panose="02020603050405020304" pitchFamily="18" charset="0"/>
              </a:rPr>
              <a:t>behaviour</a:t>
            </a:r>
            <a:r>
              <a:rPr lang="en-US" sz="800">
                <a:effectLst/>
                <a:latin typeface="Times New Roman" panose="02020603050405020304" pitchFamily="18" charset="0"/>
                <a:ea typeface="Times New Roman" panose="02020603050405020304" pitchFamily="18" charset="0"/>
              </a:rPr>
              <a:t>, job satisfaction and turnover intention. </a:t>
            </a:r>
            <a:r>
              <a:rPr lang="en-US" sz="800" i="1">
                <a:effectLst/>
                <a:latin typeface="Times New Roman" panose="02020603050405020304" pitchFamily="18" charset="0"/>
                <a:ea typeface="Times New Roman" panose="02020603050405020304" pitchFamily="18" charset="0"/>
              </a:rPr>
              <a:t>Journal of Clinical Nursing</a:t>
            </a:r>
            <a:r>
              <a:rPr lang="en-US" sz="800">
                <a:effectLst/>
                <a:latin typeface="Times New Roman" panose="02020603050405020304" pitchFamily="18" charset="0"/>
                <a:ea typeface="Times New Roman" panose="02020603050405020304" pitchFamily="18" charset="0"/>
              </a:rPr>
              <a:t>, 19(23-24), pp.3564–3574.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://doi.org/10.1111/j.1365-2702.2010.03375.x.</a:t>
            </a:r>
          </a:p>
          <a:p>
            <a:pPr marL="80010" marR="0" indent="-171450">
              <a:lnSpc>
                <a:spcPct val="90000"/>
              </a:lnSpc>
              <a:spcBef>
                <a:spcPts val="0"/>
              </a:spcBef>
              <a:spcAft>
                <a:spcPts val="1200"/>
              </a:spcAft>
              <a:buFont typeface="Wingdings" panose="05000000000000000000" pitchFamily="2" charset="2"/>
              <a:buChar char="§"/>
            </a:pPr>
            <a:r>
              <a:rPr lang="en-US" sz="800">
                <a:effectLst/>
                <a:latin typeface="Times New Roman" panose="02020603050405020304" pitchFamily="18" charset="0"/>
                <a:ea typeface="Times New Roman" panose="02020603050405020304" pitchFamily="18" charset="0"/>
              </a:rPr>
              <a:t>Usher, A.D. (2021). A beautiful idea: how COVAX has fallen short. </a:t>
            </a:r>
            <a:r>
              <a:rPr lang="en-US" sz="800" i="1">
                <a:effectLst/>
                <a:latin typeface="Times New Roman" panose="02020603050405020304" pitchFamily="18" charset="0"/>
                <a:ea typeface="Times New Roman" panose="02020603050405020304" pitchFamily="18" charset="0"/>
              </a:rPr>
              <a:t>The Lancet</a:t>
            </a:r>
            <a:r>
              <a:rPr lang="en-US" sz="800">
                <a:effectLst/>
                <a:latin typeface="Times New Roman" panose="02020603050405020304" pitchFamily="18" charset="0"/>
                <a:ea typeface="Times New Roman" panose="02020603050405020304" pitchFamily="18" charset="0"/>
              </a:rPr>
              <a:t>, 397(10292), pp.2322–2325.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://doi.org/10.1016/S0140-6736(21)01367-2.</a:t>
            </a:r>
          </a:p>
          <a:p>
            <a:pPr marL="80010" marR="0" indent="-171450">
              <a:lnSpc>
                <a:spcPct val="90000"/>
              </a:lnSpc>
              <a:spcBef>
                <a:spcPts val="0"/>
              </a:spcBef>
              <a:spcAft>
                <a:spcPts val="1200"/>
              </a:spcAft>
              <a:buFont typeface="Wingdings" panose="05000000000000000000" pitchFamily="2" charset="2"/>
              <a:buChar char="§"/>
            </a:pPr>
            <a:r>
              <a:rPr lang="en-US" sz="800" err="1">
                <a:effectLst/>
                <a:latin typeface="Times New Roman" panose="02020603050405020304" pitchFamily="18" charset="0"/>
                <a:ea typeface="Times New Roman" panose="02020603050405020304" pitchFamily="18" charset="0"/>
              </a:rPr>
              <a:t>Yuksel</a:t>
            </a:r>
            <a:r>
              <a:rPr lang="en-US" sz="800">
                <a:effectLst/>
                <a:latin typeface="Times New Roman" panose="02020603050405020304" pitchFamily="18" charset="0"/>
                <a:ea typeface="Times New Roman" panose="02020603050405020304" pitchFamily="18" charset="0"/>
              </a:rPr>
              <a:t>, I. (2018). Developing a Multi-Criteria Decision Making Model for PESTEL Analysis. </a:t>
            </a:r>
            <a:r>
              <a:rPr lang="en-US" sz="800" i="1">
                <a:effectLst/>
                <a:latin typeface="Times New Roman" panose="02020603050405020304" pitchFamily="18" charset="0"/>
                <a:ea typeface="Times New Roman" panose="02020603050405020304" pitchFamily="18" charset="0"/>
              </a:rPr>
              <a:t>International Journal of Business and Management</a:t>
            </a:r>
            <a:r>
              <a:rPr lang="en-US" sz="800">
                <a:effectLst/>
                <a:latin typeface="Times New Roman" panose="02020603050405020304" pitchFamily="18" charset="0"/>
                <a:ea typeface="Times New Roman" panose="02020603050405020304" pitchFamily="18" charset="0"/>
              </a:rPr>
              <a:t>, 7(24), pp.52–66. </a:t>
            </a:r>
            <a:r>
              <a:rPr lang="en-US" sz="800" err="1">
                <a:effectLst/>
                <a:latin typeface="Times New Roman" panose="02020603050405020304" pitchFamily="18" charset="0"/>
                <a:ea typeface="Times New Roman" panose="02020603050405020304" pitchFamily="18" charset="0"/>
              </a:rPr>
              <a:t>doi:https</a:t>
            </a:r>
            <a:r>
              <a:rPr lang="en-US" sz="800">
                <a:effectLst/>
                <a:latin typeface="Times New Roman" panose="02020603050405020304" pitchFamily="18" charset="0"/>
                <a:ea typeface="Times New Roman" panose="02020603050405020304" pitchFamily="18" charset="0"/>
              </a:rPr>
              <a:t>://doi.org/10.5539/ijbm.v7n24p52.</a:t>
            </a:r>
          </a:p>
          <a:p>
            <a:pPr marL="80010" marR="0" indent="-171450">
              <a:lnSpc>
                <a:spcPct val="90000"/>
              </a:lnSpc>
              <a:spcBef>
                <a:spcPts val="0"/>
              </a:spcBef>
              <a:spcAft>
                <a:spcPts val="1200"/>
              </a:spcAft>
              <a:buFont typeface="Wingdings" panose="05000000000000000000" pitchFamily="2" charset="2"/>
              <a:buChar char="§"/>
            </a:pPr>
            <a:r>
              <a:rPr lang="en-US" sz="800">
                <a:effectLst/>
                <a:latin typeface="Times New Roman" panose="02020603050405020304" pitchFamily="18" charset="0"/>
                <a:ea typeface="Times New Roman" panose="02020603050405020304" pitchFamily="18" charset="0"/>
              </a:rPr>
              <a:t>Zheng, M. (2023). </a:t>
            </a:r>
            <a:r>
              <a:rPr lang="en-US" sz="800" i="1">
                <a:effectLst/>
                <a:latin typeface="Times New Roman" panose="02020603050405020304" pitchFamily="18" charset="0"/>
                <a:ea typeface="Times New Roman" panose="02020603050405020304" pitchFamily="18" charset="0"/>
              </a:rPr>
              <a:t>Building Strong and Healthy Workplace Culture</a:t>
            </a:r>
            <a:r>
              <a:rPr lang="en-US" sz="800">
                <a:effectLst/>
                <a:latin typeface="Times New Roman" panose="02020603050405020304" pitchFamily="18" charset="0"/>
                <a:ea typeface="Times New Roman" panose="02020603050405020304" pitchFamily="18" charset="0"/>
              </a:rPr>
              <a:t>. Independently Published.</a:t>
            </a:r>
          </a:p>
        </p:txBody>
      </p:sp>
    </p:spTree>
    <p:extLst>
      <p:ext uri="{BB962C8B-B14F-4D97-AF65-F5344CB8AC3E}">
        <p14:creationId xmlns:p14="http://schemas.microsoft.com/office/powerpoint/2010/main" val="1493381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TM02836342[[fn=Ion]]</Template>
  <TotalTime>0</TotalTime>
  <Words>1624</Words>
  <Application>Microsoft Office PowerPoint</Application>
  <PresentationFormat>Widescreen</PresentationFormat>
  <Paragraphs>102</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SimSun</vt:lpstr>
      <vt:lpstr>Arial</vt:lpstr>
      <vt:lpstr>Calibri</vt:lpstr>
      <vt:lpstr>Century Gothic</vt:lpstr>
      <vt:lpstr>Times New Roman</vt:lpstr>
      <vt:lpstr>Wingdings</vt:lpstr>
      <vt:lpstr>Wingdings 3</vt:lpstr>
      <vt:lpstr>Ion</vt:lpstr>
      <vt:lpstr>PowerPoint Presentation</vt:lpstr>
      <vt:lpstr>Introduction </vt:lpstr>
      <vt:lpstr>Literature Review </vt:lpstr>
      <vt:lpstr>Literature Review </vt:lpstr>
      <vt:lpstr>PESTEL Analysis </vt:lpstr>
      <vt:lpstr>PESTEL Analysis </vt:lpstr>
      <vt:lpstr>Strengths of the Hotel and Hospitality sector </vt:lpstr>
      <vt:lpstr>Weaknesses of the Hotel and Hospitality sector </vt:lpstr>
      <vt:lpstr>Policy Suggestion for the management </vt:lpstr>
      <vt:lpstr>Policy Suggestion for the management </vt:lpstr>
      <vt:lpstr>Recommendations </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2024-06-06T19:34:33Z</dcterms:created>
  <dcterms:modified xsi:type="dcterms:W3CDTF">2024-11-07T20:51:10Z</dcterms:modified>
</cp:coreProperties>
</file>