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media/image36.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5" r:id="rId3"/>
  </p:sldMasterIdLst>
  <p:notesMasterIdLst>
    <p:notesMasterId r:id="rId13"/>
  </p:notesMasterIdLst>
  <p:handoutMasterIdLst>
    <p:handoutMasterId r:id="rId33"/>
  </p:handoutMasterIdLst>
  <p:sldIdLst>
    <p:sldId id="400" r:id="rId4"/>
    <p:sldId id="399" r:id="rId5"/>
    <p:sldId id="256" r:id="rId6"/>
    <p:sldId id="261" r:id="rId7"/>
    <p:sldId id="286" r:id="rId8"/>
    <p:sldId id="291" r:id="rId9"/>
    <p:sldId id="258" r:id="rId10"/>
    <p:sldId id="277" r:id="rId11"/>
    <p:sldId id="290" r:id="rId12"/>
    <p:sldId id="259" r:id="rId14"/>
    <p:sldId id="372" r:id="rId15"/>
    <p:sldId id="288" r:id="rId16"/>
    <p:sldId id="268" r:id="rId17"/>
    <p:sldId id="367" r:id="rId18"/>
    <p:sldId id="295" r:id="rId19"/>
    <p:sldId id="280" r:id="rId20"/>
    <p:sldId id="342" r:id="rId21"/>
    <p:sldId id="345" r:id="rId22"/>
    <p:sldId id="283" r:id="rId23"/>
    <p:sldId id="389" r:id="rId24"/>
    <p:sldId id="346" r:id="rId25"/>
    <p:sldId id="276" r:id="rId26"/>
    <p:sldId id="335" r:id="rId27"/>
    <p:sldId id="336" r:id="rId28"/>
    <p:sldId id="338" r:id="rId29"/>
    <p:sldId id="337" r:id="rId30"/>
    <p:sldId id="339" r:id="rId31"/>
    <p:sldId id="34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22" userDrawn="1">
          <p15:clr>
            <a:srgbClr val="A4A3A4"/>
          </p15:clr>
        </p15:guide>
        <p15:guide id="2" pos="293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showGuides="1">
      <p:cViewPr varScale="1">
        <p:scale>
          <a:sx n="114" d="100"/>
          <a:sy n="114" d="100"/>
        </p:scale>
        <p:origin x="912" y="64"/>
      </p:cViewPr>
      <p:guideLst>
        <p:guide orient="horz" pos="2222"/>
        <p:guide pos="2938"/>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slide" Target="slides/slide1.xml"/><Relationship Id="rId36" Type="http://schemas.openxmlformats.org/officeDocument/2006/relationships/tableStyles" Target="tableStyles.xml"/><Relationship Id="rId35" Type="http://schemas.openxmlformats.org/officeDocument/2006/relationships/viewProps" Target="viewProps.xml"/><Relationship Id="rId34" Type="http://schemas.openxmlformats.org/officeDocument/2006/relationships/presProps" Target="presProps.xml"/><Relationship Id="rId33" Type="http://schemas.openxmlformats.org/officeDocument/2006/relationships/handoutMaster" Target="handoutMasters/handoutMaster1.xml"/><Relationship Id="rId32" Type="http://schemas.openxmlformats.org/officeDocument/2006/relationships/slide" Target="slides/slide28.xml"/><Relationship Id="rId31" Type="http://schemas.openxmlformats.org/officeDocument/2006/relationships/slide" Target="slides/slide27.xml"/><Relationship Id="rId30" Type="http://schemas.openxmlformats.org/officeDocument/2006/relationships/slide" Target="slides/slide26.xml"/><Relationship Id="rId3" Type="http://schemas.openxmlformats.org/officeDocument/2006/relationships/slideMaster" Target="slideMasters/slideMaster2.xml"/><Relationship Id="rId29" Type="http://schemas.openxmlformats.org/officeDocument/2006/relationships/slide" Target="slides/slide25.xml"/><Relationship Id="rId28" Type="http://schemas.openxmlformats.org/officeDocument/2006/relationships/slide" Target="slides/slide24.xml"/><Relationship Id="rId27" Type="http://schemas.openxmlformats.org/officeDocument/2006/relationships/slide" Target="slides/slide23.xml"/><Relationship Id="rId26" Type="http://schemas.openxmlformats.org/officeDocument/2006/relationships/slide" Target="slides/slide22.xml"/><Relationship Id="rId25" Type="http://schemas.openxmlformats.org/officeDocument/2006/relationships/slide" Target="slides/slide21.xml"/><Relationship Id="rId24" Type="http://schemas.openxmlformats.org/officeDocument/2006/relationships/slide" Target="slides/slide20.xml"/><Relationship Id="rId23" Type="http://schemas.openxmlformats.org/officeDocument/2006/relationships/slide" Target="slides/slide19.xml"/><Relationship Id="rId22" Type="http://schemas.openxmlformats.org/officeDocument/2006/relationships/slide" Target="slides/slide18.xml"/><Relationship Id="rId21" Type="http://schemas.openxmlformats.org/officeDocument/2006/relationships/slide" Target="slides/slide17.xml"/><Relationship Id="rId20" Type="http://schemas.openxmlformats.org/officeDocument/2006/relationships/slide" Target="slides/slide16.xml"/><Relationship Id="rId2" Type="http://schemas.openxmlformats.org/officeDocument/2006/relationships/theme" Target="theme/theme1.xml"/><Relationship Id="rId19" Type="http://schemas.openxmlformats.org/officeDocument/2006/relationships/slide" Target="slides/slide15.xml"/><Relationship Id="rId18" Type="http://schemas.openxmlformats.org/officeDocument/2006/relationships/slide" Target="slides/slide14.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notesMaster" Target="notesMasters/notesMaster1.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
        <p:nvSpPr>
          <p:cNvPr id="6" name="文本框 5"/>
          <p:cNvSpPr txBox="1"/>
          <p:nvPr userDrawn="1"/>
        </p:nvSpPr>
        <p:spPr>
          <a:xfrm>
            <a:off x="269875" y="236855"/>
            <a:ext cx="6424295" cy="120935750"/>
          </a:xfrm>
          <a:prstGeom prst="rect">
            <a:avLst/>
          </a:prstGeom>
          <a:noFill/>
        </p:spPr>
        <p:txBody>
          <a:bodyPr wrap="square" rtlCol="0">
            <a:noAutofit/>
          </a:bodyPr>
          <a:p>
            <a:r>
              <a:rPr lang="en-US" altLang="zh-CN" sz="700"/>
              <a:t>Good afternoon, everyone. In today’s talk, I’ll be introducing you to why I consider myself a practitioner of the contemporary, using my research project as a foundation for this discussion.</a:t>
            </a:r>
            <a:endParaRPr lang="en-US" altLang="zh-CN" sz="700"/>
          </a:p>
          <a:p>
            <a:r>
              <a:rPr lang="en-US" altLang="zh-CN" sz="700"/>
              <a:t>Discussing “contemporaneity” purely from a philosophical standpoint often complicates the concept unnecessarily. However, by grounding the discussion in specific examples and research, it becomes much easier to approach and explain.</a:t>
            </a:r>
            <a:endParaRPr lang="en-US" altLang="zh-CN" sz="700"/>
          </a:p>
          <a:p>
            <a:r>
              <a:rPr lang="en-US" altLang="zh-CN" sz="700"/>
              <a:t>To start, let’s define contemporaneity in three key aspects. I’ll elaborate on these shortly and show how my research embodies these aspects and my understanding of what it means to be “contemporary.”</a:t>
            </a:r>
            <a:endParaRPr lang="en-US" altLang="zh-CN" sz="700"/>
          </a:p>
          <a:p>
            <a:r>
              <a:rPr lang="en-US" altLang="zh-CN" sz="700"/>
              <a:t>My research began with a fascinating aesthetic phenomenon on social media.</a:t>
            </a:r>
            <a:endParaRPr lang="en-US" altLang="zh-CN" sz="700"/>
          </a:p>
          <a:p>
            <a:r>
              <a:rPr lang="en-US" altLang="zh-CN" sz="700"/>
              <a:t>As an artist, I was naturally intrigued by this trend.</a:t>
            </a:r>
            <a:endParaRPr lang="en-US" altLang="zh-CN" sz="700"/>
          </a:p>
          <a:p>
            <a:r>
              <a:rPr lang="en-US" altLang="zh-CN" sz="700"/>
              <a:t>I began to wonder—what exactly is this artistic style? Why did it suddenly become so popular?</a:t>
            </a:r>
            <a:endParaRPr lang="en-US" altLang="zh-CN" sz="700"/>
          </a:p>
          <a:p>
            <a:r>
              <a:rPr lang="en-US" altLang="zh-CN" sz="700"/>
              <a:t>Of course, we now have answers to those questions.</a:t>
            </a:r>
            <a:endParaRPr lang="en-US" altLang="zh-CN" sz="700"/>
          </a:p>
          <a:p>
            <a:r>
              <a:rPr lang="en-US" altLang="zh-CN" sz="700"/>
              <a:t>Around mid-2021, this aesthetic resurfaced in the public eye, alongside a niche internet subculture centred around “backrooms” and creepy online tales.</a:t>
            </a:r>
            <a:endParaRPr lang="en-US" altLang="zh-CN" sz="700"/>
          </a:p>
          <a:p>
            <a:r>
              <a:rPr lang="en-US" altLang="zh-CN" sz="700"/>
              <a:t>Why do I say “resurfaced”? Because this aesthetic has been around for over 20 years—it’s nearly as old as the internet itself. It just hadn’t achieved the same level of visibility or scale until now. On Chinese social media, it has even grown into something resembling a small-scale art movement.</a:t>
            </a:r>
            <a:endParaRPr lang="en-US" altLang="zh-CN" sz="700"/>
          </a:p>
          <a:p>
            <a:r>
              <a:rPr lang="en-US" altLang="zh-CN" sz="700"/>
              <a:t>Previously, this aesthetic largely circulated in Western online spaces. But its recent popularity on the Chinese internet—sparking widespread discussion and community participation—is a first. Communities have started to form around this aesthetic on social media platforms.</a:t>
            </a:r>
            <a:endParaRPr lang="en-US" altLang="zh-CN" sz="700"/>
          </a:p>
          <a:p>
            <a:r>
              <a:rPr lang="en-US" altLang="zh-CN" sz="700"/>
              <a:t>Here’s the first chart—Google Trends data showing the global search interest for this topic since 2019.</a:t>
            </a:r>
            <a:endParaRPr lang="en-US" altLang="zh-CN" sz="700"/>
          </a:p>
          <a:p>
            <a:r>
              <a:rPr lang="en-US" altLang="zh-CN" sz="700"/>
              <a:t>The second chart is from Baidu, a Chinese search engine, reflecting search interest on the Chinese internet.</a:t>
            </a:r>
            <a:endParaRPr lang="en-US" altLang="zh-CN" sz="700"/>
          </a:p>
          <a:p>
            <a:r>
              <a:rPr lang="en-US" altLang="zh-CN" sz="700"/>
              <a:t>The third chart comes from public data provided by social media platforms, illustrating trends in the popularity of specific “Core Suffix Aesthetics,” such as Dreamcore and Guai-core, over time.</a:t>
            </a:r>
            <a:endParaRPr lang="en-US" altLang="zh-CN" sz="700"/>
          </a:p>
          <a:p>
            <a:r>
              <a:rPr lang="en-US" altLang="zh-CN" sz="700"/>
              <a:t>While millions of people have shown interest in this phenomenon, these numbers alone don’t explain why this particular aesthetic became such a sensation this time around.</a:t>
            </a:r>
            <a:endParaRPr lang="en-US" altLang="zh-CN" sz="700"/>
          </a:p>
          <a:p>
            <a:r>
              <a:rPr lang="en-US" altLang="zh-CN" sz="700"/>
              <a:t>There has to be something deeper at play here.</a:t>
            </a:r>
            <a:endParaRPr lang="en-US" altLang="zh-CN" sz="700"/>
          </a:p>
          <a:p>
            <a:r>
              <a:rPr lang="en-US" altLang="zh-CN" sz="700"/>
              <a:t>So, I started delving into the content and the creators behind it. I immersed myself in these creative communities, trying to understand the intentions behind their work and uncover what they’re truly expressing.</a:t>
            </a:r>
            <a:endParaRPr lang="en-US" altLang="zh-CN" sz="700"/>
          </a:p>
          <a:p>
            <a:r>
              <a:rPr lang="en-US" altLang="zh-CN" sz="700"/>
              <a:t>But as I went deeper, I realised it’s impossible to explain this phenomenon from just one perspective.</a:t>
            </a:r>
            <a:endParaRPr lang="en-US" altLang="zh-CN" sz="700"/>
          </a:p>
          <a:p>
            <a:r>
              <a:rPr lang="en-US" altLang="zh-CN" sz="700"/>
              <a:t>It’s deeply intertwined with China’s current social landscape, youth culture, and the rapid development of digital technology.</a:t>
            </a:r>
            <a:endParaRPr lang="en-US" altLang="zh-CN" sz="700"/>
          </a:p>
          <a:p>
            <a:r>
              <a:rPr lang="en-US" altLang="zh-CN" sz="700"/>
              <a:t>The philosopher Giorgio Agamben once said:</a:t>
            </a:r>
            <a:endParaRPr lang="en-US" altLang="zh-CN" sz="700"/>
          </a:p>
          <a:p>
            <a:r>
              <a:rPr lang="en-US" altLang="zh-CN" sz="700"/>
              <a:t>"The contemporary is he who firmly holds his gaze on his own time so as to perceive not its light, but rather its darkness."</a:t>
            </a:r>
            <a:endParaRPr lang="en-US" altLang="zh-CN" sz="700"/>
          </a:p>
          <a:p>
            <a:r>
              <a:rPr lang="en-US" altLang="zh-CN" sz="700"/>
              <a:t>This idea aligns perfectly with my research. One of the hallmarks of contemporary art is its global nature. Ignoring this reality means ignoring contemporaneity itself.</a:t>
            </a:r>
            <a:endParaRPr lang="en-US" altLang="zh-CN" sz="700"/>
          </a:p>
          <a:p>
            <a:r>
              <a:rPr lang="en-US" altLang="zh-CN" sz="700"/>
              <a:t>“Contemporary” encompasses the conflicts, doubts, and contradictions that arise within globalisation. Contemporary art continually responds to pressing issues of the present.</a:t>
            </a:r>
            <a:endParaRPr lang="en-US" altLang="zh-CN" sz="700"/>
          </a:p>
          <a:p>
            <a:r>
              <a:rPr lang="en-US" altLang="zh-CN" sz="700"/>
              <a:t>Let’s look at some data. These charts show the rising unemployment rate in China, the increasing urban and rural suicide rates, and the declining birth rate in recent years.</a:t>
            </a:r>
            <a:endParaRPr lang="en-US" altLang="zh-CN" sz="700"/>
          </a:p>
          <a:p>
            <a:r>
              <a:rPr lang="en-US" altLang="zh-CN" sz="700"/>
              <a:t>To achieve modernisation, China has compressed a century of Western development into just half a century since its reform and opening-up.</a:t>
            </a:r>
            <a:endParaRPr lang="en-US" altLang="zh-CN" sz="700"/>
          </a:p>
          <a:p>
            <a:r>
              <a:rPr lang="en-US" altLang="zh-CN" sz="700"/>
              <a:t>But it’s not just time that’s been compressed—so have social contradictions.</a:t>
            </a:r>
            <a:endParaRPr lang="en-US" altLang="zh-CN" sz="700"/>
          </a:p>
          <a:p>
            <a:r>
              <a:rPr lang="en-US" altLang="zh-CN" sz="700"/>
              <a:t>This is the social backdrop for my research. You could also say that the COVID-19 pandemic acted as an accelerant, a unique trigger in this context.</a:t>
            </a:r>
            <a:endParaRPr lang="en-US" altLang="zh-CN" sz="700"/>
          </a:p>
          <a:p>
            <a:r>
              <a:rPr lang="en-US" altLang="zh-CN" sz="700"/>
              <a:t>The overlapping trends in these charts are the most thought-provoking.</a:t>
            </a:r>
            <a:endParaRPr lang="en-US" altLang="zh-CN" sz="700"/>
          </a:p>
          <a:p>
            <a:r>
              <a:rPr lang="en-US" altLang="zh-CN" sz="700"/>
              <a:t>As people spend more time in the virtual spaces of the internet, peculiar things inevitably emerge.</a:t>
            </a:r>
            <a:endParaRPr lang="en-US" altLang="zh-CN" sz="700"/>
          </a:p>
          <a:p>
            <a:r>
              <a:rPr lang="en-US" altLang="zh-CN" sz="700"/>
              <a:t>I believe Core Suffix Aesthetics is one of those phenomena.</a:t>
            </a:r>
            <a:endParaRPr lang="en-US" altLang="zh-CN" sz="700"/>
          </a:p>
          <a:p>
            <a:r>
              <a:rPr lang="en-US" altLang="zh-CN" sz="700"/>
              <a:t>Its rise on social media acts like a window—offering insight into how young people express themselves. And youthful expression is always deeply connected to both social realities and personal experiences.</a:t>
            </a:r>
            <a:endParaRPr lang="en-US" altLang="zh-CN" sz="700"/>
          </a:p>
          <a:p>
            <a:r>
              <a:rPr lang="en-US" altLang="zh-CN" sz="700"/>
              <a:t>After some exploration, I’ve summarised these ideas into three core themes: existentialism, cultural anxiety, and identity crisis.</a:t>
            </a:r>
            <a:endParaRPr lang="en-US" altLang="zh-CN" sz="700"/>
          </a:p>
          <a:p>
            <a:r>
              <a:rPr lang="en-US" altLang="zh-CN" sz="700"/>
              <a:t>These three are interconnected, with a progressive relationship between them.</a:t>
            </a:r>
            <a:endParaRPr lang="en-US" altLang="zh-CN" sz="700"/>
          </a:p>
          <a:p>
            <a:r>
              <a:rPr lang="en-US" altLang="zh-CN" sz="700"/>
              <a:t>Core Suffix Aesthetics happens to touch on all three of these themes simultaneously.</a:t>
            </a:r>
            <a:endParaRPr lang="en-US" altLang="zh-CN" sz="700"/>
          </a:p>
          <a:p>
            <a:r>
              <a:rPr lang="en-US" altLang="zh-CN" sz="700"/>
              <a:t>Here are some examples of works I’ve collected. These range from short films to games to paintings.</a:t>
            </a:r>
            <a:endParaRPr lang="en-US" altLang="zh-CN" sz="700"/>
          </a:p>
          <a:p>
            <a:r>
              <a:rPr lang="en-US" altLang="zh-CN" sz="700"/>
              <a:t>Through these works, you can see the scars left by social transformation, a longing for nostalgia, critiques of society and family, and reflections on the meaning of individual existence.</a:t>
            </a:r>
            <a:endParaRPr lang="en-US" altLang="zh-CN" sz="700"/>
          </a:p>
          <a:p>
            <a:r>
              <a:rPr lang="en-US" altLang="zh-CN" sz="700"/>
              <a:t>But as I mentioned earlier, understanding a cultural phenomenon like this isn’t simple.</a:t>
            </a:r>
            <a:endParaRPr lang="en-US" altLang="zh-CN" sz="700"/>
          </a:p>
          <a:p>
            <a:r>
              <a:rPr lang="en-US" altLang="zh-CN" sz="700"/>
              <a:t>You could interpret these works through the lens of art theory or explain the phenomenon sociologically.</a:t>
            </a:r>
            <a:endParaRPr lang="en-US" altLang="zh-CN" sz="700"/>
          </a:p>
          <a:p>
            <a:r>
              <a:rPr lang="en-US" altLang="zh-CN" sz="700"/>
              <a:t>It could be framed as a psychological issue, a philosophical inquiry, an anthropological study, or research in culture and media.</a:t>
            </a:r>
            <a:endParaRPr lang="en-US" altLang="zh-CN" sz="700"/>
          </a:p>
          <a:p>
            <a:r>
              <a:rPr lang="en-US" altLang="zh-CN" sz="700"/>
              <a:t>While I’ve settled on narrative research as my focus, I still find myself blending insights from nine different theoretical frameworks.</a:t>
            </a:r>
            <a:endParaRPr lang="en-US" altLang="zh-CN" sz="700"/>
          </a:p>
          <a:p>
            <a:r>
              <a:rPr lang="en-US" altLang="zh-CN" sz="700"/>
              <a:t>Core Suffix Aesthetics is a digital subculture, but it’s also an emerging form of participatory art. Thanks to technological advancements, creative tools are no longer barriers to entry. Anyone in these communities can contribute their own work quickly and easily.</a:t>
            </a:r>
            <a:endParaRPr lang="en-US" altLang="zh-CN" sz="700"/>
          </a:p>
          <a:p>
            <a:r>
              <a:rPr lang="en-US" altLang="zh-CN" sz="700"/>
              <a:t>Every participant is a potential artist.</a:t>
            </a:r>
            <a:endParaRPr lang="en-US" altLang="zh-CN" sz="700"/>
          </a:p>
          <a:p>
            <a:r>
              <a:rPr lang="en-US" altLang="zh-CN" sz="700"/>
              <a:t>To study this, I plan to use digital ethnography to collect data—through surveys, comments, images, videos, and more. I’ve already been part of these online art communities for quite some time. I’ve even created some works using AI inspired by these aesthetics.</a:t>
            </a:r>
            <a:endParaRPr lang="en-US" altLang="zh-CN" sz="700"/>
          </a:p>
          <a:p>
            <a:r>
              <a:rPr lang="en-US" altLang="zh-CN" sz="700"/>
              <a:t>In the future, I’ll also conduct in-depth interviews with content creators.</a:t>
            </a:r>
            <a:endParaRPr lang="en-US" altLang="zh-CN" sz="700"/>
          </a:p>
          <a:p>
            <a:r>
              <a:rPr lang="en-US" altLang="zh-CN" sz="700"/>
              <a:t>To analyse this data, I’ll rely on semiotics, existentialist philosophy, network sociology, identity theory, and other disciplines to construct a theoretical framework and provide a coherent explanation.</a:t>
            </a:r>
            <a:endParaRPr lang="en-US" altLang="zh-CN" sz="700"/>
          </a:p>
          <a:p>
            <a:r>
              <a:rPr lang="en-US" altLang="zh-CN" sz="700"/>
              <a:t>Finally, I’m not the only one interested in this phenomenon or culture. Many scholars are already researching it.</a:t>
            </a:r>
            <a:endParaRPr lang="en-US" altLang="zh-CN" sz="700"/>
          </a:p>
          <a:p>
            <a:r>
              <a:rPr lang="en-US" altLang="zh-CN" sz="700"/>
              <a:t>Although this remains a niche subculture, it’s gaining traction globally.</a:t>
            </a:r>
            <a:endParaRPr lang="en-US" altLang="zh-CN" sz="700"/>
          </a:p>
          <a:p>
            <a:r>
              <a:rPr lang="en-US" altLang="zh-CN" sz="700"/>
              <a:t>In my view, my research embodies the quote I mentioned earlier.</a:t>
            </a:r>
            <a:endParaRPr lang="en-US" altLang="zh-CN" sz="700"/>
          </a:p>
          <a:p>
            <a:r>
              <a:rPr lang="en-US" altLang="zh-CN" sz="700"/>
              <a:t>Looking at this final chart, you’ll see that this culture remains vibrant. Creative communities continue to engage with it, interacting with social realities in real time.</a:t>
            </a:r>
            <a:endParaRPr lang="en-US" altLang="zh-CN" sz="700"/>
          </a:p>
          <a:p>
            <a:r>
              <a:rPr lang="en-US" altLang="zh-CN" sz="700"/>
              <a:t>Social events often inspire creators to produce new works, some of which go on to trend on social media.</a:t>
            </a:r>
            <a:endParaRPr lang="en-US" altLang="zh-CN" sz="700"/>
          </a:p>
          <a:p>
            <a:r>
              <a:rPr lang="en-US" altLang="zh-CN" sz="700"/>
              <a:t>As I said earlier, this culture wasn’t born in China—it was imported. But its localisation has been so successful that its content now diverges significantly from Western expressions.</a:t>
            </a:r>
            <a:endParaRPr lang="en-US" altLang="zh-CN" sz="700"/>
          </a:p>
          <a:p>
            <a:r>
              <a:rPr lang="en-US" altLang="zh-CN" sz="700"/>
              <a:t>And it continues to evolve, attracting more and more creators.</a:t>
            </a:r>
            <a:endParaRPr lang="en-US" altLang="zh-CN" sz="700"/>
          </a:p>
          <a:p>
            <a:r>
              <a:rPr lang="en-US" altLang="zh-CN" sz="700"/>
              <a:t>I know my own contribution is small and limited. But this is exactly what this research needs—diverse voices from different researchers.</a:t>
            </a:r>
            <a:endParaRPr lang="en-US" altLang="zh-CN" sz="700"/>
          </a:p>
          <a:p>
            <a:r>
              <a:rPr lang="en-US" altLang="zh-CN" sz="700"/>
              <a:t>Every unique study represents the distance between the researcher and their subject.</a:t>
            </a:r>
            <a:endParaRPr lang="en-US" altLang="zh-CN" sz="700"/>
          </a:p>
          <a:p>
            <a:r>
              <a:rPr lang="en-US" altLang="zh-CN" sz="700"/>
              <a:t>Returning to the theme, I believe contemporaneity is “a constantly receding horizon.”</a:t>
            </a:r>
            <a:endParaRPr lang="en-US" altLang="zh-CN" sz="700"/>
          </a:p>
          <a:p>
            <a:r>
              <a:rPr lang="en-US" altLang="zh-CN" sz="700"/>
              <a:t>It’s the juxtaposition of acceleration and stagnation, the overlap of past and future.</a:t>
            </a:r>
            <a:endParaRPr lang="en-US" altLang="zh-CN" sz="700"/>
          </a:p>
          <a:p>
            <a:r>
              <a:rPr lang="en-US" altLang="zh-CN" sz="700"/>
              <a:t>The plurality of “the contemporary” involves questions of time and space. It doesn’t refer to the here and now but rather the intersection of different times—reviving the past while anticipating the future.</a:t>
            </a:r>
            <a:endParaRPr lang="en-US" altLang="zh-CN" sz="700"/>
          </a:p>
          <a:p>
            <a:r>
              <a:rPr lang="en-US" altLang="zh-CN" sz="700"/>
              <a:t>In this sense, contemporaneity transcends time, encompassing diverse experiences across different temporal and spatial dimensions.</a:t>
            </a:r>
            <a:endParaRPr lang="en-US" altLang="zh-CN" sz="700"/>
          </a:p>
          <a:p>
            <a:r>
              <a:rPr lang="en-US" altLang="zh-CN" sz="700"/>
              <a:t>I’ll leave you with a quote from Michel Foucault:</a:t>
            </a:r>
            <a:endParaRPr lang="en-US" altLang="zh-CN" sz="700"/>
          </a:p>
          <a:p>
            <a:r>
              <a:rPr lang="en-US" altLang="zh-CN" sz="700"/>
              <a:t>"Perhaps the most certain and unquestionable of all philosophical questions is the question of the present age, the question of what we are at this moment."</a:t>
            </a:r>
            <a:endParaRPr lang="en-US" altLang="zh-CN" sz="700"/>
          </a:p>
          <a:p>
            <a:r>
              <a:rPr lang="en-US" altLang="zh-CN" sz="700"/>
              <a:t>At this moment, in this place, and in what I’m doing, I am confident that I am a practitioner of the contemporary. Thank you.</a:t>
            </a:r>
            <a:endParaRPr lang="en-US" altLang="zh-CN" sz="700"/>
          </a:p>
          <a:p>
            <a:endParaRPr lang="en-US" altLang="zh-CN" sz="70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bg>
      <p:bgPr>
        <a:solidFill>
          <a:srgbClr val="000000"/>
        </a:solidFill>
        <a:effectLst/>
      </p:bgPr>
    </p:bg>
    <p:spTree>
      <p:nvGrpSpPr>
        <p:cNvPr id="1" name=""/>
        <p:cNvGrpSpPr/>
        <p:nvPr/>
      </p:nvGrpSpPr>
      <p:grpSpPr>
        <a:xfrm>
          <a:off x="0" y="0"/>
          <a:ext cx="0" cy="0"/>
          <a:chOff x="0" y="0"/>
          <a:chExt cx="0" cy="0"/>
        </a:xfrm>
      </p:grpSpPr>
      <p:pic>
        <p:nvPicPr>
          <p:cNvPr id="2" name="image2.png"/>
          <p:cNvPicPr>
            <a:picLocks noChangeAspect="1"/>
          </p:cNvPicPr>
          <p:nvPr/>
        </p:nvPicPr>
        <p:blipFill>
          <a:blip r:embed="rId2"/>
          <a:stretch>
            <a:fillRect/>
          </a:stretch>
        </p:blipFill>
        <p:spPr>
          <a:xfrm flipV="1">
            <a:off x="0" y="0"/>
            <a:ext cx="12192000" cy="6858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幻灯片">
    <p:bg>
      <p:bgPr>
        <a:solidFill>
          <a:srgbClr val="000000"/>
        </a:solidFill>
        <a:effectLst/>
      </p:bgPr>
    </p:bg>
    <p:spTree>
      <p:nvGrpSpPr>
        <p:cNvPr id="1" name=""/>
        <p:cNvGrpSpPr/>
        <p:nvPr/>
      </p:nvGrpSpPr>
      <p:grpSpPr>
        <a:xfrm>
          <a:off x="0" y="0"/>
          <a:ext cx="0" cy="0"/>
          <a:chOff x="0" y="0"/>
          <a:chExt cx="0" cy="0"/>
        </a:xfrm>
      </p:grpSpPr>
      <p:grpSp>
        <p:nvGrpSpPr>
          <p:cNvPr id="2" name="Group 2"/>
          <p:cNvGrpSpPr/>
          <p:nvPr/>
        </p:nvGrpSpPr>
        <p:grpSpPr>
          <a:xfrm flipV="1">
            <a:off x="0" y="0"/>
            <a:ext cx="12191998" cy="6858000"/>
            <a:chOff x="0" y="0"/>
            <a:chExt cx="12191998" cy="6858000"/>
          </a:xfrm>
        </p:grpSpPr>
        <p:sp>
          <p:nvSpPr>
            <p:cNvPr id="3" name="AutoShape 3"/>
            <p:cNvSpPr/>
            <p:nvPr/>
          </p:nvSpPr>
          <p:spPr>
            <a:xfrm>
              <a:off x="0" y="0"/>
              <a:ext cx="12191998" cy="6858000"/>
            </a:xfrm>
            <a:prstGeom prst="rect">
              <a:avLst/>
            </a:prstGeom>
            <a:solidFill>
              <a:srgbClr val="000000"/>
            </a:solidFill>
            <a:ln>
              <a:noFill/>
            </a:ln>
          </p:spPr>
          <p:txBody>
            <a:bodyPr vert="horz" lIns="91440" tIns="45720" rIns="91440" bIns="45720" anchor="ctr">
              <a:normAutofit/>
            </a:bodyPr>
            <a:p>
              <a:pPr marL="0" algn="ctr"/>
            </a:p>
          </p:txBody>
        </p:sp>
        <p:pic>
          <p:nvPicPr>
            <p:cNvPr id="4" name="image1.jpeg"/>
            <p:cNvPicPr>
              <a:picLocks noChangeAspect="1"/>
            </p:cNvPicPr>
            <p:nvPr/>
          </p:nvPicPr>
          <p:blipFill>
            <a:blip r:embed="rId2"/>
            <a:stretch>
              <a:fillRect/>
            </a:stretch>
          </p:blipFill>
          <p:spPr>
            <a:xfrm>
              <a:off x="0" y="0"/>
              <a:ext cx="10287000" cy="6858000"/>
            </a:xfrm>
            <a:prstGeom prst="rect">
              <a:avLst/>
            </a:prstGeom>
          </p:spPr>
        </p:pic>
      </p:grpSp>
      <p:sp>
        <p:nvSpPr>
          <p:cNvPr id="5" name="AutoShape 5"/>
          <p:cNvSpPr/>
          <p:nvPr>
            <p:ph type="ctrTitle" hasCustomPrompt="1"/>
          </p:nvPr>
        </p:nvSpPr>
        <p:spPr>
          <a:xfrm>
            <a:off x="6080815" y="2070007"/>
            <a:ext cx="5668126" cy="2387600"/>
          </a:xfrm>
        </p:spPr>
        <p:txBody>
          <a:bodyPr vert="horz" lIns="91440" tIns="45720" rIns="91440" bIns="45720" anchor="b">
            <a:normAutofit/>
          </a:bodyPr>
          <a:p>
            <a:pPr marL="0" algn="l">
              <a:lnSpc>
                <a:spcPct val="100000"/>
              </a:lnSpc>
              <a:spcBef>
                <a:spcPct val="0"/>
              </a:spcBef>
            </a:pPr>
            <a:r>
              <a:rPr lang="en-US" sz="4800" b="1" i="1" u="none" baseline="0">
                <a:solidFill>
                  <a:srgbClr val="FFFFFF"/>
                </a:solidFill>
                <a:latin typeface="Arial" panose="020B0604020202020204"/>
                <a:ea typeface="Arial" panose="020B0604020202020204"/>
              </a:rPr>
              <a:t>Click to edit Master title style </a:t>
            </a:r>
            <a:endParaRPr lang="en-US" sz="4800" b="1" i="1" u="none" baseline="0">
              <a:solidFill>
                <a:srgbClr val="FFFFFF"/>
              </a:solidFill>
              <a:latin typeface="Arial" panose="020B0604020202020204"/>
              <a:ea typeface="Arial" panose="020B0604020202020204"/>
            </a:endParaRPr>
          </a:p>
        </p:txBody>
      </p:sp>
      <p:sp>
        <p:nvSpPr>
          <p:cNvPr id="6" name="AutoShape 6"/>
          <p:cNvSpPr/>
          <p:nvPr>
            <p:ph type="subTitle" idx="1"/>
          </p:nvPr>
        </p:nvSpPr>
        <p:spPr>
          <a:xfrm>
            <a:off x="6093513" y="4475308"/>
            <a:ext cx="5391606" cy="931862"/>
          </a:xfrm>
        </p:spPr>
        <p:txBody>
          <a:bodyPr vert="horz" lIns="91440" tIns="45720" rIns="91440" bIns="45720" anchor="t">
            <a:normAutofit/>
          </a:bodyPr>
          <a:p>
            <a:pPr marL="0" indent="0" algn="l">
              <a:lnSpc>
                <a:spcPct val="150000"/>
              </a:lnSpc>
              <a:spcBef>
                <a:spcPct val="0"/>
              </a:spcBef>
            </a:pPr>
            <a:r>
              <a:rPr lang="en-US" sz="1000" b="0" i="1" u="none" baseline="0">
                <a:solidFill>
                  <a:srgbClr val="FFFFFF">
                    <a:alpha val="50000"/>
                  </a:srgbClr>
                </a:solidFill>
                <a:latin typeface="Arial" panose="020B0604020202020204"/>
                <a:ea typeface="Arial" panose="020B0604020202020204"/>
              </a:rPr>
              <a:t>Click to edit Master subtitle style</a:t>
            </a:r>
            <a:endParaRPr lang="en-US" sz="1000" b="0" i="1" u="none" baseline="0">
              <a:solidFill>
                <a:srgbClr val="FFFFFF">
                  <a:alpha val="50000"/>
                </a:srgbClr>
              </a:solidFill>
              <a:latin typeface="Arial" panose="020B0604020202020204"/>
              <a:ea typeface="Arial" panose="020B0604020202020204"/>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目录">
    <p:bg>
      <p:bgPr>
        <a:solidFill>
          <a:srgbClr val="000000"/>
        </a:solidFill>
        <a:effectLst/>
      </p:bgPr>
    </p:bg>
    <p:spTree>
      <p:nvGrpSpPr>
        <p:cNvPr id="1" name=""/>
        <p:cNvGrpSpPr/>
        <p:nvPr/>
      </p:nvGrpSpPr>
      <p:grpSpPr>
        <a:xfrm>
          <a:off x="0" y="0"/>
          <a:ext cx="0" cy="0"/>
          <a:chOff x="0" y="0"/>
          <a:chExt cx="0" cy="0"/>
        </a:xfrm>
      </p:grpSpPr>
      <p:pic>
        <p:nvPicPr>
          <p:cNvPr id="2" name="image2.png"/>
          <p:cNvPicPr>
            <a:picLocks noChangeAspect="1"/>
          </p:cNvPicPr>
          <p:nvPr/>
        </p:nvPicPr>
        <p:blipFill>
          <a:blip r:embed="rId2"/>
          <a:stretch>
            <a:fillRect/>
          </a:stretch>
        </p:blipFill>
        <p:spPr>
          <a:xfrm flipV="1">
            <a:off x="0" y="0"/>
            <a:ext cx="12192000" cy="6858000"/>
          </a:xfrm>
          <a:prstGeom prst="rect">
            <a:avLst/>
          </a:prstGeom>
        </p:spPr>
      </p:pic>
      <p:sp>
        <p:nvSpPr>
          <p:cNvPr id="3" name="AutoShape 3"/>
          <p:cNvSpPr/>
          <p:nvPr/>
        </p:nvSpPr>
        <p:spPr>
          <a:xfrm>
            <a:off x="7478022" y="1466850"/>
            <a:ext cx="4387914" cy="4667250"/>
          </a:xfrm>
          <a:prstGeom prst="parallelogram">
            <a:avLst>
              <a:gd name="adj" fmla="val 34424"/>
            </a:avLst>
          </a:prstGeom>
          <a:solidFill>
            <a:srgbClr val="FFFFFF">
              <a:alpha val="10000"/>
              <a:lumMod val="50000"/>
              <a:lumOff val="50000"/>
            </a:srgbClr>
          </a:solidFill>
          <a:ln cap="rnd">
            <a:noFill/>
            <a:prstDash val="solid"/>
          </a:ln>
          <a:effectLst/>
        </p:spPr>
        <p:txBody>
          <a:bodyPr rot="0" vert="horz" wrap="square" lIns="91440" tIns="45720" rIns="91440" bIns="45720" anchor="ctr">
            <a:normAutofit/>
          </a:bodyPr>
          <a:p>
            <a:pPr marL="0" algn="ctr"/>
          </a:p>
        </p:txBody>
      </p:sp>
      <p:sp>
        <p:nvSpPr>
          <p:cNvPr id="4" name="AutoShape 4"/>
          <p:cNvSpPr/>
          <p:nvPr/>
        </p:nvSpPr>
        <p:spPr>
          <a:xfrm>
            <a:off x="7135122" y="1130300"/>
            <a:ext cx="4387914" cy="4667250"/>
          </a:xfrm>
          <a:prstGeom prst="parallelogram">
            <a:avLst>
              <a:gd name="adj" fmla="val 34424"/>
            </a:avLst>
          </a:prstGeom>
          <a:blipFill>
            <a:blip r:embed="rId3">
              <a:duotone>
                <a:prstClr val="black"/>
                <a:schemeClr val="accent1">
                  <a:satMod val="400000"/>
                  <a:tint val="45000"/>
                </a:schemeClr>
              </a:duotone>
            </a:blip>
            <a:stretch>
              <a:fillRect l="2" r="2"/>
            </a:stretch>
          </a:blipFill>
          <a:ln cap="flat" cmpd="sng">
            <a:noFill/>
            <a:prstDash val="solid"/>
            <a:miter lim="800000"/>
          </a:ln>
          <a:effectLst/>
        </p:spPr>
        <p:txBody>
          <a:bodyPr vert="horz" lIns="91440" tIns="45720" rIns="91440" bIns="45720" anchor="ctr">
            <a:normAutofit/>
          </a:bodyPr>
          <a:p>
            <a:pPr marL="0" algn="ctr"/>
          </a:p>
        </p:txBody>
      </p:sp>
      <p:sp>
        <p:nvSpPr>
          <p:cNvPr id="5" name="AutoShape 5"/>
          <p:cNvSpPr/>
          <p:nvPr/>
        </p:nvSpPr>
        <p:spPr>
          <a:xfrm>
            <a:off x="8865497" y="4993280"/>
            <a:ext cx="2468142" cy="336550"/>
          </a:xfrm>
          <a:prstGeom prst="parallelogram">
            <a:avLst>
              <a:gd name="adj" fmla="val 34424"/>
            </a:avLst>
          </a:prstGeom>
          <a:solidFill>
            <a:schemeClr val="accent5"/>
          </a:solidFill>
          <a:ln cap="rnd">
            <a:noFill/>
            <a:prstDash val="solid"/>
          </a:ln>
          <a:effectLst/>
        </p:spPr>
        <p:txBody>
          <a:bodyPr rot="0" vert="horz" wrap="none" lIns="91440" tIns="45720" rIns="91440" bIns="45720" anchor="ctr">
            <a:noAutofit/>
          </a:bodyPr>
          <a:p>
            <a:pPr marL="0" algn="ctr"/>
            <a:r>
              <a:rPr lang="zh-CN" altLang="en-US" sz="1200" b="1" i="0" u="none" baseline="0">
                <a:solidFill>
                  <a:schemeClr val="lt1"/>
                </a:solidFill>
                <a:latin typeface="微软雅黑" panose="020B0503020204020204" charset="-122"/>
                <a:ea typeface="微软雅黑" panose="020B0503020204020204" charset="-122"/>
              </a:rPr>
              <a:t>目录</a:t>
            </a:r>
            <a:endParaRPr lang="zh-CN" altLang="en-US" sz="1200" b="1" i="0" u="none" baseline="0">
              <a:solidFill>
                <a:schemeClr val="lt1"/>
              </a:solidFill>
              <a:latin typeface="微软雅黑" panose="020B0503020204020204" charset="-122"/>
              <a:ea typeface="微软雅黑" panose="020B0503020204020204" charset="-122"/>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节标题">
    <p:bg>
      <p:bgPr>
        <a:solidFill>
          <a:srgbClr val="000000"/>
        </a:solidFill>
        <a:effectLst/>
      </p:bgPr>
    </p:bg>
    <p:spTree>
      <p:nvGrpSpPr>
        <p:cNvPr id="1" name=""/>
        <p:cNvGrpSpPr/>
        <p:nvPr/>
      </p:nvGrpSpPr>
      <p:grpSpPr>
        <a:xfrm>
          <a:off x="0" y="0"/>
          <a:ext cx="0" cy="0"/>
          <a:chOff x="0" y="0"/>
          <a:chExt cx="0" cy="0"/>
        </a:xfrm>
      </p:grpSpPr>
      <p:grpSp>
        <p:nvGrpSpPr>
          <p:cNvPr id="2" name="Group 2"/>
          <p:cNvGrpSpPr/>
          <p:nvPr/>
        </p:nvGrpSpPr>
        <p:grpSpPr>
          <a:xfrm flipH="1" flipV="1">
            <a:off x="0" y="0"/>
            <a:ext cx="12191998" cy="6858000"/>
            <a:chOff x="0" y="0"/>
            <a:chExt cx="12191998" cy="6858000"/>
          </a:xfrm>
        </p:grpSpPr>
        <p:sp>
          <p:nvSpPr>
            <p:cNvPr id="3" name="AutoShape 3"/>
            <p:cNvSpPr/>
            <p:nvPr/>
          </p:nvSpPr>
          <p:spPr>
            <a:xfrm>
              <a:off x="0" y="0"/>
              <a:ext cx="12191998" cy="6858000"/>
            </a:xfrm>
            <a:prstGeom prst="rect">
              <a:avLst/>
            </a:prstGeom>
            <a:solidFill>
              <a:srgbClr val="000000"/>
            </a:solidFill>
            <a:ln>
              <a:noFill/>
            </a:ln>
          </p:spPr>
          <p:txBody>
            <a:bodyPr vert="horz" lIns="91440" tIns="45720" rIns="91440" bIns="45720" anchor="ctr">
              <a:normAutofit/>
            </a:bodyPr>
            <a:p>
              <a:pPr marL="0" algn="ctr"/>
            </a:p>
          </p:txBody>
        </p:sp>
        <p:pic>
          <p:nvPicPr>
            <p:cNvPr id="4" name="image1.jpeg"/>
            <p:cNvPicPr>
              <a:picLocks noChangeAspect="1"/>
            </p:cNvPicPr>
            <p:nvPr/>
          </p:nvPicPr>
          <p:blipFill>
            <a:blip r:embed="rId2"/>
            <a:stretch>
              <a:fillRect/>
            </a:stretch>
          </p:blipFill>
          <p:spPr>
            <a:xfrm>
              <a:off x="0" y="0"/>
              <a:ext cx="10287000" cy="6858000"/>
            </a:xfrm>
            <a:prstGeom prst="rect">
              <a:avLst/>
            </a:prstGeom>
          </p:spPr>
        </p:pic>
      </p:grpSp>
      <p:sp>
        <p:nvSpPr>
          <p:cNvPr id="5" name="AutoShape 5"/>
          <p:cNvSpPr/>
          <p:nvPr>
            <p:ph type="title"/>
          </p:nvPr>
        </p:nvSpPr>
        <p:spPr>
          <a:xfrm>
            <a:off x="709305" y="3429000"/>
            <a:ext cx="5677105" cy="1133475"/>
          </a:xfrm>
        </p:spPr>
        <p:txBody>
          <a:bodyPr vert="horz" lIns="91440" tIns="45720" rIns="91440" bIns="45720" anchor="b">
            <a:normAutofit/>
          </a:bodyPr>
          <a:p>
            <a:pPr algn="l">
              <a:lnSpc>
                <a:spcPct val="90000"/>
              </a:lnSpc>
              <a:spcBef>
                <a:spcPct val="0"/>
              </a:spcBef>
            </a:pPr>
            <a:r>
              <a:rPr lang="en-US" sz="2800" b="1" i="1" u="none" baseline="0">
                <a:solidFill>
                  <a:srgbClr val="FFFFFF"/>
                </a:solidFill>
                <a:latin typeface="Arial" panose="020B0604020202020204"/>
                <a:ea typeface="Arial" panose="020B0604020202020204"/>
              </a:rPr>
              <a:t>Click to edit Master title style</a:t>
            </a:r>
            <a:endParaRPr lang="en-US" sz="2800" b="1" i="1" u="none" baseline="0">
              <a:solidFill>
                <a:srgbClr val="FFFFFF"/>
              </a:solidFill>
              <a:latin typeface="Arial" panose="020B0604020202020204"/>
              <a:ea typeface="Arial" panose="020B0604020202020204"/>
            </a:endParaRPr>
          </a:p>
        </p:txBody>
      </p:sp>
      <p:sp>
        <p:nvSpPr>
          <p:cNvPr id="6" name="AutoShape 6"/>
          <p:cNvSpPr/>
          <p:nvPr>
            <p:ph type="body" idx="1" hasCustomPrompt="1"/>
          </p:nvPr>
        </p:nvSpPr>
        <p:spPr>
          <a:xfrm>
            <a:off x="709305" y="4589460"/>
            <a:ext cx="5677105" cy="965763"/>
          </a:xfrm>
        </p:spPr>
        <p:txBody>
          <a:bodyPr vert="horz" lIns="91440" tIns="45720" rIns="91440" bIns="45720" anchor="t">
            <a:normAutofit/>
          </a:bodyPr>
          <a:p>
            <a:pPr marL="0" indent="0" algn="l">
              <a:lnSpc>
                <a:spcPct val="150000"/>
              </a:lnSpc>
              <a:spcBef>
                <a:spcPct val="0"/>
              </a:spcBef>
            </a:pPr>
            <a:r>
              <a:rPr lang="en-US" sz="1000" b="0" i="1" u="none" baseline="0">
                <a:solidFill>
                  <a:srgbClr val="FFFFFF">
                    <a:alpha val="50000"/>
                  </a:srgbClr>
                </a:solidFill>
                <a:latin typeface="Arial" panose="020B0604020202020204"/>
                <a:ea typeface="Arial" panose="020B0604020202020204"/>
              </a:rPr>
              <a:t>Click to edit Master title style</a:t>
            </a:r>
            <a:endParaRPr lang="en-US" sz="1000" b="0" i="1" u="none" baseline="0">
              <a:solidFill>
                <a:srgbClr val="FFFFFF">
                  <a:alpha val="50000"/>
                </a:srgbClr>
              </a:solidFill>
              <a:latin typeface="Arial" panose="020B0604020202020204"/>
              <a:ea typeface="Arial" panose="020B0604020202020204"/>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仅标题">
    <p:bg>
      <p:bgPr>
        <a:solidFill>
          <a:srgbClr val="000000"/>
        </a:solidFill>
        <a:effectLst/>
      </p:bgPr>
    </p:bg>
    <p:spTree>
      <p:nvGrpSpPr>
        <p:cNvPr id="1" name=""/>
        <p:cNvGrpSpPr/>
        <p:nvPr/>
      </p:nvGrpSpPr>
      <p:grpSpPr>
        <a:xfrm>
          <a:off x="0" y="0"/>
          <a:ext cx="0" cy="0"/>
          <a:chOff x="0" y="0"/>
          <a:chExt cx="0" cy="0"/>
        </a:xfrm>
      </p:grpSpPr>
      <p:pic>
        <p:nvPicPr>
          <p:cNvPr id="2" name="image2.png"/>
          <p:cNvPicPr>
            <a:picLocks noChangeAspect="1"/>
          </p:cNvPicPr>
          <p:nvPr/>
        </p:nvPicPr>
        <p:blipFill>
          <a:blip r:embed="rId2"/>
          <a:stretch>
            <a:fillRect/>
          </a:stretch>
        </p:blipFill>
        <p:spPr>
          <a:xfrm flipV="1">
            <a:off x="0" y="0"/>
            <a:ext cx="12192000" cy="6858000"/>
          </a:xfrm>
          <a:prstGeom prst="rect">
            <a:avLst/>
          </a:prstGeom>
        </p:spPr>
      </p:pic>
      <p:sp>
        <p:nvSpPr>
          <p:cNvPr id="3" name="AutoShape 3"/>
          <p:cNvSpPr/>
          <p:nvPr>
            <p:ph type="title"/>
          </p:nvPr>
        </p:nvSpPr>
        <p:spPr>
          <a:xfrm>
            <a:off x="660402" y="0"/>
            <a:ext cx="10858500" cy="1028700"/>
          </a:xfrm>
        </p:spPr>
        <p:txBody>
          <a:bodyPr vert="horz" lIns="91440" tIns="45720" rIns="91440" bIns="45720" anchor="b">
            <a:normAutofit/>
          </a:bodyPr>
          <a:p>
            <a:pPr algn="l">
              <a:lnSpc>
                <a:spcPct val="90000"/>
              </a:lnSpc>
              <a:spcBef>
                <a:spcPct val="0"/>
              </a:spcBef>
            </a:pPr>
            <a:r>
              <a:rPr lang="en-US" sz="2400" b="1" i="0" u="none" baseline="0">
                <a:solidFill>
                  <a:srgbClr val="FFFFFF"/>
                </a:solidFill>
                <a:latin typeface="Arial" panose="020B0604020202020204"/>
                <a:ea typeface="Arial" panose="020B0604020202020204"/>
              </a:rPr>
              <a:t>Click to edit Master title style</a:t>
            </a:r>
            <a:endParaRPr lang="en-US" sz="2400" b="1" i="0" u="none" baseline="0">
              <a:solidFill>
                <a:srgbClr val="FFFFFF"/>
              </a:solidFill>
              <a:latin typeface="Arial" panose="020B0604020202020204"/>
              <a:ea typeface="Arial" panose="020B0604020202020204"/>
            </a:endParaRPr>
          </a:p>
        </p:txBody>
      </p:sp>
      <p:sp>
        <p:nvSpPr>
          <p:cNvPr id="4" name="AutoShape 4"/>
          <p:cNvSpPr/>
          <p:nvPr>
            <p:ph type="dt" sz="half" idx="10"/>
          </p:nvPr>
        </p:nvSpPr>
        <p:spPr>
          <a:xfrm>
            <a:off x="5401732" y="6235704"/>
            <a:ext cx="1388536" cy="206381"/>
          </a:xfrm>
          <a:prstGeom prst="rect">
            <a:avLst/>
          </a:prstGeom>
        </p:spPr>
        <p:txBody>
          <a:bodyPr vert="horz" lIns="91440" tIns="45720" rIns="91440" bIns="45720" anchor="ctr">
            <a:normAutofit/>
          </a:bodyPr>
          <a:p>
            <a:pPr marL="0" algn="ctr"/>
          </a:p>
        </p:txBody>
      </p:sp>
      <p:sp>
        <p:nvSpPr>
          <p:cNvPr id="5" name="AutoShape 5"/>
          <p:cNvSpPr/>
          <p:nvPr>
            <p:ph type="ftr" sz="quarter" idx="11"/>
          </p:nvPr>
        </p:nvSpPr>
        <p:spPr>
          <a:xfrm>
            <a:off x="660402" y="6235704"/>
            <a:ext cx="4140201" cy="206381"/>
          </a:xfrm>
          <a:prstGeom prst="rect">
            <a:avLst/>
          </a:prstGeom>
        </p:spPr>
        <p:txBody>
          <a:bodyPr vert="horz" lIns="91440" tIns="45720" rIns="91440" bIns="45720" anchor="ctr">
            <a:normAutofit/>
          </a:bodyPr>
          <a:p>
            <a:pPr marL="0" algn="l"/>
            <a:r>
              <a:rPr lang="zh-CN" altLang="en-US" sz="900" b="0" i="0" u="none" baseline="0">
                <a:solidFill>
                  <a:srgbClr val="FFFFFF">
                    <a:lumMod val="50000"/>
                    <a:lumOff val="50000"/>
                  </a:srgbClr>
                </a:solidFill>
                <a:latin typeface="微软雅黑" panose="020B0503020204020204" charset="-122"/>
                <a:ea typeface="微软雅黑" panose="020B0503020204020204" charset="-122"/>
              </a:rPr>
              <a:t>请在插入菜单</a:t>
            </a:r>
            <a:r>
              <a:rPr lang="en-US" sz="900" b="0" i="0" u="none" baseline="0">
                <a:solidFill>
                  <a:srgbClr val="FFFFFF">
                    <a:lumMod val="50000"/>
                    <a:lumOff val="50000"/>
                  </a:srgbClr>
                </a:solidFill>
                <a:latin typeface="Arial" panose="020B0604020202020204"/>
                <a:ea typeface="Arial" panose="020B0604020202020204"/>
              </a:rPr>
              <a:t>—</a:t>
            </a:r>
            <a:r>
              <a:rPr lang="zh-CN" altLang="en-US" sz="900" b="0" i="0" u="none" baseline="0">
                <a:solidFill>
                  <a:srgbClr val="FFFFFF">
                    <a:lumMod val="50000"/>
                    <a:lumOff val="50000"/>
                  </a:srgbClr>
                </a:solidFill>
                <a:latin typeface="微软雅黑" panose="020B0503020204020204" charset="-122"/>
                <a:ea typeface="微软雅黑" panose="020B0503020204020204" charset="-122"/>
              </a:rPr>
              <a:t>页眉和页脚中修改此文本</a:t>
            </a:r>
            <a:endParaRPr lang="zh-CN" altLang="en-US" sz="900" b="0" i="0" u="none" baseline="0">
              <a:solidFill>
                <a:srgbClr val="FFFFFF">
                  <a:lumMod val="50000"/>
                  <a:lumOff val="50000"/>
                </a:srgbClr>
              </a:solidFill>
              <a:latin typeface="微软雅黑" panose="020B0503020204020204" charset="-122"/>
              <a:ea typeface="微软雅黑" panose="020B0503020204020204" charset="-122"/>
            </a:endParaRPr>
          </a:p>
        </p:txBody>
      </p:sp>
      <p:sp>
        <p:nvSpPr>
          <p:cNvPr id="6" name="AutoShape 6"/>
          <p:cNvSpPr/>
          <p:nvPr>
            <p:ph type="sldNum" sz="quarter" idx="12"/>
          </p:nvPr>
        </p:nvSpPr>
        <p:spPr>
          <a:xfrm>
            <a:off x="8971305" y="6235704"/>
            <a:ext cx="2547595" cy="206381"/>
          </a:xfrm>
          <a:prstGeom prst="rect">
            <a:avLst/>
          </a:prstGeom>
        </p:spPr>
        <p:txBody>
          <a:bodyPr vert="horz" lIns="91440" tIns="45720" rIns="91440" bIns="45720" anchor="ctr">
            <a:normAutofit/>
          </a:bodyPr>
          <a:p>
            <a:pPr marL="0" algn="r"/>
            <a:fld id="{3386411A-70EE-422D-B97C-F56BEE3FF077}" type="slidenum">
              <a:rPr lang="zh-CN" altLang="en-US" sz="900" b="0" i="0" u="none" baseline="0">
                <a:solidFill>
                  <a:srgbClr val="FFFFFF">
                    <a:lumMod val="50000"/>
                    <a:lumOff val="50000"/>
                  </a:srgbClr>
                </a:solidFill>
                <a:latin typeface="Arial" panose="020B0604020202020204"/>
                <a:ea typeface="Arial" panose="020B0604020202020204"/>
              </a:rPr>
            </a:fld>
            <a:endParaRPr lang="zh-CN" altLang="en-US" sz="900" b="0" i="0" u="none" baseline="0">
              <a:solidFill>
                <a:srgbClr val="FFFFFF">
                  <a:lumMod val="50000"/>
                  <a:lumOff val="50000"/>
                </a:srgbClr>
              </a:solidFill>
              <a:latin typeface="Arial" panose="020B0604020202020204"/>
              <a:ea typeface="Arial" panose="020B0604020202020204"/>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showMasterSp="0" userDrawn="1">
  <p:cSld name="末尾幻灯片">
    <p:bg>
      <p:bgPr>
        <a:solidFill>
          <a:srgbClr val="000000"/>
        </a:solidFill>
        <a:effectLst/>
      </p:bgPr>
    </p:bg>
    <p:spTree>
      <p:nvGrpSpPr>
        <p:cNvPr id="1" name=""/>
        <p:cNvGrpSpPr/>
        <p:nvPr/>
      </p:nvGrpSpPr>
      <p:grpSpPr>
        <a:xfrm>
          <a:off x="0" y="0"/>
          <a:ext cx="0" cy="0"/>
          <a:chOff x="0" y="0"/>
          <a:chExt cx="0" cy="0"/>
        </a:xfrm>
      </p:grpSpPr>
      <p:grpSp>
        <p:nvGrpSpPr>
          <p:cNvPr id="2" name="Group 2"/>
          <p:cNvGrpSpPr/>
          <p:nvPr/>
        </p:nvGrpSpPr>
        <p:grpSpPr>
          <a:xfrm flipV="1">
            <a:off x="0" y="0"/>
            <a:ext cx="12191998" cy="6858000"/>
            <a:chOff x="0" y="0"/>
            <a:chExt cx="12191998" cy="6858000"/>
          </a:xfrm>
        </p:grpSpPr>
        <p:sp>
          <p:nvSpPr>
            <p:cNvPr id="3" name="AutoShape 3"/>
            <p:cNvSpPr/>
            <p:nvPr/>
          </p:nvSpPr>
          <p:spPr>
            <a:xfrm>
              <a:off x="0" y="0"/>
              <a:ext cx="12191998" cy="6858000"/>
            </a:xfrm>
            <a:prstGeom prst="rect">
              <a:avLst/>
            </a:prstGeom>
            <a:solidFill>
              <a:srgbClr val="000000"/>
            </a:solidFill>
            <a:ln>
              <a:noFill/>
            </a:ln>
          </p:spPr>
          <p:txBody>
            <a:bodyPr vert="horz" lIns="91440" tIns="45720" rIns="91440" bIns="45720" anchor="ctr">
              <a:normAutofit/>
            </a:bodyPr>
            <a:p>
              <a:pPr marL="0" algn="ctr"/>
            </a:p>
          </p:txBody>
        </p:sp>
        <p:pic>
          <p:nvPicPr>
            <p:cNvPr id="4" name="image1.jpeg"/>
            <p:cNvPicPr>
              <a:picLocks noChangeAspect="1"/>
            </p:cNvPicPr>
            <p:nvPr/>
          </p:nvPicPr>
          <p:blipFill>
            <a:blip r:embed="rId2"/>
            <a:stretch>
              <a:fillRect/>
            </a:stretch>
          </p:blipFill>
          <p:spPr>
            <a:xfrm>
              <a:off x="0" y="0"/>
              <a:ext cx="10287000" cy="6858000"/>
            </a:xfrm>
            <a:prstGeom prst="rect">
              <a:avLst/>
            </a:prstGeom>
          </p:spPr>
        </p:pic>
      </p:grpSp>
      <p:sp>
        <p:nvSpPr>
          <p:cNvPr id="5" name="Freeform 5"/>
          <p:cNvSpPr/>
          <p:nvPr/>
        </p:nvSpPr>
        <p:spPr>
          <a:xfrm>
            <a:off x="12191318" y="0"/>
            <a:ext cx="684" cy="13546"/>
          </a:xfrm>
          <a:custGeom>
            <a:avLst/>
            <a:gdLst/>
            <a:ahLst/>
            <a:cxnLst/>
            <a:rect l="l" t="t" r="r" b="b"/>
            <a:pathLst>
              <a:path w="684" h="13546">
                <a:moveTo>
                  <a:pt x="0" y="0"/>
                </a:moveTo>
                <a:lnTo>
                  <a:pt x="684" y="0"/>
                </a:lnTo>
                <a:lnTo>
                  <a:pt x="684" y="13546"/>
                </a:lnTo>
                <a:lnTo>
                  <a:pt x="0" y="0"/>
                </a:lnTo>
                <a:close/>
              </a:path>
            </a:pathLst>
          </a:custGeom>
          <a:solidFill>
            <a:srgbClr val="000000"/>
          </a:solidFill>
          <a:ln cap="flat">
            <a:noFill/>
            <a:prstDash val="solid"/>
            <a:miter lim="800000"/>
          </a:ln>
        </p:spPr>
        <p:txBody>
          <a:bodyPr vert="horz" wrap="square" lIns="91440" tIns="45720" rIns="91440" bIns="45720" anchor="ctr">
            <a:noAutofit/>
          </a:bodyPr>
          <a:p>
            <a:pPr marL="0" algn="l"/>
          </a:p>
        </p:txBody>
      </p:sp>
      <p:sp>
        <p:nvSpPr>
          <p:cNvPr id="6" name="AutoShape 6"/>
          <p:cNvSpPr/>
          <p:nvPr>
            <p:ph type="body" sz="quarter" idx="13" hasCustomPrompt="1"/>
          </p:nvPr>
        </p:nvSpPr>
        <p:spPr>
          <a:xfrm>
            <a:off x="6196394" y="3199003"/>
            <a:ext cx="5995606" cy="1618348"/>
          </a:xfrm>
        </p:spPr>
        <p:txBody>
          <a:bodyPr vert="horz" lIns="91440" tIns="45720" rIns="91440" bIns="45720" anchor="b">
            <a:normAutofit/>
          </a:bodyPr>
          <a:p>
            <a:pPr marL="0" indent="0" algn="l">
              <a:lnSpc>
                <a:spcPct val="100000"/>
              </a:lnSpc>
              <a:spcBef>
                <a:spcPct val="0"/>
              </a:spcBef>
            </a:pPr>
            <a:r>
              <a:rPr lang="en-US" sz="4800" b="1" i="1" u="none" baseline="0">
                <a:solidFill>
                  <a:srgbClr val="FFFFFF"/>
                </a:solidFill>
                <a:latin typeface="Arial" panose="020B0604020202020204"/>
                <a:ea typeface="Arial" panose="020B0604020202020204"/>
              </a:rPr>
              <a:t>Thank you</a:t>
            </a:r>
            <a:endParaRPr lang="en-US" sz="4800" b="1" i="1" u="none" baseline="0">
              <a:solidFill>
                <a:srgbClr val="FFFFFF"/>
              </a:solidFill>
              <a:latin typeface="Arial" panose="020B0604020202020204"/>
              <a:ea typeface="Arial" panose="020B0604020202020204"/>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rgbClr val="000000"/>
        </a:solidFill>
        <a:effectLst/>
      </p:bgPr>
    </p:bg>
    <p:spTree>
      <p:nvGrpSpPr>
        <p:cNvPr id="1" name=""/>
        <p:cNvGrpSpPr/>
        <p:nvPr/>
      </p:nvGrpSpPr>
      <p:grpSpPr>
        <a:xfrm>
          <a:off x="0" y="0"/>
          <a:ext cx="0" cy="0"/>
          <a:chOff x="0" y="0"/>
          <a:chExt cx="0" cy="0"/>
        </a:xfrm>
      </p:grpSpPr>
      <p:pic>
        <p:nvPicPr>
          <p:cNvPr id="2" name="image2.png"/>
          <p:cNvPicPr>
            <a:picLocks noChangeAspect="1"/>
          </p:cNvPicPr>
          <p:nvPr/>
        </p:nvPicPr>
        <p:blipFill>
          <a:blip r:embed="rId2"/>
          <a:stretch>
            <a:fillRect/>
          </a:stretch>
        </p:blipFill>
        <p:spPr>
          <a:xfrm flipV="1">
            <a:off x="0" y="0"/>
            <a:ext cx="12192000" cy="685800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标题幻灯片">
    <p:bg>
      <p:bgPr>
        <a:solidFill>
          <a:srgbClr val="000000"/>
        </a:solidFill>
        <a:effectLst/>
      </p:bgPr>
    </p:bg>
    <p:spTree>
      <p:nvGrpSpPr>
        <p:cNvPr id="1" name=""/>
        <p:cNvGrpSpPr/>
        <p:nvPr/>
      </p:nvGrpSpPr>
      <p:grpSpPr>
        <a:xfrm>
          <a:off x="0" y="0"/>
          <a:ext cx="0" cy="0"/>
          <a:chOff x="0" y="0"/>
          <a:chExt cx="0" cy="0"/>
        </a:xfrm>
      </p:grpSpPr>
      <p:grpSp>
        <p:nvGrpSpPr>
          <p:cNvPr id="2" name="Group 2"/>
          <p:cNvGrpSpPr/>
          <p:nvPr/>
        </p:nvGrpSpPr>
        <p:grpSpPr>
          <a:xfrm flipV="1">
            <a:off x="0" y="0"/>
            <a:ext cx="12191998" cy="6858000"/>
            <a:chOff x="0" y="0"/>
            <a:chExt cx="12191998" cy="6858000"/>
          </a:xfrm>
        </p:grpSpPr>
        <p:sp>
          <p:nvSpPr>
            <p:cNvPr id="3" name="AutoShape 3"/>
            <p:cNvSpPr/>
            <p:nvPr/>
          </p:nvSpPr>
          <p:spPr>
            <a:xfrm>
              <a:off x="0" y="0"/>
              <a:ext cx="12191998" cy="6858000"/>
            </a:xfrm>
            <a:prstGeom prst="rect">
              <a:avLst/>
            </a:prstGeom>
            <a:solidFill>
              <a:srgbClr val="000000"/>
            </a:solidFill>
            <a:ln>
              <a:noFill/>
            </a:ln>
          </p:spPr>
          <p:txBody>
            <a:bodyPr vert="horz" lIns="91440" tIns="45720" rIns="91440" bIns="45720" anchor="ctr">
              <a:normAutofit/>
            </a:bodyPr>
            <a:p>
              <a:pPr marL="0" algn="ctr"/>
            </a:p>
          </p:txBody>
        </p:sp>
        <p:pic>
          <p:nvPicPr>
            <p:cNvPr id="4" name="image1.jpeg"/>
            <p:cNvPicPr>
              <a:picLocks noChangeAspect="1"/>
            </p:cNvPicPr>
            <p:nvPr/>
          </p:nvPicPr>
          <p:blipFill>
            <a:blip r:embed="rId2"/>
            <a:stretch>
              <a:fillRect/>
            </a:stretch>
          </p:blipFill>
          <p:spPr>
            <a:xfrm>
              <a:off x="0" y="0"/>
              <a:ext cx="10287000" cy="6858000"/>
            </a:xfrm>
            <a:prstGeom prst="rect">
              <a:avLst/>
            </a:prstGeom>
          </p:spPr>
        </p:pic>
      </p:grpSp>
      <p:sp>
        <p:nvSpPr>
          <p:cNvPr id="5" name="AutoShape 5"/>
          <p:cNvSpPr/>
          <p:nvPr>
            <p:ph type="ctrTitle" hasCustomPrompt="1"/>
          </p:nvPr>
        </p:nvSpPr>
        <p:spPr>
          <a:xfrm>
            <a:off x="6080815" y="2070007"/>
            <a:ext cx="5668126" cy="2387600"/>
          </a:xfrm>
        </p:spPr>
        <p:txBody>
          <a:bodyPr vert="horz" lIns="91440" tIns="45720" rIns="91440" bIns="45720" anchor="b">
            <a:normAutofit/>
          </a:bodyPr>
          <a:p>
            <a:pPr marL="0" algn="l">
              <a:lnSpc>
                <a:spcPct val="100000"/>
              </a:lnSpc>
              <a:spcBef>
                <a:spcPct val="0"/>
              </a:spcBef>
            </a:pPr>
            <a:r>
              <a:rPr lang="en-US" sz="4800" b="1" i="1" u="none" baseline="0">
                <a:solidFill>
                  <a:srgbClr val="FFFFFF"/>
                </a:solidFill>
                <a:latin typeface="Arial" panose="020B0604020202020204"/>
                <a:ea typeface="Arial" panose="020B0604020202020204"/>
              </a:rPr>
              <a:t>Click to edit Master title style </a:t>
            </a:r>
            <a:endParaRPr lang="en-US" sz="4800" b="1" i="1" u="none" baseline="0">
              <a:solidFill>
                <a:srgbClr val="FFFFFF"/>
              </a:solidFill>
              <a:latin typeface="Arial" panose="020B0604020202020204"/>
              <a:ea typeface="Arial" panose="020B0604020202020204"/>
            </a:endParaRPr>
          </a:p>
        </p:txBody>
      </p:sp>
      <p:sp>
        <p:nvSpPr>
          <p:cNvPr id="6" name="AutoShape 6"/>
          <p:cNvSpPr/>
          <p:nvPr>
            <p:ph type="subTitle" idx="1"/>
          </p:nvPr>
        </p:nvSpPr>
        <p:spPr>
          <a:xfrm>
            <a:off x="6093513" y="4475308"/>
            <a:ext cx="5391606" cy="931862"/>
          </a:xfrm>
        </p:spPr>
        <p:txBody>
          <a:bodyPr vert="horz" lIns="91440" tIns="45720" rIns="91440" bIns="45720" anchor="t">
            <a:normAutofit/>
          </a:bodyPr>
          <a:p>
            <a:pPr marL="0" indent="0" algn="l">
              <a:lnSpc>
                <a:spcPct val="150000"/>
              </a:lnSpc>
              <a:spcBef>
                <a:spcPct val="0"/>
              </a:spcBef>
            </a:pPr>
            <a:r>
              <a:rPr lang="en-US" sz="1000" b="0" i="1" u="none" baseline="0">
                <a:solidFill>
                  <a:srgbClr val="FFFFFF">
                    <a:alpha val="50000"/>
                  </a:srgbClr>
                </a:solidFill>
                <a:latin typeface="Arial" panose="020B0604020202020204"/>
                <a:ea typeface="Arial" panose="020B0604020202020204"/>
              </a:rPr>
              <a:t>Click to edit Master subtitle style</a:t>
            </a:r>
            <a:endParaRPr lang="en-US" sz="1000" b="0" i="1" u="none" baseline="0">
              <a:solidFill>
                <a:srgbClr val="FFFFFF">
                  <a:alpha val="50000"/>
                </a:srgbClr>
              </a:solidFill>
              <a:latin typeface="Arial" panose="020B0604020202020204"/>
              <a:ea typeface="Arial" panose="020B0604020202020204"/>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目录">
    <p:bg>
      <p:bgPr>
        <a:solidFill>
          <a:srgbClr val="000000"/>
        </a:solidFill>
        <a:effectLst/>
      </p:bgPr>
    </p:bg>
    <p:spTree>
      <p:nvGrpSpPr>
        <p:cNvPr id="1" name=""/>
        <p:cNvGrpSpPr/>
        <p:nvPr/>
      </p:nvGrpSpPr>
      <p:grpSpPr>
        <a:xfrm>
          <a:off x="0" y="0"/>
          <a:ext cx="0" cy="0"/>
          <a:chOff x="0" y="0"/>
          <a:chExt cx="0" cy="0"/>
        </a:xfrm>
      </p:grpSpPr>
      <p:pic>
        <p:nvPicPr>
          <p:cNvPr id="2" name="image2.png"/>
          <p:cNvPicPr>
            <a:picLocks noChangeAspect="1"/>
          </p:cNvPicPr>
          <p:nvPr/>
        </p:nvPicPr>
        <p:blipFill>
          <a:blip r:embed="rId2"/>
          <a:stretch>
            <a:fillRect/>
          </a:stretch>
        </p:blipFill>
        <p:spPr>
          <a:xfrm flipV="1">
            <a:off x="0" y="0"/>
            <a:ext cx="12192000" cy="6858000"/>
          </a:xfrm>
          <a:prstGeom prst="rect">
            <a:avLst/>
          </a:prstGeom>
        </p:spPr>
      </p:pic>
      <p:sp>
        <p:nvSpPr>
          <p:cNvPr id="3" name="AutoShape 3"/>
          <p:cNvSpPr/>
          <p:nvPr/>
        </p:nvSpPr>
        <p:spPr>
          <a:xfrm>
            <a:off x="7478022" y="1466850"/>
            <a:ext cx="4387914" cy="4667250"/>
          </a:xfrm>
          <a:prstGeom prst="parallelogram">
            <a:avLst>
              <a:gd name="adj" fmla="val 34424"/>
            </a:avLst>
          </a:prstGeom>
          <a:solidFill>
            <a:srgbClr val="FFFFFF">
              <a:alpha val="10000"/>
              <a:lumMod val="50000"/>
              <a:lumOff val="50000"/>
            </a:srgbClr>
          </a:solidFill>
          <a:ln cap="rnd">
            <a:noFill/>
            <a:prstDash val="solid"/>
          </a:ln>
          <a:effectLst/>
        </p:spPr>
        <p:txBody>
          <a:bodyPr rot="0" vert="horz" wrap="square" lIns="91440" tIns="45720" rIns="91440" bIns="45720" anchor="ctr">
            <a:normAutofit/>
          </a:bodyPr>
          <a:p>
            <a:pPr marL="0" algn="ctr"/>
          </a:p>
        </p:txBody>
      </p:sp>
      <p:sp>
        <p:nvSpPr>
          <p:cNvPr id="4" name="AutoShape 4"/>
          <p:cNvSpPr/>
          <p:nvPr/>
        </p:nvSpPr>
        <p:spPr>
          <a:xfrm>
            <a:off x="7135122" y="1130300"/>
            <a:ext cx="4387914" cy="4667250"/>
          </a:xfrm>
          <a:prstGeom prst="parallelogram">
            <a:avLst>
              <a:gd name="adj" fmla="val 34424"/>
            </a:avLst>
          </a:prstGeom>
          <a:blipFill>
            <a:blip r:embed="rId3">
              <a:duotone>
                <a:prstClr val="black"/>
                <a:schemeClr val="accent1">
                  <a:satMod val="400000"/>
                  <a:tint val="45000"/>
                </a:schemeClr>
              </a:duotone>
            </a:blip>
            <a:stretch>
              <a:fillRect l="2" r="2"/>
            </a:stretch>
          </a:blipFill>
          <a:ln cap="flat" cmpd="sng">
            <a:noFill/>
            <a:prstDash val="solid"/>
            <a:miter lim="800000"/>
          </a:ln>
          <a:effectLst/>
        </p:spPr>
        <p:txBody>
          <a:bodyPr vert="horz" lIns="91440" tIns="45720" rIns="91440" bIns="45720" anchor="ctr">
            <a:normAutofit/>
          </a:bodyPr>
          <a:p>
            <a:pPr marL="0" algn="ctr"/>
          </a:p>
        </p:txBody>
      </p:sp>
      <p:sp>
        <p:nvSpPr>
          <p:cNvPr id="5" name="AutoShape 5"/>
          <p:cNvSpPr/>
          <p:nvPr/>
        </p:nvSpPr>
        <p:spPr>
          <a:xfrm>
            <a:off x="8865497" y="4993280"/>
            <a:ext cx="2468142" cy="336550"/>
          </a:xfrm>
          <a:prstGeom prst="parallelogram">
            <a:avLst>
              <a:gd name="adj" fmla="val 34424"/>
            </a:avLst>
          </a:prstGeom>
          <a:solidFill>
            <a:schemeClr val="accent5"/>
          </a:solidFill>
          <a:ln cap="rnd">
            <a:noFill/>
            <a:prstDash val="solid"/>
          </a:ln>
          <a:effectLst/>
        </p:spPr>
        <p:txBody>
          <a:bodyPr rot="0" vert="horz" wrap="none" lIns="91440" tIns="45720" rIns="91440" bIns="45720" anchor="ctr">
            <a:noAutofit/>
          </a:bodyPr>
          <a:p>
            <a:pPr marL="0" algn="ctr"/>
            <a:r>
              <a:rPr lang="zh-CN" altLang="en-US" sz="1200" b="1" i="0" u="none" baseline="0">
                <a:solidFill>
                  <a:schemeClr val="lt1"/>
                </a:solidFill>
                <a:latin typeface="微软雅黑" panose="020B0503020204020204" charset="-122"/>
                <a:ea typeface="微软雅黑" panose="020B0503020204020204" charset="-122"/>
              </a:rPr>
              <a:t>目录</a:t>
            </a:r>
            <a:endParaRPr lang="zh-CN" altLang="en-US" sz="1200" b="1" i="0" u="none" baseline="0">
              <a:solidFill>
                <a:schemeClr val="lt1"/>
              </a:solidFill>
              <a:latin typeface="微软雅黑" panose="020B0503020204020204" charset="-122"/>
              <a:ea typeface="微软雅黑" panose="020B0503020204020204" charset="-122"/>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节标题">
    <p:bg>
      <p:bgPr>
        <a:solidFill>
          <a:srgbClr val="000000"/>
        </a:solidFill>
        <a:effectLst/>
      </p:bgPr>
    </p:bg>
    <p:spTree>
      <p:nvGrpSpPr>
        <p:cNvPr id="1" name=""/>
        <p:cNvGrpSpPr/>
        <p:nvPr/>
      </p:nvGrpSpPr>
      <p:grpSpPr>
        <a:xfrm>
          <a:off x="0" y="0"/>
          <a:ext cx="0" cy="0"/>
          <a:chOff x="0" y="0"/>
          <a:chExt cx="0" cy="0"/>
        </a:xfrm>
      </p:grpSpPr>
      <p:grpSp>
        <p:nvGrpSpPr>
          <p:cNvPr id="2" name="Group 2"/>
          <p:cNvGrpSpPr/>
          <p:nvPr/>
        </p:nvGrpSpPr>
        <p:grpSpPr>
          <a:xfrm flipH="1" flipV="1">
            <a:off x="0" y="0"/>
            <a:ext cx="12191998" cy="6858000"/>
            <a:chOff x="0" y="0"/>
            <a:chExt cx="12191998" cy="6858000"/>
          </a:xfrm>
        </p:grpSpPr>
        <p:sp>
          <p:nvSpPr>
            <p:cNvPr id="3" name="AutoShape 3"/>
            <p:cNvSpPr/>
            <p:nvPr/>
          </p:nvSpPr>
          <p:spPr>
            <a:xfrm>
              <a:off x="0" y="0"/>
              <a:ext cx="12191998" cy="6858000"/>
            </a:xfrm>
            <a:prstGeom prst="rect">
              <a:avLst/>
            </a:prstGeom>
            <a:solidFill>
              <a:srgbClr val="000000"/>
            </a:solidFill>
            <a:ln>
              <a:noFill/>
            </a:ln>
          </p:spPr>
          <p:txBody>
            <a:bodyPr vert="horz" lIns="91440" tIns="45720" rIns="91440" bIns="45720" anchor="ctr">
              <a:normAutofit/>
            </a:bodyPr>
            <a:p>
              <a:pPr marL="0" algn="ctr"/>
            </a:p>
          </p:txBody>
        </p:sp>
        <p:pic>
          <p:nvPicPr>
            <p:cNvPr id="4" name="image1.jpeg"/>
            <p:cNvPicPr>
              <a:picLocks noChangeAspect="1"/>
            </p:cNvPicPr>
            <p:nvPr/>
          </p:nvPicPr>
          <p:blipFill>
            <a:blip r:embed="rId2"/>
            <a:stretch>
              <a:fillRect/>
            </a:stretch>
          </p:blipFill>
          <p:spPr>
            <a:xfrm>
              <a:off x="0" y="0"/>
              <a:ext cx="10287000" cy="6858000"/>
            </a:xfrm>
            <a:prstGeom prst="rect">
              <a:avLst/>
            </a:prstGeom>
          </p:spPr>
        </p:pic>
      </p:grpSp>
      <p:sp>
        <p:nvSpPr>
          <p:cNvPr id="5" name="AutoShape 5"/>
          <p:cNvSpPr/>
          <p:nvPr>
            <p:ph type="title"/>
          </p:nvPr>
        </p:nvSpPr>
        <p:spPr>
          <a:xfrm>
            <a:off x="709305" y="3429000"/>
            <a:ext cx="5677105" cy="1133475"/>
          </a:xfrm>
        </p:spPr>
        <p:txBody>
          <a:bodyPr vert="horz" lIns="91440" tIns="45720" rIns="91440" bIns="45720" anchor="b">
            <a:normAutofit/>
          </a:bodyPr>
          <a:p>
            <a:pPr algn="l">
              <a:lnSpc>
                <a:spcPct val="90000"/>
              </a:lnSpc>
              <a:spcBef>
                <a:spcPct val="0"/>
              </a:spcBef>
            </a:pPr>
            <a:r>
              <a:rPr lang="en-US" sz="2800" b="1" i="1" u="none" baseline="0">
                <a:solidFill>
                  <a:srgbClr val="FFFFFF"/>
                </a:solidFill>
                <a:latin typeface="Arial" panose="020B0604020202020204"/>
                <a:ea typeface="Arial" panose="020B0604020202020204"/>
              </a:rPr>
              <a:t>Click to edit Master title style</a:t>
            </a:r>
            <a:endParaRPr lang="en-US" sz="2800" b="1" i="1" u="none" baseline="0">
              <a:solidFill>
                <a:srgbClr val="FFFFFF"/>
              </a:solidFill>
              <a:latin typeface="Arial" panose="020B0604020202020204"/>
              <a:ea typeface="Arial" panose="020B0604020202020204"/>
            </a:endParaRPr>
          </a:p>
        </p:txBody>
      </p:sp>
      <p:sp>
        <p:nvSpPr>
          <p:cNvPr id="6" name="AutoShape 6"/>
          <p:cNvSpPr/>
          <p:nvPr>
            <p:ph type="body" idx="1" hasCustomPrompt="1"/>
          </p:nvPr>
        </p:nvSpPr>
        <p:spPr>
          <a:xfrm>
            <a:off x="709305" y="4589460"/>
            <a:ext cx="5677105" cy="965763"/>
          </a:xfrm>
        </p:spPr>
        <p:txBody>
          <a:bodyPr vert="horz" lIns="91440" tIns="45720" rIns="91440" bIns="45720" anchor="t">
            <a:normAutofit/>
          </a:bodyPr>
          <a:p>
            <a:pPr marL="0" indent="0" algn="l">
              <a:lnSpc>
                <a:spcPct val="150000"/>
              </a:lnSpc>
              <a:spcBef>
                <a:spcPct val="0"/>
              </a:spcBef>
            </a:pPr>
            <a:r>
              <a:rPr lang="en-US" sz="1000" b="0" i="1" u="none" baseline="0">
                <a:solidFill>
                  <a:srgbClr val="FFFFFF">
                    <a:alpha val="50000"/>
                  </a:srgbClr>
                </a:solidFill>
                <a:latin typeface="Arial" panose="020B0604020202020204"/>
                <a:ea typeface="Arial" panose="020B0604020202020204"/>
              </a:rPr>
              <a:t>Click to edit Master title style</a:t>
            </a:r>
            <a:endParaRPr lang="en-US" sz="1000" b="0" i="1" u="none" baseline="0">
              <a:solidFill>
                <a:srgbClr val="FFFFFF">
                  <a:alpha val="50000"/>
                </a:srgbClr>
              </a:solidFill>
              <a:latin typeface="Arial" panose="020B0604020202020204"/>
              <a:ea typeface="Arial" panose="020B0604020202020204"/>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仅标题">
    <p:bg>
      <p:bgPr>
        <a:solidFill>
          <a:srgbClr val="000000"/>
        </a:solidFill>
        <a:effectLst/>
      </p:bgPr>
    </p:bg>
    <p:spTree>
      <p:nvGrpSpPr>
        <p:cNvPr id="1" name=""/>
        <p:cNvGrpSpPr/>
        <p:nvPr/>
      </p:nvGrpSpPr>
      <p:grpSpPr>
        <a:xfrm>
          <a:off x="0" y="0"/>
          <a:ext cx="0" cy="0"/>
          <a:chOff x="0" y="0"/>
          <a:chExt cx="0" cy="0"/>
        </a:xfrm>
      </p:grpSpPr>
      <p:pic>
        <p:nvPicPr>
          <p:cNvPr id="2" name="image2.png"/>
          <p:cNvPicPr>
            <a:picLocks noChangeAspect="1"/>
          </p:cNvPicPr>
          <p:nvPr/>
        </p:nvPicPr>
        <p:blipFill>
          <a:blip r:embed="rId2"/>
          <a:stretch>
            <a:fillRect/>
          </a:stretch>
        </p:blipFill>
        <p:spPr>
          <a:xfrm flipV="1">
            <a:off x="0" y="0"/>
            <a:ext cx="12192000" cy="6858000"/>
          </a:xfrm>
          <a:prstGeom prst="rect">
            <a:avLst/>
          </a:prstGeom>
        </p:spPr>
      </p:pic>
      <p:sp>
        <p:nvSpPr>
          <p:cNvPr id="3" name="AutoShape 3"/>
          <p:cNvSpPr/>
          <p:nvPr>
            <p:ph type="title"/>
          </p:nvPr>
        </p:nvSpPr>
        <p:spPr>
          <a:xfrm>
            <a:off x="660402" y="0"/>
            <a:ext cx="10858500" cy="1028700"/>
          </a:xfrm>
        </p:spPr>
        <p:txBody>
          <a:bodyPr vert="horz" lIns="91440" tIns="45720" rIns="91440" bIns="45720" anchor="b">
            <a:normAutofit/>
          </a:bodyPr>
          <a:p>
            <a:pPr algn="l">
              <a:lnSpc>
                <a:spcPct val="90000"/>
              </a:lnSpc>
              <a:spcBef>
                <a:spcPct val="0"/>
              </a:spcBef>
            </a:pPr>
            <a:r>
              <a:rPr lang="en-US" sz="2400" b="1" i="0" u="none" baseline="0">
                <a:solidFill>
                  <a:srgbClr val="FFFFFF"/>
                </a:solidFill>
                <a:latin typeface="Arial" panose="020B0604020202020204"/>
                <a:ea typeface="Arial" panose="020B0604020202020204"/>
              </a:rPr>
              <a:t>Click to edit Master title style</a:t>
            </a:r>
            <a:endParaRPr lang="en-US" sz="2400" b="1" i="0" u="none" baseline="0">
              <a:solidFill>
                <a:srgbClr val="FFFFFF"/>
              </a:solidFill>
              <a:latin typeface="Arial" panose="020B0604020202020204"/>
              <a:ea typeface="Arial" panose="020B0604020202020204"/>
            </a:endParaRPr>
          </a:p>
        </p:txBody>
      </p:sp>
      <p:sp>
        <p:nvSpPr>
          <p:cNvPr id="4" name="AutoShape 4"/>
          <p:cNvSpPr/>
          <p:nvPr>
            <p:ph type="dt" sz="half" idx="10"/>
          </p:nvPr>
        </p:nvSpPr>
        <p:spPr>
          <a:xfrm>
            <a:off x="5401732" y="6235704"/>
            <a:ext cx="1388536" cy="206381"/>
          </a:xfrm>
          <a:prstGeom prst="rect">
            <a:avLst/>
          </a:prstGeom>
        </p:spPr>
        <p:txBody>
          <a:bodyPr vert="horz" lIns="91440" tIns="45720" rIns="91440" bIns="45720" anchor="ctr">
            <a:normAutofit/>
          </a:bodyPr>
          <a:p>
            <a:pPr marL="0" algn="ctr"/>
          </a:p>
        </p:txBody>
      </p:sp>
      <p:sp>
        <p:nvSpPr>
          <p:cNvPr id="5" name="AutoShape 5"/>
          <p:cNvSpPr/>
          <p:nvPr>
            <p:ph type="ftr" sz="quarter" idx="11"/>
          </p:nvPr>
        </p:nvSpPr>
        <p:spPr>
          <a:xfrm>
            <a:off x="660402" y="6235704"/>
            <a:ext cx="4140201" cy="206381"/>
          </a:xfrm>
          <a:prstGeom prst="rect">
            <a:avLst/>
          </a:prstGeom>
        </p:spPr>
        <p:txBody>
          <a:bodyPr vert="horz" lIns="91440" tIns="45720" rIns="91440" bIns="45720" anchor="ctr">
            <a:normAutofit/>
          </a:bodyPr>
          <a:p>
            <a:pPr marL="0" algn="l"/>
            <a:r>
              <a:rPr lang="zh-CN" altLang="en-US" sz="900" b="0" i="0" u="none" baseline="0">
                <a:solidFill>
                  <a:srgbClr val="FFFFFF">
                    <a:lumMod val="50000"/>
                    <a:lumOff val="50000"/>
                  </a:srgbClr>
                </a:solidFill>
                <a:latin typeface="微软雅黑" panose="020B0503020204020204" charset="-122"/>
                <a:ea typeface="微软雅黑" panose="020B0503020204020204" charset="-122"/>
              </a:rPr>
              <a:t>请在插入菜单</a:t>
            </a:r>
            <a:r>
              <a:rPr lang="en-US" sz="900" b="0" i="0" u="none" baseline="0">
                <a:solidFill>
                  <a:srgbClr val="FFFFFF">
                    <a:lumMod val="50000"/>
                    <a:lumOff val="50000"/>
                  </a:srgbClr>
                </a:solidFill>
                <a:latin typeface="Arial" panose="020B0604020202020204"/>
                <a:ea typeface="Arial" panose="020B0604020202020204"/>
              </a:rPr>
              <a:t>—</a:t>
            </a:r>
            <a:r>
              <a:rPr lang="zh-CN" altLang="en-US" sz="900" b="0" i="0" u="none" baseline="0">
                <a:solidFill>
                  <a:srgbClr val="FFFFFF">
                    <a:lumMod val="50000"/>
                    <a:lumOff val="50000"/>
                  </a:srgbClr>
                </a:solidFill>
                <a:latin typeface="微软雅黑" panose="020B0503020204020204" charset="-122"/>
                <a:ea typeface="微软雅黑" panose="020B0503020204020204" charset="-122"/>
              </a:rPr>
              <a:t>页眉和页脚中修改此文本</a:t>
            </a:r>
            <a:endParaRPr lang="zh-CN" altLang="en-US" sz="900" b="0" i="0" u="none" baseline="0">
              <a:solidFill>
                <a:srgbClr val="FFFFFF">
                  <a:lumMod val="50000"/>
                  <a:lumOff val="50000"/>
                </a:srgbClr>
              </a:solidFill>
              <a:latin typeface="微软雅黑" panose="020B0503020204020204" charset="-122"/>
              <a:ea typeface="微软雅黑" panose="020B0503020204020204" charset="-122"/>
            </a:endParaRPr>
          </a:p>
        </p:txBody>
      </p:sp>
      <p:sp>
        <p:nvSpPr>
          <p:cNvPr id="6" name="AutoShape 6"/>
          <p:cNvSpPr/>
          <p:nvPr>
            <p:ph type="sldNum" sz="quarter" idx="12"/>
          </p:nvPr>
        </p:nvSpPr>
        <p:spPr>
          <a:xfrm>
            <a:off x="8971305" y="6235704"/>
            <a:ext cx="2547595" cy="206381"/>
          </a:xfrm>
          <a:prstGeom prst="rect">
            <a:avLst/>
          </a:prstGeom>
        </p:spPr>
        <p:txBody>
          <a:bodyPr vert="horz" lIns="91440" tIns="45720" rIns="91440" bIns="45720" anchor="ctr">
            <a:normAutofit/>
          </a:bodyPr>
          <a:p>
            <a:pPr marL="0" algn="r"/>
            <a:fld id="{3386411A-70EE-422D-B97C-F56BEE3FF077}" type="slidenum">
              <a:rPr lang="zh-CN" altLang="en-US" sz="900" b="0" i="0" u="none" baseline="0">
                <a:solidFill>
                  <a:srgbClr val="FFFFFF">
                    <a:lumMod val="50000"/>
                    <a:lumOff val="50000"/>
                  </a:srgbClr>
                </a:solidFill>
                <a:latin typeface="Arial" panose="020B0604020202020204"/>
                <a:ea typeface="Arial" panose="020B0604020202020204"/>
              </a:rPr>
            </a:fld>
            <a:endParaRPr lang="zh-CN" altLang="en-US" sz="900" b="0" i="0" u="none" baseline="0">
              <a:solidFill>
                <a:srgbClr val="FFFFFF">
                  <a:lumMod val="50000"/>
                  <a:lumOff val="50000"/>
                </a:srgbClr>
              </a:solidFill>
              <a:latin typeface="Arial" panose="020B0604020202020204"/>
              <a:ea typeface="Arial" panose="020B0604020202020204"/>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showMasterSp="0" userDrawn="1">
  <p:cSld name="末尾幻灯片">
    <p:bg>
      <p:bgPr>
        <a:solidFill>
          <a:srgbClr val="000000"/>
        </a:solidFill>
        <a:effectLst/>
      </p:bgPr>
    </p:bg>
    <p:spTree>
      <p:nvGrpSpPr>
        <p:cNvPr id="1" name=""/>
        <p:cNvGrpSpPr/>
        <p:nvPr/>
      </p:nvGrpSpPr>
      <p:grpSpPr>
        <a:xfrm>
          <a:off x="0" y="0"/>
          <a:ext cx="0" cy="0"/>
          <a:chOff x="0" y="0"/>
          <a:chExt cx="0" cy="0"/>
        </a:xfrm>
      </p:grpSpPr>
      <p:grpSp>
        <p:nvGrpSpPr>
          <p:cNvPr id="2" name="Group 2"/>
          <p:cNvGrpSpPr/>
          <p:nvPr/>
        </p:nvGrpSpPr>
        <p:grpSpPr>
          <a:xfrm flipV="1">
            <a:off x="0" y="0"/>
            <a:ext cx="12191998" cy="6858000"/>
            <a:chOff x="0" y="0"/>
            <a:chExt cx="12191998" cy="6858000"/>
          </a:xfrm>
        </p:grpSpPr>
        <p:sp>
          <p:nvSpPr>
            <p:cNvPr id="3" name="AutoShape 3"/>
            <p:cNvSpPr/>
            <p:nvPr/>
          </p:nvSpPr>
          <p:spPr>
            <a:xfrm>
              <a:off x="0" y="0"/>
              <a:ext cx="12191998" cy="6858000"/>
            </a:xfrm>
            <a:prstGeom prst="rect">
              <a:avLst/>
            </a:prstGeom>
            <a:solidFill>
              <a:srgbClr val="000000"/>
            </a:solidFill>
            <a:ln>
              <a:noFill/>
            </a:ln>
          </p:spPr>
          <p:txBody>
            <a:bodyPr vert="horz" lIns="91440" tIns="45720" rIns="91440" bIns="45720" anchor="ctr">
              <a:normAutofit/>
            </a:bodyPr>
            <a:p>
              <a:pPr marL="0" algn="ctr"/>
            </a:p>
          </p:txBody>
        </p:sp>
        <p:pic>
          <p:nvPicPr>
            <p:cNvPr id="4" name="image1.jpeg"/>
            <p:cNvPicPr>
              <a:picLocks noChangeAspect="1"/>
            </p:cNvPicPr>
            <p:nvPr/>
          </p:nvPicPr>
          <p:blipFill>
            <a:blip r:embed="rId2"/>
            <a:stretch>
              <a:fillRect/>
            </a:stretch>
          </p:blipFill>
          <p:spPr>
            <a:xfrm>
              <a:off x="0" y="0"/>
              <a:ext cx="10287000" cy="6858000"/>
            </a:xfrm>
            <a:prstGeom prst="rect">
              <a:avLst/>
            </a:prstGeom>
          </p:spPr>
        </p:pic>
      </p:grpSp>
      <p:sp>
        <p:nvSpPr>
          <p:cNvPr id="5" name="Freeform 5"/>
          <p:cNvSpPr/>
          <p:nvPr/>
        </p:nvSpPr>
        <p:spPr>
          <a:xfrm>
            <a:off x="12191318" y="0"/>
            <a:ext cx="684" cy="13546"/>
          </a:xfrm>
          <a:custGeom>
            <a:avLst/>
            <a:gdLst/>
            <a:ahLst/>
            <a:cxnLst/>
            <a:rect l="l" t="t" r="r" b="b"/>
            <a:pathLst>
              <a:path w="684" h="13546">
                <a:moveTo>
                  <a:pt x="0" y="0"/>
                </a:moveTo>
                <a:lnTo>
                  <a:pt x="684" y="0"/>
                </a:lnTo>
                <a:lnTo>
                  <a:pt x="684" y="13546"/>
                </a:lnTo>
                <a:lnTo>
                  <a:pt x="0" y="0"/>
                </a:lnTo>
                <a:close/>
              </a:path>
            </a:pathLst>
          </a:custGeom>
          <a:solidFill>
            <a:srgbClr val="000000"/>
          </a:solidFill>
          <a:ln cap="flat">
            <a:noFill/>
            <a:prstDash val="solid"/>
            <a:miter lim="800000"/>
          </a:ln>
        </p:spPr>
        <p:txBody>
          <a:bodyPr vert="horz" wrap="square" lIns="91440" tIns="45720" rIns="91440" bIns="45720" anchor="ctr">
            <a:noAutofit/>
          </a:bodyPr>
          <a:p>
            <a:pPr marL="0" algn="l"/>
          </a:p>
        </p:txBody>
      </p:sp>
      <p:sp>
        <p:nvSpPr>
          <p:cNvPr id="6" name="AutoShape 6"/>
          <p:cNvSpPr/>
          <p:nvPr>
            <p:ph type="body" sz="quarter" idx="13" hasCustomPrompt="1"/>
          </p:nvPr>
        </p:nvSpPr>
        <p:spPr>
          <a:xfrm>
            <a:off x="6196394" y="3199003"/>
            <a:ext cx="5995606" cy="1618348"/>
          </a:xfrm>
        </p:spPr>
        <p:txBody>
          <a:bodyPr vert="horz" lIns="91440" tIns="45720" rIns="91440" bIns="45720" anchor="b">
            <a:normAutofit/>
          </a:bodyPr>
          <a:p>
            <a:pPr marL="0" indent="0" algn="l">
              <a:lnSpc>
                <a:spcPct val="100000"/>
              </a:lnSpc>
              <a:spcBef>
                <a:spcPct val="0"/>
              </a:spcBef>
            </a:pPr>
            <a:r>
              <a:rPr lang="en-US" sz="4800" b="1" i="1" u="none" baseline="0">
                <a:solidFill>
                  <a:srgbClr val="FFFFFF"/>
                </a:solidFill>
                <a:latin typeface="Arial" panose="020B0604020202020204"/>
                <a:ea typeface="Arial" panose="020B0604020202020204"/>
              </a:rPr>
              <a:t>Thank you</a:t>
            </a:r>
            <a:endParaRPr lang="en-US" sz="4800" b="1" i="1" u="none" baseline="0">
              <a:solidFill>
                <a:srgbClr val="FFFFFF"/>
              </a:solidFill>
              <a:latin typeface="Arial" panose="020B0604020202020204"/>
              <a:ea typeface="Arial" panose="020B0604020202020204"/>
            </a:endParaRPr>
          </a:p>
        </p:txBody>
      </p:sp>
    </p:spTree>
  </p:cSld>
  <p:clrMapOvr>
    <a:masterClrMapping/>
  </p:clrMapOvr>
</p:sldLayout>
</file>

<file path=ppt/slideMasters/_rels/slideMaster1.xml.rels><?xml version="1.0" encoding="UTF-8" standalone="yes"?>
<Relationships xmlns="http://schemas.openxmlformats.org/package/2006/relationships"><Relationship Id="rId7" Type="http://schemas.openxmlformats.org/officeDocument/2006/relationships/theme" Target="../theme/theme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7" Type="http://schemas.openxmlformats.org/officeDocument/2006/relationships/theme" Target="../theme/theme2.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AutoShape 2"/>
          <p:cNvSpPr/>
          <p:nvPr>
            <p:ph type="title"/>
          </p:nvPr>
        </p:nvSpPr>
        <p:spPr>
          <a:xfrm>
            <a:off x="660402" y="0"/>
            <a:ext cx="10858500" cy="1028700"/>
          </a:xfrm>
          <a:prstGeom prst="rect">
            <a:avLst/>
          </a:prstGeom>
        </p:spPr>
        <p:txBody>
          <a:bodyPr vert="horz" lIns="91440" tIns="45720" rIns="91440" bIns="45720" anchor="b">
            <a:normAutofit/>
          </a:bodyPr>
          <a:p>
            <a:pPr algn="l">
              <a:lnSpc>
                <a:spcPct val="90000"/>
              </a:lnSpc>
              <a:spcBef>
                <a:spcPct val="0"/>
              </a:spcBef>
            </a:pPr>
            <a:r>
              <a:rPr lang="zh-CN" altLang="en-US" sz="2400" b="1" i="0" u="none" baseline="0">
                <a:solidFill>
                  <a:srgbClr val="000000"/>
                </a:solidFill>
                <a:latin typeface="微软雅黑" panose="020B0503020204020204" charset="-122"/>
                <a:ea typeface="微软雅黑" panose="020B0503020204020204" charset="-122"/>
              </a:rPr>
              <a:t>单击此处编辑母版标题样式</a:t>
            </a:r>
            <a:endParaRPr lang="zh-CN" altLang="en-US" sz="2400" b="1" i="0" u="none" baseline="0">
              <a:solidFill>
                <a:srgbClr val="000000"/>
              </a:solidFill>
              <a:latin typeface="微软雅黑" panose="020B0503020204020204" charset="-122"/>
              <a:ea typeface="微软雅黑" panose="020B0503020204020204" charset="-122"/>
            </a:endParaRPr>
          </a:p>
        </p:txBody>
      </p:sp>
      <p:sp>
        <p:nvSpPr>
          <p:cNvPr id="3" name="AutoShape 3"/>
          <p:cNvSpPr/>
          <p:nvPr>
            <p:ph type="body" idx="1"/>
          </p:nvPr>
        </p:nvSpPr>
        <p:spPr>
          <a:xfrm>
            <a:off x="660402" y="1130300"/>
            <a:ext cx="10858500" cy="5003800"/>
          </a:xfrm>
          <a:prstGeom prst="rect">
            <a:avLst/>
          </a:prstGeom>
        </p:spPr>
        <p:txBody>
          <a:bodyPr vert="horz" lIns="91440" tIns="45720" rIns="91440" bIns="45720" anchor="t">
            <a:normAutofit/>
          </a:bodyPr>
          <a:p>
            <a:pPr marL="228600" indent="-228600" algn="l">
              <a:lnSpc>
                <a:spcPct val="90000"/>
              </a:lnSpc>
              <a:spcBef>
                <a:spcPts val="1000"/>
              </a:spcBef>
            </a:pPr>
            <a:r>
              <a:rPr lang="zh-CN" altLang="en-US" sz="1600" b="0" i="0" u="none" baseline="0">
                <a:solidFill>
                  <a:srgbClr val="000000"/>
                </a:solidFill>
                <a:latin typeface="微软雅黑" panose="020B0503020204020204" charset="-122"/>
                <a:ea typeface="微软雅黑" panose="020B0503020204020204" charset="-122"/>
              </a:rPr>
              <a:t>单击此处编辑母版文本样式</a:t>
            </a:r>
            <a:endParaRPr lang="zh-CN" altLang="en-US" sz="1600" b="0" i="0" u="none" baseline="0">
              <a:solidFill>
                <a:srgbClr val="000000"/>
              </a:solidFill>
              <a:latin typeface="微软雅黑" panose="020B0503020204020204" charset="-122"/>
              <a:ea typeface="微软雅黑" panose="020B0503020204020204" charset="-122"/>
            </a:endParaRPr>
          </a:p>
          <a:p>
            <a:pPr marL="685800" lvl="1" indent="-228600" algn="l">
              <a:lnSpc>
                <a:spcPct val="90000"/>
              </a:lnSpc>
              <a:spcBef>
                <a:spcPts val="500"/>
              </a:spcBef>
            </a:pPr>
            <a:r>
              <a:rPr lang="zh-CN" altLang="en-US" sz="1600" b="0" i="0" u="none" baseline="0">
                <a:solidFill>
                  <a:srgbClr val="000000"/>
                </a:solidFill>
                <a:latin typeface="微软雅黑" panose="020B0503020204020204" charset="-122"/>
                <a:ea typeface="微软雅黑" panose="020B0503020204020204" charset="-122"/>
              </a:rPr>
              <a:t>二级</a:t>
            </a:r>
            <a:endParaRPr lang="zh-CN" altLang="en-US" sz="1600" b="0" i="0" u="none" baseline="0">
              <a:solidFill>
                <a:srgbClr val="000000"/>
              </a:solidFill>
              <a:latin typeface="微软雅黑" panose="020B0503020204020204" charset="-122"/>
              <a:ea typeface="微软雅黑" panose="020B0503020204020204" charset="-122"/>
            </a:endParaRPr>
          </a:p>
          <a:p>
            <a:pPr marL="1143000" lvl="2" indent="-228600" algn="l">
              <a:lnSpc>
                <a:spcPct val="90000"/>
              </a:lnSpc>
              <a:spcBef>
                <a:spcPts val="500"/>
              </a:spcBef>
            </a:pPr>
            <a:r>
              <a:rPr lang="zh-CN" altLang="en-US" sz="1600" b="0" i="0" u="none" baseline="0">
                <a:solidFill>
                  <a:srgbClr val="000000"/>
                </a:solidFill>
                <a:latin typeface="微软雅黑" panose="020B0503020204020204" charset="-122"/>
                <a:ea typeface="微软雅黑" panose="020B0503020204020204" charset="-122"/>
              </a:rPr>
              <a:t>三级</a:t>
            </a:r>
            <a:endParaRPr lang="zh-CN" altLang="en-US" sz="1600" b="0" i="0" u="none" baseline="0">
              <a:solidFill>
                <a:srgbClr val="000000"/>
              </a:solidFill>
              <a:latin typeface="微软雅黑" panose="020B0503020204020204" charset="-122"/>
              <a:ea typeface="微软雅黑" panose="020B0503020204020204" charset="-122"/>
            </a:endParaRPr>
          </a:p>
          <a:p>
            <a:pPr marL="1600200" lvl="3" indent="-228600" algn="l">
              <a:lnSpc>
                <a:spcPct val="90000"/>
              </a:lnSpc>
              <a:spcBef>
                <a:spcPts val="500"/>
              </a:spcBef>
            </a:pPr>
            <a:r>
              <a:rPr lang="zh-CN" altLang="en-US" sz="1600" b="0" i="0" u="none" baseline="0">
                <a:solidFill>
                  <a:srgbClr val="000000"/>
                </a:solidFill>
                <a:latin typeface="微软雅黑" panose="020B0503020204020204" charset="-122"/>
                <a:ea typeface="微软雅黑" panose="020B0503020204020204" charset="-122"/>
              </a:rPr>
              <a:t>四级</a:t>
            </a:r>
            <a:endParaRPr lang="zh-CN" altLang="en-US" sz="1600" b="0" i="0" u="none" baseline="0">
              <a:solidFill>
                <a:srgbClr val="000000"/>
              </a:solidFill>
              <a:latin typeface="微软雅黑" panose="020B0503020204020204" charset="-122"/>
              <a:ea typeface="微软雅黑" panose="020B0503020204020204" charset="-122"/>
            </a:endParaRPr>
          </a:p>
          <a:p>
            <a:pPr marL="2057400" lvl="4" indent="-228600" algn="l">
              <a:lnSpc>
                <a:spcPct val="90000"/>
              </a:lnSpc>
              <a:spcBef>
                <a:spcPts val="500"/>
              </a:spcBef>
            </a:pPr>
            <a:r>
              <a:rPr lang="zh-CN" altLang="en-US" sz="1600" b="0" i="0" u="none" baseline="0">
                <a:solidFill>
                  <a:srgbClr val="000000"/>
                </a:solidFill>
                <a:latin typeface="微软雅黑" panose="020B0503020204020204" charset="-122"/>
                <a:ea typeface="微软雅黑" panose="020B0503020204020204" charset="-122"/>
              </a:rPr>
              <a:t>五级</a:t>
            </a:r>
            <a:endParaRPr lang="zh-CN" altLang="en-US" sz="1600" b="0" i="0" u="none" baseline="0">
              <a:solidFill>
                <a:srgbClr val="000000"/>
              </a:solidFill>
              <a:latin typeface="微软雅黑" panose="020B0503020204020204" charset="-122"/>
              <a:ea typeface="微软雅黑" panose="020B0503020204020204" charset="-122"/>
            </a:endParaRPr>
          </a:p>
        </p:txBody>
      </p:sp>
      <p:sp>
        <p:nvSpPr>
          <p:cNvPr id="4" name="AutoShape 4"/>
          <p:cNvSpPr/>
          <p:nvPr>
            <p:ph type="dt" sz="half" idx="2"/>
          </p:nvPr>
        </p:nvSpPr>
        <p:spPr>
          <a:xfrm>
            <a:off x="5401732" y="6235704"/>
            <a:ext cx="1388536" cy="206381"/>
          </a:xfrm>
          <a:prstGeom prst="rect">
            <a:avLst/>
          </a:prstGeom>
        </p:spPr>
        <p:txBody>
          <a:bodyPr vert="horz" lIns="91440" tIns="45720" rIns="91440" bIns="45720" anchor="ctr">
            <a:normAutofit/>
          </a:bodyPr>
          <a:p>
            <a:pPr marL="0" algn="l"/>
          </a:p>
        </p:txBody>
      </p:sp>
      <p:sp>
        <p:nvSpPr>
          <p:cNvPr id="5" name="AutoShape 5"/>
          <p:cNvSpPr/>
          <p:nvPr>
            <p:ph type="ftr" sz="quarter" idx="3"/>
          </p:nvPr>
        </p:nvSpPr>
        <p:spPr>
          <a:xfrm>
            <a:off x="660402" y="6235704"/>
            <a:ext cx="4140201" cy="206381"/>
          </a:xfrm>
          <a:prstGeom prst="rect">
            <a:avLst/>
          </a:prstGeom>
        </p:spPr>
        <p:txBody>
          <a:bodyPr vert="horz" lIns="91440" tIns="45720" rIns="91440" bIns="45720" anchor="ctr">
            <a:normAutofit/>
          </a:bodyPr>
          <a:p>
            <a:pPr marL="0" algn="l"/>
            <a:r>
              <a:rPr lang="zh-CN" altLang="en-US" sz="1800" b="0" i="0" u="none" baseline="0">
                <a:solidFill>
                  <a:srgbClr val="000000"/>
                </a:solidFill>
                <a:latin typeface="微软雅黑" panose="020B0503020204020204" charset="-122"/>
                <a:ea typeface="微软雅黑" panose="020B0503020204020204" charset="-122"/>
              </a:rPr>
              <a:t>请在插入菜单</a:t>
            </a:r>
            <a:r>
              <a:rPr lang="en-US" sz="1800" b="0" i="0" u="none" baseline="0">
                <a:solidFill>
                  <a:srgbClr val="000000"/>
                </a:solidFill>
                <a:latin typeface="Arial" panose="020B0604020202020204"/>
                <a:ea typeface="Arial" panose="020B0604020202020204"/>
              </a:rPr>
              <a:t>—</a:t>
            </a:r>
            <a:r>
              <a:rPr lang="zh-CN" altLang="en-US" sz="1800" b="0" i="0" u="none" baseline="0">
                <a:solidFill>
                  <a:srgbClr val="000000"/>
                </a:solidFill>
                <a:latin typeface="微软雅黑" panose="020B0503020204020204" charset="-122"/>
                <a:ea typeface="微软雅黑" panose="020B0503020204020204" charset="-122"/>
              </a:rPr>
              <a:t>页眉和页脚中修改此文本</a:t>
            </a:r>
            <a:endParaRPr lang="zh-CN" altLang="en-US" sz="1800" b="0" i="0" u="none" baseline="0">
              <a:solidFill>
                <a:srgbClr val="000000"/>
              </a:solidFill>
              <a:latin typeface="微软雅黑" panose="020B0503020204020204" charset="-122"/>
              <a:ea typeface="微软雅黑" panose="020B0503020204020204" charset="-122"/>
            </a:endParaRPr>
          </a:p>
        </p:txBody>
      </p:sp>
      <p:sp>
        <p:nvSpPr>
          <p:cNvPr id="6" name="AutoShape 6"/>
          <p:cNvSpPr/>
          <p:nvPr>
            <p:ph type="sldNum" sz="quarter" idx="4"/>
          </p:nvPr>
        </p:nvSpPr>
        <p:spPr>
          <a:xfrm>
            <a:off x="8971305" y="6235704"/>
            <a:ext cx="2547595" cy="206381"/>
          </a:xfrm>
          <a:prstGeom prst="rect">
            <a:avLst/>
          </a:prstGeom>
        </p:spPr>
        <p:txBody>
          <a:bodyPr vert="horz" lIns="91440" tIns="45720" rIns="91440" bIns="45720" anchor="ctr">
            <a:normAutofit/>
          </a:bodyPr>
          <a:p>
            <a:pPr marL="0" algn="l"/>
            <a:fld id="{3386411A-70EE-422D-B97C-F56BEE3FF077}" type="slidenum">
              <a:rPr lang="zh-CN" altLang="en-US" sz="1800" b="0" i="0" u="none" baseline="0">
                <a:solidFill>
                  <a:srgbClr val="000000"/>
                </a:solidFill>
                <a:latin typeface="Arial" panose="020B0604020202020204"/>
                <a:ea typeface="Arial" panose="020B0604020202020204"/>
              </a:rPr>
            </a:fld>
            <a:endParaRPr lang="zh-CN" altLang="en-US" sz="1800" b="0" i="0" u="none" baseline="0">
              <a:solidFill>
                <a:srgbClr val="000000"/>
              </a:solidFill>
              <a:latin typeface="Arial" panose="020B0604020202020204"/>
              <a:ea typeface="Arial" panose="020B0604020202020204"/>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AutoShape 2"/>
          <p:cNvSpPr/>
          <p:nvPr>
            <p:ph type="title"/>
          </p:nvPr>
        </p:nvSpPr>
        <p:spPr>
          <a:xfrm>
            <a:off x="660402" y="0"/>
            <a:ext cx="10858500" cy="1028700"/>
          </a:xfrm>
          <a:prstGeom prst="rect">
            <a:avLst/>
          </a:prstGeom>
        </p:spPr>
        <p:txBody>
          <a:bodyPr vert="horz" lIns="91440" tIns="45720" rIns="91440" bIns="45720" anchor="b">
            <a:normAutofit/>
          </a:bodyPr>
          <a:p>
            <a:pPr algn="l">
              <a:lnSpc>
                <a:spcPct val="90000"/>
              </a:lnSpc>
              <a:spcBef>
                <a:spcPct val="0"/>
              </a:spcBef>
            </a:pPr>
            <a:r>
              <a:rPr lang="zh-CN" altLang="en-US" sz="2400" b="1" i="0" u="none" baseline="0">
                <a:solidFill>
                  <a:srgbClr val="000000"/>
                </a:solidFill>
                <a:latin typeface="微软雅黑" panose="020B0503020204020204" charset="-122"/>
                <a:ea typeface="微软雅黑" panose="020B0503020204020204" charset="-122"/>
              </a:rPr>
              <a:t>单击此处编辑母版标题样式</a:t>
            </a:r>
            <a:endParaRPr lang="zh-CN" altLang="en-US" sz="2400" b="1" i="0" u="none" baseline="0">
              <a:solidFill>
                <a:srgbClr val="000000"/>
              </a:solidFill>
              <a:latin typeface="微软雅黑" panose="020B0503020204020204" charset="-122"/>
              <a:ea typeface="微软雅黑" panose="020B0503020204020204" charset="-122"/>
            </a:endParaRPr>
          </a:p>
        </p:txBody>
      </p:sp>
      <p:sp>
        <p:nvSpPr>
          <p:cNvPr id="3" name="AutoShape 3"/>
          <p:cNvSpPr/>
          <p:nvPr>
            <p:ph type="body" idx="1"/>
          </p:nvPr>
        </p:nvSpPr>
        <p:spPr>
          <a:xfrm>
            <a:off x="660402" y="1130300"/>
            <a:ext cx="10858500" cy="5003800"/>
          </a:xfrm>
          <a:prstGeom prst="rect">
            <a:avLst/>
          </a:prstGeom>
        </p:spPr>
        <p:txBody>
          <a:bodyPr vert="horz" lIns="91440" tIns="45720" rIns="91440" bIns="45720" anchor="t">
            <a:normAutofit/>
          </a:bodyPr>
          <a:p>
            <a:pPr marL="228600" indent="-228600" algn="l">
              <a:lnSpc>
                <a:spcPct val="90000"/>
              </a:lnSpc>
              <a:spcBef>
                <a:spcPts val="1000"/>
              </a:spcBef>
            </a:pPr>
            <a:r>
              <a:rPr lang="zh-CN" altLang="en-US" sz="1600" b="0" i="0" u="none" baseline="0">
                <a:solidFill>
                  <a:srgbClr val="000000"/>
                </a:solidFill>
                <a:latin typeface="微软雅黑" panose="020B0503020204020204" charset="-122"/>
                <a:ea typeface="微软雅黑" panose="020B0503020204020204" charset="-122"/>
              </a:rPr>
              <a:t>单击此处编辑母版文本样式</a:t>
            </a:r>
            <a:endParaRPr lang="zh-CN" altLang="en-US" sz="1600" b="0" i="0" u="none" baseline="0">
              <a:solidFill>
                <a:srgbClr val="000000"/>
              </a:solidFill>
              <a:latin typeface="微软雅黑" panose="020B0503020204020204" charset="-122"/>
              <a:ea typeface="微软雅黑" panose="020B0503020204020204" charset="-122"/>
            </a:endParaRPr>
          </a:p>
          <a:p>
            <a:pPr marL="685800" lvl="1" indent="-228600" algn="l">
              <a:lnSpc>
                <a:spcPct val="90000"/>
              </a:lnSpc>
              <a:spcBef>
                <a:spcPts val="500"/>
              </a:spcBef>
            </a:pPr>
            <a:r>
              <a:rPr lang="zh-CN" altLang="en-US" sz="1600" b="0" i="0" u="none" baseline="0">
                <a:solidFill>
                  <a:srgbClr val="000000"/>
                </a:solidFill>
                <a:latin typeface="微软雅黑" panose="020B0503020204020204" charset="-122"/>
                <a:ea typeface="微软雅黑" panose="020B0503020204020204" charset="-122"/>
              </a:rPr>
              <a:t>二级</a:t>
            </a:r>
            <a:endParaRPr lang="zh-CN" altLang="en-US" sz="1600" b="0" i="0" u="none" baseline="0">
              <a:solidFill>
                <a:srgbClr val="000000"/>
              </a:solidFill>
              <a:latin typeface="微软雅黑" panose="020B0503020204020204" charset="-122"/>
              <a:ea typeface="微软雅黑" panose="020B0503020204020204" charset="-122"/>
            </a:endParaRPr>
          </a:p>
          <a:p>
            <a:pPr marL="1143000" lvl="2" indent="-228600" algn="l">
              <a:lnSpc>
                <a:spcPct val="90000"/>
              </a:lnSpc>
              <a:spcBef>
                <a:spcPts val="500"/>
              </a:spcBef>
            </a:pPr>
            <a:r>
              <a:rPr lang="zh-CN" altLang="en-US" sz="1600" b="0" i="0" u="none" baseline="0">
                <a:solidFill>
                  <a:srgbClr val="000000"/>
                </a:solidFill>
                <a:latin typeface="微软雅黑" panose="020B0503020204020204" charset="-122"/>
                <a:ea typeface="微软雅黑" panose="020B0503020204020204" charset="-122"/>
              </a:rPr>
              <a:t>三级</a:t>
            </a:r>
            <a:endParaRPr lang="zh-CN" altLang="en-US" sz="1600" b="0" i="0" u="none" baseline="0">
              <a:solidFill>
                <a:srgbClr val="000000"/>
              </a:solidFill>
              <a:latin typeface="微软雅黑" panose="020B0503020204020204" charset="-122"/>
              <a:ea typeface="微软雅黑" panose="020B0503020204020204" charset="-122"/>
            </a:endParaRPr>
          </a:p>
          <a:p>
            <a:pPr marL="1600200" lvl="3" indent="-228600" algn="l">
              <a:lnSpc>
                <a:spcPct val="90000"/>
              </a:lnSpc>
              <a:spcBef>
                <a:spcPts val="500"/>
              </a:spcBef>
            </a:pPr>
            <a:r>
              <a:rPr lang="zh-CN" altLang="en-US" sz="1600" b="0" i="0" u="none" baseline="0">
                <a:solidFill>
                  <a:srgbClr val="000000"/>
                </a:solidFill>
                <a:latin typeface="微软雅黑" panose="020B0503020204020204" charset="-122"/>
                <a:ea typeface="微软雅黑" panose="020B0503020204020204" charset="-122"/>
              </a:rPr>
              <a:t>四级</a:t>
            </a:r>
            <a:endParaRPr lang="zh-CN" altLang="en-US" sz="1600" b="0" i="0" u="none" baseline="0">
              <a:solidFill>
                <a:srgbClr val="000000"/>
              </a:solidFill>
              <a:latin typeface="微软雅黑" panose="020B0503020204020204" charset="-122"/>
              <a:ea typeface="微软雅黑" panose="020B0503020204020204" charset="-122"/>
            </a:endParaRPr>
          </a:p>
          <a:p>
            <a:pPr marL="2057400" lvl="4" indent="-228600" algn="l">
              <a:lnSpc>
                <a:spcPct val="90000"/>
              </a:lnSpc>
              <a:spcBef>
                <a:spcPts val="500"/>
              </a:spcBef>
            </a:pPr>
            <a:r>
              <a:rPr lang="zh-CN" altLang="en-US" sz="1600" b="0" i="0" u="none" baseline="0">
                <a:solidFill>
                  <a:srgbClr val="000000"/>
                </a:solidFill>
                <a:latin typeface="微软雅黑" panose="020B0503020204020204" charset="-122"/>
                <a:ea typeface="微软雅黑" panose="020B0503020204020204" charset="-122"/>
              </a:rPr>
              <a:t>五级</a:t>
            </a:r>
            <a:endParaRPr lang="zh-CN" altLang="en-US" sz="1600" b="0" i="0" u="none" baseline="0">
              <a:solidFill>
                <a:srgbClr val="000000"/>
              </a:solidFill>
              <a:latin typeface="微软雅黑" panose="020B0503020204020204" charset="-122"/>
              <a:ea typeface="微软雅黑" panose="020B0503020204020204" charset="-122"/>
            </a:endParaRPr>
          </a:p>
        </p:txBody>
      </p:sp>
      <p:sp>
        <p:nvSpPr>
          <p:cNvPr id="4" name="AutoShape 4"/>
          <p:cNvSpPr/>
          <p:nvPr>
            <p:ph type="dt" sz="half" idx="2"/>
          </p:nvPr>
        </p:nvSpPr>
        <p:spPr>
          <a:xfrm>
            <a:off x="5401732" y="6235704"/>
            <a:ext cx="1388536" cy="206381"/>
          </a:xfrm>
          <a:prstGeom prst="rect">
            <a:avLst/>
          </a:prstGeom>
        </p:spPr>
        <p:txBody>
          <a:bodyPr vert="horz" lIns="91440" tIns="45720" rIns="91440" bIns="45720" anchor="ctr">
            <a:normAutofit/>
          </a:bodyPr>
          <a:p>
            <a:pPr marL="0" algn="l"/>
          </a:p>
        </p:txBody>
      </p:sp>
      <p:sp>
        <p:nvSpPr>
          <p:cNvPr id="5" name="AutoShape 5"/>
          <p:cNvSpPr/>
          <p:nvPr>
            <p:ph type="ftr" sz="quarter" idx="3"/>
          </p:nvPr>
        </p:nvSpPr>
        <p:spPr>
          <a:xfrm>
            <a:off x="660402" y="6235704"/>
            <a:ext cx="4140201" cy="206381"/>
          </a:xfrm>
          <a:prstGeom prst="rect">
            <a:avLst/>
          </a:prstGeom>
        </p:spPr>
        <p:txBody>
          <a:bodyPr vert="horz" lIns="91440" tIns="45720" rIns="91440" bIns="45720" anchor="ctr">
            <a:normAutofit/>
          </a:bodyPr>
          <a:p>
            <a:pPr marL="0" algn="l"/>
            <a:r>
              <a:rPr lang="zh-CN" altLang="en-US" sz="1800" b="0" i="0" u="none" baseline="0">
                <a:solidFill>
                  <a:srgbClr val="000000"/>
                </a:solidFill>
                <a:latin typeface="微软雅黑" panose="020B0503020204020204" charset="-122"/>
                <a:ea typeface="微软雅黑" panose="020B0503020204020204" charset="-122"/>
              </a:rPr>
              <a:t>请在插入菜单</a:t>
            </a:r>
            <a:r>
              <a:rPr lang="en-US" sz="1800" b="0" i="0" u="none" baseline="0">
                <a:solidFill>
                  <a:srgbClr val="000000"/>
                </a:solidFill>
                <a:latin typeface="Arial" panose="020B0604020202020204"/>
                <a:ea typeface="Arial" panose="020B0604020202020204"/>
              </a:rPr>
              <a:t>—</a:t>
            </a:r>
            <a:r>
              <a:rPr lang="zh-CN" altLang="en-US" sz="1800" b="0" i="0" u="none" baseline="0">
                <a:solidFill>
                  <a:srgbClr val="000000"/>
                </a:solidFill>
                <a:latin typeface="微软雅黑" panose="020B0503020204020204" charset="-122"/>
                <a:ea typeface="微软雅黑" panose="020B0503020204020204" charset="-122"/>
              </a:rPr>
              <a:t>页眉和页脚中修改此文本</a:t>
            </a:r>
            <a:endParaRPr lang="zh-CN" altLang="en-US" sz="1800" b="0" i="0" u="none" baseline="0">
              <a:solidFill>
                <a:srgbClr val="000000"/>
              </a:solidFill>
              <a:latin typeface="微软雅黑" panose="020B0503020204020204" charset="-122"/>
              <a:ea typeface="微软雅黑" panose="020B0503020204020204" charset="-122"/>
            </a:endParaRPr>
          </a:p>
        </p:txBody>
      </p:sp>
      <p:sp>
        <p:nvSpPr>
          <p:cNvPr id="6" name="AutoShape 6"/>
          <p:cNvSpPr/>
          <p:nvPr>
            <p:ph type="sldNum" sz="quarter" idx="4"/>
          </p:nvPr>
        </p:nvSpPr>
        <p:spPr>
          <a:xfrm>
            <a:off x="8971305" y="6235704"/>
            <a:ext cx="2547595" cy="206381"/>
          </a:xfrm>
          <a:prstGeom prst="rect">
            <a:avLst/>
          </a:prstGeom>
        </p:spPr>
        <p:txBody>
          <a:bodyPr vert="horz" lIns="91440" tIns="45720" rIns="91440" bIns="45720" anchor="ctr">
            <a:normAutofit/>
          </a:bodyPr>
          <a:p>
            <a:pPr marL="0" algn="l"/>
            <a:fld id="{3386411A-70EE-422D-B97C-F56BEE3FF077}" type="slidenum">
              <a:rPr lang="zh-CN" altLang="en-US" sz="1800" b="0" i="0" u="none" baseline="0">
                <a:solidFill>
                  <a:srgbClr val="000000"/>
                </a:solidFill>
                <a:latin typeface="Arial" panose="020B0604020202020204"/>
                <a:ea typeface="Arial" panose="020B0604020202020204"/>
              </a:rPr>
            </a:fld>
            <a:endParaRPr lang="zh-CN" altLang="en-US" sz="1800" b="0" i="0" u="none" baseline="0">
              <a:solidFill>
                <a:srgbClr val="000000"/>
              </a:solidFill>
              <a:latin typeface="Arial" panose="020B0604020202020204"/>
              <a:ea typeface="Arial" panose="020B0604020202020204"/>
            </a:endParaRPr>
          </a:p>
        </p:txBody>
      </p:sp>
    </p:spTree>
  </p:cSld>
  <p:clrMap bg1="lt1" tx1="dk1" bg2="lt2" tx2="dk2" accent1="accent1" accent2="accent2" accent3="accent3" accent4="accent4" accent5="accent5" accent6="accent6" hlink="hlink" folHlink="folHlink"/>
  <p:sldLayoutIdLst>
    <p:sldLayoutId id="2147483656" r:id="rId1"/>
    <p:sldLayoutId id="2147483657" r:id="rId2"/>
    <p:sldLayoutId id="2147483658" r:id="rId3"/>
    <p:sldLayoutId id="2147483659" r:id="rId4"/>
    <p:sldLayoutId id="2147483660" r:id="rId5"/>
    <p:sldLayoutId id="2147483661" r:id="rId6"/>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9" Type="http://schemas.openxmlformats.org/officeDocument/2006/relationships/tags" Target="../tags/tag7.xml"/><Relationship Id="rId8" Type="http://schemas.openxmlformats.org/officeDocument/2006/relationships/image" Target="../media/image5.jpeg"/><Relationship Id="rId7" Type="http://schemas.openxmlformats.org/officeDocument/2006/relationships/tags" Target="../tags/tag6.xml"/><Relationship Id="rId6" Type="http://schemas.openxmlformats.org/officeDocument/2006/relationships/image" Target="../media/image4.png"/><Relationship Id="rId5" Type="http://schemas.openxmlformats.org/officeDocument/2006/relationships/tags" Target="../tags/tag5.xml"/><Relationship Id="rId4" Type="http://schemas.openxmlformats.org/officeDocument/2006/relationships/tags" Target="../tags/tag4.xml"/><Relationship Id="rId3" Type="http://schemas.openxmlformats.org/officeDocument/2006/relationships/tags" Target="../tags/tag3.xml"/><Relationship Id="rId2" Type="http://schemas.openxmlformats.org/officeDocument/2006/relationships/tags" Target="../tags/tag2.xml"/><Relationship Id="rId15" Type="http://schemas.openxmlformats.org/officeDocument/2006/relationships/slideLayout" Target="../slideLayouts/slideLayout11.xml"/><Relationship Id="rId14" Type="http://schemas.openxmlformats.org/officeDocument/2006/relationships/image" Target="../media/image8.png"/><Relationship Id="rId13" Type="http://schemas.openxmlformats.org/officeDocument/2006/relationships/tags" Target="../tags/tag9.xml"/><Relationship Id="rId12" Type="http://schemas.openxmlformats.org/officeDocument/2006/relationships/image" Target="../media/image7.png"/><Relationship Id="rId11" Type="http://schemas.openxmlformats.org/officeDocument/2006/relationships/tags" Target="../tags/tag8.xml"/><Relationship Id="rId10" Type="http://schemas.openxmlformats.org/officeDocument/2006/relationships/image" Target="../media/image6.png"/><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10.xml"/><Relationship Id="rId1" Type="http://schemas.openxmlformats.org/officeDocument/2006/relationships/image" Target="../media/image9.jpeg"/></Relationships>
</file>

<file path=ppt/slides/_rels/slide9.xml.rels><?xml version="1.0" encoding="UTF-8" standalone="yes"?>
<Relationships xmlns="http://schemas.openxmlformats.org/package/2006/relationships"><Relationship Id="rId9" Type="http://schemas.openxmlformats.org/officeDocument/2006/relationships/notesSlide" Target="../notesSlides/notesSlide1.xml"/><Relationship Id="rId8" Type="http://schemas.openxmlformats.org/officeDocument/2006/relationships/slideLayout" Target="../slideLayouts/slideLayout5.xml"/><Relationship Id="rId7" Type="http://schemas.openxmlformats.org/officeDocument/2006/relationships/tags" Target="../tags/tag1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 Id="rId3" Type="http://schemas.openxmlformats.org/officeDocument/2006/relationships/image" Target="../media/image10.jpeg"/><Relationship Id="rId2" Type="http://schemas.openxmlformats.org/officeDocument/2006/relationships/tags" Target="../tags/tag11.xml"/><Relationship Id="rId1" Type="http://schemas.openxmlformats.org/officeDocument/2006/relationships/tags" Target="../tags/tag10.xml"/></Relationships>
</file>

<file path=ppt/slides/_rels/slide10.xml.rels><?xml version="1.0" encoding="UTF-8" standalone="yes"?>
<Relationships xmlns="http://schemas.openxmlformats.org/package/2006/relationships"><Relationship Id="rId9" Type="http://schemas.openxmlformats.org/officeDocument/2006/relationships/tags" Target="../tags/tag20.xml"/><Relationship Id="rId8" Type="http://schemas.openxmlformats.org/officeDocument/2006/relationships/tags" Target="../tags/tag19.xml"/><Relationship Id="rId7" Type="http://schemas.openxmlformats.org/officeDocument/2006/relationships/tags" Target="../tags/tag18.xml"/><Relationship Id="rId6" Type="http://schemas.openxmlformats.org/officeDocument/2006/relationships/tags" Target="../tags/tag17.xml"/><Relationship Id="rId5" Type="http://schemas.openxmlformats.org/officeDocument/2006/relationships/tags" Target="../tags/tag16.xml"/><Relationship Id="rId4" Type="http://schemas.openxmlformats.org/officeDocument/2006/relationships/tags" Target="../tags/tag15.xml"/><Relationship Id="rId3" Type="http://schemas.openxmlformats.org/officeDocument/2006/relationships/tags" Target="../tags/tag14.xml"/><Relationship Id="rId2" Type="http://schemas.openxmlformats.org/officeDocument/2006/relationships/tags" Target="../tags/tag13.xml"/><Relationship Id="rId19" Type="http://schemas.openxmlformats.org/officeDocument/2006/relationships/slideLayout" Target="../slideLayouts/slideLayout5.xml"/><Relationship Id="rId18" Type="http://schemas.openxmlformats.org/officeDocument/2006/relationships/image" Target="../media/image16.jpeg"/><Relationship Id="rId17" Type="http://schemas.openxmlformats.org/officeDocument/2006/relationships/tags" Target="../tags/tag27.xml"/><Relationship Id="rId16" Type="http://schemas.openxmlformats.org/officeDocument/2006/relationships/image" Target="../media/image15.jpeg"/><Relationship Id="rId15" Type="http://schemas.openxmlformats.org/officeDocument/2006/relationships/tags" Target="../tags/tag26.xml"/><Relationship Id="rId14" Type="http://schemas.openxmlformats.org/officeDocument/2006/relationships/tags" Target="../tags/tag25.xml"/><Relationship Id="rId13" Type="http://schemas.openxmlformats.org/officeDocument/2006/relationships/tags" Target="../tags/tag24.xml"/><Relationship Id="rId12" Type="http://schemas.openxmlformats.org/officeDocument/2006/relationships/tags" Target="../tags/tag23.xml"/><Relationship Id="rId11" Type="http://schemas.openxmlformats.org/officeDocument/2006/relationships/tags" Target="../tags/tag22.xml"/><Relationship Id="rId10" Type="http://schemas.openxmlformats.org/officeDocument/2006/relationships/tags" Target="../tags/tag21.xml"/><Relationship Id="rId1" Type="http://schemas.openxmlformats.org/officeDocument/2006/relationships/image" Target="../media/image14.jpeg"/></Relationships>
</file>

<file path=ppt/slides/_rels/slide11.xml.rels><?xml version="1.0" encoding="UTF-8" standalone="yes"?>
<Relationships xmlns="http://schemas.openxmlformats.org/package/2006/relationships"><Relationship Id="rId9" Type="http://schemas.openxmlformats.org/officeDocument/2006/relationships/slideLayout" Target="../slideLayouts/slideLayout4.xml"/><Relationship Id="rId8" Type="http://schemas.openxmlformats.org/officeDocument/2006/relationships/image" Target="../media/image24.jpeg"/><Relationship Id="rId7" Type="http://schemas.openxmlformats.org/officeDocument/2006/relationships/image" Target="../media/image23.jpeg"/><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image" Target="../media/image1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image" Target="../media/image26.jpeg"/><Relationship Id="rId1" Type="http://schemas.openxmlformats.org/officeDocument/2006/relationships/image" Target="../media/image25.jpeg"/></Relationships>
</file>

<file path=ppt/slides/_rels/slide14.xml.rels><?xml version="1.0" encoding="UTF-8" standalone="yes"?>
<Relationships xmlns="http://schemas.openxmlformats.org/package/2006/relationships"><Relationship Id="rId9" Type="http://schemas.openxmlformats.org/officeDocument/2006/relationships/slideLayout" Target="../slideLayouts/slideLayout5.xml"/><Relationship Id="rId8" Type="http://schemas.openxmlformats.org/officeDocument/2006/relationships/image" Target="../media/image34.jpeg"/><Relationship Id="rId7" Type="http://schemas.openxmlformats.org/officeDocument/2006/relationships/image" Target="../media/image33.jpeg"/><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image" Target="../media/image2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9" Type="http://schemas.openxmlformats.org/officeDocument/2006/relationships/tags" Target="../tags/tag36.xml"/><Relationship Id="rId8" Type="http://schemas.openxmlformats.org/officeDocument/2006/relationships/tags" Target="../tags/tag35.xml"/><Relationship Id="rId7" Type="http://schemas.openxmlformats.org/officeDocument/2006/relationships/tags" Target="../tags/tag34.xml"/><Relationship Id="rId6" Type="http://schemas.openxmlformats.org/officeDocument/2006/relationships/tags" Target="../tags/tag33.xml"/><Relationship Id="rId5" Type="http://schemas.openxmlformats.org/officeDocument/2006/relationships/tags" Target="../tags/tag32.xml"/><Relationship Id="rId4" Type="http://schemas.openxmlformats.org/officeDocument/2006/relationships/tags" Target="../tags/tag31.xml"/><Relationship Id="rId3" Type="http://schemas.openxmlformats.org/officeDocument/2006/relationships/tags" Target="../tags/tag30.xml"/><Relationship Id="rId2" Type="http://schemas.openxmlformats.org/officeDocument/2006/relationships/tags" Target="../tags/tag29.xml"/><Relationship Id="rId15" Type="http://schemas.openxmlformats.org/officeDocument/2006/relationships/slideLayout" Target="../slideLayouts/slideLayout5.xml"/><Relationship Id="rId14" Type="http://schemas.openxmlformats.org/officeDocument/2006/relationships/tags" Target="../tags/tag38.xml"/><Relationship Id="rId13" Type="http://schemas.openxmlformats.org/officeDocument/2006/relationships/image" Target="../media/image37.jpeg"/><Relationship Id="rId12" Type="http://schemas.openxmlformats.org/officeDocument/2006/relationships/image" Target="../media/image36.svg"/><Relationship Id="rId11" Type="http://schemas.openxmlformats.org/officeDocument/2006/relationships/image" Target="../media/image35.png"/><Relationship Id="rId10" Type="http://schemas.openxmlformats.org/officeDocument/2006/relationships/tags" Target="../tags/tag37.xml"/><Relationship Id="rId1" Type="http://schemas.openxmlformats.org/officeDocument/2006/relationships/tags" Target="../tags/tag28.xml"/></Relationships>
</file>

<file path=ppt/slides/_rels/slide18.xml.rels><?xml version="1.0" encoding="UTF-8" standalone="yes"?>
<Relationships xmlns="http://schemas.openxmlformats.org/package/2006/relationships"><Relationship Id="rId9" Type="http://schemas.openxmlformats.org/officeDocument/2006/relationships/tags" Target="../tags/tag46.xml"/><Relationship Id="rId8" Type="http://schemas.openxmlformats.org/officeDocument/2006/relationships/tags" Target="../tags/tag45.xml"/><Relationship Id="rId7" Type="http://schemas.openxmlformats.org/officeDocument/2006/relationships/tags" Target="../tags/tag44.xml"/><Relationship Id="rId6" Type="http://schemas.openxmlformats.org/officeDocument/2006/relationships/tags" Target="../tags/tag43.xml"/><Relationship Id="rId5" Type="http://schemas.openxmlformats.org/officeDocument/2006/relationships/tags" Target="../tags/tag42.xml"/><Relationship Id="rId4" Type="http://schemas.openxmlformats.org/officeDocument/2006/relationships/tags" Target="../tags/tag41.xml"/><Relationship Id="rId3" Type="http://schemas.openxmlformats.org/officeDocument/2006/relationships/tags" Target="../tags/tag40.xml"/><Relationship Id="rId2" Type="http://schemas.openxmlformats.org/officeDocument/2006/relationships/tags" Target="../tags/tag39.xml"/><Relationship Id="rId12" Type="http://schemas.openxmlformats.org/officeDocument/2006/relationships/slideLayout" Target="../slideLayouts/slideLayout5.xml"/><Relationship Id="rId11" Type="http://schemas.openxmlformats.org/officeDocument/2006/relationships/image" Target="../media/image8.png"/><Relationship Id="rId10" Type="http://schemas.openxmlformats.org/officeDocument/2006/relationships/tags" Target="../tags/tag47.xml"/><Relationship Id="rId1" Type="http://schemas.openxmlformats.org/officeDocument/2006/relationships/image" Target="../media/image25.jpeg"/></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38.jpeg"/></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5.xml"/><Relationship Id="rId1" Type="http://schemas.openxmlformats.org/officeDocument/2006/relationships/image" Target="../media/image39.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p:nvPr>
            <p:ph type="ctrTitle"/>
          </p:nvPr>
        </p:nvSpPr>
        <p:spPr>
          <a:xfrm>
            <a:off x="937895" y="990600"/>
            <a:ext cx="10351135" cy="4754245"/>
          </a:xfrm>
        </p:spPr>
        <p:txBody>
          <a:bodyPr>
            <a:noAutofit/>
          </a:bodyPr>
          <a:p>
            <a:r>
              <a:rPr lang="en-US" altLang="zh-CN" sz="6600" b="1">
                <a:solidFill>
                  <a:schemeClr val="bg1"/>
                </a:solidFill>
              </a:rPr>
              <a:t>The first page is a sample PowerPoint page for this presentation. The second page is a speech teleprompter.</a:t>
            </a:r>
            <a:endParaRPr lang="en-US" altLang="zh-CN" sz="6600" b="1">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p:nvPr>
            <p:ph type="ctrTitle"/>
          </p:nvPr>
        </p:nvSpPr>
        <p:spPr>
          <a:xfrm>
            <a:off x="152400" y="1447800"/>
            <a:ext cx="11932285" cy="5276850"/>
          </a:xfrm>
        </p:spPr>
        <p:txBody>
          <a:bodyPr>
            <a:noAutofit/>
          </a:bodyPr>
          <a:p>
            <a:pPr algn="l"/>
            <a:r>
              <a:rPr lang="en-US" altLang="zh-CN" sz="700">
                <a:solidFill>
                  <a:schemeClr val="bg1"/>
                </a:solidFill>
              </a:rPr>
              <a:t>Good afternoon, everyone. In today’s talk, I’ll be introducing you to why I consider myself a practitioner of the contemporary, using my research project as a foundation for this discussion.</a:t>
            </a:r>
            <a:br>
              <a:rPr lang="en-US" altLang="zh-CN" sz="700">
                <a:solidFill>
                  <a:schemeClr val="bg1"/>
                </a:solidFill>
              </a:rPr>
            </a:br>
            <a:r>
              <a:rPr lang="en-US" altLang="zh-CN" sz="700">
                <a:solidFill>
                  <a:schemeClr val="bg1"/>
                </a:solidFill>
              </a:rPr>
              <a:t>Discussing “contemporaneity” purely from a philosophical standpoint often complicates the concept unnecessarily. However, by grounding the discussion in specific examples and research, it becomes much easier to approach and explain.</a:t>
            </a:r>
            <a:br>
              <a:rPr lang="en-US" altLang="zh-CN" sz="700">
                <a:solidFill>
                  <a:schemeClr val="bg1"/>
                </a:solidFill>
              </a:rPr>
            </a:br>
            <a:r>
              <a:rPr lang="en-US" altLang="zh-CN" sz="700">
                <a:solidFill>
                  <a:schemeClr val="bg1"/>
                </a:solidFill>
              </a:rPr>
              <a:t>To start, let’s define contemporaneity in three key aspects. I’ll elaborate on these shortly and show how my research embodies these aspects and my understanding of what it means to be “contemporary.”</a:t>
            </a:r>
            <a:br>
              <a:rPr lang="en-US" altLang="zh-CN" sz="700">
                <a:solidFill>
                  <a:schemeClr val="bg1"/>
                </a:solidFill>
              </a:rPr>
            </a:br>
            <a:r>
              <a:rPr lang="en-US" altLang="zh-CN" sz="700">
                <a:solidFill>
                  <a:schemeClr val="bg1"/>
                </a:solidFill>
              </a:rPr>
              <a:t>My research began with a fascinating aesthetic phenomenon on social media.</a:t>
            </a:r>
            <a:br>
              <a:rPr lang="en-US" altLang="zh-CN" sz="700">
                <a:solidFill>
                  <a:schemeClr val="bg1"/>
                </a:solidFill>
              </a:rPr>
            </a:br>
            <a:r>
              <a:rPr lang="en-US" altLang="zh-CN" sz="700">
                <a:solidFill>
                  <a:schemeClr val="bg1"/>
                </a:solidFill>
              </a:rPr>
              <a:t>As an artist, I was naturally intrigued by this trend.</a:t>
            </a:r>
            <a:br>
              <a:rPr lang="en-US" altLang="zh-CN" sz="700">
                <a:solidFill>
                  <a:schemeClr val="bg1"/>
                </a:solidFill>
              </a:rPr>
            </a:br>
            <a:r>
              <a:rPr lang="en-US" altLang="zh-CN" sz="700">
                <a:solidFill>
                  <a:schemeClr val="bg1"/>
                </a:solidFill>
              </a:rPr>
              <a:t>I began to wonder—what exactly is this artistic style? Why did it suddenly become so popular?</a:t>
            </a:r>
            <a:br>
              <a:rPr lang="en-US" altLang="zh-CN" sz="700">
                <a:solidFill>
                  <a:schemeClr val="bg1"/>
                </a:solidFill>
              </a:rPr>
            </a:br>
            <a:r>
              <a:rPr lang="en-US" altLang="zh-CN" sz="700">
                <a:solidFill>
                  <a:schemeClr val="bg1"/>
                </a:solidFill>
              </a:rPr>
              <a:t>Of course, we now have answers to those questions.</a:t>
            </a:r>
            <a:br>
              <a:rPr lang="en-US" altLang="zh-CN" sz="700">
                <a:solidFill>
                  <a:schemeClr val="bg1"/>
                </a:solidFill>
              </a:rPr>
            </a:br>
            <a:r>
              <a:rPr lang="en-US" altLang="zh-CN" sz="700">
                <a:solidFill>
                  <a:schemeClr val="bg1"/>
                </a:solidFill>
              </a:rPr>
              <a:t>Around mid-2021, this aesthetic resurfaced in the public eye, alongside a niche internet subculture centred around “backrooms” and creepy online tales.</a:t>
            </a:r>
            <a:br>
              <a:rPr lang="en-US" altLang="zh-CN" sz="700">
                <a:solidFill>
                  <a:schemeClr val="bg1"/>
                </a:solidFill>
              </a:rPr>
            </a:br>
            <a:r>
              <a:rPr lang="en-US" altLang="zh-CN" sz="700">
                <a:solidFill>
                  <a:schemeClr val="bg1"/>
                </a:solidFill>
              </a:rPr>
              <a:t>Why do I say “resurfaced”? Because this aesthetic has been around for over 20 years—it’s nearly as old as the internet itself. It just hadn’t achieved the same level of visibility or scale until now. On Chinese social media, it has even grown into something resembling a small-scale art movement.</a:t>
            </a:r>
            <a:br>
              <a:rPr lang="en-US" altLang="zh-CN" sz="700">
                <a:solidFill>
                  <a:schemeClr val="bg1"/>
                </a:solidFill>
              </a:rPr>
            </a:br>
            <a:r>
              <a:rPr lang="en-US" altLang="zh-CN" sz="700">
                <a:solidFill>
                  <a:schemeClr val="bg1"/>
                </a:solidFill>
              </a:rPr>
              <a:t>Previously, this aesthetic largely circulated in Western online spaces. But its recent popularity on the Chinese internet—sparking widespread discussion and community participation—is a first. Communities have started to form around this aesthetic on social media platforms.</a:t>
            </a:r>
            <a:br>
              <a:rPr lang="en-US" altLang="zh-CN" sz="700">
                <a:solidFill>
                  <a:schemeClr val="bg1"/>
                </a:solidFill>
              </a:rPr>
            </a:br>
            <a:r>
              <a:rPr lang="en-US" altLang="zh-CN" sz="700">
                <a:solidFill>
                  <a:schemeClr val="bg1"/>
                </a:solidFill>
              </a:rPr>
              <a:t>Here’s the first chart—Google Trends data showing the global search interest for this topic since 2019.</a:t>
            </a:r>
            <a:br>
              <a:rPr lang="en-US" altLang="zh-CN" sz="700">
                <a:solidFill>
                  <a:schemeClr val="bg1"/>
                </a:solidFill>
              </a:rPr>
            </a:br>
            <a:r>
              <a:rPr lang="en-US" altLang="zh-CN" sz="700">
                <a:solidFill>
                  <a:schemeClr val="bg1"/>
                </a:solidFill>
              </a:rPr>
              <a:t>The second chart is from Baidu, a Chinese search engine, reflecting search interest on the Chinese internet.</a:t>
            </a:r>
            <a:br>
              <a:rPr lang="en-US" altLang="zh-CN" sz="700">
                <a:solidFill>
                  <a:schemeClr val="bg1"/>
                </a:solidFill>
              </a:rPr>
            </a:br>
            <a:r>
              <a:rPr lang="en-US" altLang="zh-CN" sz="700">
                <a:solidFill>
                  <a:schemeClr val="bg1"/>
                </a:solidFill>
              </a:rPr>
              <a:t>The third chart comes from public data provided by social media platforms, illustrating trends in the popularity of specific “Core Suffix Aesthetics,” such as Dreamcore and Guai-core, over time.</a:t>
            </a:r>
            <a:br>
              <a:rPr lang="en-US" altLang="zh-CN" sz="700">
                <a:solidFill>
                  <a:schemeClr val="bg1"/>
                </a:solidFill>
              </a:rPr>
            </a:br>
            <a:r>
              <a:rPr lang="en-US" altLang="zh-CN" sz="700">
                <a:solidFill>
                  <a:schemeClr val="bg1"/>
                </a:solidFill>
              </a:rPr>
              <a:t>While millions of people have shown interest in this phenomenon, these numbers alone don’t explain why this particular aesthetic became such a sensation this time around.</a:t>
            </a:r>
            <a:br>
              <a:rPr lang="en-US" altLang="zh-CN" sz="700">
                <a:solidFill>
                  <a:schemeClr val="bg1"/>
                </a:solidFill>
              </a:rPr>
            </a:br>
            <a:r>
              <a:rPr lang="en-US" altLang="zh-CN" sz="700">
                <a:solidFill>
                  <a:schemeClr val="bg1"/>
                </a:solidFill>
              </a:rPr>
              <a:t>There has to be something deeper at play here.</a:t>
            </a:r>
            <a:br>
              <a:rPr lang="en-US" altLang="zh-CN" sz="700">
                <a:solidFill>
                  <a:schemeClr val="bg1"/>
                </a:solidFill>
              </a:rPr>
            </a:br>
            <a:r>
              <a:rPr lang="en-US" altLang="zh-CN" sz="700">
                <a:solidFill>
                  <a:schemeClr val="bg1"/>
                </a:solidFill>
              </a:rPr>
              <a:t>So, I started delving into the content and the creators behind it. I immersed myself in these creative communities, trying to understand the intentions behind their work and uncover what they’re truly expressing.</a:t>
            </a:r>
            <a:br>
              <a:rPr lang="en-US" altLang="zh-CN" sz="700">
                <a:solidFill>
                  <a:schemeClr val="bg1"/>
                </a:solidFill>
              </a:rPr>
            </a:br>
            <a:r>
              <a:rPr lang="en-US" altLang="zh-CN" sz="700">
                <a:solidFill>
                  <a:schemeClr val="bg1"/>
                </a:solidFill>
              </a:rPr>
              <a:t>But as I went deeper, I realised it’s impossible to explain this phenomenon from just one perspective.</a:t>
            </a:r>
            <a:br>
              <a:rPr lang="en-US" altLang="zh-CN" sz="700">
                <a:solidFill>
                  <a:schemeClr val="bg1"/>
                </a:solidFill>
              </a:rPr>
            </a:br>
            <a:r>
              <a:rPr lang="en-US" altLang="zh-CN" sz="700">
                <a:solidFill>
                  <a:schemeClr val="bg1"/>
                </a:solidFill>
              </a:rPr>
              <a:t>It’s deeply intertwined with China’s current social landscape, youth culture, and the rapid development of digital technology.</a:t>
            </a:r>
            <a:br>
              <a:rPr lang="en-US" altLang="zh-CN" sz="700">
                <a:solidFill>
                  <a:schemeClr val="bg1"/>
                </a:solidFill>
              </a:rPr>
            </a:br>
            <a:r>
              <a:rPr lang="en-US" altLang="zh-CN" sz="700">
                <a:solidFill>
                  <a:schemeClr val="bg1"/>
                </a:solidFill>
              </a:rPr>
              <a:t>The philosopher Giorgio Agamben once said:</a:t>
            </a:r>
            <a:br>
              <a:rPr lang="en-US" altLang="zh-CN" sz="700">
                <a:solidFill>
                  <a:schemeClr val="bg1"/>
                </a:solidFill>
              </a:rPr>
            </a:br>
            <a:r>
              <a:rPr lang="en-US" altLang="zh-CN" sz="700">
                <a:solidFill>
                  <a:schemeClr val="bg1"/>
                </a:solidFill>
              </a:rPr>
              <a:t>"The contemporary is he who firmly holds his gaze on his own time so as to perceive not its light, but rather its darkness."</a:t>
            </a:r>
            <a:br>
              <a:rPr lang="en-US" altLang="zh-CN" sz="700">
                <a:solidFill>
                  <a:schemeClr val="bg1"/>
                </a:solidFill>
              </a:rPr>
            </a:br>
            <a:r>
              <a:rPr lang="en-US" altLang="zh-CN" sz="700">
                <a:solidFill>
                  <a:schemeClr val="bg1"/>
                </a:solidFill>
              </a:rPr>
              <a:t>This idea aligns perfectly with my research. One of the hallmarks of contemporary art is its global nature. Ignoring this reality means ignoring contemporaneity itself.</a:t>
            </a:r>
            <a:br>
              <a:rPr lang="en-US" altLang="zh-CN" sz="700">
                <a:solidFill>
                  <a:schemeClr val="bg1"/>
                </a:solidFill>
              </a:rPr>
            </a:br>
            <a:r>
              <a:rPr lang="en-US" altLang="zh-CN" sz="700">
                <a:solidFill>
                  <a:schemeClr val="bg1"/>
                </a:solidFill>
              </a:rPr>
              <a:t>“Contemporary” encompasses the conflicts, doubts, and contradictions that arise within globalisation. Contemporary art continually responds to pressing issues of the present.</a:t>
            </a:r>
            <a:br>
              <a:rPr lang="en-US" altLang="zh-CN" sz="700">
                <a:solidFill>
                  <a:schemeClr val="bg1"/>
                </a:solidFill>
              </a:rPr>
            </a:br>
            <a:r>
              <a:rPr lang="en-US" altLang="zh-CN" sz="700">
                <a:solidFill>
                  <a:schemeClr val="bg1"/>
                </a:solidFill>
              </a:rPr>
              <a:t>Let’s look at some data. These charts show the rising unemployment rate in China, the increasing urban and rural suicide rates, and the declining birth rate in recent years.</a:t>
            </a:r>
            <a:br>
              <a:rPr lang="en-US" altLang="zh-CN" sz="700">
                <a:solidFill>
                  <a:schemeClr val="bg1"/>
                </a:solidFill>
              </a:rPr>
            </a:br>
            <a:r>
              <a:rPr lang="en-US" altLang="zh-CN" sz="700">
                <a:solidFill>
                  <a:schemeClr val="bg1"/>
                </a:solidFill>
              </a:rPr>
              <a:t>To achieve modernisation, China has compressed a century of Western development into just half a century since its reform and opening-up.</a:t>
            </a:r>
            <a:br>
              <a:rPr lang="en-US" altLang="zh-CN" sz="700">
                <a:solidFill>
                  <a:schemeClr val="bg1"/>
                </a:solidFill>
              </a:rPr>
            </a:br>
            <a:r>
              <a:rPr lang="en-US" altLang="zh-CN" sz="700">
                <a:solidFill>
                  <a:schemeClr val="bg1"/>
                </a:solidFill>
              </a:rPr>
              <a:t>But it’s not just time that’s been compressed—so have social contradictions.</a:t>
            </a:r>
            <a:br>
              <a:rPr lang="en-US" altLang="zh-CN" sz="700">
                <a:solidFill>
                  <a:schemeClr val="bg1"/>
                </a:solidFill>
              </a:rPr>
            </a:br>
            <a:r>
              <a:rPr lang="en-US" altLang="zh-CN" sz="700">
                <a:solidFill>
                  <a:schemeClr val="bg1"/>
                </a:solidFill>
              </a:rPr>
              <a:t>This is the social backdrop for my research. You could also say that the COVID-19 pandemic acted as an accelerant, a unique trigger in this context.</a:t>
            </a:r>
            <a:br>
              <a:rPr lang="en-US" altLang="zh-CN" sz="700">
                <a:solidFill>
                  <a:schemeClr val="bg1"/>
                </a:solidFill>
              </a:rPr>
            </a:br>
            <a:r>
              <a:rPr lang="en-US" altLang="zh-CN" sz="700">
                <a:solidFill>
                  <a:schemeClr val="bg1"/>
                </a:solidFill>
              </a:rPr>
              <a:t>The overlapping trends in these charts are the most thought-provoking.</a:t>
            </a:r>
            <a:br>
              <a:rPr lang="en-US" altLang="zh-CN" sz="700">
                <a:solidFill>
                  <a:schemeClr val="bg1"/>
                </a:solidFill>
              </a:rPr>
            </a:br>
            <a:r>
              <a:rPr lang="en-US" altLang="zh-CN" sz="700">
                <a:solidFill>
                  <a:schemeClr val="bg1"/>
                </a:solidFill>
              </a:rPr>
              <a:t>As people spend more time in the virtual spaces of the internet, peculiar things inevitably emerge.</a:t>
            </a:r>
            <a:br>
              <a:rPr lang="en-US" altLang="zh-CN" sz="700">
                <a:solidFill>
                  <a:schemeClr val="bg1"/>
                </a:solidFill>
              </a:rPr>
            </a:br>
            <a:r>
              <a:rPr lang="en-US" altLang="zh-CN" sz="700">
                <a:solidFill>
                  <a:schemeClr val="bg1"/>
                </a:solidFill>
              </a:rPr>
              <a:t>I believe Core Suffix Aesthetics is one of those phenomena.</a:t>
            </a:r>
            <a:br>
              <a:rPr lang="en-US" altLang="zh-CN" sz="700">
                <a:solidFill>
                  <a:schemeClr val="bg1"/>
                </a:solidFill>
              </a:rPr>
            </a:br>
            <a:r>
              <a:rPr lang="en-US" altLang="zh-CN" sz="700">
                <a:solidFill>
                  <a:schemeClr val="bg1"/>
                </a:solidFill>
              </a:rPr>
              <a:t>Its rise on social media acts like a window—offering insight into how young people express themselves. And youthful expression is always deeply connected to both social realities and personal experiences.</a:t>
            </a:r>
            <a:br>
              <a:rPr lang="en-US" altLang="zh-CN" sz="700">
                <a:solidFill>
                  <a:schemeClr val="bg1"/>
                </a:solidFill>
              </a:rPr>
            </a:br>
            <a:r>
              <a:rPr lang="en-US" altLang="zh-CN" sz="700">
                <a:solidFill>
                  <a:schemeClr val="bg1"/>
                </a:solidFill>
              </a:rPr>
              <a:t>After some exploration, I’ve summarised these ideas into three core themes: existentialism, cultural anxiety, and identity crisis.</a:t>
            </a:r>
            <a:br>
              <a:rPr lang="en-US" altLang="zh-CN" sz="700">
                <a:solidFill>
                  <a:schemeClr val="bg1"/>
                </a:solidFill>
              </a:rPr>
            </a:br>
            <a:r>
              <a:rPr lang="en-US" altLang="zh-CN" sz="700">
                <a:solidFill>
                  <a:schemeClr val="bg1"/>
                </a:solidFill>
              </a:rPr>
              <a:t>These three are interconnected, with a progressive relationship between them.</a:t>
            </a:r>
            <a:br>
              <a:rPr lang="en-US" altLang="zh-CN" sz="700">
                <a:solidFill>
                  <a:schemeClr val="bg1"/>
                </a:solidFill>
              </a:rPr>
            </a:br>
            <a:r>
              <a:rPr lang="en-US" altLang="zh-CN" sz="700">
                <a:solidFill>
                  <a:schemeClr val="bg1"/>
                </a:solidFill>
              </a:rPr>
              <a:t>Core Suffix Aesthetics happens to touch on all three of these themes simultaneously.</a:t>
            </a:r>
            <a:br>
              <a:rPr lang="en-US" altLang="zh-CN" sz="700">
                <a:solidFill>
                  <a:schemeClr val="bg1"/>
                </a:solidFill>
              </a:rPr>
            </a:br>
            <a:r>
              <a:rPr lang="en-US" altLang="zh-CN" sz="700">
                <a:solidFill>
                  <a:schemeClr val="bg1"/>
                </a:solidFill>
              </a:rPr>
              <a:t>Here are some examples of works I’ve collected. These range from short films to games to paintings.</a:t>
            </a:r>
            <a:br>
              <a:rPr lang="en-US" altLang="zh-CN" sz="700">
                <a:solidFill>
                  <a:schemeClr val="bg1"/>
                </a:solidFill>
              </a:rPr>
            </a:br>
            <a:r>
              <a:rPr lang="en-US" altLang="zh-CN" sz="700">
                <a:solidFill>
                  <a:schemeClr val="bg1"/>
                </a:solidFill>
              </a:rPr>
              <a:t>Through these works, you can see the scars left by social transformation, a longing for nostalgia, critiques of society and family, and reflections on the meaning of individual existence.</a:t>
            </a:r>
            <a:br>
              <a:rPr lang="en-US" altLang="zh-CN" sz="700">
                <a:solidFill>
                  <a:schemeClr val="bg1"/>
                </a:solidFill>
              </a:rPr>
            </a:br>
            <a:r>
              <a:rPr lang="en-US" altLang="zh-CN" sz="700">
                <a:solidFill>
                  <a:schemeClr val="bg1"/>
                </a:solidFill>
              </a:rPr>
              <a:t>But as I mentioned earlier, understanding a cultural phenomenon like this isn’t simple.</a:t>
            </a:r>
            <a:br>
              <a:rPr lang="en-US" altLang="zh-CN" sz="700">
                <a:solidFill>
                  <a:schemeClr val="bg1"/>
                </a:solidFill>
              </a:rPr>
            </a:br>
            <a:r>
              <a:rPr lang="en-US" altLang="zh-CN" sz="700">
                <a:solidFill>
                  <a:schemeClr val="bg1"/>
                </a:solidFill>
              </a:rPr>
              <a:t>You could interpret these works through the lens of art theory or explain the phenomenon sociologically.</a:t>
            </a:r>
            <a:br>
              <a:rPr lang="en-US" altLang="zh-CN" sz="700">
                <a:solidFill>
                  <a:schemeClr val="bg1"/>
                </a:solidFill>
              </a:rPr>
            </a:br>
            <a:r>
              <a:rPr lang="en-US" altLang="zh-CN" sz="700">
                <a:solidFill>
                  <a:schemeClr val="bg1"/>
                </a:solidFill>
              </a:rPr>
              <a:t>It could be framed as a psychological issue, a philosophical inquiry, an anthropological study, or research in culture and media.</a:t>
            </a:r>
            <a:br>
              <a:rPr lang="en-US" altLang="zh-CN" sz="700">
                <a:solidFill>
                  <a:schemeClr val="bg1"/>
                </a:solidFill>
              </a:rPr>
            </a:br>
            <a:r>
              <a:rPr lang="en-US" altLang="zh-CN" sz="700">
                <a:solidFill>
                  <a:schemeClr val="bg1"/>
                </a:solidFill>
              </a:rPr>
              <a:t>While I’ve settled on narrative research as my focus, I still find myself blending insights from nine different theoretical frameworks.</a:t>
            </a:r>
            <a:br>
              <a:rPr lang="en-US" altLang="zh-CN" sz="700">
                <a:solidFill>
                  <a:schemeClr val="bg1"/>
                </a:solidFill>
              </a:rPr>
            </a:br>
            <a:r>
              <a:rPr lang="en-US" altLang="zh-CN" sz="700">
                <a:solidFill>
                  <a:schemeClr val="bg1"/>
                </a:solidFill>
              </a:rPr>
              <a:t>Core Suffix Aesthetics is a digital subculture, but it’s also an emerging form of participatory art. Thanks to technological advancements, creative tools are no longer barriers to entry. Anyone in these communities can contribute their own work quickly and easily.</a:t>
            </a:r>
            <a:br>
              <a:rPr lang="en-US" altLang="zh-CN" sz="700">
                <a:solidFill>
                  <a:schemeClr val="bg1"/>
                </a:solidFill>
              </a:rPr>
            </a:br>
            <a:r>
              <a:rPr lang="en-US" altLang="zh-CN" sz="700">
                <a:solidFill>
                  <a:schemeClr val="bg1"/>
                </a:solidFill>
              </a:rPr>
              <a:t>Every participant is a potential artist.</a:t>
            </a:r>
            <a:br>
              <a:rPr lang="en-US" altLang="zh-CN" sz="700">
                <a:solidFill>
                  <a:schemeClr val="bg1"/>
                </a:solidFill>
              </a:rPr>
            </a:br>
            <a:r>
              <a:rPr lang="en-US" altLang="zh-CN" sz="700">
                <a:solidFill>
                  <a:schemeClr val="bg1"/>
                </a:solidFill>
              </a:rPr>
              <a:t>To study this, I plan to use digital ethnography to collect data—through surveys, comments, images, videos, and more. I’ve already been part of these online art communities for quite some time. I’ve even created some works using AI inspired by these aesthetics.</a:t>
            </a:r>
            <a:br>
              <a:rPr lang="en-US" altLang="zh-CN" sz="700">
                <a:solidFill>
                  <a:schemeClr val="bg1"/>
                </a:solidFill>
              </a:rPr>
            </a:br>
            <a:r>
              <a:rPr lang="en-US" altLang="zh-CN" sz="700">
                <a:solidFill>
                  <a:schemeClr val="bg1"/>
                </a:solidFill>
              </a:rPr>
              <a:t>In the future, I’ll also conduct in-depth interviews with content creators.</a:t>
            </a:r>
            <a:br>
              <a:rPr lang="en-US" altLang="zh-CN" sz="700">
                <a:solidFill>
                  <a:schemeClr val="bg1"/>
                </a:solidFill>
              </a:rPr>
            </a:br>
            <a:r>
              <a:rPr lang="en-US" altLang="zh-CN" sz="700">
                <a:solidFill>
                  <a:schemeClr val="bg1"/>
                </a:solidFill>
              </a:rPr>
              <a:t>To analyse this data, I’ll rely on semiotics, existentialist philosophy, network sociology, identity theory, and other disciplines to construct a theoretical framework and provide a coherent explanation.</a:t>
            </a:r>
            <a:br>
              <a:rPr lang="en-US" altLang="zh-CN" sz="700">
                <a:solidFill>
                  <a:schemeClr val="bg1"/>
                </a:solidFill>
              </a:rPr>
            </a:br>
            <a:r>
              <a:rPr lang="en-US" altLang="zh-CN" sz="700">
                <a:solidFill>
                  <a:schemeClr val="bg1"/>
                </a:solidFill>
              </a:rPr>
              <a:t>Finally, I’m not the only one interested in this phenomenon or culture. Many scholars are already researching it.</a:t>
            </a:r>
            <a:br>
              <a:rPr lang="en-US" altLang="zh-CN" sz="700">
                <a:solidFill>
                  <a:schemeClr val="bg1"/>
                </a:solidFill>
              </a:rPr>
            </a:br>
            <a:r>
              <a:rPr lang="en-US" altLang="zh-CN" sz="700">
                <a:solidFill>
                  <a:schemeClr val="bg1"/>
                </a:solidFill>
              </a:rPr>
              <a:t>Although this remains a niche subculture, it’s gaining traction globally.</a:t>
            </a:r>
            <a:br>
              <a:rPr lang="en-US" altLang="zh-CN" sz="700">
                <a:solidFill>
                  <a:schemeClr val="bg1"/>
                </a:solidFill>
              </a:rPr>
            </a:br>
            <a:r>
              <a:rPr lang="en-US" altLang="zh-CN" sz="700">
                <a:solidFill>
                  <a:schemeClr val="bg1"/>
                </a:solidFill>
              </a:rPr>
              <a:t>In my view, my research embodies the quote I mentioned earlier.</a:t>
            </a:r>
            <a:br>
              <a:rPr lang="en-US" altLang="zh-CN" sz="700">
                <a:solidFill>
                  <a:schemeClr val="bg1"/>
                </a:solidFill>
              </a:rPr>
            </a:br>
            <a:r>
              <a:rPr lang="en-US" altLang="zh-CN" sz="700">
                <a:solidFill>
                  <a:schemeClr val="bg1"/>
                </a:solidFill>
              </a:rPr>
              <a:t>Looking at this final chart, you’ll see that this culture remains vibrant. Creative communities continue to engage with it, interacting with social realities in real time.</a:t>
            </a:r>
            <a:br>
              <a:rPr lang="en-US" altLang="zh-CN" sz="700">
                <a:solidFill>
                  <a:schemeClr val="bg1"/>
                </a:solidFill>
              </a:rPr>
            </a:br>
            <a:r>
              <a:rPr lang="en-US" altLang="zh-CN" sz="700">
                <a:solidFill>
                  <a:schemeClr val="bg1"/>
                </a:solidFill>
              </a:rPr>
              <a:t>Social events often inspire creators to produce new works, some of which go on to trend on social media.</a:t>
            </a:r>
            <a:br>
              <a:rPr lang="en-US" altLang="zh-CN" sz="700">
                <a:solidFill>
                  <a:schemeClr val="bg1"/>
                </a:solidFill>
              </a:rPr>
            </a:br>
            <a:r>
              <a:rPr lang="en-US" altLang="zh-CN" sz="700">
                <a:solidFill>
                  <a:schemeClr val="bg1"/>
                </a:solidFill>
              </a:rPr>
              <a:t>As I said earlier, this culture wasn’t born in China—it was imported. But its localisation has been so successful that its content now diverges significantly from Western expressions.</a:t>
            </a:r>
            <a:br>
              <a:rPr lang="en-US" altLang="zh-CN" sz="700">
                <a:solidFill>
                  <a:schemeClr val="bg1"/>
                </a:solidFill>
              </a:rPr>
            </a:br>
            <a:r>
              <a:rPr lang="en-US" altLang="zh-CN" sz="700">
                <a:solidFill>
                  <a:schemeClr val="bg1"/>
                </a:solidFill>
              </a:rPr>
              <a:t>And it continues to evolve, attracting more and more creators.</a:t>
            </a:r>
            <a:br>
              <a:rPr lang="en-US" altLang="zh-CN" sz="700">
                <a:solidFill>
                  <a:schemeClr val="bg1"/>
                </a:solidFill>
              </a:rPr>
            </a:br>
            <a:r>
              <a:rPr lang="en-US" altLang="zh-CN" sz="700">
                <a:solidFill>
                  <a:schemeClr val="bg1"/>
                </a:solidFill>
              </a:rPr>
              <a:t>I know my own contribution is small and limited. But this is exactly what this research needs—diverse voices from different researchers.</a:t>
            </a:r>
            <a:br>
              <a:rPr lang="en-US" altLang="zh-CN" sz="700">
                <a:solidFill>
                  <a:schemeClr val="bg1"/>
                </a:solidFill>
              </a:rPr>
            </a:br>
            <a:r>
              <a:rPr lang="en-US" altLang="zh-CN" sz="700">
                <a:solidFill>
                  <a:schemeClr val="bg1"/>
                </a:solidFill>
              </a:rPr>
              <a:t>Every unique study represents the distance between the researcher and their subject.</a:t>
            </a:r>
            <a:br>
              <a:rPr lang="en-US" altLang="zh-CN" sz="700">
                <a:solidFill>
                  <a:schemeClr val="bg1"/>
                </a:solidFill>
              </a:rPr>
            </a:br>
            <a:r>
              <a:rPr lang="en-US" altLang="zh-CN" sz="700">
                <a:solidFill>
                  <a:schemeClr val="bg1"/>
                </a:solidFill>
              </a:rPr>
              <a:t>Returning to the theme, I believe contemporaneity is “a constantly receding horizon.”</a:t>
            </a:r>
            <a:br>
              <a:rPr lang="en-US" altLang="zh-CN" sz="700">
                <a:solidFill>
                  <a:schemeClr val="bg1"/>
                </a:solidFill>
              </a:rPr>
            </a:br>
            <a:r>
              <a:rPr lang="en-US" altLang="zh-CN" sz="700">
                <a:solidFill>
                  <a:schemeClr val="bg1"/>
                </a:solidFill>
              </a:rPr>
              <a:t>It’s the juxtaposition of acceleration and stagnation, the overlap of past and future.</a:t>
            </a:r>
            <a:br>
              <a:rPr lang="en-US" altLang="zh-CN" sz="700">
                <a:solidFill>
                  <a:schemeClr val="bg1"/>
                </a:solidFill>
              </a:rPr>
            </a:br>
            <a:r>
              <a:rPr lang="en-US" altLang="zh-CN" sz="700">
                <a:solidFill>
                  <a:schemeClr val="bg1"/>
                </a:solidFill>
              </a:rPr>
              <a:t>The plurality of “the contemporary” involves questions of time and space. It doesn’t refer to the here and now but rather the intersection of different times—reviving the past while anticipating the future.</a:t>
            </a:r>
            <a:br>
              <a:rPr lang="en-US" altLang="zh-CN" sz="700">
                <a:solidFill>
                  <a:schemeClr val="bg1"/>
                </a:solidFill>
              </a:rPr>
            </a:br>
            <a:r>
              <a:rPr lang="en-US" altLang="zh-CN" sz="700">
                <a:solidFill>
                  <a:schemeClr val="bg1"/>
                </a:solidFill>
              </a:rPr>
              <a:t>In this sense, contemporaneity transcends time, encompassing diverse experiences across different temporal and spatial dimensions.</a:t>
            </a:r>
            <a:br>
              <a:rPr lang="en-US" altLang="zh-CN" sz="700">
                <a:solidFill>
                  <a:schemeClr val="bg1"/>
                </a:solidFill>
              </a:rPr>
            </a:br>
            <a:r>
              <a:rPr lang="en-US" altLang="zh-CN" sz="700">
                <a:solidFill>
                  <a:schemeClr val="bg1"/>
                </a:solidFill>
              </a:rPr>
              <a:t>I’ll leave you with a quote from Michel Foucault:</a:t>
            </a:r>
            <a:br>
              <a:rPr lang="en-US" altLang="zh-CN" sz="700">
                <a:solidFill>
                  <a:schemeClr val="bg1"/>
                </a:solidFill>
              </a:rPr>
            </a:br>
            <a:r>
              <a:rPr lang="en-US" altLang="zh-CN" sz="700">
                <a:solidFill>
                  <a:schemeClr val="bg1"/>
                </a:solidFill>
              </a:rPr>
              <a:t>"Perhaps the most certain and unquestionable of all philosophical questions is the question of the present age, the question of what we are at this moment."</a:t>
            </a:r>
            <a:br>
              <a:rPr lang="en-US" altLang="zh-CN" sz="700">
                <a:solidFill>
                  <a:schemeClr val="bg1"/>
                </a:solidFill>
              </a:rPr>
            </a:br>
            <a:r>
              <a:rPr lang="en-US" altLang="zh-CN" sz="700">
                <a:solidFill>
                  <a:schemeClr val="bg1"/>
                </a:solidFill>
              </a:rPr>
              <a:t>At this moment, in this place, and in what I’m doing, I am confident that I am a practitioner of the contemporary. Thank you.</a:t>
            </a:r>
            <a:br>
              <a:rPr lang="en-US" altLang="zh-CN" sz="700">
                <a:solidFill>
                  <a:schemeClr val="bg1"/>
                </a:solidFill>
              </a:rPr>
            </a:br>
            <a:endParaRPr lang="en-US" altLang="zh-CN" sz="700">
              <a:solidFill>
                <a:schemeClr val="bg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AutoShape 2"/>
          <p:cNvSpPr/>
          <p:nvPr>
            <p:ph type="body" sz="quarter" idx="4294967295"/>
          </p:nvPr>
        </p:nvSpPr>
        <p:spPr>
          <a:xfrm>
            <a:off x="5333884" y="5029314"/>
            <a:ext cx="1370888" cy="312420"/>
          </a:xfrm>
        </p:spPr>
        <p:txBody>
          <a:bodyPr vert="horz" lIns="91440" tIns="45720" rIns="91440" bIns="45720" anchor="t">
            <a:spAutoFit/>
          </a:bodyPr>
          <a:p>
            <a:pPr marL="0" indent="0" algn="l">
              <a:lnSpc>
                <a:spcPct val="90000"/>
              </a:lnSpc>
              <a:spcBef>
                <a:spcPts val="1000"/>
              </a:spcBef>
            </a:pPr>
            <a:r>
              <a:rPr lang="en-US" altLang="zh-CN" sz="1600" b="0" i="1" u="none" baseline="0">
                <a:solidFill>
                  <a:srgbClr val="FFFFFF"/>
                </a:solidFill>
                <a:latin typeface="微软雅黑" panose="020B0503020204020204" charset="-122"/>
                <a:ea typeface="微软雅黑" panose="020B0503020204020204" charset="-122"/>
              </a:rPr>
              <a:t>Guobin Su</a:t>
            </a:r>
            <a:endParaRPr lang="en-US" altLang="zh-CN" sz="1600" b="0" i="1" u="none" baseline="0">
              <a:solidFill>
                <a:srgbClr val="FFFFFF"/>
              </a:solidFill>
              <a:latin typeface="微软雅黑" panose="020B0503020204020204" charset="-122"/>
              <a:ea typeface="微软雅黑" panose="020B0503020204020204" charset="-122"/>
            </a:endParaRPr>
          </a:p>
        </p:txBody>
      </p:sp>
      <p:sp>
        <p:nvSpPr>
          <p:cNvPr id="3" name="AutoShape 3"/>
          <p:cNvSpPr/>
          <p:nvPr>
            <p:ph type="ctrTitle"/>
          </p:nvPr>
        </p:nvSpPr>
        <p:spPr>
          <a:xfrm>
            <a:off x="914400" y="2667000"/>
            <a:ext cx="12743180" cy="706755"/>
          </a:xfrm>
        </p:spPr>
        <p:txBody>
          <a:bodyPr vert="horz" wrap="square" lIns="91440" tIns="45720" rIns="91440" bIns="45720" anchor="b">
            <a:spAutoFit/>
          </a:bodyPr>
          <a:p>
            <a:pPr marL="0" algn="l">
              <a:lnSpc>
                <a:spcPct val="100000"/>
              </a:lnSpc>
              <a:spcBef>
                <a:spcPct val="0"/>
              </a:spcBef>
            </a:pPr>
            <a:r>
              <a:rPr lang="zh-CN" altLang="en-US" sz="4000" b="1" i="1">
                <a:solidFill>
                  <a:srgbClr val="FFFFFF"/>
                </a:solidFill>
                <a:latin typeface="微软雅黑" panose="020B0503020204020204" charset="-122"/>
                <a:ea typeface="微软雅黑" panose="020B0503020204020204" charset="-122"/>
              </a:rPr>
              <a:t>Why am I a contemporary</a:t>
            </a:r>
            <a:r>
              <a:rPr lang="en-US" altLang="zh-CN" sz="4000" b="1" i="1">
                <a:solidFill>
                  <a:srgbClr val="FFFFFF"/>
                </a:solidFill>
                <a:latin typeface="微软雅黑" panose="020B0503020204020204" charset="-122"/>
                <a:ea typeface="微软雅黑" panose="020B0503020204020204" charset="-122"/>
              </a:rPr>
              <a:t> </a:t>
            </a:r>
            <a:r>
              <a:rPr lang="zh-CN" altLang="en-US" sz="4000" b="1" i="1">
                <a:solidFill>
                  <a:srgbClr val="FFFFFF"/>
                </a:solidFill>
                <a:latin typeface="微软雅黑" panose="020B0503020204020204" charset="-122"/>
                <a:ea typeface="微软雅黑" panose="020B0503020204020204" charset="-122"/>
              </a:rPr>
              <a:t>practitioner?</a:t>
            </a:r>
            <a:endParaRPr lang="zh-CN" altLang="en-US" sz="4000" b="1" i="1">
              <a:solidFill>
                <a:srgbClr val="FFFFFF"/>
              </a:solidFill>
              <a:latin typeface="微软雅黑" panose="020B0503020204020204" charset="-122"/>
              <a:ea typeface="微软雅黑" panose="020B0503020204020204" charset="-122"/>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AutoShape 2"/>
          <p:cNvSpPr/>
          <p:nvPr>
            <p:ph type="title"/>
          </p:nvPr>
        </p:nvSpPr>
        <p:spPr>
          <a:xfrm>
            <a:off x="709305" y="4082344"/>
            <a:ext cx="5677105" cy="480131"/>
          </a:xfrm>
        </p:spPr>
        <p:txBody>
          <a:bodyPr vert="horz" lIns="91440" tIns="45720" rIns="91440" bIns="45720" anchor="t">
            <a:spAutoFit/>
          </a:bodyPr>
          <a:p>
            <a:pPr algn="l">
              <a:lnSpc>
                <a:spcPct val="90000"/>
              </a:lnSpc>
              <a:spcBef>
                <a:spcPct val="0"/>
              </a:spcBef>
            </a:pPr>
            <a:r>
              <a:rPr lang="zh-CN" altLang="en-US" sz="2800" b="1" i="1" u="none" baseline="0">
                <a:solidFill>
                  <a:srgbClr val="FFFFFF"/>
                </a:solidFill>
                <a:latin typeface="微软雅黑" panose="020B0503020204020204" charset="-122"/>
                <a:ea typeface="微软雅黑" panose="020B0503020204020204" charset="-122"/>
              </a:rPr>
              <a:t>Defining 'Contemporary' in Research</a:t>
            </a:r>
            <a:endParaRPr lang="zh-CN" altLang="en-US" sz="2800" b="1" i="1" u="none" baseline="0">
              <a:solidFill>
                <a:srgbClr val="FFFFFF"/>
              </a:solidFill>
              <a:latin typeface="微软雅黑" panose="020B0503020204020204" charset="-122"/>
              <a:ea typeface="微软雅黑" panose="020B0503020204020204" charset="-122"/>
            </a:endParaRPr>
          </a:p>
        </p:txBody>
      </p:sp>
      <p:sp>
        <p:nvSpPr>
          <p:cNvPr id="3" name="TextBox 3"/>
          <p:cNvSpPr txBox="1"/>
          <p:nvPr/>
        </p:nvSpPr>
        <p:spPr>
          <a:xfrm>
            <a:off x="709613" y="2830923"/>
            <a:ext cx="1200150" cy="1198880"/>
          </a:xfrm>
          <a:prstGeom prst="rect">
            <a:avLst/>
          </a:prstGeom>
          <a:noFill/>
        </p:spPr>
        <p:txBody>
          <a:bodyPr vert="horz" wrap="none" lIns="91440" tIns="45720" rIns="91440" bIns="45720" rtlCol="0" anchor="t">
            <a:spAutoFit/>
          </a:bodyPr>
          <a:lstStyle/>
          <a:p>
            <a:pPr marL="0" algn="l">
              <a:defRPr/>
            </a:pPr>
            <a:r>
              <a:rPr lang="en-US" sz="7200" b="1" i="1" u="none" baseline="0">
                <a:solidFill>
                  <a:schemeClr val="accent1"/>
                </a:solidFill>
                <a:latin typeface="Arial" panose="020B0604020202020204"/>
                <a:ea typeface="Arial" panose="020B0604020202020204"/>
              </a:rPr>
              <a:t>00</a:t>
            </a:r>
            <a:endParaRPr lang="en-US" sz="1100"/>
          </a:p>
        </p:txBody>
      </p:sp>
      <p:sp>
        <p:nvSpPr>
          <p:cNvPr id="4" name="文本框 3"/>
          <p:cNvSpPr txBox="1"/>
          <p:nvPr/>
        </p:nvSpPr>
        <p:spPr>
          <a:xfrm>
            <a:off x="762000" y="4953000"/>
            <a:ext cx="7625080" cy="1570355"/>
          </a:xfrm>
          <a:prstGeom prst="rect">
            <a:avLst/>
          </a:prstGeom>
        </p:spPr>
        <p:txBody>
          <a:bodyPr>
            <a:noAutofit/>
          </a:bodyPr>
          <a:p>
            <a:pPr marL="0" indent="0" algn="l"/>
            <a:endParaRPr lang="en-US" altLang="zh-CN" b="1" i="0">
              <a:solidFill>
                <a:schemeClr val="bg1"/>
              </a:solidFill>
              <a:latin typeface="Microsoft YaHei UI" panose="020B0503020204020204" charset="-122"/>
              <a:ea typeface="Microsoft YaHei UI" panose="020B0503020204020204" charset="-122"/>
              <a:cs typeface="Big John" panose="02000000000000000000"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标题 10"/>
          <p:cNvSpPr/>
          <p:nvPr>
            <p:ph type="title"/>
          </p:nvPr>
        </p:nvSpPr>
        <p:spPr>
          <a:xfrm>
            <a:off x="0" y="990600"/>
            <a:ext cx="12051665" cy="5624195"/>
          </a:xfrm>
        </p:spPr>
        <p:txBody>
          <a:bodyPr>
            <a:noAutofit/>
          </a:bodyPr>
          <a:p>
            <a:pPr algn="l"/>
            <a:r>
              <a:rPr lang="en-US" altLang="zh-CN" sz="2800" b="1">
                <a:solidFill>
                  <a:schemeClr val="accent1"/>
                </a:solidFill>
              </a:rPr>
              <a:t>Key Aspects of Contemporaneity in Research</a:t>
            </a:r>
            <a:br>
              <a:rPr lang="en-US" altLang="zh-CN" sz="1600">
                <a:solidFill>
                  <a:schemeClr val="bg1"/>
                </a:solidFill>
              </a:rPr>
            </a:br>
            <a:br>
              <a:rPr lang="en-US" altLang="zh-CN" sz="1600">
                <a:solidFill>
                  <a:schemeClr val="bg1"/>
                </a:solidFill>
              </a:rPr>
            </a:br>
            <a:r>
              <a:rPr lang="en-US" altLang="zh-CN" sz="1600">
                <a:solidFill>
                  <a:schemeClr val="bg1"/>
                </a:solidFill>
              </a:rPr>
              <a:t>1</a:t>
            </a:r>
            <a:r>
              <a:rPr lang="en-US" altLang="zh-CN" sz="2400" b="1">
                <a:solidFill>
                  <a:schemeClr val="bg1"/>
                </a:solidFill>
              </a:rPr>
              <a:t>.</a:t>
            </a:r>
            <a:r>
              <a:rPr lang="en-US" altLang="zh-CN" sz="2400" b="1">
                <a:solidFill>
                  <a:schemeClr val="tx1"/>
                </a:solidFill>
                <a:highlight>
                  <a:srgbClr val="FFFF00"/>
                </a:highlight>
              </a:rPr>
              <a:t> Relevance to Current Issues: </a:t>
            </a:r>
            <a:r>
              <a:rPr lang="en-US" altLang="zh-CN" sz="1800">
                <a:solidFill>
                  <a:schemeClr val="bg1"/>
                </a:solidFill>
              </a:rPr>
              <a:t>Contemporary research addresses problems and questions that are pertinent to the present day. For example, in urban planning, contemporaneity involves studying issues like land consumption and ecosystem services in relation to current sustainable development goals (Fanfani et al., 2021).</a:t>
            </a:r>
            <a:br>
              <a:rPr lang="en-US" altLang="zh-CN" sz="1800">
                <a:solidFill>
                  <a:schemeClr val="bg1"/>
                </a:solidFill>
              </a:rPr>
            </a:br>
            <a:br>
              <a:rPr lang="en-US" altLang="zh-CN" sz="1800">
                <a:solidFill>
                  <a:schemeClr val="bg1"/>
                </a:solidFill>
              </a:rPr>
            </a:br>
            <a:r>
              <a:rPr lang="en-US" altLang="zh-CN" sz="1800">
                <a:solidFill>
                  <a:schemeClr val="bg1"/>
                </a:solidFill>
              </a:rPr>
              <a:t>2. </a:t>
            </a:r>
            <a:r>
              <a:rPr lang="en-US" altLang="zh-CN" sz="2400" b="1">
                <a:solidFill>
                  <a:schemeClr val="tx1"/>
                </a:solidFill>
                <a:highlight>
                  <a:srgbClr val="FFFF00"/>
                </a:highlight>
              </a:rPr>
              <a:t>Interdisciplinary Approach:</a:t>
            </a:r>
            <a:r>
              <a:rPr lang="en-US" altLang="zh-CN" sz="1800">
                <a:solidFill>
                  <a:schemeClr val="tx1"/>
                </a:solidFill>
                <a:highlight>
                  <a:srgbClr val="FFFF00"/>
                </a:highlight>
              </a:rPr>
              <a:t> </a:t>
            </a:r>
            <a:r>
              <a:rPr lang="en-US" altLang="zh-CN" sz="1800">
                <a:solidFill>
                  <a:schemeClr val="bg1"/>
                </a:solidFill>
              </a:rPr>
              <a:t>Contemporary research often crosses traditional disciplinary boundaries to address complex, modern issues. This is evident in studies that combine elements from different fields to create comprehensive frameworks for analysis (Chen, 2024).</a:t>
            </a:r>
            <a:br>
              <a:rPr lang="en-US" altLang="zh-CN" sz="1800">
                <a:solidFill>
                  <a:schemeClr val="bg1"/>
                </a:solidFill>
              </a:rPr>
            </a:br>
            <a:br>
              <a:rPr lang="en-US" altLang="zh-CN" sz="1800">
                <a:solidFill>
                  <a:schemeClr val="bg1"/>
                </a:solidFill>
              </a:rPr>
            </a:br>
            <a:r>
              <a:rPr lang="en-US" altLang="zh-CN" sz="1800">
                <a:solidFill>
                  <a:schemeClr val="bg1"/>
                </a:solidFill>
              </a:rPr>
              <a:t>3. </a:t>
            </a:r>
            <a:r>
              <a:rPr lang="en-US" altLang="zh-CN" sz="2400" b="1">
                <a:solidFill>
                  <a:schemeClr val="tx1"/>
                </a:solidFill>
                <a:highlight>
                  <a:srgbClr val="FFFF00"/>
                </a:highlight>
              </a:rPr>
              <a:t>Adaptation to Changing Contexts:</a:t>
            </a:r>
            <a:r>
              <a:rPr lang="en-US" altLang="zh-CN" sz="2400" b="1">
                <a:solidFill>
                  <a:schemeClr val="bg1"/>
                </a:solidFill>
              </a:rPr>
              <a:t> </a:t>
            </a:r>
            <a:r>
              <a:rPr lang="en-US" altLang="zh-CN" sz="1800">
                <a:solidFill>
                  <a:schemeClr val="bg1"/>
                </a:solidFill>
              </a:rPr>
              <a:t>Contemporaneity in research involves recognizing and adapting to rapidly changing social, economic, and environmental contexts. This may include updating research methodologies or theoretical frameworks to better suit current conditions (Fanfani et al., 2021).</a:t>
            </a:r>
            <a:br>
              <a:rPr lang="en-US" altLang="zh-CN" sz="1800">
                <a:solidFill>
                  <a:schemeClr val="bg1"/>
                </a:solidFill>
              </a:rPr>
            </a:br>
            <a:br>
              <a:rPr lang="en-US" altLang="zh-CN" sz="1800">
                <a:solidFill>
                  <a:schemeClr val="bg1"/>
                </a:solidFill>
              </a:rPr>
            </a:br>
            <a:br>
              <a:rPr lang="en-US" altLang="zh-CN" sz="1800">
                <a:solidFill>
                  <a:schemeClr val="bg1"/>
                </a:solidFill>
              </a:rPr>
            </a:br>
            <a:br>
              <a:rPr lang="en-US" altLang="zh-CN" sz="1800">
                <a:solidFill>
                  <a:schemeClr val="bg1"/>
                </a:solidFill>
              </a:rPr>
            </a:br>
            <a:br>
              <a:rPr lang="en-US" altLang="zh-CN" sz="1800">
                <a:solidFill>
                  <a:schemeClr val="bg1"/>
                </a:solidFill>
              </a:rPr>
            </a:br>
            <a:br>
              <a:rPr lang="en-US" altLang="zh-CN" sz="1800">
                <a:solidFill>
                  <a:schemeClr val="bg1"/>
                </a:solidFill>
              </a:rPr>
            </a:br>
            <a:br>
              <a:rPr lang="en-US" altLang="zh-CN" sz="1800">
                <a:solidFill>
                  <a:schemeClr val="bg1"/>
                </a:solidFill>
              </a:rPr>
            </a:br>
            <a:endParaRPr lang="en-US" altLang="zh-CN" sz="1800">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TextBox 10"/>
          <p:cNvSpPr txBox="1"/>
          <p:nvPr>
            <p:custDataLst>
              <p:tags r:id="rId1"/>
            </p:custDataLst>
          </p:nvPr>
        </p:nvSpPr>
        <p:spPr>
          <a:xfrm>
            <a:off x="381000" y="3200400"/>
            <a:ext cx="3470275" cy="2376170"/>
          </a:xfrm>
          <a:prstGeom prst="rect">
            <a:avLst/>
          </a:prstGeom>
        </p:spPr>
        <p:txBody>
          <a:bodyPr vert="horz" wrap="square" lIns="91440" tIns="45720" rIns="91440" bIns="45720" rtlCol="0" anchor="t">
            <a:noAutofit/>
          </a:bodyPr>
          <a:lstStyle/>
          <a:p>
            <a:pPr marL="0" algn="l">
              <a:lnSpc>
                <a:spcPct val="150000"/>
              </a:lnSpc>
              <a:defRPr/>
            </a:pPr>
            <a:r>
              <a:rPr lang="en-US" altLang="zh-CN" sz="1200" b="1">
                <a:solidFill>
                  <a:schemeClr val="bg1"/>
                </a:solidFill>
              </a:rPr>
              <a:t>The aesthetics, often characterized by amateur editing and lowquality imagery, emphasize relatability and authenticity, resonating deeply with Generation Z. These trends also act as channels for cultural critique, enabling youth to challenge societal norms and express anxieties about the future (Huang, 2022). Within the Chinese context, these aesthetics are further shaped by government policies, internet censorship, and the unique cultural dynamics of a society grappling with modernity (Yang, 2021).</a:t>
            </a:r>
            <a:endParaRPr lang="en-US" altLang="zh-CN" sz="1200" b="1">
              <a:solidFill>
                <a:schemeClr val="bg1"/>
              </a:solidFill>
            </a:endParaRPr>
          </a:p>
        </p:txBody>
      </p:sp>
      <p:sp>
        <p:nvSpPr>
          <p:cNvPr id="11" name="TextBox 11"/>
          <p:cNvSpPr txBox="1"/>
          <p:nvPr>
            <p:custDataLst>
              <p:tags r:id="rId2"/>
            </p:custDataLst>
          </p:nvPr>
        </p:nvSpPr>
        <p:spPr>
          <a:xfrm>
            <a:off x="381000" y="2743200"/>
            <a:ext cx="3219450" cy="377190"/>
          </a:xfrm>
          <a:prstGeom prst="rect">
            <a:avLst/>
          </a:prstGeom>
          <a:noFill/>
        </p:spPr>
        <p:txBody>
          <a:bodyPr vert="horz" wrap="square" lIns="91440" tIns="45720" rIns="91440" bIns="45720" rtlCol="0" anchor="t">
            <a:noAutofit/>
          </a:bodyPr>
          <a:lstStyle/>
          <a:p>
            <a:pPr marL="0" algn="l">
              <a:defRPr/>
            </a:pPr>
            <a:r>
              <a:rPr lang="en-US" sz="1600" b="1" i="0" u="none" baseline="0">
                <a:solidFill>
                  <a:schemeClr val="accent1"/>
                </a:solidFill>
                <a:latin typeface="+mn-ea"/>
                <a:ea typeface="+mn-ea"/>
              </a:rPr>
              <a:t>Core suffix aesthetics</a:t>
            </a:r>
            <a:endParaRPr lang="en-US" sz="1100"/>
          </a:p>
        </p:txBody>
      </p:sp>
      <p:sp>
        <p:nvSpPr>
          <p:cNvPr id="13" name="TextBox 13"/>
          <p:cNvSpPr txBox="1"/>
          <p:nvPr>
            <p:custDataLst>
              <p:tags r:id="rId3"/>
            </p:custDataLst>
          </p:nvPr>
        </p:nvSpPr>
        <p:spPr>
          <a:xfrm>
            <a:off x="8502650" y="3276600"/>
            <a:ext cx="3589655" cy="3321050"/>
          </a:xfrm>
          <a:prstGeom prst="rect">
            <a:avLst/>
          </a:prstGeom>
        </p:spPr>
        <p:txBody>
          <a:bodyPr vert="horz" wrap="square" lIns="91440" tIns="45720" rIns="91440" bIns="45720" rtlCol="0" anchor="t">
            <a:noAutofit/>
          </a:bodyPr>
          <a:lstStyle/>
          <a:p>
            <a:pPr marL="0" algn="l">
              <a:lnSpc>
                <a:spcPct val="150000"/>
              </a:lnSpc>
              <a:defRPr/>
            </a:pPr>
            <a:r>
              <a:rPr lang="en-US" altLang="zh-CN" sz="1200" b="1">
                <a:solidFill>
                  <a:schemeClr val="bg1"/>
                </a:solidFill>
                <a:sym typeface="+mn-ea"/>
              </a:rPr>
              <a:t>Chinese youth have turned to social media platforms like Douyin (TikTok), Weibo, and Bilibili as outlets for selfexpression and communitybuilding. A significant trend within these platforms is the emergence of "Core Suffix Aesthetics," where terms like "weirdcore," "millennialcore," and "cottagecore" represent distinct visual styles and subcultural identities (Zhang, 2023). This phenomenon, rooted in global aesthetic trends, has become a powerful medium for young people to articulate their experiences, frustrations, and aspirations in a rapidly changing world.</a:t>
            </a:r>
            <a:endParaRPr lang="en-US" altLang="zh-CN" sz="1200" b="1">
              <a:solidFill>
                <a:schemeClr val="bg1"/>
              </a:solidFill>
              <a:sym typeface="+mn-ea"/>
            </a:endParaRPr>
          </a:p>
        </p:txBody>
      </p:sp>
      <p:sp>
        <p:nvSpPr>
          <p:cNvPr id="14" name="TextBox 14"/>
          <p:cNvSpPr txBox="1"/>
          <p:nvPr>
            <p:custDataLst>
              <p:tags r:id="rId4"/>
            </p:custDataLst>
          </p:nvPr>
        </p:nvSpPr>
        <p:spPr>
          <a:xfrm>
            <a:off x="8458200" y="2819400"/>
            <a:ext cx="5955030" cy="527050"/>
          </a:xfrm>
          <a:prstGeom prst="rect">
            <a:avLst/>
          </a:prstGeom>
          <a:noFill/>
        </p:spPr>
        <p:txBody>
          <a:bodyPr vert="horz" wrap="square" lIns="91440" tIns="45720" rIns="91440" bIns="45720" rtlCol="0" anchor="t">
            <a:noAutofit/>
          </a:bodyPr>
          <a:lstStyle/>
          <a:p>
            <a:pPr marL="0" algn="l">
              <a:defRPr/>
            </a:pPr>
            <a:r>
              <a:rPr lang="en-US" sz="1600" b="1" i="0" u="none" baseline="0">
                <a:solidFill>
                  <a:schemeClr val="accent1"/>
                </a:solidFill>
                <a:latin typeface="+mn-ea"/>
                <a:ea typeface="+mn-ea"/>
              </a:rPr>
              <a:t>Social media platforms</a:t>
            </a:r>
            <a:endParaRPr lang="en-US" sz="1600" b="1">
              <a:solidFill>
                <a:schemeClr val="accent1"/>
              </a:solidFill>
              <a:latin typeface="+mn-ea"/>
            </a:endParaRPr>
          </a:p>
        </p:txBody>
      </p:sp>
      <p:pic>
        <p:nvPicPr>
          <p:cNvPr id="18" name="图片 17"/>
          <p:cNvPicPr>
            <a:picLocks noChangeAspect="1"/>
          </p:cNvPicPr>
          <p:nvPr>
            <p:custDataLst>
              <p:tags r:id="rId5"/>
            </p:custDataLst>
          </p:nvPr>
        </p:nvPicPr>
        <p:blipFill>
          <a:blip r:embed="rId6"/>
          <a:stretch>
            <a:fillRect/>
          </a:stretch>
        </p:blipFill>
        <p:spPr>
          <a:xfrm>
            <a:off x="8534400" y="812165"/>
            <a:ext cx="3334385" cy="1772920"/>
          </a:xfrm>
          <a:prstGeom prst="rect">
            <a:avLst/>
          </a:prstGeom>
        </p:spPr>
      </p:pic>
      <p:pic>
        <p:nvPicPr>
          <p:cNvPr id="21" name="图片 20"/>
          <p:cNvPicPr/>
          <p:nvPr>
            <p:custDataLst>
              <p:tags r:id="rId7"/>
            </p:custDataLst>
          </p:nvPr>
        </p:nvPicPr>
        <p:blipFill>
          <a:blip r:embed="rId8"/>
          <a:stretch>
            <a:fillRect/>
          </a:stretch>
        </p:blipFill>
        <p:spPr>
          <a:xfrm>
            <a:off x="389890" y="838200"/>
            <a:ext cx="3002280" cy="1745615"/>
          </a:xfrm>
          <a:prstGeom prst="rect">
            <a:avLst/>
          </a:prstGeom>
        </p:spPr>
      </p:pic>
      <p:sp>
        <p:nvSpPr>
          <p:cNvPr id="30" name="文本框 29"/>
          <p:cNvSpPr txBox="1"/>
          <p:nvPr/>
        </p:nvSpPr>
        <p:spPr>
          <a:xfrm>
            <a:off x="304800" y="76200"/>
            <a:ext cx="11344910" cy="913130"/>
          </a:xfrm>
          <a:prstGeom prst="rect">
            <a:avLst/>
          </a:prstGeom>
          <a:noFill/>
        </p:spPr>
        <p:txBody>
          <a:bodyPr wrap="square" rtlCol="0" anchor="t">
            <a:noAutofit/>
          </a:bodyPr>
          <a:p>
            <a:r>
              <a:rPr lang="en-US" altLang="zh-CN" sz="3200" b="1" i="1">
                <a:solidFill>
                  <a:schemeClr val="bg1"/>
                </a:solidFill>
                <a:latin typeface="微软雅黑" panose="020B0503020204020204" charset="-122"/>
                <a:ea typeface="微软雅黑" panose="020B0503020204020204" charset="-122"/>
              </a:rPr>
              <a:t>Research Overview</a:t>
            </a:r>
            <a:endParaRPr lang="en-US" altLang="zh-CN" sz="3200" b="1" i="1">
              <a:solidFill>
                <a:schemeClr val="bg1"/>
              </a:solidFill>
              <a:latin typeface="微软雅黑" panose="020B0503020204020204" charset="-122"/>
              <a:ea typeface="微软雅黑" panose="020B0503020204020204" charset="-122"/>
            </a:endParaRPr>
          </a:p>
        </p:txBody>
      </p:sp>
      <p:pic>
        <p:nvPicPr>
          <p:cNvPr id="2" name="图片 1"/>
          <p:cNvPicPr>
            <a:picLocks noChangeAspect="1"/>
          </p:cNvPicPr>
          <p:nvPr>
            <p:custDataLst>
              <p:tags r:id="rId9"/>
            </p:custDataLst>
          </p:nvPr>
        </p:nvPicPr>
        <p:blipFill>
          <a:blip r:embed="rId10"/>
          <a:stretch>
            <a:fillRect/>
          </a:stretch>
        </p:blipFill>
        <p:spPr>
          <a:xfrm>
            <a:off x="4030345" y="812165"/>
            <a:ext cx="4008120" cy="1773555"/>
          </a:xfrm>
          <a:prstGeom prst="rect">
            <a:avLst/>
          </a:prstGeom>
        </p:spPr>
      </p:pic>
      <p:pic>
        <p:nvPicPr>
          <p:cNvPr id="3" name="图片 2"/>
          <p:cNvPicPr>
            <a:picLocks noChangeAspect="1"/>
          </p:cNvPicPr>
          <p:nvPr>
            <p:custDataLst>
              <p:tags r:id="rId11"/>
            </p:custDataLst>
          </p:nvPr>
        </p:nvPicPr>
        <p:blipFill>
          <a:blip r:embed="rId12"/>
          <a:stretch>
            <a:fillRect/>
          </a:stretch>
        </p:blipFill>
        <p:spPr>
          <a:xfrm>
            <a:off x="4029710" y="2438400"/>
            <a:ext cx="3999230" cy="1981200"/>
          </a:xfrm>
          <a:prstGeom prst="rect">
            <a:avLst/>
          </a:prstGeom>
        </p:spPr>
      </p:pic>
      <p:pic>
        <p:nvPicPr>
          <p:cNvPr id="4" name="图片 3"/>
          <p:cNvPicPr>
            <a:picLocks noChangeAspect="1"/>
          </p:cNvPicPr>
          <p:nvPr>
            <p:custDataLst>
              <p:tags r:id="rId13"/>
            </p:custDataLst>
          </p:nvPr>
        </p:nvPicPr>
        <p:blipFill>
          <a:blip r:embed="rId14"/>
          <a:stretch>
            <a:fillRect/>
          </a:stretch>
        </p:blipFill>
        <p:spPr>
          <a:xfrm>
            <a:off x="4024630" y="4419600"/>
            <a:ext cx="4013835" cy="20447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AutoShape 2"/>
          <p:cNvSpPr/>
          <p:nvPr>
            <p:ph type="title"/>
          </p:nvPr>
        </p:nvSpPr>
        <p:spPr>
          <a:xfrm>
            <a:off x="709305" y="4082344"/>
            <a:ext cx="5677105" cy="478155"/>
          </a:xfrm>
        </p:spPr>
        <p:txBody>
          <a:bodyPr vert="horz" lIns="91440" tIns="45720" rIns="91440" bIns="45720" anchor="t">
            <a:spAutoFit/>
          </a:bodyPr>
          <a:p>
            <a:pPr algn="l">
              <a:lnSpc>
                <a:spcPct val="90000"/>
              </a:lnSpc>
              <a:spcBef>
                <a:spcPct val="0"/>
              </a:spcBef>
            </a:pPr>
            <a:r>
              <a:rPr lang="zh-CN" altLang="en-US" sz="2800" b="1" i="1">
                <a:solidFill>
                  <a:srgbClr val="FFFFFF"/>
                </a:solidFill>
                <a:latin typeface="微软雅黑" panose="020B0503020204020204" charset="-122"/>
                <a:ea typeface="微软雅黑" panose="020B0503020204020204" charset="-122"/>
                <a:sym typeface="+mn-ea"/>
              </a:rPr>
              <a:t>Relevance to Current Issues</a:t>
            </a:r>
            <a:endParaRPr lang="zh-CN" altLang="en-US" sz="2800" b="1" i="1" u="none" baseline="0">
              <a:solidFill>
                <a:srgbClr val="FFFFFF"/>
              </a:solidFill>
              <a:latin typeface="微软雅黑" panose="020B0503020204020204" charset="-122"/>
              <a:ea typeface="微软雅黑" panose="020B0503020204020204" charset="-122"/>
            </a:endParaRPr>
          </a:p>
        </p:txBody>
      </p:sp>
      <p:sp>
        <p:nvSpPr>
          <p:cNvPr id="3" name="TextBox 3"/>
          <p:cNvSpPr txBox="1"/>
          <p:nvPr/>
        </p:nvSpPr>
        <p:spPr>
          <a:xfrm>
            <a:off x="709613" y="2830923"/>
            <a:ext cx="1200150" cy="1198880"/>
          </a:xfrm>
          <a:prstGeom prst="rect">
            <a:avLst/>
          </a:prstGeom>
          <a:noFill/>
        </p:spPr>
        <p:txBody>
          <a:bodyPr vert="horz" wrap="none" lIns="91440" tIns="45720" rIns="91440" bIns="45720" rtlCol="0" anchor="t">
            <a:spAutoFit/>
          </a:bodyPr>
          <a:lstStyle/>
          <a:p>
            <a:pPr marL="0" algn="l">
              <a:defRPr/>
            </a:pPr>
            <a:r>
              <a:rPr lang="en-US" sz="7200" b="1" i="1" u="none" baseline="0">
                <a:solidFill>
                  <a:schemeClr val="accent1"/>
                </a:solidFill>
                <a:latin typeface="Arial" panose="020B0604020202020204"/>
                <a:ea typeface="Arial" panose="020B0604020202020204"/>
              </a:rPr>
              <a:t>01</a:t>
            </a:r>
            <a:endParaRPr lang="en-US" sz="11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AutoShape 2"/>
          <p:cNvSpPr/>
          <p:nvPr>
            <p:ph type="title"/>
          </p:nvPr>
        </p:nvSpPr>
        <p:spPr>
          <a:xfrm>
            <a:off x="497840" y="2202815"/>
            <a:ext cx="11196320" cy="4320540"/>
          </a:xfrm>
        </p:spPr>
        <p:txBody>
          <a:bodyPr vert="horz" wrap="square" lIns="91440" tIns="45720" rIns="91440" bIns="45720" anchor="t">
            <a:spAutoFit/>
          </a:bodyPr>
          <a:p>
            <a:pPr algn="l">
              <a:lnSpc>
                <a:spcPct val="90000"/>
              </a:lnSpc>
              <a:spcBef>
                <a:spcPct val="0"/>
              </a:spcBef>
            </a:pPr>
            <a:r>
              <a:rPr lang="en-US" altLang="zh-CN" sz="1800" b="1">
                <a:solidFill>
                  <a:schemeClr val="bg1"/>
                </a:solidFill>
              </a:rPr>
              <a:t>Agamben interprets the contemporary as an experience of profound dissonance:</a:t>
            </a:r>
            <a:br>
              <a:rPr lang="en-US" altLang="zh-CN" sz="1800" b="1">
                <a:solidFill>
                  <a:schemeClr val="bg1"/>
                </a:solidFill>
              </a:rPr>
            </a:br>
            <a:br>
              <a:rPr lang="en-US" altLang="zh-CN" sz="1800" b="1">
                <a:solidFill>
                  <a:schemeClr val="bg1"/>
                </a:solidFill>
              </a:rPr>
            </a:br>
            <a:r>
              <a:rPr lang="en-US" altLang="zh-CN" sz="1800" b="1">
                <a:solidFill>
                  <a:schemeClr val="bg2">
                    <a:lumMod val="10000"/>
                  </a:schemeClr>
                </a:solidFill>
                <a:highlight>
                  <a:srgbClr val="FFFF00"/>
                </a:highlight>
              </a:rPr>
              <a:t>‘Contemporariness is, then, a singular relationship with one’s own time, which adheres to it and, at the same time, keeps a distance from it.   More  precisely, it is that relationship with time that adheres to it, through a disjunction and an anachronism.’</a:t>
            </a:r>
            <a:br>
              <a:rPr lang="en-US" altLang="zh-CN" sz="1800" b="1">
                <a:solidFill>
                  <a:schemeClr val="bg1"/>
                </a:solidFill>
              </a:rPr>
            </a:br>
            <a:br>
              <a:rPr lang="en-US" altLang="zh-CN" sz="1800" b="1">
                <a:solidFill>
                  <a:schemeClr val="bg1"/>
                </a:solidFill>
              </a:rPr>
            </a:br>
            <a:r>
              <a:rPr lang="en-US" altLang="zh-CN" sz="1800" b="1">
                <a:solidFill>
                  <a:schemeClr val="bg1"/>
                </a:solidFill>
              </a:rPr>
              <a:t>Such a quote reminds us of the frequent elision that occurs between the conceptualisation of the ‘modern’ and the categorization of the ‘contemporary’. The terms are not synonyms. To be ‘contemporary’ is to experience a state of proximity with one’s temporality. In his discussion, Agamben attempts to articulate the idea that the contemporary is an ahistorical concept; not a label of periodization, but an existential marker.  This perspective foregrounds the critical importance of context and recontextualisation when forming and understanding of ‘contemporary literature’. For Agamben, the mode of thought that this position demands is one that involves an integral epistemological difficulty:</a:t>
            </a:r>
            <a:br>
              <a:rPr lang="en-US" altLang="zh-CN" sz="1800" b="1">
                <a:solidFill>
                  <a:schemeClr val="bg1"/>
                </a:solidFill>
              </a:rPr>
            </a:br>
            <a:br>
              <a:rPr lang="en-US" altLang="zh-CN" sz="1800" b="1">
                <a:solidFill>
                  <a:schemeClr val="bg1"/>
                </a:solidFill>
              </a:rPr>
            </a:br>
            <a:r>
              <a:rPr lang="en-US" altLang="zh-CN" sz="1800" b="1">
                <a:solidFill>
                  <a:schemeClr val="bg2">
                    <a:lumMod val="10000"/>
                  </a:schemeClr>
                </a:solidFill>
                <a:highlight>
                  <a:srgbClr val="FFFF00"/>
                </a:highlight>
              </a:rPr>
              <a:t>The contemporary is he who firmly holds his gaze on his own time so as to perceive not its light, but rather its darkness.</a:t>
            </a:r>
            <a:r>
              <a:rPr lang="en-US" altLang="zh-CN" sz="1800" b="1">
                <a:solidFill>
                  <a:schemeClr val="bg1"/>
                </a:solidFill>
              </a:rPr>
              <a:t> All eras, for those who experience contemporariness, are obscure. The contemporary is precisely the person who knows how to see this obscurity, who is able to write by dipping his pen in the obscurity of the present.</a:t>
            </a:r>
            <a:endParaRPr lang="en-US" altLang="zh-CN" sz="1800" b="1">
              <a:solidFill>
                <a:schemeClr val="bg1"/>
              </a:solidFill>
            </a:endParaRPr>
          </a:p>
        </p:txBody>
      </p:sp>
      <p:pic>
        <p:nvPicPr>
          <p:cNvPr id="5" name="图片 4"/>
          <p:cNvPicPr/>
          <p:nvPr/>
        </p:nvPicPr>
        <p:blipFill>
          <a:blip r:embed="rId1"/>
          <a:stretch>
            <a:fillRect/>
          </a:stretch>
        </p:blipFill>
        <p:spPr>
          <a:xfrm>
            <a:off x="9880600" y="304800"/>
            <a:ext cx="1638300" cy="1722120"/>
          </a:xfrm>
          <a:prstGeom prst="rect">
            <a:avLst/>
          </a:prstGeom>
        </p:spPr>
      </p:pic>
      <p:sp>
        <p:nvSpPr>
          <p:cNvPr id="6" name="AutoShape 2"/>
          <p:cNvSpPr/>
          <p:nvPr/>
        </p:nvSpPr>
        <p:spPr>
          <a:xfrm>
            <a:off x="660402" y="0"/>
            <a:ext cx="10858500" cy="1028700"/>
          </a:xfrm>
          <a:prstGeom prst="rect">
            <a:avLst/>
          </a:prstGeom>
        </p:spPr>
        <p:txBody>
          <a:bodyPr vert="horz" lIns="91440" tIns="45720" rIns="91440" bIns="4572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Bef>
                <a:spcPct val="0"/>
              </a:spcBef>
            </a:pPr>
            <a:r>
              <a:rPr lang="zh-CN" altLang="en-US" sz="2800" b="1" i="0" u="none" baseline="0">
                <a:solidFill>
                  <a:srgbClr val="FFFFFF"/>
                </a:solidFill>
                <a:latin typeface="微软雅黑" panose="020B0503020204020204" charset="-122"/>
                <a:ea typeface="微软雅黑" panose="020B0503020204020204" charset="-122"/>
              </a:rPr>
              <a:t>Inspired Quotations</a:t>
            </a:r>
            <a:endParaRPr lang="zh-CN" altLang="en-US" sz="2800" b="1" i="0" u="none" baseline="0">
              <a:solidFill>
                <a:srgbClr val="FFFFFF"/>
              </a:solidFill>
              <a:latin typeface="微软雅黑" panose="020B0503020204020204" charset="-122"/>
              <a:ea typeface="微软雅黑" panose="020B0503020204020204" charset="-122"/>
            </a:endParaRPr>
          </a:p>
        </p:txBody>
      </p:sp>
      <p:sp>
        <p:nvSpPr>
          <p:cNvPr id="8" name="文本框 7"/>
          <p:cNvSpPr txBox="1"/>
          <p:nvPr/>
        </p:nvSpPr>
        <p:spPr>
          <a:xfrm>
            <a:off x="9829800" y="1980883"/>
            <a:ext cx="5080000" cy="337185"/>
          </a:xfrm>
          <a:prstGeom prst="rect">
            <a:avLst/>
          </a:prstGeom>
        </p:spPr>
        <p:txBody>
          <a:bodyPr>
            <a:spAutoFit/>
          </a:bodyPr>
          <a:p>
            <a:pPr marL="0" indent="0">
              <a:spcBef>
                <a:spcPct val="0"/>
              </a:spcBef>
              <a:spcAft>
                <a:spcPct val="0"/>
              </a:spcAft>
            </a:pPr>
            <a:r>
              <a:rPr lang="en-US" altLang="zh-CN" sz="1600" b="0" i="0">
                <a:solidFill>
                  <a:schemeClr val="bg1"/>
                </a:solidFill>
                <a:latin typeface="+mj-ea"/>
                <a:ea typeface="+mj-ea"/>
              </a:rPr>
              <a:t>Giorgio Agamben</a:t>
            </a:r>
            <a:endParaRPr lang="en-US" altLang="zh-CN" sz="1600" b="0" i="0">
              <a:solidFill>
                <a:schemeClr val="bg1"/>
              </a:solidFill>
              <a:latin typeface="+mj-ea"/>
              <a:ea typeface="+mj-ea"/>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custDataLst>
              <p:tags r:id="rId1"/>
            </p:custDataLst>
          </p:nvPr>
        </p:nvSpPr>
        <p:spPr>
          <a:xfrm>
            <a:off x="6192009" y="3090146"/>
            <a:ext cx="4986213" cy="511553"/>
          </a:xfrm>
          <a:prstGeom prst="rect">
            <a:avLst/>
          </a:prstGeom>
          <a:noFill/>
        </p:spPr>
        <p:txBody>
          <a:bodyPr wrap="square" lIns="0" tIns="0" rIns="0" bIns="0" rtlCol="0" anchor="t" anchorCtr="0">
            <a:noAutofit/>
          </a:bodyPr>
          <a:lstStyle/>
          <a:p>
            <a:pPr algn="just">
              <a:lnSpc>
                <a:spcPct val="130000"/>
              </a:lnSpc>
              <a:spcBef>
                <a:spcPct val="0"/>
              </a:spcBef>
              <a:spcAft>
                <a:spcPct val="0"/>
              </a:spcAft>
            </a:pPr>
            <a:r>
              <a:rPr lang="zh-CN" altLang="en-US" sz="1400">
                <a:solidFill>
                  <a:schemeClr val="tx1">
                    <a:lumMod val="85000"/>
                    <a:lumOff val="15000"/>
                  </a:schemeClr>
                </a:solidFill>
                <a:latin typeface="+mn-ea"/>
                <a:cs typeface="+mn-ea"/>
              </a:rPr>
              <a:t>此处输入你的智能图形项正文，文字是您思想的提炼</a:t>
            </a:r>
            <a:endParaRPr lang="zh-CN" altLang="en-US" sz="1400">
              <a:solidFill>
                <a:schemeClr val="tx1">
                  <a:lumMod val="85000"/>
                  <a:lumOff val="15000"/>
                </a:schemeClr>
              </a:solidFill>
              <a:latin typeface="+mn-ea"/>
              <a:cs typeface="+mn-ea"/>
            </a:endParaRPr>
          </a:p>
        </p:txBody>
      </p:sp>
      <p:sp>
        <p:nvSpPr>
          <p:cNvPr id="9" name="矩形 8"/>
          <p:cNvSpPr/>
          <p:nvPr>
            <p:custDataLst>
              <p:tags r:id="rId2"/>
            </p:custDataLst>
          </p:nvPr>
        </p:nvSpPr>
        <p:spPr>
          <a:xfrm>
            <a:off x="6192009" y="4854861"/>
            <a:ext cx="4986213" cy="511553"/>
          </a:xfrm>
          <a:prstGeom prst="rect">
            <a:avLst/>
          </a:prstGeom>
          <a:noFill/>
        </p:spPr>
        <p:txBody>
          <a:bodyPr wrap="square" lIns="0" tIns="0" rIns="0" bIns="0" rtlCol="0" anchor="t" anchorCtr="0">
            <a:noAutofit/>
          </a:bodyPr>
          <a:lstStyle/>
          <a:p>
            <a:pPr algn="just">
              <a:lnSpc>
                <a:spcPct val="130000"/>
              </a:lnSpc>
              <a:spcBef>
                <a:spcPct val="0"/>
              </a:spcBef>
              <a:spcAft>
                <a:spcPct val="0"/>
              </a:spcAft>
            </a:pPr>
            <a:r>
              <a:rPr lang="zh-CN" altLang="en-US" sz="1400">
                <a:solidFill>
                  <a:schemeClr val="tx1">
                    <a:lumMod val="85000"/>
                    <a:lumOff val="15000"/>
                  </a:schemeClr>
                </a:solidFill>
                <a:latin typeface="+mn-ea"/>
                <a:cs typeface="+mn-ea"/>
              </a:rPr>
              <a:t>此处输入你的智能图形项正文，文字是您思想的提炼</a:t>
            </a:r>
            <a:endParaRPr lang="zh-CN" altLang="en-US" sz="1400">
              <a:solidFill>
                <a:schemeClr val="tx1">
                  <a:lumMod val="85000"/>
                  <a:lumOff val="15000"/>
                </a:schemeClr>
              </a:solidFill>
              <a:latin typeface="+mn-ea"/>
              <a:cs typeface="+mn-ea"/>
            </a:endParaRPr>
          </a:p>
        </p:txBody>
      </p:sp>
      <p:sp>
        <p:nvSpPr>
          <p:cNvPr id="10" name="文本框 9"/>
          <p:cNvSpPr txBox="1"/>
          <p:nvPr/>
        </p:nvSpPr>
        <p:spPr>
          <a:xfrm>
            <a:off x="76200" y="2976880"/>
            <a:ext cx="11758295" cy="3712845"/>
          </a:xfrm>
          <a:prstGeom prst="rect">
            <a:avLst/>
          </a:prstGeom>
        </p:spPr>
        <p:txBody>
          <a:bodyPr wrap="square">
            <a:noAutofit/>
          </a:bodyPr>
          <a:p>
            <a:pPr marL="0" indent="0"/>
            <a:r>
              <a:rPr lang="en-US" altLang="zh-CN" sz="1200" b="1" i="0">
                <a:solidFill>
                  <a:schemeClr val="bg1"/>
                </a:solidFill>
                <a:latin typeface="微软雅黑" panose="020B0503020204020204" charset="-122"/>
                <a:ea typeface="微软雅黑" panose="020B0503020204020204" charset="-122"/>
              </a:rPr>
              <a:t>One of the primary indicators of this existential crisis is the rising prevalence of mental health issues among Chinese adolescents. Recent research has highlighted that a lack of meaning in life (MIL) is associated with increased rates of depression and anxiety in youth (Chen et al., 2024). </a:t>
            </a:r>
            <a:endParaRPr lang="en-US" altLang="zh-CN" sz="1200" b="1" i="0">
              <a:solidFill>
                <a:schemeClr val="bg1"/>
              </a:solidFill>
              <a:latin typeface="微软雅黑" panose="020B0503020204020204" charset="-122"/>
              <a:ea typeface="微软雅黑" panose="020B0503020204020204" charset="-122"/>
            </a:endParaRPr>
          </a:p>
          <a:p>
            <a:pPr marL="0" indent="0"/>
            <a:endParaRPr lang="en-US" altLang="zh-CN" sz="1200" b="1" i="0">
              <a:solidFill>
                <a:schemeClr val="bg1"/>
              </a:solidFill>
              <a:latin typeface="微软雅黑" panose="020B0503020204020204" charset="-122"/>
              <a:ea typeface="微软雅黑" panose="020B0503020204020204" charset="-122"/>
            </a:endParaRPr>
          </a:p>
          <a:p>
            <a:pPr marL="0" indent="0"/>
            <a:r>
              <a:rPr lang="en-US" altLang="zh-CN" sz="1200" b="1">
                <a:solidFill>
                  <a:schemeClr val="bg1"/>
                </a:solidFill>
                <a:latin typeface="微软雅黑" panose="020B0503020204020204" charset="-122"/>
                <a:ea typeface="微软雅黑" panose="020B0503020204020204" charset="-122"/>
                <a:sym typeface="+mn-ea"/>
              </a:rPr>
              <a:t>One of the primary drivers of this existential crisis is the increasing economic pressure and high unemployment rates among Chinese youth. A recent study found that urban youth unemployment rates in China peaked at 21.3% in June 2023, leading to a corresponding increase in anxietyrelated expressions on social media platforms (Wang et al., 2024). </a:t>
            </a:r>
            <a:endParaRPr lang="en-US" altLang="zh-CN" sz="1200" b="1">
              <a:solidFill>
                <a:schemeClr val="bg1"/>
              </a:solidFill>
              <a:latin typeface="微软雅黑" panose="020B0503020204020204" charset="-122"/>
              <a:ea typeface="微软雅黑" panose="020B0503020204020204" charset="-122"/>
              <a:sym typeface="+mn-ea"/>
            </a:endParaRPr>
          </a:p>
          <a:p>
            <a:pPr marL="0" indent="0"/>
            <a:endParaRPr lang="en-US" altLang="zh-CN" sz="1200" b="1" i="0">
              <a:solidFill>
                <a:schemeClr val="bg1"/>
              </a:solidFill>
              <a:latin typeface="微软雅黑" panose="020B0503020204020204" charset="-122"/>
              <a:ea typeface="微软雅黑" panose="020B0503020204020204" charset="-122"/>
              <a:sym typeface="+mn-ea"/>
            </a:endParaRPr>
          </a:p>
          <a:p>
            <a:pPr marL="0" indent="0"/>
            <a:r>
              <a:rPr lang="en-US" altLang="zh-CN" sz="1200" b="1" i="0">
                <a:solidFill>
                  <a:schemeClr val="bg1"/>
                </a:solidFill>
                <a:latin typeface="微软雅黑" panose="020B0503020204020204" charset="-122"/>
                <a:ea typeface="微软雅黑" panose="020B0503020204020204" charset="-122"/>
              </a:rPr>
              <a:t>The psychological dimension of this crisis is evident in the rising prevalence of mental health issues among Chinese youth. Research indicates that a significant proportion of Chinese adolescents experience diminished life meaning, with 62.0% of participants in one study exhibiting scores below the threshold on the Purpose in Life scale (Li et al., 2024). </a:t>
            </a:r>
            <a:endParaRPr lang="en-US" altLang="zh-CN" sz="1200" b="1" i="0">
              <a:solidFill>
                <a:schemeClr val="bg1"/>
              </a:solidFill>
              <a:latin typeface="微软雅黑" panose="020B0503020204020204" charset="-122"/>
              <a:ea typeface="微软雅黑" panose="020B0503020204020204" charset="-122"/>
            </a:endParaRPr>
          </a:p>
          <a:p>
            <a:pPr marL="0" indent="0"/>
            <a:endParaRPr lang="en-US" altLang="zh-CN" sz="1200" b="1" i="0">
              <a:solidFill>
                <a:schemeClr val="bg1"/>
              </a:solidFill>
              <a:latin typeface="微软雅黑" panose="020B0503020204020204" charset="-122"/>
              <a:ea typeface="微软雅黑" panose="020B0503020204020204" charset="-122"/>
            </a:endParaRPr>
          </a:p>
          <a:p>
            <a:pPr marL="0" indent="0"/>
            <a:r>
              <a:rPr lang="en-US" altLang="zh-CN" sz="1200" b="1" i="0">
                <a:solidFill>
                  <a:schemeClr val="bg1"/>
                </a:solidFill>
                <a:latin typeface="微软雅黑" panose="020B0503020204020204" charset="-122"/>
                <a:ea typeface="微软雅黑" panose="020B0503020204020204" charset="-122"/>
              </a:rPr>
              <a:t>Another contemporary aspect of the Chinese youth's existential crisis is the growing concern about environmental issues and climate change. Research on Generation Z's ecoanxiety reveals that young people worldwide, including in China, are experiencing negative emotions related to the environmental crisis (Papadimitriou et al., 2023). </a:t>
            </a:r>
            <a:endParaRPr lang="en-US" altLang="zh-CN" sz="1200" b="1" i="0">
              <a:solidFill>
                <a:schemeClr val="bg1"/>
              </a:solidFill>
              <a:latin typeface="微软雅黑" panose="020B0503020204020204" charset="-122"/>
              <a:ea typeface="微软雅黑" panose="020B0503020204020204" charset="-122"/>
            </a:endParaRPr>
          </a:p>
          <a:p>
            <a:pPr marL="0" indent="0"/>
            <a:endParaRPr lang="en-US" altLang="zh-CN" sz="1200" b="1" i="0">
              <a:solidFill>
                <a:schemeClr val="bg1"/>
              </a:solidFill>
              <a:latin typeface="微软雅黑" panose="020B0503020204020204" charset="-122"/>
              <a:ea typeface="微软雅黑" panose="020B0503020204020204" charset="-122"/>
            </a:endParaRPr>
          </a:p>
          <a:p>
            <a:pPr marL="0" indent="0"/>
            <a:r>
              <a:rPr lang="en-US" altLang="zh-CN" sz="1200" b="1" i="0">
                <a:solidFill>
                  <a:schemeClr val="bg1"/>
                </a:solidFill>
                <a:latin typeface="微软雅黑" panose="020B0503020204020204" charset="-122"/>
                <a:ea typeface="微软雅黑" panose="020B0503020204020204" charset="-122"/>
              </a:rPr>
              <a:t>Recent data highlights concerning trends in suicide rates among Chinese adolescents. Between 2010 and 2021, the suicide mortality rate for teenagers aged 15–19 years in China increased from 2.16 to 3.42 per 100,000 population, despite an overall decline in injuryrelated mortality among children and adolescents during the same period (BMC, 2024). </a:t>
            </a:r>
            <a:endParaRPr lang="en-US" altLang="zh-CN" sz="1200" b="1" i="0">
              <a:solidFill>
                <a:schemeClr val="bg1"/>
              </a:solidFill>
              <a:latin typeface="微软雅黑" panose="020B0503020204020204" charset="-122"/>
              <a:ea typeface="微软雅黑" panose="020B0503020204020204" charset="-122"/>
            </a:endParaRPr>
          </a:p>
        </p:txBody>
      </p:sp>
      <p:pic>
        <p:nvPicPr>
          <p:cNvPr id="13" name="图片 12"/>
          <p:cNvPicPr/>
          <p:nvPr/>
        </p:nvPicPr>
        <p:blipFill>
          <a:blip r:embed="rId3"/>
          <a:srcRect l="10456" r="26805"/>
          <a:stretch>
            <a:fillRect/>
          </a:stretch>
        </p:blipFill>
        <p:spPr>
          <a:xfrm>
            <a:off x="228600" y="152400"/>
            <a:ext cx="3045460" cy="2595880"/>
          </a:xfrm>
          <a:prstGeom prst="rect">
            <a:avLst/>
          </a:prstGeom>
        </p:spPr>
      </p:pic>
      <p:pic>
        <p:nvPicPr>
          <p:cNvPr id="17" name="图片 16"/>
          <p:cNvPicPr/>
          <p:nvPr/>
        </p:nvPicPr>
        <p:blipFill>
          <a:blip r:embed="rId4"/>
          <a:stretch>
            <a:fillRect/>
          </a:stretch>
        </p:blipFill>
        <p:spPr>
          <a:xfrm>
            <a:off x="3276600" y="162560"/>
            <a:ext cx="2485390" cy="2585720"/>
          </a:xfrm>
          <a:prstGeom prst="rect">
            <a:avLst/>
          </a:prstGeom>
        </p:spPr>
      </p:pic>
      <p:pic>
        <p:nvPicPr>
          <p:cNvPr id="21" name="图片 20"/>
          <p:cNvPicPr/>
          <p:nvPr/>
        </p:nvPicPr>
        <p:blipFill>
          <a:blip r:embed="rId5"/>
          <a:stretch>
            <a:fillRect/>
          </a:stretch>
        </p:blipFill>
        <p:spPr>
          <a:xfrm>
            <a:off x="5715000" y="152400"/>
            <a:ext cx="3267710" cy="2596515"/>
          </a:xfrm>
          <a:prstGeom prst="rect">
            <a:avLst/>
          </a:prstGeom>
        </p:spPr>
      </p:pic>
      <p:pic>
        <p:nvPicPr>
          <p:cNvPr id="22" name="图片 21"/>
          <p:cNvPicPr/>
          <p:nvPr/>
        </p:nvPicPr>
        <p:blipFill>
          <a:blip r:embed="rId6"/>
          <a:stretch>
            <a:fillRect/>
          </a:stretch>
        </p:blipFill>
        <p:spPr>
          <a:xfrm>
            <a:off x="8961755" y="228600"/>
            <a:ext cx="2922905" cy="2414270"/>
          </a:xfrm>
          <a:prstGeom prst="rect">
            <a:avLst/>
          </a:prstGeom>
        </p:spPr>
      </p:pic>
    </p:spTree>
    <p:custDataLst>
      <p:tags r:id="rId7"/>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0" name="图片 19"/>
          <p:cNvPicPr/>
          <p:nvPr/>
        </p:nvPicPr>
        <p:blipFill>
          <a:blip r:embed="rId1"/>
          <a:stretch>
            <a:fillRect/>
          </a:stretch>
        </p:blipFill>
        <p:spPr>
          <a:xfrm>
            <a:off x="4419600" y="691515"/>
            <a:ext cx="3194050" cy="2269490"/>
          </a:xfrm>
          <a:prstGeom prst="rect">
            <a:avLst/>
          </a:prstGeom>
        </p:spPr>
      </p:pic>
      <p:sp>
        <p:nvSpPr>
          <p:cNvPr id="2" name="AutoShape 2"/>
          <p:cNvSpPr/>
          <p:nvPr>
            <p:ph type="title"/>
          </p:nvPr>
        </p:nvSpPr>
        <p:spPr>
          <a:xfrm>
            <a:off x="2" y="-304800"/>
            <a:ext cx="10858500" cy="1028700"/>
          </a:xfrm>
        </p:spPr>
        <p:txBody>
          <a:bodyPr vert="horz" lIns="91440" tIns="45720" rIns="91440" bIns="45720" anchor="b">
            <a:normAutofit/>
          </a:bodyPr>
          <a:p>
            <a:pPr algn="l">
              <a:lnSpc>
                <a:spcPct val="90000"/>
              </a:lnSpc>
              <a:spcBef>
                <a:spcPct val="0"/>
              </a:spcBef>
            </a:pPr>
            <a:r>
              <a:rPr lang="zh-CN" altLang="en-US" sz="2800" b="1" i="0" u="none" baseline="0">
                <a:solidFill>
                  <a:srgbClr val="FFFFFF"/>
                </a:solidFill>
                <a:latin typeface="微软雅黑" panose="020B0503020204020204" charset="-122"/>
                <a:ea typeface="微软雅黑" panose="020B0503020204020204" charset="-122"/>
              </a:rPr>
              <a:t>Focus on Youth Struggles</a:t>
            </a:r>
            <a:endParaRPr lang="zh-CN" altLang="en-US" sz="2800" b="1" i="0" u="none" baseline="0">
              <a:solidFill>
                <a:srgbClr val="FFFFFF"/>
              </a:solidFill>
              <a:latin typeface="微软雅黑" panose="020B0503020204020204" charset="-122"/>
              <a:ea typeface="微软雅黑" panose="020B0503020204020204" charset="-122"/>
            </a:endParaRPr>
          </a:p>
        </p:txBody>
      </p:sp>
      <p:sp>
        <p:nvSpPr>
          <p:cNvPr id="3" name="AutoShape 3"/>
          <p:cNvSpPr/>
          <p:nvPr>
            <p:custDataLst>
              <p:tags r:id="rId2"/>
            </p:custDataLst>
          </p:nvPr>
        </p:nvSpPr>
        <p:spPr>
          <a:xfrm>
            <a:off x="7951" y="2813516"/>
            <a:ext cx="12192000" cy="2678822"/>
          </a:xfrm>
          <a:prstGeom prst="roundRect">
            <a:avLst>
              <a:gd name="adj" fmla="val 0"/>
            </a:avLst>
          </a:prstGeom>
          <a:solidFill>
            <a:schemeClr val="accent2">
              <a:alpha val="30000"/>
              <a:lumMod val="20000"/>
              <a:lumOff val="80000"/>
            </a:schemeClr>
          </a:solidFill>
          <a:ln>
            <a:noFill/>
          </a:ln>
          <a:effectLst/>
        </p:spPr>
        <p:txBody>
          <a:bodyPr rot="0" vert="horz" wrap="square" lIns="91440" tIns="45720" rIns="91440" bIns="45720" anchor="t">
            <a:noAutofit/>
          </a:bodyPr>
          <a:p>
            <a:pPr marL="0" algn="ctr"/>
          </a:p>
        </p:txBody>
      </p:sp>
      <p:sp>
        <p:nvSpPr>
          <p:cNvPr id="4" name="AutoShape 4"/>
          <p:cNvSpPr/>
          <p:nvPr>
            <p:custDataLst>
              <p:tags r:id="rId3"/>
            </p:custDataLst>
          </p:nvPr>
        </p:nvSpPr>
        <p:spPr>
          <a:xfrm>
            <a:off x="723611" y="3062314"/>
            <a:ext cx="3131708" cy="464331"/>
          </a:xfrm>
          <a:prstGeom prst="rect">
            <a:avLst/>
          </a:prstGeom>
          <a:noFill/>
          <a:ln>
            <a:noFill/>
          </a:ln>
        </p:spPr>
        <p:txBody>
          <a:bodyPr vert="horz" wrap="square" lIns="108000" tIns="108000" rIns="108000" bIns="108000" anchor="t">
            <a:spAutoFit/>
          </a:bodyPr>
          <a:p>
            <a:pPr marL="0" algn="l"/>
            <a:r>
              <a:rPr lang="zh-CN" altLang="en-US" sz="1600" b="1" i="0" u="none" baseline="0">
                <a:solidFill>
                  <a:srgbClr val="FFFFFF"/>
                </a:solidFill>
                <a:latin typeface="微软雅黑" panose="020B0503020204020204" charset="-122"/>
                <a:ea typeface="微软雅黑" panose="020B0503020204020204" charset="-122"/>
              </a:rPr>
              <a:t>Existential issues</a:t>
            </a:r>
            <a:endParaRPr lang="zh-CN" altLang="en-US" sz="1600" b="1" i="0" u="none" baseline="0">
              <a:solidFill>
                <a:srgbClr val="FFFFFF"/>
              </a:solidFill>
              <a:latin typeface="微软雅黑" panose="020B0503020204020204" charset="-122"/>
              <a:ea typeface="微软雅黑" panose="020B0503020204020204" charset="-122"/>
            </a:endParaRPr>
          </a:p>
        </p:txBody>
      </p:sp>
      <p:sp>
        <p:nvSpPr>
          <p:cNvPr id="5" name="AutoShape 5"/>
          <p:cNvSpPr/>
          <p:nvPr>
            <p:custDataLst>
              <p:tags r:id="rId4"/>
            </p:custDataLst>
          </p:nvPr>
        </p:nvSpPr>
        <p:spPr>
          <a:xfrm>
            <a:off x="723611" y="3694704"/>
            <a:ext cx="3131708" cy="2247265"/>
          </a:xfrm>
          <a:prstGeom prst="rect">
            <a:avLst/>
          </a:prstGeom>
          <a:noFill/>
          <a:ln>
            <a:noFill/>
          </a:ln>
        </p:spPr>
        <p:txBody>
          <a:bodyPr vert="horz" wrap="square" lIns="108000" tIns="108000" rIns="108000" bIns="108000" anchor="t">
            <a:spAutoFit/>
          </a:bodyPr>
          <a:p>
            <a:pPr marL="0" algn="l">
              <a:lnSpc>
                <a:spcPct val="150000"/>
              </a:lnSpc>
            </a:pPr>
            <a:r>
              <a:rPr lang="en-US" altLang="zh-CN" sz="800" b="0" i="0" u="none" baseline="0">
                <a:solidFill>
                  <a:srgbClr val="FFFFFF"/>
                </a:solidFill>
                <a:latin typeface="微软雅黑" panose="020B0503020204020204" charset="-122"/>
                <a:ea typeface="微软雅黑" panose="020B0503020204020204" charset="-122"/>
              </a:rPr>
              <a:t>The study explores the existential issues of young Chinese people in contemporary society, including loneliness, confusion, and anxiety about the future. The deepseated psychological and emotional distress that young people face needs to be attended to in order to better reveal their inner conflicts and challenges.</a:t>
            </a:r>
            <a:endParaRPr lang="en-US" altLang="zh-CN" sz="800" b="0" i="0" u="none" baseline="0">
              <a:solidFill>
                <a:srgbClr val="FFFFFF"/>
              </a:solidFill>
              <a:latin typeface="微软雅黑" panose="020B0503020204020204" charset="-122"/>
              <a:ea typeface="微软雅黑" panose="020B0503020204020204" charset="-122"/>
            </a:endParaRPr>
          </a:p>
          <a:p>
            <a:pPr marL="0" algn="l">
              <a:lnSpc>
                <a:spcPct val="150000"/>
              </a:lnSpc>
            </a:pPr>
            <a:endParaRPr lang="en-US" altLang="zh-CN" sz="800" b="0" i="0" u="none" baseline="0">
              <a:solidFill>
                <a:srgbClr val="FFFFFF"/>
              </a:solidFill>
              <a:latin typeface="微软雅黑" panose="020B0503020204020204" charset="-122"/>
              <a:ea typeface="微软雅黑" panose="020B0503020204020204" charset="-122"/>
            </a:endParaRPr>
          </a:p>
          <a:p>
            <a:pPr marL="0" algn="l">
              <a:lnSpc>
                <a:spcPct val="150000"/>
              </a:lnSpc>
            </a:pPr>
            <a:endParaRPr lang="en-US" altLang="zh-CN" sz="800" b="0" i="0" u="none" baseline="0">
              <a:solidFill>
                <a:srgbClr val="FFFFFF"/>
              </a:solidFill>
              <a:latin typeface="微软雅黑" panose="020B0503020204020204" charset="-122"/>
              <a:ea typeface="微软雅黑" panose="020B0503020204020204" charset="-122"/>
            </a:endParaRPr>
          </a:p>
          <a:p>
            <a:pPr marL="0" algn="l">
              <a:lnSpc>
                <a:spcPct val="150000"/>
              </a:lnSpc>
            </a:pPr>
            <a:endParaRPr lang="en-US" altLang="zh-CN" sz="800" b="0" i="0" u="none" baseline="0">
              <a:solidFill>
                <a:srgbClr val="FFFFFF"/>
              </a:solidFill>
              <a:latin typeface="微软雅黑" panose="020B0503020204020204" charset="-122"/>
              <a:ea typeface="微软雅黑" panose="020B0503020204020204" charset="-122"/>
            </a:endParaRPr>
          </a:p>
          <a:p>
            <a:pPr marL="0" algn="l">
              <a:lnSpc>
                <a:spcPct val="150000"/>
              </a:lnSpc>
            </a:pPr>
            <a:endParaRPr lang="en-US" altLang="zh-CN" sz="800" b="0" i="0" u="none" baseline="0">
              <a:solidFill>
                <a:srgbClr val="FFFFFF"/>
              </a:solidFill>
              <a:latin typeface="微软雅黑" panose="020B0503020204020204" charset="-122"/>
              <a:ea typeface="微软雅黑" panose="020B0503020204020204" charset="-122"/>
            </a:endParaRPr>
          </a:p>
          <a:p>
            <a:pPr marL="0" algn="l">
              <a:lnSpc>
                <a:spcPct val="150000"/>
              </a:lnSpc>
            </a:pPr>
            <a:endParaRPr lang="zh-CN" altLang="en-US" sz="800" b="0" i="0" u="none" baseline="0">
              <a:solidFill>
                <a:srgbClr val="FFFFFF"/>
              </a:solidFill>
              <a:latin typeface="微软雅黑" panose="020B0503020204020204" charset="-122"/>
              <a:ea typeface="微软雅黑" panose="020B0503020204020204" charset="-122"/>
            </a:endParaRPr>
          </a:p>
        </p:txBody>
      </p:sp>
      <p:sp>
        <p:nvSpPr>
          <p:cNvPr id="6" name="AutoShape 6"/>
          <p:cNvSpPr/>
          <p:nvPr>
            <p:custDataLst>
              <p:tags r:id="rId5"/>
            </p:custDataLst>
          </p:nvPr>
        </p:nvSpPr>
        <p:spPr>
          <a:xfrm>
            <a:off x="-2829" y="1662382"/>
            <a:ext cx="3131708" cy="772107"/>
          </a:xfrm>
          <a:prstGeom prst="rect">
            <a:avLst/>
          </a:prstGeom>
          <a:noFill/>
          <a:ln>
            <a:noFill/>
          </a:ln>
        </p:spPr>
        <p:txBody>
          <a:bodyPr vert="horz" wrap="square" lIns="108000" tIns="108000" rIns="108000" bIns="108000" anchor="b">
            <a:spAutoFit/>
          </a:bodyPr>
          <a:p>
            <a:pPr marL="0" algn="l"/>
            <a:r>
              <a:rPr lang="en-US" sz="3600" b="1" i="0" u="none" baseline="0">
                <a:solidFill>
                  <a:schemeClr val="accent1">
                    <a:lumMod val="75000"/>
                  </a:schemeClr>
                </a:solidFill>
                <a:latin typeface="Arial" panose="020B0604020202020204"/>
                <a:ea typeface="Arial" panose="020B0604020202020204"/>
              </a:rPr>
              <a:t>01</a:t>
            </a:r>
            <a:endParaRPr lang="en-US" sz="3600" b="1" i="0" u="none" baseline="0">
              <a:solidFill>
                <a:schemeClr val="accent1">
                  <a:lumMod val="75000"/>
                </a:schemeClr>
              </a:solidFill>
              <a:latin typeface="Arial" panose="020B0604020202020204"/>
              <a:ea typeface="Arial" panose="020B0604020202020204"/>
            </a:endParaRPr>
          </a:p>
        </p:txBody>
      </p:sp>
      <p:sp>
        <p:nvSpPr>
          <p:cNvPr id="7" name="AutoShape 7"/>
          <p:cNvSpPr/>
          <p:nvPr>
            <p:custDataLst>
              <p:tags r:id="rId6"/>
            </p:custDataLst>
          </p:nvPr>
        </p:nvSpPr>
        <p:spPr>
          <a:xfrm>
            <a:off x="117449" y="2775025"/>
            <a:ext cx="552185" cy="45719"/>
          </a:xfrm>
          <a:prstGeom prst="rect">
            <a:avLst/>
          </a:prstGeom>
          <a:solidFill>
            <a:schemeClr val="accent1"/>
          </a:solidFill>
          <a:ln cap="rnd">
            <a:noFill/>
            <a:prstDash val="solid"/>
          </a:ln>
          <a:effectLst/>
        </p:spPr>
        <p:txBody>
          <a:bodyPr rot="0" vert="horz" wrap="square" lIns="91440" tIns="45720" rIns="91440" bIns="45720" anchor="ctr">
            <a:normAutofit/>
          </a:bodyPr>
          <a:p>
            <a:pPr marL="0" algn="ctr"/>
          </a:p>
        </p:txBody>
      </p:sp>
      <p:sp>
        <p:nvSpPr>
          <p:cNvPr id="8" name="AutoShape 8"/>
          <p:cNvSpPr/>
          <p:nvPr>
            <p:custDataLst>
              <p:tags r:id="rId7"/>
            </p:custDataLst>
          </p:nvPr>
        </p:nvSpPr>
        <p:spPr>
          <a:xfrm>
            <a:off x="4460117" y="3062314"/>
            <a:ext cx="3271525" cy="461645"/>
          </a:xfrm>
          <a:prstGeom prst="rect">
            <a:avLst/>
          </a:prstGeom>
          <a:noFill/>
          <a:ln>
            <a:noFill/>
          </a:ln>
        </p:spPr>
        <p:txBody>
          <a:bodyPr vert="horz" wrap="square" lIns="108000" tIns="108000" rIns="108000" bIns="108000" anchor="t">
            <a:spAutoFit/>
          </a:bodyPr>
          <a:p>
            <a:pPr marL="0" algn="l"/>
            <a:r>
              <a:rPr lang="zh-CN" altLang="en-US" sz="1600" b="1" i="0" u="none" baseline="0">
                <a:solidFill>
                  <a:srgbClr val="FFFFFF"/>
                </a:solidFill>
                <a:latin typeface="微软雅黑" panose="020B0503020204020204" charset="-122"/>
                <a:ea typeface="微软雅黑" panose="020B0503020204020204" charset="-122"/>
              </a:rPr>
              <a:t>Cultural</a:t>
            </a:r>
            <a:r>
              <a:rPr lang="en-US" altLang="zh-CN" sz="1600" b="1" i="0" u="none" baseline="0">
                <a:solidFill>
                  <a:srgbClr val="FFFFFF"/>
                </a:solidFill>
                <a:latin typeface="微软雅黑" panose="020B0503020204020204" charset="-122"/>
                <a:ea typeface="微软雅黑" panose="020B0503020204020204" charset="-122"/>
              </a:rPr>
              <a:t> anxiety</a:t>
            </a:r>
            <a:r>
              <a:rPr lang="zh-CN" altLang="en-US" sz="1600" b="1" i="0" u="none" baseline="0">
                <a:solidFill>
                  <a:srgbClr val="FFFFFF"/>
                </a:solidFill>
                <a:latin typeface="微软雅黑" panose="020B0503020204020204" charset="-122"/>
                <a:ea typeface="微软雅黑" panose="020B0503020204020204" charset="-122"/>
              </a:rPr>
              <a:t> </a:t>
            </a:r>
            <a:endParaRPr lang="en-US" altLang="zh-CN" sz="1600" b="1" i="0" u="none" baseline="0">
              <a:solidFill>
                <a:srgbClr val="FFFFFF"/>
              </a:solidFill>
              <a:latin typeface="微软雅黑" panose="020B0503020204020204" charset="-122"/>
              <a:ea typeface="微软雅黑" panose="020B0503020204020204" charset="-122"/>
            </a:endParaRPr>
          </a:p>
        </p:txBody>
      </p:sp>
      <p:sp>
        <p:nvSpPr>
          <p:cNvPr id="9" name="AutoShape 9"/>
          <p:cNvSpPr/>
          <p:nvPr>
            <p:custDataLst>
              <p:tags r:id="rId8"/>
            </p:custDataLst>
          </p:nvPr>
        </p:nvSpPr>
        <p:spPr>
          <a:xfrm>
            <a:off x="4460117" y="3694703"/>
            <a:ext cx="3271525" cy="2247265"/>
          </a:xfrm>
          <a:prstGeom prst="rect">
            <a:avLst/>
          </a:prstGeom>
          <a:noFill/>
          <a:ln>
            <a:noFill/>
          </a:ln>
        </p:spPr>
        <p:txBody>
          <a:bodyPr vert="horz" wrap="square" lIns="108000" tIns="108000" rIns="108000" bIns="108000" anchor="t">
            <a:spAutoFit/>
          </a:bodyPr>
          <a:p>
            <a:pPr marL="0" algn="l">
              <a:lnSpc>
                <a:spcPct val="150000"/>
              </a:lnSpc>
            </a:pPr>
            <a:r>
              <a:rPr lang="en-US" altLang="zh-CN" sz="800" b="0" i="0" u="none" baseline="0">
                <a:solidFill>
                  <a:srgbClr val="FFFFFF"/>
                </a:solidFill>
                <a:latin typeface="微软雅黑" panose="020B0503020204020204" charset="-122"/>
                <a:ea typeface="微软雅黑" panose="020B0503020204020204" charset="-122"/>
              </a:rPr>
              <a:t>Cultural background has an important impact on young people's existential crisis. The collision between traditional Chinese culture and modern Western values has caused young people to face many challenges and anxieties in their search for selfidentity, reflecting the complexity and diversity of cultural identity.</a:t>
            </a:r>
            <a:endParaRPr lang="en-US" altLang="zh-CN" sz="800" b="0" i="0" u="none" baseline="0">
              <a:solidFill>
                <a:srgbClr val="FFFFFF"/>
              </a:solidFill>
              <a:latin typeface="微软雅黑" panose="020B0503020204020204" charset="-122"/>
              <a:ea typeface="微软雅黑" panose="020B0503020204020204" charset="-122"/>
            </a:endParaRPr>
          </a:p>
          <a:p>
            <a:pPr marL="0" algn="l">
              <a:lnSpc>
                <a:spcPct val="150000"/>
              </a:lnSpc>
            </a:pPr>
            <a:endParaRPr lang="en-US" altLang="zh-CN" sz="800" b="0" i="0" u="none" baseline="0">
              <a:solidFill>
                <a:srgbClr val="FFFFFF"/>
              </a:solidFill>
              <a:latin typeface="微软雅黑" panose="020B0503020204020204" charset="-122"/>
              <a:ea typeface="微软雅黑" panose="020B0503020204020204" charset="-122"/>
            </a:endParaRPr>
          </a:p>
          <a:p>
            <a:pPr marL="0" algn="l">
              <a:lnSpc>
                <a:spcPct val="150000"/>
              </a:lnSpc>
            </a:pPr>
            <a:endParaRPr lang="en-US" altLang="zh-CN" sz="800" b="0" i="0" u="none" baseline="0">
              <a:solidFill>
                <a:srgbClr val="FFFFFF"/>
              </a:solidFill>
              <a:latin typeface="微软雅黑" panose="020B0503020204020204" charset="-122"/>
              <a:ea typeface="微软雅黑" panose="020B0503020204020204" charset="-122"/>
            </a:endParaRPr>
          </a:p>
          <a:p>
            <a:pPr marL="0" algn="l">
              <a:lnSpc>
                <a:spcPct val="150000"/>
              </a:lnSpc>
            </a:pPr>
            <a:endParaRPr lang="en-US" altLang="zh-CN" sz="800" b="0" i="0" u="none" baseline="0">
              <a:solidFill>
                <a:srgbClr val="FFFFFF"/>
              </a:solidFill>
              <a:latin typeface="微软雅黑" panose="020B0503020204020204" charset="-122"/>
              <a:ea typeface="微软雅黑" panose="020B0503020204020204" charset="-122"/>
            </a:endParaRPr>
          </a:p>
          <a:p>
            <a:pPr marL="0" algn="l">
              <a:lnSpc>
                <a:spcPct val="150000"/>
              </a:lnSpc>
            </a:pPr>
            <a:endParaRPr lang="en-US" altLang="zh-CN" sz="800" b="0" i="0" u="none" baseline="0">
              <a:solidFill>
                <a:srgbClr val="FFFFFF"/>
              </a:solidFill>
              <a:latin typeface="微软雅黑" panose="020B0503020204020204" charset="-122"/>
              <a:ea typeface="微软雅黑" panose="020B0503020204020204" charset="-122"/>
            </a:endParaRPr>
          </a:p>
          <a:p>
            <a:pPr marL="0" algn="l">
              <a:lnSpc>
                <a:spcPct val="150000"/>
              </a:lnSpc>
            </a:pPr>
            <a:endParaRPr lang="zh-CN" altLang="en-US" sz="800" b="0" i="0" u="none" baseline="0">
              <a:solidFill>
                <a:srgbClr val="FFFFFF"/>
              </a:solidFill>
              <a:latin typeface="微软雅黑" panose="020B0503020204020204" charset="-122"/>
              <a:ea typeface="微软雅黑" panose="020B0503020204020204" charset="-122"/>
            </a:endParaRPr>
          </a:p>
        </p:txBody>
      </p:sp>
      <p:sp>
        <p:nvSpPr>
          <p:cNvPr id="10" name="AutoShape 10"/>
          <p:cNvSpPr/>
          <p:nvPr>
            <p:custDataLst>
              <p:tags r:id="rId9"/>
            </p:custDataLst>
          </p:nvPr>
        </p:nvSpPr>
        <p:spPr>
          <a:xfrm>
            <a:off x="3733677" y="1662382"/>
            <a:ext cx="3271525" cy="772107"/>
          </a:xfrm>
          <a:prstGeom prst="rect">
            <a:avLst/>
          </a:prstGeom>
          <a:noFill/>
          <a:ln>
            <a:noFill/>
          </a:ln>
        </p:spPr>
        <p:txBody>
          <a:bodyPr vert="horz" wrap="square" lIns="108000" tIns="108000" rIns="108000" bIns="108000" anchor="b">
            <a:spAutoFit/>
          </a:bodyPr>
          <a:p>
            <a:pPr marL="0" algn="l"/>
            <a:r>
              <a:rPr lang="en-US" sz="3600" b="1" i="0" u="none" baseline="0">
                <a:solidFill>
                  <a:schemeClr val="accent1">
                    <a:lumMod val="60000"/>
                    <a:lumOff val="40000"/>
                  </a:schemeClr>
                </a:solidFill>
                <a:latin typeface="Arial" panose="020B0604020202020204"/>
                <a:ea typeface="Arial" panose="020B0604020202020204"/>
              </a:rPr>
              <a:t>02</a:t>
            </a:r>
            <a:endParaRPr lang="en-US" sz="3600" b="1" i="0" u="none" baseline="0">
              <a:solidFill>
                <a:schemeClr val="accent1">
                  <a:lumMod val="60000"/>
                  <a:lumOff val="40000"/>
                </a:schemeClr>
              </a:solidFill>
              <a:latin typeface="Arial" panose="020B0604020202020204"/>
              <a:ea typeface="Arial" panose="020B0604020202020204"/>
            </a:endParaRPr>
          </a:p>
        </p:txBody>
      </p:sp>
      <p:sp>
        <p:nvSpPr>
          <p:cNvPr id="11" name="AutoShape 11"/>
          <p:cNvSpPr/>
          <p:nvPr>
            <p:custDataLst>
              <p:tags r:id="rId10"/>
            </p:custDataLst>
          </p:nvPr>
        </p:nvSpPr>
        <p:spPr>
          <a:xfrm>
            <a:off x="3853956" y="2775025"/>
            <a:ext cx="552185" cy="45719"/>
          </a:xfrm>
          <a:prstGeom prst="rect">
            <a:avLst/>
          </a:prstGeom>
          <a:solidFill>
            <a:schemeClr val="accent1">
              <a:lumMod val="60000"/>
              <a:lumOff val="40000"/>
            </a:schemeClr>
          </a:solidFill>
          <a:ln cap="rnd">
            <a:noFill/>
            <a:prstDash val="solid"/>
          </a:ln>
          <a:effectLst/>
        </p:spPr>
        <p:txBody>
          <a:bodyPr rot="0" vert="horz" wrap="square" lIns="91440" tIns="45720" rIns="91440" bIns="45720" anchor="ctr">
            <a:normAutofit/>
          </a:bodyPr>
          <a:p>
            <a:pPr marL="0" algn="ctr"/>
          </a:p>
        </p:txBody>
      </p:sp>
      <p:sp>
        <p:nvSpPr>
          <p:cNvPr id="12" name="AutoShape 12"/>
          <p:cNvSpPr/>
          <p:nvPr>
            <p:custDataLst>
              <p:tags r:id="rId11"/>
            </p:custDataLst>
          </p:nvPr>
        </p:nvSpPr>
        <p:spPr>
          <a:xfrm>
            <a:off x="8336439" y="3062315"/>
            <a:ext cx="3271526" cy="464331"/>
          </a:xfrm>
          <a:prstGeom prst="rect">
            <a:avLst/>
          </a:prstGeom>
          <a:noFill/>
          <a:ln>
            <a:noFill/>
          </a:ln>
        </p:spPr>
        <p:txBody>
          <a:bodyPr vert="horz" wrap="square" lIns="108000" tIns="108000" rIns="108000" bIns="108000" anchor="t">
            <a:spAutoFit/>
          </a:bodyPr>
          <a:p>
            <a:pPr marL="0" algn="l"/>
            <a:r>
              <a:rPr lang="zh-CN" altLang="en-US" sz="1600" b="1" i="0" u="none" baseline="0">
                <a:solidFill>
                  <a:srgbClr val="FFFFFF"/>
                </a:solidFill>
                <a:latin typeface="微软雅黑" panose="020B0503020204020204" charset="-122"/>
                <a:ea typeface="微软雅黑" panose="020B0503020204020204" charset="-122"/>
              </a:rPr>
              <a:t>Identity crisis</a:t>
            </a:r>
            <a:endParaRPr lang="zh-CN" altLang="en-US" sz="1600" b="1" i="0" u="none" baseline="0">
              <a:solidFill>
                <a:srgbClr val="FFFFFF"/>
              </a:solidFill>
              <a:latin typeface="微软雅黑" panose="020B0503020204020204" charset="-122"/>
              <a:ea typeface="微软雅黑" panose="020B0503020204020204" charset="-122"/>
            </a:endParaRPr>
          </a:p>
        </p:txBody>
      </p:sp>
      <p:sp>
        <p:nvSpPr>
          <p:cNvPr id="13" name="AutoShape 13"/>
          <p:cNvSpPr/>
          <p:nvPr>
            <p:custDataLst>
              <p:tags r:id="rId12"/>
            </p:custDataLst>
          </p:nvPr>
        </p:nvSpPr>
        <p:spPr>
          <a:xfrm>
            <a:off x="8336439" y="3694704"/>
            <a:ext cx="3271526" cy="2247265"/>
          </a:xfrm>
          <a:prstGeom prst="rect">
            <a:avLst/>
          </a:prstGeom>
          <a:noFill/>
          <a:ln>
            <a:noFill/>
          </a:ln>
        </p:spPr>
        <p:txBody>
          <a:bodyPr vert="horz" wrap="square" lIns="108000" tIns="108000" rIns="108000" bIns="108000" anchor="t">
            <a:spAutoFit/>
          </a:bodyPr>
          <a:p>
            <a:pPr marL="0" algn="l">
              <a:lnSpc>
                <a:spcPct val="150000"/>
              </a:lnSpc>
            </a:pPr>
            <a:r>
              <a:rPr lang="en-US" altLang="zh-CN" sz="800" b="0" i="0" u="none" baseline="0">
                <a:solidFill>
                  <a:srgbClr val="FFFFFF"/>
                </a:solidFill>
                <a:latin typeface="微软雅黑" panose="020B0503020204020204" charset="-122"/>
                <a:ea typeface="微软雅黑" panose="020B0503020204020204" charset="-122"/>
              </a:rPr>
              <a:t>Identity crisis is a common phenomenon among contemporary Chinese youth, and many young people feel conflicted between selfidentity and social identity. They endeavour to adapt to the rapidly changing social environment, but often feel lost and confused, thus triggering profound selfreflection.</a:t>
            </a:r>
            <a:endParaRPr lang="en-US" altLang="zh-CN" sz="800" b="0" i="0" u="none" baseline="0">
              <a:solidFill>
                <a:srgbClr val="FFFFFF"/>
              </a:solidFill>
              <a:latin typeface="微软雅黑" panose="020B0503020204020204" charset="-122"/>
              <a:ea typeface="微软雅黑" panose="020B0503020204020204" charset="-122"/>
            </a:endParaRPr>
          </a:p>
          <a:p>
            <a:pPr marL="0" algn="l">
              <a:lnSpc>
                <a:spcPct val="150000"/>
              </a:lnSpc>
            </a:pPr>
            <a:endParaRPr lang="en-US" altLang="zh-CN" sz="800" b="0" i="0" u="none" baseline="0">
              <a:solidFill>
                <a:srgbClr val="FFFFFF"/>
              </a:solidFill>
              <a:latin typeface="微软雅黑" panose="020B0503020204020204" charset="-122"/>
              <a:ea typeface="微软雅黑" panose="020B0503020204020204" charset="-122"/>
            </a:endParaRPr>
          </a:p>
          <a:p>
            <a:pPr marL="0" algn="l">
              <a:lnSpc>
                <a:spcPct val="150000"/>
              </a:lnSpc>
            </a:pPr>
            <a:endParaRPr lang="en-US" altLang="zh-CN" sz="800" b="0" i="0" u="none" baseline="0">
              <a:solidFill>
                <a:srgbClr val="FFFFFF"/>
              </a:solidFill>
              <a:latin typeface="微软雅黑" panose="020B0503020204020204" charset="-122"/>
              <a:ea typeface="微软雅黑" panose="020B0503020204020204" charset="-122"/>
            </a:endParaRPr>
          </a:p>
          <a:p>
            <a:pPr marL="0" algn="l">
              <a:lnSpc>
                <a:spcPct val="150000"/>
              </a:lnSpc>
            </a:pPr>
            <a:endParaRPr lang="en-US" altLang="zh-CN" sz="800" b="0" i="0" u="none" baseline="0">
              <a:solidFill>
                <a:srgbClr val="FFFFFF"/>
              </a:solidFill>
              <a:latin typeface="微软雅黑" panose="020B0503020204020204" charset="-122"/>
              <a:ea typeface="微软雅黑" panose="020B0503020204020204" charset="-122"/>
            </a:endParaRPr>
          </a:p>
          <a:p>
            <a:pPr marL="0" algn="l">
              <a:lnSpc>
                <a:spcPct val="150000"/>
              </a:lnSpc>
            </a:pPr>
            <a:endParaRPr lang="en-US" altLang="zh-CN" sz="800" b="0" i="0" u="none" baseline="0">
              <a:solidFill>
                <a:srgbClr val="FFFFFF"/>
              </a:solidFill>
              <a:latin typeface="微软雅黑" panose="020B0503020204020204" charset="-122"/>
              <a:ea typeface="微软雅黑" panose="020B0503020204020204" charset="-122"/>
            </a:endParaRPr>
          </a:p>
          <a:p>
            <a:pPr marL="0" algn="l">
              <a:lnSpc>
                <a:spcPct val="150000"/>
              </a:lnSpc>
            </a:pPr>
            <a:endParaRPr lang="zh-CN" altLang="en-US" sz="800" b="0" i="0" u="none" baseline="0">
              <a:solidFill>
                <a:srgbClr val="FFFFFF"/>
              </a:solidFill>
              <a:latin typeface="微软雅黑" panose="020B0503020204020204" charset="-122"/>
              <a:ea typeface="微软雅黑" panose="020B0503020204020204" charset="-122"/>
            </a:endParaRPr>
          </a:p>
        </p:txBody>
      </p:sp>
      <p:sp>
        <p:nvSpPr>
          <p:cNvPr id="14" name="AutoShape 14"/>
          <p:cNvSpPr/>
          <p:nvPr>
            <p:custDataLst>
              <p:tags r:id="rId13"/>
            </p:custDataLst>
          </p:nvPr>
        </p:nvSpPr>
        <p:spPr>
          <a:xfrm>
            <a:off x="7609999" y="1662382"/>
            <a:ext cx="3271526" cy="772107"/>
          </a:xfrm>
          <a:prstGeom prst="rect">
            <a:avLst/>
          </a:prstGeom>
          <a:noFill/>
          <a:ln>
            <a:noFill/>
          </a:ln>
        </p:spPr>
        <p:txBody>
          <a:bodyPr vert="horz" wrap="square" lIns="108000" tIns="108000" rIns="108000" bIns="108000" anchor="b">
            <a:spAutoFit/>
          </a:bodyPr>
          <a:p>
            <a:pPr marL="0" algn="l"/>
            <a:r>
              <a:rPr lang="en-US" sz="3600" b="1" i="0" u="none" baseline="0">
                <a:solidFill>
                  <a:schemeClr val="accent1">
                    <a:lumMod val="40000"/>
                    <a:lumOff val="60000"/>
                  </a:schemeClr>
                </a:solidFill>
                <a:latin typeface="Arial" panose="020B0604020202020204"/>
                <a:ea typeface="Arial" panose="020B0604020202020204"/>
              </a:rPr>
              <a:t>03</a:t>
            </a:r>
            <a:endParaRPr lang="en-US" sz="3600" b="1" i="0" u="none" baseline="0">
              <a:solidFill>
                <a:schemeClr val="accent1">
                  <a:lumMod val="40000"/>
                  <a:lumOff val="60000"/>
                </a:schemeClr>
              </a:solidFill>
              <a:latin typeface="Arial" panose="020B0604020202020204"/>
              <a:ea typeface="Arial" panose="020B0604020202020204"/>
            </a:endParaRPr>
          </a:p>
        </p:txBody>
      </p:sp>
      <p:sp>
        <p:nvSpPr>
          <p:cNvPr id="15" name="AutoShape 15"/>
          <p:cNvSpPr/>
          <p:nvPr>
            <p:custDataLst>
              <p:tags r:id="rId14"/>
            </p:custDataLst>
          </p:nvPr>
        </p:nvSpPr>
        <p:spPr>
          <a:xfrm>
            <a:off x="7730277" y="2775025"/>
            <a:ext cx="552185" cy="45719"/>
          </a:xfrm>
          <a:prstGeom prst="rect">
            <a:avLst/>
          </a:prstGeom>
          <a:solidFill>
            <a:schemeClr val="accent1">
              <a:lumMod val="40000"/>
              <a:lumOff val="60000"/>
            </a:schemeClr>
          </a:solidFill>
          <a:ln cap="rnd">
            <a:noFill/>
            <a:prstDash val="solid"/>
          </a:ln>
          <a:effectLst/>
        </p:spPr>
        <p:txBody>
          <a:bodyPr rot="0" vert="horz" wrap="square" lIns="91440" tIns="45720" rIns="91440" bIns="45720" anchor="ctr">
            <a:normAutofit/>
          </a:bodyPr>
          <a:p>
            <a:pPr marL="0" algn="ctr"/>
          </a:p>
        </p:txBody>
      </p:sp>
      <p:pic>
        <p:nvPicPr>
          <p:cNvPr id="17" name="图片 16"/>
          <p:cNvPicPr/>
          <p:nvPr>
            <p:custDataLst>
              <p:tags r:id="rId15"/>
            </p:custDataLst>
          </p:nvPr>
        </p:nvPicPr>
        <p:blipFill>
          <a:blip r:embed="rId16"/>
          <a:stretch>
            <a:fillRect/>
          </a:stretch>
        </p:blipFill>
        <p:spPr>
          <a:xfrm>
            <a:off x="669925" y="762000"/>
            <a:ext cx="2893060" cy="2246630"/>
          </a:xfrm>
          <a:prstGeom prst="rect">
            <a:avLst/>
          </a:prstGeom>
        </p:spPr>
      </p:pic>
      <p:pic>
        <p:nvPicPr>
          <p:cNvPr id="19" name="图片 18"/>
          <p:cNvPicPr/>
          <p:nvPr>
            <p:custDataLst>
              <p:tags r:id="rId17"/>
            </p:custDataLst>
          </p:nvPr>
        </p:nvPicPr>
        <p:blipFill>
          <a:blip r:embed="rId18"/>
          <a:stretch>
            <a:fillRect/>
          </a:stretch>
        </p:blipFill>
        <p:spPr>
          <a:xfrm>
            <a:off x="8282305" y="717550"/>
            <a:ext cx="3176905" cy="229044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 name="图片 3"/>
          <p:cNvPicPr/>
          <p:nvPr/>
        </p:nvPicPr>
        <p:blipFill>
          <a:blip r:embed="rId1"/>
          <a:stretch>
            <a:fillRect/>
          </a:stretch>
        </p:blipFill>
        <p:spPr>
          <a:xfrm>
            <a:off x="2832100" y="0"/>
            <a:ext cx="3224530" cy="2334260"/>
          </a:xfrm>
          <a:prstGeom prst="rect">
            <a:avLst/>
          </a:prstGeom>
        </p:spPr>
      </p:pic>
      <p:pic>
        <p:nvPicPr>
          <p:cNvPr id="7" name="图片 6"/>
          <p:cNvPicPr/>
          <p:nvPr/>
        </p:nvPicPr>
        <p:blipFill>
          <a:blip r:embed="rId2"/>
          <a:srcRect l="15188" r="16406"/>
          <a:stretch>
            <a:fillRect/>
          </a:stretch>
        </p:blipFill>
        <p:spPr>
          <a:xfrm>
            <a:off x="-228600" y="0"/>
            <a:ext cx="3124200" cy="2435225"/>
          </a:xfrm>
          <a:prstGeom prst="rect">
            <a:avLst/>
          </a:prstGeom>
        </p:spPr>
      </p:pic>
      <p:pic>
        <p:nvPicPr>
          <p:cNvPr id="10" name="图片 9"/>
          <p:cNvPicPr/>
          <p:nvPr/>
        </p:nvPicPr>
        <p:blipFill>
          <a:blip r:embed="rId3"/>
          <a:stretch>
            <a:fillRect/>
          </a:stretch>
        </p:blipFill>
        <p:spPr>
          <a:xfrm>
            <a:off x="6148070" y="0"/>
            <a:ext cx="5991860" cy="3487420"/>
          </a:xfrm>
          <a:prstGeom prst="rect">
            <a:avLst/>
          </a:prstGeom>
        </p:spPr>
      </p:pic>
      <p:pic>
        <p:nvPicPr>
          <p:cNvPr id="11" name="图片 10"/>
          <p:cNvPicPr/>
          <p:nvPr/>
        </p:nvPicPr>
        <p:blipFill>
          <a:blip r:embed="rId4"/>
          <a:stretch>
            <a:fillRect/>
          </a:stretch>
        </p:blipFill>
        <p:spPr>
          <a:xfrm>
            <a:off x="6148070" y="3498850"/>
            <a:ext cx="6043930" cy="3359150"/>
          </a:xfrm>
          <a:prstGeom prst="rect">
            <a:avLst/>
          </a:prstGeom>
        </p:spPr>
      </p:pic>
      <p:pic>
        <p:nvPicPr>
          <p:cNvPr id="13" name="图片 12"/>
          <p:cNvPicPr/>
          <p:nvPr/>
        </p:nvPicPr>
        <p:blipFill>
          <a:blip r:embed="rId5"/>
          <a:stretch>
            <a:fillRect/>
          </a:stretch>
        </p:blipFill>
        <p:spPr>
          <a:xfrm>
            <a:off x="-228600" y="2438400"/>
            <a:ext cx="3123565" cy="2025015"/>
          </a:xfrm>
          <a:prstGeom prst="rect">
            <a:avLst/>
          </a:prstGeom>
        </p:spPr>
      </p:pic>
      <p:pic>
        <p:nvPicPr>
          <p:cNvPr id="14" name="图片 13"/>
          <p:cNvPicPr/>
          <p:nvPr/>
        </p:nvPicPr>
        <p:blipFill>
          <a:blip r:embed="rId6"/>
          <a:stretch>
            <a:fillRect/>
          </a:stretch>
        </p:blipFill>
        <p:spPr>
          <a:xfrm>
            <a:off x="2895600" y="2435225"/>
            <a:ext cx="3161030" cy="2113915"/>
          </a:xfrm>
          <a:prstGeom prst="rect">
            <a:avLst/>
          </a:prstGeom>
        </p:spPr>
      </p:pic>
      <p:pic>
        <p:nvPicPr>
          <p:cNvPr id="15" name="图片 14"/>
          <p:cNvPicPr/>
          <p:nvPr/>
        </p:nvPicPr>
        <p:blipFill>
          <a:blip r:embed="rId7"/>
          <a:stretch>
            <a:fillRect/>
          </a:stretch>
        </p:blipFill>
        <p:spPr>
          <a:xfrm>
            <a:off x="2832100" y="4650105"/>
            <a:ext cx="3302000" cy="2146300"/>
          </a:xfrm>
          <a:prstGeom prst="rect">
            <a:avLst/>
          </a:prstGeom>
        </p:spPr>
      </p:pic>
      <p:pic>
        <p:nvPicPr>
          <p:cNvPr id="16" name="图片 15"/>
          <p:cNvPicPr/>
          <p:nvPr/>
        </p:nvPicPr>
        <p:blipFill>
          <a:blip r:embed="rId8"/>
          <a:stretch>
            <a:fillRect/>
          </a:stretch>
        </p:blipFill>
        <p:spPr>
          <a:xfrm>
            <a:off x="-228600" y="4495800"/>
            <a:ext cx="3032125" cy="230441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AutoShape 2"/>
          <p:cNvSpPr/>
          <p:nvPr>
            <p:ph type="title"/>
          </p:nvPr>
        </p:nvSpPr>
        <p:spPr>
          <a:xfrm>
            <a:off x="709295" y="4082415"/>
            <a:ext cx="7760335" cy="478155"/>
          </a:xfrm>
        </p:spPr>
        <p:txBody>
          <a:bodyPr vert="horz" wrap="square" lIns="91440" tIns="45720" rIns="91440" bIns="45720" anchor="t">
            <a:spAutoFit/>
          </a:bodyPr>
          <a:p>
            <a:pPr algn="l">
              <a:lnSpc>
                <a:spcPct val="90000"/>
              </a:lnSpc>
              <a:buClrTx/>
              <a:buSzTx/>
              <a:buFontTx/>
            </a:pPr>
            <a:r>
              <a:rPr lang="zh-CN" altLang="en-US" sz="2800" b="1" i="1">
                <a:solidFill>
                  <a:srgbClr val="FFFFFF"/>
                </a:solidFill>
                <a:latin typeface="微软雅黑" panose="020B0503020204020204" charset="-122"/>
                <a:ea typeface="微软雅黑" panose="020B0503020204020204" charset="-122"/>
              </a:rPr>
              <a:t>Int</a:t>
            </a:r>
            <a:r>
              <a:rPr lang="zh-CN" altLang="en-US" sz="2800" b="1" i="1">
                <a:solidFill>
                  <a:srgbClr val="FFFFFF"/>
                </a:solidFill>
                <a:latin typeface="微软雅黑" panose="020B0503020204020204" charset="-122"/>
                <a:ea typeface="微软雅黑" panose="020B0503020204020204" charset="-122"/>
                <a:sym typeface="+mn-ea"/>
              </a:rPr>
              <a:t>erdisciplinary Approach</a:t>
            </a:r>
            <a:endParaRPr lang="zh-CN" altLang="en-US" sz="2800" b="1" i="1">
              <a:solidFill>
                <a:srgbClr val="FFFFFF"/>
              </a:solidFill>
              <a:latin typeface="微软雅黑" panose="020B0503020204020204" charset="-122"/>
              <a:ea typeface="微软雅黑" panose="020B0503020204020204" charset="-122"/>
            </a:endParaRPr>
          </a:p>
        </p:txBody>
      </p:sp>
      <p:sp>
        <p:nvSpPr>
          <p:cNvPr id="3" name="TextBox 3"/>
          <p:cNvSpPr txBox="1"/>
          <p:nvPr/>
        </p:nvSpPr>
        <p:spPr>
          <a:xfrm>
            <a:off x="709613" y="2830923"/>
            <a:ext cx="1200150" cy="1198880"/>
          </a:xfrm>
          <a:prstGeom prst="rect">
            <a:avLst/>
          </a:prstGeom>
          <a:noFill/>
        </p:spPr>
        <p:txBody>
          <a:bodyPr vert="horz" wrap="none" lIns="91440" tIns="45720" rIns="91440" bIns="45720" rtlCol="0" anchor="t">
            <a:spAutoFit/>
          </a:bodyPr>
          <a:lstStyle/>
          <a:p>
            <a:pPr marL="0" algn="l">
              <a:defRPr/>
            </a:pPr>
            <a:r>
              <a:rPr lang="en-US" sz="7200" b="1" i="1" u="none" baseline="0">
                <a:solidFill>
                  <a:schemeClr val="accent1"/>
                </a:solidFill>
                <a:latin typeface="Arial" panose="020B0604020202020204"/>
                <a:ea typeface="Arial" panose="020B0604020202020204"/>
              </a:rPr>
              <a:t>02</a:t>
            </a:r>
            <a:endParaRPr lang="en-US" sz="1100"/>
          </a:p>
        </p:txBody>
      </p:sp>
      <p:sp>
        <p:nvSpPr>
          <p:cNvPr id="4" name="文本框 3"/>
          <p:cNvSpPr txBox="1"/>
          <p:nvPr/>
        </p:nvSpPr>
        <p:spPr>
          <a:xfrm>
            <a:off x="762000" y="4953000"/>
            <a:ext cx="7625080" cy="1570355"/>
          </a:xfrm>
          <a:prstGeom prst="rect">
            <a:avLst/>
          </a:prstGeom>
        </p:spPr>
        <p:txBody>
          <a:bodyPr>
            <a:noAutofit/>
          </a:bodyPr>
          <a:p>
            <a:pPr marL="0" indent="0" algn="l"/>
            <a:endParaRPr lang="en-US" altLang="zh-CN" b="1" i="0">
              <a:solidFill>
                <a:schemeClr val="bg1"/>
              </a:solidFill>
              <a:latin typeface="Microsoft YaHei UI" panose="020B0503020204020204" charset="-122"/>
              <a:ea typeface="Microsoft YaHei UI" panose="020B0503020204020204" charset="-122"/>
              <a:cs typeface="Big John" panose="02000000000000000000"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AutoShape 2"/>
          <p:cNvSpPr/>
          <p:nvPr>
            <p:ph type="title"/>
          </p:nvPr>
        </p:nvSpPr>
        <p:spPr>
          <a:xfrm>
            <a:off x="457200" y="1600200"/>
            <a:ext cx="7315835" cy="2933700"/>
          </a:xfrm>
        </p:spPr>
        <p:txBody>
          <a:bodyPr vert="horz" lIns="91440" tIns="45720" rIns="91440" bIns="45720" anchor="b">
            <a:normAutofit fontScale="90000"/>
          </a:bodyPr>
          <a:p>
            <a:pPr algn="l">
              <a:lnSpc>
                <a:spcPct val="90000"/>
              </a:lnSpc>
              <a:spcBef>
                <a:spcPct val="0"/>
              </a:spcBef>
            </a:pPr>
            <a:r>
              <a:rPr lang="en-US" altLang="zh-CN">
                <a:solidFill>
                  <a:schemeClr val="bg1"/>
                </a:solidFill>
              </a:rPr>
              <a:t>"The problems of society are far too complex to be solved by any one discipline." </a:t>
            </a:r>
            <a:br>
              <a:rPr lang="en-US" altLang="zh-CN">
                <a:solidFill>
                  <a:schemeClr val="bg1"/>
                </a:solidFill>
              </a:rPr>
            </a:br>
            <a:br>
              <a:rPr lang="en-US" altLang="zh-CN">
                <a:solidFill>
                  <a:schemeClr val="bg1"/>
                </a:solidFill>
              </a:rPr>
            </a:br>
            <a:r>
              <a:rPr lang="en-US" altLang="zh-CN">
                <a:solidFill>
                  <a:schemeClr val="bg1"/>
                </a:solidFill>
              </a:rPr>
              <a:t>- Peter Drucker</a:t>
            </a:r>
            <a:endParaRPr lang="en-US" altLang="zh-CN">
              <a:solidFill>
                <a:schemeClr val="bg1"/>
              </a:solidFill>
            </a:endParaRPr>
          </a:p>
        </p:txBody>
      </p:sp>
      <p:sp>
        <p:nvSpPr>
          <p:cNvPr id="3" name="AutoShape 3"/>
          <p:cNvSpPr/>
          <p:nvPr/>
        </p:nvSpPr>
        <p:spPr>
          <a:xfrm flipH="1">
            <a:off x="7035804" y="1635489"/>
            <a:ext cx="4483098" cy="4000732"/>
          </a:xfrm>
          <a:prstGeom prst="rect">
            <a:avLst/>
          </a:prstGeom>
          <a:blipFill>
            <a:blip r:embed="rId1">
              <a:alphaModFix amt="35000"/>
            </a:blip>
            <a:stretch>
              <a:fillRect l="-18582" t="169" r="-19364" b="-169"/>
            </a:stretch>
          </a:blipFill>
          <a:ln>
            <a:noFill/>
          </a:ln>
          <a:effectLst/>
        </p:spPr>
        <p:txBody>
          <a:bodyPr rot="0" vert="horz" wrap="square" lIns="91440" tIns="45720" rIns="91440" bIns="45720" anchor="t">
            <a:noAutofit/>
          </a:bodyPr>
          <a:p>
            <a:pPr marL="0" algn="ctr"/>
          </a:p>
        </p:txBody>
      </p:sp>
      <p:pic>
        <p:nvPicPr>
          <p:cNvPr id="12" name="图片 11"/>
          <p:cNvPicPr/>
          <p:nvPr/>
        </p:nvPicPr>
        <p:blipFill>
          <a:blip r:embed="rId2"/>
          <a:stretch>
            <a:fillRect/>
          </a:stretch>
        </p:blipFill>
        <p:spPr>
          <a:xfrm>
            <a:off x="8153400" y="1676400"/>
            <a:ext cx="2582545" cy="256921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AutoShape 2"/>
          <p:cNvSpPr/>
          <p:nvPr>
            <p:ph type="title"/>
          </p:nvPr>
        </p:nvSpPr>
        <p:spPr>
          <a:xfrm>
            <a:off x="381000" y="152400"/>
            <a:ext cx="6341745" cy="525145"/>
          </a:xfrm>
        </p:spPr>
        <p:txBody>
          <a:bodyPr vert="horz" lIns="91440" tIns="45720" rIns="91440" bIns="45720" anchor="b">
            <a:noAutofit/>
          </a:bodyPr>
          <a:p>
            <a:pPr algn="l">
              <a:lnSpc>
                <a:spcPct val="90000"/>
              </a:lnSpc>
              <a:spcBef>
                <a:spcPct val="0"/>
              </a:spcBef>
            </a:pPr>
            <a:r>
              <a:rPr lang="en-US" altLang="zh-CN" sz="2400" b="1">
                <a:solidFill>
                  <a:schemeClr val="bg1"/>
                </a:solidFill>
              </a:rPr>
              <a:t> Interdisciplinary in the Research</a:t>
            </a:r>
            <a:endParaRPr lang="en-US" altLang="zh-CN" sz="2400" b="1">
              <a:solidFill>
                <a:schemeClr val="bg1"/>
              </a:solidFill>
            </a:endParaRPr>
          </a:p>
        </p:txBody>
      </p:sp>
      <p:pic>
        <p:nvPicPr>
          <p:cNvPr id="5" name="图片 4"/>
          <p:cNvPicPr/>
          <p:nvPr/>
        </p:nvPicPr>
        <p:blipFill>
          <a:blip r:embed="rId1"/>
          <a:stretch>
            <a:fillRect/>
          </a:stretch>
        </p:blipFill>
        <p:spPr>
          <a:xfrm>
            <a:off x="533400" y="1046480"/>
            <a:ext cx="2846070" cy="1346200"/>
          </a:xfrm>
          <a:prstGeom prst="rect">
            <a:avLst/>
          </a:prstGeom>
        </p:spPr>
      </p:pic>
      <p:pic>
        <p:nvPicPr>
          <p:cNvPr id="8" name="图片 7"/>
          <p:cNvPicPr/>
          <p:nvPr/>
        </p:nvPicPr>
        <p:blipFill>
          <a:blip r:embed="rId2"/>
          <a:stretch>
            <a:fillRect/>
          </a:stretch>
        </p:blipFill>
        <p:spPr>
          <a:xfrm>
            <a:off x="533400" y="2397760"/>
            <a:ext cx="2807970" cy="1715135"/>
          </a:xfrm>
          <a:prstGeom prst="rect">
            <a:avLst/>
          </a:prstGeom>
        </p:spPr>
      </p:pic>
      <p:pic>
        <p:nvPicPr>
          <p:cNvPr id="9" name="图片 8"/>
          <p:cNvPicPr/>
          <p:nvPr/>
        </p:nvPicPr>
        <p:blipFill>
          <a:blip r:embed="rId3"/>
          <a:stretch>
            <a:fillRect/>
          </a:stretch>
        </p:blipFill>
        <p:spPr>
          <a:xfrm>
            <a:off x="3353435" y="1046480"/>
            <a:ext cx="3099435" cy="1377950"/>
          </a:xfrm>
          <a:prstGeom prst="rect">
            <a:avLst/>
          </a:prstGeom>
        </p:spPr>
      </p:pic>
      <p:pic>
        <p:nvPicPr>
          <p:cNvPr id="10" name="图片 9"/>
          <p:cNvPicPr/>
          <p:nvPr/>
        </p:nvPicPr>
        <p:blipFill>
          <a:blip r:embed="rId4"/>
          <a:stretch>
            <a:fillRect/>
          </a:stretch>
        </p:blipFill>
        <p:spPr>
          <a:xfrm>
            <a:off x="3353435" y="4123690"/>
            <a:ext cx="3088005" cy="1638300"/>
          </a:xfrm>
          <a:prstGeom prst="rect">
            <a:avLst/>
          </a:prstGeom>
        </p:spPr>
      </p:pic>
      <p:pic>
        <p:nvPicPr>
          <p:cNvPr id="11" name="图片 10"/>
          <p:cNvPicPr/>
          <p:nvPr/>
        </p:nvPicPr>
        <p:blipFill>
          <a:blip r:embed="rId5"/>
          <a:stretch>
            <a:fillRect/>
          </a:stretch>
        </p:blipFill>
        <p:spPr>
          <a:xfrm>
            <a:off x="6441440" y="1056005"/>
            <a:ext cx="3159125" cy="1345565"/>
          </a:xfrm>
          <a:prstGeom prst="rect">
            <a:avLst/>
          </a:prstGeom>
        </p:spPr>
      </p:pic>
      <p:pic>
        <p:nvPicPr>
          <p:cNvPr id="12" name="图片 11"/>
          <p:cNvPicPr/>
          <p:nvPr/>
        </p:nvPicPr>
        <p:blipFill>
          <a:blip r:embed="rId6"/>
          <a:stretch>
            <a:fillRect/>
          </a:stretch>
        </p:blipFill>
        <p:spPr>
          <a:xfrm>
            <a:off x="533400" y="4114800"/>
            <a:ext cx="2807970" cy="1645285"/>
          </a:xfrm>
          <a:prstGeom prst="rect">
            <a:avLst/>
          </a:prstGeom>
        </p:spPr>
      </p:pic>
      <p:pic>
        <p:nvPicPr>
          <p:cNvPr id="14" name="图片 13"/>
          <p:cNvPicPr/>
          <p:nvPr/>
        </p:nvPicPr>
        <p:blipFill>
          <a:blip r:embed="rId7"/>
          <a:stretch>
            <a:fillRect/>
          </a:stretch>
        </p:blipFill>
        <p:spPr>
          <a:xfrm>
            <a:off x="6453505" y="2362835"/>
            <a:ext cx="3148965" cy="3346450"/>
          </a:xfrm>
          <a:prstGeom prst="rect">
            <a:avLst/>
          </a:prstGeom>
        </p:spPr>
      </p:pic>
      <p:pic>
        <p:nvPicPr>
          <p:cNvPr id="15" name="图片 14"/>
          <p:cNvPicPr/>
          <p:nvPr/>
        </p:nvPicPr>
        <p:blipFill>
          <a:blip r:embed="rId8"/>
          <a:stretch>
            <a:fillRect/>
          </a:stretch>
        </p:blipFill>
        <p:spPr>
          <a:xfrm>
            <a:off x="3341370" y="2401570"/>
            <a:ext cx="3099435" cy="171323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文本框 7"/>
          <p:cNvSpPr txBox="1"/>
          <p:nvPr/>
        </p:nvSpPr>
        <p:spPr>
          <a:xfrm>
            <a:off x="9448800" y="2133600"/>
            <a:ext cx="2578735" cy="2272665"/>
          </a:xfrm>
          <a:prstGeom prst="rect">
            <a:avLst/>
          </a:prstGeom>
          <a:noFill/>
        </p:spPr>
        <p:txBody>
          <a:bodyPr wrap="square" rtlCol="0" anchor="t">
            <a:noAutofit/>
          </a:bodyPr>
          <a:p>
            <a:pPr marL="0" indent="0" algn="just" defTabSz="266700">
              <a:spcBef>
                <a:spcPct val="0"/>
              </a:spcBef>
              <a:spcAft>
                <a:spcPct val="0"/>
              </a:spcAft>
            </a:pPr>
            <a:r>
              <a:rPr lang="en-US" altLang="zh-CN">
                <a:solidFill>
                  <a:schemeClr val="accent1"/>
                </a:solidFill>
                <a:latin typeface="Calibri" panose="020F0502020204030204"/>
                <a:ea typeface="Calibri" panose="020F0502020204030204"/>
                <a:sym typeface="+mn-ea"/>
              </a:rPr>
              <a:t> Participatory Art Theory</a:t>
            </a:r>
            <a:endParaRPr lang="en-US" altLang="zh-CN">
              <a:solidFill>
                <a:schemeClr val="accent1"/>
              </a:solidFill>
              <a:latin typeface="Calibri" panose="020F0502020204030204"/>
              <a:ea typeface="Calibri" panose="020F0502020204030204"/>
              <a:sym typeface="+mn-ea"/>
            </a:endParaRPr>
          </a:p>
          <a:p>
            <a:pPr marL="0" indent="0" algn="just" defTabSz="266700">
              <a:spcBef>
                <a:spcPct val="0"/>
              </a:spcBef>
              <a:spcAft>
                <a:spcPct val="0"/>
              </a:spcAft>
            </a:pPr>
            <a:endParaRPr lang="en-US" altLang="zh-CN">
              <a:solidFill>
                <a:schemeClr val="accent1"/>
              </a:solidFill>
              <a:latin typeface="Calibri" panose="020F0502020204030204"/>
              <a:ea typeface="Calibri" panose="020F0502020204030204"/>
              <a:sym typeface="+mn-ea"/>
            </a:endParaRPr>
          </a:p>
          <a:p>
            <a:pPr marL="0" indent="0" algn="just" defTabSz="266700">
              <a:spcBef>
                <a:spcPct val="0"/>
              </a:spcBef>
              <a:spcAft>
                <a:spcPct val="0"/>
              </a:spcAft>
            </a:pPr>
            <a:r>
              <a:rPr lang="en-US" altLang="zh-CN" sz="900">
                <a:solidFill>
                  <a:schemeClr val="bg1"/>
                </a:solidFill>
                <a:latin typeface="Calibri" panose="020F0502020204030204"/>
                <a:ea typeface="Calibri" panose="020F0502020204030204"/>
                <a:sym typeface="+mn-ea"/>
              </a:rPr>
              <a:t>This theory explores how individuals engage in artistic creation and cultural production, particularly in digital spaces. It emphasizes the role of community and collaboration in creating art that challenges traditional notions of authorship (Bishop, 2012).</a:t>
            </a:r>
            <a:endParaRPr lang="en-US" altLang="zh-CN" sz="900">
              <a:solidFill>
                <a:schemeClr val="bg1"/>
              </a:solidFill>
              <a:latin typeface="Calibri" panose="020F0502020204030204"/>
              <a:ea typeface="Calibri" panose="020F0502020204030204"/>
              <a:sym typeface="+mn-ea"/>
            </a:endParaRPr>
          </a:p>
        </p:txBody>
      </p:sp>
      <p:sp>
        <p:nvSpPr>
          <p:cNvPr id="10" name="文本框 9"/>
          <p:cNvSpPr txBox="1"/>
          <p:nvPr/>
        </p:nvSpPr>
        <p:spPr>
          <a:xfrm>
            <a:off x="8305800" y="4115435"/>
            <a:ext cx="2226945" cy="3097530"/>
          </a:xfrm>
          <a:prstGeom prst="rect">
            <a:avLst/>
          </a:prstGeom>
          <a:noFill/>
        </p:spPr>
        <p:txBody>
          <a:bodyPr wrap="square" rtlCol="0" anchor="t">
            <a:noAutofit/>
          </a:bodyPr>
          <a:p>
            <a:pPr marL="0" indent="0" algn="just" defTabSz="266700">
              <a:spcBef>
                <a:spcPct val="0"/>
              </a:spcBef>
              <a:spcAft>
                <a:spcPct val="0"/>
              </a:spcAft>
            </a:pPr>
            <a:r>
              <a:rPr lang="en-US" altLang="zh-CN">
                <a:solidFill>
                  <a:schemeClr val="accent1"/>
                </a:solidFill>
                <a:latin typeface="Calibri" panose="020F0502020204030204"/>
                <a:ea typeface="Calibri" panose="020F0502020204030204"/>
                <a:sym typeface="+mn-ea"/>
              </a:rPr>
              <a:t> Identity Theory</a:t>
            </a:r>
            <a:endParaRPr lang="en-US" altLang="zh-CN">
              <a:solidFill>
                <a:schemeClr val="accent1"/>
              </a:solidFill>
              <a:latin typeface="Calibri" panose="020F0502020204030204"/>
              <a:ea typeface="Calibri" panose="020F0502020204030204"/>
              <a:sym typeface="+mn-ea"/>
            </a:endParaRPr>
          </a:p>
          <a:p>
            <a:pPr marL="0" indent="0" algn="just" defTabSz="266700">
              <a:spcBef>
                <a:spcPct val="0"/>
              </a:spcBef>
              <a:spcAft>
                <a:spcPct val="0"/>
              </a:spcAft>
            </a:pPr>
            <a:r>
              <a:rPr lang="en-US" altLang="zh-CN" sz="900">
                <a:solidFill>
                  <a:schemeClr val="bg1"/>
                </a:solidFill>
                <a:latin typeface="Calibri" panose="020F0502020204030204"/>
                <a:ea typeface="Calibri" panose="020F0502020204030204"/>
                <a:sym typeface="+mn-ea"/>
              </a:rPr>
              <a:t>This framework examines how individuals construct and express their identities, especially in the context of social media. It considers the fluid and dynamic nature of identity formation in digital environments where users can explore multiple facets of their identity (Giddens, 1991; Erikson, 1968)</a:t>
            </a:r>
            <a:endParaRPr lang="en-US" altLang="zh-CN" sz="900">
              <a:solidFill>
                <a:schemeClr val="bg1"/>
              </a:solidFill>
              <a:latin typeface="Calibri" panose="020F0502020204030204"/>
              <a:ea typeface="Calibri" panose="020F0502020204030204"/>
              <a:sym typeface="+mn-ea"/>
            </a:endParaRPr>
          </a:p>
        </p:txBody>
      </p:sp>
      <p:sp>
        <p:nvSpPr>
          <p:cNvPr id="18" name="文本框 17"/>
          <p:cNvSpPr txBox="1"/>
          <p:nvPr/>
        </p:nvSpPr>
        <p:spPr>
          <a:xfrm>
            <a:off x="1752600" y="3973195"/>
            <a:ext cx="2306955" cy="2679065"/>
          </a:xfrm>
          <a:prstGeom prst="rect">
            <a:avLst/>
          </a:prstGeom>
          <a:noFill/>
        </p:spPr>
        <p:txBody>
          <a:bodyPr wrap="square" rtlCol="0" anchor="t">
            <a:noAutofit/>
          </a:bodyPr>
          <a:p>
            <a:r>
              <a:rPr lang="en-US" altLang="zh-CN">
                <a:solidFill>
                  <a:schemeClr val="accent1"/>
                </a:solidFill>
                <a:effectLst>
                  <a:outerShdw blurRad="38100" dist="25400" dir="5400000" algn="ctr" rotWithShape="0">
                    <a:srgbClr val="6E747A">
                      <a:alpha val="43000"/>
                    </a:srgbClr>
                  </a:outerShdw>
                </a:effectLst>
              </a:rPr>
              <a:t>Semiology Theory</a:t>
            </a:r>
            <a:endParaRPr lang="en-US" altLang="zh-CN">
              <a:solidFill>
                <a:schemeClr val="accent1"/>
              </a:solidFill>
              <a:effectLst>
                <a:outerShdw blurRad="38100" dist="25400" dir="5400000" algn="ctr" rotWithShape="0">
                  <a:srgbClr val="6E747A">
                    <a:alpha val="43000"/>
                  </a:srgbClr>
                </a:outerShdw>
              </a:effectLst>
            </a:endParaRPr>
          </a:p>
          <a:p>
            <a:endParaRPr lang="en-US" altLang="zh-CN">
              <a:solidFill>
                <a:schemeClr val="accent1"/>
              </a:solidFill>
              <a:effectLst>
                <a:outerShdw blurRad="38100" dist="25400" dir="5400000" algn="ctr" rotWithShape="0">
                  <a:srgbClr val="6E747A">
                    <a:alpha val="43000"/>
                  </a:srgbClr>
                </a:outerShdw>
              </a:effectLst>
            </a:endParaRPr>
          </a:p>
          <a:p>
            <a:r>
              <a:rPr lang="en-US" altLang="zh-CN" sz="900">
                <a:solidFill>
                  <a:schemeClr val="bg1"/>
                </a:solidFill>
                <a:effectLst>
                  <a:outerShdw blurRad="38100" dist="25400" dir="5400000" algn="ctr" rotWithShape="0">
                    <a:srgbClr val="6E747A">
                      <a:alpha val="43000"/>
                    </a:srgbClr>
                  </a:outerShdw>
                </a:effectLst>
              </a:rPr>
              <a:t>Semiotic theory analyzes how meaning is created and communicated through signs and symbols. In the context of Core Suffix Aesthetics, semiotics helps to decode the visual and textual elements that convey cultural meanings and critiques (Kress and van Leeuwen, 2006).</a:t>
            </a:r>
            <a:endParaRPr lang="en-US" altLang="zh-CN" sz="900">
              <a:solidFill>
                <a:schemeClr val="bg1"/>
              </a:solidFill>
              <a:effectLst>
                <a:outerShdw blurRad="38100" dist="25400" dir="5400000" algn="ctr" rotWithShape="0">
                  <a:srgbClr val="6E747A">
                    <a:alpha val="43000"/>
                  </a:srgbClr>
                </a:outerShdw>
              </a:effectLst>
            </a:endParaRPr>
          </a:p>
        </p:txBody>
      </p:sp>
      <p:sp>
        <p:nvSpPr>
          <p:cNvPr id="20" name="文本框 19"/>
          <p:cNvSpPr txBox="1"/>
          <p:nvPr/>
        </p:nvSpPr>
        <p:spPr>
          <a:xfrm>
            <a:off x="1600835" y="381635"/>
            <a:ext cx="2790825" cy="2030095"/>
          </a:xfrm>
          <a:prstGeom prst="rect">
            <a:avLst/>
          </a:prstGeom>
        </p:spPr>
        <p:txBody>
          <a:bodyPr wrap="square">
            <a:spAutoFit/>
          </a:bodyPr>
          <a:p>
            <a:pPr marL="0" indent="0" algn="l"/>
            <a:r>
              <a:rPr lang="en-US" altLang="zh-CN" b="0" i="0">
                <a:solidFill>
                  <a:schemeClr val="accent1"/>
                </a:solidFill>
                <a:effectLst>
                  <a:outerShdw blurRad="38100" dist="25400" dir="5400000" algn="ctr" rotWithShape="0">
                    <a:srgbClr val="6E747A">
                      <a:alpha val="43000"/>
                    </a:srgbClr>
                  </a:outerShdw>
                </a:effectLst>
                <a:ea typeface="__fkGroteskNeue_598ab8"/>
                <a:cs typeface="+mn-lt"/>
              </a:rPr>
              <a:t>Digital Subculture Theory </a:t>
            </a:r>
            <a:endParaRPr lang="en-US" altLang="zh-CN" b="0" i="0">
              <a:solidFill>
                <a:schemeClr val="accent1"/>
              </a:solidFill>
              <a:effectLst>
                <a:outerShdw blurRad="38100" dist="25400" dir="5400000" algn="ctr" rotWithShape="0">
                  <a:srgbClr val="6E747A">
                    <a:alpha val="43000"/>
                  </a:srgbClr>
                </a:outerShdw>
              </a:effectLst>
              <a:ea typeface="__fkGroteskNeue_598ab8"/>
              <a:cs typeface="+mn-lt"/>
            </a:endParaRPr>
          </a:p>
          <a:p>
            <a:pPr marL="0" indent="0" algn="l"/>
            <a:endParaRPr lang="en-US" altLang="zh-CN" sz="1000" b="0" i="0">
              <a:solidFill>
                <a:schemeClr val="accent1"/>
              </a:solidFill>
              <a:effectLst>
                <a:outerShdw blurRad="38100" dist="25400" dir="5400000" algn="ctr" rotWithShape="0">
                  <a:srgbClr val="6E747A">
                    <a:alpha val="43000"/>
                  </a:srgbClr>
                </a:outerShdw>
              </a:effectLst>
              <a:ea typeface="__fkGroteskNeue_598ab8"/>
              <a:cs typeface="+mn-lt"/>
            </a:endParaRPr>
          </a:p>
          <a:p>
            <a:pPr marL="0" indent="0" algn="l"/>
            <a:r>
              <a:rPr lang="en-US" altLang="zh-CN" sz="1000" b="0" i="0">
                <a:solidFill>
                  <a:schemeClr val="bg1"/>
                </a:solidFill>
                <a:ea typeface="__fkGroteskNeue_598ab8"/>
                <a:cs typeface="+mn-lt"/>
              </a:rPr>
              <a:t>This theory focuses on how subcultures form and evolve in digital spaces, highlighting the role of online communities in shaping cultural practices and identities (Hebdige, 1979; Bell, 2010).</a:t>
            </a:r>
            <a:endParaRPr lang="en-US" altLang="zh-CN" sz="1000" b="0" i="0">
              <a:solidFill>
                <a:schemeClr val="bg1"/>
              </a:solidFill>
              <a:ea typeface="__fkGroteskNeue_598ab8"/>
              <a:cs typeface="+mn-lt"/>
            </a:endParaRPr>
          </a:p>
          <a:p>
            <a:pPr marL="0" indent="0" algn="l"/>
            <a:endParaRPr lang="en-US" altLang="zh-CN" sz="1000" b="0" i="0">
              <a:solidFill>
                <a:schemeClr val="bg1"/>
              </a:solidFill>
              <a:ea typeface="__fkGroteskNeue_598ab8"/>
              <a:cs typeface="+mn-lt"/>
            </a:endParaRPr>
          </a:p>
          <a:p>
            <a:pPr marL="0" indent="0" algn="l"/>
            <a:endParaRPr lang="en-US" altLang="zh-CN" sz="1000" b="0" i="0">
              <a:solidFill>
                <a:schemeClr val="bg1"/>
              </a:solidFill>
              <a:ea typeface="__fkGroteskNeue_598ab8"/>
              <a:cs typeface="+mn-lt"/>
            </a:endParaRPr>
          </a:p>
          <a:p>
            <a:pPr marL="0" indent="0" algn="l"/>
            <a:endParaRPr lang="en-US" altLang="zh-CN" b="0" i="0">
              <a:solidFill>
                <a:schemeClr val="accent1"/>
              </a:solidFill>
              <a:effectLst>
                <a:outerShdw blurRad="38100" dist="25400" dir="5400000" algn="ctr" rotWithShape="0">
                  <a:srgbClr val="6E747A">
                    <a:alpha val="43000"/>
                  </a:srgbClr>
                </a:outerShdw>
              </a:effectLst>
              <a:ea typeface="__fkGroteskNeue_598ab8"/>
              <a:cs typeface="+mn-lt"/>
            </a:endParaRPr>
          </a:p>
          <a:p>
            <a:pPr marL="0" indent="0" algn="l"/>
            <a:endParaRPr lang="en-US" altLang="zh-CN" sz="1000" b="0" i="0">
              <a:solidFill>
                <a:schemeClr val="bg1"/>
              </a:solidFill>
              <a:ea typeface="__fkGroteskNeue_598ab8"/>
              <a:cs typeface="+mn-lt"/>
            </a:endParaRPr>
          </a:p>
          <a:p>
            <a:pPr marL="0" indent="0" algn="l"/>
            <a:endParaRPr lang="en-US" altLang="zh-CN" sz="1000" b="0" i="0">
              <a:solidFill>
                <a:schemeClr val="bg1"/>
              </a:solidFill>
              <a:ea typeface="__fkGroteskNeue_598ab8"/>
              <a:cs typeface="+mn-lt"/>
            </a:endParaRPr>
          </a:p>
        </p:txBody>
      </p:sp>
      <p:sp>
        <p:nvSpPr>
          <p:cNvPr id="21" name="文本框 20"/>
          <p:cNvSpPr txBox="1"/>
          <p:nvPr/>
        </p:nvSpPr>
        <p:spPr>
          <a:xfrm>
            <a:off x="4504055" y="2286000"/>
            <a:ext cx="3310890" cy="1791970"/>
          </a:xfrm>
          <a:prstGeom prst="rect">
            <a:avLst/>
          </a:prstGeom>
          <a:noFill/>
        </p:spPr>
        <p:txBody>
          <a:bodyPr wrap="square" rtlCol="0" anchor="t">
            <a:noAutofit/>
          </a:bodyPr>
          <a:p>
            <a:pPr marL="0" indent="0" algn="l"/>
            <a:r>
              <a:rPr lang="en-US" altLang="zh-CN">
                <a:solidFill>
                  <a:schemeClr val="accent1"/>
                </a:solidFill>
                <a:effectLst>
                  <a:outerShdw blurRad="38100" dist="25400" dir="5400000" algn="ctr" rotWithShape="0">
                    <a:srgbClr val="6E747A">
                      <a:alpha val="43000"/>
                    </a:srgbClr>
                  </a:outerShdw>
                </a:effectLst>
                <a:ea typeface="__fkGroteskNeue_598ab8"/>
                <a:cs typeface="+mn-lt"/>
                <a:sym typeface="+mn-ea"/>
              </a:rPr>
              <a:t>Digital Ethnography</a:t>
            </a:r>
            <a:r>
              <a:rPr lang="en-US" altLang="zh-CN" sz="1000">
                <a:solidFill>
                  <a:schemeClr val="bg1"/>
                </a:solidFill>
                <a:ea typeface="__fkGroteskNeue_598ab8"/>
                <a:cs typeface="+mn-lt"/>
                <a:sym typeface="+mn-ea"/>
              </a:rPr>
              <a:t> </a:t>
            </a:r>
            <a:endParaRPr lang="en-US" altLang="zh-CN" sz="1000">
              <a:solidFill>
                <a:schemeClr val="bg1"/>
              </a:solidFill>
              <a:ea typeface="__fkGroteskNeue_598ab8"/>
              <a:cs typeface="+mn-lt"/>
              <a:sym typeface="+mn-ea"/>
            </a:endParaRPr>
          </a:p>
          <a:p>
            <a:pPr marL="0" indent="0" algn="l"/>
            <a:endParaRPr lang="en-US" altLang="zh-CN" sz="1000">
              <a:solidFill>
                <a:schemeClr val="bg1"/>
              </a:solidFill>
              <a:ea typeface="__fkGroteskNeue_598ab8"/>
              <a:cs typeface="+mn-lt"/>
              <a:sym typeface="+mn-ea"/>
            </a:endParaRPr>
          </a:p>
          <a:p>
            <a:pPr marL="0" indent="0" algn="l"/>
            <a:r>
              <a:rPr lang="en-US" altLang="zh-CN" sz="1000">
                <a:solidFill>
                  <a:schemeClr val="bg1"/>
                </a:solidFill>
                <a:ea typeface="__fkGroteskNeue_598ab8"/>
                <a:cs typeface="+mn-lt"/>
                <a:sym typeface="+mn-ea"/>
              </a:rPr>
              <a:t>This methodological approach involves immersive research in online environments to understand cultural practices and interactions. It is essential for studying Core Suffix Aesthetic communities on platforms like Douyin and Weibo (Hine, 2015; Pink et al., 2016).</a:t>
            </a:r>
            <a:endParaRPr lang="en-US" altLang="zh-CN" sz="1000">
              <a:solidFill>
                <a:schemeClr val="bg1"/>
              </a:solidFill>
              <a:ea typeface="__fkGroteskNeue_598ab8"/>
              <a:cs typeface="+mn-lt"/>
              <a:sym typeface="+mn-ea"/>
            </a:endParaRPr>
          </a:p>
        </p:txBody>
      </p:sp>
      <p:sp>
        <p:nvSpPr>
          <p:cNvPr id="22" name="文本框 21"/>
          <p:cNvSpPr txBox="1"/>
          <p:nvPr/>
        </p:nvSpPr>
        <p:spPr>
          <a:xfrm>
            <a:off x="305435" y="1972945"/>
            <a:ext cx="2650490" cy="2105025"/>
          </a:xfrm>
          <a:prstGeom prst="rect">
            <a:avLst/>
          </a:prstGeom>
          <a:noFill/>
        </p:spPr>
        <p:txBody>
          <a:bodyPr wrap="square" rtlCol="0" anchor="t">
            <a:noAutofit/>
          </a:bodyPr>
          <a:p>
            <a:pPr marL="0" indent="0" algn="l"/>
            <a:r>
              <a:rPr lang="en-US" altLang="zh-CN">
                <a:solidFill>
                  <a:schemeClr val="accent1"/>
                </a:solidFill>
                <a:effectLst>
                  <a:outerShdw blurRad="38100" dist="25400" dir="5400000" algn="ctr" rotWithShape="0">
                    <a:srgbClr val="6E747A">
                      <a:alpha val="43000"/>
                    </a:srgbClr>
                  </a:outerShdw>
                </a:effectLst>
                <a:ea typeface="__fkGroteskNeue_598ab8"/>
                <a:cs typeface="+mn-lt"/>
                <a:sym typeface="+mn-ea"/>
              </a:rPr>
              <a:t>Existential Philosophy</a:t>
            </a:r>
            <a:endParaRPr lang="en-US" altLang="zh-CN">
              <a:solidFill>
                <a:schemeClr val="accent1"/>
              </a:solidFill>
              <a:effectLst>
                <a:outerShdw blurRad="38100" dist="25400" dir="5400000" algn="ctr" rotWithShape="0">
                  <a:srgbClr val="6E747A">
                    <a:alpha val="43000"/>
                  </a:srgbClr>
                </a:outerShdw>
              </a:effectLst>
              <a:ea typeface="__fkGroteskNeue_598ab8"/>
              <a:cs typeface="+mn-lt"/>
              <a:sym typeface="+mn-ea"/>
            </a:endParaRPr>
          </a:p>
          <a:p>
            <a:pPr marL="0" indent="0" algn="l"/>
            <a:endParaRPr lang="en-US" altLang="zh-CN" sz="1000">
              <a:solidFill>
                <a:schemeClr val="bg1"/>
              </a:solidFill>
              <a:ea typeface="__fkGroteskNeue_598ab8"/>
              <a:cs typeface="+mn-lt"/>
              <a:sym typeface="+mn-ea"/>
            </a:endParaRPr>
          </a:p>
          <a:p>
            <a:pPr marL="0" indent="0" algn="l"/>
            <a:r>
              <a:rPr lang="en-US" altLang="zh-CN" sz="1000">
                <a:solidFill>
                  <a:schemeClr val="bg1"/>
                </a:solidFill>
                <a:ea typeface="__fkGroteskNeue_598ab8"/>
                <a:cs typeface="+mn-lt"/>
                <a:sym typeface="+mn-ea"/>
              </a:rPr>
              <a:t>Existentialism explores themes of freedom, authenticity, and meaning-making, which are central to understanding the identity crises faced by Chinese youth in a rapidly changing world (Sartre, 1946; Heidegger, 1957).</a:t>
            </a:r>
            <a:endParaRPr lang="en-US" altLang="zh-CN" sz="1000">
              <a:solidFill>
                <a:schemeClr val="bg1"/>
              </a:solidFill>
              <a:ea typeface="__fkGroteskNeue_598ab8"/>
              <a:cs typeface="+mn-lt"/>
              <a:sym typeface="+mn-ea"/>
            </a:endParaRPr>
          </a:p>
        </p:txBody>
      </p:sp>
      <p:sp>
        <p:nvSpPr>
          <p:cNvPr id="23" name="文本框 22"/>
          <p:cNvSpPr txBox="1"/>
          <p:nvPr/>
        </p:nvSpPr>
        <p:spPr>
          <a:xfrm>
            <a:off x="5061585" y="76200"/>
            <a:ext cx="2517775" cy="2475865"/>
          </a:xfrm>
          <a:prstGeom prst="rect">
            <a:avLst/>
          </a:prstGeom>
          <a:noFill/>
        </p:spPr>
        <p:txBody>
          <a:bodyPr wrap="square" rtlCol="0" anchor="t">
            <a:noAutofit/>
          </a:bodyPr>
          <a:p>
            <a:pPr marL="0" indent="0" algn="l"/>
            <a:r>
              <a:rPr lang="en-US" altLang="zh-CN">
                <a:solidFill>
                  <a:schemeClr val="accent1"/>
                </a:solidFill>
                <a:effectLst>
                  <a:outerShdw blurRad="38100" dist="25400" dir="5400000" algn="ctr" rotWithShape="0">
                    <a:srgbClr val="6E747A">
                      <a:alpha val="43000"/>
                    </a:srgbClr>
                  </a:outerShdw>
                </a:effectLst>
                <a:ea typeface="__fkGroteskNeue_598ab8"/>
                <a:cs typeface="+mn-lt"/>
                <a:sym typeface="+mn-ea"/>
              </a:rPr>
              <a:t>Media Effects Theory </a:t>
            </a:r>
            <a:endParaRPr lang="en-US" altLang="zh-CN" b="0" i="0">
              <a:solidFill>
                <a:schemeClr val="accent1"/>
              </a:solidFill>
              <a:effectLst>
                <a:outerShdw blurRad="38100" dist="25400" dir="5400000" algn="ctr" rotWithShape="0">
                  <a:srgbClr val="6E747A">
                    <a:alpha val="43000"/>
                  </a:srgbClr>
                </a:outerShdw>
              </a:effectLst>
              <a:ea typeface="__fkGroteskNeue_598ab8"/>
              <a:cs typeface="+mn-lt"/>
            </a:endParaRPr>
          </a:p>
          <a:p>
            <a:pPr marL="0" indent="0" algn="l"/>
            <a:endParaRPr lang="en-US" altLang="zh-CN" b="0" i="0">
              <a:solidFill>
                <a:schemeClr val="accent1"/>
              </a:solidFill>
              <a:effectLst>
                <a:outerShdw blurRad="38100" dist="25400" dir="5400000" algn="ctr" rotWithShape="0">
                  <a:srgbClr val="6E747A">
                    <a:alpha val="43000"/>
                  </a:srgbClr>
                </a:outerShdw>
              </a:effectLst>
              <a:ea typeface="__fkGroteskNeue_598ab8"/>
              <a:cs typeface="+mn-lt"/>
            </a:endParaRPr>
          </a:p>
          <a:p>
            <a:pPr marL="0" indent="0" algn="l"/>
            <a:r>
              <a:rPr lang="en-US" altLang="zh-CN" sz="1000">
                <a:solidFill>
                  <a:schemeClr val="bg1"/>
                </a:solidFill>
                <a:ea typeface="__fkGroteskNeue_598ab8"/>
                <a:cs typeface="+mn-lt"/>
                <a:sym typeface="+mn-ea"/>
              </a:rPr>
              <a:t>This theory examines how media consumption influences individuals' perceptions and behaviors. It is relevant for understanding how exposure to Core Suffix Aesthetics impacts youth identity and cultural anxiety (Valkenburg and Peter, 2011).</a:t>
            </a:r>
            <a:endParaRPr lang="en-US" altLang="zh-CN" sz="1000">
              <a:solidFill>
                <a:schemeClr val="bg1"/>
              </a:solidFill>
              <a:ea typeface="__fkGroteskNeue_598ab8"/>
              <a:cs typeface="+mn-lt"/>
              <a:sym typeface="+mn-ea"/>
            </a:endParaRPr>
          </a:p>
        </p:txBody>
      </p:sp>
      <p:sp>
        <p:nvSpPr>
          <p:cNvPr id="24" name="文本框 23"/>
          <p:cNvSpPr txBox="1"/>
          <p:nvPr/>
        </p:nvSpPr>
        <p:spPr>
          <a:xfrm>
            <a:off x="8458835" y="465455"/>
            <a:ext cx="2797810" cy="1668145"/>
          </a:xfrm>
          <a:prstGeom prst="rect">
            <a:avLst/>
          </a:prstGeom>
          <a:noFill/>
        </p:spPr>
        <p:txBody>
          <a:bodyPr wrap="square" rtlCol="0" anchor="t">
            <a:noAutofit/>
          </a:bodyPr>
          <a:p>
            <a:pPr marL="0" indent="0" algn="l"/>
            <a:r>
              <a:rPr lang="en-US" altLang="zh-CN">
                <a:solidFill>
                  <a:schemeClr val="accent1"/>
                </a:solidFill>
                <a:effectLst>
                  <a:outerShdw blurRad="38100" dist="25400" dir="5400000" algn="ctr" rotWithShape="0">
                    <a:srgbClr val="6E747A">
                      <a:alpha val="43000"/>
                    </a:srgbClr>
                  </a:outerShdw>
                </a:effectLst>
                <a:ea typeface="__fkGroteskNeue_598ab8"/>
                <a:cs typeface="+mn-lt"/>
                <a:sym typeface="+mn-ea"/>
              </a:rPr>
              <a:t>Network Society Theory </a:t>
            </a:r>
            <a:endParaRPr lang="en-US" altLang="zh-CN" b="0" i="0">
              <a:solidFill>
                <a:schemeClr val="accent1"/>
              </a:solidFill>
              <a:effectLst>
                <a:outerShdw blurRad="38100" dist="25400" dir="5400000" algn="ctr" rotWithShape="0">
                  <a:srgbClr val="6E747A">
                    <a:alpha val="43000"/>
                  </a:srgbClr>
                </a:outerShdw>
              </a:effectLst>
              <a:ea typeface="__fkGroteskNeue_598ab8"/>
              <a:cs typeface="+mn-lt"/>
            </a:endParaRPr>
          </a:p>
          <a:p>
            <a:pPr marL="0" indent="0" algn="l"/>
            <a:endParaRPr lang="en-US" altLang="zh-CN" sz="1000" b="0" i="0">
              <a:solidFill>
                <a:schemeClr val="bg1"/>
              </a:solidFill>
              <a:ea typeface="__fkGroteskNeue_598ab8"/>
              <a:cs typeface="+mn-lt"/>
            </a:endParaRPr>
          </a:p>
          <a:p>
            <a:pPr marL="0" indent="0" algn="l"/>
            <a:r>
              <a:rPr lang="en-US" altLang="zh-CN" sz="1000">
                <a:solidFill>
                  <a:schemeClr val="bg1"/>
                </a:solidFill>
                <a:ea typeface="__fkGroteskNeue_598ab8"/>
                <a:cs typeface="+mn-lt"/>
                <a:sym typeface="+mn-ea"/>
              </a:rPr>
              <a:t>Proposed by Castells (2010), this theory explores how digital networks shape social structures and interactions, providing a context for understanding the spread of aesthetic trends across social media.</a:t>
            </a:r>
            <a:endParaRPr lang="en-US" altLang="zh-CN" sz="1000">
              <a:solidFill>
                <a:schemeClr val="bg1"/>
              </a:solidFill>
              <a:ea typeface="__fkGroteskNeue_598ab8"/>
              <a:cs typeface="+mn-lt"/>
              <a:sym typeface="+mn-ea"/>
            </a:endParaRPr>
          </a:p>
          <a:p>
            <a:pPr marL="0" indent="0" algn="l"/>
            <a:endParaRPr lang="en-US" altLang="zh-CN" sz="1000">
              <a:solidFill>
                <a:schemeClr val="bg1"/>
              </a:solidFill>
              <a:ea typeface="__fkGroteskNeue_598ab8"/>
              <a:cs typeface="+mn-lt"/>
              <a:sym typeface="+mn-ea"/>
            </a:endParaRPr>
          </a:p>
          <a:p>
            <a:pPr marL="0" indent="0" algn="l"/>
            <a:endParaRPr lang="en-US" altLang="zh-CN" sz="1000">
              <a:solidFill>
                <a:schemeClr val="bg1"/>
              </a:solidFill>
              <a:ea typeface="__fkGroteskNeue_598ab8"/>
              <a:cs typeface="+mn-lt"/>
              <a:sym typeface="+mn-ea"/>
            </a:endParaRPr>
          </a:p>
        </p:txBody>
      </p:sp>
      <p:sp>
        <p:nvSpPr>
          <p:cNvPr id="25" name="文本框 24"/>
          <p:cNvSpPr txBox="1"/>
          <p:nvPr/>
        </p:nvSpPr>
        <p:spPr>
          <a:xfrm>
            <a:off x="4867275" y="4877435"/>
            <a:ext cx="2533650" cy="2651760"/>
          </a:xfrm>
          <a:prstGeom prst="rect">
            <a:avLst/>
          </a:prstGeom>
          <a:noFill/>
        </p:spPr>
        <p:txBody>
          <a:bodyPr wrap="square" rtlCol="0" anchor="t">
            <a:noAutofit/>
          </a:bodyPr>
          <a:p>
            <a:pPr marL="0" indent="0" algn="l"/>
            <a:r>
              <a:rPr lang="en-US" altLang="zh-CN">
                <a:solidFill>
                  <a:schemeClr val="accent1"/>
                </a:solidFill>
                <a:effectLst>
                  <a:outerShdw blurRad="38100" dist="25400" dir="5400000" algn="ctr" rotWithShape="0">
                    <a:srgbClr val="6E747A">
                      <a:alpha val="43000"/>
                    </a:srgbClr>
                  </a:outerShdw>
                </a:effectLst>
                <a:ea typeface="__fkGroteskNeue_598ab8"/>
                <a:cs typeface="+mn-lt"/>
                <a:sym typeface="+mn-ea"/>
              </a:rPr>
              <a:t>Critical Theory </a:t>
            </a:r>
            <a:endParaRPr lang="en-US" altLang="zh-CN">
              <a:solidFill>
                <a:schemeClr val="accent1"/>
              </a:solidFill>
              <a:effectLst>
                <a:outerShdw blurRad="38100" dist="25400" dir="5400000" algn="ctr" rotWithShape="0">
                  <a:srgbClr val="6E747A">
                    <a:alpha val="43000"/>
                  </a:srgbClr>
                </a:outerShdw>
              </a:effectLst>
              <a:ea typeface="__fkGroteskNeue_598ab8"/>
              <a:cs typeface="+mn-lt"/>
              <a:sym typeface="+mn-ea"/>
            </a:endParaRPr>
          </a:p>
          <a:p>
            <a:pPr marL="0" indent="0" algn="l"/>
            <a:endParaRPr lang="en-US" altLang="zh-CN">
              <a:solidFill>
                <a:schemeClr val="accent1"/>
              </a:solidFill>
              <a:effectLst>
                <a:outerShdw blurRad="38100" dist="25400" dir="5400000" algn="ctr" rotWithShape="0">
                  <a:srgbClr val="6E747A">
                    <a:alpha val="43000"/>
                  </a:srgbClr>
                </a:outerShdw>
              </a:effectLst>
              <a:ea typeface="__fkGroteskNeue_598ab8"/>
              <a:cs typeface="+mn-lt"/>
              <a:sym typeface="+mn-ea"/>
            </a:endParaRPr>
          </a:p>
          <a:p>
            <a:pPr marL="0" indent="0" algn="l"/>
            <a:r>
              <a:rPr lang="en-US" altLang="zh-CN" sz="1000">
                <a:solidFill>
                  <a:schemeClr val="bg1"/>
                </a:solidFill>
                <a:ea typeface="__fkGroteskNeue_598ab8"/>
                <a:cs typeface="+mn-lt"/>
                <a:sym typeface="+mn-ea"/>
              </a:rPr>
              <a:t>Critical theory provides a framework for analyzing power dynamics within media and society. It is useful for understanding how social media platforms influence cultural production and identity formation through their algorithms and affordances (Adorno and Horkheimer, 1947/2002).</a:t>
            </a:r>
            <a:endParaRPr lang="en-US" altLang="zh-CN" sz="1000">
              <a:solidFill>
                <a:schemeClr val="bg1"/>
              </a:solidFill>
              <a:ea typeface="__fkGroteskNeue_598ab8"/>
              <a:cs typeface="+mn-lt"/>
              <a:sym typeface="+mn-ea"/>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AutoShape 2"/>
          <p:cNvSpPr/>
          <p:nvPr>
            <p:ph type="title"/>
          </p:nvPr>
        </p:nvSpPr>
        <p:spPr>
          <a:xfrm>
            <a:off x="709295" y="4082415"/>
            <a:ext cx="7760335" cy="478155"/>
          </a:xfrm>
        </p:spPr>
        <p:txBody>
          <a:bodyPr vert="horz" wrap="square" lIns="91440" tIns="45720" rIns="91440" bIns="45720" anchor="t">
            <a:spAutoFit/>
          </a:bodyPr>
          <a:p>
            <a:pPr algn="l">
              <a:lnSpc>
                <a:spcPct val="90000"/>
              </a:lnSpc>
              <a:spcBef>
                <a:spcPct val="0"/>
              </a:spcBef>
            </a:pPr>
            <a:r>
              <a:rPr lang="en-US" altLang="zh-CN" sz="2800" b="1" i="1">
                <a:solidFill>
                  <a:srgbClr val="FFFFFF"/>
                </a:solidFill>
                <a:latin typeface="微软雅黑" panose="020B0503020204020204" charset="-122"/>
                <a:ea typeface="微软雅黑" panose="020B0503020204020204" charset="-122"/>
                <a:sym typeface="+mn-ea"/>
              </a:rPr>
              <a:t>Adaptation to Changing Contexts</a:t>
            </a:r>
            <a:endParaRPr lang="en-US" altLang="zh-CN" sz="2800" b="1" i="1">
              <a:solidFill>
                <a:srgbClr val="FFFFFF"/>
              </a:solidFill>
              <a:latin typeface="微软雅黑" panose="020B0503020204020204" charset="-122"/>
              <a:ea typeface="微软雅黑" panose="020B0503020204020204" charset="-122"/>
              <a:sym typeface="+mn-ea"/>
            </a:endParaRPr>
          </a:p>
        </p:txBody>
      </p:sp>
      <p:sp>
        <p:nvSpPr>
          <p:cNvPr id="3" name="TextBox 3"/>
          <p:cNvSpPr txBox="1"/>
          <p:nvPr/>
        </p:nvSpPr>
        <p:spPr>
          <a:xfrm>
            <a:off x="709613" y="2830923"/>
            <a:ext cx="1200150" cy="1198880"/>
          </a:xfrm>
          <a:prstGeom prst="rect">
            <a:avLst/>
          </a:prstGeom>
          <a:noFill/>
        </p:spPr>
        <p:txBody>
          <a:bodyPr vert="horz" wrap="none" lIns="91440" tIns="45720" rIns="91440" bIns="45720" rtlCol="0" anchor="t">
            <a:spAutoFit/>
          </a:bodyPr>
          <a:lstStyle/>
          <a:p>
            <a:pPr marL="0" algn="l">
              <a:defRPr/>
            </a:pPr>
            <a:r>
              <a:rPr lang="en-US" sz="7200" b="1" i="1" u="none" baseline="0">
                <a:solidFill>
                  <a:schemeClr val="accent1"/>
                </a:solidFill>
                <a:latin typeface="Arial" panose="020B0604020202020204"/>
                <a:ea typeface="Arial" panose="020B0604020202020204"/>
              </a:rPr>
              <a:t>03</a:t>
            </a:r>
            <a:endParaRPr lang="en-US" sz="1100"/>
          </a:p>
        </p:txBody>
      </p:sp>
      <p:sp>
        <p:nvSpPr>
          <p:cNvPr id="4" name="文本框 3"/>
          <p:cNvSpPr txBox="1"/>
          <p:nvPr/>
        </p:nvSpPr>
        <p:spPr>
          <a:xfrm>
            <a:off x="762000" y="4953000"/>
            <a:ext cx="7625080" cy="1570355"/>
          </a:xfrm>
          <a:prstGeom prst="rect">
            <a:avLst/>
          </a:prstGeom>
        </p:spPr>
        <p:txBody>
          <a:bodyPr>
            <a:noAutofit/>
          </a:bodyPr>
          <a:p>
            <a:pPr marL="0" indent="0" algn="l"/>
            <a:endParaRPr lang="en-US" altLang="zh-CN" b="1" i="0">
              <a:solidFill>
                <a:schemeClr val="bg1"/>
              </a:solidFill>
              <a:latin typeface="Microsoft YaHei UI" panose="020B0503020204020204" charset="-122"/>
              <a:ea typeface="Microsoft YaHei UI" panose="020B0503020204020204" charset="-122"/>
              <a:cs typeface="Big John" panose="02000000000000000000"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925830" y="1035050"/>
            <a:ext cx="5370195" cy="792480"/>
          </a:xfrm>
        </p:spPr>
        <p:txBody>
          <a:bodyPr anchor="ctr" anchorCtr="0"/>
          <a:lstStyle/>
          <a:p>
            <a:pPr algn="l"/>
            <a:r>
              <a:rPr lang="zh-CN" altLang="en-US" spc="300" dirty="0">
                <a:solidFill>
                  <a:schemeClr val="tx1"/>
                </a:solidFill>
                <a:uFillTx/>
              </a:rPr>
              <a:t>单击此处添加标题</a:t>
            </a:r>
            <a:endParaRPr lang="zh-CN" altLang="en-US" spc="300" dirty="0">
              <a:solidFill>
                <a:schemeClr val="tx1"/>
              </a:solidFill>
              <a:uFillTx/>
            </a:endParaRPr>
          </a:p>
        </p:txBody>
      </p:sp>
      <p:sp>
        <p:nvSpPr>
          <p:cNvPr id="8" name="椭圆 7"/>
          <p:cNvSpPr/>
          <p:nvPr>
            <p:custDataLst>
              <p:tags r:id="rId2"/>
            </p:custDataLst>
          </p:nvPr>
        </p:nvSpPr>
        <p:spPr>
          <a:xfrm>
            <a:off x="6395509" y="1497281"/>
            <a:ext cx="582202" cy="582202"/>
          </a:xfrm>
          <a:prstGeom prst="ellipse">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任意多边形: 形状 16"/>
          <p:cNvSpPr/>
          <p:nvPr>
            <p:custDataLst>
              <p:tags r:id="rId3"/>
            </p:custDataLst>
          </p:nvPr>
        </p:nvSpPr>
        <p:spPr>
          <a:xfrm rot="7697511">
            <a:off x="7375226" y="3076646"/>
            <a:ext cx="4547187" cy="2296043"/>
          </a:xfrm>
          <a:custGeom>
            <a:avLst/>
            <a:gdLst>
              <a:gd name="connsiteX0" fmla="*/ 58 w 2249936"/>
              <a:gd name="connsiteY0" fmla="*/ 1136076 h 1136076"/>
              <a:gd name="connsiteX1" fmla="*/ 1113913 w 2249936"/>
              <a:gd name="connsiteY1" fmla="*/ 53 h 1136076"/>
              <a:gd name="connsiteX2" fmla="*/ 2249937 w 2249936"/>
              <a:gd name="connsiteY2" fmla="*/ 1113909 h 1136076"/>
            </a:gdLst>
            <a:ahLst/>
            <a:cxnLst>
              <a:cxn ang="0">
                <a:pos x="connsiteX0" y="connsiteY0"/>
              </a:cxn>
              <a:cxn ang="0">
                <a:pos x="connsiteX1" y="connsiteY1"/>
              </a:cxn>
              <a:cxn ang="0">
                <a:pos x="connsiteX2" y="connsiteY2"/>
              </a:cxn>
            </a:cxnLst>
            <a:rect l="l" t="t" r="r" b="b"/>
            <a:pathLst>
              <a:path w="2249936" h="1136076">
                <a:moveTo>
                  <a:pt x="58" y="1136076"/>
                </a:moveTo>
                <a:cubicBezTo>
                  <a:pt x="-6169" y="514639"/>
                  <a:pt x="492725" y="6031"/>
                  <a:pt x="1113913" y="53"/>
                </a:cubicBezTo>
                <a:cubicBezTo>
                  <a:pt x="1735102" y="-5925"/>
                  <a:pt x="2243959" y="492720"/>
                  <a:pt x="2249937" y="1113909"/>
                </a:cubicBezTo>
              </a:path>
            </a:pathLst>
          </a:custGeom>
          <a:noFill/>
          <a:ln w="9525" cap="flat">
            <a:solidFill>
              <a:schemeClr val="accent1">
                <a:lumMod val="40000"/>
                <a:lumOff val="60000"/>
              </a:schemeClr>
            </a:solidFill>
            <a:prstDash val="solid"/>
            <a:miter/>
          </a:ln>
        </p:spPr>
        <p:txBody>
          <a:bodyPr rtlCol="0" anchor="ctr"/>
          <a:lstStyle/>
          <a:p>
            <a:endParaRPr lang="zh-CN" altLang="en-US"/>
          </a:p>
        </p:txBody>
      </p:sp>
      <p:sp>
        <p:nvSpPr>
          <p:cNvPr id="7" name="椭圆 6"/>
          <p:cNvSpPr/>
          <p:nvPr>
            <p:custDataLst>
              <p:tags r:id="rId4"/>
            </p:custDataLst>
          </p:nvPr>
        </p:nvSpPr>
        <p:spPr>
          <a:xfrm rot="20405484">
            <a:off x="7218440" y="5194202"/>
            <a:ext cx="240930" cy="24093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椭圆 8"/>
          <p:cNvSpPr/>
          <p:nvPr>
            <p:custDataLst>
              <p:tags r:id="rId5"/>
            </p:custDataLst>
          </p:nvPr>
        </p:nvSpPr>
        <p:spPr>
          <a:xfrm rot="20405484">
            <a:off x="10087318" y="1655872"/>
            <a:ext cx="167489" cy="167489"/>
          </a:xfrm>
          <a:prstGeom prst="ellipse">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椭圆 17"/>
          <p:cNvSpPr/>
          <p:nvPr>
            <p:custDataLst>
              <p:tags r:id="rId6"/>
            </p:custDataLst>
          </p:nvPr>
        </p:nvSpPr>
        <p:spPr>
          <a:xfrm>
            <a:off x="6029698" y="771847"/>
            <a:ext cx="5538415" cy="5538415"/>
          </a:xfrm>
          <a:prstGeom prst="ellipse">
            <a:avLst/>
          </a:prstGeom>
          <a:noFill/>
          <a:ln w="9525">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椭圆 18"/>
          <p:cNvSpPr/>
          <p:nvPr>
            <p:custDataLst>
              <p:tags r:id="rId7"/>
            </p:custDataLst>
          </p:nvPr>
        </p:nvSpPr>
        <p:spPr>
          <a:xfrm>
            <a:off x="10629054" y="5468954"/>
            <a:ext cx="167489" cy="167489"/>
          </a:xfrm>
          <a:prstGeom prst="ellipse">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矩形: 圆角 32"/>
          <p:cNvSpPr/>
          <p:nvPr>
            <p:custDataLst>
              <p:tags r:id="rId8"/>
            </p:custDataLst>
          </p:nvPr>
        </p:nvSpPr>
        <p:spPr>
          <a:xfrm>
            <a:off x="925855" y="1987406"/>
            <a:ext cx="489339" cy="489339"/>
          </a:xfrm>
          <a:prstGeom prst="roundRect">
            <a:avLst>
              <a:gd name="adj" fmla="val 24056"/>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2" name="文本框 11"/>
          <p:cNvSpPr txBox="1"/>
          <p:nvPr>
            <p:custDataLst>
              <p:tags r:id="rId9"/>
            </p:custDataLst>
          </p:nvPr>
        </p:nvSpPr>
        <p:spPr>
          <a:xfrm>
            <a:off x="925672" y="2660977"/>
            <a:ext cx="4467661" cy="3271790"/>
          </a:xfrm>
          <a:prstGeom prst="rect">
            <a:avLst/>
          </a:prstGeom>
          <a:noFill/>
        </p:spPr>
        <p:txBody>
          <a:bodyPr wrap="square" lIns="0" tIns="0" rIns="0" bIns="0" rtlCol="0" anchor="t" anchorCtr="0">
            <a:noAutofit/>
          </a:bodyPr>
          <a:lstStyle/>
          <a:p>
            <a:pPr>
              <a:lnSpc>
                <a:spcPct val="150000"/>
              </a:lnSpc>
            </a:pPr>
            <a:r>
              <a:rPr lang="en-US" altLang="zh-CN" sz="1600" kern="0" spc="0" dirty="0">
                <a:ln>
                  <a:noFill/>
                  <a:prstDash val="sysDot"/>
                </a:ln>
                <a:solidFill>
                  <a:schemeClr val="bg1"/>
                </a:solidFill>
                <a:latin typeface="+mn-ea"/>
                <a:ea typeface="+mn-ea"/>
                <a:sym typeface="+mn-ea"/>
              </a:rPr>
              <a:t>Quote: "Adolescents are at a time in their lives where they are most open to new ideas, beliefs, and values" (Arnett, 2003)</a:t>
            </a:r>
            <a:endParaRPr lang="en-US" altLang="zh-CN" sz="1600" kern="0" spc="0" dirty="0">
              <a:ln>
                <a:noFill/>
                <a:prstDash val="sysDot"/>
              </a:ln>
              <a:solidFill>
                <a:schemeClr val="bg1"/>
              </a:solidFill>
              <a:latin typeface="+mn-ea"/>
              <a:ea typeface="+mn-ea"/>
              <a:sym typeface="+mn-ea"/>
            </a:endParaRPr>
          </a:p>
          <a:p>
            <a:pPr>
              <a:lnSpc>
                <a:spcPct val="150000"/>
              </a:lnSpc>
            </a:pPr>
            <a:endParaRPr lang="en-US" altLang="zh-CN" sz="1600" kern="0" spc="0" dirty="0">
              <a:ln>
                <a:noFill/>
                <a:prstDash val="sysDot"/>
              </a:ln>
              <a:solidFill>
                <a:schemeClr val="bg1"/>
              </a:solidFill>
              <a:latin typeface="+mn-ea"/>
              <a:ea typeface="+mn-ea"/>
              <a:sym typeface="+mn-ea"/>
            </a:endParaRPr>
          </a:p>
          <a:p>
            <a:pPr>
              <a:lnSpc>
                <a:spcPct val="150000"/>
              </a:lnSpc>
            </a:pPr>
            <a:r>
              <a:rPr lang="en-US" altLang="zh-CN" sz="1600" kern="0" spc="0" dirty="0">
                <a:ln>
                  <a:noFill/>
                  <a:prstDash val="sysDot"/>
                </a:ln>
                <a:solidFill>
                  <a:schemeClr val="bg1"/>
                </a:solidFill>
                <a:latin typeface="+mn-ea"/>
                <a:ea typeface="+mn-ea"/>
                <a:sym typeface="+mn-ea"/>
              </a:rPr>
              <a:t>Quote: "For adolescents in nonWestern traditions, globalization is culpable for an increased level of identity confusion" (Arnett, 2002)</a:t>
            </a:r>
            <a:endParaRPr lang="en-US" altLang="zh-CN" sz="1600" kern="0" spc="0" dirty="0">
              <a:ln>
                <a:noFill/>
                <a:prstDash val="sysDot"/>
              </a:ln>
              <a:solidFill>
                <a:schemeClr val="bg1"/>
              </a:solidFill>
              <a:latin typeface="+mn-ea"/>
              <a:ea typeface="+mn-ea"/>
              <a:sym typeface="+mn-ea"/>
            </a:endParaRPr>
          </a:p>
        </p:txBody>
      </p:sp>
      <p:pic>
        <p:nvPicPr>
          <p:cNvPr id="10" name="图片 23" descr="333639373138363b343435303830323bb9a4d7f7d7f7b7e7"/>
          <p:cNvPicPr>
            <a:picLocks noChangeAspect="1"/>
          </p:cNvPicPr>
          <p:nvPr>
            <p:custDataLst>
              <p:tags r:id="rId10"/>
            </p:custDataLst>
          </p:nvPr>
        </p:nvPicPr>
        <p:blipFill>
          <a:blip r:embed="rId11">
            <a:extLst>
              <a:ext uri="{96DAC541-7B7A-43D3-8B79-37D633B846F1}">
                <asvg:svgBlip xmlns:asvg="http://schemas.microsoft.com/office/drawing/2016/SVG/main" r:embed="rId12"/>
              </a:ext>
            </a:extLst>
          </a:blip>
          <a:stretch>
            <a:fillRect/>
          </a:stretch>
        </p:blipFill>
        <p:spPr>
          <a:xfrm>
            <a:off x="1016954" y="2078505"/>
            <a:ext cx="307140" cy="307140"/>
          </a:xfrm>
          <a:prstGeom prst="rect">
            <a:avLst/>
          </a:prstGeom>
        </p:spPr>
      </p:pic>
      <p:pic>
        <p:nvPicPr>
          <p:cNvPr id="4" name="图片 3"/>
          <p:cNvPicPr/>
          <p:nvPr/>
        </p:nvPicPr>
        <p:blipFill>
          <a:blip r:embed="rId13"/>
          <a:srcRect l="16878" t="1224" r="16878" b="-1224"/>
          <a:stretch>
            <a:fillRect/>
          </a:stretch>
        </p:blipFill>
        <p:spPr>
          <a:xfrm>
            <a:off x="7315200" y="1998980"/>
            <a:ext cx="2990850" cy="3009900"/>
          </a:xfrm>
          <a:prstGeom prst="ellipse">
            <a:avLst/>
          </a:prstGeom>
        </p:spPr>
      </p:pic>
    </p:spTree>
    <p:custDataLst>
      <p:tags r:id="rId14"/>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AutoShape 2"/>
          <p:cNvSpPr/>
          <p:nvPr>
            <p:ph type="title"/>
          </p:nvPr>
        </p:nvSpPr>
        <p:spPr>
          <a:xfrm>
            <a:off x="660402" y="0"/>
            <a:ext cx="10858500" cy="1028700"/>
          </a:xfrm>
        </p:spPr>
        <p:txBody>
          <a:bodyPr vert="horz" lIns="91440" tIns="45720" rIns="91440" bIns="45720" anchor="b">
            <a:normAutofit/>
          </a:bodyPr>
          <a:p>
            <a:pPr algn="l">
              <a:lnSpc>
                <a:spcPct val="90000"/>
              </a:lnSpc>
              <a:spcBef>
                <a:spcPct val="0"/>
              </a:spcBef>
            </a:pPr>
            <a:r>
              <a:rPr lang="zh-CN" altLang="en-US" sz="2800" b="1" i="1">
                <a:solidFill>
                  <a:srgbClr val="FFFFFF"/>
                </a:solidFill>
                <a:latin typeface="微软雅黑" panose="020B0503020204020204" charset="-122"/>
                <a:ea typeface="微软雅黑" panose="020B0503020204020204" charset="-122"/>
                <a:sym typeface="+mn-ea"/>
              </a:rPr>
              <a:t>Social Media as a Cultural Barometer</a:t>
            </a:r>
            <a:endParaRPr lang="zh-CN" altLang="en-US" sz="2800" b="1" i="0" u="none" baseline="0">
              <a:solidFill>
                <a:srgbClr val="FFFFFF"/>
              </a:solidFill>
              <a:latin typeface="微软雅黑" panose="020B0503020204020204" charset="-122"/>
              <a:ea typeface="微软雅黑" panose="020B0503020204020204" charset="-122"/>
            </a:endParaRPr>
          </a:p>
        </p:txBody>
      </p:sp>
      <p:sp>
        <p:nvSpPr>
          <p:cNvPr id="3" name="AutoShape 3"/>
          <p:cNvSpPr/>
          <p:nvPr/>
        </p:nvSpPr>
        <p:spPr>
          <a:xfrm flipH="1">
            <a:off x="7035804" y="1635489"/>
            <a:ext cx="4483098" cy="4000732"/>
          </a:xfrm>
          <a:prstGeom prst="rect">
            <a:avLst/>
          </a:prstGeom>
          <a:blipFill>
            <a:blip r:embed="rId1">
              <a:alphaModFix amt="35000"/>
            </a:blip>
            <a:stretch>
              <a:fillRect l="-18582" t="169" r="-19364" b="-169"/>
            </a:stretch>
          </a:blipFill>
          <a:ln>
            <a:noFill/>
          </a:ln>
          <a:effectLst/>
        </p:spPr>
        <p:txBody>
          <a:bodyPr rot="0" vert="horz" wrap="square" lIns="91440" tIns="45720" rIns="91440" bIns="45720" anchor="t">
            <a:noAutofit/>
          </a:bodyPr>
          <a:p>
            <a:pPr marL="0" algn="ctr"/>
          </a:p>
        </p:txBody>
      </p:sp>
      <p:sp>
        <p:nvSpPr>
          <p:cNvPr id="4" name="AutoShape 4"/>
          <p:cNvSpPr/>
          <p:nvPr>
            <p:custDataLst>
              <p:tags r:id="rId2"/>
            </p:custDataLst>
          </p:nvPr>
        </p:nvSpPr>
        <p:spPr>
          <a:xfrm>
            <a:off x="660404" y="1637821"/>
            <a:ext cx="5616572" cy="1998034"/>
          </a:xfrm>
          <a:prstGeom prst="rect">
            <a:avLst/>
          </a:prstGeom>
          <a:solidFill>
            <a:srgbClr val="F0F0F0">
              <a:alpha val="5000"/>
            </a:srgbClr>
          </a:solidFill>
          <a:ln>
            <a:noFill/>
          </a:ln>
          <a:effectLst/>
        </p:spPr>
        <p:txBody>
          <a:bodyPr rot="0" vert="horz" wrap="square" lIns="91440" tIns="45720" rIns="91440" bIns="45720" anchor="t">
            <a:noAutofit/>
          </a:bodyPr>
          <a:p>
            <a:pPr marL="0" algn="ctr"/>
          </a:p>
        </p:txBody>
      </p:sp>
      <p:sp>
        <p:nvSpPr>
          <p:cNvPr id="5" name="AutoShape 5"/>
          <p:cNvSpPr/>
          <p:nvPr>
            <p:custDataLst>
              <p:tags r:id="rId3"/>
            </p:custDataLst>
          </p:nvPr>
        </p:nvSpPr>
        <p:spPr>
          <a:xfrm flipH="1">
            <a:off x="955675" y="2033905"/>
            <a:ext cx="5405120" cy="1641475"/>
          </a:xfrm>
          <a:prstGeom prst="rect">
            <a:avLst/>
          </a:prstGeom>
          <a:ln>
            <a:noFill/>
          </a:ln>
        </p:spPr>
        <p:txBody>
          <a:bodyPr vert="horz" wrap="square" lIns="91440" tIns="45720" rIns="91440" bIns="45720" anchor="t">
            <a:spAutoFit/>
          </a:bodyPr>
          <a:p>
            <a:pPr marL="0" algn="l">
              <a:lnSpc>
                <a:spcPct val="120000"/>
              </a:lnSpc>
            </a:pPr>
            <a:r>
              <a:rPr lang="en-US" altLang="zh-CN" sz="1400" b="0" i="0" u="none" baseline="0">
                <a:solidFill>
                  <a:srgbClr val="FFFFFF"/>
                </a:solidFill>
                <a:latin typeface="微软雅黑" panose="020B0503020204020204" charset="-122"/>
                <a:ea typeface="微软雅黑" panose="020B0503020204020204" charset="-122"/>
              </a:rPr>
              <a:t> Social media platforms play a significant role in shaping personal identity and social relationships by providing spaces for self-expression and interaction. This is supported by research that highlights how social media allows users to experiment with different identities and engage in self-presentation (Luttrell, 2021; Enli and Thumim, 2012)</a:t>
            </a:r>
            <a:endParaRPr lang="en-US" altLang="zh-CN" sz="1400" b="0" i="0" u="none" baseline="0">
              <a:solidFill>
                <a:srgbClr val="FFFFFF"/>
              </a:solidFill>
              <a:latin typeface="微软雅黑" panose="020B0503020204020204" charset="-122"/>
              <a:ea typeface="微软雅黑" panose="020B0503020204020204" charset="-122"/>
            </a:endParaRPr>
          </a:p>
        </p:txBody>
      </p:sp>
      <p:sp>
        <p:nvSpPr>
          <p:cNvPr id="6" name="TextBox 6"/>
          <p:cNvSpPr txBox="1"/>
          <p:nvPr>
            <p:custDataLst>
              <p:tags r:id="rId4"/>
            </p:custDataLst>
          </p:nvPr>
        </p:nvSpPr>
        <p:spPr>
          <a:xfrm>
            <a:off x="955676" y="1634716"/>
            <a:ext cx="4724503" cy="338554"/>
          </a:xfrm>
          <a:prstGeom prst="rect">
            <a:avLst/>
          </a:prstGeom>
          <a:noFill/>
          <a:ln>
            <a:noFill/>
          </a:ln>
        </p:spPr>
        <p:txBody>
          <a:bodyPr vert="horz" wrap="square" lIns="91440" tIns="45720" rIns="91440" bIns="45720" rtlCol="0" anchor="b">
            <a:spAutoFit/>
          </a:bodyPr>
          <a:lstStyle/>
          <a:p>
            <a:pPr marL="0" marR="0" indent="0" algn="l" fontAlgn="auto">
              <a:spcBef>
                <a:spcPct val="0"/>
              </a:spcBef>
              <a:spcAft>
                <a:spcPct val="0"/>
              </a:spcAft>
              <a:defRPr/>
            </a:pPr>
            <a:r>
              <a:rPr lang="en-US" sz="1600" b="1" i="0" u="none" baseline="0">
                <a:solidFill>
                  <a:srgbClr val="FFFFFF"/>
                </a:solidFill>
                <a:latin typeface="Arial" panose="020B0604020202020204"/>
                <a:ea typeface="Arial" panose="020B0604020202020204"/>
              </a:rPr>
              <a:t>Examination of digital culture</a:t>
            </a:r>
            <a:endParaRPr lang="en-US" sz="1100"/>
          </a:p>
        </p:txBody>
      </p:sp>
      <p:sp>
        <p:nvSpPr>
          <p:cNvPr id="7" name="Freeform 7"/>
          <p:cNvSpPr/>
          <p:nvPr>
            <p:custDataLst>
              <p:tags r:id="rId5"/>
            </p:custDataLst>
          </p:nvPr>
        </p:nvSpPr>
        <p:spPr>
          <a:xfrm>
            <a:off x="5779509" y="1743916"/>
            <a:ext cx="330993" cy="330993"/>
          </a:xfrm>
          <a:custGeom>
            <a:avLst/>
            <a:gdLst/>
            <a:ahLst/>
            <a:cxnLst/>
            <a:rect l="l" t="t" r="r" b="b"/>
            <a:pathLst>
              <a:path w="533400" h="533400">
                <a:moveTo>
                  <a:pt x="381864" y="621"/>
                </a:moveTo>
                <a:lnTo>
                  <a:pt x="381864" y="114921"/>
                </a:lnTo>
                <a:lnTo>
                  <a:pt x="534264" y="114921"/>
                </a:lnTo>
                <a:lnTo>
                  <a:pt x="534264" y="419721"/>
                </a:lnTo>
                <a:lnTo>
                  <a:pt x="381864" y="419721"/>
                </a:lnTo>
                <a:lnTo>
                  <a:pt x="381864" y="534021"/>
                </a:lnTo>
                <a:lnTo>
                  <a:pt x="153264" y="534021"/>
                </a:lnTo>
                <a:lnTo>
                  <a:pt x="153264" y="419721"/>
                </a:lnTo>
                <a:lnTo>
                  <a:pt x="864" y="419721"/>
                </a:lnTo>
                <a:lnTo>
                  <a:pt x="864" y="182644"/>
                </a:lnTo>
                <a:lnTo>
                  <a:pt x="63348" y="114921"/>
                </a:lnTo>
                <a:lnTo>
                  <a:pt x="153264" y="114921"/>
                </a:lnTo>
                <a:lnTo>
                  <a:pt x="153264" y="621"/>
                </a:lnTo>
                <a:lnTo>
                  <a:pt x="381864" y="621"/>
                </a:lnTo>
                <a:close/>
                <a:moveTo>
                  <a:pt x="362814" y="286371"/>
                </a:moveTo>
                <a:lnTo>
                  <a:pt x="172314" y="286371"/>
                </a:lnTo>
                <a:lnTo>
                  <a:pt x="172314" y="514971"/>
                </a:lnTo>
                <a:lnTo>
                  <a:pt x="362814" y="514971"/>
                </a:lnTo>
                <a:lnTo>
                  <a:pt x="362814" y="286371"/>
                </a:lnTo>
                <a:close/>
                <a:moveTo>
                  <a:pt x="515214" y="133971"/>
                </a:moveTo>
                <a:lnTo>
                  <a:pt x="71730" y="133971"/>
                </a:lnTo>
                <a:lnTo>
                  <a:pt x="19914" y="190073"/>
                </a:lnTo>
                <a:lnTo>
                  <a:pt x="19914" y="400671"/>
                </a:lnTo>
                <a:lnTo>
                  <a:pt x="153264" y="400671"/>
                </a:lnTo>
                <a:lnTo>
                  <a:pt x="153264" y="267321"/>
                </a:lnTo>
                <a:lnTo>
                  <a:pt x="381864" y="267321"/>
                </a:lnTo>
                <a:lnTo>
                  <a:pt x="381864" y="400671"/>
                </a:lnTo>
                <a:lnTo>
                  <a:pt x="515214" y="400671"/>
                </a:lnTo>
                <a:lnTo>
                  <a:pt x="515214" y="133971"/>
                </a:lnTo>
                <a:close/>
                <a:moveTo>
                  <a:pt x="462827" y="172071"/>
                </a:moveTo>
                <a:cubicBezTo>
                  <a:pt x="470732" y="172071"/>
                  <a:pt x="477114" y="178453"/>
                  <a:pt x="477114" y="186359"/>
                </a:cubicBezTo>
                <a:cubicBezTo>
                  <a:pt x="477114" y="194264"/>
                  <a:pt x="470732" y="200646"/>
                  <a:pt x="462827" y="200646"/>
                </a:cubicBezTo>
                <a:cubicBezTo>
                  <a:pt x="454921" y="200646"/>
                  <a:pt x="448539" y="194264"/>
                  <a:pt x="448539" y="186359"/>
                </a:cubicBezTo>
                <a:cubicBezTo>
                  <a:pt x="448539" y="178453"/>
                  <a:pt x="454921" y="172071"/>
                  <a:pt x="462827" y="172071"/>
                </a:cubicBezTo>
                <a:close/>
                <a:moveTo>
                  <a:pt x="362814" y="19671"/>
                </a:moveTo>
                <a:lnTo>
                  <a:pt x="172314" y="19671"/>
                </a:lnTo>
                <a:lnTo>
                  <a:pt x="172314" y="114921"/>
                </a:lnTo>
                <a:lnTo>
                  <a:pt x="362814" y="114921"/>
                </a:lnTo>
                <a:lnTo>
                  <a:pt x="362814" y="19671"/>
                </a:lnTo>
                <a:close/>
              </a:path>
            </a:pathLst>
          </a:custGeom>
          <a:solidFill>
            <a:srgbClr val="FFFFFF"/>
          </a:solidFill>
          <a:ln>
            <a:noFill/>
          </a:ln>
        </p:spPr>
        <p:txBody>
          <a:bodyPr vert="horz" lIns="91440" tIns="45720" rIns="91440" bIns="45720" anchor="t">
            <a:normAutofit fontScale="90000" lnSpcReduction="20000"/>
          </a:bodyPr>
          <a:p>
            <a:pPr marL="0" algn="l"/>
          </a:p>
        </p:txBody>
      </p:sp>
      <p:sp>
        <p:nvSpPr>
          <p:cNvPr id="8" name="AutoShape 8"/>
          <p:cNvSpPr/>
          <p:nvPr>
            <p:custDataLst>
              <p:tags r:id="rId6"/>
            </p:custDataLst>
          </p:nvPr>
        </p:nvSpPr>
        <p:spPr>
          <a:xfrm>
            <a:off x="660404" y="3801946"/>
            <a:ext cx="5616572" cy="1998034"/>
          </a:xfrm>
          <a:prstGeom prst="rect">
            <a:avLst/>
          </a:prstGeom>
          <a:solidFill>
            <a:srgbClr val="F0F0F0">
              <a:alpha val="5000"/>
            </a:srgbClr>
          </a:solidFill>
          <a:ln>
            <a:noFill/>
          </a:ln>
          <a:effectLst/>
        </p:spPr>
        <p:txBody>
          <a:bodyPr rot="0" vert="horz" wrap="square" lIns="91440" tIns="45720" rIns="91440" bIns="45720" anchor="t">
            <a:noAutofit/>
          </a:bodyPr>
          <a:p>
            <a:pPr marL="0" algn="ctr"/>
          </a:p>
        </p:txBody>
      </p:sp>
      <p:sp>
        <p:nvSpPr>
          <p:cNvPr id="9" name="AutoShape 9"/>
          <p:cNvSpPr/>
          <p:nvPr>
            <p:custDataLst>
              <p:tags r:id="rId7"/>
            </p:custDataLst>
          </p:nvPr>
        </p:nvSpPr>
        <p:spPr>
          <a:xfrm flipH="1">
            <a:off x="955675" y="4390390"/>
            <a:ext cx="5405120" cy="2158365"/>
          </a:xfrm>
          <a:prstGeom prst="rect">
            <a:avLst/>
          </a:prstGeom>
          <a:ln>
            <a:noFill/>
          </a:ln>
        </p:spPr>
        <p:txBody>
          <a:bodyPr vert="horz" wrap="square" lIns="91440" tIns="45720" rIns="91440" bIns="45720" anchor="t">
            <a:spAutoFit/>
          </a:bodyPr>
          <a:p>
            <a:pPr marL="0" algn="l">
              <a:lnSpc>
                <a:spcPct val="120000"/>
              </a:lnSpc>
            </a:pPr>
            <a:r>
              <a:rPr lang="en-US" altLang="zh-CN" sz="1400" b="0" i="0" u="none" baseline="0">
                <a:solidFill>
                  <a:srgbClr val="FFFFFF"/>
                </a:solidFill>
                <a:latin typeface="微软雅黑" panose="020B0503020204020204" charset="-122"/>
                <a:ea typeface="微软雅黑" panose="020B0503020204020204" charset="-122"/>
              </a:rPr>
              <a:t>The influence of digital aesthetics, such as Core Suffix Aesthetics, on language use and social behavior is part of broader discussions on how new media shapes cultural expressions and cognitive patterns among youth (Hernandez-Serrano et al., 2023; Luttrell, 2021)58. These aesthetics provide insights into emerging cultural trends by reflecting the values and identities of young people engaged in these digital spaces.</a:t>
            </a:r>
            <a:endParaRPr lang="en-US" altLang="zh-CN" sz="1400" b="0" i="0" u="none" baseline="0">
              <a:solidFill>
                <a:srgbClr val="FFFFFF"/>
              </a:solidFill>
              <a:latin typeface="微软雅黑" panose="020B0503020204020204" charset="-122"/>
              <a:ea typeface="微软雅黑" panose="020B0503020204020204" charset="-122"/>
            </a:endParaRPr>
          </a:p>
        </p:txBody>
      </p:sp>
      <p:sp>
        <p:nvSpPr>
          <p:cNvPr id="10" name="TextBox 10"/>
          <p:cNvSpPr txBox="1"/>
          <p:nvPr>
            <p:custDataLst>
              <p:tags r:id="rId8"/>
            </p:custDataLst>
          </p:nvPr>
        </p:nvSpPr>
        <p:spPr>
          <a:xfrm>
            <a:off x="955676" y="3798841"/>
            <a:ext cx="4724503" cy="338554"/>
          </a:xfrm>
          <a:prstGeom prst="rect">
            <a:avLst/>
          </a:prstGeom>
          <a:noFill/>
          <a:ln>
            <a:noFill/>
          </a:ln>
        </p:spPr>
        <p:txBody>
          <a:bodyPr vert="horz" wrap="square" lIns="91440" tIns="45720" rIns="91440" bIns="45720" rtlCol="0" anchor="b">
            <a:spAutoFit/>
          </a:bodyPr>
          <a:lstStyle/>
          <a:p>
            <a:pPr marL="0" marR="0" indent="0" algn="l" fontAlgn="auto">
              <a:spcBef>
                <a:spcPct val="0"/>
              </a:spcBef>
              <a:spcAft>
                <a:spcPct val="0"/>
              </a:spcAft>
              <a:defRPr/>
            </a:pPr>
            <a:r>
              <a:rPr lang="en-US" sz="1600" b="1" i="0" u="none" baseline="0">
                <a:solidFill>
                  <a:schemeClr val="accent1"/>
                </a:solidFill>
                <a:latin typeface="Arial" panose="020B0604020202020204"/>
                <a:ea typeface="Arial" panose="020B0604020202020204"/>
              </a:rPr>
              <a:t>Impact of core suffix aesthetics</a:t>
            </a:r>
            <a:endParaRPr lang="en-US" sz="1100"/>
          </a:p>
        </p:txBody>
      </p:sp>
      <p:sp>
        <p:nvSpPr>
          <p:cNvPr id="11" name="Freeform 11"/>
          <p:cNvSpPr/>
          <p:nvPr>
            <p:custDataLst>
              <p:tags r:id="rId9"/>
            </p:custDataLst>
          </p:nvPr>
        </p:nvSpPr>
        <p:spPr>
          <a:xfrm>
            <a:off x="5794026" y="3933917"/>
            <a:ext cx="301958" cy="330993"/>
          </a:xfrm>
          <a:custGeom>
            <a:avLst/>
            <a:gdLst/>
            <a:ahLst/>
            <a:cxnLst/>
            <a:rect l="l" t="t" r="r" b="b"/>
            <a:pathLst>
              <a:path w="495300" h="542925">
                <a:moveTo>
                  <a:pt x="248770" y="621"/>
                </a:moveTo>
                <a:cubicBezTo>
                  <a:pt x="385549" y="621"/>
                  <a:pt x="496420" y="111492"/>
                  <a:pt x="496420" y="248271"/>
                </a:cubicBezTo>
                <a:cubicBezTo>
                  <a:pt x="496420" y="358856"/>
                  <a:pt x="423935" y="452582"/>
                  <a:pt x="323827" y="484396"/>
                </a:cubicBezTo>
                <a:lnTo>
                  <a:pt x="346973" y="524496"/>
                </a:lnTo>
                <a:lnTo>
                  <a:pt x="420220" y="524496"/>
                </a:lnTo>
                <a:lnTo>
                  <a:pt x="420220" y="543546"/>
                </a:lnTo>
                <a:lnTo>
                  <a:pt x="77320" y="543546"/>
                </a:lnTo>
                <a:lnTo>
                  <a:pt x="77320" y="524496"/>
                </a:lnTo>
                <a:lnTo>
                  <a:pt x="150567" y="524496"/>
                </a:lnTo>
                <a:lnTo>
                  <a:pt x="173713" y="484396"/>
                </a:lnTo>
                <a:cubicBezTo>
                  <a:pt x="74843" y="452963"/>
                  <a:pt x="2930" y="361237"/>
                  <a:pt x="1120" y="252367"/>
                </a:cubicBezTo>
                <a:lnTo>
                  <a:pt x="1120" y="248271"/>
                </a:lnTo>
                <a:cubicBezTo>
                  <a:pt x="1120" y="111492"/>
                  <a:pt x="111991" y="621"/>
                  <a:pt x="248770" y="621"/>
                </a:cubicBezTo>
                <a:close/>
                <a:moveTo>
                  <a:pt x="304777" y="489539"/>
                </a:moveTo>
                <a:cubicBezTo>
                  <a:pt x="286775" y="493730"/>
                  <a:pt x="268010" y="495921"/>
                  <a:pt x="248770" y="495921"/>
                </a:cubicBezTo>
                <a:cubicBezTo>
                  <a:pt x="229530" y="495921"/>
                  <a:pt x="210765" y="493730"/>
                  <a:pt x="192763" y="489539"/>
                </a:cubicBezTo>
                <a:lnTo>
                  <a:pt x="172570" y="524496"/>
                </a:lnTo>
                <a:lnTo>
                  <a:pt x="324970" y="524496"/>
                </a:lnTo>
                <a:lnTo>
                  <a:pt x="304777" y="489539"/>
                </a:lnTo>
                <a:close/>
                <a:moveTo>
                  <a:pt x="248770" y="19671"/>
                </a:moveTo>
                <a:cubicBezTo>
                  <a:pt x="122564" y="19671"/>
                  <a:pt x="20170" y="122065"/>
                  <a:pt x="20170" y="248271"/>
                </a:cubicBezTo>
                <a:cubicBezTo>
                  <a:pt x="20170" y="374477"/>
                  <a:pt x="122564" y="476871"/>
                  <a:pt x="248770" y="476871"/>
                </a:cubicBezTo>
                <a:cubicBezTo>
                  <a:pt x="374976" y="476871"/>
                  <a:pt x="477370" y="374477"/>
                  <a:pt x="477370" y="248271"/>
                </a:cubicBezTo>
                <a:cubicBezTo>
                  <a:pt x="477370" y="122065"/>
                  <a:pt x="374976" y="19671"/>
                  <a:pt x="248770" y="19671"/>
                </a:cubicBezTo>
                <a:close/>
                <a:moveTo>
                  <a:pt x="248770" y="133971"/>
                </a:moveTo>
                <a:cubicBezTo>
                  <a:pt x="311921" y="133971"/>
                  <a:pt x="363070" y="185120"/>
                  <a:pt x="363070" y="248271"/>
                </a:cubicBezTo>
                <a:cubicBezTo>
                  <a:pt x="363070" y="311422"/>
                  <a:pt x="311921" y="362571"/>
                  <a:pt x="248770" y="362571"/>
                </a:cubicBezTo>
                <a:cubicBezTo>
                  <a:pt x="185619" y="362571"/>
                  <a:pt x="134470" y="311422"/>
                  <a:pt x="134470" y="248271"/>
                </a:cubicBezTo>
                <a:cubicBezTo>
                  <a:pt x="134470" y="185120"/>
                  <a:pt x="185619" y="133971"/>
                  <a:pt x="248770" y="133971"/>
                </a:cubicBezTo>
                <a:close/>
                <a:moveTo>
                  <a:pt x="248770" y="153021"/>
                </a:moveTo>
                <a:cubicBezTo>
                  <a:pt x="196192" y="153021"/>
                  <a:pt x="153520" y="195693"/>
                  <a:pt x="153520" y="248271"/>
                </a:cubicBezTo>
                <a:cubicBezTo>
                  <a:pt x="153520" y="300849"/>
                  <a:pt x="196192" y="343521"/>
                  <a:pt x="248770" y="343521"/>
                </a:cubicBezTo>
                <a:cubicBezTo>
                  <a:pt x="301348" y="343521"/>
                  <a:pt x="344020" y="300849"/>
                  <a:pt x="344020" y="248271"/>
                </a:cubicBezTo>
                <a:cubicBezTo>
                  <a:pt x="344020" y="195693"/>
                  <a:pt x="301348" y="153021"/>
                  <a:pt x="248770" y="153021"/>
                </a:cubicBezTo>
                <a:close/>
                <a:moveTo>
                  <a:pt x="367833" y="114921"/>
                </a:moveTo>
                <a:cubicBezTo>
                  <a:pt x="375738" y="114921"/>
                  <a:pt x="382120" y="121303"/>
                  <a:pt x="382120" y="129209"/>
                </a:cubicBezTo>
                <a:cubicBezTo>
                  <a:pt x="382120" y="137114"/>
                  <a:pt x="375738" y="143496"/>
                  <a:pt x="367833" y="143496"/>
                </a:cubicBezTo>
                <a:cubicBezTo>
                  <a:pt x="359927" y="143496"/>
                  <a:pt x="353545" y="137114"/>
                  <a:pt x="353545" y="129209"/>
                </a:cubicBezTo>
                <a:cubicBezTo>
                  <a:pt x="353545" y="121303"/>
                  <a:pt x="359927" y="114921"/>
                  <a:pt x="367833" y="114921"/>
                </a:cubicBezTo>
                <a:close/>
              </a:path>
            </a:pathLst>
          </a:custGeom>
          <a:solidFill>
            <a:schemeClr val="accent1"/>
          </a:solidFill>
          <a:ln>
            <a:noFill/>
          </a:ln>
        </p:spPr>
        <p:txBody>
          <a:bodyPr vert="horz" lIns="91440" tIns="45720" rIns="91440" bIns="45720" anchor="t">
            <a:normAutofit fontScale="90000" lnSpcReduction="20000"/>
          </a:bodyPr>
          <a:p>
            <a:pPr marL="0" algn="l"/>
          </a:p>
        </p:txBody>
      </p:sp>
      <p:pic>
        <p:nvPicPr>
          <p:cNvPr id="12" name="图片 11"/>
          <p:cNvPicPr>
            <a:picLocks noChangeAspect="1"/>
          </p:cNvPicPr>
          <p:nvPr>
            <p:custDataLst>
              <p:tags r:id="rId10"/>
            </p:custDataLst>
          </p:nvPr>
        </p:nvPicPr>
        <p:blipFill>
          <a:blip r:embed="rId11"/>
          <a:stretch>
            <a:fillRect/>
          </a:stretch>
        </p:blipFill>
        <p:spPr>
          <a:xfrm>
            <a:off x="6553200" y="1637665"/>
            <a:ext cx="5048885" cy="326644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标题 10"/>
          <p:cNvSpPr/>
          <p:nvPr>
            <p:ph type="title"/>
          </p:nvPr>
        </p:nvSpPr>
        <p:spPr>
          <a:xfrm>
            <a:off x="533402" y="5181600"/>
            <a:ext cx="10858500" cy="1028700"/>
          </a:xfrm>
        </p:spPr>
        <p:txBody>
          <a:bodyPr>
            <a:noAutofit/>
          </a:bodyPr>
          <a:p>
            <a:r>
              <a:rPr lang="en-US" altLang="zh-CN" sz="2800">
                <a:solidFill>
                  <a:schemeClr val="bg1"/>
                </a:solidFill>
              </a:rPr>
              <a:t>Boris Groys conceptualizes contemporaneity as a cultural and historical totality. He emphasizes the role of art in constructing contemporaneity by providing reflective distance from social and historical situations. This reflective capacity allows researchers to analyze reality comprehensively through the lens of contemporary frameworks (Groys, 2024). </a:t>
            </a:r>
            <a:r>
              <a:rPr lang="en-US" altLang="zh-CN" sz="2800">
                <a:solidFill>
                  <a:schemeClr val="tx1"/>
                </a:solidFill>
                <a:highlight>
                  <a:srgbClr val="FFFF00"/>
                </a:highlight>
              </a:rPr>
              <a:t>Contemporaneity, in this sense, is not merely a temporal marker but a dynamic interaction of cultural patterns and historical narratives.</a:t>
            </a:r>
            <a:br>
              <a:rPr lang="en-US" altLang="zh-CN" sz="1600">
                <a:solidFill>
                  <a:schemeClr val="bg1"/>
                </a:solidFill>
              </a:rPr>
            </a:br>
            <a:br>
              <a:rPr lang="en-US" altLang="zh-CN" sz="1600">
                <a:solidFill>
                  <a:schemeClr val="bg1"/>
                </a:solidFill>
              </a:rPr>
            </a:br>
            <a:br>
              <a:rPr lang="en-US" altLang="zh-CN" sz="1600">
                <a:solidFill>
                  <a:schemeClr val="bg1"/>
                </a:solidFill>
              </a:rPr>
            </a:br>
            <a:endParaRPr lang="en-US" altLang="zh-CN" sz="1600">
              <a:solidFill>
                <a:schemeClr val="bg1"/>
              </a:solidFill>
            </a:endParaRPr>
          </a:p>
        </p:txBody>
      </p:sp>
      <p:pic>
        <p:nvPicPr>
          <p:cNvPr id="4" name="图片 3"/>
          <p:cNvPicPr/>
          <p:nvPr/>
        </p:nvPicPr>
        <p:blipFill>
          <a:blip r:embed="rId1"/>
          <a:stretch>
            <a:fillRect/>
          </a:stretch>
        </p:blipFill>
        <p:spPr>
          <a:xfrm>
            <a:off x="685800" y="381000"/>
            <a:ext cx="2381250" cy="171450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标题 10"/>
          <p:cNvSpPr/>
          <p:nvPr>
            <p:ph type="title"/>
          </p:nvPr>
        </p:nvSpPr>
        <p:spPr>
          <a:xfrm>
            <a:off x="457200" y="2895600"/>
            <a:ext cx="10858500" cy="3219450"/>
          </a:xfrm>
        </p:spPr>
        <p:txBody>
          <a:bodyPr>
            <a:noAutofit/>
          </a:bodyPr>
          <a:p>
            <a:br>
              <a:rPr lang="en-US" altLang="zh-CN">
                <a:solidFill>
                  <a:schemeClr val="bg1"/>
                </a:solidFill>
              </a:rPr>
            </a:br>
            <a:br>
              <a:rPr lang="en-US" altLang="zh-CN">
                <a:solidFill>
                  <a:schemeClr val="bg1"/>
                </a:solidFill>
              </a:rPr>
            </a:br>
            <a:br>
              <a:rPr lang="en-US" altLang="zh-CN">
                <a:solidFill>
                  <a:schemeClr val="bg1"/>
                </a:solidFill>
              </a:rPr>
            </a:br>
            <a:r>
              <a:rPr lang="en-US" altLang="zh-CN">
                <a:solidFill>
                  <a:schemeClr val="bg1"/>
                </a:solidFill>
              </a:rPr>
              <a:t> "Perhaps the most certain and unquestionable of all philosophical questions is the question of the present age, the question of what we are at this moment."-</a:t>
            </a:r>
            <a:r>
              <a:rPr lang="en-US" altLang="zh-CN">
                <a:solidFill>
                  <a:schemeClr val="bg1"/>
                </a:solidFill>
              </a:rPr>
              <a:t>Michel Foucault</a:t>
            </a:r>
            <a:endParaRPr lang="en-US" altLang="zh-CN">
              <a:solidFill>
                <a:schemeClr val="bg1"/>
              </a:solidFill>
            </a:endParaRPr>
          </a:p>
        </p:txBody>
      </p:sp>
      <p:pic>
        <p:nvPicPr>
          <p:cNvPr id="3" name="图片 2"/>
          <p:cNvPicPr/>
          <p:nvPr/>
        </p:nvPicPr>
        <p:blipFill>
          <a:blip r:embed="rId1"/>
          <a:stretch>
            <a:fillRect/>
          </a:stretch>
        </p:blipFill>
        <p:spPr>
          <a:xfrm>
            <a:off x="685800" y="304800"/>
            <a:ext cx="2517140" cy="2534285"/>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AutoShape 2"/>
          <p:cNvSpPr/>
          <p:nvPr>
            <p:ph type="body" sz="quarter" idx="4294967295"/>
          </p:nvPr>
        </p:nvSpPr>
        <p:spPr>
          <a:xfrm>
            <a:off x="5943484" y="4648314"/>
            <a:ext cx="1370888" cy="312420"/>
          </a:xfrm>
        </p:spPr>
        <p:txBody>
          <a:bodyPr vert="horz" lIns="91440" tIns="45720" rIns="91440" bIns="45720" anchor="t">
            <a:spAutoFit/>
          </a:bodyPr>
          <a:p>
            <a:pPr marL="0" indent="0" algn="l">
              <a:lnSpc>
                <a:spcPct val="90000"/>
              </a:lnSpc>
              <a:spcBef>
                <a:spcPts val="1000"/>
              </a:spcBef>
            </a:pPr>
            <a:r>
              <a:rPr lang="en-US" altLang="zh-CN" sz="1600" b="0" i="1" u="none" baseline="0">
                <a:solidFill>
                  <a:srgbClr val="FFFFFF"/>
                </a:solidFill>
                <a:latin typeface="微软雅黑" panose="020B0503020204020204" charset="-122"/>
                <a:ea typeface="微软雅黑" panose="020B0503020204020204" charset="-122"/>
              </a:rPr>
              <a:t>Guobin Su</a:t>
            </a:r>
            <a:endParaRPr lang="en-US" altLang="zh-CN" sz="1600" b="0" i="1" u="none" baseline="0">
              <a:solidFill>
                <a:srgbClr val="FFFFFF"/>
              </a:solidFill>
              <a:latin typeface="微软雅黑" panose="020B0503020204020204" charset="-122"/>
              <a:ea typeface="微软雅黑" panose="020B0503020204020204" charset="-122"/>
            </a:endParaRPr>
          </a:p>
        </p:txBody>
      </p:sp>
      <p:sp>
        <p:nvSpPr>
          <p:cNvPr id="3" name="AutoShape 3"/>
          <p:cNvSpPr/>
          <p:nvPr>
            <p:ph type="ctrTitle"/>
          </p:nvPr>
        </p:nvSpPr>
        <p:spPr>
          <a:xfrm>
            <a:off x="5943484" y="1219059"/>
            <a:ext cx="5668126" cy="2529840"/>
          </a:xfrm>
        </p:spPr>
        <p:txBody>
          <a:bodyPr vert="horz" lIns="91440" tIns="45720" rIns="91440" bIns="45720" anchor="b">
            <a:spAutoFit/>
          </a:bodyPr>
          <a:p>
            <a:pPr marL="0" algn="l">
              <a:lnSpc>
                <a:spcPct val="100000"/>
              </a:lnSpc>
              <a:spcBef>
                <a:spcPct val="0"/>
              </a:spcBef>
            </a:pPr>
            <a:r>
              <a:rPr lang="zh-CN" altLang="en-US" sz="4800" b="1" i="1" u="none" baseline="0">
                <a:solidFill>
                  <a:srgbClr val="FFFFFF"/>
                </a:solidFill>
                <a:latin typeface="微软雅黑" panose="020B0503020204020204" charset="-122"/>
                <a:ea typeface="微软雅黑" panose="020B0503020204020204" charset="-122"/>
              </a:rPr>
              <a:t>Understanding the Existential Struggle of Chinese Youth</a:t>
            </a:r>
            <a:endParaRPr lang="zh-CN" altLang="en-US" sz="4800" b="1" i="1" u="none" baseline="0">
              <a:solidFill>
                <a:srgbClr val="FFFFFF"/>
              </a:solidFill>
              <a:latin typeface="微软雅黑" panose="020B0503020204020204" charset="-122"/>
              <a:ea typeface="微软雅黑" panose="020B0503020204020204" charset="-122"/>
            </a:endParaRPr>
          </a:p>
        </p:txBody>
      </p:sp>
      <p:sp>
        <p:nvSpPr>
          <p:cNvPr id="4" name="文本框 3"/>
          <p:cNvSpPr txBox="1"/>
          <p:nvPr/>
        </p:nvSpPr>
        <p:spPr>
          <a:xfrm>
            <a:off x="5943600" y="3749040"/>
            <a:ext cx="5667375" cy="1363345"/>
          </a:xfrm>
          <a:prstGeom prst="rect">
            <a:avLst/>
          </a:prstGeom>
        </p:spPr>
        <p:txBody>
          <a:bodyPr>
            <a:noAutofit/>
          </a:bodyPr>
          <a:p>
            <a:pPr marL="0" indent="0" algn="just" defTabSz="266700">
              <a:spcBef>
                <a:spcPct val="0"/>
              </a:spcBef>
              <a:spcAft>
                <a:spcPct val="0"/>
              </a:spcAft>
            </a:pPr>
            <a:r>
              <a:rPr lang="en-US" altLang="zh-CN" sz="1200">
                <a:solidFill>
                  <a:schemeClr val="bg1"/>
                </a:solidFill>
                <a:latin typeface="Calibri" panose="020F0502020204030204"/>
                <a:ea typeface="Calibri" panose="020F0502020204030204"/>
              </a:rPr>
              <a:t>How Can We Understand the Existential Struggle of Chinese Youth? Examining the Symbolic and Critical Expressions of Identity Crisis and Cultural Anxiety Through the Spread and Evolution of Core Suffix Aesthetics on Chinese Social Media</a:t>
            </a:r>
            <a:endParaRPr lang="en-US" altLang="zh-CN" sz="1200">
              <a:solidFill>
                <a:schemeClr val="bg1"/>
              </a:solidFill>
              <a:latin typeface="Calibri" panose="020F0502020204030204"/>
              <a:ea typeface="Calibri" panose="020F0502020204030204"/>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AutoShape 2"/>
          <p:cNvSpPr/>
          <p:nvPr>
            <p:ph type="body" sz="quarter" idx="13"/>
          </p:nvPr>
        </p:nvSpPr>
        <p:spPr>
          <a:xfrm>
            <a:off x="6196394" y="3075057"/>
            <a:ext cx="5995606" cy="707886"/>
          </a:xfrm>
        </p:spPr>
        <p:txBody>
          <a:bodyPr vert="horz" lIns="91440" tIns="45720" rIns="91440" bIns="45720" anchor="b">
            <a:spAutoFit/>
          </a:bodyPr>
          <a:p>
            <a:pPr marL="0" indent="0" algn="l">
              <a:lnSpc>
                <a:spcPct val="100000"/>
              </a:lnSpc>
              <a:spcBef>
                <a:spcPct val="0"/>
              </a:spcBef>
            </a:pPr>
            <a:r>
              <a:rPr lang="zh-CN" altLang="en-US" sz="4000" b="1" i="1" u="none" baseline="0">
                <a:solidFill>
                  <a:srgbClr val="FFFFFF"/>
                </a:solidFill>
                <a:latin typeface="微软雅黑" panose="020B0503020204020204" charset="-122"/>
                <a:ea typeface="微软雅黑" panose="020B0503020204020204" charset="-122"/>
              </a:rPr>
              <a:t>Thank you for listening.</a:t>
            </a:r>
            <a:endParaRPr lang="zh-CN" altLang="en-US" sz="4000" b="1" i="1" u="none" baseline="0">
              <a:solidFill>
                <a:srgbClr val="FFFFFF"/>
              </a:solidFill>
              <a:latin typeface="微软雅黑" panose="020B0503020204020204" charset="-122"/>
              <a:ea typeface="微软雅黑" panose="020B0503020204020204" charset="-122"/>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AutoShape 2"/>
          <p:cNvSpPr/>
          <p:nvPr>
            <p:ph type="title"/>
          </p:nvPr>
        </p:nvSpPr>
        <p:spPr>
          <a:xfrm>
            <a:off x="660400" y="1371600"/>
            <a:ext cx="11196320" cy="4523105"/>
          </a:xfrm>
        </p:spPr>
        <p:txBody>
          <a:bodyPr vert="horz" wrap="square" lIns="91440" tIns="45720" rIns="91440" bIns="45720" anchor="t">
            <a:spAutoFit/>
          </a:bodyPr>
          <a:p>
            <a:pPr algn="l">
              <a:lnSpc>
                <a:spcPct val="90000"/>
              </a:lnSpc>
              <a:spcBef>
                <a:spcPct val="0"/>
              </a:spcBef>
            </a:pPr>
            <a:br>
              <a:rPr lang="en-US" altLang="zh-CN" sz="2000" b="0" i="0">
                <a:solidFill>
                  <a:schemeClr val="bg1"/>
                </a:solidFill>
                <a:latin typeface="微软雅黑" panose="020B0503020204020204" charset="-122"/>
                <a:ea typeface="微软雅黑" panose="020B0503020204020204" charset="-122"/>
              </a:rPr>
            </a:br>
            <a:r>
              <a:rPr lang="en-US" altLang="zh-CN" sz="2000">
                <a:solidFill>
                  <a:schemeClr val="bg1"/>
                </a:solidFill>
                <a:latin typeface="微软雅黑" panose="020B0503020204020204" charset="-122"/>
                <a:ea typeface="微软雅黑" panose="020B0503020204020204" charset="-122"/>
                <a:sym typeface="+mn-ea"/>
              </a:rPr>
              <a:t>boyd, d. (2014). It's complicated: The social lives of networked teens. Yale University Press.</a:t>
            </a:r>
            <a:br>
              <a:rPr lang="en-US" altLang="zh-CN" sz="2000" b="0" i="0">
                <a:solidFill>
                  <a:schemeClr val="bg1"/>
                </a:solidFill>
                <a:latin typeface="微软雅黑" panose="020B0503020204020204" charset="-122"/>
                <a:ea typeface="微软雅黑" panose="020B0503020204020204" charset="-122"/>
              </a:rPr>
            </a:br>
            <a:r>
              <a:rPr lang="en-US" altLang="zh-CN" sz="2000">
                <a:solidFill>
                  <a:schemeClr val="bg1"/>
                </a:solidFill>
                <a:latin typeface="微软雅黑" panose="020B0503020204020204" charset="-122"/>
                <a:ea typeface="微软雅黑" panose="020B0503020204020204" charset="-122"/>
                <a:sym typeface="+mn-ea"/>
              </a:rPr>
              <a:t>Highfield, T. &amp; Leaver, T. (2016). Instagrammatics and digital methods: Studying visual social media. Communication Research and Practice, 2(1), 47–62.</a:t>
            </a:r>
            <a:br>
              <a:rPr lang="en-US" altLang="zh-CN" sz="2000">
                <a:solidFill>
                  <a:schemeClr val="bg1"/>
                </a:solidFill>
                <a:latin typeface="微软雅黑" panose="020B0503020204020204" charset="-122"/>
                <a:ea typeface="微软雅黑" panose="020B0503020204020204" charset="-122"/>
                <a:sym typeface="+mn-ea"/>
              </a:rPr>
            </a:br>
            <a:br>
              <a:rPr lang="en-US" altLang="zh-CN" sz="2000" b="0" i="0">
                <a:solidFill>
                  <a:schemeClr val="bg1"/>
                </a:solidFill>
                <a:latin typeface="微软雅黑" panose="020B0503020204020204" charset="-122"/>
                <a:ea typeface="微软雅黑" panose="020B0503020204020204" charset="-122"/>
              </a:rPr>
            </a:br>
            <a:r>
              <a:rPr lang="en-US" altLang="zh-CN" sz="2000">
                <a:solidFill>
                  <a:schemeClr val="bg1"/>
                </a:solidFill>
                <a:latin typeface="微软雅黑" panose="020B0503020204020204" charset="-122"/>
                <a:ea typeface="微软雅黑" panose="020B0503020204020204" charset="-122"/>
                <a:sym typeface="+mn-ea"/>
              </a:rPr>
              <a:t>Kjeldgaard, D. &amp; Askegaard, S. (2006). The glocalization of youth culture. Journal of Consumer Research, 33, 231–247.</a:t>
            </a:r>
            <a:br>
              <a:rPr lang="en-US" altLang="zh-CN" sz="2000">
                <a:solidFill>
                  <a:schemeClr val="bg1"/>
                </a:solidFill>
                <a:latin typeface="微软雅黑" panose="020B0503020204020204" charset="-122"/>
                <a:ea typeface="微软雅黑" panose="020B0503020204020204" charset="-122"/>
                <a:sym typeface="+mn-ea"/>
              </a:rPr>
            </a:br>
            <a:br>
              <a:rPr lang="en-US" altLang="zh-CN" sz="2000" b="0" i="0">
                <a:solidFill>
                  <a:schemeClr val="bg1"/>
                </a:solidFill>
                <a:latin typeface="微软雅黑" panose="020B0503020204020204" charset="-122"/>
                <a:ea typeface="微软雅黑" panose="020B0503020204020204" charset="-122"/>
              </a:rPr>
            </a:br>
            <a:r>
              <a:rPr lang="en-US" altLang="zh-CN" sz="2000">
                <a:solidFill>
                  <a:schemeClr val="bg1"/>
                </a:solidFill>
                <a:latin typeface="微软雅黑" panose="020B0503020204020204" charset="-122"/>
                <a:ea typeface="微软雅黑" panose="020B0503020204020204" charset="-122"/>
                <a:sym typeface="+mn-ea"/>
              </a:rPr>
              <a:t>Wang, X. (2021). Generational gap and social change in contemporary China. Social Indicators Research, 153(2), 503–524.</a:t>
            </a:r>
            <a:br>
              <a:rPr lang="en-US" altLang="zh-CN" sz="2000">
                <a:solidFill>
                  <a:schemeClr val="bg1"/>
                </a:solidFill>
                <a:latin typeface="微软雅黑" panose="020B0503020204020204" charset="-122"/>
                <a:ea typeface="微软雅黑" panose="020B0503020204020204" charset="-122"/>
                <a:sym typeface="+mn-ea"/>
              </a:rPr>
            </a:br>
            <a:br>
              <a:rPr lang="en-US" altLang="zh-CN" sz="2000" b="0" i="0">
                <a:solidFill>
                  <a:schemeClr val="bg1"/>
                </a:solidFill>
                <a:latin typeface="微软雅黑" panose="020B0503020204020204" charset="-122"/>
                <a:ea typeface="微软雅黑" panose="020B0503020204020204" charset="-122"/>
              </a:rPr>
            </a:br>
            <a:r>
              <a:rPr lang="en-US" altLang="zh-CN" sz="2000">
                <a:solidFill>
                  <a:schemeClr val="bg1"/>
                </a:solidFill>
                <a:latin typeface="微软雅黑" panose="020B0503020204020204" charset="-122"/>
                <a:ea typeface="微软雅黑" panose="020B0503020204020204" charset="-122"/>
                <a:sym typeface="+mn-ea"/>
              </a:rPr>
              <a:t>Wu, X. (2020). Inequality and social stratification in postsocialist China. Annual Review of Sociology, 46, 517–538.</a:t>
            </a:r>
            <a:br>
              <a:rPr lang="en-US" altLang="zh-CN" sz="2000">
                <a:solidFill>
                  <a:schemeClr val="bg1"/>
                </a:solidFill>
                <a:latin typeface="微软雅黑" panose="020B0503020204020204" charset="-122"/>
                <a:ea typeface="微软雅黑" panose="020B0503020204020204" charset="-122"/>
                <a:sym typeface="+mn-ea"/>
              </a:rPr>
            </a:br>
            <a:br>
              <a:rPr lang="en-US" altLang="zh-CN" sz="2000" b="0" i="0">
                <a:solidFill>
                  <a:schemeClr val="bg1"/>
                </a:solidFill>
                <a:latin typeface="微软雅黑" panose="020B0503020204020204" charset="-122"/>
                <a:ea typeface="微软雅黑" panose="020B0503020204020204" charset="-122"/>
              </a:rPr>
            </a:br>
            <a:r>
              <a:rPr lang="en-US" altLang="zh-CN" sz="2000">
                <a:solidFill>
                  <a:schemeClr val="bg1"/>
                </a:solidFill>
                <a:latin typeface="微软雅黑" panose="020B0503020204020204" charset="-122"/>
                <a:ea typeface="微软雅黑" panose="020B0503020204020204" charset="-122"/>
                <a:sym typeface="+mn-ea"/>
              </a:rPr>
              <a:t>Zhang, L. (2023). Core suffix aesthetics: Decoding youth subcultures on Chinese social media. Asian Journal of Communication, 33(2), 185–202.</a:t>
            </a:r>
            <a:endParaRPr lang="en-US" altLang="zh-CN" sz="2000">
              <a:solidFill>
                <a:schemeClr val="bg1"/>
              </a:solidFill>
            </a:endParaRPr>
          </a:p>
        </p:txBody>
      </p:sp>
      <p:sp>
        <p:nvSpPr>
          <p:cNvPr id="6" name="AutoShape 2"/>
          <p:cNvSpPr/>
          <p:nvPr/>
        </p:nvSpPr>
        <p:spPr>
          <a:xfrm>
            <a:off x="660402" y="0"/>
            <a:ext cx="10858500" cy="1028700"/>
          </a:xfrm>
          <a:prstGeom prst="rect">
            <a:avLst/>
          </a:prstGeom>
        </p:spPr>
        <p:txBody>
          <a:bodyPr vert="horz" lIns="91440" tIns="45720" rIns="91440" bIns="4572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Bef>
                <a:spcPct val="0"/>
              </a:spcBef>
            </a:pPr>
            <a:r>
              <a:rPr lang="en-US" altLang="zh-CN" sz="2800" b="1" i="0" u="none" baseline="0">
                <a:solidFill>
                  <a:srgbClr val="FFFFFF"/>
                </a:solidFill>
                <a:latin typeface="微软雅黑" panose="020B0503020204020204" charset="-122"/>
                <a:ea typeface="微软雅黑" panose="020B0503020204020204" charset="-122"/>
              </a:rPr>
              <a:t>Reference</a:t>
            </a:r>
            <a:endParaRPr lang="en-US" altLang="zh-CN" sz="2800" b="1" i="0" u="none" baseline="0">
              <a:solidFill>
                <a:srgbClr val="FFFFFF"/>
              </a:solidFill>
              <a:latin typeface="微软雅黑" panose="020B0503020204020204" charset="-122"/>
              <a:ea typeface="微软雅黑" panose="020B0503020204020204" charset="-122"/>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AutoShape 2"/>
          <p:cNvSpPr/>
          <p:nvPr>
            <p:ph type="title"/>
          </p:nvPr>
        </p:nvSpPr>
        <p:spPr>
          <a:xfrm>
            <a:off x="660400" y="1371600"/>
            <a:ext cx="11196320" cy="5077460"/>
          </a:xfrm>
        </p:spPr>
        <p:txBody>
          <a:bodyPr vert="horz" wrap="square" lIns="91440" tIns="45720" rIns="91440" bIns="45720" anchor="t">
            <a:spAutoFit/>
          </a:bodyPr>
          <a:p>
            <a:pPr algn="l">
              <a:lnSpc>
                <a:spcPct val="90000"/>
              </a:lnSpc>
              <a:spcBef>
                <a:spcPct val="0"/>
              </a:spcBef>
            </a:pPr>
            <a:r>
              <a:rPr lang="en-US" altLang="zh-CN" sz="2000">
                <a:solidFill>
                  <a:schemeClr val="bg1"/>
                </a:solidFill>
              </a:rPr>
              <a:t>Agamben, G. (2009). What Is an Apparatus? And Other Essays. Stanford University Press.</a:t>
            </a:r>
            <a:br>
              <a:rPr lang="en-US" altLang="zh-CN" sz="2000">
                <a:solidFill>
                  <a:schemeClr val="bg1"/>
                </a:solidFill>
              </a:rPr>
            </a:br>
            <a:br>
              <a:rPr lang="en-US" altLang="zh-CN" sz="2000">
                <a:solidFill>
                  <a:schemeClr val="bg1"/>
                </a:solidFill>
              </a:rPr>
            </a:br>
            <a:r>
              <a:rPr lang="en-US" altLang="zh-CN" sz="2000">
                <a:solidFill>
                  <a:schemeClr val="bg1"/>
                </a:solidFill>
              </a:rPr>
              <a:t>Chen, Y. (2024) 'Contemporaneity of Chen Congzhou's Garden Construction: Framework Construction and Connotation Analysis', Semantic Scholar, 1 August.</a:t>
            </a:r>
            <a:br>
              <a:rPr lang="en-US" altLang="zh-CN" sz="2000">
                <a:solidFill>
                  <a:schemeClr val="bg1"/>
                </a:solidFill>
              </a:rPr>
            </a:br>
            <a:br>
              <a:rPr lang="en-US" altLang="zh-CN" sz="2000">
                <a:solidFill>
                  <a:schemeClr val="bg1"/>
                </a:solidFill>
              </a:rPr>
            </a:br>
            <a:r>
              <a:rPr lang="en-US" altLang="zh-CN" sz="2000">
                <a:solidFill>
                  <a:schemeClr val="bg1"/>
                </a:solidFill>
              </a:rPr>
              <a:t>Fanfani, D., Matar</a:t>
            </a:r>
            <a:r>
              <a:rPr lang="en-US" altLang="en-US" sz="2000">
                <a:solidFill>
                  <a:schemeClr val="bg1"/>
                </a:solidFill>
              </a:rPr>
              <a:t>á</a:t>
            </a:r>
            <a:r>
              <a:rPr lang="en-US" altLang="zh-CN" sz="2000">
                <a:solidFill>
                  <a:schemeClr val="bg1"/>
                </a:solidFill>
              </a:rPr>
              <a:t>nRuiz, A. and Guerrero, L.M. (2021) 'Planning the Allocation and Reallocation of Urban Space', Semantic Scholar, 1 September.</a:t>
            </a:r>
            <a:br>
              <a:rPr lang="en-US" altLang="zh-CN" sz="2000">
                <a:solidFill>
                  <a:schemeClr val="bg1"/>
                </a:solidFill>
              </a:rPr>
            </a:br>
            <a:br>
              <a:rPr lang="en-US" altLang="zh-CN" sz="2000">
                <a:solidFill>
                  <a:schemeClr val="bg1"/>
                </a:solidFill>
              </a:rPr>
            </a:br>
            <a:r>
              <a:rPr lang="en-US" altLang="zh-CN" sz="2000">
                <a:solidFill>
                  <a:schemeClr val="bg1"/>
                </a:solidFill>
                <a:sym typeface="+mn-ea"/>
              </a:rPr>
              <a:t>Groys, B. (2024). Contemporaneity: Art in the Age of Globalization. Sternberg Press.</a:t>
            </a:r>
            <a:br>
              <a:rPr lang="en-US" altLang="zh-CN" sz="2000">
                <a:solidFill>
                  <a:schemeClr val="bg1"/>
                </a:solidFill>
                <a:sym typeface="+mn-ea"/>
              </a:rPr>
            </a:br>
            <a:r>
              <a:rPr lang="en-US" altLang="zh-CN" sz="2000">
                <a:solidFill>
                  <a:schemeClr val="bg1"/>
                </a:solidFill>
                <a:sym typeface="+mn-ea"/>
              </a:rPr>
              <a:t>This reference aligns with Boris Groys' work that emphasizes art's reflective distance in analyzing cultural and historical totality.</a:t>
            </a:r>
            <a:br>
              <a:rPr lang="en-US" altLang="zh-CN" sz="2000">
                <a:solidFill>
                  <a:schemeClr val="bg1"/>
                </a:solidFill>
              </a:rPr>
            </a:br>
            <a:br>
              <a:rPr lang="en-US" altLang="zh-CN" sz="2000">
                <a:solidFill>
                  <a:schemeClr val="bg1"/>
                </a:solidFill>
              </a:rPr>
            </a:br>
            <a:r>
              <a:rPr lang="en-US" altLang="zh-CN" sz="2000">
                <a:solidFill>
                  <a:schemeClr val="bg1"/>
                </a:solidFill>
              </a:rPr>
              <a:t>Sousa, M.J. and Rocha, </a:t>
            </a:r>
            <a:r>
              <a:rPr lang="en-US" altLang="en-US" sz="2000">
                <a:solidFill>
                  <a:schemeClr val="bg1"/>
                </a:solidFill>
              </a:rPr>
              <a:t>Á</a:t>
            </a:r>
            <a:r>
              <a:rPr lang="en-US" altLang="zh-CN" sz="2000">
                <a:solidFill>
                  <a:schemeClr val="bg1"/>
                </a:solidFill>
              </a:rPr>
              <a:t>. (2019) 'RETRACTED ARTICLE: Startups and the innovation ecosystem in Industry 4.0', Technology Analysis &amp; Strategic Management, 11 June.</a:t>
            </a:r>
            <a:br>
              <a:rPr lang="en-US" altLang="zh-CN" sz="2000">
                <a:solidFill>
                  <a:schemeClr val="bg1"/>
                </a:solidFill>
              </a:rPr>
            </a:br>
            <a:br>
              <a:rPr lang="en-US" altLang="zh-CN" sz="2000">
                <a:solidFill>
                  <a:schemeClr val="bg1"/>
                </a:solidFill>
              </a:rPr>
            </a:br>
            <a:r>
              <a:rPr lang="en-US" altLang="zh-CN" sz="2000">
                <a:solidFill>
                  <a:schemeClr val="bg1"/>
                </a:solidFill>
              </a:rPr>
              <a:t>Nascimento, D.L.M., Alencastro, V., Quelhas, O.L.G., Caiado, R.G.G., GarzaReyes, J.A., RochaLona, L. and Tortorella, G. (2019) 'Exploring Industry 4.0 technologies to enable circular economy practices in a manufacturing context', Journal of Manufacturing Technology Management, 15 April.</a:t>
            </a:r>
            <a:endParaRPr lang="en-US" altLang="zh-CN" sz="2000">
              <a:solidFill>
                <a:schemeClr val="bg1"/>
              </a:solidFill>
            </a:endParaRPr>
          </a:p>
        </p:txBody>
      </p:sp>
      <p:sp>
        <p:nvSpPr>
          <p:cNvPr id="6" name="AutoShape 2"/>
          <p:cNvSpPr/>
          <p:nvPr/>
        </p:nvSpPr>
        <p:spPr>
          <a:xfrm>
            <a:off x="660402" y="0"/>
            <a:ext cx="10858500" cy="1028700"/>
          </a:xfrm>
          <a:prstGeom prst="rect">
            <a:avLst/>
          </a:prstGeom>
        </p:spPr>
        <p:txBody>
          <a:bodyPr vert="horz" lIns="91440" tIns="45720" rIns="91440" bIns="4572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Bef>
                <a:spcPct val="0"/>
              </a:spcBef>
            </a:pPr>
            <a:r>
              <a:rPr lang="en-US" altLang="zh-CN" sz="2800" b="1" i="0" u="none" baseline="0">
                <a:solidFill>
                  <a:srgbClr val="FFFFFF"/>
                </a:solidFill>
                <a:latin typeface="微软雅黑" panose="020B0503020204020204" charset="-122"/>
                <a:ea typeface="微软雅黑" panose="020B0503020204020204" charset="-122"/>
              </a:rPr>
              <a:t>Reference</a:t>
            </a:r>
            <a:endParaRPr lang="en-US" altLang="zh-CN" sz="2800" b="1" i="0" u="none" baseline="0">
              <a:solidFill>
                <a:srgbClr val="FFFFFF"/>
              </a:solidFill>
              <a:latin typeface="微软雅黑" panose="020B0503020204020204" charset="-122"/>
              <a:ea typeface="微软雅黑" panose="020B0503020204020204" charset="-122"/>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AutoShape 2"/>
          <p:cNvSpPr/>
          <p:nvPr>
            <p:ph type="title"/>
          </p:nvPr>
        </p:nvSpPr>
        <p:spPr>
          <a:xfrm>
            <a:off x="660400" y="914400"/>
            <a:ext cx="11196320" cy="3325495"/>
          </a:xfrm>
        </p:spPr>
        <p:txBody>
          <a:bodyPr vert="horz" wrap="square" lIns="91440" tIns="45720" rIns="91440" bIns="45720" anchor="t">
            <a:spAutoFit/>
          </a:bodyPr>
          <a:p>
            <a:pPr algn="l">
              <a:lnSpc>
                <a:spcPct val="90000"/>
              </a:lnSpc>
              <a:spcBef>
                <a:spcPct val="0"/>
              </a:spcBef>
            </a:pPr>
            <a:br>
              <a:rPr lang="en-US" altLang="zh-CN" sz="1800" b="1" i="0">
                <a:solidFill>
                  <a:schemeClr val="bg1"/>
                </a:solidFill>
                <a:latin typeface="微软雅黑" panose="020B0503020204020204" charset="-122"/>
                <a:ea typeface="微软雅黑" panose="020B0503020204020204" charset="-122"/>
              </a:rPr>
            </a:br>
            <a:br>
              <a:rPr lang="en-US" altLang="zh-CN" sz="1800" b="1">
                <a:solidFill>
                  <a:schemeClr val="accent1"/>
                </a:solidFill>
                <a:latin typeface="微软雅黑" panose="020B0503020204020204" charset="-122"/>
                <a:ea typeface="微软雅黑" panose="020B0503020204020204" charset="-122"/>
                <a:sym typeface="+mn-ea"/>
              </a:rPr>
            </a:br>
            <a:r>
              <a:rPr lang="en-US" altLang="zh-CN" sz="1800" b="1">
                <a:solidFill>
                  <a:schemeClr val="bg1"/>
                </a:solidFill>
                <a:latin typeface="微软雅黑" panose="020B0503020204020204" charset="-122"/>
                <a:ea typeface="微软雅黑" panose="020B0503020204020204" charset="-122"/>
                <a:sym typeface="+mn-ea"/>
              </a:rPr>
              <a:t>Kolesnikova, I.V., Samoylova, V.A., Smolyaninova, O.G. and Veretennikova, A.V. (2022) 'Digital Competence Integration into Social Sciences and Humanities Curricula', Education Sciences, 7 January.</a:t>
            </a:r>
            <a:br>
              <a:rPr lang="en-US" altLang="zh-CN" sz="1800" b="1">
                <a:solidFill>
                  <a:schemeClr val="bg1"/>
                </a:solidFill>
                <a:latin typeface="微软雅黑" panose="020B0503020204020204" charset="-122"/>
                <a:ea typeface="微软雅黑" panose="020B0503020204020204" charset="-122"/>
                <a:sym typeface="+mn-ea"/>
              </a:rPr>
            </a:br>
            <a:br>
              <a:rPr lang="en-US" altLang="zh-CN" sz="1800" b="1" i="0">
                <a:solidFill>
                  <a:schemeClr val="bg1"/>
                </a:solidFill>
                <a:latin typeface="微软雅黑" panose="020B0503020204020204" charset="-122"/>
                <a:ea typeface="微软雅黑" panose="020B0503020204020204" charset="-122"/>
              </a:rPr>
            </a:br>
            <a:r>
              <a:rPr lang="en-US" altLang="zh-CN" sz="1800" b="1">
                <a:solidFill>
                  <a:schemeClr val="bg1"/>
                </a:solidFill>
                <a:latin typeface="微软雅黑" panose="020B0503020204020204" charset="-122"/>
                <a:ea typeface="微软雅黑" panose="020B0503020204020204" charset="-122"/>
                <a:sym typeface="+mn-ea"/>
              </a:rPr>
              <a:t>M</a:t>
            </a:r>
            <a:r>
              <a:rPr lang="en-US" altLang="en-US" sz="1800" b="1">
                <a:solidFill>
                  <a:schemeClr val="bg1"/>
                </a:solidFill>
                <a:latin typeface="微软雅黑" panose="020B0503020204020204" charset="-122"/>
                <a:ea typeface="微软雅黑" panose="020B0503020204020204" charset="-122"/>
                <a:sym typeface="+mn-ea"/>
              </a:rPr>
              <a:t>ä</a:t>
            </a:r>
            <a:r>
              <a:rPr lang="en-US" altLang="zh-CN" sz="1800" b="1">
                <a:solidFill>
                  <a:schemeClr val="bg1"/>
                </a:solidFill>
                <a:latin typeface="微软雅黑" panose="020B0503020204020204" charset="-122"/>
                <a:ea typeface="微软雅黑" panose="020B0503020204020204" charset="-122"/>
                <a:sym typeface="+mn-ea"/>
              </a:rPr>
              <a:t>kel</a:t>
            </a:r>
            <a:r>
              <a:rPr lang="en-US" altLang="en-US" sz="1800" b="1">
                <a:solidFill>
                  <a:schemeClr val="bg1"/>
                </a:solidFill>
                <a:latin typeface="微软雅黑" panose="020B0503020204020204" charset="-122"/>
                <a:ea typeface="微软雅黑" panose="020B0503020204020204" charset="-122"/>
                <a:sym typeface="+mn-ea"/>
              </a:rPr>
              <a:t>ä</a:t>
            </a:r>
            <a:r>
              <a:rPr lang="en-US" altLang="zh-CN" sz="1800" b="1">
                <a:solidFill>
                  <a:schemeClr val="bg1"/>
                </a:solidFill>
                <a:latin typeface="微软雅黑" panose="020B0503020204020204" charset="-122"/>
                <a:ea typeface="微软雅黑" panose="020B0503020204020204" charset="-122"/>
                <a:sym typeface="+mn-ea"/>
              </a:rPr>
              <a:t>, E., Tolonen, M., Marjanen, J., Kanner, A., Vaara, V., Lahti, L., Vesanto, A., Kestemont, M., Gabay, S., Ros, R., Sinatra, R. and Nanni, F. (2023) 'Integrated interdisciplinary workflows for computational humanities: From text mining and information extraction to network analysis and visualization', Digital Scholarship in the Humanities, 1 December.</a:t>
            </a:r>
            <a:br>
              <a:rPr lang="en-US" altLang="zh-CN" sz="1800" b="1">
                <a:solidFill>
                  <a:schemeClr val="bg1"/>
                </a:solidFill>
                <a:latin typeface="微软雅黑" panose="020B0503020204020204" charset="-122"/>
                <a:ea typeface="微软雅黑" panose="020B0503020204020204" charset="-122"/>
                <a:sym typeface="+mn-ea"/>
              </a:rPr>
            </a:br>
            <a:br>
              <a:rPr lang="en-US" altLang="zh-CN" sz="1800" b="1" i="0">
                <a:solidFill>
                  <a:schemeClr val="bg1"/>
                </a:solidFill>
                <a:latin typeface="微软雅黑" panose="020B0503020204020204" charset="-122"/>
                <a:ea typeface="微软雅黑" panose="020B0503020204020204" charset="-122"/>
              </a:rPr>
            </a:br>
            <a:r>
              <a:rPr lang="en-US" altLang="zh-CN" sz="1800" b="1">
                <a:solidFill>
                  <a:schemeClr val="bg1"/>
                </a:solidFill>
                <a:latin typeface="微软雅黑" panose="020B0503020204020204" charset="-122"/>
                <a:ea typeface="微软雅黑" panose="020B0503020204020204" charset="-122"/>
                <a:sym typeface="+mn-ea"/>
              </a:rPr>
              <a:t>Warwick, C., Terras, M. and Nyhan, J. (2013) Digital Humanities in Practice. London: Facet Publishing.</a:t>
            </a:r>
            <a:endParaRPr lang="en-US" altLang="zh-CN" sz="1800" b="1">
              <a:solidFill>
                <a:schemeClr val="bg1"/>
              </a:solidFill>
              <a:latin typeface="微软雅黑" panose="020B0503020204020204" charset="-122"/>
              <a:ea typeface="微软雅黑" panose="020B0503020204020204" charset="-122"/>
              <a:sym typeface="+mn-ea"/>
            </a:endParaRPr>
          </a:p>
        </p:txBody>
      </p:sp>
      <p:sp>
        <p:nvSpPr>
          <p:cNvPr id="6" name="AutoShape 2"/>
          <p:cNvSpPr/>
          <p:nvPr/>
        </p:nvSpPr>
        <p:spPr>
          <a:xfrm>
            <a:off x="660402" y="0"/>
            <a:ext cx="10858500" cy="1028700"/>
          </a:xfrm>
          <a:prstGeom prst="rect">
            <a:avLst/>
          </a:prstGeom>
        </p:spPr>
        <p:txBody>
          <a:bodyPr vert="horz" lIns="91440" tIns="45720" rIns="91440" bIns="4572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Bef>
                <a:spcPct val="0"/>
              </a:spcBef>
            </a:pPr>
            <a:r>
              <a:rPr lang="en-US" altLang="zh-CN" sz="2800" b="1" i="0" u="none" baseline="0">
                <a:solidFill>
                  <a:srgbClr val="FFFFFF"/>
                </a:solidFill>
                <a:latin typeface="微软雅黑" panose="020B0503020204020204" charset="-122"/>
                <a:ea typeface="微软雅黑" panose="020B0503020204020204" charset="-122"/>
              </a:rPr>
              <a:t>Reference</a:t>
            </a:r>
            <a:endParaRPr lang="en-US" altLang="zh-CN" sz="2800" b="1" i="0" u="none" baseline="0">
              <a:solidFill>
                <a:srgbClr val="FFFFFF"/>
              </a:solidFill>
              <a:latin typeface="微软雅黑" panose="020B0503020204020204" charset="-122"/>
              <a:ea typeface="微软雅黑" panose="020B0503020204020204" charset="-122"/>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AutoShape 2"/>
          <p:cNvSpPr/>
          <p:nvPr>
            <p:ph type="title"/>
          </p:nvPr>
        </p:nvSpPr>
        <p:spPr>
          <a:xfrm>
            <a:off x="660400" y="914400"/>
            <a:ext cx="11196320" cy="5564505"/>
          </a:xfrm>
        </p:spPr>
        <p:txBody>
          <a:bodyPr vert="horz" wrap="square" lIns="91440" tIns="45720" rIns="91440" bIns="45720" anchor="t">
            <a:spAutoFit/>
          </a:bodyPr>
          <a:p>
            <a:pPr algn="l">
              <a:lnSpc>
                <a:spcPct val="90000"/>
              </a:lnSpc>
              <a:spcBef>
                <a:spcPct val="0"/>
              </a:spcBef>
            </a:pPr>
            <a:br>
              <a:rPr lang="en-US" altLang="zh-CN" sz="1800" b="1" i="0">
                <a:solidFill>
                  <a:schemeClr val="bg1"/>
                </a:solidFill>
                <a:latin typeface="微软雅黑" panose="020B0503020204020204" charset="-122"/>
                <a:ea typeface="微软雅黑" panose="020B0503020204020204" charset="-122"/>
              </a:rPr>
            </a:br>
            <a:r>
              <a:rPr lang="en-US" altLang="zh-CN" sz="1800" b="1">
                <a:solidFill>
                  <a:schemeClr val="bg1"/>
                </a:solidFill>
                <a:latin typeface="微软雅黑" panose="020B0503020204020204" charset="-122"/>
                <a:ea typeface="微软雅黑" panose="020B0503020204020204" charset="-122"/>
              </a:rPr>
              <a:t>BMC. (2024). Injury Mortality of Children and Adolescents Aged 0–19 Years — China, 2010–2021. Retrieved from NCBI.</a:t>
            </a:r>
            <a:br>
              <a:rPr lang="en-US" altLang="zh-CN" sz="1800" b="1">
                <a:solidFill>
                  <a:schemeClr val="bg1"/>
                </a:solidFill>
                <a:latin typeface="微软雅黑" panose="020B0503020204020204" charset="-122"/>
                <a:ea typeface="微软雅黑" panose="020B0503020204020204" charset="-122"/>
              </a:rPr>
            </a:br>
            <a:br>
              <a:rPr lang="en-US" altLang="zh-CN" sz="1800" b="1">
                <a:solidFill>
                  <a:schemeClr val="bg1"/>
                </a:solidFill>
                <a:latin typeface="微软雅黑" panose="020B0503020204020204" charset="-122"/>
                <a:ea typeface="微软雅黑" panose="020B0503020204020204" charset="-122"/>
              </a:rPr>
            </a:br>
            <a:r>
              <a:rPr lang="en-US" altLang="zh-CN" sz="1800" b="1">
                <a:solidFill>
                  <a:schemeClr val="bg1"/>
                </a:solidFill>
                <a:latin typeface="微软雅黑" panose="020B0503020204020204" charset="-122"/>
                <a:ea typeface="微软雅黑" panose="020B0503020204020204" charset="-122"/>
                <a:sym typeface="+mn-ea"/>
              </a:rPr>
              <a:t>Chen, Y. et al. (2024) 'Everyone is searching for it and those who acquired it enjoy better mental health: a latent profile analysis of Chinese adolescents' meaning in life', Semantic Scholar, 13 November.</a:t>
            </a:r>
            <a:br>
              <a:rPr lang="en-US" altLang="zh-CN" sz="1800" b="1" i="0">
                <a:solidFill>
                  <a:schemeClr val="bg1"/>
                </a:solidFill>
                <a:latin typeface="微软雅黑" panose="020B0503020204020204" charset="-122"/>
                <a:ea typeface="微软雅黑" panose="020B0503020204020204" charset="-122"/>
              </a:rPr>
            </a:br>
            <a:br>
              <a:rPr lang="en-US" altLang="zh-CN" sz="1800" b="1" i="0">
                <a:solidFill>
                  <a:schemeClr val="bg1"/>
                </a:solidFill>
                <a:latin typeface="微软雅黑" panose="020B0503020204020204" charset="-122"/>
                <a:ea typeface="微软雅黑" panose="020B0503020204020204" charset="-122"/>
              </a:rPr>
            </a:br>
            <a:r>
              <a:rPr lang="en-US" altLang="zh-CN" sz="1800" b="1">
                <a:solidFill>
                  <a:schemeClr val="bg1"/>
                </a:solidFill>
                <a:latin typeface="微软雅黑" panose="020B0503020204020204" charset="-122"/>
                <a:ea typeface="微软雅黑" panose="020B0503020204020204" charset="-122"/>
                <a:sym typeface="+mn-ea"/>
              </a:rPr>
              <a:t>Li, Y. et al. (2024) 'Exploring the meaning of life among Chinese adolescents with nephrotic syndrome: determinants and psychological correlates', BMC Nephrology, 12 July.</a:t>
            </a:r>
            <a:br>
              <a:rPr lang="en-US" altLang="zh-CN" sz="1800" b="1" i="0">
                <a:solidFill>
                  <a:schemeClr val="bg1"/>
                </a:solidFill>
                <a:latin typeface="微软雅黑" panose="020B0503020204020204" charset="-122"/>
                <a:ea typeface="微软雅黑" panose="020B0503020204020204" charset="-122"/>
              </a:rPr>
            </a:br>
            <a:br>
              <a:rPr lang="en-US" altLang="zh-CN" sz="1800" b="1" i="0">
                <a:solidFill>
                  <a:schemeClr val="bg1"/>
                </a:solidFill>
                <a:latin typeface="微软雅黑" panose="020B0503020204020204" charset="-122"/>
                <a:ea typeface="微软雅黑" panose="020B0503020204020204" charset="-122"/>
              </a:rPr>
            </a:br>
            <a:r>
              <a:rPr lang="en-US" altLang="zh-CN" sz="1800" b="1">
                <a:solidFill>
                  <a:schemeClr val="bg1"/>
                </a:solidFill>
                <a:latin typeface="微软雅黑" panose="020B0503020204020204" charset="-122"/>
                <a:ea typeface="微软雅黑" panose="020B0503020204020204" charset="-122"/>
                <a:sym typeface="+mn-ea"/>
              </a:rPr>
              <a:t>Papadimitriou, E. et al. (2023) 'Generation Z Worries, Suffers and Acts against Climate Crisis—The Potential of Sensing Children's and Young People's EcoAnxiety: A Critical Analysis Based on an Integrative Review', Sustainability, 14 August.</a:t>
            </a:r>
            <a:br>
              <a:rPr lang="en-US" altLang="zh-CN" sz="1800" b="1" i="0">
                <a:solidFill>
                  <a:schemeClr val="bg1"/>
                </a:solidFill>
                <a:latin typeface="微软雅黑" panose="020B0503020204020204" charset="-122"/>
                <a:ea typeface="微软雅黑" panose="020B0503020204020204" charset="-122"/>
              </a:rPr>
            </a:br>
            <a:br>
              <a:rPr lang="en-US" altLang="zh-CN" sz="1800" b="1" i="0">
                <a:solidFill>
                  <a:schemeClr val="bg1"/>
                </a:solidFill>
                <a:latin typeface="微软雅黑" panose="020B0503020204020204" charset="-122"/>
                <a:ea typeface="微软雅黑" panose="020B0503020204020204" charset="-122"/>
              </a:rPr>
            </a:br>
            <a:r>
              <a:rPr lang="en-US" altLang="zh-CN" sz="1800" b="1">
                <a:solidFill>
                  <a:schemeClr val="bg1"/>
                </a:solidFill>
                <a:latin typeface="微软雅黑" panose="020B0503020204020204" charset="-122"/>
                <a:ea typeface="微软雅黑" panose="020B0503020204020204" charset="-122"/>
                <a:sym typeface="+mn-ea"/>
              </a:rPr>
              <a:t>Wang, L. et al. (2024) 'Analyzing the impact of unemployment on mental health among Chinese university graduates: a study of emotional and linguistic patterns on Weibo', BMC Public Health, 9 May.</a:t>
            </a:r>
            <a:br>
              <a:rPr lang="en-US" altLang="zh-CN" sz="1800" b="1" i="0">
                <a:solidFill>
                  <a:schemeClr val="bg1"/>
                </a:solidFill>
                <a:latin typeface="微软雅黑" panose="020B0503020204020204" charset="-122"/>
                <a:ea typeface="微软雅黑" panose="020B0503020204020204" charset="-122"/>
              </a:rPr>
            </a:br>
            <a:br>
              <a:rPr lang="en-US" altLang="zh-CN" sz="1800" b="1" i="0">
                <a:solidFill>
                  <a:schemeClr val="bg1"/>
                </a:solidFill>
                <a:latin typeface="微软雅黑" panose="020B0503020204020204" charset="-122"/>
                <a:ea typeface="微软雅黑" panose="020B0503020204020204" charset="-122"/>
              </a:rPr>
            </a:br>
            <a:r>
              <a:rPr lang="en-US" altLang="zh-CN" sz="1800" b="1">
                <a:solidFill>
                  <a:schemeClr val="bg1"/>
                </a:solidFill>
                <a:latin typeface="微软雅黑" panose="020B0503020204020204" charset="-122"/>
                <a:ea typeface="微软雅黑" panose="020B0503020204020204" charset="-122"/>
                <a:sym typeface="+mn-ea"/>
              </a:rPr>
              <a:t>Zhang, Y. (2023) 'A Critique of The Tyranny of Merit from a Psychological Perspective: Would Randomness to Success Reduce Distributive Injustice or Induce Psychological Existential Crisis for Adolescents?', Semantic Scholar, 1 October.</a:t>
            </a:r>
            <a:endParaRPr lang="en-US" altLang="zh-CN" sz="1800" b="1">
              <a:solidFill>
                <a:schemeClr val="bg1"/>
              </a:solidFill>
              <a:latin typeface="微软雅黑" panose="020B0503020204020204" charset="-122"/>
              <a:ea typeface="微软雅黑" panose="020B0503020204020204" charset="-122"/>
              <a:sym typeface="+mn-ea"/>
            </a:endParaRPr>
          </a:p>
        </p:txBody>
      </p:sp>
      <p:sp>
        <p:nvSpPr>
          <p:cNvPr id="6" name="AutoShape 2"/>
          <p:cNvSpPr/>
          <p:nvPr/>
        </p:nvSpPr>
        <p:spPr>
          <a:xfrm>
            <a:off x="660402" y="0"/>
            <a:ext cx="10858500" cy="1028700"/>
          </a:xfrm>
          <a:prstGeom prst="rect">
            <a:avLst/>
          </a:prstGeom>
        </p:spPr>
        <p:txBody>
          <a:bodyPr vert="horz" lIns="91440" tIns="45720" rIns="91440" bIns="4572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Bef>
                <a:spcPct val="0"/>
              </a:spcBef>
            </a:pPr>
            <a:r>
              <a:rPr lang="en-US" altLang="zh-CN" sz="2800" b="1" i="0" u="none" baseline="0">
                <a:solidFill>
                  <a:srgbClr val="FFFFFF"/>
                </a:solidFill>
                <a:latin typeface="微软雅黑" panose="020B0503020204020204" charset="-122"/>
                <a:ea typeface="微软雅黑" panose="020B0503020204020204" charset="-122"/>
              </a:rPr>
              <a:t>Reference</a:t>
            </a:r>
            <a:endParaRPr lang="en-US" altLang="zh-CN" sz="2800" b="1" i="0" u="none" baseline="0">
              <a:solidFill>
                <a:srgbClr val="FFFFFF"/>
              </a:solidFill>
              <a:latin typeface="微软雅黑" panose="020B0503020204020204" charset="-122"/>
              <a:ea typeface="微软雅黑" panose="020B0503020204020204" charset="-122"/>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AutoShape 2"/>
          <p:cNvSpPr/>
          <p:nvPr>
            <p:ph type="title"/>
          </p:nvPr>
        </p:nvSpPr>
        <p:spPr>
          <a:xfrm>
            <a:off x="660400" y="914400"/>
            <a:ext cx="11501120" cy="5821045"/>
          </a:xfrm>
        </p:spPr>
        <p:txBody>
          <a:bodyPr vert="horz" wrap="square" lIns="91440" tIns="45720" rIns="91440" bIns="45720" anchor="t">
            <a:noAutofit/>
          </a:bodyPr>
          <a:p>
            <a:pPr algn="l">
              <a:lnSpc>
                <a:spcPct val="90000"/>
              </a:lnSpc>
              <a:spcBef>
                <a:spcPct val="0"/>
              </a:spcBef>
            </a:pPr>
            <a:br>
              <a:rPr lang="en-US" altLang="zh-CN" sz="1800" b="1">
                <a:solidFill>
                  <a:schemeClr val="bg1"/>
                </a:solidFill>
                <a:sym typeface="+mn-ea"/>
              </a:rPr>
            </a:br>
            <a:r>
              <a:rPr lang="en-US" altLang="zh-CN" sz="1800" b="1">
                <a:solidFill>
                  <a:schemeClr val="bg1"/>
                </a:solidFill>
                <a:sym typeface="+mn-ea"/>
              </a:rPr>
              <a:t>Appadurai, A. (1996). Modernity at large: Cultural dimensions of globalization. University of Minnesota Press.  </a:t>
            </a:r>
            <a:br>
              <a:rPr lang="en-US" altLang="zh-CN" sz="1800" b="1">
                <a:solidFill>
                  <a:schemeClr val="bg1"/>
                </a:solidFill>
                <a:sym typeface="+mn-ea"/>
              </a:rPr>
            </a:br>
            <a:r>
              <a:rPr lang="en-US" altLang="zh-CN" sz="1800" b="1">
                <a:solidFill>
                  <a:schemeClr val="bg1"/>
                </a:solidFill>
                <a:sym typeface="+mn-ea"/>
              </a:rPr>
              <a:t>Bauman, Z. (2000). Liquid modernity. Polity Press.  </a:t>
            </a:r>
            <a:br>
              <a:rPr lang="en-US" altLang="zh-CN" sz="1800" b="1">
                <a:solidFill>
                  <a:schemeClr val="bg1"/>
                </a:solidFill>
                <a:sym typeface="+mn-ea"/>
              </a:rPr>
            </a:br>
            <a:br>
              <a:rPr lang="en-US" altLang="zh-CN" sz="1800" b="1">
                <a:solidFill>
                  <a:schemeClr val="bg1"/>
                </a:solidFill>
                <a:sym typeface="+mn-ea"/>
              </a:rPr>
            </a:br>
            <a:r>
              <a:rPr lang="en-US" altLang="zh-CN" sz="1800" b="1">
                <a:solidFill>
                  <a:schemeClr val="bg1"/>
                </a:solidFill>
                <a:sym typeface="+mn-ea"/>
              </a:rPr>
              <a:t>Baumeister, R.F. &amp; Leary, M.R. (1995). The need to belong: Desire for interpersonal attachments as a fundamental human motivation. Psychological Bulletin, 117(3), 497529.  </a:t>
            </a:r>
            <a:br>
              <a:rPr lang="en-US" altLang="zh-CN" sz="1800" b="1">
                <a:solidFill>
                  <a:schemeClr val="bg1"/>
                </a:solidFill>
                <a:sym typeface="+mn-ea"/>
              </a:rPr>
            </a:br>
            <a:br>
              <a:rPr lang="en-US" altLang="zh-CN" sz="1800" b="1">
                <a:solidFill>
                  <a:schemeClr val="bg1"/>
                </a:solidFill>
                <a:sym typeface="+mn-ea"/>
              </a:rPr>
            </a:br>
            <a:r>
              <a:rPr lang="en-US" altLang="zh-CN" sz="1800" b="1">
                <a:solidFill>
                  <a:schemeClr val="bg1"/>
                </a:solidFill>
                <a:sym typeface="+mn-ea"/>
              </a:rPr>
              <a:t>Bourriaud, N. (2002). Relational aesthetics. Les Presses du R</a:t>
            </a:r>
            <a:r>
              <a:rPr lang="en-US" altLang="en-US" sz="1800" b="1">
                <a:solidFill>
                  <a:schemeClr val="bg1"/>
                </a:solidFill>
                <a:sym typeface="+mn-ea"/>
              </a:rPr>
              <a:t>é</a:t>
            </a:r>
            <a:r>
              <a:rPr lang="en-US" altLang="zh-CN" sz="1800" b="1">
                <a:solidFill>
                  <a:schemeClr val="bg1"/>
                </a:solidFill>
                <a:sym typeface="+mn-ea"/>
              </a:rPr>
              <a:t>el.  </a:t>
            </a:r>
            <a:br>
              <a:rPr lang="en-US" altLang="zh-CN" sz="1800" b="1">
                <a:solidFill>
                  <a:schemeClr val="bg1"/>
                </a:solidFill>
                <a:sym typeface="+mn-ea"/>
              </a:rPr>
            </a:br>
            <a:br>
              <a:rPr lang="en-US" altLang="zh-CN" sz="1800" b="1">
                <a:solidFill>
                  <a:schemeClr val="bg1"/>
                </a:solidFill>
                <a:sym typeface="+mn-ea"/>
              </a:rPr>
            </a:br>
            <a:r>
              <a:rPr lang="en-US" altLang="zh-CN" sz="1800" b="1">
                <a:solidFill>
                  <a:schemeClr val="bg1"/>
                </a:solidFill>
                <a:sym typeface="+mn-ea"/>
              </a:rPr>
              <a:t>Erikson, E.H. (1968). Identity: Youth and crisis. W.W. Norton &amp; Company.  </a:t>
            </a:r>
            <a:br>
              <a:rPr lang="en-US" altLang="zh-CN" sz="1800" b="1">
                <a:solidFill>
                  <a:schemeClr val="bg1"/>
                </a:solidFill>
                <a:sym typeface="+mn-ea"/>
              </a:rPr>
            </a:br>
            <a:br>
              <a:rPr lang="en-US" altLang="zh-CN" sz="1800" b="1">
                <a:solidFill>
                  <a:schemeClr val="bg1"/>
                </a:solidFill>
                <a:sym typeface="+mn-ea"/>
              </a:rPr>
            </a:br>
            <a:r>
              <a:rPr lang="en-US" altLang="zh-CN" sz="1800" b="1">
                <a:solidFill>
                  <a:schemeClr val="bg1"/>
                </a:solidFill>
                <a:sym typeface="+mn-ea"/>
              </a:rPr>
              <a:t>Giddens, A. (1991). Modernity and selfidentity: Self and society in the late modern age. Stanford University Press.  </a:t>
            </a:r>
            <a:br>
              <a:rPr lang="en-US" altLang="zh-CN" sz="1800" b="1">
                <a:solidFill>
                  <a:schemeClr val="bg1"/>
                </a:solidFill>
                <a:sym typeface="+mn-ea"/>
              </a:rPr>
            </a:br>
            <a:r>
              <a:rPr lang="en-US" altLang="zh-CN" sz="1800" b="1">
                <a:solidFill>
                  <a:schemeClr val="bg1"/>
                </a:solidFill>
                <a:sym typeface="+mn-ea"/>
              </a:rPr>
              <a:t>Kenett, Y.N., Cardillo, E.R., Christensen, A.P., &amp; Chatterjee, A. (2023). Aesthetic emotions are affected by context: A psychometric network analysis. Scientific Reports, 13(1), 20985.  </a:t>
            </a:r>
            <a:br>
              <a:rPr lang="en-US" altLang="zh-CN" sz="1800" b="1">
                <a:solidFill>
                  <a:schemeClr val="bg1"/>
                </a:solidFill>
                <a:sym typeface="+mn-ea"/>
              </a:rPr>
            </a:br>
            <a:br>
              <a:rPr lang="en-US" altLang="zh-CN" sz="1800" b="1">
                <a:solidFill>
                  <a:schemeClr val="bg1"/>
                </a:solidFill>
                <a:sym typeface="+mn-ea"/>
              </a:rPr>
            </a:br>
            <a:r>
              <a:rPr lang="en-US" altLang="zh-CN" sz="1800" b="1">
                <a:solidFill>
                  <a:schemeClr val="bg1"/>
                </a:solidFill>
                <a:sym typeface="+mn-ea"/>
              </a:rPr>
              <a:t>Kjeldgaard, D. &amp; Askegaard, S. (2006). The glocalization of youth culture: The global youth segment as structures of common difference. Journal of Consumer Research, 33, 231247.  </a:t>
            </a:r>
            <a:br>
              <a:rPr lang="en-US" altLang="zh-CN" sz="1800" b="1">
                <a:solidFill>
                  <a:schemeClr val="bg1"/>
                </a:solidFill>
                <a:sym typeface="+mn-ea"/>
              </a:rPr>
            </a:br>
            <a:br>
              <a:rPr lang="en-US" altLang="zh-CN" sz="1800" b="1">
                <a:solidFill>
                  <a:schemeClr val="bg1"/>
                </a:solidFill>
                <a:sym typeface="+mn-ea"/>
              </a:rPr>
            </a:br>
            <a:r>
              <a:rPr lang="en-US" altLang="zh-CN" sz="1800" b="1">
                <a:solidFill>
                  <a:schemeClr val="bg1"/>
                </a:solidFill>
                <a:sym typeface="+mn-ea"/>
              </a:rPr>
              <a:t>Kress, G. &amp; van Leeuwen, T. (2006). Reading images: The grammar of visual design. 2nd ed. London: Routledge.  </a:t>
            </a:r>
            <a:br>
              <a:rPr lang="en-US" altLang="zh-CN" sz="1800" b="1">
                <a:solidFill>
                  <a:schemeClr val="bg1"/>
                </a:solidFill>
                <a:sym typeface="+mn-ea"/>
              </a:rPr>
            </a:br>
            <a:r>
              <a:rPr lang="en-US" altLang="zh-CN" sz="1800" b="1">
                <a:solidFill>
                  <a:schemeClr val="bg1"/>
                </a:solidFill>
                <a:sym typeface="+mn-ea"/>
              </a:rPr>
              <a:t>Wang, X. (2021). Generational gap and social change in contemporary China. Social Indicators Research, 153(2), 503524.</a:t>
            </a:r>
            <a:endParaRPr lang="en-US" altLang="zh-CN" sz="1800" b="1">
              <a:solidFill>
                <a:schemeClr val="bg1"/>
              </a:solidFill>
              <a:latin typeface="微软雅黑" panose="020B0503020204020204" charset="-122"/>
              <a:ea typeface="微软雅黑" panose="020B0503020204020204" charset="-122"/>
              <a:sym typeface="+mn-ea"/>
            </a:endParaRPr>
          </a:p>
        </p:txBody>
      </p:sp>
      <p:sp>
        <p:nvSpPr>
          <p:cNvPr id="6" name="AutoShape 2"/>
          <p:cNvSpPr/>
          <p:nvPr/>
        </p:nvSpPr>
        <p:spPr>
          <a:xfrm>
            <a:off x="660402" y="0"/>
            <a:ext cx="10858500" cy="1028700"/>
          </a:xfrm>
          <a:prstGeom prst="rect">
            <a:avLst/>
          </a:prstGeom>
        </p:spPr>
        <p:txBody>
          <a:bodyPr vert="horz" lIns="91440" tIns="45720" rIns="91440" bIns="4572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Bef>
                <a:spcPct val="0"/>
              </a:spcBef>
            </a:pPr>
            <a:r>
              <a:rPr lang="en-US" altLang="zh-CN" sz="2800" b="1" i="0" u="none" baseline="0">
                <a:solidFill>
                  <a:srgbClr val="FFFFFF"/>
                </a:solidFill>
                <a:latin typeface="微软雅黑" panose="020B0503020204020204" charset="-122"/>
                <a:ea typeface="微软雅黑" panose="020B0503020204020204" charset="-122"/>
              </a:rPr>
              <a:t>Reference</a:t>
            </a:r>
            <a:endParaRPr lang="en-US" altLang="zh-CN" sz="2800" b="1" i="0" u="none" baseline="0">
              <a:solidFill>
                <a:srgbClr val="FFFFFF"/>
              </a:solidFill>
              <a:latin typeface="微软雅黑" panose="020B0503020204020204" charset="-122"/>
              <a:ea typeface="微软雅黑" panose="020B0503020204020204" charset="-122"/>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AutoShape 2"/>
          <p:cNvSpPr/>
          <p:nvPr>
            <p:ph type="title"/>
          </p:nvPr>
        </p:nvSpPr>
        <p:spPr>
          <a:xfrm>
            <a:off x="228600" y="914400"/>
            <a:ext cx="11851640" cy="5821045"/>
          </a:xfrm>
        </p:spPr>
        <p:txBody>
          <a:bodyPr vert="horz" wrap="square" lIns="91440" tIns="45720" rIns="91440" bIns="45720" anchor="t">
            <a:noAutofit/>
          </a:bodyPr>
          <a:p>
            <a:pPr algn="l">
              <a:lnSpc>
                <a:spcPct val="90000"/>
              </a:lnSpc>
              <a:spcBef>
                <a:spcPct val="0"/>
              </a:spcBef>
            </a:pPr>
            <a:br>
              <a:rPr lang="en-US" altLang="zh-CN" sz="2400" b="1">
                <a:solidFill>
                  <a:schemeClr val="bg1"/>
                </a:solidFill>
                <a:sym typeface="+mn-ea"/>
              </a:rPr>
            </a:br>
            <a:r>
              <a:rPr lang="en-US" altLang="zh-CN" sz="2400" b="1">
                <a:solidFill>
                  <a:schemeClr val="bg1"/>
                </a:solidFill>
                <a:sym typeface="+mn-ea"/>
              </a:rPr>
              <a:t>boyd, d. (2014). It’s complicated: The social lives of networked teens. Yale University Press.  </a:t>
            </a:r>
            <a:br>
              <a:rPr lang="en-US" altLang="zh-CN" sz="2400" b="1">
                <a:solidFill>
                  <a:schemeClr val="bg1"/>
                </a:solidFill>
                <a:sym typeface="+mn-ea"/>
              </a:rPr>
            </a:br>
            <a:br>
              <a:rPr lang="en-US" altLang="zh-CN" sz="2400" b="1">
                <a:solidFill>
                  <a:schemeClr val="bg1"/>
                </a:solidFill>
                <a:sym typeface="+mn-ea"/>
              </a:rPr>
            </a:br>
            <a:r>
              <a:rPr lang="en-US" altLang="zh-CN" sz="2400" b="1">
                <a:solidFill>
                  <a:schemeClr val="bg1"/>
                </a:solidFill>
                <a:sym typeface="+mn-ea"/>
              </a:rPr>
              <a:t>Fanfani, D., et al. (2021). Adaptive methodologies in rapidly changing contexts. Journal of Contemporary Research, 12(3), 4562.  </a:t>
            </a:r>
            <a:br>
              <a:rPr lang="en-US" altLang="zh-CN" sz="2400" b="1">
                <a:solidFill>
                  <a:schemeClr val="bg1"/>
                </a:solidFill>
                <a:sym typeface="+mn-ea"/>
              </a:rPr>
            </a:br>
            <a:br>
              <a:rPr lang="en-US" altLang="zh-CN" sz="2400" b="1">
                <a:solidFill>
                  <a:schemeClr val="bg1"/>
                </a:solidFill>
                <a:sym typeface="+mn-ea"/>
              </a:rPr>
            </a:br>
            <a:r>
              <a:rPr lang="en-US" altLang="zh-CN" sz="2400" b="1">
                <a:solidFill>
                  <a:schemeClr val="bg1"/>
                </a:solidFill>
                <a:sym typeface="+mn-ea"/>
              </a:rPr>
              <a:t>Highfield, T. &amp; Leaver, T. (2016). Instagrammatics and digital methods: Studying visual social media. Communication Research and Practice, 2(1), 47–62.  </a:t>
            </a:r>
            <a:br>
              <a:rPr lang="en-US" altLang="zh-CN" sz="2400" b="1">
                <a:solidFill>
                  <a:schemeClr val="bg1"/>
                </a:solidFill>
                <a:sym typeface="+mn-ea"/>
              </a:rPr>
            </a:br>
            <a:br>
              <a:rPr lang="en-US" altLang="zh-CN" sz="2400" b="1">
                <a:solidFill>
                  <a:schemeClr val="bg1"/>
                </a:solidFill>
                <a:sym typeface="+mn-ea"/>
              </a:rPr>
            </a:br>
            <a:r>
              <a:rPr lang="en-US" altLang="zh-CN" sz="2400" b="1">
                <a:solidFill>
                  <a:schemeClr val="bg1"/>
                </a:solidFill>
                <a:sym typeface="+mn-ea"/>
              </a:rPr>
              <a:t>Zhang, L. (2023). Core suffix aesthetics: Decoding youth subcultures on Chinese social media. Asian Journal of Communication, 33(2), 185–202.</a:t>
            </a:r>
            <a:endParaRPr lang="en-US" altLang="zh-CN" sz="2400" b="1">
              <a:solidFill>
                <a:schemeClr val="bg1"/>
              </a:solidFill>
              <a:latin typeface="微软雅黑" panose="020B0503020204020204" charset="-122"/>
              <a:ea typeface="微软雅黑" panose="020B0503020204020204" charset="-122"/>
              <a:sym typeface="+mn-ea"/>
            </a:endParaRPr>
          </a:p>
        </p:txBody>
      </p:sp>
      <p:sp>
        <p:nvSpPr>
          <p:cNvPr id="6" name="AutoShape 2"/>
          <p:cNvSpPr/>
          <p:nvPr/>
        </p:nvSpPr>
        <p:spPr>
          <a:xfrm>
            <a:off x="304802" y="-114300"/>
            <a:ext cx="10858500" cy="1028700"/>
          </a:xfrm>
          <a:prstGeom prst="rect">
            <a:avLst/>
          </a:prstGeom>
        </p:spPr>
        <p:txBody>
          <a:bodyPr vert="horz" lIns="91440" tIns="45720" rIns="91440" bIns="4572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Bef>
                <a:spcPct val="0"/>
              </a:spcBef>
            </a:pPr>
            <a:r>
              <a:rPr lang="en-US" altLang="zh-CN" sz="2800" b="1" i="0" u="none" baseline="0">
                <a:solidFill>
                  <a:srgbClr val="FFFFFF"/>
                </a:solidFill>
                <a:latin typeface="微软雅黑" panose="020B0503020204020204" charset="-122"/>
                <a:ea typeface="微软雅黑" panose="020B0503020204020204" charset="-122"/>
              </a:rPr>
              <a:t>Reference</a:t>
            </a:r>
            <a:endParaRPr lang="en-US" altLang="zh-CN" sz="2800" b="1" i="0" u="none" baseline="0">
              <a:solidFill>
                <a:srgbClr val="FFFFFF"/>
              </a:solidFill>
              <a:latin typeface="微软雅黑" panose="020B0503020204020204" charset="-122"/>
              <a:ea typeface="微软雅黑" panose="020B0503020204020204" charset="-122"/>
            </a:endParaRPr>
          </a:p>
        </p:txBody>
      </p:sp>
    </p:spTree>
  </p:cSld>
  <p:clrMapOvr>
    <a:masterClrMapping/>
  </p:clrMapOvr>
</p:sld>
</file>

<file path=ppt/tags/tag1.xml><?xml version="1.0" encoding="utf-8"?>
<p:tagLst xmlns:p="http://schemas.openxmlformats.org/presentationml/2006/main">
  <p:tag name="KSO_WM_DIAGRAM_VIRTUALLY_FRAME" val="{&quot;height&quot;:455.55,&quot;left&quot;:30,&quot;top&quot;:63.95,&quot;width&quot;:1104.9}"/>
</p:tagLst>
</file>

<file path=ppt/tags/tag2.xml><?xml version="1.0" encoding="utf-8"?>
<p:tagLst xmlns:p="http://schemas.openxmlformats.org/presentationml/2006/main">
  <p:tag name="KSO_WM_DIAGRAM_VIRTUALLY_FRAME" val="{&quot;height&quot;:455.55,&quot;left&quot;:30,&quot;top&quot;:63.95,&quot;width&quot;:1104.9}"/>
</p:tagLst>
</file>

<file path=ppt/tags/tag3.xml><?xml version="1.0" encoding="utf-8"?>
<p:tagLst xmlns:p="http://schemas.openxmlformats.org/presentationml/2006/main">
  <p:tag name="KSO_WM_DIAGRAM_VIRTUALLY_FRAME" val="{&quot;height&quot;:455.55,&quot;left&quot;:30,&quot;top&quot;:63.95,&quot;width&quot;:1104.9}"/>
</p:tagLst>
</file>

<file path=ppt/tags/tag4.xml><?xml version="1.0" encoding="utf-8"?>
<p:tagLst xmlns:p="http://schemas.openxmlformats.org/presentationml/2006/main">
  <p:tag name="KSO_WM_DIAGRAM_VIRTUALLY_FRAME" val="{&quot;height&quot;:455.55,&quot;left&quot;:30,&quot;top&quot;:63.95,&quot;width&quot;:1104.9}"/>
</p:tagLst>
</file>

<file path=ppt/tags/tag5.xml><?xml version="1.0" encoding="utf-8"?>
<p:tagLst xmlns:p="http://schemas.openxmlformats.org/presentationml/2006/main">
  <p:tag name="KSO_WM_DIAGRAM_VIRTUALLY_FRAME" val="{&quot;height&quot;:455.55,&quot;left&quot;:30,&quot;top&quot;:63.95,&quot;width&quot;:1104.9}"/>
</p:tagLst>
</file>

<file path=ppt/tags/tag6.xml><?xml version="1.0" encoding="utf-8"?>
<p:tagLst xmlns:p="http://schemas.openxmlformats.org/presentationml/2006/main">
  <p:tag name="KSO_WM_DIAGRAM_VIRTUALLY_FRAME" val="{&quot;height&quot;:455.55,&quot;left&quot;:30,&quot;top&quot;:63.95,&quot;width&quot;:1104.9}"/>
</p:tagLst>
</file>

<file path=ppt/tags/tag7.xml><?xml version="1.0" encoding="utf-8"?>
<p:tagLst xmlns:p="http://schemas.openxmlformats.org/presentationml/2006/main">
  <p:tag name="KSO_WM_DIAGRAM_VIRTUALLY_FRAME" val="{&quot;height&quot;:455.55,&quot;left&quot;:30,&quot;top&quot;:63.95,&quot;width&quot;:1104.9}"/>
</p:tagLst>
</file>

<file path=ppt/tags/tag8.xml><?xml version="1.0" encoding="utf-8"?>
<p:tagLst xmlns:p="http://schemas.openxmlformats.org/presentationml/2006/main">
  <p:tag name="KSO_WM_DIAGRAM_VIRTUALLY_FRAME" val="{&quot;height&quot;:455.55,&quot;left&quot;:30,&quot;top&quot;:63.95,&quot;width&quot;:1104.9}"/>
</p:tagLst>
</file>

<file path=ppt/tags/tag9.xml><?xml version="1.0" encoding="utf-8"?>
<p:tagLst xmlns:p="http://schemas.openxmlformats.org/presentationml/2006/main">
  <p:tag name="KSO_WM_DIAGRAM_VIRTUALLY_FRAME" val="{&quot;height&quot;:455.55,&quot;left&quot;:30,&quot;top&quot;:63.95,&quot;width&quot;:1104.9}"/>
</p:tagLst>
</file>

<file path=ppt/tags/tag10.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o1-1"/>
  <p:tag name="KSO_WM_UNIT_TYPE" val="o_h_f"/>
  <p:tag name="KSO_WM_UNIT_INDEX" val="1_1_1"/>
  <p:tag name="KSO_WM_UNIT_ID" val="diagram20231107_2*o_h_f*1_1_1"/>
  <p:tag name="KSO_WM_TEMPLATE_CATEGORY" val="diagram"/>
  <p:tag name="KSO_WM_TEMPLATE_INDEX" val="20231107"/>
  <p:tag name="KSO_WM_UNIT_LAYERLEVEL" val="1_1_1"/>
  <p:tag name="KSO_WM_TAG_VERSION" val="3.0"/>
  <p:tag name="KSO_WM_BEAUTIFY_FLAG" val="#wm#"/>
  <p:tag name="KSO_WM_DIAGRAM_VERSION" val="3"/>
  <p:tag name="KSO_WM_DIAGRAM_COLOR_TRICK" val="1"/>
  <p:tag name="KSO_WM_DIAGRAM_COLOR_TEXT_CAN_REMOVE" val="n"/>
  <p:tag name="KSO_WM_UNIT_VALUE" val="58"/>
  <p:tag name="KSO_WM_DIAGRAM_MAX_ITEMCNT" val="6"/>
  <p:tag name="KSO_WM_DIAGRAM_MIN_ITEMCNT" val="2"/>
  <p:tag name="KSO_WM_DIAGRAM_VIRTUALLY_FRAME" val="{&quot;height&quot;:472.2294067382812,&quot;left&quot;:33.07496337890625,&quot;top&quot;:26.322089931687877,&quot;width&quot;:873.85007324218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此处输入你的智能图形项正文，文字是您思想的提炼"/>
  <p:tag name="KSO_WM_UNIT_TEXT_FILL_FORE_SCHEMECOLOR_INDEX" val="1"/>
  <p:tag name="KSO_WM_UNIT_TEXT_FILL_TYPE" val="1"/>
  <p:tag name="KSO_WM_UNIT_TEXT_TYPE" val="1"/>
  <p:tag name="KSO_WM_UNIT_USESOURCEFORMAT_APPLY" val="0"/>
</p:tagLst>
</file>

<file path=ppt/tags/tag11.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o1-1"/>
  <p:tag name="KSO_WM_UNIT_TYPE" val="o_h_f"/>
  <p:tag name="KSO_WM_UNIT_INDEX" val="1_3_1"/>
  <p:tag name="KSO_WM_UNIT_ID" val="diagram20231107_2*o_h_f*1_3_1"/>
  <p:tag name="KSO_WM_TEMPLATE_CATEGORY" val="diagram"/>
  <p:tag name="KSO_WM_TEMPLATE_INDEX" val="20231107"/>
  <p:tag name="KSO_WM_UNIT_LAYERLEVEL" val="1_1_1"/>
  <p:tag name="KSO_WM_TAG_VERSION" val="3.0"/>
  <p:tag name="KSO_WM_BEAUTIFY_FLAG" val="#wm#"/>
  <p:tag name="KSO_WM_DIAGRAM_VERSION" val="3"/>
  <p:tag name="KSO_WM_DIAGRAM_COLOR_TRICK" val="1"/>
  <p:tag name="KSO_WM_DIAGRAM_COLOR_TEXT_CAN_REMOVE" val="n"/>
  <p:tag name="KSO_WM_UNIT_VALUE" val="58"/>
  <p:tag name="KSO_WM_DIAGRAM_MAX_ITEMCNT" val="6"/>
  <p:tag name="KSO_WM_DIAGRAM_MIN_ITEMCNT" val="2"/>
  <p:tag name="KSO_WM_DIAGRAM_VIRTUALLY_FRAME" val="{&quot;height&quot;:472.2294067382812,&quot;left&quot;:33.07496337890625,&quot;top&quot;:26.322089931687877,&quot;width&quot;:873.85007324218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此处输入你的智能图形项正文，文字是您思想的提炼"/>
  <p:tag name="KSO_WM_UNIT_TEXT_FILL_FORE_SCHEMECOLOR_INDEX" val="1"/>
  <p:tag name="KSO_WM_UNIT_TEXT_FILL_TYPE" val="1"/>
  <p:tag name="KSO_WM_UNIT_TEXT_TYPE" val="1"/>
  <p:tag name="KSO_WM_UNIT_USESOURCEFORMAT_APPLY" val="0"/>
</p:tagLst>
</file>

<file path=ppt/tags/tag12.xml><?xml version="1.0" encoding="utf-8"?>
<p:tagLst xmlns:p="http://schemas.openxmlformats.org/presentationml/2006/main">
  <p:tag name="KSO_WM_BEAUTIFY_FLAG" val="#wm#"/>
  <p:tag name="KSO_WM_TEMPLATE_CATEGORY" val="diagram"/>
  <p:tag name="KSO_WM_TEMPLATE_INDEX" val="20231107"/>
  <p:tag name="KSO_WM_SLIDE_ID" val="diagram20231107_2"/>
  <p:tag name="KSO_WM_TEMPLATE_SUBCATEGORY" val="0"/>
  <p:tag name="KSO_WM_TEMPLATE_MASTER_TYPE" val="0"/>
  <p:tag name="KSO_WM_TEMPLATE_COLOR_TYPE" val="0"/>
  <p:tag name="KSO_WM_SLIDE_ITEM_CNT" val="3"/>
  <p:tag name="KSO_WM_SLIDE_INDEX" val="2"/>
  <p:tag name="KSO_WM_DIAGRAM_GROUP_CODE" val="o1-1"/>
  <p:tag name="KSO_WM_SLIDE_DIAGTYPE" val="o"/>
  <p:tag name="KSO_WM_TAG_VERSION" val="3.0"/>
  <p:tag name="KSO_WM_SLIDE_LAYOUT" val="a_o"/>
  <p:tag name="KSO_WM_SLIDE_LAYOUT_CNT" val="1_1"/>
  <p:tag name="KSO_WM_SLIDE_TYPE" val="text"/>
  <p:tag name="KSO_WM_SLIDE_SUBTYPE" val="diag"/>
  <p:tag name="KSO_WM_SLIDE_SIZE" val="751.2*296.15"/>
  <p:tag name="KSO_WM_SLIDE_POSITION" val="128.35*159.3"/>
</p:tagLst>
</file>

<file path=ppt/tags/tag13.xml><?xml version="1.0" encoding="utf-8"?>
<p:tagLst xmlns:p="http://schemas.openxmlformats.org/presentationml/2006/main">
  <p:tag name="KSO_WM_DIAGRAM_VIRTUALLY_FRAME" val="{&quot;height&quot;:440.4215748031496,&quot;left&quot;:-0.22275590551181104,&quot;top&quot;:56.5,&quot;width&quot;:960.8488188976378}"/>
</p:tagLst>
</file>

<file path=ppt/tags/tag14.xml><?xml version="1.0" encoding="utf-8"?>
<p:tagLst xmlns:p="http://schemas.openxmlformats.org/presentationml/2006/main">
  <p:tag name="KSO_WM_DIAGRAM_VIRTUALLY_FRAME" val="{&quot;height&quot;:440.4215748031496,&quot;left&quot;:-0.22275590551181104,&quot;top&quot;:56.5,&quot;width&quot;:960.8488188976378}"/>
</p:tagLst>
</file>

<file path=ppt/tags/tag15.xml><?xml version="1.0" encoding="utf-8"?>
<p:tagLst xmlns:p="http://schemas.openxmlformats.org/presentationml/2006/main">
  <p:tag name="KSO_WM_DIAGRAM_VIRTUALLY_FRAME" val="{&quot;height&quot;:440.4215748031496,&quot;left&quot;:-0.22275590551181104,&quot;top&quot;:56.5,&quot;width&quot;:960.8488188976378}"/>
</p:tagLst>
</file>

<file path=ppt/tags/tag16.xml><?xml version="1.0" encoding="utf-8"?>
<p:tagLst xmlns:p="http://schemas.openxmlformats.org/presentationml/2006/main">
  <p:tag name="KSO_WM_DIAGRAM_VIRTUALLY_FRAME" val="{&quot;height&quot;:440.4215748031496,&quot;left&quot;:-0.22275590551181104,&quot;top&quot;:56.5,&quot;width&quot;:960.8488188976378}"/>
</p:tagLst>
</file>

<file path=ppt/tags/tag17.xml><?xml version="1.0" encoding="utf-8"?>
<p:tagLst xmlns:p="http://schemas.openxmlformats.org/presentationml/2006/main">
  <p:tag name="KSO_WM_DIAGRAM_VIRTUALLY_FRAME" val="{&quot;height&quot;:440.4215748031496,&quot;left&quot;:-0.22275590551181104,&quot;top&quot;:56.5,&quot;width&quot;:960.8488188976378}"/>
</p:tagLst>
</file>

<file path=ppt/tags/tag18.xml><?xml version="1.0" encoding="utf-8"?>
<p:tagLst xmlns:p="http://schemas.openxmlformats.org/presentationml/2006/main">
  <p:tag name="KSO_WM_DIAGRAM_VIRTUALLY_FRAME" val="{&quot;height&quot;:440.4215748031496,&quot;left&quot;:-0.22275590551181104,&quot;top&quot;:56.5,&quot;width&quot;:960.8488188976378}"/>
</p:tagLst>
</file>

<file path=ppt/tags/tag19.xml><?xml version="1.0" encoding="utf-8"?>
<p:tagLst xmlns:p="http://schemas.openxmlformats.org/presentationml/2006/main">
  <p:tag name="KSO_WM_DIAGRAM_VIRTUALLY_FRAME" val="{&quot;height&quot;:440.4215748031496,&quot;left&quot;:-0.22275590551181104,&quot;top&quot;:56.5,&quot;width&quot;:960.8488188976378}"/>
</p:tagLst>
</file>

<file path=ppt/tags/tag20.xml><?xml version="1.0" encoding="utf-8"?>
<p:tagLst xmlns:p="http://schemas.openxmlformats.org/presentationml/2006/main">
  <p:tag name="KSO_WM_DIAGRAM_VIRTUALLY_FRAME" val="{&quot;height&quot;:440.4215748031496,&quot;left&quot;:-0.22275590551181104,&quot;top&quot;:56.5,&quot;width&quot;:960.8488188976378}"/>
</p:tagLst>
</file>

<file path=ppt/tags/tag21.xml><?xml version="1.0" encoding="utf-8"?>
<p:tagLst xmlns:p="http://schemas.openxmlformats.org/presentationml/2006/main">
  <p:tag name="KSO_WM_DIAGRAM_VIRTUALLY_FRAME" val="{&quot;height&quot;:440.4215748031496,&quot;left&quot;:-0.22275590551181104,&quot;top&quot;:56.5,&quot;width&quot;:960.8488188976378}"/>
</p:tagLst>
</file>

<file path=ppt/tags/tag22.xml><?xml version="1.0" encoding="utf-8"?>
<p:tagLst xmlns:p="http://schemas.openxmlformats.org/presentationml/2006/main">
  <p:tag name="KSO_WM_DIAGRAM_VIRTUALLY_FRAME" val="{&quot;height&quot;:440.4215748031496,&quot;left&quot;:-0.22275590551181104,&quot;top&quot;:56.5,&quot;width&quot;:960.8488188976378}"/>
</p:tagLst>
</file>

<file path=ppt/tags/tag23.xml><?xml version="1.0" encoding="utf-8"?>
<p:tagLst xmlns:p="http://schemas.openxmlformats.org/presentationml/2006/main">
  <p:tag name="KSO_WM_DIAGRAM_VIRTUALLY_FRAME" val="{&quot;height&quot;:440.4215748031496,&quot;left&quot;:-0.22275590551181104,&quot;top&quot;:56.5,&quot;width&quot;:960.8488188976378}"/>
</p:tagLst>
</file>

<file path=ppt/tags/tag24.xml><?xml version="1.0" encoding="utf-8"?>
<p:tagLst xmlns:p="http://schemas.openxmlformats.org/presentationml/2006/main">
  <p:tag name="KSO_WM_DIAGRAM_VIRTUALLY_FRAME" val="{&quot;height&quot;:440.4215748031496,&quot;left&quot;:-0.22275590551181104,&quot;top&quot;:56.5,&quot;width&quot;:960.8488188976378}"/>
</p:tagLst>
</file>

<file path=ppt/tags/tag25.xml><?xml version="1.0" encoding="utf-8"?>
<p:tagLst xmlns:p="http://schemas.openxmlformats.org/presentationml/2006/main">
  <p:tag name="KSO_WM_DIAGRAM_VIRTUALLY_FRAME" val="{&quot;height&quot;:440.4215748031496,&quot;left&quot;:-0.22275590551181104,&quot;top&quot;:56.5,&quot;width&quot;:960.8488188976378}"/>
</p:tagLst>
</file>

<file path=ppt/tags/tag26.xml><?xml version="1.0" encoding="utf-8"?>
<p:tagLst xmlns:p="http://schemas.openxmlformats.org/presentationml/2006/main">
  <p:tag name="KSO_WM_DIAGRAM_VIRTUALLY_FRAME" val="{&quot;height&quot;:440.4215748031496,&quot;left&quot;:-0.22275590551181104,&quot;top&quot;:56.5,&quot;width&quot;:960.8488188976378}"/>
</p:tagLst>
</file>

<file path=ppt/tags/tag27.xml><?xml version="1.0" encoding="utf-8"?>
<p:tagLst xmlns:p="http://schemas.openxmlformats.org/presentationml/2006/main">
  <p:tag name="KSO_WM_DIAGRAM_VIRTUALLY_FRAME" val="{&quot;height&quot;:440.4215748031496,&quot;left&quot;:-0.22275590551181104,&quot;top&quot;:56.5,&quot;width&quot;:960.8488188976378}"/>
</p:tagLst>
</file>

<file path=ppt/tags/tag28.xml><?xml version="1.0" encoding="utf-8"?>
<p:tagLst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custom20234749_1*a*1"/>
  <p:tag name="KSO_WM_TEMPLATE_CATEGORY" val="custom"/>
  <p:tag name="KSO_WM_TEMPLATE_INDEX" val="20234749"/>
  <p:tag name="KSO_WM_UNIT_LAYERLEVEL" val="1"/>
  <p:tag name="KSO_WM_TAG_VERSION" val="3.0"/>
  <p:tag name="KSO_WM_BEAUTIFY_FLAG" val="#wm#"/>
  <p:tag name="KSO_WM_UNIT_TEXT_TYPE" val="1"/>
  <p:tag name="KSO_WM_UNIT_PRESET_TEXT" val="单击此处添加标题"/>
  <p:tag name="KSO_WM_UNIT_TEXT_FILL_FORE_SCHEMECOLOR_INDEX" val="13"/>
  <p:tag name="KSO_WM_UNIT_TEXT_FILL_TYPE" val="1"/>
  <p:tag name="KSO_WM_UNIT_USESOURCEFORMAT_APPLY" val="0"/>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
  <p:tag name="KSO_WM_UNIT_ID" val="custom20234749_1*i*1"/>
  <p:tag name="KSO_WM_TEMPLATE_CATEGORY" val="custom"/>
  <p:tag name="KSO_WM_TEMPLATE_INDEX" val="20234749"/>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0"/>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2"/>
  <p:tag name="KSO_WM_UNIT_ID" val="custom20234749_1*i*2"/>
  <p:tag name="KSO_WM_TEMPLATE_CATEGORY" val="custom"/>
  <p:tag name="KSO_WM_TEMPLATE_INDEX" val="20234749"/>
  <p:tag name="KSO_WM_UNIT_LAYERLEVEL" val="1"/>
  <p:tag name="KSO_WM_TAG_VERSION" val="3.0"/>
  <p:tag name="KSO_WM_BEAUTIFY_FLAG" val="#wm#"/>
  <p:tag name="KSO_WM_UNIT_LINE_FORE_SCHEMECOLOR_INDEX" val="5"/>
  <p:tag name="KSO_WM_UNIT_LINE_FILL_TYPE" val="2"/>
  <p:tag name="KSO_WM_UNIT_TEXT_FILL_FORE_SCHEMECOLOR_INDEX" val="13"/>
  <p:tag name="KSO_WM_UNIT_TEXT_FILL_TYPE" val="1"/>
  <p:tag name="KSO_WM_UNIT_USESOURCEFORMAT_APPLY" val="0"/>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3"/>
  <p:tag name="KSO_WM_UNIT_ID" val="custom20234749_1*i*3"/>
  <p:tag name="KSO_WM_TEMPLATE_CATEGORY" val="custom"/>
  <p:tag name="KSO_WM_TEMPLATE_INDEX" val="20234749"/>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0"/>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4"/>
  <p:tag name="KSO_WM_UNIT_ID" val="custom20234749_1*i*4"/>
  <p:tag name="KSO_WM_TEMPLATE_CATEGORY" val="custom"/>
  <p:tag name="KSO_WM_TEMPLATE_INDEX" val="20234749"/>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0"/>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5"/>
  <p:tag name="KSO_WM_UNIT_ID" val="custom20234749_1*i*5"/>
  <p:tag name="KSO_WM_TEMPLATE_CATEGORY" val="custom"/>
  <p:tag name="KSO_WM_TEMPLATE_INDEX" val="20234749"/>
  <p:tag name="KSO_WM_UNIT_LAYERLEVEL" val="1"/>
  <p:tag name="KSO_WM_TAG_VERSION" val="3.0"/>
  <p:tag name="KSO_WM_BEAUTIFY_FLAG" val="#wm#"/>
  <p:tag name="KSO_WM_UNIT_LINE_FORE_SCHEMECOLOR_INDEX" val="5"/>
  <p:tag name="KSO_WM_UNIT_LINE_FILL_TYPE" val="2"/>
  <p:tag name="KSO_WM_UNIT_TEXT_FILL_FORE_SCHEMECOLOR_INDEX" val="2"/>
  <p:tag name="KSO_WM_UNIT_TEXT_FILL_TYPE" val="1"/>
  <p:tag name="KSO_WM_UNIT_USESOURCEFORMAT_APPLY" val="0"/>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6"/>
  <p:tag name="KSO_WM_UNIT_ID" val="custom20234749_1*i*6"/>
  <p:tag name="KSO_WM_TEMPLATE_CATEGORY" val="custom"/>
  <p:tag name="KSO_WM_TEMPLATE_INDEX" val="20234749"/>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0"/>
</p:tagLst>
</file>

<file path=ppt/tags/tag35.xml><?xml version="1.0" encoding="utf-8"?>
<p:tagLst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4745_1*l_h_i*1_1_1"/>
  <p:tag name="KSO_WM_TEMPLATE_CATEGORY" val="diagram"/>
  <p:tag name="KSO_WM_TEMPLATE_INDEX" val="20234745"/>
  <p:tag name="KSO_WM_UNIT_LAYERLEVEL" val="1_1_1"/>
  <p:tag name="KSO_WM_TAG_VERSION" val="3.0"/>
  <p:tag name="KSO_WM_UNIT_FILL_TYPE" val="1"/>
  <p:tag name="KSO_WM_UNIT_FILL_FORE_SCHEMECOLOR_INDEX" val="5"/>
  <p:tag name="KSO_WM_UNIT_FILL_FORE_SCHEMECOLOR_INDEX_BRIGHTNESS" val="0"/>
  <p:tag name="KSO_WM_DIAGRAM_MAX_ITEMCNT" val="1"/>
  <p:tag name="KSO_WM_DIAGRAM_MIN_ITEMCNT" val="1"/>
  <p:tag name="KSO_WM_DIAGRAM_VIRTUALLY_FRAME" val="{&quot;height&quot;:310.6583557128906,&quot;left&quot;:72.88755827175346,&quot;top&quot;:156.48865678922402,&quot;width&quot;:351.7843322753906}"/>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BEAUTIFY_FLAG" val="#wm#"/>
  <p:tag name="KSO_WM_UNIT_TEXT_FILL_FORE_SCHEMECOLOR_INDEX" val="2"/>
  <p:tag name="KSO_WM_UNIT_TEXT_FILL_TYPE" val="1"/>
  <p:tag name="KSO_WM_UNIT_USESOURCEFORMAT_APPLY" val="0"/>
</p:tagLst>
</file>

<file path=ppt/tags/tag36.xml><?xml version="1.0" encoding="utf-8"?>
<p:tagLst xmlns:p="http://schemas.openxmlformats.org/presentationml/2006/main">
  <p:tag name="KSO_WM_DIAGRAM_VIRTUALLY_FRAME" val="{&quot;height&quot;:310.6583557128906,&quot;left&quot;:72.88755827175346,&quot;top&quot;:156.48865678922402,&quot;width&quot;:351.7843322753906}"/>
  <p:tag name="KSO_WM_DIAGRAM_VERSION" val="3"/>
  <p:tag name="KSO_WM_DIAGRAM_COLOR_TRICK" val="1"/>
  <p:tag name="KSO_WM_DIAGRAM_COLOR_TEXT_CAN_REMOVE" val="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34745_1*l_h_f*1_1_1"/>
  <p:tag name="KSO_WM_TEMPLATE_CATEGORY" val="diagram"/>
  <p:tag name="KSO_WM_TEMPLATE_INDEX" val="20234745"/>
  <p:tag name="KSO_WM_UNIT_LAYERLEVEL" val="1_1_1"/>
  <p:tag name="KSO_WM_TAG_VERSION" val="3.0"/>
  <p:tag name="KSO_WM_UNIT_TEXT_FILL_FORE_SCHEMECOLOR_INDEX" val="1"/>
  <p:tag name="KSO_WM_UNIT_TEXT_FILL_TYPE" val="1"/>
  <p:tag name="KSO_WM_DIAGRAM_MAX_ITEMCNT" val="1"/>
  <p:tag name="KSO_WM_DIAGRAM_MIN_ITEMCNT" val="1"/>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UNIT_PRESET_TEXT" val="单击此处添加文本具体内容，简明扼要地阐述您的观点。根据需要可酌情增减文字，以便观者准确地理解您传达的思想。单击此处添加文本具体内容，简明阐述您的观点。根据需要可酌情增减文字。单击此处添加文本具体内容，简明阐述您的观点。根据需要可酌情增减文字，以便观者准确地理解您传达的思想。"/>
  <p:tag name="KSO_WM_UNIT_USESOURCEFORMAT_APPLY" val="0"/>
</p:tagLst>
</file>

<file path=ppt/tags/tag37.xml><?xml version="1.0" encoding="utf-8"?>
<p:tagLst xmlns:p="http://schemas.openxmlformats.org/presentationml/2006/main">
  <p:tag name="KSO_WM_DIAGRAM_VERSION" val="3"/>
  <p:tag name="KSO_WM_DIAGRAM_COLOR_TRICK" val="1"/>
  <p:tag name="KSO_WM_DIAGRAM_COLOR_TEXT_CAN_REMOVE" val="n"/>
  <p:tag name="KSO_WM_UNIT_VALUE" val="85*85"/>
  <p:tag name="KSO_WM_UNIT_HIGHLIGHT" val="0"/>
  <p:tag name="KSO_WM_UNIT_COMPATIBLE" val="0"/>
  <p:tag name="KSO_WM_UNIT_DIAGRAM_ISNUMVISUAL" val="0"/>
  <p:tag name="KSO_WM_UNIT_DIAGRAM_ISREFERUNIT" val="0"/>
  <p:tag name="KSO_WM_DIAGRAM_GROUP_CODE" val="l1-1"/>
  <p:tag name="KSO_WM_UNIT_TYPE" val="l_h_x"/>
  <p:tag name="KSO_WM_UNIT_INDEX" val="1_1_1"/>
  <p:tag name="KSO_WM_UNIT_ID" val="diagram20234745_1*l_h_x*1_1_1"/>
  <p:tag name="KSO_WM_TEMPLATE_CATEGORY" val="diagram"/>
  <p:tag name="KSO_WM_TEMPLATE_INDEX" val="20234745"/>
  <p:tag name="KSO_WM_UNIT_LAYERLEVEL" val="1_1_1"/>
  <p:tag name="KSO_WM_TAG_VERSION" val="3.0"/>
  <p:tag name="KSO_WM_DIAGRAM_MAX_ITEMCNT" val="1"/>
  <p:tag name="KSO_WM_DIAGRAM_MIN_ITEMCNT" val="1"/>
  <p:tag name="KSO_WM_DIAGRAM_VIRTUALLY_FRAME" val="{&quot;height&quot;:310.6583557128906,&quot;left&quot;:72.88755827175346,&quot;top&quot;:156.48865678922402,&quot;width&quot;:351.7843322753906}"/>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BEAUTIFY_FLAG" val="#wm#"/>
  <p:tag name="KSO_WM_UNIT_USESOURCEFORMAT_APPLY" val="0"/>
</p:tagLst>
</file>

<file path=ppt/tags/tag38.xml><?xml version="1.0" encoding="utf-8"?>
<p:tagLst xmlns:p="http://schemas.openxmlformats.org/presentationml/2006/main">
  <p:tag name="KSO_WM_SLIDE_ID" val="custom20234749_1"/>
  <p:tag name="KSO_WM_TEMPLATE_SUBCATEGORY" val="0"/>
  <p:tag name="KSO_WM_TEMPLATE_MASTER_TYPE" val="0"/>
  <p:tag name="KSO_WM_TEMPLATE_COLOR_TYPE" val="0"/>
  <p:tag name="KSO_WM_SLIDE_TYPE" val="text"/>
  <p:tag name="KSO_WM_SLIDE_SUBTYPE" val="picTxt"/>
  <p:tag name="KSO_WM_SLIDE_ITEM_CNT" val="1"/>
  <p:tag name="KSO_WM_SLIDE_INDEX" val="1"/>
  <p:tag name="KSO_WM_SLIDE_SIZE" val="351.784*310.658"/>
  <p:tag name="KSO_WM_SLIDE_POSITION" val="72.8876*156.489"/>
  <p:tag name="KSO_WM_DIAGRAM_GROUP_CODE" val="l1-1"/>
  <p:tag name="KSO_WM_SLIDE_DIAGTYPE" val="l"/>
  <p:tag name="KSO_WM_TAG_VERSION" val="3.0"/>
  <p:tag name="KSO_WM_BEAUTIFY_FLAG" val="#wm#"/>
  <p:tag name="KSO_WM_TEMPLATE_CATEGORY" val="custom"/>
  <p:tag name="KSO_WM_TEMPLATE_INDEX" val="20234749"/>
  <p:tag name="KSO_WM_SLIDE_LAYOUT" val="a_d_l"/>
  <p:tag name="KSO_WM_SLIDE_LAYOUT_CNT" val="1_1_1"/>
</p:tagLst>
</file>

<file path=ppt/tags/tag39.xml><?xml version="1.0" encoding="utf-8"?>
<p:tagLst xmlns:p="http://schemas.openxmlformats.org/presentationml/2006/main">
  <p:tag name="KSO_WM_DIAGRAM_VIRTUALLY_FRAME" val="{&quot;height&quot;:407.2833070866142,&quot;left&quot;:52.00031496062992,&quot;top&quot;:128.71779527559053,&quot;width&quot;:448.84968503937006}"/>
</p:tagLst>
</file>

<file path=ppt/tags/tag40.xml><?xml version="1.0" encoding="utf-8"?>
<p:tagLst xmlns:p="http://schemas.openxmlformats.org/presentationml/2006/main">
  <p:tag name="KSO_WM_DIAGRAM_VIRTUALLY_FRAME" val="{&quot;height&quot;:407.2833070866142,&quot;left&quot;:52.00031496062992,&quot;top&quot;:128.71779527559053,&quot;width&quot;:448.84968503937006}"/>
</p:tagLst>
</file>

<file path=ppt/tags/tag41.xml><?xml version="1.0" encoding="utf-8"?>
<p:tagLst xmlns:p="http://schemas.openxmlformats.org/presentationml/2006/main">
  <p:tag name="KSO_WM_DIAGRAM_VIRTUALLY_FRAME" val="{&quot;height&quot;:407.2833070866142,&quot;left&quot;:52.00031496062992,&quot;top&quot;:128.71779527559053,&quot;width&quot;:448.84968503937006}"/>
</p:tagLst>
</file>

<file path=ppt/tags/tag42.xml><?xml version="1.0" encoding="utf-8"?>
<p:tagLst xmlns:p="http://schemas.openxmlformats.org/presentationml/2006/main">
  <p:tag name="KSO_WM_DIAGRAM_VIRTUALLY_FRAME" val="{&quot;height&quot;:407.2833070866142,&quot;left&quot;:52.00031496062992,&quot;top&quot;:128.71779527559053,&quot;width&quot;:448.84968503937006}"/>
</p:tagLst>
</file>

<file path=ppt/tags/tag43.xml><?xml version="1.0" encoding="utf-8"?>
<p:tagLst xmlns:p="http://schemas.openxmlformats.org/presentationml/2006/main">
  <p:tag name="KSO_WM_DIAGRAM_VIRTUALLY_FRAME" val="{&quot;height&quot;:407.2833070866142,&quot;left&quot;:52.00031496062992,&quot;top&quot;:128.71779527559053,&quot;width&quot;:448.84968503937006}"/>
</p:tagLst>
</file>

<file path=ppt/tags/tag44.xml><?xml version="1.0" encoding="utf-8"?>
<p:tagLst xmlns:p="http://schemas.openxmlformats.org/presentationml/2006/main">
  <p:tag name="KSO_WM_DIAGRAM_VIRTUALLY_FRAME" val="{&quot;height&quot;:407.2833070866142,&quot;left&quot;:52.00031496062992,&quot;top&quot;:128.71779527559053,&quot;width&quot;:448.84968503937006}"/>
</p:tagLst>
</file>

<file path=ppt/tags/tag45.xml><?xml version="1.0" encoding="utf-8"?>
<p:tagLst xmlns:p="http://schemas.openxmlformats.org/presentationml/2006/main">
  <p:tag name="KSO_WM_DIAGRAM_VIRTUALLY_FRAME" val="{&quot;height&quot;:407.2833070866142,&quot;left&quot;:52.00031496062992,&quot;top&quot;:128.71779527559053,&quot;width&quot;:448.84968503937006}"/>
</p:tagLst>
</file>

<file path=ppt/tags/tag46.xml><?xml version="1.0" encoding="utf-8"?>
<p:tagLst xmlns:p="http://schemas.openxmlformats.org/presentationml/2006/main">
  <p:tag name="KSO_WM_DIAGRAM_VIRTUALLY_FRAME" val="{&quot;height&quot;:407.2833070866142,&quot;left&quot;:52.00031496062992,&quot;top&quot;:128.71779527559053,&quot;width&quot;:448.84968503937006}"/>
</p:tagLst>
</file>

<file path=ppt/tags/tag47.xml><?xml version="1.0" encoding="utf-8"?>
<p:tagLst xmlns:p="http://schemas.openxmlformats.org/presentationml/2006/main">
  <p:tag name="KSO_WM_DIAGRAM_VIRTUALLY_FRAME" val="{&quot;height&quot;:455.55,&quot;left&quot;:30,&quot;top&quot;:63.95,&quot;width&quot;:1104.9}"/>
</p:tagLst>
</file>

<file path=ppt/theme/theme1.xml><?xml version="1.0" encoding="utf-8"?>
<a:theme xmlns:a="http://schemas.openxmlformats.org/drawingml/2006/main" name="Office Theme">
  <a:themeElements>
    <a:clrScheme name="Office">
      <a:dk1>
        <a:srgbClr val="000000"/>
      </a:dk1>
      <a:lt1>
        <a:srgbClr val="FFFFFF"/>
      </a:lt1>
      <a:dk2>
        <a:srgbClr val="778495"/>
      </a:dk2>
      <a:lt2>
        <a:srgbClr val="F0F0F0"/>
      </a:lt2>
      <a:accent1>
        <a:srgbClr val="01EEE6"/>
      </a:accent1>
      <a:accent2>
        <a:srgbClr val="BE02DB"/>
      </a:accent2>
      <a:accent3>
        <a:srgbClr val="01EEE6"/>
      </a:accent3>
      <a:accent4>
        <a:srgbClr val="BE02DB"/>
      </a:accent4>
      <a:accent5>
        <a:srgbClr val="01EEE6"/>
      </a:accent5>
      <a:accent6>
        <a:srgbClr val="BE02DB"/>
      </a:accent6>
      <a:hlink>
        <a:srgbClr val="4472C4"/>
      </a:hlink>
      <a:folHlink>
        <a:srgbClr val="BFBFB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rgbClr val="000000"/>
      </a:dk1>
      <a:lt1>
        <a:srgbClr val="FFFFFF"/>
      </a:lt1>
      <a:dk2>
        <a:srgbClr val="778495"/>
      </a:dk2>
      <a:lt2>
        <a:srgbClr val="F0F0F0"/>
      </a:lt2>
      <a:accent1>
        <a:srgbClr val="01EEE6"/>
      </a:accent1>
      <a:accent2>
        <a:srgbClr val="BE02DB"/>
      </a:accent2>
      <a:accent3>
        <a:srgbClr val="01EEE6"/>
      </a:accent3>
      <a:accent4>
        <a:srgbClr val="BE02DB"/>
      </a:accent4>
      <a:accent5>
        <a:srgbClr val="01EEE6"/>
      </a:accent5>
      <a:accent6>
        <a:srgbClr val="BE02DB"/>
      </a:accent6>
      <a:hlink>
        <a:srgbClr val="4472C4"/>
      </a:hlink>
      <a:folHlink>
        <a:srgbClr val="BFBFB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24479</Words>
  <Application>WPS 演示</Application>
  <PresentationFormat>全屏显示(4:3)</PresentationFormat>
  <Paragraphs>189</Paragraphs>
  <Slides>28</Slides>
  <Notes>0</Notes>
  <HiddenSlides>0</HiddenSlides>
  <MMClips>0</MMClips>
  <ScaleCrop>false</ScaleCrop>
  <HeadingPairs>
    <vt:vector size="6" baseType="variant">
      <vt:variant>
        <vt:lpstr>已用的字体</vt:lpstr>
      </vt:variant>
      <vt:variant>
        <vt:i4>12</vt:i4>
      </vt:variant>
      <vt:variant>
        <vt:lpstr>主题</vt:lpstr>
      </vt:variant>
      <vt:variant>
        <vt:i4>2</vt:i4>
      </vt:variant>
      <vt:variant>
        <vt:lpstr>幻灯片标题</vt:lpstr>
      </vt:variant>
      <vt:variant>
        <vt:i4>28</vt:i4>
      </vt:variant>
    </vt:vector>
  </HeadingPairs>
  <TitlesOfParts>
    <vt:vector size="42" baseType="lpstr">
      <vt:lpstr>Arial</vt:lpstr>
      <vt:lpstr>宋体</vt:lpstr>
      <vt:lpstr>Wingdings</vt:lpstr>
      <vt:lpstr>微软雅黑</vt:lpstr>
      <vt:lpstr>Arial</vt:lpstr>
      <vt:lpstr>Microsoft YaHei UI</vt:lpstr>
      <vt:lpstr>Big John</vt:lpstr>
      <vt:lpstr>Arial Unicode MS</vt:lpstr>
      <vt:lpstr>Calibri</vt:lpstr>
      <vt:lpstr>Calibri</vt:lpstr>
      <vt:lpstr>__fkGroteskNeue_598ab8</vt:lpstr>
      <vt:lpstr>Segoe Print</vt:lpstr>
      <vt:lpstr>Office Theme</vt:lpstr>
      <vt:lpstr>1_Office Theme</vt:lpstr>
      <vt:lpstr>PowerPoint 演示文稿</vt:lpstr>
      <vt:lpstr>PowerPoint 演示文稿</vt:lpstr>
      <vt:lpstr>Why am I a contemporary practitioner?</vt:lpstr>
      <vt:lpstr>Defining 'Contemporary' in Research</vt:lpstr>
      <vt:lpstr>Key Aspects of Contemporaneity in Research  1. Relevance to Current Issues: Contemporary research addresses problems and questions that are pertinent to the present day. For example, in urban planning, contemporaneity involves studying issues like land consumption and ecosystem services in relation to current sustainable development goals (Fanfani et al., 2021).  2. Interdisciplinary Approach: Contemporary research often crosses traditional disciplinary boundaries to address complex, modern issues. This is evident in studies that combine elements from different fields to create comprehensive frameworks for analysis (Chen, 2024).  3. Adaptation to Changing Contexts: Contemporaneity in research involves recognizing and adapting to rapidly changing social, economic, and environmental contexts. This may include updating research methodologies or theoretical frameworks to better suit current conditions (Fanfani et al., 2021).       </vt:lpstr>
      <vt:lpstr>PowerPoint 演示文稿</vt:lpstr>
      <vt:lpstr>Relevance to Current Issues</vt:lpstr>
      <vt:lpstr>Agamben interprets the contemporary as an experience of profound dissonance:  ‘Contemporariness is, then, a singular relationship with one’s own time, which adheres to it and, at the same time, keeps a distance from it.   More  precisely, it is that relationship with time that adheres to it, through a disjunction and an anachronism.’  Such a quote reminds us of the frequent elision that occurs between the conceptualisation of the ‘modern’ and the categorization of the ‘contemporary’. The terms are not synonyms. To be ‘contemporary’ is to experience a state of proximity with one’s temporality. In his discussion, Agamben attempts to articulate the idea that the contemporary is an ahistorical concept; not a label of periodization, but an existential marker.  This perspective foregrounds the critical importance of context and recontextualisation when forming and understanding of ‘contemporary literature’. For Agamben, the mode of thought that this position demands is one that involves an integral epistemological difficulty:  The contemporary is he who firmly holds his gaze on his own time so as to perceive not its light, but rather its darkness. All eras, for those who experience contemporariness, are obscure. The contemporary is precisely the person who knows how to see this obscurity, who is able to write by dipping his pen in the obscurity of the present.</vt:lpstr>
      <vt:lpstr>PowerPoint 演示文稿</vt:lpstr>
      <vt:lpstr>Focus on Youth Struggles</vt:lpstr>
      <vt:lpstr>PowerPoint 演示文稿</vt:lpstr>
      <vt:lpstr>Interdisciplinary Approach</vt:lpstr>
      <vt:lpstr>"The problems of society are far too complex to be solved by any one discipline."   - Peter Drucker</vt:lpstr>
      <vt:lpstr> Interdisciplinary in the Research</vt:lpstr>
      <vt:lpstr>PowerPoint 演示文稿</vt:lpstr>
      <vt:lpstr>Adaptation to Changing Contexts</vt:lpstr>
      <vt:lpstr>单击此处添加标题</vt:lpstr>
      <vt:lpstr>Social Media as a Cultural Barometer</vt:lpstr>
      <vt:lpstr>Boris Groys conceptualizes contemporaneity as a cultural and historical totality. He emphasizes the role of art in constructing contemporaneity by providing reflective distance from social and historical situations. This reflective capacity allows researchers to analyze reality comprehensively through the lens of contemporary frameworks (Groys, 2024). Contemporaneity, in this sense, is not merely a temporal marker but a dynamic interaction of cultural patterns and historical narratives.   </vt:lpstr>
      <vt:lpstr>    "Perhaps the most certain and unquestionable of all philosophical questions is the question of the present age, the question of what we are at this moment."-Michel Foucault</vt:lpstr>
      <vt:lpstr>Understanding the Existential Struggle of Chinese Youth</vt:lpstr>
      <vt:lpstr>PowerPoint 演示文稿</vt:lpstr>
      <vt:lpstr> boyd, d. (2014). It's complicated: The social lives of networked teens. Yale University Press. Highfield, T. &amp; Leaver, T. (2016). Instagrammatics and digital methods: Studying visual social media. Communication Research and Practice, 2(1), 47–62.  Kjeldgaard, D. &amp; Askegaard, S. (2006). The glocalization of youth culture. Journal of Consumer Research, 33, 231–247.  Wang, X. (2021). Generational gap and social change in contemporary China. Social Indicators Research, 153(2), 503–524.  Wu, X. (2020). Inequality and social stratification in postsocialist China. Annual Review of Sociology, 46, 517–538.  Zhang, L. (2023). Core suffix aesthetics: Decoding youth subcultures on Chinese social media. Asian Journal of Communication, 33(2), 185–202.</vt:lpstr>
      <vt:lpstr>Agamben, G. (2009). What Is an Apparatus? And Other Essays. Stanford University Press.  Chen, Y. (2024) 'Contemporaneity of Chen Congzhou's Garden Construction: Framework Construction and Connotation Analysis', Semantic Scholar, 1 August.  Fanfani, D., MataránRuiz, A. and Guerrero, L.M. (2021) 'Planning the Allocation and Reallocation of Urban Space', Semantic Scholar, 1 September.  Groys, B. (2024). Contemporaneity: Art in the Age of Globalization. Sternberg Press. This reference aligns with Boris Groys' work that emphasizes art's reflective distance in analyzing cultural and historical totality.  Sousa, M.J. and Rocha, Á. (2019) 'RETRACTED ARTICLE: Startups and the innovation ecosystem in Industry 4.0', Technology Analysis &amp; Strategic Management, 11 June.  Nascimento, D.L.M., Alencastro, V., Quelhas, O.L.G., Caiado, R.G.G., GarzaReyes, J.A., RochaLona, L. and Tortorella, G. (2019) 'Exploring Industry 4.0 technologies to enable circular economy practices in a manufacturing context', Journal of Manufacturing Technology Management, 15 April.</vt:lpstr>
      <vt:lpstr>  Kolesnikova, I.V., Samoylova, V.A., Smolyaninova, O.G. and Veretennikova, A.V. (2022) 'Digital Competence Integration into Social Sciences and Humanities Curricula', Education Sciences, 7 January.  Mäkelä, E., Tolonen, M., Marjanen, J., Kanner, A., Vaara, V., Lahti, L., Vesanto, A., Kestemont, M., Gabay, S., Ros, R., Sinatra, R. and Nanni, F. (2023) 'Integrated interdisciplinary workflows for computational humanities: From text mining and information extraction to network analysis and visualization', Digital Scholarship in the Humanities, 1 December.  Warwick, C., Terras, M. and Nyhan, J. (2013) Digital Humanities in Practice. London: Facet Publishing.</vt:lpstr>
      <vt:lpstr> BMC. (2024). Injury Mortality of Children and Adolescents Aged 0–19 Years — China, 2010–2021. Retrieved from NCBI.  Chen, Y. et al. (2024) 'Everyone is searching for it and those who acquired it enjoy better mental health: a latent profile analysis of Chinese adolescents' meaning in life', Semantic Scholar, 13 November.  Li, Y. et al. (2024) 'Exploring the meaning of life among Chinese adolescents with nephrotic syndrome: determinants and psychological correlates', BMC Nephrology, 12 July.  Papadimitriou, E. et al. (2023) 'Generation Z Worries, Suffers and Acts against Climate Crisis—The Potential of Sensing Children's and Young People's EcoAnxiety: A Critical Analysis Based on an Integrative Review', Sustainability, 14 August.  Wang, L. et al. (2024) 'Analyzing the impact of unemployment on mental health among Chinese university graduates: a study of emotional and linguistic patterns on Weibo', BMC Public Health, 9 May.  Zhang, Y. (2023) 'A Critique of The Tyranny of Merit from a Psychological Perspective: Would Randomness to Success Reduce Distributive Injustice or Induce Psychological Existential Crisis for Adolescents?', Semantic Scholar, 1 October.</vt:lpstr>
      <vt:lpstr> Appadurai, A. (1996). Modernity at large: Cultural dimensions of globalization. University of Minnesota Press.   Bauman, Z. (2000). Liquid modernity. Polity Press.    Baumeister, R.F. &amp; Leary, M.R. (1995). The need to belong: Desire for interpersonal attachments as a fundamental human motivation. Psychological Bulletin, 117(3), 497529.    Bourriaud, N. (2002). Relational aesthetics. Les Presses du Réel.    Erikson, E.H. (1968). Identity: Youth and crisis. W.W. Norton &amp; Company.    Giddens, A. (1991). Modernity and selfidentity: Self and society in the late modern age. Stanford University Press.   Kenett, Y.N., Cardillo, E.R., Christensen, A.P., &amp; Chatterjee, A. (2023). Aesthetic emotions are affected by context: A psychometric network analysis. Scientific Reports, 13(1), 20985.    Kjeldgaard, D. &amp; Askegaard, S. (2006). The glocalization of youth culture: The global youth segment as structures of common difference. Journal of Consumer Research, 33, 231247.    Kress, G. &amp; van Leeuwen, T. (2006). Reading images: The grammar of visual design. 2nd ed. London: Routledge.   Wang, X. (2021). Generational gap and social change in contemporary China. Social Indicators Research, 153(2), 503524.</vt:lpstr>
      <vt:lpstr> boyd, d. (2014). It’s complicated: The social lives of networked teens. Yale University Press.    Fanfani, D., et al. (2021). Adaptive methodologies in rapidly changing contexts. Journal of Contemporary Research, 12(3), 4562.    Highfield, T. &amp; Leaver, T. (2016). Instagrammatics and digital methods: Studying visual social media. Communication Research and Practice, 2(1), 47–62.    Zhang, L. (2023). Core suffix aesthetics: Decoding youth subcultures on Chinese social media. Asian Journal of Communication, 33(2), 185–202.</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somon</cp:lastModifiedBy>
  <cp:revision>16</cp:revision>
  <dcterms:created xsi:type="dcterms:W3CDTF">2006-08-16T00:00:00Z</dcterms:created>
  <dcterms:modified xsi:type="dcterms:W3CDTF">2024-12-14T21:52:59Z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98E788B11D8E4257972653040C72A314_12</vt:lpwstr>
  </property>
  <property fmtid="{D5CDD505-2E9C-101B-9397-08002B2CF9AE}" pid="3" name="KSOProductBuildVer">
    <vt:lpwstr>2052-12.1.0.19302</vt:lpwstr>
  </property>
</Properties>
</file>