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5" r:id="rId1"/>
  </p:sldMasterIdLst>
  <p:sldIdLst>
    <p:sldId id="256" r:id="rId2"/>
    <p:sldId id="257" r:id="rId3"/>
    <p:sldId id="258" r:id="rId4"/>
    <p:sldId id="261" r:id="rId5"/>
    <p:sldId id="262" r:id="rId6"/>
    <p:sldId id="266" r:id="rId7"/>
    <p:sldId id="264" r:id="rId8"/>
    <p:sldId id="267" r:id="rId9"/>
    <p:sldId id="268" r:id="rId10"/>
    <p:sldId id="269"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5" d="100"/>
          <a:sy n="45" d="100"/>
        </p:scale>
        <p:origin x="79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10/5/2017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66627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10/5/2017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16993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8DFA1846-DA80-1C48-A609-854EA85C59AD}" type="datetimeFigureOut">
              <a:rPr lang="en-US" smtClean="0"/>
              <a:pPr/>
              <a:t>10/5/2017</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0910587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10/5/2017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4119920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10/5/2017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27963330"/>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10/5/2017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3832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10/5/2017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44196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10/5/2017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750449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10/5/2017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5224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10/5/2017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40270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ED62726E-379B-B349-9EED-81ED093FA806}" type="datetimeFigureOut">
              <a:rPr lang="en-US" smtClean="0"/>
              <a:pPr/>
              <a:t>10/5/2017</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5307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09B482E8-6E0E-1B4F-B1FD-C69DB9E858D9}" type="datetimeFigureOut">
              <a:rPr lang="en-US" smtClean="0"/>
              <a:pPr/>
              <a:t>10/5/2017</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23687511"/>
      </p:ext>
    </p:extLst>
  </p:cSld>
  <p:clrMap bg1="dk1" tx1="lt1" bg2="dk2" tx2="lt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hf sldNum="0" hdr="0" ft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hyperlink" Target="mailto:rachel.wallis@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hyperlink" Target="http://www.pupilvoicewales.org.uk/nursery/get-involved/mosaic-approach/" TargetMode="External"/><Relationship Id="rId4" Type="http://schemas.openxmlformats.org/officeDocument/2006/relationships/hyperlink" Target="http://www.educationscotland.gov.uk/Images/listeningtochildren_tcm4-324433.pdf"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hyperlink" Target="http://learning.gov.wales/resources/browse-all/observing-children/?skip=1&amp;lang=cy" TargetMode="External"/><Relationship Id="rId4" Type="http://schemas.openxmlformats.org/officeDocument/2006/relationships/hyperlink" Target="http://learning.gov.wales/docs/learningwales/publications/140828-observing-children-en.pdf"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ECAD5004</a:t>
            </a:r>
          </a:p>
        </p:txBody>
      </p:sp>
      <p:sp>
        <p:nvSpPr>
          <p:cNvPr id="3" name="Subtitle 2"/>
          <p:cNvSpPr>
            <a:spLocks noGrp="1"/>
          </p:cNvSpPr>
          <p:nvPr>
            <p:ph type="subTitle" idx="1"/>
          </p:nvPr>
        </p:nvSpPr>
        <p:spPr/>
        <p:txBody>
          <a:bodyPr>
            <a:normAutofit/>
          </a:bodyPr>
          <a:lstStyle/>
          <a:p>
            <a:r>
              <a:rPr lang="en-GB" dirty="0"/>
              <a:t>Introduction to Module</a:t>
            </a:r>
          </a:p>
          <a:p>
            <a:r>
              <a:rPr lang="en-GB" dirty="0"/>
              <a:t>Module Lead: Rachel Wallis</a:t>
            </a:r>
          </a:p>
          <a:p>
            <a:r>
              <a:rPr lang="en-GB" dirty="0">
                <a:hlinkClick r:id="rId2"/>
              </a:rPr>
              <a:t>rachel.wallis@uwtsd.ac.uk</a:t>
            </a:r>
            <a:endParaRPr lang="en-GB" dirty="0"/>
          </a:p>
          <a:p>
            <a:endParaRPr lang="en-GB" dirty="0"/>
          </a:p>
        </p:txBody>
      </p:sp>
    </p:spTree>
    <p:extLst>
      <p:ext uri="{BB962C8B-B14F-4D97-AF65-F5344CB8AC3E}">
        <p14:creationId xmlns:p14="http://schemas.microsoft.com/office/powerpoint/2010/main" val="1934563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Module AIMs</a:t>
            </a:r>
          </a:p>
        </p:txBody>
      </p:sp>
      <p:sp>
        <p:nvSpPr>
          <p:cNvPr id="3" name="Content Placeholder 2"/>
          <p:cNvSpPr>
            <a:spLocks noGrp="1"/>
          </p:cNvSpPr>
          <p:nvPr>
            <p:ph idx="1"/>
          </p:nvPr>
        </p:nvSpPr>
        <p:spPr/>
        <p:txBody>
          <a:bodyPr>
            <a:normAutofit lnSpcReduction="10000"/>
          </a:bodyPr>
          <a:lstStyle/>
          <a:p>
            <a:pPr marL="0" indent="0">
              <a:buNone/>
            </a:pPr>
            <a:endParaRPr lang="en-GB" dirty="0"/>
          </a:p>
          <a:p>
            <a:pPr marL="0" indent="0">
              <a:buNone/>
            </a:pPr>
            <a:r>
              <a:rPr lang="en-GB" dirty="0"/>
              <a:t>•	</a:t>
            </a:r>
            <a:r>
              <a:rPr lang="en-GB" sz="3600" dirty="0"/>
              <a:t>To provide opportunities which extend knowledge, skills and understanding for teaching and learning Language and Mathematics in the primary school curriculum.</a:t>
            </a:r>
          </a:p>
          <a:p>
            <a:pPr marL="0" indent="0">
              <a:buNone/>
            </a:pPr>
            <a:r>
              <a:rPr lang="en-GB" sz="3600" dirty="0"/>
              <a:t>•	To provide a critical overview of the age related expectations and pedagogical  approaches for Language and Mathematics learning.</a:t>
            </a:r>
          </a:p>
          <a:p>
            <a:endParaRPr lang="en-GB" dirty="0"/>
          </a:p>
        </p:txBody>
      </p:sp>
    </p:spTree>
    <p:extLst>
      <p:ext uri="{BB962C8B-B14F-4D97-AF65-F5344CB8AC3E}">
        <p14:creationId xmlns:p14="http://schemas.microsoft.com/office/powerpoint/2010/main" val="2572578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MODULE LEARNING OUTCOMES</a:t>
            </a:r>
          </a:p>
        </p:txBody>
      </p:sp>
      <p:sp>
        <p:nvSpPr>
          <p:cNvPr id="3" name="Content Placeholder 2"/>
          <p:cNvSpPr>
            <a:spLocks noGrp="1"/>
          </p:cNvSpPr>
          <p:nvPr>
            <p:ph idx="1"/>
          </p:nvPr>
        </p:nvSpPr>
        <p:spPr/>
        <p:txBody>
          <a:bodyPr/>
          <a:lstStyle/>
          <a:p>
            <a:pPr marL="0" indent="0">
              <a:buNone/>
            </a:pPr>
            <a:r>
              <a:rPr lang="en-US" dirty="0"/>
              <a:t>Upon the successful completion of this module, the student should be able to demonstrate the ability to:</a:t>
            </a:r>
            <a:endParaRPr lang="en-GB" dirty="0"/>
          </a:p>
          <a:p>
            <a:r>
              <a:rPr lang="en-US" dirty="0"/>
              <a:t>1.	evidence secure knowledge of  national age related expectations in language and mathematics</a:t>
            </a:r>
            <a:endParaRPr lang="en-GB" dirty="0"/>
          </a:p>
          <a:p>
            <a:r>
              <a:rPr lang="en-US" dirty="0"/>
              <a:t>2.	show a theoretical understanding of how children learn effective  language and mathematical skills</a:t>
            </a:r>
            <a:endParaRPr lang="en-GB" dirty="0"/>
          </a:p>
          <a:p>
            <a:r>
              <a:rPr lang="en-US" dirty="0"/>
              <a:t>3.	show a developing ability of how to make pedagogical choices which ensure good learning and teaching</a:t>
            </a:r>
            <a:endParaRPr lang="en-GB" dirty="0"/>
          </a:p>
          <a:p>
            <a:r>
              <a:rPr lang="en-US" dirty="0"/>
              <a:t>4.	</a:t>
            </a:r>
            <a:r>
              <a:rPr lang="en-US" dirty="0" err="1"/>
              <a:t>organise</a:t>
            </a:r>
            <a:r>
              <a:rPr lang="en-US" dirty="0"/>
              <a:t> their knowledge and learning through the use of a range of information sources and present their work at the appropriate level.</a:t>
            </a:r>
            <a:endParaRPr lang="en-GB" dirty="0"/>
          </a:p>
          <a:p>
            <a:pPr marL="0" indent="0">
              <a:buNone/>
            </a:pPr>
            <a:endParaRPr lang="en-GB" dirty="0"/>
          </a:p>
        </p:txBody>
      </p:sp>
    </p:spTree>
    <p:extLst>
      <p:ext uri="{BB962C8B-B14F-4D97-AF65-F5344CB8AC3E}">
        <p14:creationId xmlns:p14="http://schemas.microsoft.com/office/powerpoint/2010/main" val="3498000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ASSIGNMENT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4466194"/>
              </p:ext>
            </p:extLst>
          </p:nvPr>
        </p:nvGraphicFramePr>
        <p:xfrm>
          <a:off x="1202919" y="2373647"/>
          <a:ext cx="9201470" cy="3458742"/>
        </p:xfrm>
        <a:graphic>
          <a:graphicData uri="http://schemas.openxmlformats.org/drawingml/2006/table">
            <a:tbl>
              <a:tblPr>
                <a:tableStyleId>{5C22544A-7EE6-4342-B048-85BDC9FD1C3A}</a:tableStyleId>
              </a:tblPr>
              <a:tblGrid>
                <a:gridCol w="2370194">
                  <a:extLst>
                    <a:ext uri="{9D8B030D-6E8A-4147-A177-3AD203B41FA5}">
                      <a16:colId xmlns:a16="http://schemas.microsoft.com/office/drawing/2014/main" val="20000"/>
                    </a:ext>
                  </a:extLst>
                </a:gridCol>
                <a:gridCol w="2648521">
                  <a:extLst>
                    <a:ext uri="{9D8B030D-6E8A-4147-A177-3AD203B41FA5}">
                      <a16:colId xmlns:a16="http://schemas.microsoft.com/office/drawing/2014/main" val="20001"/>
                    </a:ext>
                  </a:extLst>
                </a:gridCol>
                <a:gridCol w="4182755">
                  <a:extLst>
                    <a:ext uri="{9D8B030D-6E8A-4147-A177-3AD203B41FA5}">
                      <a16:colId xmlns:a16="http://schemas.microsoft.com/office/drawing/2014/main" val="20002"/>
                    </a:ext>
                  </a:extLst>
                </a:gridCol>
              </a:tblGrid>
              <a:tr h="1241983">
                <a:tc>
                  <a:txBody>
                    <a:bodyPr/>
                    <a:lstStyle/>
                    <a:p>
                      <a:pPr>
                        <a:spcAft>
                          <a:spcPts val="0"/>
                        </a:spcAft>
                      </a:pPr>
                      <a:r>
                        <a:rPr lang="en-US" sz="3200" dirty="0">
                          <a:effectLst/>
                        </a:rPr>
                        <a:t>MODULE CODE</a:t>
                      </a:r>
                      <a:endParaRPr lang="en-GB" sz="3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US" sz="3200" dirty="0">
                          <a:effectLst/>
                        </a:rPr>
                        <a:t>MODULE TITLE</a:t>
                      </a:r>
                      <a:endParaRPr lang="en-GB" sz="3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3543300" algn="l"/>
                        </a:tabLst>
                      </a:pPr>
                      <a:r>
                        <a:rPr lang="en-US" sz="3200" dirty="0">
                          <a:effectLst/>
                        </a:rPr>
                        <a:t>MODE OF ASSESSMENT</a:t>
                      </a:r>
                      <a:endParaRPr lang="en-GB" sz="3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2216759">
                <a:tc>
                  <a:txBody>
                    <a:bodyPr/>
                    <a:lstStyle/>
                    <a:p>
                      <a:pPr>
                        <a:spcAft>
                          <a:spcPts val="0"/>
                        </a:spcAft>
                      </a:pPr>
                      <a:r>
                        <a:rPr lang="en-GB" sz="3200" dirty="0">
                          <a:effectLst/>
                          <a:latin typeface="Times New Roman" panose="02020603050405020304" pitchFamily="18" charset="0"/>
                          <a:ea typeface="Times New Roman" panose="02020603050405020304" pitchFamily="18" charset="0"/>
                        </a:rPr>
                        <a:t>ECAD5004</a:t>
                      </a:r>
                    </a:p>
                  </a:txBody>
                  <a:tcPr marL="68580" marR="68580" marT="0" marB="0"/>
                </a:tc>
                <a:tc>
                  <a:txBody>
                    <a:bodyPr/>
                    <a:lstStyle/>
                    <a:p>
                      <a:pPr algn="ctr">
                        <a:spcAft>
                          <a:spcPts val="0"/>
                        </a:spcAft>
                      </a:pPr>
                      <a:r>
                        <a:rPr lang="en-US" sz="3200">
                          <a:effectLst/>
                        </a:rPr>
                        <a:t>Teaching Language and Mathematics</a:t>
                      </a:r>
                      <a:endParaRPr lang="en-GB"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tabLst>
                          <a:tab pos="3543300" algn="l"/>
                        </a:tabLst>
                      </a:pPr>
                      <a:r>
                        <a:rPr lang="en-US" sz="3200" dirty="0">
                          <a:effectLst/>
                        </a:rPr>
                        <a:t>Course Work with 100% weighting.</a:t>
                      </a:r>
                      <a:endParaRPr lang="en-GB" sz="3200" dirty="0">
                        <a:effectLst/>
                      </a:endParaRPr>
                    </a:p>
                    <a:p>
                      <a:pPr algn="ctr">
                        <a:spcAft>
                          <a:spcPts val="0"/>
                        </a:spcAft>
                        <a:tabLst>
                          <a:tab pos="3543300" algn="l"/>
                        </a:tabLst>
                      </a:pPr>
                      <a:r>
                        <a:rPr lang="en-US" sz="3200" dirty="0">
                          <a:effectLst/>
                        </a:rPr>
                        <a:t> </a:t>
                      </a:r>
                      <a:endParaRPr lang="en-GB" sz="3200" dirty="0">
                        <a:effectLst/>
                      </a:endParaRPr>
                    </a:p>
                  </a:txBody>
                  <a:tcPr marL="68580" marR="6858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60304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48497" y="1112108"/>
            <a:ext cx="10000735" cy="4401205"/>
          </a:xfrm>
          <a:prstGeom prst="rect">
            <a:avLst/>
          </a:prstGeom>
        </p:spPr>
        <p:txBody>
          <a:bodyPr wrap="square">
            <a:spAutoFit/>
          </a:bodyPr>
          <a:lstStyle/>
          <a:p>
            <a:r>
              <a:rPr lang="en-GB" sz="4000" dirty="0"/>
              <a:t>Title of Assignment: What helps me learn language and mathematics? : An analysis of a child’s learning in mathematics and language with recommendations for ensuring progress.</a:t>
            </a:r>
          </a:p>
          <a:p>
            <a:endParaRPr lang="en-GB" sz="4000" dirty="0"/>
          </a:p>
          <a:p>
            <a:r>
              <a:rPr lang="en-GB" sz="4000" dirty="0"/>
              <a:t>Written Assignment: 3, 500 words with 1, 500 word equivalent for the appendices. </a:t>
            </a:r>
          </a:p>
        </p:txBody>
      </p:sp>
    </p:spTree>
    <p:extLst>
      <p:ext uri="{BB962C8B-B14F-4D97-AF65-F5344CB8AC3E}">
        <p14:creationId xmlns:p14="http://schemas.microsoft.com/office/powerpoint/2010/main" val="3190090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45158" y="271849"/>
            <a:ext cx="6934200" cy="5200650"/>
          </a:xfrm>
          <a:prstGeom prst="rect">
            <a:avLst/>
          </a:prstGeom>
        </p:spPr>
      </p:pic>
      <p:sp>
        <p:nvSpPr>
          <p:cNvPr id="3" name="Rectangle 2"/>
          <p:cNvSpPr/>
          <p:nvPr/>
        </p:nvSpPr>
        <p:spPr>
          <a:xfrm>
            <a:off x="1879256" y="5542691"/>
            <a:ext cx="4823885" cy="369332"/>
          </a:xfrm>
          <a:prstGeom prst="rect">
            <a:avLst/>
          </a:prstGeom>
        </p:spPr>
        <p:txBody>
          <a:bodyPr wrap="none">
            <a:spAutoFit/>
          </a:bodyPr>
          <a:lstStyle/>
          <a:p>
            <a:r>
              <a:rPr lang="en-GB" dirty="0"/>
              <a:t>http://www.slideshare.net/jabulani4/develop-ask</a:t>
            </a:r>
          </a:p>
        </p:txBody>
      </p:sp>
      <p:sp>
        <p:nvSpPr>
          <p:cNvPr id="4" name="Rectangle 3"/>
          <p:cNvSpPr/>
          <p:nvPr/>
        </p:nvSpPr>
        <p:spPr>
          <a:xfrm>
            <a:off x="1879256" y="6122258"/>
            <a:ext cx="9020433" cy="646331"/>
          </a:xfrm>
          <a:prstGeom prst="rect">
            <a:avLst/>
          </a:prstGeom>
        </p:spPr>
        <p:txBody>
          <a:bodyPr wrap="square">
            <a:spAutoFit/>
          </a:bodyPr>
          <a:lstStyle/>
          <a:p>
            <a:r>
              <a:rPr lang="en-GB" dirty="0"/>
              <a:t>Nottingham, J. (2013) Encouraging Learning Oxon: Routledge is available in the library (</a:t>
            </a:r>
            <a:r>
              <a:rPr lang="en-GB" dirty="0" err="1"/>
              <a:t>ebook</a:t>
            </a:r>
            <a:r>
              <a:rPr lang="en-GB" dirty="0"/>
              <a:t>) </a:t>
            </a:r>
          </a:p>
        </p:txBody>
      </p:sp>
      <p:pic>
        <p:nvPicPr>
          <p:cNvPr id="5" name="Picture 4"/>
          <p:cNvPicPr>
            <a:picLocks noChangeAspect="1"/>
          </p:cNvPicPr>
          <p:nvPr/>
        </p:nvPicPr>
        <p:blipFill>
          <a:blip r:embed="rId3"/>
          <a:stretch>
            <a:fillRect/>
          </a:stretch>
        </p:blipFill>
        <p:spPr>
          <a:xfrm>
            <a:off x="9505821" y="3874015"/>
            <a:ext cx="2143125" cy="2143125"/>
          </a:xfrm>
          <a:prstGeom prst="rect">
            <a:avLst/>
          </a:prstGeom>
        </p:spPr>
      </p:pic>
    </p:spTree>
    <p:extLst>
      <p:ext uri="{BB962C8B-B14F-4D97-AF65-F5344CB8AC3E}">
        <p14:creationId xmlns:p14="http://schemas.microsoft.com/office/powerpoint/2010/main" val="1524133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7351" y="224122"/>
            <a:ext cx="8336692" cy="6370975"/>
          </a:xfrm>
          <a:prstGeom prst="rect">
            <a:avLst/>
          </a:prstGeom>
        </p:spPr>
        <p:txBody>
          <a:bodyPr wrap="square">
            <a:spAutoFit/>
          </a:bodyPr>
          <a:lstStyle/>
          <a:p>
            <a:r>
              <a:rPr lang="en-GB" sz="2400" dirty="0"/>
              <a:t>Assignment Guidance: During </a:t>
            </a:r>
            <a:r>
              <a:rPr lang="en-GB" sz="2400"/>
              <a:t>PTE (part 1) you </a:t>
            </a:r>
            <a:r>
              <a:rPr lang="en-GB" sz="2400" dirty="0"/>
              <a:t>will be required to gather data using aspects of ‘The Mosaic Approach’.  This data, related to one learner, should support the response to the question: ‘What helps me learn language and mathematics?’</a:t>
            </a:r>
          </a:p>
          <a:p>
            <a:endParaRPr lang="en-GB" sz="2400" dirty="0"/>
          </a:p>
          <a:p>
            <a:r>
              <a:rPr lang="en-GB" sz="2400" dirty="0"/>
              <a:t>The data needs to include:</a:t>
            </a:r>
          </a:p>
          <a:p>
            <a:endParaRPr lang="en-GB" sz="2400" dirty="0"/>
          </a:p>
          <a:p>
            <a:r>
              <a:rPr lang="en-GB" sz="2400" dirty="0"/>
              <a:t>•	Observation;</a:t>
            </a:r>
          </a:p>
          <a:p>
            <a:r>
              <a:rPr lang="en-GB" sz="2400" dirty="0"/>
              <a:t>•	Map-making;</a:t>
            </a:r>
          </a:p>
          <a:p>
            <a:r>
              <a:rPr lang="en-GB" sz="2400" dirty="0"/>
              <a:t>•	Photographs;</a:t>
            </a:r>
          </a:p>
          <a:p>
            <a:r>
              <a:rPr lang="en-GB" sz="2400" dirty="0"/>
              <a:t>•	Interview with either the learner or the teacher of the learner;</a:t>
            </a:r>
          </a:p>
          <a:p>
            <a:r>
              <a:rPr lang="en-GB" sz="2400" dirty="0"/>
              <a:t>•	Samples of work.</a:t>
            </a:r>
          </a:p>
          <a:p>
            <a:endParaRPr lang="en-GB" sz="2400" dirty="0"/>
          </a:p>
          <a:p>
            <a:endParaRPr lang="en-GB" sz="2400" dirty="0"/>
          </a:p>
          <a:p>
            <a:r>
              <a:rPr lang="en-GB" sz="2400" dirty="0"/>
              <a:t>This data can be used for the analysis of the child’s language and mathematics learning. The analysis should be supported with reference to reading.  </a:t>
            </a:r>
          </a:p>
        </p:txBody>
      </p:sp>
    </p:spTree>
    <p:extLst>
      <p:ext uri="{BB962C8B-B14F-4D97-AF65-F5344CB8AC3E}">
        <p14:creationId xmlns:p14="http://schemas.microsoft.com/office/powerpoint/2010/main" val="530950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Tools: tiles of the mosaic</a:t>
            </a:r>
            <a:br>
              <a:rPr lang="en-GB" dirty="0"/>
            </a:br>
            <a:r>
              <a:rPr lang="en-GB" dirty="0" err="1"/>
              <a:t>Arfau</a:t>
            </a:r>
            <a:r>
              <a:rPr lang="en-GB" dirty="0"/>
              <a:t>: </a:t>
            </a:r>
            <a:r>
              <a:rPr lang="en-GB" dirty="0" err="1"/>
              <a:t>teil</a:t>
            </a:r>
            <a:r>
              <a:rPr lang="en-GB" dirty="0"/>
              <a:t> y </a:t>
            </a:r>
            <a:r>
              <a:rPr lang="en-GB" dirty="0" err="1"/>
              <a:t>mosaig</a:t>
            </a:r>
            <a:endParaRPr lang="en-GB" dirty="0"/>
          </a:p>
        </p:txBody>
      </p:sp>
      <p:sp>
        <p:nvSpPr>
          <p:cNvPr id="4" name="Rounded Rectangle 3"/>
          <p:cNvSpPr/>
          <p:nvPr/>
        </p:nvSpPr>
        <p:spPr>
          <a:xfrm>
            <a:off x="1818044" y="2841252"/>
            <a:ext cx="1662057" cy="1516153"/>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a:stretch>
            <a:fillRect/>
          </a:stretch>
        </p:blipFill>
        <p:spPr>
          <a:xfrm>
            <a:off x="8444753" y="2529280"/>
            <a:ext cx="1508980" cy="1508980"/>
          </a:xfrm>
          <a:prstGeom prst="rect">
            <a:avLst/>
          </a:prstGeom>
        </p:spPr>
      </p:pic>
      <p:sp>
        <p:nvSpPr>
          <p:cNvPr id="11" name="TextBox 10"/>
          <p:cNvSpPr txBox="1"/>
          <p:nvPr/>
        </p:nvSpPr>
        <p:spPr>
          <a:xfrm>
            <a:off x="1398497" y="4461956"/>
            <a:ext cx="2501150" cy="1015663"/>
          </a:xfrm>
          <a:prstGeom prst="rect">
            <a:avLst/>
          </a:prstGeom>
          <a:noFill/>
        </p:spPr>
        <p:txBody>
          <a:bodyPr wrap="square" rtlCol="0">
            <a:spAutoFit/>
          </a:bodyPr>
          <a:lstStyle/>
          <a:p>
            <a:r>
              <a:rPr lang="en-GB" sz="2000" dirty="0">
                <a:latin typeface="Bradley Hand ITC" panose="03070402050302030203" pitchFamily="66" charset="0"/>
              </a:rPr>
              <a:t>Child conferencing</a:t>
            </a:r>
          </a:p>
          <a:p>
            <a:r>
              <a:rPr lang="cy-GB" sz="2000" dirty="0">
                <a:latin typeface="Bradley Hand ITC" panose="03070402050302030203" pitchFamily="66" charset="0"/>
              </a:rPr>
              <a:t>Cynadledda Plant</a:t>
            </a:r>
          </a:p>
          <a:p>
            <a:endParaRPr lang="en-GB" sz="2000" dirty="0">
              <a:latin typeface="Bradley Hand ITC" panose="03070402050302030203" pitchFamily="66" charset="0"/>
            </a:endParaRPr>
          </a:p>
        </p:txBody>
      </p:sp>
      <p:sp>
        <p:nvSpPr>
          <p:cNvPr id="12" name="TextBox 11"/>
          <p:cNvSpPr txBox="1"/>
          <p:nvPr/>
        </p:nvSpPr>
        <p:spPr>
          <a:xfrm>
            <a:off x="5109883" y="3276818"/>
            <a:ext cx="1895073" cy="707886"/>
          </a:xfrm>
          <a:prstGeom prst="rect">
            <a:avLst/>
          </a:prstGeom>
          <a:noFill/>
        </p:spPr>
        <p:txBody>
          <a:bodyPr wrap="square" rtlCol="0">
            <a:spAutoFit/>
          </a:bodyPr>
          <a:lstStyle/>
          <a:p>
            <a:r>
              <a:rPr lang="en-GB" sz="2000" dirty="0">
                <a:latin typeface="Bradley Hand ITC" panose="03070402050302030203" pitchFamily="66" charset="0"/>
              </a:rPr>
              <a:t>Photographs </a:t>
            </a:r>
          </a:p>
          <a:p>
            <a:r>
              <a:rPr lang="en-GB" sz="2000" dirty="0" err="1">
                <a:latin typeface="Bradley Hand ITC" panose="03070402050302030203" pitchFamily="66" charset="0"/>
              </a:rPr>
              <a:t>Ffotograffau</a:t>
            </a:r>
            <a:endParaRPr lang="en-GB" sz="2000" dirty="0">
              <a:latin typeface="Bradley Hand ITC" panose="03070402050302030203" pitchFamily="66" charset="0"/>
            </a:endParaRPr>
          </a:p>
        </p:txBody>
      </p:sp>
      <p:sp>
        <p:nvSpPr>
          <p:cNvPr id="13" name="TextBox 12"/>
          <p:cNvSpPr txBox="1"/>
          <p:nvPr/>
        </p:nvSpPr>
        <p:spPr>
          <a:xfrm>
            <a:off x="6637470" y="4969787"/>
            <a:ext cx="1753497" cy="707886"/>
          </a:xfrm>
          <a:prstGeom prst="rect">
            <a:avLst/>
          </a:prstGeom>
          <a:noFill/>
        </p:spPr>
        <p:txBody>
          <a:bodyPr wrap="square" rtlCol="0">
            <a:spAutoFit/>
          </a:bodyPr>
          <a:lstStyle/>
          <a:p>
            <a:r>
              <a:rPr lang="en-GB" sz="2000" dirty="0">
                <a:latin typeface="Bradley Hand ITC" panose="03070402050302030203" pitchFamily="66" charset="0"/>
              </a:rPr>
              <a:t>Map making</a:t>
            </a:r>
          </a:p>
          <a:p>
            <a:r>
              <a:rPr lang="en-GB" sz="2000" dirty="0" err="1">
                <a:latin typeface="Bradley Hand ITC" panose="03070402050302030203" pitchFamily="66" charset="0"/>
              </a:rPr>
              <a:t>Creu</a:t>
            </a:r>
            <a:r>
              <a:rPr lang="en-GB" sz="2000" dirty="0">
                <a:latin typeface="Bradley Hand ITC" panose="03070402050302030203" pitchFamily="66" charset="0"/>
              </a:rPr>
              <a:t> </a:t>
            </a:r>
            <a:r>
              <a:rPr lang="en-GB" sz="2000" dirty="0" err="1">
                <a:latin typeface="Bradley Hand ITC" panose="03070402050302030203" pitchFamily="66" charset="0"/>
              </a:rPr>
              <a:t>mapiau</a:t>
            </a:r>
            <a:endParaRPr lang="en-GB" sz="2000" dirty="0">
              <a:latin typeface="Bradley Hand ITC" panose="03070402050302030203" pitchFamily="66" charset="0"/>
            </a:endParaRPr>
          </a:p>
        </p:txBody>
      </p:sp>
      <p:sp>
        <p:nvSpPr>
          <p:cNvPr id="14" name="TextBox 13"/>
          <p:cNvSpPr txBox="1"/>
          <p:nvPr/>
        </p:nvSpPr>
        <p:spPr>
          <a:xfrm>
            <a:off x="8506829" y="4038260"/>
            <a:ext cx="2893807" cy="707886"/>
          </a:xfrm>
          <a:prstGeom prst="rect">
            <a:avLst/>
          </a:prstGeom>
          <a:noFill/>
        </p:spPr>
        <p:txBody>
          <a:bodyPr wrap="square" rtlCol="0">
            <a:spAutoFit/>
          </a:bodyPr>
          <a:lstStyle/>
          <a:p>
            <a:r>
              <a:rPr lang="en-GB" sz="2000" dirty="0">
                <a:latin typeface="Bradley Hand ITC" panose="03070402050302030203" pitchFamily="66" charset="0"/>
              </a:rPr>
              <a:t>Observation</a:t>
            </a:r>
          </a:p>
          <a:p>
            <a:r>
              <a:rPr lang="en-GB" sz="2000" dirty="0" err="1">
                <a:latin typeface="Bradley Hand ITC" panose="03070402050302030203" pitchFamily="66" charset="0"/>
              </a:rPr>
              <a:t>Arsyllu</a:t>
            </a:r>
            <a:endParaRPr lang="en-GB" sz="2000" dirty="0">
              <a:latin typeface="Bradley Hand ITC" panose="03070402050302030203" pitchFamily="66" charset="0"/>
            </a:endParaRPr>
          </a:p>
        </p:txBody>
      </p:sp>
      <p:sp>
        <p:nvSpPr>
          <p:cNvPr id="15" name="Rounded Rectangle 14"/>
          <p:cNvSpPr/>
          <p:nvPr/>
        </p:nvSpPr>
        <p:spPr>
          <a:xfrm>
            <a:off x="5109884" y="1925162"/>
            <a:ext cx="1420009" cy="1348630"/>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4771016" y="4819972"/>
            <a:ext cx="1758877" cy="1362649"/>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20156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Holistic View/Barn </a:t>
            </a:r>
            <a:r>
              <a:rPr lang="en-GB" dirty="0" err="1"/>
              <a:t>Gyfannol</a:t>
            </a:r>
            <a:endParaRPr lang="en-GB" dirty="0"/>
          </a:p>
        </p:txBody>
      </p:sp>
      <p:sp>
        <p:nvSpPr>
          <p:cNvPr id="4" name="Rounded Rectangle 3"/>
          <p:cNvSpPr/>
          <p:nvPr/>
        </p:nvSpPr>
        <p:spPr>
          <a:xfrm>
            <a:off x="3396733" y="1960902"/>
            <a:ext cx="1662057" cy="1516153"/>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a:stretch>
            <a:fillRect/>
          </a:stretch>
        </p:blipFill>
        <p:spPr>
          <a:xfrm>
            <a:off x="5371990" y="3327419"/>
            <a:ext cx="1508980" cy="1508980"/>
          </a:xfrm>
          <a:prstGeom prst="rect">
            <a:avLst/>
          </a:prstGeom>
        </p:spPr>
      </p:pic>
      <p:sp>
        <p:nvSpPr>
          <p:cNvPr id="11" name="TextBox 10"/>
          <p:cNvSpPr txBox="1"/>
          <p:nvPr/>
        </p:nvSpPr>
        <p:spPr>
          <a:xfrm>
            <a:off x="9810977" y="5747295"/>
            <a:ext cx="2501150" cy="400110"/>
          </a:xfrm>
          <a:prstGeom prst="rect">
            <a:avLst/>
          </a:prstGeom>
          <a:noFill/>
        </p:spPr>
        <p:txBody>
          <a:bodyPr wrap="square" rtlCol="0">
            <a:spAutoFit/>
          </a:bodyPr>
          <a:lstStyle/>
          <a:p>
            <a:r>
              <a:rPr lang="en-GB" sz="2000" dirty="0">
                <a:latin typeface="Bradley Hand ITC" panose="03070402050302030203" pitchFamily="66" charset="0"/>
              </a:rPr>
              <a:t>Child conferencing</a:t>
            </a:r>
          </a:p>
        </p:txBody>
      </p:sp>
      <p:sp>
        <p:nvSpPr>
          <p:cNvPr id="12" name="TextBox 11"/>
          <p:cNvSpPr txBox="1"/>
          <p:nvPr/>
        </p:nvSpPr>
        <p:spPr>
          <a:xfrm>
            <a:off x="9953732" y="5147130"/>
            <a:ext cx="1527586" cy="400110"/>
          </a:xfrm>
          <a:prstGeom prst="rect">
            <a:avLst/>
          </a:prstGeom>
          <a:noFill/>
        </p:spPr>
        <p:txBody>
          <a:bodyPr wrap="square" rtlCol="0">
            <a:spAutoFit/>
          </a:bodyPr>
          <a:lstStyle/>
          <a:p>
            <a:r>
              <a:rPr lang="en-GB" sz="2000" dirty="0">
                <a:latin typeface="Bradley Hand ITC" panose="03070402050302030203" pitchFamily="66" charset="0"/>
              </a:rPr>
              <a:t>Photographs </a:t>
            </a:r>
          </a:p>
        </p:txBody>
      </p:sp>
      <p:sp>
        <p:nvSpPr>
          <p:cNvPr id="13" name="TextBox 12"/>
          <p:cNvSpPr txBox="1"/>
          <p:nvPr/>
        </p:nvSpPr>
        <p:spPr>
          <a:xfrm>
            <a:off x="9953732" y="5347185"/>
            <a:ext cx="1753497" cy="400110"/>
          </a:xfrm>
          <a:prstGeom prst="rect">
            <a:avLst/>
          </a:prstGeom>
          <a:noFill/>
        </p:spPr>
        <p:txBody>
          <a:bodyPr wrap="square" rtlCol="0">
            <a:spAutoFit/>
          </a:bodyPr>
          <a:lstStyle/>
          <a:p>
            <a:r>
              <a:rPr lang="en-GB" sz="2000" dirty="0">
                <a:latin typeface="Bradley Hand ITC" panose="03070402050302030203" pitchFamily="66" charset="0"/>
              </a:rPr>
              <a:t>Map making</a:t>
            </a:r>
          </a:p>
        </p:txBody>
      </p:sp>
      <p:sp>
        <p:nvSpPr>
          <p:cNvPr id="14" name="TextBox 13"/>
          <p:cNvSpPr txBox="1"/>
          <p:nvPr/>
        </p:nvSpPr>
        <p:spPr>
          <a:xfrm>
            <a:off x="9953732" y="4836399"/>
            <a:ext cx="2893807" cy="400110"/>
          </a:xfrm>
          <a:prstGeom prst="rect">
            <a:avLst/>
          </a:prstGeom>
          <a:noFill/>
        </p:spPr>
        <p:txBody>
          <a:bodyPr wrap="square" rtlCol="0">
            <a:spAutoFit/>
          </a:bodyPr>
          <a:lstStyle/>
          <a:p>
            <a:r>
              <a:rPr lang="en-GB" sz="2000" dirty="0">
                <a:latin typeface="Bradley Hand ITC" panose="03070402050302030203" pitchFamily="66" charset="0"/>
              </a:rPr>
              <a:t>Observation</a:t>
            </a:r>
          </a:p>
        </p:txBody>
      </p:sp>
      <p:sp>
        <p:nvSpPr>
          <p:cNvPr id="15" name="Rounded Rectangle 14"/>
          <p:cNvSpPr/>
          <p:nvPr/>
        </p:nvSpPr>
        <p:spPr>
          <a:xfrm>
            <a:off x="5109884" y="1925162"/>
            <a:ext cx="1420009" cy="1348630"/>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3547334" y="3499417"/>
            <a:ext cx="1758877" cy="1362649"/>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91886" y="4836399"/>
            <a:ext cx="1959428" cy="1200329"/>
          </a:xfrm>
          <a:prstGeom prst="rect">
            <a:avLst/>
          </a:prstGeom>
          <a:noFill/>
        </p:spPr>
        <p:txBody>
          <a:bodyPr wrap="square" rtlCol="0">
            <a:spAutoFit/>
          </a:bodyPr>
          <a:lstStyle/>
          <a:p>
            <a:r>
              <a:rPr lang="cy-GB" dirty="0">
                <a:latin typeface="Bradley Hand ITC" panose="03070402050302030203" pitchFamily="66" charset="0"/>
              </a:rPr>
              <a:t>Arsyllu </a:t>
            </a:r>
          </a:p>
          <a:p>
            <a:r>
              <a:rPr lang="cy-GB" dirty="0">
                <a:latin typeface="Bradley Hand ITC" panose="03070402050302030203" pitchFamily="66" charset="0"/>
              </a:rPr>
              <a:t>Ffotograffau</a:t>
            </a:r>
          </a:p>
          <a:p>
            <a:r>
              <a:rPr lang="cy-GB" dirty="0">
                <a:latin typeface="Bradley Hand ITC" panose="03070402050302030203" pitchFamily="66" charset="0"/>
              </a:rPr>
              <a:t>Creu mapiau </a:t>
            </a:r>
          </a:p>
          <a:p>
            <a:r>
              <a:rPr lang="cy-GB" dirty="0">
                <a:latin typeface="Bradley Hand ITC" panose="03070402050302030203" pitchFamily="66" charset="0"/>
              </a:rPr>
              <a:t>Cynadledda Plant</a:t>
            </a:r>
            <a:endParaRPr lang="en-GB" dirty="0">
              <a:latin typeface="Bradley Hand ITC" panose="03070402050302030203" pitchFamily="66" charset="0"/>
            </a:endParaRPr>
          </a:p>
        </p:txBody>
      </p:sp>
    </p:spTree>
    <p:extLst>
      <p:ext uri="{BB962C8B-B14F-4D97-AF65-F5344CB8AC3E}">
        <p14:creationId xmlns:p14="http://schemas.microsoft.com/office/powerpoint/2010/main" val="2577224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79156" y="654047"/>
            <a:ext cx="8855676" cy="1200329"/>
          </a:xfrm>
          <a:prstGeom prst="rect">
            <a:avLst/>
          </a:prstGeom>
        </p:spPr>
        <p:txBody>
          <a:bodyPr wrap="square">
            <a:spAutoFit/>
          </a:bodyPr>
          <a:lstStyle/>
          <a:p>
            <a:pPr>
              <a:spcAft>
                <a:spcPts val="0"/>
              </a:spcAft>
            </a:pPr>
            <a:r>
              <a:rPr lang="en-US" b="1" dirty="0">
                <a:latin typeface="Arial" panose="020B0604020202020204" pitchFamily="34" charset="0"/>
                <a:ea typeface="Times New Roman" panose="02020603050405020304" pitchFamily="18" charset="0"/>
              </a:rPr>
              <a:t>Reading related to the mosaic approach:</a:t>
            </a:r>
            <a:endParaRPr lang="en-GB" dirty="0">
              <a:latin typeface="Times New Roman" panose="02020603050405020304" pitchFamily="18" charset="0"/>
              <a:ea typeface="Times New Roman" panose="02020603050405020304" pitchFamily="18" charset="0"/>
            </a:endParaRPr>
          </a:p>
          <a:p>
            <a:pPr>
              <a:spcAft>
                <a:spcPts val="0"/>
              </a:spcAft>
            </a:pPr>
            <a:r>
              <a:rPr lang="en-US" dirty="0">
                <a:latin typeface="Arial" panose="020B060402020202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US" dirty="0">
                <a:latin typeface="Arial" panose="020B0604020202020204" pitchFamily="34" charset="0"/>
                <a:ea typeface="Times New Roman" panose="02020603050405020304" pitchFamily="18" charset="0"/>
              </a:rPr>
              <a:t>Clark, A. and Moss, P. (2011) </a:t>
            </a:r>
            <a:r>
              <a:rPr lang="en-US" i="1" dirty="0">
                <a:latin typeface="Arial" panose="020B0604020202020204" pitchFamily="34" charset="0"/>
                <a:ea typeface="Times New Roman" panose="02020603050405020304" pitchFamily="18" charset="0"/>
              </a:rPr>
              <a:t>Listening to Young Children: The Mosaic Approach </a:t>
            </a:r>
            <a:r>
              <a:rPr lang="en-US" dirty="0">
                <a:latin typeface="Arial" panose="020B0604020202020204" pitchFamily="34" charset="0"/>
                <a:ea typeface="Times New Roman" panose="02020603050405020304" pitchFamily="18" charset="0"/>
              </a:rPr>
              <a:t>(2</a:t>
            </a:r>
            <a:r>
              <a:rPr lang="en-US" baseline="30000" dirty="0">
                <a:latin typeface="Arial" panose="020B0604020202020204" pitchFamily="34" charset="0"/>
                <a:ea typeface="Times New Roman" panose="02020603050405020304" pitchFamily="18" charset="0"/>
              </a:rPr>
              <a:t>nd</a:t>
            </a:r>
            <a:r>
              <a:rPr lang="en-US" dirty="0">
                <a:latin typeface="Arial" panose="020B0604020202020204" pitchFamily="34" charset="0"/>
                <a:ea typeface="Times New Roman" panose="02020603050405020304" pitchFamily="18" charset="0"/>
              </a:rPr>
              <a:t> ed.) National Children’s Bureau </a:t>
            </a:r>
            <a:endParaRPr lang="en-GB" dirty="0">
              <a:effectLst/>
              <a:latin typeface="Times New Roman" panose="02020603050405020304" pitchFamily="18" charset="0"/>
              <a:ea typeface="Times New Roman" panose="02020603050405020304" pitchFamily="18" charset="0"/>
            </a:endParaRPr>
          </a:p>
        </p:txBody>
      </p:sp>
      <p:pic>
        <p:nvPicPr>
          <p:cNvPr id="2050" name="Picture 1" descr="https://images-na.ssl-images-amazon.com/images/I/51lKNqeLXKL._SX341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9822" y="2204265"/>
            <a:ext cx="1634567" cy="2393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a:stretch>
            <a:fillRect/>
          </a:stretch>
        </p:blipFill>
        <p:spPr>
          <a:xfrm>
            <a:off x="3225628" y="2204264"/>
            <a:ext cx="2821073" cy="1651043"/>
          </a:xfrm>
          <a:prstGeom prst="rect">
            <a:avLst/>
          </a:prstGeom>
        </p:spPr>
      </p:pic>
      <p:sp>
        <p:nvSpPr>
          <p:cNvPr id="9" name="Rectangle 8"/>
          <p:cNvSpPr/>
          <p:nvPr/>
        </p:nvSpPr>
        <p:spPr>
          <a:xfrm>
            <a:off x="1079156" y="4691612"/>
            <a:ext cx="9695935" cy="2031325"/>
          </a:xfrm>
          <a:prstGeom prst="rect">
            <a:avLst/>
          </a:prstGeom>
        </p:spPr>
        <p:txBody>
          <a:bodyPr wrap="square">
            <a:spAutoFit/>
          </a:bodyPr>
          <a:lstStyle/>
          <a:p>
            <a:pPr>
              <a:spcAft>
                <a:spcPts val="0"/>
              </a:spcAft>
            </a:pPr>
            <a:r>
              <a:rPr lang="en-US" dirty="0">
                <a:latin typeface="Arial" panose="020B0604020202020204" pitchFamily="34" charset="0"/>
                <a:ea typeface="Times New Roman" panose="02020603050405020304" pitchFamily="18" charset="0"/>
              </a:rPr>
              <a:t>Moss, P. (2006) Listening to Young Children: Beyond Rights to Ethics in </a:t>
            </a:r>
            <a:r>
              <a:rPr lang="en-US" i="1" dirty="0">
                <a:latin typeface="Arial" panose="020B0604020202020204" pitchFamily="34" charset="0"/>
                <a:ea typeface="Times New Roman" panose="02020603050405020304" pitchFamily="18" charset="0"/>
              </a:rPr>
              <a:t>Let’s Talk about Listening to Children </a:t>
            </a:r>
            <a:r>
              <a:rPr lang="en-US" dirty="0">
                <a:latin typeface="Arial" panose="020B0604020202020204" pitchFamily="34" charset="0"/>
                <a:ea typeface="Times New Roman" panose="02020603050405020304" pitchFamily="18" charset="0"/>
              </a:rPr>
              <a:t>Learning and Teaching Scotland: available at: </a:t>
            </a:r>
            <a:r>
              <a:rPr lang="en-US" i="1" dirty="0">
                <a:latin typeface="Arial" panose="020B0604020202020204" pitchFamily="34" charset="0"/>
                <a:ea typeface="Times New Roman" panose="02020603050405020304" pitchFamily="18" charset="0"/>
              </a:rPr>
              <a:t> </a:t>
            </a:r>
            <a:r>
              <a:rPr lang="en-US" i="1" u="sng" dirty="0">
                <a:solidFill>
                  <a:srgbClr val="0000FF"/>
                </a:solidFill>
                <a:latin typeface="Arial" panose="020B0604020202020204" pitchFamily="34" charset="0"/>
                <a:ea typeface="Times New Roman" panose="02020603050405020304" pitchFamily="18" charset="0"/>
                <a:hlinkClick r:id="rId4"/>
              </a:rPr>
              <a:t>http://www.educationscotland.gov.uk/Images/listeningtochildren_tcm4-324433.pdf</a:t>
            </a:r>
            <a:endParaRPr lang="en-GB" dirty="0">
              <a:latin typeface="Times New Roman" panose="02020603050405020304" pitchFamily="18" charset="0"/>
              <a:ea typeface="Times New Roman" panose="02020603050405020304" pitchFamily="18" charset="0"/>
            </a:endParaRPr>
          </a:p>
          <a:p>
            <a:pPr>
              <a:spcAft>
                <a:spcPts val="0"/>
              </a:spcAft>
            </a:pPr>
            <a:r>
              <a:rPr lang="en-US" i="1" dirty="0">
                <a:latin typeface="Arial" panose="020B060402020202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US" u="sng" dirty="0">
                <a:solidFill>
                  <a:srgbClr val="0000FF"/>
                </a:solidFill>
                <a:latin typeface="Arial" panose="020B0604020202020204" pitchFamily="34" charset="0"/>
                <a:ea typeface="Times New Roman" panose="02020603050405020304" pitchFamily="18" charset="0"/>
                <a:hlinkClick r:id="rId5"/>
              </a:rPr>
              <a:t>http://www.pupilvoicewales.org.uk/nursery/get-involved/mosaic-approach/</a:t>
            </a:r>
            <a:r>
              <a:rPr lang="en-US" dirty="0">
                <a:latin typeface="Arial" panose="020B0604020202020204" pitchFamily="34" charset="0"/>
                <a:ea typeface="Times New Roman" panose="02020603050405020304" pitchFamily="18" charset="0"/>
              </a:rPr>
              <a:t> (available in English and Welsh)</a:t>
            </a:r>
            <a:endParaRPr lang="en-GB" dirty="0">
              <a:latin typeface="Times New Roman" panose="02020603050405020304" pitchFamily="18" charset="0"/>
              <a:ea typeface="Times New Roman" panose="02020603050405020304" pitchFamily="18" charset="0"/>
            </a:endParaRPr>
          </a:p>
          <a:p>
            <a:pPr>
              <a:spcAft>
                <a:spcPts val="0"/>
              </a:spcAft>
            </a:pPr>
            <a:r>
              <a:rPr lang="en-US" dirty="0">
                <a:latin typeface="Arial" panose="020B0604020202020204" pitchFamily="34" charset="0"/>
                <a:ea typeface="Times New Roman" panose="02020603050405020304" pitchFamily="18" charset="0"/>
              </a:rPr>
              <a:t> </a:t>
            </a:r>
            <a:endParaRPr lang="en-GB"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83884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SCHOOL</a:t>
            </a:r>
          </a:p>
        </p:txBody>
      </p:sp>
      <p:sp>
        <p:nvSpPr>
          <p:cNvPr id="3" name="Content Placeholder 2"/>
          <p:cNvSpPr>
            <a:spLocks noGrp="1"/>
          </p:cNvSpPr>
          <p:nvPr>
            <p:ph idx="1"/>
          </p:nvPr>
        </p:nvSpPr>
        <p:spPr/>
        <p:txBody>
          <a:bodyPr/>
          <a:lstStyle/>
          <a:p>
            <a:r>
              <a:rPr lang="en-GB" sz="4000" dirty="0"/>
              <a:t>Identify </a:t>
            </a:r>
            <a:r>
              <a:rPr lang="en-GB" sz="4000" b="1" dirty="0"/>
              <a:t>one </a:t>
            </a:r>
            <a:r>
              <a:rPr lang="en-GB" sz="4000" dirty="0"/>
              <a:t>learner (‘average </a:t>
            </a:r>
            <a:r>
              <a:rPr lang="en-GB" sz="4000" dirty="0" err="1"/>
              <a:t>attainer</a:t>
            </a:r>
            <a:r>
              <a:rPr lang="en-GB" sz="4000" dirty="0"/>
              <a:t>’).</a:t>
            </a:r>
          </a:p>
          <a:p>
            <a:r>
              <a:rPr lang="en-GB" sz="4000" dirty="0"/>
              <a:t>Ask the teacher and learner’s consent to help you with some university work – be </a:t>
            </a:r>
            <a:r>
              <a:rPr lang="en-GB" sz="4000" b="1" dirty="0"/>
              <a:t>ethical</a:t>
            </a:r>
            <a:r>
              <a:rPr lang="en-GB" sz="4000" dirty="0"/>
              <a:t> at all times.</a:t>
            </a:r>
          </a:p>
          <a:p>
            <a:r>
              <a:rPr lang="en-GB" sz="4000" dirty="0"/>
              <a:t>You will need to use the confirmation letter in the module handbook</a:t>
            </a:r>
          </a:p>
          <a:p>
            <a:endParaRPr lang="en-GB" dirty="0"/>
          </a:p>
        </p:txBody>
      </p:sp>
    </p:spTree>
    <p:extLst>
      <p:ext uri="{BB962C8B-B14F-4D97-AF65-F5344CB8AC3E}">
        <p14:creationId xmlns:p14="http://schemas.microsoft.com/office/powerpoint/2010/main" val="2683692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OBSERVATION</a:t>
            </a:r>
          </a:p>
        </p:txBody>
      </p:sp>
      <p:sp>
        <p:nvSpPr>
          <p:cNvPr id="3" name="Content Placeholder 2"/>
          <p:cNvSpPr>
            <a:spLocks noGrp="1"/>
          </p:cNvSpPr>
          <p:nvPr>
            <p:ph idx="1"/>
          </p:nvPr>
        </p:nvSpPr>
        <p:spPr>
          <a:xfrm>
            <a:off x="518984" y="2011680"/>
            <a:ext cx="11063416" cy="4586828"/>
          </a:xfrm>
        </p:spPr>
        <p:txBody>
          <a:bodyPr>
            <a:normAutofit fontScale="55000" lnSpcReduction="20000"/>
          </a:bodyPr>
          <a:lstStyle/>
          <a:p>
            <a:pPr marL="0" indent="0">
              <a:buNone/>
            </a:pPr>
            <a:r>
              <a:rPr lang="en-US" sz="4000" dirty="0"/>
              <a:t>You should aim to observe the child learning in a variety of contexts in which he/she may be using language and mathematics.  Observation notes can then be included as an appendix. </a:t>
            </a:r>
            <a:endParaRPr lang="en-GB" sz="4000" dirty="0"/>
          </a:p>
          <a:p>
            <a:pPr marL="0" indent="0">
              <a:buNone/>
            </a:pPr>
            <a:r>
              <a:rPr lang="en-US" sz="4000" dirty="0"/>
              <a:t> </a:t>
            </a:r>
            <a:endParaRPr lang="en-GB" sz="4000" dirty="0"/>
          </a:p>
          <a:p>
            <a:pPr marL="0" indent="0">
              <a:buNone/>
            </a:pPr>
            <a:r>
              <a:rPr lang="en-US" sz="4000" dirty="0"/>
              <a:t>The observation might be when you are teaching or when you are not teaching, although any observations made when you are teaching would need to be noted after the lesson (e.g. in an observation notebook). Observations do not need to relate specifically to a mathematics or language lesson, but the observations you include within your appendix should relate to language or literacy and mathematics or numeracy.  For example, within Foundation Phase you might want to include observation notes based on observing the child within the role play area of the classroom or within Key Stage 2 you might include observation notes related to a science lesson in which the child is using numeracy.</a:t>
            </a:r>
            <a:endParaRPr lang="en-GB" sz="4000" dirty="0"/>
          </a:p>
          <a:p>
            <a:pPr marL="0" indent="0">
              <a:buNone/>
            </a:pPr>
            <a:r>
              <a:rPr lang="en-US" sz="4000" dirty="0"/>
              <a:t> </a:t>
            </a:r>
            <a:endParaRPr lang="en-GB" sz="4000" dirty="0"/>
          </a:p>
          <a:p>
            <a:pPr marL="0" indent="0">
              <a:buNone/>
            </a:pPr>
            <a:r>
              <a:rPr lang="en-US" sz="4000" dirty="0"/>
              <a:t>You do not need to include every observation you make; you only need to include observations which relate to the discussion. </a:t>
            </a:r>
            <a:endParaRPr lang="en-GB" sz="4000" dirty="0"/>
          </a:p>
          <a:p>
            <a:pPr marL="0" indent="0">
              <a:buNone/>
            </a:pPr>
            <a:r>
              <a:rPr lang="en-US" sz="4000" dirty="0"/>
              <a:t> </a:t>
            </a:r>
            <a:endParaRPr lang="en-GB" sz="4000" dirty="0"/>
          </a:p>
          <a:p>
            <a:pPr marL="0" indent="0">
              <a:buNone/>
            </a:pPr>
            <a:endParaRPr lang="en-GB" dirty="0"/>
          </a:p>
        </p:txBody>
      </p:sp>
      <p:pic>
        <p:nvPicPr>
          <p:cNvPr id="4" name="Picture 3"/>
          <p:cNvPicPr>
            <a:picLocks noChangeAspect="1"/>
          </p:cNvPicPr>
          <p:nvPr/>
        </p:nvPicPr>
        <p:blipFill>
          <a:blip r:embed="rId2"/>
          <a:stretch>
            <a:fillRect/>
          </a:stretch>
        </p:blipFill>
        <p:spPr>
          <a:xfrm>
            <a:off x="6787077" y="202261"/>
            <a:ext cx="2390775" cy="1590675"/>
          </a:xfrm>
          <a:prstGeom prst="rect">
            <a:avLst/>
          </a:prstGeom>
        </p:spPr>
      </p:pic>
    </p:spTree>
    <p:extLst>
      <p:ext uri="{BB962C8B-B14F-4D97-AF65-F5344CB8AC3E}">
        <p14:creationId xmlns:p14="http://schemas.microsoft.com/office/powerpoint/2010/main" val="31302443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9917" y="130340"/>
            <a:ext cx="4322915" cy="6037040"/>
          </a:xfrm>
          <a:prstGeom prst="rect">
            <a:avLst/>
          </a:prstGeom>
        </p:spPr>
      </p:pic>
      <p:pic>
        <p:nvPicPr>
          <p:cNvPr id="5" name="Picture 4"/>
          <p:cNvPicPr>
            <a:picLocks noChangeAspect="1"/>
          </p:cNvPicPr>
          <p:nvPr/>
        </p:nvPicPr>
        <p:blipFill>
          <a:blip r:embed="rId3"/>
          <a:stretch>
            <a:fillRect/>
          </a:stretch>
        </p:blipFill>
        <p:spPr>
          <a:xfrm>
            <a:off x="5775115" y="130340"/>
            <a:ext cx="4233100" cy="6029068"/>
          </a:xfrm>
          <a:prstGeom prst="rect">
            <a:avLst/>
          </a:prstGeom>
        </p:spPr>
      </p:pic>
      <p:sp>
        <p:nvSpPr>
          <p:cNvPr id="6" name="Rectangle 5"/>
          <p:cNvSpPr/>
          <p:nvPr/>
        </p:nvSpPr>
        <p:spPr>
          <a:xfrm>
            <a:off x="923028" y="6159408"/>
            <a:ext cx="9704173" cy="646331"/>
          </a:xfrm>
          <a:prstGeom prst="rect">
            <a:avLst/>
          </a:prstGeom>
        </p:spPr>
        <p:txBody>
          <a:bodyPr wrap="square">
            <a:spAutoFit/>
          </a:bodyPr>
          <a:lstStyle/>
          <a:p>
            <a:pPr>
              <a:spcAft>
                <a:spcPts val="0"/>
              </a:spcAft>
            </a:pPr>
            <a:r>
              <a:rPr lang="en-US" u="sng" dirty="0">
                <a:solidFill>
                  <a:srgbClr val="0000FF"/>
                </a:solidFill>
                <a:latin typeface="Arial" panose="020B0604020202020204" pitchFamily="34" charset="0"/>
                <a:ea typeface="Times New Roman" panose="02020603050405020304" pitchFamily="18" charset="0"/>
                <a:hlinkClick r:id="rId4"/>
              </a:rPr>
              <a:t>http://learning.gov.wales/docs/learningwales/publications/140828-observing-children-en.pdf</a:t>
            </a:r>
            <a:r>
              <a:rPr lang="en-US" dirty="0">
                <a:latin typeface="Arial" panose="020B060402020202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US" u="sng" dirty="0">
                <a:solidFill>
                  <a:srgbClr val="0000FF"/>
                </a:solidFill>
                <a:latin typeface="Arial" panose="020B0604020202020204" pitchFamily="34" charset="0"/>
                <a:ea typeface="Times New Roman" panose="02020603050405020304" pitchFamily="18" charset="0"/>
                <a:hlinkClick r:id="rId5"/>
              </a:rPr>
              <a:t>http://learning.gov.wales/resources/browse-all/observing-children/?skip=1&amp;lang=cy</a:t>
            </a:r>
            <a:endParaRPr lang="en-GB"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18985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MAP MAKING</a:t>
            </a:r>
          </a:p>
        </p:txBody>
      </p:sp>
      <p:sp>
        <p:nvSpPr>
          <p:cNvPr id="3" name="Content Placeholder 2"/>
          <p:cNvSpPr>
            <a:spLocks noGrp="1"/>
          </p:cNvSpPr>
          <p:nvPr>
            <p:ph idx="1"/>
          </p:nvPr>
        </p:nvSpPr>
        <p:spPr>
          <a:xfrm>
            <a:off x="1057618" y="2036393"/>
            <a:ext cx="10074681" cy="4446785"/>
          </a:xfrm>
        </p:spPr>
        <p:txBody>
          <a:bodyPr>
            <a:normAutofit fontScale="92500" lnSpcReduction="20000"/>
          </a:bodyPr>
          <a:lstStyle/>
          <a:p>
            <a:pPr marL="0" indent="0">
              <a:buNone/>
            </a:pPr>
            <a:r>
              <a:rPr lang="en-US" dirty="0"/>
              <a:t>Map making is a term used within the mosaic approach but it does not mean creating a geographical map, it is more about identifying important places.  For this assignment, the map making aspect is about being able to identify (with the child’s help) important places that relate to their language and mathematics learning.  For example, you could:</a:t>
            </a:r>
            <a:endParaRPr lang="en-GB" dirty="0"/>
          </a:p>
          <a:p>
            <a:pPr marL="0" indent="0">
              <a:buNone/>
            </a:pPr>
            <a:r>
              <a:rPr lang="en-US" dirty="0"/>
              <a:t> </a:t>
            </a:r>
            <a:endParaRPr lang="en-GB" dirty="0"/>
          </a:p>
          <a:p>
            <a:pPr marL="0" indent="0">
              <a:buNone/>
            </a:pPr>
            <a:r>
              <a:rPr lang="en-US" dirty="0"/>
              <a:t>-Ask the child to take you to places in the school where they learn (or use) language or mathematics</a:t>
            </a:r>
            <a:endParaRPr lang="en-GB" dirty="0"/>
          </a:p>
          <a:p>
            <a:pPr marL="0" indent="0">
              <a:buNone/>
            </a:pPr>
            <a:r>
              <a:rPr lang="en-US" dirty="0"/>
              <a:t>-Ask the child to draw/point out areas of the classroom where they like to learn language/mathematics</a:t>
            </a:r>
            <a:endParaRPr lang="en-GB" dirty="0"/>
          </a:p>
          <a:p>
            <a:pPr marL="0" indent="0">
              <a:buNone/>
            </a:pPr>
            <a:r>
              <a:rPr lang="en-US" dirty="0"/>
              <a:t>-Observe the child in different areas, identifying where language/mathematics is being used</a:t>
            </a:r>
            <a:endParaRPr lang="en-GB" dirty="0"/>
          </a:p>
          <a:p>
            <a:pPr marL="0" indent="0">
              <a:buNone/>
            </a:pPr>
            <a:r>
              <a:rPr lang="en-US" dirty="0"/>
              <a:t> </a:t>
            </a:r>
            <a:endParaRPr lang="en-GB" dirty="0"/>
          </a:p>
          <a:p>
            <a:pPr marL="0" indent="0">
              <a:buNone/>
            </a:pPr>
            <a:r>
              <a:rPr lang="en-US" dirty="0"/>
              <a:t>The examples above (and how they are applied) will depend on the age you will be working with and the setting you are in; use your professional judgement about how this aspect could be applied.  </a:t>
            </a:r>
            <a:endParaRPr lang="en-GB" dirty="0"/>
          </a:p>
          <a:p>
            <a:pPr marL="0" indent="0">
              <a:buNone/>
            </a:pPr>
            <a:endParaRPr lang="en-GB" dirty="0"/>
          </a:p>
        </p:txBody>
      </p:sp>
      <p:pic>
        <p:nvPicPr>
          <p:cNvPr id="6" name="Picture 5"/>
          <p:cNvPicPr>
            <a:picLocks noChangeAspect="1"/>
          </p:cNvPicPr>
          <p:nvPr/>
        </p:nvPicPr>
        <p:blipFill>
          <a:blip r:embed="rId2"/>
          <a:stretch>
            <a:fillRect/>
          </a:stretch>
        </p:blipFill>
        <p:spPr>
          <a:xfrm>
            <a:off x="5450617" y="200356"/>
            <a:ext cx="2724150" cy="1676400"/>
          </a:xfrm>
          <a:prstGeom prst="rect">
            <a:avLst/>
          </a:prstGeom>
        </p:spPr>
      </p:pic>
    </p:spTree>
    <p:extLst>
      <p:ext uri="{BB962C8B-B14F-4D97-AF65-F5344CB8AC3E}">
        <p14:creationId xmlns:p14="http://schemas.microsoft.com/office/powerpoint/2010/main" val="4024649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PHOTOGRAPHS</a:t>
            </a:r>
          </a:p>
        </p:txBody>
      </p:sp>
      <p:sp>
        <p:nvSpPr>
          <p:cNvPr id="3" name="Content Placeholder 2"/>
          <p:cNvSpPr>
            <a:spLocks noGrp="1"/>
          </p:cNvSpPr>
          <p:nvPr>
            <p:ph idx="1"/>
          </p:nvPr>
        </p:nvSpPr>
        <p:spPr/>
        <p:txBody>
          <a:bodyPr/>
          <a:lstStyle/>
          <a:p>
            <a:pPr marL="0" indent="0">
              <a:buNone/>
            </a:pPr>
            <a:endParaRPr lang="en-GB" dirty="0"/>
          </a:p>
          <a:p>
            <a:pPr marL="0" indent="0">
              <a:buNone/>
            </a:pPr>
            <a:r>
              <a:rPr lang="en-GB" sz="2800" dirty="0"/>
              <a:t>Using photographs is an aspect of the mosaic approach which allows a child to tell you about important things.  The photographs included in the appendix should be taken by the child and any photographs taken should be taken and used in line with the school’s policy. In the context of this assignment, you could ask the learner to take photographs of things help them learn language and things that help them learn mathematics.</a:t>
            </a:r>
          </a:p>
          <a:p>
            <a:pPr marL="0" indent="0">
              <a:buNone/>
            </a:pPr>
            <a:endParaRPr lang="en-GB" dirty="0"/>
          </a:p>
        </p:txBody>
      </p:sp>
      <p:pic>
        <p:nvPicPr>
          <p:cNvPr id="4" name="Picture 3"/>
          <p:cNvPicPr>
            <a:picLocks noChangeAspect="1"/>
          </p:cNvPicPr>
          <p:nvPr/>
        </p:nvPicPr>
        <p:blipFill>
          <a:blip r:embed="rId2"/>
          <a:stretch>
            <a:fillRect/>
          </a:stretch>
        </p:blipFill>
        <p:spPr>
          <a:xfrm>
            <a:off x="6094959" y="212476"/>
            <a:ext cx="2206943" cy="1652159"/>
          </a:xfrm>
          <a:prstGeom prst="rect">
            <a:avLst/>
          </a:prstGeom>
        </p:spPr>
      </p:pic>
      <p:pic>
        <p:nvPicPr>
          <p:cNvPr id="5" name="Picture 4"/>
          <p:cNvPicPr>
            <a:picLocks noChangeAspect="1"/>
          </p:cNvPicPr>
          <p:nvPr/>
        </p:nvPicPr>
        <p:blipFill>
          <a:blip r:embed="rId3"/>
          <a:stretch>
            <a:fillRect/>
          </a:stretch>
        </p:blipFill>
        <p:spPr>
          <a:xfrm>
            <a:off x="8559268" y="212476"/>
            <a:ext cx="2170364" cy="1627773"/>
          </a:xfrm>
          <a:prstGeom prst="rect">
            <a:avLst/>
          </a:prstGeom>
        </p:spPr>
      </p:pic>
    </p:spTree>
    <p:extLst>
      <p:ext uri="{BB962C8B-B14F-4D97-AF65-F5344CB8AC3E}">
        <p14:creationId xmlns:p14="http://schemas.microsoft.com/office/powerpoint/2010/main" val="4157137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INTERVIEW (INFORMAL)</a:t>
            </a:r>
          </a:p>
        </p:txBody>
      </p:sp>
      <p:sp>
        <p:nvSpPr>
          <p:cNvPr id="3" name="Content Placeholder 2"/>
          <p:cNvSpPr>
            <a:spLocks noGrp="1"/>
          </p:cNvSpPr>
          <p:nvPr>
            <p:ph idx="1"/>
          </p:nvPr>
        </p:nvSpPr>
        <p:spPr/>
        <p:txBody>
          <a:bodyPr>
            <a:normAutofit/>
          </a:bodyPr>
          <a:lstStyle/>
          <a:p>
            <a:pPr marL="0" indent="0">
              <a:buNone/>
            </a:pPr>
            <a:r>
              <a:rPr lang="en-US" sz="3200" dirty="0"/>
              <a:t>An informal interview with the learner would allow you to use the data gathered (e.g. from map making and photographs) in order to explore and understand the child’s perspective.  In doing this, you should try to ensure you do not give ‘value judgements’ on what the child shares but that you genuinely seek to establish the child’s perspectives on what is being discussed.  You could also use the opportunity to seek the child’s opinions about language and mathematics.</a:t>
            </a:r>
            <a:endParaRPr lang="en-GB" sz="3200" dirty="0"/>
          </a:p>
        </p:txBody>
      </p:sp>
      <p:pic>
        <p:nvPicPr>
          <p:cNvPr id="4" name="Picture 3"/>
          <p:cNvPicPr>
            <a:picLocks noChangeAspect="1"/>
          </p:cNvPicPr>
          <p:nvPr/>
        </p:nvPicPr>
        <p:blipFill>
          <a:blip r:embed="rId2"/>
          <a:stretch>
            <a:fillRect/>
          </a:stretch>
        </p:blipFill>
        <p:spPr>
          <a:xfrm>
            <a:off x="7359479" y="380728"/>
            <a:ext cx="1993418" cy="1315656"/>
          </a:xfrm>
          <a:prstGeom prst="rect">
            <a:avLst/>
          </a:prstGeom>
        </p:spPr>
      </p:pic>
    </p:spTree>
    <p:extLst>
      <p:ext uri="{BB962C8B-B14F-4D97-AF65-F5344CB8AC3E}">
        <p14:creationId xmlns:p14="http://schemas.microsoft.com/office/powerpoint/2010/main" val="364803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INTERVIEW</a:t>
            </a:r>
          </a:p>
        </p:txBody>
      </p:sp>
      <p:sp>
        <p:nvSpPr>
          <p:cNvPr id="3" name="Content Placeholder 2"/>
          <p:cNvSpPr>
            <a:spLocks noGrp="1"/>
          </p:cNvSpPr>
          <p:nvPr>
            <p:ph idx="1"/>
          </p:nvPr>
        </p:nvSpPr>
        <p:spPr/>
        <p:txBody>
          <a:bodyPr/>
          <a:lstStyle/>
          <a:p>
            <a:pPr marL="0" indent="0">
              <a:buNone/>
            </a:pPr>
            <a:r>
              <a:rPr lang="en-US" dirty="0"/>
              <a:t>It is essential that when you interview children, you are sensitive and act ethically at all times; ensure the child feels comfortable and is aware that taking part is optional.</a:t>
            </a:r>
            <a:endParaRPr lang="en-GB" dirty="0"/>
          </a:p>
          <a:p>
            <a:pPr marL="0" indent="0">
              <a:buNone/>
            </a:pPr>
            <a:r>
              <a:rPr lang="en-US" dirty="0"/>
              <a:t> </a:t>
            </a:r>
            <a:endParaRPr lang="en-GB" dirty="0"/>
          </a:p>
          <a:p>
            <a:pPr marL="0" indent="0">
              <a:buNone/>
            </a:pPr>
            <a:r>
              <a:rPr lang="en-US" dirty="0"/>
              <a:t>Remember that you will be trying find the child’s perspective and not testing the child; try to ask questions that are ‘open’ and that allow you to gain the child’s perspective.</a:t>
            </a:r>
            <a:endParaRPr lang="en-GB" dirty="0"/>
          </a:p>
          <a:p>
            <a:pPr marL="0" indent="0">
              <a:buNone/>
            </a:pPr>
            <a:r>
              <a:rPr lang="en-US" dirty="0"/>
              <a:t> </a:t>
            </a:r>
            <a:endParaRPr lang="en-GB" dirty="0"/>
          </a:p>
          <a:p>
            <a:pPr marL="0" indent="0">
              <a:buNone/>
            </a:pPr>
            <a:r>
              <a:rPr lang="en-US" dirty="0"/>
              <a:t>You could decide to try a ‘creative’ approach to finding the child’s perspectives on language and mathematics. </a:t>
            </a:r>
            <a:endParaRPr lang="en-GB" dirty="0"/>
          </a:p>
        </p:txBody>
      </p:sp>
      <p:pic>
        <p:nvPicPr>
          <p:cNvPr id="4" name="Picture 3"/>
          <p:cNvPicPr>
            <a:picLocks noChangeAspect="1"/>
          </p:cNvPicPr>
          <p:nvPr/>
        </p:nvPicPr>
        <p:blipFill>
          <a:blip r:embed="rId2"/>
          <a:stretch>
            <a:fillRect/>
          </a:stretch>
        </p:blipFill>
        <p:spPr>
          <a:xfrm>
            <a:off x="5687198" y="409906"/>
            <a:ext cx="1905000" cy="1257300"/>
          </a:xfrm>
          <a:prstGeom prst="rect">
            <a:avLst/>
          </a:prstGeom>
        </p:spPr>
      </p:pic>
    </p:spTree>
    <p:extLst>
      <p:ext uri="{BB962C8B-B14F-4D97-AF65-F5344CB8AC3E}">
        <p14:creationId xmlns:p14="http://schemas.microsoft.com/office/powerpoint/2010/main" val="1528215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56916" y="528035"/>
            <a:ext cx="11121191" cy="5795492"/>
          </a:xfrm>
          <a:prstGeom prst="rect">
            <a:avLst/>
          </a:prstGeom>
        </p:spPr>
      </p:pic>
    </p:spTree>
    <p:extLst>
      <p:ext uri="{BB962C8B-B14F-4D97-AF65-F5344CB8AC3E}">
        <p14:creationId xmlns:p14="http://schemas.microsoft.com/office/powerpoint/2010/main" val="2431103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18" y="402073"/>
            <a:ext cx="11302964" cy="6053853"/>
          </a:xfrm>
          <a:prstGeom prst="rect">
            <a:avLst/>
          </a:prstGeom>
        </p:spPr>
      </p:pic>
    </p:spTree>
    <p:extLst>
      <p:ext uri="{BB962C8B-B14F-4D97-AF65-F5344CB8AC3E}">
        <p14:creationId xmlns:p14="http://schemas.microsoft.com/office/powerpoint/2010/main" val="37719146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26508" y="1863465"/>
            <a:ext cx="8550876" cy="2862322"/>
          </a:xfrm>
          <a:prstGeom prst="rect">
            <a:avLst/>
          </a:prstGeom>
        </p:spPr>
        <p:txBody>
          <a:bodyPr wrap="square">
            <a:spAutoFit/>
          </a:bodyPr>
          <a:lstStyle/>
          <a:p>
            <a:pPr>
              <a:spcAft>
                <a:spcPts val="0"/>
              </a:spcAft>
            </a:pPr>
            <a:r>
              <a:rPr lang="en-US" sz="3600" dirty="0">
                <a:latin typeface="Arial" panose="020B0604020202020204" pitchFamily="34" charset="0"/>
                <a:ea typeface="Times New Roman" panose="02020603050405020304" pitchFamily="18" charset="0"/>
              </a:rPr>
              <a:t>You may find it helpful to discuss the learner with the class teacher; this could be in place of an interview with the child or in addition to an interview with the child. </a:t>
            </a:r>
            <a:endParaRPr lang="en-GB"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22737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SAMPLES OF WORK</a:t>
            </a:r>
          </a:p>
        </p:txBody>
      </p:sp>
      <p:sp>
        <p:nvSpPr>
          <p:cNvPr id="3" name="Content Placeholder 2"/>
          <p:cNvSpPr>
            <a:spLocks noGrp="1"/>
          </p:cNvSpPr>
          <p:nvPr>
            <p:ph idx="1"/>
          </p:nvPr>
        </p:nvSpPr>
        <p:spPr/>
        <p:txBody>
          <a:bodyPr>
            <a:normAutofit/>
          </a:bodyPr>
          <a:lstStyle/>
          <a:p>
            <a:pPr marL="0" indent="0">
              <a:buNone/>
            </a:pPr>
            <a:r>
              <a:rPr lang="en-US" dirty="0"/>
              <a:t>Through PTE you should collect samples of the learner’s work for language and mathematics.  You do not need to collect everything the child does in language and mathematics, but focus particularly on collecting samples of work which tell you something about the child’s learning in language and mathematics. </a:t>
            </a:r>
            <a:endParaRPr lang="en-GB" dirty="0"/>
          </a:p>
          <a:p>
            <a:pPr marL="0" indent="0">
              <a:buNone/>
            </a:pPr>
            <a:endParaRPr lang="en-GB" dirty="0"/>
          </a:p>
          <a:p>
            <a:pPr marL="0" indent="0">
              <a:buNone/>
            </a:pPr>
            <a:r>
              <a:rPr lang="en-US" dirty="0"/>
              <a:t>On each sample of work, briefly note the context of the work (e.g. learning objective/whether the work was undertaken individually/grouped/paired and whether the child received help).</a:t>
            </a:r>
            <a:endParaRPr lang="en-GB" dirty="0"/>
          </a:p>
          <a:p>
            <a:pPr marL="0" indent="0">
              <a:buNone/>
            </a:pPr>
            <a:endParaRPr lang="en-GB" dirty="0"/>
          </a:p>
          <a:p>
            <a:pPr marL="0" indent="0">
              <a:buNone/>
            </a:pPr>
            <a:r>
              <a:rPr lang="en-US" dirty="0"/>
              <a:t>The samples of work collected will be considered further on your return to university after PTE.  </a:t>
            </a:r>
            <a:endParaRPr lang="en-GB" dirty="0"/>
          </a:p>
          <a:p>
            <a:pPr marL="0" indent="0">
              <a:buNone/>
            </a:pPr>
            <a:endParaRPr lang="en-GB" dirty="0"/>
          </a:p>
        </p:txBody>
      </p:sp>
    </p:spTree>
    <p:extLst>
      <p:ext uri="{BB962C8B-B14F-4D97-AF65-F5344CB8AC3E}">
        <p14:creationId xmlns:p14="http://schemas.microsoft.com/office/powerpoint/2010/main" val="11519209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 PROFESSIONAL</a:t>
            </a:r>
          </a:p>
        </p:txBody>
      </p:sp>
      <p:sp>
        <p:nvSpPr>
          <p:cNvPr id="3" name="Content Placeholder 2"/>
          <p:cNvSpPr>
            <a:spLocks noGrp="1"/>
          </p:cNvSpPr>
          <p:nvPr>
            <p:ph idx="1"/>
          </p:nvPr>
        </p:nvSpPr>
        <p:spPr/>
        <p:txBody>
          <a:bodyPr>
            <a:normAutofit/>
          </a:bodyPr>
          <a:lstStyle/>
          <a:p>
            <a:pPr marL="0" indent="0">
              <a:buNone/>
            </a:pPr>
            <a:r>
              <a:rPr lang="en-GB" sz="4000" dirty="0"/>
              <a:t>Use your professional judgement about what data is appropriate to collect; the key thing is that you are able to gather some data that will inform you about the learner’s attitudes, skills and knowledge in relation to language and mathematics.  </a:t>
            </a:r>
          </a:p>
        </p:txBody>
      </p:sp>
    </p:spTree>
    <p:extLst>
      <p:ext uri="{BB962C8B-B14F-4D97-AF65-F5344CB8AC3E}">
        <p14:creationId xmlns:p14="http://schemas.microsoft.com/office/powerpoint/2010/main" val="144309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Getting Started…</a:t>
            </a:r>
          </a:p>
        </p:txBody>
      </p:sp>
      <p:sp>
        <p:nvSpPr>
          <p:cNvPr id="3" name="Content Placeholder 2"/>
          <p:cNvSpPr>
            <a:spLocks noGrp="1"/>
          </p:cNvSpPr>
          <p:nvPr>
            <p:ph idx="1"/>
          </p:nvPr>
        </p:nvSpPr>
        <p:spPr/>
        <p:txBody>
          <a:bodyPr>
            <a:normAutofit fontScale="92500" lnSpcReduction="10000"/>
          </a:bodyPr>
          <a:lstStyle/>
          <a:p>
            <a:r>
              <a:rPr lang="en-GB" sz="4800" dirty="0"/>
              <a:t>Read the module handbook</a:t>
            </a:r>
          </a:p>
          <a:p>
            <a:r>
              <a:rPr lang="en-GB" sz="4800" dirty="0"/>
              <a:t>Read ‘Observing Children’</a:t>
            </a:r>
          </a:p>
          <a:p>
            <a:r>
              <a:rPr lang="en-GB" sz="4800" dirty="0"/>
              <a:t>You could read about the ‘ASK’ model of learning</a:t>
            </a:r>
          </a:p>
          <a:p>
            <a:r>
              <a:rPr lang="en-GB" sz="4800" dirty="0"/>
              <a:t>You could read about the ‘Mosaic Approach’</a:t>
            </a:r>
          </a:p>
          <a:p>
            <a:pPr marL="0" indent="0">
              <a:buNone/>
            </a:pPr>
            <a:endParaRPr lang="en-GB" sz="4000" dirty="0"/>
          </a:p>
        </p:txBody>
      </p:sp>
    </p:spTree>
    <p:extLst>
      <p:ext uri="{BB962C8B-B14F-4D97-AF65-F5344CB8AC3E}">
        <p14:creationId xmlns:p14="http://schemas.microsoft.com/office/powerpoint/2010/main" val="20860960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142</TotalTime>
  <Words>898</Words>
  <Application>Microsoft Office PowerPoint</Application>
  <PresentationFormat>Widescreen</PresentationFormat>
  <Paragraphs>110</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Bradley Hand ITC</vt:lpstr>
      <vt:lpstr>Corbel</vt:lpstr>
      <vt:lpstr>Times New Roman</vt:lpstr>
      <vt:lpstr>Wingdings</vt:lpstr>
      <vt:lpstr>Banded</vt:lpstr>
      <vt:lpstr>ECAD5004</vt:lpstr>
      <vt:lpstr>Module AIMs</vt:lpstr>
      <vt:lpstr>MODULE LEARNING OUTCOMES</vt:lpstr>
      <vt:lpstr>THE ASSIGNMENT</vt:lpstr>
      <vt:lpstr>PowerPoint Presentation</vt:lpstr>
      <vt:lpstr>PowerPoint Presentation</vt:lpstr>
      <vt:lpstr>PowerPoint Presentation</vt:lpstr>
      <vt:lpstr>Tools: tiles of the mosaic Arfau: teil y mosaig</vt:lpstr>
      <vt:lpstr>Holistic View/Barn Gyfannol</vt:lpstr>
      <vt:lpstr>PowerPoint Presentation</vt:lpstr>
      <vt:lpstr>IN SCHOOL</vt:lpstr>
      <vt:lpstr>OBSERVATION</vt:lpstr>
      <vt:lpstr>PowerPoint Presentation</vt:lpstr>
      <vt:lpstr>MAP MAKING</vt:lpstr>
      <vt:lpstr>PHOTOGRAPHS</vt:lpstr>
      <vt:lpstr>INTERVIEW (INFORMAL)</vt:lpstr>
      <vt:lpstr>INTERVIEW</vt:lpstr>
      <vt:lpstr>PowerPoint Presentation</vt:lpstr>
      <vt:lpstr>PowerPoint Presentation</vt:lpstr>
      <vt:lpstr>PowerPoint Presentation</vt:lpstr>
      <vt:lpstr>SAMPLES OF WORK</vt:lpstr>
      <vt:lpstr>BE PROFESSIONAL</vt:lpstr>
      <vt:lpstr>Getting Started…</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ITLM5003</dc:title>
  <dc:creator>Rachel Wallis</dc:creator>
  <cp:lastModifiedBy>Rachel Wallis</cp:lastModifiedBy>
  <cp:revision>3</cp:revision>
  <dcterms:created xsi:type="dcterms:W3CDTF">2016-09-23T08:54:01Z</dcterms:created>
  <dcterms:modified xsi:type="dcterms:W3CDTF">2017-10-05T11:22:29Z</dcterms:modified>
</cp:coreProperties>
</file>