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3"/>
  </p:notesMasterIdLst>
  <p:sldIdLst>
    <p:sldId id="324" r:id="rId3"/>
    <p:sldId id="299" r:id="rId4"/>
    <p:sldId id="327" r:id="rId5"/>
    <p:sldId id="325" r:id="rId6"/>
    <p:sldId id="304" r:id="rId7"/>
    <p:sldId id="315" r:id="rId8"/>
    <p:sldId id="326" r:id="rId9"/>
    <p:sldId id="317" r:id="rId10"/>
    <p:sldId id="321" r:id="rId11"/>
    <p:sldId id="328" r:id="rId12"/>
    <p:sldId id="333" r:id="rId13"/>
    <p:sldId id="334" r:id="rId14"/>
    <p:sldId id="329" r:id="rId15"/>
    <p:sldId id="330" r:id="rId16"/>
    <p:sldId id="318" r:id="rId17"/>
    <p:sldId id="331" r:id="rId18"/>
    <p:sldId id="332" r:id="rId19"/>
    <p:sldId id="335" r:id="rId20"/>
    <p:sldId id="323" r:id="rId21"/>
    <p:sldId id="27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56B852-2DE4-486B-AC21-15A516E85B28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C22757-3222-424D-8242-427CC50FA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280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17B1C88-223C-416C-B161-C91FA7187FF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Lucida Sans Unicode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Lucida Sans Unicode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461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1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1" y="360203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3" indent="0" algn="ctr">
              <a:buNone/>
              <a:defRPr sz="2000"/>
            </a:lvl2pPr>
            <a:lvl3pPr marL="914406" indent="0" algn="ctr">
              <a:buNone/>
              <a:defRPr sz="1800"/>
            </a:lvl3pPr>
            <a:lvl4pPr marL="1371609" indent="0" algn="ctr">
              <a:buNone/>
              <a:defRPr sz="1600"/>
            </a:lvl4pPr>
            <a:lvl5pPr marL="1828812" indent="0" algn="ctr">
              <a:buNone/>
              <a:defRPr sz="1600"/>
            </a:lvl5pPr>
            <a:lvl6pPr marL="2286015" indent="0" algn="ctr">
              <a:buNone/>
              <a:defRPr sz="1600"/>
            </a:lvl6pPr>
            <a:lvl7pPr marL="2743218" indent="0" algn="ctr">
              <a:buNone/>
              <a:defRPr sz="1600"/>
            </a:lvl7pPr>
            <a:lvl8pPr marL="3200421" indent="0" algn="ctr">
              <a:buNone/>
              <a:defRPr sz="1600"/>
            </a:lvl8pPr>
            <a:lvl9pPr marL="3657624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5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73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3" indent="0">
              <a:buNone/>
              <a:defRPr sz="2000"/>
            </a:lvl2pPr>
            <a:lvl3pPr marL="914406" indent="0">
              <a:buNone/>
              <a:defRPr sz="1800"/>
            </a:lvl3pPr>
            <a:lvl4pPr marL="1371609" indent="0">
              <a:buNone/>
              <a:defRPr sz="1600"/>
            </a:lvl4pPr>
            <a:lvl5pPr marL="1828812" indent="0">
              <a:buNone/>
              <a:defRPr sz="1600"/>
            </a:lvl5pPr>
            <a:lvl6pPr marL="2286015" indent="0">
              <a:buNone/>
              <a:defRPr sz="1600"/>
            </a:lvl6pPr>
            <a:lvl7pPr marL="2743218" indent="0">
              <a:buNone/>
              <a:defRPr sz="1600"/>
            </a:lvl7pPr>
            <a:lvl8pPr marL="3200421" indent="0">
              <a:buNone/>
              <a:defRPr sz="1600"/>
            </a:lvl8pPr>
            <a:lvl9pPr marL="3657624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67099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2620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2620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543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3" indent="0">
              <a:buNone/>
              <a:defRPr sz="2000" b="1"/>
            </a:lvl2pPr>
            <a:lvl3pPr marL="914406" indent="0">
              <a:buNone/>
              <a:defRPr sz="1800" b="1"/>
            </a:lvl3pPr>
            <a:lvl4pPr marL="1371609" indent="0">
              <a:buNone/>
              <a:defRPr sz="1600" b="1"/>
            </a:lvl4pPr>
            <a:lvl5pPr marL="1828812" indent="0">
              <a:buNone/>
              <a:defRPr sz="1600" b="1"/>
            </a:lvl5pPr>
            <a:lvl6pPr marL="2286015" indent="0">
              <a:buNone/>
              <a:defRPr sz="1600" b="1"/>
            </a:lvl6pPr>
            <a:lvl7pPr marL="2743218" indent="0">
              <a:buNone/>
              <a:defRPr sz="1600" b="1"/>
            </a:lvl7pPr>
            <a:lvl8pPr marL="3200421" indent="0">
              <a:buNone/>
              <a:defRPr sz="1600" b="1"/>
            </a:lvl8pPr>
            <a:lvl9pPr marL="365762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3" indent="0">
              <a:buNone/>
              <a:defRPr sz="2000" b="1"/>
            </a:lvl2pPr>
            <a:lvl3pPr marL="914406" indent="0">
              <a:buNone/>
              <a:defRPr sz="1800" b="1"/>
            </a:lvl3pPr>
            <a:lvl4pPr marL="1371609" indent="0">
              <a:buNone/>
              <a:defRPr sz="1600" b="1"/>
            </a:lvl4pPr>
            <a:lvl5pPr marL="1828812" indent="0">
              <a:buNone/>
              <a:defRPr sz="1600" b="1"/>
            </a:lvl5pPr>
            <a:lvl6pPr marL="2286015" indent="0">
              <a:buNone/>
              <a:defRPr sz="1600" b="1"/>
            </a:lvl6pPr>
            <a:lvl7pPr marL="2743218" indent="0">
              <a:buNone/>
              <a:defRPr sz="1600" b="1"/>
            </a:lvl7pPr>
            <a:lvl8pPr marL="3200421" indent="0">
              <a:buNone/>
              <a:defRPr sz="1600" b="1"/>
            </a:lvl8pPr>
            <a:lvl9pPr marL="365762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729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740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6714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3" indent="0">
              <a:buNone/>
              <a:defRPr sz="1400"/>
            </a:lvl2pPr>
            <a:lvl3pPr marL="914406" indent="0">
              <a:buNone/>
              <a:defRPr sz="1200"/>
            </a:lvl3pPr>
            <a:lvl4pPr marL="1371609" indent="0">
              <a:buNone/>
              <a:defRPr sz="1000"/>
            </a:lvl4pPr>
            <a:lvl5pPr marL="1828812" indent="0">
              <a:buNone/>
              <a:defRPr sz="1000"/>
            </a:lvl5pPr>
            <a:lvl6pPr marL="2286015" indent="0">
              <a:buNone/>
              <a:defRPr sz="1000"/>
            </a:lvl6pPr>
            <a:lvl7pPr marL="2743218" indent="0">
              <a:buNone/>
              <a:defRPr sz="1000"/>
            </a:lvl7pPr>
            <a:lvl8pPr marL="3200421" indent="0">
              <a:buNone/>
              <a:defRPr sz="1000"/>
            </a:lvl8pPr>
            <a:lvl9pPr marL="3657624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8292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3" indent="0">
              <a:buNone/>
              <a:defRPr sz="2800"/>
            </a:lvl2pPr>
            <a:lvl3pPr marL="914406" indent="0">
              <a:buNone/>
              <a:defRPr sz="2400"/>
            </a:lvl3pPr>
            <a:lvl4pPr marL="1371609" indent="0">
              <a:buNone/>
              <a:defRPr sz="2000"/>
            </a:lvl4pPr>
            <a:lvl5pPr marL="1828812" indent="0">
              <a:buNone/>
              <a:defRPr sz="2000"/>
            </a:lvl5pPr>
            <a:lvl6pPr marL="2286015" indent="0">
              <a:buNone/>
              <a:defRPr sz="2000"/>
            </a:lvl6pPr>
            <a:lvl7pPr marL="2743218" indent="0">
              <a:buNone/>
              <a:defRPr sz="2000"/>
            </a:lvl7pPr>
            <a:lvl8pPr marL="3200421" indent="0">
              <a:buNone/>
              <a:defRPr sz="2000"/>
            </a:lvl8pPr>
            <a:lvl9pPr marL="3657624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3" indent="0">
              <a:buNone/>
              <a:defRPr sz="1400"/>
            </a:lvl2pPr>
            <a:lvl3pPr marL="914406" indent="0">
              <a:buNone/>
              <a:defRPr sz="1200"/>
            </a:lvl3pPr>
            <a:lvl4pPr marL="1371609" indent="0">
              <a:buNone/>
              <a:defRPr sz="1000"/>
            </a:lvl4pPr>
            <a:lvl5pPr marL="1828812" indent="0">
              <a:buNone/>
              <a:defRPr sz="1000"/>
            </a:lvl5pPr>
            <a:lvl6pPr marL="2286015" indent="0">
              <a:buNone/>
              <a:defRPr sz="1000"/>
            </a:lvl6pPr>
            <a:lvl7pPr marL="2743218" indent="0">
              <a:buNone/>
              <a:defRPr sz="1000"/>
            </a:lvl7pPr>
            <a:lvl8pPr marL="3200421" indent="0">
              <a:buNone/>
              <a:defRPr sz="1000"/>
            </a:lvl8pPr>
            <a:lvl9pPr marL="3657624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0445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548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274639"/>
            <a:ext cx="2743200" cy="3946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1" y="274639"/>
            <a:ext cx="8026399" cy="3946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56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8201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830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590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6075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235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6056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951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37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5817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6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614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1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1" cy="2620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pic>
        <p:nvPicPr>
          <p:cNvPr id="1028" name="Picture 5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9418" y="5732463"/>
            <a:ext cx="2940049" cy="90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3565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3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6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9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1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3" indent="-342903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5" indent="-285752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8" indent="-228602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10" indent="-228602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13" indent="-228602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17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19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23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25" indent="-228602" algn="l" defTabSz="91440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3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6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9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12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15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18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21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24" algn="l" defTabSz="91440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59476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3" Type="http://schemas.openxmlformats.org/officeDocument/2006/relationships/image" Target="../media/image19.png"/><Relationship Id="rId7" Type="http://schemas.openxmlformats.org/officeDocument/2006/relationships/image" Target="../media/image23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emf"/><Relationship Id="rId5" Type="http://schemas.openxmlformats.org/officeDocument/2006/relationships/image" Target="../media/image21.emf"/><Relationship Id="rId4" Type="http://schemas.openxmlformats.org/officeDocument/2006/relationships/image" Target="../media/image20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1402" y="341638"/>
            <a:ext cx="455190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CD1141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Working Together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Critical Incident Group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 St, Swansea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Safer Swansea Community Safety Partnership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Adam Hill – Deputy Chief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Executive Swansea Council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Supt Gareth Morgan  - SWP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8065" y="5426924"/>
            <a:ext cx="1602712" cy="115395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003" y="5304687"/>
            <a:ext cx="1085714" cy="12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618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356" y="636329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 </a:t>
            </a:r>
            <a:endParaRPr lang="en-GB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9175" y="242522"/>
            <a:ext cx="3190876" cy="271815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15329" y="1583852"/>
            <a:ext cx="4467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	Setting the Scene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615329" y="2761926"/>
            <a:ext cx="7301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	Victim / Survivor / Perpetrator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1615329" y="3377250"/>
            <a:ext cx="7496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4	Solutions and improvements 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1615329" y="4038493"/>
            <a:ext cx="7301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5	Working together – Perception v Reality 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1615329" y="4699736"/>
            <a:ext cx="4034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6	Questions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1615329" y="2122206"/>
            <a:ext cx="73017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2	The Issues </a:t>
            </a:r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81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2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543404"/>
            <a:ext cx="10972801" cy="1143000"/>
          </a:xfrm>
        </p:spPr>
        <p:txBody>
          <a:bodyPr/>
          <a:lstStyle/>
          <a:p>
            <a:pPr algn="l"/>
            <a:br>
              <a:rPr lang="en-GB" b="1" dirty="0"/>
            </a:br>
            <a:r>
              <a:rPr lang="en-GB" b="1" u="sng" dirty="0"/>
              <a:t>Setting the Scene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What do you know / Understand?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9992" y="2780022"/>
            <a:ext cx="8752576" cy="2620963"/>
          </a:xfrm>
        </p:spPr>
        <p:txBody>
          <a:bodyPr/>
          <a:lstStyle/>
          <a:p>
            <a:r>
              <a:rPr lang="en-GB" dirty="0"/>
              <a:t>What have you seen / heard?</a:t>
            </a:r>
          </a:p>
          <a:p>
            <a:r>
              <a:rPr lang="en-GB" dirty="0"/>
              <a:t>What is your perception of the High Street?</a:t>
            </a:r>
          </a:p>
          <a:p>
            <a:r>
              <a:rPr lang="en-GB" dirty="0"/>
              <a:t>Have you actually been to the High street?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031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710" y="143860"/>
            <a:ext cx="10512876" cy="1143000"/>
          </a:xfrm>
        </p:spPr>
        <p:txBody>
          <a:bodyPr/>
          <a:lstStyle/>
          <a:p>
            <a:pPr algn="l"/>
            <a:r>
              <a:rPr lang="en-GB" sz="3600" b="1" u="sng" dirty="0"/>
              <a:t>Influence of the Media</a:t>
            </a:r>
            <a:endParaRPr lang="en-GB" sz="3600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672710" y="1417638"/>
            <a:ext cx="84195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Britain’s worst high street? Business owners driven out of Swansea by violent crime, drugs and ‘prostitutes’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say the 'criminals have won' as they shut up shop for good, adding it's unsafe even to walk along the streets after 5pm</a:t>
            </a:r>
          </a:p>
          <a:p>
            <a:pPr lvl="0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SUN - 30 Mar 2019 </a:t>
            </a:r>
          </a:p>
          <a:p>
            <a:pPr lvl="0"/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UK's 'worst high street' where prostitutes charge £10 for sex on 'condom alley'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rise in crime and anti-social behaviour has left many locals too afraid to walk the streets at night in Swansea</a:t>
            </a:r>
          </a:p>
          <a:p>
            <a:r>
              <a:rPr lang="en-GB" cap="all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Mirror-   2 APR 2019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high street: Narberth, Swansea and Treorchy make shortlist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Three Welsh towns have been shortlisted in the UK's best high street awards.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Swansea, Treorchy and Narberth hope to take the crown after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Crickhowell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Powys won the competition in 2018.</a:t>
            </a:r>
          </a:p>
          <a:p>
            <a:pPr lvl="0" fontAlgn="ctr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 NEWS- 28 September 2019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3651">
            <a:off x="9221055" y="1113999"/>
            <a:ext cx="2468354" cy="1179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713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3"/>
          <p:cNvSpPr>
            <a:spLocks noGrp="1"/>
          </p:cNvSpPr>
          <p:nvPr>
            <p:ph type="ctrTitle"/>
          </p:nvPr>
        </p:nvSpPr>
        <p:spPr>
          <a:xfrm>
            <a:off x="626848" y="378667"/>
            <a:ext cx="7891031" cy="849217"/>
          </a:xfrm>
        </p:spPr>
        <p:txBody>
          <a:bodyPr/>
          <a:lstStyle/>
          <a:p>
            <a:pPr algn="l" eaLnBrk="1" hangingPunct="1"/>
            <a:r>
              <a:rPr lang="en-US" altLang="en-US" sz="4400" b="1" u="sng" dirty="0">
                <a:solidFill>
                  <a:schemeClr val="bg1"/>
                </a:solidFill>
              </a:rPr>
              <a:t>Issues</a:t>
            </a:r>
            <a:r>
              <a:rPr lang="en-US" altLang="en-US" sz="4400" b="1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26" t="5895" r="55196" b="-5895"/>
          <a:stretch/>
        </p:blipFill>
        <p:spPr>
          <a:xfrm>
            <a:off x="3197549" y="1227884"/>
            <a:ext cx="2236716" cy="32195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4" t="38405" r="25063"/>
          <a:stretch/>
        </p:blipFill>
        <p:spPr>
          <a:xfrm>
            <a:off x="7356576" y="2554140"/>
            <a:ext cx="3174521" cy="217664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535" y="649636"/>
            <a:ext cx="3471887" cy="23089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5862" y="4447481"/>
            <a:ext cx="3515577" cy="19818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22" t="6106" r="356" b="50489"/>
          <a:stretch/>
        </p:blipFill>
        <p:spPr>
          <a:xfrm>
            <a:off x="818304" y="2589421"/>
            <a:ext cx="3173888" cy="19705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02" t="57014" r="1"/>
          <a:stretch/>
        </p:blipFill>
        <p:spPr>
          <a:xfrm>
            <a:off x="225708" y="4339523"/>
            <a:ext cx="3172791" cy="182256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2183" y="4554081"/>
            <a:ext cx="3137378" cy="176862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1641" y="1454075"/>
            <a:ext cx="3325294" cy="1874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34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53405" y="406420"/>
            <a:ext cx="72008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What are the issues?</a:t>
            </a:r>
            <a:endParaRPr lang="en-GB" sz="4000" dirty="0"/>
          </a:p>
        </p:txBody>
      </p:sp>
      <p:sp>
        <p:nvSpPr>
          <p:cNvPr id="12" name="TextBox 11"/>
          <p:cNvSpPr txBox="1"/>
          <p:nvPr/>
        </p:nvSpPr>
        <p:spPr>
          <a:xfrm>
            <a:off x="653406" y="1366888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Sex Workers </a:t>
            </a:r>
            <a:endParaRPr lang="en-GB" sz="4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6300" y="351739"/>
            <a:ext cx="3409950" cy="22691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53406" y="200521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Drugs Abuse</a:t>
            </a:r>
            <a:endParaRPr lang="en-GB" sz="4800" dirty="0"/>
          </a:p>
        </p:txBody>
      </p:sp>
      <p:sp>
        <p:nvSpPr>
          <p:cNvPr id="7" name="TextBox 6"/>
          <p:cNvSpPr txBox="1"/>
          <p:nvPr/>
        </p:nvSpPr>
        <p:spPr>
          <a:xfrm>
            <a:off x="4474906" y="200521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Anti Social Behaviour </a:t>
            </a:r>
            <a:endParaRPr lang="en-GB" sz="4800" dirty="0"/>
          </a:p>
        </p:txBody>
      </p:sp>
      <p:sp>
        <p:nvSpPr>
          <p:cNvPr id="8" name="TextBox 7"/>
          <p:cNvSpPr txBox="1"/>
          <p:nvPr/>
        </p:nvSpPr>
        <p:spPr>
          <a:xfrm>
            <a:off x="693046" y="2724196"/>
            <a:ext cx="78428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Quality of Life for residents and businesses</a:t>
            </a:r>
            <a:endParaRPr lang="en-GB" sz="4800" dirty="0"/>
          </a:p>
        </p:txBody>
      </p:sp>
      <p:sp>
        <p:nvSpPr>
          <p:cNvPr id="9" name="TextBox 8"/>
          <p:cNvSpPr txBox="1"/>
          <p:nvPr/>
        </p:nvSpPr>
        <p:spPr>
          <a:xfrm>
            <a:off x="4474906" y="1385140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County Lines</a:t>
            </a:r>
            <a:endParaRPr lang="en-GB" sz="4800" dirty="0"/>
          </a:p>
        </p:txBody>
      </p:sp>
      <p:sp>
        <p:nvSpPr>
          <p:cNvPr id="10" name="TextBox 9"/>
          <p:cNvSpPr txBox="1"/>
          <p:nvPr/>
        </p:nvSpPr>
        <p:spPr>
          <a:xfrm>
            <a:off x="653406" y="3425873"/>
            <a:ext cx="4298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Treatment Services </a:t>
            </a:r>
            <a:endParaRPr lang="en-GB" sz="4800" dirty="0"/>
          </a:p>
        </p:txBody>
      </p:sp>
      <p:sp>
        <p:nvSpPr>
          <p:cNvPr id="11" name="TextBox 10"/>
          <p:cNvSpPr txBox="1"/>
          <p:nvPr/>
        </p:nvSpPr>
        <p:spPr>
          <a:xfrm>
            <a:off x="653405" y="4924391"/>
            <a:ext cx="742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Support  services </a:t>
            </a:r>
            <a:r>
              <a:rPr lang="en-GB" b="1" dirty="0"/>
              <a:t>(housing, Job centre)  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217787" y="4139605"/>
            <a:ext cx="4983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Economic downturn - retail</a:t>
            </a:r>
            <a:endParaRPr lang="en-GB" sz="4800" dirty="0"/>
          </a:p>
        </p:txBody>
      </p:sp>
      <p:sp>
        <p:nvSpPr>
          <p:cNvPr id="19" name="TextBox 18"/>
          <p:cNvSpPr txBox="1"/>
          <p:nvPr/>
        </p:nvSpPr>
        <p:spPr>
          <a:xfrm>
            <a:off x="653405" y="4148589"/>
            <a:ext cx="4983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Design of Area </a:t>
            </a:r>
            <a:endParaRPr lang="en-GB" sz="48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5217787" y="3461206"/>
            <a:ext cx="4298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Cost of Delivery </a:t>
            </a:r>
            <a:endParaRPr lang="en-GB" sz="4800" dirty="0"/>
          </a:p>
        </p:txBody>
      </p:sp>
      <p:sp>
        <p:nvSpPr>
          <p:cNvPr id="3" name="Rectangle 2"/>
          <p:cNvSpPr/>
          <p:nvPr/>
        </p:nvSpPr>
        <p:spPr>
          <a:xfrm>
            <a:off x="653405" y="5709177"/>
            <a:ext cx="67346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Vulnerable Persons v Criminal Targets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1656272" y="3425873"/>
            <a:ext cx="854500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2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6" grpId="0"/>
      <p:bldP spid="7" grpId="0"/>
      <p:bldP spid="8" grpId="0"/>
      <p:bldP spid="9" grpId="0"/>
      <p:bldP spid="10" grpId="0"/>
      <p:bldP spid="11" grpId="0"/>
      <p:bldP spid="16" grpId="0"/>
      <p:bldP spid="19" grpId="0"/>
      <p:bldP spid="20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09524" y="467501"/>
            <a:ext cx="9433889" cy="84921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3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6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9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12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b="1" u="sng" dirty="0">
                <a:solidFill>
                  <a:schemeClr val="tx1"/>
                </a:solidFill>
              </a:rPr>
              <a:t>Victim or Survivor or Perpetrator</a:t>
            </a:r>
            <a:endParaRPr lang="en-GB" u="sng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8" y="2428873"/>
            <a:ext cx="3352802" cy="16764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514" y="1638298"/>
            <a:ext cx="2245836" cy="3133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3041" y="2428874"/>
            <a:ext cx="3434484" cy="15525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602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351" y="33941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Real Life!</a:t>
            </a:r>
            <a:endParaRPr lang="en-GB" sz="4000" dirty="0"/>
          </a:p>
        </p:txBody>
      </p:sp>
      <p:sp>
        <p:nvSpPr>
          <p:cNvPr id="12" name="TextBox 11"/>
          <p:cNvSpPr txBox="1"/>
          <p:nvPr/>
        </p:nvSpPr>
        <p:spPr>
          <a:xfrm>
            <a:off x="4232793" y="1194074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This is Maria, she is 25 years of age </a:t>
            </a:r>
            <a:endParaRPr lang="en-GB" sz="4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4" t="7166" r="54189"/>
          <a:stretch/>
        </p:blipFill>
        <p:spPr>
          <a:xfrm>
            <a:off x="971549" y="1946640"/>
            <a:ext cx="2162176" cy="344020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232796" y="2399969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She is a known street worker </a:t>
            </a:r>
            <a:endParaRPr lang="en-GB" sz="4800" dirty="0"/>
          </a:p>
        </p:txBody>
      </p:sp>
      <p:sp>
        <p:nvSpPr>
          <p:cNvPr id="17" name="TextBox 16"/>
          <p:cNvSpPr txBox="1"/>
          <p:nvPr/>
        </p:nvSpPr>
        <p:spPr>
          <a:xfrm>
            <a:off x="4232792" y="3676482"/>
            <a:ext cx="73571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On Saturday night she  was arrested for possession of a Class A drug and intention to supply </a:t>
            </a:r>
            <a:endParaRPr lang="en-GB" sz="4800" dirty="0"/>
          </a:p>
        </p:txBody>
      </p:sp>
      <p:sp>
        <p:nvSpPr>
          <p:cNvPr id="18" name="TextBox 17"/>
          <p:cNvSpPr txBox="1"/>
          <p:nvPr/>
        </p:nvSpPr>
        <p:spPr>
          <a:xfrm>
            <a:off x="4232792" y="3025520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Maria has no fixed address </a:t>
            </a:r>
            <a:endParaRPr lang="en-GB" sz="4800" dirty="0"/>
          </a:p>
        </p:txBody>
      </p:sp>
      <p:sp>
        <p:nvSpPr>
          <p:cNvPr id="19" name="TextBox 18"/>
          <p:cNvSpPr txBox="1"/>
          <p:nvPr/>
        </p:nvSpPr>
        <p:spPr>
          <a:xfrm>
            <a:off x="4232792" y="1807704"/>
            <a:ext cx="7204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Maria is from Poland  </a:t>
            </a:r>
            <a:endParaRPr lang="en-GB" sz="4800" dirty="0"/>
          </a:p>
        </p:txBody>
      </p:sp>
      <p:sp>
        <p:nvSpPr>
          <p:cNvPr id="5" name="Rectangle 4"/>
          <p:cNvSpPr/>
          <p:nvPr/>
        </p:nvSpPr>
        <p:spPr>
          <a:xfrm>
            <a:off x="419099" y="5744152"/>
            <a:ext cx="958215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/>
              <a:t>Victim or Survivor or Perpetrator ?</a:t>
            </a:r>
            <a:endParaRPr lang="en-GB" sz="40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84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76564" y="463973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/>
              <a:t>Real Life!</a:t>
            </a:r>
            <a:endParaRPr lang="en-GB" sz="4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4" t="7166" r="54189"/>
          <a:stretch/>
        </p:blipFill>
        <p:spPr>
          <a:xfrm>
            <a:off x="971549" y="1946640"/>
            <a:ext cx="2162176" cy="344020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960428" y="1514022"/>
            <a:ext cx="7204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was trafficked when she was 20</a:t>
            </a:r>
            <a:endParaRPr lang="en-GB" sz="2400" dirty="0"/>
          </a:p>
        </p:txBody>
      </p:sp>
      <p:sp>
        <p:nvSpPr>
          <p:cNvPr id="17" name="TextBox 16"/>
          <p:cNvSpPr txBox="1"/>
          <p:nvPr/>
        </p:nvSpPr>
        <p:spPr>
          <a:xfrm>
            <a:off x="3960427" y="2593180"/>
            <a:ext cx="7721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is dependant on drugs due to her Boyfriend  </a:t>
            </a:r>
            <a:endParaRPr lang="en-GB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3960427" y="2058241"/>
            <a:ext cx="7204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has had her passport taken from her</a:t>
            </a:r>
            <a:endParaRPr lang="en-GB" sz="2400" dirty="0"/>
          </a:p>
        </p:txBody>
      </p:sp>
      <p:sp>
        <p:nvSpPr>
          <p:cNvPr id="19" name="TextBox 18"/>
          <p:cNvSpPr txBox="1"/>
          <p:nvPr/>
        </p:nvSpPr>
        <p:spPr>
          <a:xfrm>
            <a:off x="10496323" y="670260"/>
            <a:ext cx="1329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FF0000"/>
                </a:solidFill>
              </a:rPr>
              <a:t>All 3</a:t>
            </a:r>
            <a:endParaRPr lang="en-GB" sz="4800" dirty="0"/>
          </a:p>
        </p:txBody>
      </p:sp>
      <p:sp>
        <p:nvSpPr>
          <p:cNvPr id="5" name="Rectangle 4"/>
          <p:cNvSpPr/>
          <p:nvPr/>
        </p:nvSpPr>
        <p:spPr>
          <a:xfrm>
            <a:off x="3960427" y="660176"/>
            <a:ext cx="626745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Victim or Survivor or Perpetrator ?</a:t>
            </a:r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3960427" y="5102008"/>
            <a:ext cx="735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English is not her first language 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3960426" y="3704490"/>
            <a:ext cx="7721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currently lives with her boyfriend (Pays Rent) </a:t>
            </a:r>
            <a:endParaRPr lang="en-GB" sz="4400" dirty="0"/>
          </a:p>
        </p:txBody>
      </p:sp>
      <p:sp>
        <p:nvSpPr>
          <p:cNvPr id="13" name="TextBox 12"/>
          <p:cNvSpPr txBox="1"/>
          <p:nvPr/>
        </p:nvSpPr>
        <p:spPr>
          <a:xfrm>
            <a:off x="3960427" y="4191300"/>
            <a:ext cx="7357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has been subjected to physical and mental abuse and been hospitalised </a:t>
            </a:r>
            <a:endParaRPr lang="en-GB" sz="2400" dirty="0"/>
          </a:p>
        </p:txBody>
      </p:sp>
      <p:sp>
        <p:nvSpPr>
          <p:cNvPr id="14" name="TextBox 13"/>
          <p:cNvSpPr txBox="1"/>
          <p:nvPr/>
        </p:nvSpPr>
        <p:spPr>
          <a:xfrm>
            <a:off x="3960427" y="3147229"/>
            <a:ext cx="7357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She currently sells drugs and sex to survive </a:t>
            </a:r>
            <a:endParaRPr lang="en-GB" sz="44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61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10" grpId="0"/>
      <p:bldP spid="11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5826" y="4556264"/>
            <a:ext cx="3056869" cy="220422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5127" y="2890644"/>
            <a:ext cx="114100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Provide REASSURANCE to the residential and business community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5127" y="4201042"/>
            <a:ext cx="87014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Work closely with partners and SIGNPOST sex workers to the appropriate support networks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5127" y="1313888"/>
            <a:ext cx="1141009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r>
              <a:rPr lang="en-GB" sz="3200" dirty="0"/>
              <a:t>Work together to SAFEGUARD the most vulnerable in the community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5996" y="212947"/>
            <a:ext cx="84598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r>
              <a:rPr lang="en-GB" sz="3600" b="1" u="sng" dirty="0"/>
              <a:t>Community Safety Partnership</a:t>
            </a:r>
          </a:p>
        </p:txBody>
      </p:sp>
    </p:spTree>
    <p:extLst>
      <p:ext uri="{BB962C8B-B14F-4D97-AF65-F5344CB8AC3E}">
        <p14:creationId xmlns:p14="http://schemas.microsoft.com/office/powerpoint/2010/main" val="474945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5826" y="4556264"/>
            <a:ext cx="3056869" cy="220422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57725" y="500640"/>
            <a:ext cx="10555705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Who are the Community Safety Partnership ?</a:t>
            </a:r>
          </a:p>
          <a:p>
            <a:pPr algn="ctr"/>
            <a:endParaRPr lang="en-GB" sz="3600" b="1" dirty="0"/>
          </a:p>
          <a:p>
            <a:r>
              <a:rPr lang="en-GB" sz="2400" dirty="0"/>
              <a:t>Swansea Council			Coastal Housing</a:t>
            </a:r>
          </a:p>
          <a:p>
            <a:r>
              <a:rPr lang="en-GB" sz="2400" dirty="0"/>
              <a:t>SW Police				Universities</a:t>
            </a:r>
          </a:p>
          <a:p>
            <a:r>
              <a:rPr lang="en-GB" sz="2400" dirty="0"/>
              <a:t>Transport police			Swansea bay Health Board</a:t>
            </a:r>
          </a:p>
          <a:p>
            <a:r>
              <a:rPr lang="en-GB" sz="2400" dirty="0" err="1"/>
              <a:t>Barod</a:t>
            </a:r>
            <a:r>
              <a:rPr lang="en-GB" sz="2400" dirty="0"/>
              <a:t>					Probation </a:t>
            </a:r>
          </a:p>
          <a:p>
            <a:r>
              <a:rPr lang="en-GB" sz="2400" dirty="0"/>
              <a:t>Women’s Aid				</a:t>
            </a:r>
            <a:r>
              <a:rPr lang="en-GB" sz="2400" dirty="0" err="1"/>
              <a:t>Dafodol</a:t>
            </a:r>
            <a:endParaRPr lang="en-GB" sz="2400" dirty="0"/>
          </a:p>
          <a:p>
            <a:r>
              <a:rPr lang="en-GB" sz="2400" dirty="0"/>
              <a:t>Business Improvement District	GP’s</a:t>
            </a:r>
          </a:p>
          <a:p>
            <a:r>
              <a:rPr lang="en-GB" sz="2400" dirty="0"/>
              <a:t>Swansea Job centre 		CAERLAS</a:t>
            </a:r>
          </a:p>
          <a:p>
            <a:r>
              <a:rPr lang="en-GB" sz="2400" dirty="0"/>
              <a:t>WACARDA				Welsh Ambulance Service </a:t>
            </a:r>
          </a:p>
          <a:p>
            <a:r>
              <a:rPr lang="en-GB" sz="2400" dirty="0"/>
              <a:t>Youth Service 			</a:t>
            </a:r>
            <a:r>
              <a:rPr lang="en-GB" sz="2400" dirty="0" err="1"/>
              <a:t>Hafal</a:t>
            </a:r>
            <a:r>
              <a:rPr lang="en-GB" sz="2400" dirty="0"/>
              <a:t> / </a:t>
            </a:r>
            <a:r>
              <a:rPr lang="en-GB" sz="2400" dirty="0" err="1"/>
              <a:t>Gorfal</a:t>
            </a:r>
            <a:endParaRPr lang="en-GB" sz="2400" dirty="0"/>
          </a:p>
          <a:p>
            <a:r>
              <a:rPr lang="en-GB" sz="2400" dirty="0"/>
              <a:t>Education 				and more…………….</a:t>
            </a:r>
          </a:p>
          <a:p>
            <a:endParaRPr lang="en-GB" sz="2000" b="1" dirty="0"/>
          </a:p>
          <a:p>
            <a:r>
              <a:rPr lang="en-GB" sz="3600" b="1" dirty="0"/>
              <a:t>Work Together to Problem Solve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136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5826" y="4556264"/>
            <a:ext cx="3056869" cy="2204229"/>
          </a:xfrm>
          <a:prstGeom prst="rect">
            <a:avLst/>
          </a:prstGeom>
        </p:spPr>
      </p:pic>
      <p:pic>
        <p:nvPicPr>
          <p:cNvPr id="3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41" y="1764875"/>
            <a:ext cx="4343569" cy="3893503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90741" y="317604"/>
            <a:ext cx="8877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Wellbeing of Future Generations</a:t>
            </a:r>
          </a:p>
        </p:txBody>
      </p:sp>
      <p:pic>
        <p:nvPicPr>
          <p:cNvPr id="5" name="Picture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247" y="1054607"/>
            <a:ext cx="4697730" cy="625970"/>
          </a:xfrm>
          <a:prstGeom prst="rect">
            <a:avLst/>
          </a:prstGeom>
          <a:noFill/>
        </p:spPr>
      </p:pic>
      <p:pic>
        <p:nvPicPr>
          <p:cNvPr id="6" name="Picture 5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326" y="1920800"/>
            <a:ext cx="4697730" cy="631584"/>
          </a:xfrm>
          <a:prstGeom prst="rect">
            <a:avLst/>
          </a:prstGeom>
          <a:noFill/>
        </p:spPr>
      </p:pic>
      <p:pic>
        <p:nvPicPr>
          <p:cNvPr id="7" name="Picture 6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968" y="2900392"/>
            <a:ext cx="4697730" cy="873159"/>
          </a:xfrm>
          <a:prstGeom prst="rect">
            <a:avLst/>
          </a:prstGeom>
          <a:noFill/>
        </p:spPr>
      </p:pic>
      <p:pic>
        <p:nvPicPr>
          <p:cNvPr id="8" name="Picture 7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310" y="4261274"/>
            <a:ext cx="4697730" cy="622341"/>
          </a:xfrm>
          <a:prstGeom prst="rect">
            <a:avLst/>
          </a:prstGeom>
          <a:noFill/>
        </p:spPr>
      </p:pic>
      <p:pic>
        <p:nvPicPr>
          <p:cNvPr id="9" name="Picture 8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521" y="5328230"/>
            <a:ext cx="4697730" cy="8040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7253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1424" y="230112"/>
            <a:ext cx="10436869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Why Do We Want To Achieve It?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Improve quality of life within the community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Increase confidence in the community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Create a stronger, resilient, prosperous community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Make High St a better place to live,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dirty="0"/>
              <a:t>work and visit</a:t>
            </a:r>
          </a:p>
          <a:p>
            <a:endParaRPr lang="en-GB" sz="3600" b="1" dirty="0"/>
          </a:p>
          <a:p>
            <a:endParaRPr lang="en-GB" sz="3600" b="1" dirty="0"/>
          </a:p>
          <a:p>
            <a:pPr algn="ctr"/>
            <a:endParaRPr lang="en-GB" sz="3600" b="1" dirty="0"/>
          </a:p>
          <a:p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3079" y="4556264"/>
            <a:ext cx="3056869" cy="220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870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7300" y="1230401"/>
            <a:ext cx="994733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b="1" dirty="0"/>
          </a:p>
          <a:p>
            <a:r>
              <a:rPr lang="en-GB" sz="3600" b="1" dirty="0"/>
              <a:t>Work Together to Problem Solve:</a:t>
            </a:r>
          </a:p>
          <a:p>
            <a:endParaRPr lang="en-GB" sz="3600" b="1" dirty="0"/>
          </a:p>
          <a:p>
            <a:r>
              <a:rPr lang="en-GB" sz="3600" b="1" dirty="0">
                <a:solidFill>
                  <a:srgbClr val="FF0000"/>
                </a:solidFill>
              </a:rPr>
              <a:t>O - </a:t>
            </a:r>
            <a:r>
              <a:rPr lang="en-GB" sz="3600" b="1" dirty="0"/>
              <a:t>Objective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S - </a:t>
            </a:r>
            <a:r>
              <a:rPr lang="en-GB" sz="3600" b="1" dirty="0"/>
              <a:t>Scanning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A - </a:t>
            </a:r>
            <a:r>
              <a:rPr lang="en-GB" sz="3600" b="1" dirty="0"/>
              <a:t>Analysis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R - </a:t>
            </a:r>
            <a:r>
              <a:rPr lang="en-GB" sz="3600" b="1" dirty="0"/>
              <a:t>Response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A - </a:t>
            </a:r>
            <a:r>
              <a:rPr lang="en-GB" sz="3600" b="1" dirty="0"/>
              <a:t>Assessment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3079" y="4556264"/>
            <a:ext cx="3056869" cy="220422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15127" y="251871"/>
            <a:ext cx="84598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r>
              <a:rPr lang="en-GB" sz="3600" b="1" u="sng" dirty="0"/>
              <a:t>How do we do it?</a:t>
            </a:r>
          </a:p>
        </p:txBody>
      </p:sp>
    </p:spTree>
    <p:extLst>
      <p:ext uri="{BB962C8B-B14F-4D97-AF65-F5344CB8AC3E}">
        <p14:creationId xmlns:p14="http://schemas.microsoft.com/office/powerpoint/2010/main" val="2395018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356" y="636329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Working together - CIG </a:t>
            </a:r>
            <a:endParaRPr lang="en-GB" sz="4000" dirty="0"/>
          </a:p>
        </p:txBody>
      </p:sp>
      <p:sp>
        <p:nvSpPr>
          <p:cNvPr id="12" name="TextBox 11"/>
          <p:cNvSpPr txBox="1"/>
          <p:nvPr/>
        </p:nvSpPr>
        <p:spPr>
          <a:xfrm>
            <a:off x="1053456" y="160787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Police</a:t>
            </a:r>
            <a:r>
              <a:rPr lang="en-GB" sz="2800" b="1" u="sng" dirty="0"/>
              <a:t> </a:t>
            </a:r>
            <a:endParaRPr lang="en-GB" sz="4800" dirty="0"/>
          </a:p>
        </p:txBody>
      </p:sp>
      <p:sp>
        <p:nvSpPr>
          <p:cNvPr id="6" name="TextBox 5"/>
          <p:cNvSpPr txBox="1"/>
          <p:nvPr/>
        </p:nvSpPr>
        <p:spPr>
          <a:xfrm>
            <a:off x="1053456" y="226682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Community Safety Partnership </a:t>
            </a:r>
            <a:endParaRPr lang="en-GB" sz="4800" dirty="0"/>
          </a:p>
        </p:txBody>
      </p:sp>
      <p:sp>
        <p:nvSpPr>
          <p:cNvPr id="7" name="TextBox 6"/>
          <p:cNvSpPr txBox="1"/>
          <p:nvPr/>
        </p:nvSpPr>
        <p:spPr>
          <a:xfrm>
            <a:off x="1053456" y="292577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3rd Sector Partners</a:t>
            </a:r>
            <a:endParaRPr lang="en-GB" sz="4800" dirty="0"/>
          </a:p>
        </p:txBody>
      </p:sp>
      <p:sp>
        <p:nvSpPr>
          <p:cNvPr id="8" name="TextBox 7"/>
          <p:cNvSpPr txBox="1"/>
          <p:nvPr/>
        </p:nvSpPr>
        <p:spPr>
          <a:xfrm>
            <a:off x="1053456" y="358472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Drop in centres</a:t>
            </a:r>
            <a:endParaRPr lang="en-GB" sz="4800" dirty="0"/>
          </a:p>
        </p:txBody>
      </p:sp>
      <p:sp>
        <p:nvSpPr>
          <p:cNvPr id="9" name="TextBox 8"/>
          <p:cNvSpPr txBox="1"/>
          <p:nvPr/>
        </p:nvSpPr>
        <p:spPr>
          <a:xfrm>
            <a:off x="1053456" y="4346729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Regeneration</a:t>
            </a:r>
            <a:endParaRPr lang="en-GB" sz="4800" dirty="0"/>
          </a:p>
        </p:txBody>
      </p:sp>
      <p:sp>
        <p:nvSpPr>
          <p:cNvPr id="10" name="TextBox 9"/>
          <p:cNvSpPr txBox="1"/>
          <p:nvPr/>
        </p:nvSpPr>
        <p:spPr>
          <a:xfrm>
            <a:off x="1053456" y="5042054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Health Services </a:t>
            </a:r>
            <a:endParaRPr lang="en-GB" sz="4800" dirty="0"/>
          </a:p>
        </p:txBody>
      </p:sp>
      <p:sp>
        <p:nvSpPr>
          <p:cNvPr id="11" name="TextBox 10"/>
          <p:cNvSpPr txBox="1"/>
          <p:nvPr/>
        </p:nvSpPr>
        <p:spPr>
          <a:xfrm>
            <a:off x="1053456" y="5729458"/>
            <a:ext cx="5461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Housing  </a:t>
            </a:r>
            <a:endParaRPr lang="en-GB" sz="4800" dirty="0"/>
          </a:p>
        </p:txBody>
      </p:sp>
      <p:sp>
        <p:nvSpPr>
          <p:cNvPr id="13" name="TextBox 12"/>
          <p:cNvSpPr txBox="1"/>
          <p:nvPr/>
        </p:nvSpPr>
        <p:spPr>
          <a:xfrm>
            <a:off x="6892281" y="2870161"/>
            <a:ext cx="3509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Intelligence </a:t>
            </a:r>
            <a:endParaRPr lang="en-GB" sz="4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2573" y="338214"/>
            <a:ext cx="4527002" cy="2012001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892281" y="3580458"/>
            <a:ext cx="3509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GP’s &amp; Pharmacy</a:t>
            </a:r>
            <a:endParaRPr lang="en-GB" sz="48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81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6095" y="611767"/>
            <a:ext cx="78788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Four Phases of Policing Response</a:t>
            </a:r>
          </a:p>
          <a:p>
            <a:endParaRPr lang="en-GB" sz="3600" dirty="0"/>
          </a:p>
          <a:p>
            <a:r>
              <a:rPr lang="en-GB" sz="3600" b="1" dirty="0"/>
              <a:t>						</a:t>
            </a:r>
            <a:r>
              <a:rPr lang="en-GB" sz="3600" dirty="0"/>
              <a:t>Engage</a:t>
            </a:r>
          </a:p>
          <a:p>
            <a:endParaRPr lang="en-GB" sz="3600" dirty="0"/>
          </a:p>
          <a:p>
            <a:r>
              <a:rPr lang="en-GB" sz="3600" dirty="0"/>
              <a:t>						Support</a:t>
            </a:r>
          </a:p>
          <a:p>
            <a:endParaRPr lang="en-GB" sz="3600" dirty="0"/>
          </a:p>
          <a:p>
            <a:r>
              <a:rPr lang="en-GB" sz="3600" dirty="0"/>
              <a:t>						Connect</a:t>
            </a:r>
          </a:p>
          <a:p>
            <a:endParaRPr lang="en-GB" sz="3600" dirty="0"/>
          </a:p>
          <a:p>
            <a:r>
              <a:rPr lang="en-GB" sz="3600" dirty="0"/>
              <a:t>						Enforce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632" y="2200453"/>
            <a:ext cx="4721887" cy="314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6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4515" y="4624608"/>
            <a:ext cx="2970967" cy="2130945"/>
          </a:xfrm>
          <a:prstGeom prst="rect">
            <a:avLst/>
          </a:prstGeom>
        </p:spPr>
      </p:pic>
      <p:pic>
        <p:nvPicPr>
          <p:cNvPr id="3" name="Picture 2" descr="C:\Users\swp1027\AppData\Local\Microsoft\Windows\INetCache\Content.Outlook\G7AHBH8D\Matthew st photo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708530" y="871997"/>
            <a:ext cx="4764718" cy="323628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/>
          <p:cNvSpPr/>
          <p:nvPr/>
        </p:nvSpPr>
        <p:spPr>
          <a:xfrm>
            <a:off x="132641" y="225666"/>
            <a:ext cx="56450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/>
              <a:t>PERCEPTION v REALITY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7585" y="1511384"/>
            <a:ext cx="5874423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UK’s WORST HIGH ST ??????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DRUGS, VIOLENCE AND PROSTITUTION ????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POLICE ARE BLEACHING THE STREETS ????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GO AREA ??????</a:t>
            </a:r>
          </a:p>
          <a:p>
            <a:endParaRPr lang="en-GB" dirty="0"/>
          </a:p>
          <a:p>
            <a:pPr algn="ctr"/>
            <a:r>
              <a:rPr lang="en-GB" sz="2400" b="1" dirty="0"/>
              <a:t>OR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382" y="4743038"/>
            <a:ext cx="3252759" cy="155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378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5047" y="187820"/>
            <a:ext cx="43645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/>
              <a:t>The story so Far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1078" y="804238"/>
            <a:ext cx="10742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Purchase of the old Palace theatre  - Regeneration project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1078" y="1183903"/>
            <a:ext cx="107423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ea typeface="Calibri" panose="020F0502020204030204" pitchFamily="34" charset="0"/>
              </a:rPr>
              <a:t>Dyfodol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 recently been awarded a grant from APB for up to 30 additional spaces to include rapid access for prescribing and support services for non-criminal justice referrals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41078" y="1917834"/>
            <a:ext cx="10118849" cy="777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SBUHB sexual health nurse now operating from the Women’s Aid van every Monday evening – proving successful as 6 women have now had sexual health assessments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41078" y="2623303"/>
            <a:ext cx="9229388" cy="423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Needle exchange available now on the SWAN van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41078" y="3040382"/>
            <a:ext cx="9229388" cy="777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5 boarded up shops identified as an opportunity to develop a safe space, community hub and enterprise, partnership outreach space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41078" y="3786420"/>
            <a:ext cx="105648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Public perception has improved, although the public are aware of people in area using drugs, not just the sex workers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1078" y="4526023"/>
            <a:ext cx="84222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Amount of visible sex workers and </a:t>
            </a:r>
            <a:r>
              <a:rPr lang="en-US" sz="2000" dirty="0" err="1">
                <a:latin typeface="Arial" panose="020B0604020202020204" pitchFamily="34" charset="0"/>
                <a:ea typeface="Calibri" panose="020F0502020204030204" pitchFamily="34" charset="0"/>
              </a:rPr>
              <a:t>kerb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 crawlers has decreased </a:t>
            </a:r>
            <a:r>
              <a:rPr lang="en-US" sz="2000" dirty="0" err="1">
                <a:latin typeface="Arial" panose="020B0604020202020204" pitchFamily="34" charset="0"/>
                <a:ea typeface="Calibri" panose="020F0502020204030204" pitchFamily="34" charset="0"/>
              </a:rPr>
              <a:t>onn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 the High Street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4515" y="4624608"/>
            <a:ext cx="2970967" cy="213094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41078" y="5294823"/>
            <a:ext cx="811744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Secured additional funding from the PCC for an additional outreach worker in BAROD (6 months only but looking for a sustainable long term outcome)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37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:\Presentations\balancing-act-managemetn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044" y="1567543"/>
            <a:ext cx="8787740" cy="375260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34356" y="636329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Finding the Balance 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0711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575" y="2282824"/>
            <a:ext cx="4629150" cy="3086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34756" y="712529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/>
              <a:t>Thank you</a:t>
            </a:r>
            <a:endParaRPr lang="en-GB" sz="4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0374" y="4624608"/>
            <a:ext cx="2949677" cy="213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193818"/>
      </p:ext>
    </p:extLst>
  </p:cSld>
  <p:clrMapOvr>
    <a:masterClrMapping/>
  </p:clrMapOvr>
</p:sld>
</file>

<file path=ppt/theme/theme1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owerPoint_Presentation_Template v2" id="{AF488559-0B1B-48CF-8743-838A84B0C28D}" vid="{E21139F1-4B0A-43CA-8D02-0231D23650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2424</TotalTime>
  <Words>853</Words>
  <Application>Microsoft Office PowerPoint</Application>
  <PresentationFormat>Widescreen</PresentationFormat>
  <Paragraphs>152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Calibri Light</vt:lpstr>
      <vt:lpstr>Microsoft Sans Serif</vt:lpstr>
      <vt:lpstr>Tahoma</vt:lpstr>
      <vt:lpstr>1_Default Design</vt:lpstr>
      <vt:lpstr>Office Theme</vt:lpstr>
      <vt:lpstr>PowerPoint Presentation</vt:lpstr>
      <vt:lpstr>PowerPoint Presentation</vt:lpstr>
      <vt:lpstr> Setting the Scene  What do you know / Understand?</vt:lpstr>
      <vt:lpstr>Influence of the Media</vt:lpstr>
      <vt:lpstr>Issues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Service Plan Review Group</dc:title>
  <dc:creator>Rowlands, Richard (Corporate Performance Manager)</dc:creator>
  <cp:lastModifiedBy>Mike Durke</cp:lastModifiedBy>
  <cp:revision>195</cp:revision>
  <dcterms:created xsi:type="dcterms:W3CDTF">2019-07-02T14:15:39Z</dcterms:created>
  <dcterms:modified xsi:type="dcterms:W3CDTF">2020-02-05T11:28:30Z</dcterms:modified>
</cp:coreProperties>
</file>