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7"/>
  </p:notesMasterIdLst>
  <p:handoutMasterIdLst>
    <p:handoutMasterId r:id="rId19"/>
  </p:handoutMasterIdLst>
  <p:sldIdLst>
    <p:sldId id="256" r:id="rId3"/>
    <p:sldId id="283" r:id="rId4"/>
    <p:sldId id="292" r:id="rId5"/>
    <p:sldId id="293" r:id="rId6"/>
    <p:sldId id="295" r:id="rId8"/>
    <p:sldId id="298" r:id="rId9"/>
    <p:sldId id="296" r:id="rId10"/>
    <p:sldId id="315" r:id="rId11"/>
    <p:sldId id="316" r:id="rId12"/>
    <p:sldId id="297" r:id="rId13"/>
    <p:sldId id="303" r:id="rId14"/>
    <p:sldId id="299" r:id="rId15"/>
    <p:sldId id="312" r:id="rId16"/>
    <p:sldId id="275" r:id="rId17"/>
    <p:sldId id="29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FD4443E-F989-4FC4-A0C8-D5A2AF1F390B}" styleName="深色样式 1 - 强调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5" d="100"/>
          <a:sy n="105" d="100"/>
        </p:scale>
        <p:origin x="1716"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notesMaster" Target="notesMasters/notesMaster1.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2" Type="http://schemas.openxmlformats.org/officeDocument/2006/relationships/tableStyles" Target="tableStyles.xml"/><Relationship Id="rId21" Type="http://schemas.openxmlformats.org/officeDocument/2006/relationships/viewProps" Target="viewProps.xml"/><Relationship Id="rId20" Type="http://schemas.openxmlformats.org/officeDocument/2006/relationships/presProps" Target="presProps.xml"/><Relationship Id="rId2" Type="http://schemas.openxmlformats.org/officeDocument/2006/relationships/theme" Target="theme/theme1.xml"/><Relationship Id="rId19" Type="http://schemas.openxmlformats.org/officeDocument/2006/relationships/handoutMaster" Target="handoutMasters/handoutMaster1.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 students to prepare their list and discuss them.</a:t>
            </a:r>
            <a:endParaRPr lang="en-GB" dirty="0"/>
          </a:p>
          <a:p>
            <a:r>
              <a:rPr lang="en-GB" dirty="0"/>
              <a:t>Then synchronise the points from each group to prepare a master list of class rules.</a:t>
            </a:r>
            <a:endParaRPr lang="en-GB" dirty="0"/>
          </a:p>
          <a:p>
            <a:r>
              <a:rPr lang="en-GB" dirty="0"/>
              <a:t>Generalise the expectations as mentioned in the key points of the slide</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International Hotel Management</a:t>
            </a:r>
            <a:br>
              <a:rPr lang="en-GB" altLang="en-US" sz="2400" dirty="0"/>
            </a:br>
            <a:br>
              <a:rPr lang="en-GB" altLang="en-US" dirty="0"/>
            </a:br>
            <a:r>
              <a:rPr lang="en-GB" dirty="0"/>
              <a:t> </a:t>
            </a:r>
            <a:r>
              <a:rPr lang="en-GB" sz="3100" b="1" dirty="0">
                <a:solidFill>
                  <a:schemeClr val="accent2">
                    <a:lumMod val="20000"/>
                    <a:lumOff val="80000"/>
                  </a:schemeClr>
                </a:solidFill>
              </a:rPr>
              <a:t>Personnel Resourcing &amp;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(M5X 01921)</a:t>
            </a:r>
            <a:br>
              <a:rPr lang="en-GB" sz="3100" b="1" dirty="0">
                <a:solidFill>
                  <a:schemeClr val="accent2">
                    <a:lumMod val="20000"/>
                    <a:lumOff val="80000"/>
                  </a:schemeClr>
                </a:solidFill>
              </a:rPr>
            </a:br>
            <a:r>
              <a:rPr lang="en-GB" sz="3100" b="1" dirty="0">
                <a:solidFill>
                  <a:srgbClr val="002060"/>
                </a:solidFill>
              </a:rPr>
              <a:t>Session 1</a:t>
            </a:r>
            <a:br>
              <a:rPr lang="en-GB" sz="3200" b="1" dirty="0">
                <a:solidFill>
                  <a:schemeClr val="accent2">
                    <a:lumMod val="20000"/>
                    <a:lumOff val="80000"/>
                  </a:schemeClr>
                </a:solidFill>
              </a:rPr>
            </a:br>
            <a:r>
              <a:rPr lang="en-GB" sz="7300" b="1" dirty="0">
                <a:solidFill>
                  <a:schemeClr val="accent2">
                    <a:lumMod val="20000"/>
                    <a:lumOff val="80000"/>
                  </a:schemeClr>
                </a:solidFill>
              </a:rPr>
              <a:t>Induction to the Module</a:t>
            </a:r>
            <a:endParaRPr lang="en-GB" altLang="en-US" dirty="0">
              <a:solidFill>
                <a:schemeClr val="accent2">
                  <a:lumMod val="20000"/>
                  <a:lumOff val="80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lstStyle/>
          <a:p>
            <a:r>
              <a:rPr lang="en-GB" dirty="0"/>
              <a:t>In </a:t>
            </a:r>
            <a:r>
              <a:rPr lang="en-GB"/>
              <a:t>this session we </a:t>
            </a:r>
            <a:r>
              <a:rPr lang="en-GB" dirty="0"/>
              <a:t>will…..</a:t>
            </a:r>
            <a:endParaRPr lang="en-GB" dirty="0"/>
          </a:p>
        </p:txBody>
      </p:sp>
      <p:sp>
        <p:nvSpPr>
          <p:cNvPr id="3" name="Content Placeholder 2"/>
          <p:cNvSpPr>
            <a:spLocks noGrp="1"/>
          </p:cNvSpPr>
          <p:nvPr>
            <p:ph idx="1"/>
          </p:nvPr>
        </p:nvSpPr>
        <p:spPr/>
        <p:txBody>
          <a:bodyPr/>
          <a:lstStyle/>
          <a:p>
            <a:r>
              <a:rPr lang="en-US" dirty="0"/>
              <a:t>Set class rules</a:t>
            </a:r>
            <a:endParaRPr lang="en-US" dirty="0"/>
          </a:p>
          <a:p>
            <a:pPr marL="0" indent="0">
              <a:buNone/>
            </a:pPr>
            <a:endParaRPr lang="en-US" dirty="0"/>
          </a:p>
          <a:p>
            <a:r>
              <a:rPr lang="en-US" dirty="0"/>
              <a:t>Overview the module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1">
            <a:lum bright="70000" contrast="-70000"/>
          </a:blip>
          <a:stretch>
            <a:fillRect/>
          </a:stretch>
        </p:blipFill>
        <p:spPr>
          <a:xfrm>
            <a:off x="755576" y="1404136"/>
            <a:ext cx="7344816" cy="4113097"/>
          </a:xfrm>
          <a:prstGeom prst="rect">
            <a:avLst/>
          </a:prstGeom>
        </p:spPr>
      </p:pic>
      <p:sp>
        <p:nvSpPr>
          <p:cNvPr id="2" name="Title 1"/>
          <p:cNvSpPr>
            <a:spLocks noGrp="1"/>
          </p:cNvSpPr>
          <p:nvPr>
            <p:ph type="title"/>
          </p:nvPr>
        </p:nvSpPr>
        <p:spPr/>
        <p:txBody>
          <a:bodyPr/>
          <a:lstStyle/>
          <a:p>
            <a:r>
              <a:rPr lang="en-GB" dirty="0"/>
              <a:t>Getting to know each other?</a:t>
            </a:r>
            <a:endParaRPr lang="en-GB" dirty="0"/>
          </a:p>
        </p:txBody>
      </p:sp>
      <p:sp>
        <p:nvSpPr>
          <p:cNvPr id="3" name="Content Placeholder 2"/>
          <p:cNvSpPr>
            <a:spLocks noGrp="1"/>
          </p:cNvSpPr>
          <p:nvPr>
            <p:ph idx="1"/>
          </p:nvPr>
        </p:nvSpPr>
        <p:spPr>
          <a:xfrm>
            <a:off x="457200" y="1600201"/>
            <a:ext cx="8229600" cy="3917032"/>
          </a:xfrm>
        </p:spPr>
        <p:txBody>
          <a:bodyPr/>
          <a:lstStyle/>
          <a:p>
            <a:pPr marL="0" indent="0">
              <a:buNone/>
            </a:pPr>
            <a:endParaRPr lang="en-GB" dirty="0" smtClean="0"/>
          </a:p>
          <a:p>
            <a:pPr marL="0" indent="0">
              <a:buNone/>
            </a:pPr>
            <a:endParaRPr lang="en-GB" dirty="0"/>
          </a:p>
          <a:p>
            <a:pPr marL="0" indent="0" algn="ctr">
              <a:buNone/>
            </a:pPr>
            <a:r>
              <a:rPr lang="en-GB" sz="4400" b="1" dirty="0" smtClean="0"/>
              <a:t>Can you do an ‘elevator pitch’?</a:t>
            </a:r>
            <a:endParaRPr lang="en-GB" sz="4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Classroom code of conduct</a:t>
            </a:r>
            <a:endParaRPr lang="en-GB" sz="4800" dirty="0"/>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a:p>
          <a:p>
            <a:pPr marL="0" indent="0" algn="ctr">
              <a:buNone/>
            </a:pPr>
            <a:r>
              <a:rPr lang="en-GB"/>
              <a:t>Refer </a:t>
            </a:r>
            <a:r>
              <a:rPr lang="en-GB" dirty="0"/>
              <a:t>to the classroom code </a:t>
            </a:r>
            <a:r>
              <a:rPr lang="en-GB"/>
              <a:t>of conduct</a:t>
            </a:r>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overview</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Title -	Personnel Resourcing &amp; Development</a:t>
            </a:r>
            <a:endParaRPr lang="en-GB" dirty="0"/>
          </a:p>
          <a:p>
            <a:pPr marL="0" indent="0">
              <a:buNone/>
            </a:pPr>
            <a:endParaRPr lang="en-GB" dirty="0"/>
          </a:p>
          <a:p>
            <a:pPr marL="0" indent="0">
              <a:buNone/>
            </a:pPr>
            <a:r>
              <a:rPr lang="en-GB" dirty="0"/>
              <a:t>Module - M5X01921</a:t>
            </a:r>
            <a:endParaRPr lang="en-GB" dirty="0"/>
          </a:p>
          <a:p>
            <a:pPr marL="0" indent="0">
              <a:buNone/>
            </a:pPr>
            <a:r>
              <a:rPr lang="en-GB" dirty="0"/>
              <a:t>Code</a:t>
            </a:r>
            <a:endParaRPr lang="en-GB" dirty="0"/>
          </a:p>
          <a:p>
            <a:pPr marL="0" indent="0">
              <a:buNone/>
            </a:pPr>
            <a:endParaRPr lang="en-GB" dirty="0"/>
          </a:p>
          <a:p>
            <a:pPr marL="0" indent="0">
              <a:buNone/>
            </a:pPr>
            <a:r>
              <a:rPr lang="en-GB" dirty="0"/>
              <a:t>Credits - 	20 (Level 5)</a:t>
            </a:r>
            <a:endParaRPr lang="en-GB" dirty="0"/>
          </a:p>
          <a:p>
            <a:pPr marL="0" indent="0">
              <a:buNone/>
            </a:pPr>
            <a:endParaRPr lang="en-GB" dirty="0"/>
          </a:p>
        </p:txBody>
      </p:sp>
      <p:pic>
        <p:nvPicPr>
          <p:cNvPr id="4" name="Picture 3"/>
          <p:cNvPicPr>
            <a:picLocks noChangeAspect="1"/>
          </p:cNvPicPr>
          <p:nvPr/>
        </p:nvPicPr>
        <p:blipFill>
          <a:blip r:embed="rId1"/>
          <a:stretch>
            <a:fillRect/>
          </a:stretch>
        </p:blipFill>
        <p:spPr>
          <a:xfrm>
            <a:off x="6404610" y="2176780"/>
            <a:ext cx="2412365" cy="3545840"/>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endParaRPr lang="en-GB" dirty="0"/>
          </a:p>
        </p:txBody>
      </p:sp>
      <p:sp>
        <p:nvSpPr>
          <p:cNvPr id="3" name="Content Placeholder 2"/>
          <p:cNvSpPr>
            <a:spLocks noGrp="1"/>
          </p:cNvSpPr>
          <p:nvPr>
            <p:ph idx="1"/>
          </p:nvPr>
        </p:nvSpPr>
        <p:spPr>
          <a:solidFill>
            <a:schemeClr val="accent4">
              <a:lumMod val="20000"/>
              <a:lumOff val="80000"/>
            </a:schemeClr>
          </a:solidFill>
        </p:spPr>
        <p:txBody>
          <a:bodyPr>
            <a:normAutofit/>
          </a:bodyPr>
          <a:lstStyle/>
          <a:p>
            <a:pPr marL="0" indent="0">
              <a:buNone/>
            </a:pPr>
            <a:endParaRPr lang="en-GB" dirty="0"/>
          </a:p>
          <a:p>
            <a:pPr marL="0" indent="0" algn="ctr">
              <a:buNone/>
            </a:pPr>
            <a:r>
              <a:rPr lang="en-GB" sz="3600" dirty="0"/>
              <a:t>Prepare a list of topics that you would expect to learn from this module.</a:t>
            </a:r>
            <a:endParaRPr lang="en-GB" sz="3600" dirty="0"/>
          </a:p>
          <a:p>
            <a:pPr marL="0" indent="0" algn="ctr">
              <a:buNone/>
            </a:pPr>
            <a:endParaRPr lang="en-GB" sz="3600" dirty="0"/>
          </a:p>
          <a:p>
            <a:pPr marL="0" indent="0" algn="ctr">
              <a:buNone/>
            </a:pPr>
            <a:r>
              <a:rPr lang="en-GB" sz="3600" dirty="0"/>
              <a:t>Share it with the class and see what others came up with</a:t>
            </a:r>
            <a:endParaRPr lang="en-GB" sz="3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dirty="0"/>
              <a:t>Aims and Learning Outcomes</a:t>
            </a:r>
            <a:endParaRPr lang="en-GB" dirty="0"/>
          </a:p>
        </p:txBody>
      </p:sp>
      <p:sp>
        <p:nvSpPr>
          <p:cNvPr id="3" name="Content Placeholder 2"/>
          <p:cNvSpPr>
            <a:spLocks noGrp="1"/>
          </p:cNvSpPr>
          <p:nvPr>
            <p:ph idx="1"/>
          </p:nvPr>
        </p:nvSpPr>
        <p:spPr/>
        <p:txBody>
          <a:bodyPr>
            <a:noAutofit/>
          </a:bodyPr>
          <a:lstStyle/>
          <a:p>
            <a:pPr marL="0" indent="0">
              <a:buNone/>
            </a:pPr>
            <a:r>
              <a:rPr lang="en-GB" sz="2000" b="1" dirty="0"/>
              <a:t>Aims - </a:t>
            </a:r>
            <a:endParaRPr lang="en-GB" sz="2000" b="1" dirty="0"/>
          </a:p>
          <a:p>
            <a:pPr marL="0" indent="0">
              <a:buNone/>
            </a:pPr>
            <a:endParaRPr lang="en-GB" sz="2000" b="1" dirty="0"/>
          </a:p>
          <a:p>
            <a:pPr marL="900430" indent="-900430">
              <a:buNone/>
            </a:pPr>
            <a:r>
              <a:rPr lang="en-GB" sz="1800" dirty="0"/>
              <a:t></a:t>
            </a:r>
            <a:r>
              <a:rPr lang="en-GB" sz="2000" dirty="0"/>
              <a:t>To  develop student knowledge and understanding of the principal internal and external environmental contexts of contemporary organisations within which HR professionals and workers interact to service customer demands and expectations.  This module will also explore the connection and the implications for and applications in, professional practice</a:t>
            </a:r>
            <a:endParaRPr lang="en-GB" sz="1800" dirty="0"/>
          </a:p>
          <a:p>
            <a:pPr marL="0" indent="0">
              <a:buNone/>
            </a:pPr>
            <a:endParaRPr lang="en-GB" sz="2000" b="1" dirty="0"/>
          </a:p>
          <a:p>
            <a:pPr marL="0" indent="0">
              <a:buNone/>
            </a:pPr>
            <a:endParaRPr lang="en-GB" sz="1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GB" dirty="0">
                <a:sym typeface="+mn-ea"/>
              </a:rPr>
              <a:t>Aims and Learning Outcomes</a:t>
            </a:r>
            <a:br>
              <a:rPr lang="en-GB" dirty="0"/>
            </a:br>
            <a:endParaRPr lang="en-US"/>
          </a:p>
        </p:txBody>
      </p:sp>
      <p:sp>
        <p:nvSpPr>
          <p:cNvPr id="3" name="Content Placeholder 2"/>
          <p:cNvSpPr>
            <a:spLocks noGrp="1"/>
          </p:cNvSpPr>
          <p:nvPr>
            <p:ph idx="1"/>
          </p:nvPr>
        </p:nvSpPr>
        <p:spPr/>
        <p:txBody>
          <a:bodyPr>
            <a:normAutofit fontScale="60000"/>
          </a:bodyPr>
          <a:p>
            <a:pPr marL="0" indent="0">
              <a:buNone/>
            </a:pPr>
            <a:r>
              <a:rPr lang="en-GB" b="1" dirty="0">
                <a:sym typeface="+mn-ea"/>
              </a:rPr>
              <a:t>Learning Outcomes –</a:t>
            </a:r>
            <a:endParaRPr lang="en-GB" b="1" dirty="0"/>
          </a:p>
          <a:p>
            <a:pPr marL="0" indent="0">
              <a:buNone/>
            </a:pPr>
            <a:r>
              <a:rPr lang="en-GB" dirty="0"/>
              <a:t>Upon the successful completion of this module, the student should be able to demonstrate the ability to:</a:t>
            </a:r>
            <a:endParaRPr lang="en-GB" dirty="0"/>
          </a:p>
          <a:p>
            <a:pPr marL="0" indent="0">
              <a:buNone/>
            </a:pPr>
            <a:endParaRPr lang="en-GB" dirty="0"/>
          </a:p>
          <a:p>
            <a:pPr marL="0" indent="0">
              <a:buNone/>
            </a:pPr>
            <a:r>
              <a:rPr lang="en-GB" dirty="0"/>
              <a:t>1.Demonstrate a critical understanding of the managerial and business environment within which personnel professionals work and analyse how resourcing an organisation is influenced by internal and external factors that determines a firms need to recruit, select, socialise, performance manage and mobilise people to meet and exceed their objectives and sustain competitive advantage;</a:t>
            </a:r>
            <a:endParaRPr lang="en-GB" dirty="0"/>
          </a:p>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GB" dirty="0">
                <a:sym typeface="+mn-ea"/>
              </a:rPr>
              <a:t>Aims and Learning Outcomes</a:t>
            </a:r>
            <a:br>
              <a:rPr lang="en-GB" dirty="0"/>
            </a:br>
            <a:endParaRPr lang="en-US"/>
          </a:p>
        </p:txBody>
      </p:sp>
      <p:sp>
        <p:nvSpPr>
          <p:cNvPr id="3" name="Content Placeholder 2"/>
          <p:cNvSpPr>
            <a:spLocks noGrp="1"/>
          </p:cNvSpPr>
          <p:nvPr>
            <p:ph idx="1"/>
          </p:nvPr>
        </p:nvSpPr>
        <p:spPr/>
        <p:txBody>
          <a:bodyPr>
            <a:normAutofit fontScale="70000"/>
          </a:bodyPr>
          <a:p>
            <a:pPr marL="0" indent="0">
              <a:buNone/>
            </a:pPr>
            <a:r>
              <a:rPr lang="en-GB" b="1" dirty="0">
                <a:sym typeface="+mn-ea"/>
              </a:rPr>
              <a:t>Learning Outcomes –</a:t>
            </a:r>
            <a:endParaRPr lang="en-GB" b="1" dirty="0">
              <a:sym typeface="+mn-ea"/>
            </a:endParaRPr>
          </a:p>
          <a:p>
            <a:pPr marL="0" indent="0">
              <a:buNone/>
            </a:pPr>
            <a:endParaRPr lang="en-GB" dirty="0"/>
          </a:p>
          <a:p>
            <a:pPr marL="0" indent="0">
              <a:buNone/>
            </a:pPr>
            <a:r>
              <a:rPr lang="en-GB" dirty="0"/>
              <a:t>2.Effectively communicate the links between personnel development and positive organisational outcomes evidenced in contemporary research and practiced by organisations committed to developing an engaged and talented workforce in possession of the appropriate skills, attitudes and experiences that enables them sustain life-long employment</a:t>
            </a:r>
            <a:endParaRPr lang="en-GB" dirty="0"/>
          </a:p>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Scheme of Work</a:t>
            </a:r>
            <a:endParaRPr lang="en-GB" dirty="0"/>
          </a:p>
        </p:txBody>
      </p:sp>
      <p:graphicFrame>
        <p:nvGraphicFramePr>
          <p:cNvPr id="4" name="Content Placeholder 3"/>
          <p:cNvGraphicFramePr>
            <a:graphicFrameLocks noGrp="1"/>
          </p:cNvGraphicFramePr>
          <p:nvPr>
            <p:ph idx="1"/>
          </p:nvPr>
        </p:nvGraphicFramePr>
        <p:xfrm>
          <a:off x="0" y="1222692"/>
          <a:ext cx="9144000" cy="5581650"/>
        </p:xfrm>
        <a:graphic>
          <a:graphicData uri="http://schemas.openxmlformats.org/drawingml/2006/table">
            <a:tbl>
              <a:tblPr>
                <a:tableStyleId>{8FD4443E-F989-4FC4-A0C8-D5A2AF1F390B}</a:tableStyleId>
              </a:tblPr>
              <a:tblGrid>
                <a:gridCol w="1900052"/>
                <a:gridCol w="7243948"/>
              </a:tblGrid>
              <a:tr h="443856">
                <a:tc>
                  <a:txBody>
                    <a:bodyPr/>
                    <a:lstStyle/>
                    <a:p>
                      <a:pPr algn="ctr" fontAlgn="b">
                        <a:lnSpc>
                          <a:spcPct val="150000"/>
                        </a:lnSpc>
                      </a:pPr>
                      <a:r>
                        <a:rPr lang="en-GB" sz="2400" u="none" strike="noStrike">
                          <a:effectLst/>
                        </a:rPr>
                        <a:t>Week 1</a:t>
                      </a:r>
                      <a:endParaRPr lang="en-GB" sz="2400" b="0" i="0" u="none" strike="noStrike">
                        <a:solidFill>
                          <a:srgbClr val="000000"/>
                        </a:solidFill>
                        <a:effectLst/>
                        <a:latin typeface="Calibri" panose="020F0502020204030204" pitchFamily="34" charset="0"/>
                      </a:endParaRPr>
                    </a:p>
                  </a:txBody>
                  <a:tcPr marL="9525" marR="9525" marT="9525" marB="0" anchor="ctr">
                    <a:solidFill>
                      <a:schemeClr val="accent5">
                        <a:lumMod val="75000"/>
                      </a:schemeClr>
                    </a:solidFill>
                  </a:tcPr>
                </a:tc>
                <a:tc>
                  <a:txBody>
                    <a:bodyPr/>
                    <a:lstStyle/>
                    <a:p>
                      <a:pPr algn="l" fontAlgn="b">
                        <a:lnSpc>
                          <a:spcPct val="150000"/>
                        </a:lnSpc>
                      </a:pPr>
                      <a:r>
                        <a:rPr lang="en-GB" sz="2400" u="none" strike="noStrike" dirty="0">
                          <a:effectLst/>
                        </a:rPr>
                        <a:t>Induction to the module / Self-awareness</a:t>
                      </a:r>
                      <a:endParaRPr lang="en-GB" sz="2400" u="none" strike="noStrike" dirty="0">
                        <a:effectLst/>
                      </a:endParaRPr>
                    </a:p>
                  </a:txBody>
                  <a:tcPr marL="9525" marR="9525" marT="9525" marB="0" anchor="ctr">
                    <a:solidFill>
                      <a:schemeClr val="accent5">
                        <a:lumMod val="75000"/>
                      </a:schemeClr>
                    </a:solidFill>
                  </a:tcPr>
                </a:tc>
              </a:tr>
              <a:tr h="443856">
                <a:tc>
                  <a:txBody>
                    <a:bodyPr/>
                    <a:lstStyle/>
                    <a:p>
                      <a:pPr algn="ctr" fontAlgn="b">
                        <a:lnSpc>
                          <a:spcPct val="150000"/>
                        </a:lnSpc>
                      </a:pPr>
                      <a:r>
                        <a:rPr lang="en-GB" sz="2400" u="none" strike="noStrike">
                          <a:effectLst/>
                        </a:rPr>
                        <a:t>Week 2</a:t>
                      </a:r>
                      <a:endParaRPr lang="en-GB" sz="2400" b="0" i="0" u="none" strike="noStrike">
                        <a:solidFill>
                          <a:srgbClr val="000000"/>
                        </a:solidFill>
                        <a:effectLst/>
                        <a:latin typeface="Calibri" panose="020F0502020204030204" pitchFamily="34" charset="0"/>
                      </a:endParaRPr>
                    </a:p>
                  </a:txBody>
                  <a:tcPr marL="9525" marR="9525" marT="9525" marB="0" anchor="ctr">
                    <a:solidFill>
                      <a:schemeClr val="accent5">
                        <a:lumMod val="75000"/>
                      </a:schemeClr>
                    </a:solidFill>
                  </a:tcPr>
                </a:tc>
                <a:tc>
                  <a:txBody>
                    <a:bodyPr/>
                    <a:lstStyle/>
                    <a:p>
                      <a:pPr algn="l" fontAlgn="b">
                        <a:lnSpc>
                          <a:spcPct val="150000"/>
                        </a:lnSpc>
                      </a:pPr>
                      <a:r>
                        <a:rPr lang="en-GB" sz="2400" u="none" strike="noStrike" dirty="0" smtClean="0">
                          <a:effectLst/>
                        </a:rPr>
                        <a:t>Exploring employment opportunities</a:t>
                      </a:r>
                      <a:endParaRPr lang="en-GB" sz="2400" u="none" strike="noStrike" dirty="0">
                        <a:effectLst/>
                      </a:endParaRPr>
                    </a:p>
                  </a:txBody>
                  <a:tcPr marL="9525" marR="9525" marT="9525" marB="0" anchor="ctr">
                    <a:solidFill>
                      <a:schemeClr val="accent5">
                        <a:lumMod val="75000"/>
                      </a:schemeClr>
                    </a:solidFill>
                  </a:tcPr>
                </a:tc>
              </a:tr>
              <a:tr h="443856">
                <a:tc>
                  <a:txBody>
                    <a:bodyPr/>
                    <a:lstStyle/>
                    <a:p>
                      <a:pPr algn="ctr" fontAlgn="b">
                        <a:lnSpc>
                          <a:spcPct val="150000"/>
                        </a:lnSpc>
                      </a:pPr>
                      <a:r>
                        <a:rPr lang="en-GB" sz="2400" u="none" strike="noStrike">
                          <a:effectLst/>
                        </a:rPr>
                        <a:t>Week 3</a:t>
                      </a:r>
                      <a:endParaRPr lang="en-GB" sz="2400" b="0" i="0" u="none" strike="noStrike">
                        <a:solidFill>
                          <a:srgbClr val="000000"/>
                        </a:solidFill>
                        <a:effectLst/>
                        <a:latin typeface="Calibri" panose="020F0502020204030204" pitchFamily="34" charset="0"/>
                      </a:endParaRPr>
                    </a:p>
                  </a:txBody>
                  <a:tcPr marL="9525" marR="9525" marT="9525" marB="0" anchor="ctr">
                    <a:solidFill>
                      <a:schemeClr val="accent5">
                        <a:lumMod val="75000"/>
                      </a:schemeClr>
                    </a:solidFill>
                  </a:tcPr>
                </a:tc>
                <a:tc>
                  <a:txBody>
                    <a:bodyPr/>
                    <a:lstStyle/>
                    <a:p>
                      <a:pPr marL="0" marR="0" lvl="0" indent="0" algn="l" defTabSz="914400" rtl="0" eaLnBrk="1" fontAlgn="b" latinLnBrk="0" hangingPunct="1">
                        <a:lnSpc>
                          <a:spcPct val="150000"/>
                        </a:lnSpc>
                        <a:spcBef>
                          <a:spcPts val="0"/>
                        </a:spcBef>
                        <a:spcAft>
                          <a:spcPts val="0"/>
                        </a:spcAft>
                        <a:buClrTx/>
                        <a:buSzTx/>
                        <a:buFontTx/>
                        <a:buNone/>
                        <a:defRPr/>
                      </a:pPr>
                      <a:r>
                        <a:rPr lang="en-GB" sz="2400" u="none" strike="noStrike" dirty="0" smtClean="0">
                          <a:effectLst/>
                        </a:rPr>
                        <a:t>The selection Process</a:t>
                      </a:r>
                      <a:endParaRPr lang="en-GB" sz="2400" u="none" strike="noStrike" dirty="0" smtClean="0">
                        <a:effectLst/>
                      </a:endParaRPr>
                    </a:p>
                  </a:txBody>
                  <a:tcPr marL="9525" marR="9525" marT="9525" marB="0" anchor="ctr">
                    <a:solidFill>
                      <a:schemeClr val="accent5">
                        <a:lumMod val="75000"/>
                      </a:schemeClr>
                    </a:solidFill>
                  </a:tcPr>
                </a:tc>
              </a:tr>
              <a:tr h="443856">
                <a:tc>
                  <a:txBody>
                    <a:bodyPr/>
                    <a:lstStyle/>
                    <a:p>
                      <a:pPr algn="ctr" fontAlgn="b">
                        <a:lnSpc>
                          <a:spcPct val="150000"/>
                        </a:lnSpc>
                      </a:pPr>
                      <a:r>
                        <a:rPr lang="en-GB" sz="2400" u="none" strike="noStrike" dirty="0">
                          <a:effectLst/>
                        </a:rPr>
                        <a:t>Week 4</a:t>
                      </a:r>
                      <a:endParaRPr lang="en-GB" sz="2400" b="0" i="0" u="none" strike="noStrike" dirty="0">
                        <a:solidFill>
                          <a:srgbClr val="000000"/>
                        </a:solidFill>
                        <a:effectLst/>
                        <a:latin typeface="Calibri" panose="020F0502020204030204" pitchFamily="34" charset="0"/>
                      </a:endParaRPr>
                    </a:p>
                  </a:txBody>
                  <a:tcPr marL="9525" marR="9525" marT="9525" marB="0" anchor="ctr">
                    <a:solidFill>
                      <a:schemeClr val="accent5">
                        <a:lumMod val="75000"/>
                      </a:schemeClr>
                    </a:solidFill>
                  </a:tcPr>
                </a:tc>
                <a:tc>
                  <a:txBody>
                    <a:bodyPr/>
                    <a:lstStyle/>
                    <a:p>
                      <a:pPr marL="0" marR="0" lvl="0" indent="0" algn="l" defTabSz="914400" rtl="0" eaLnBrk="1" fontAlgn="b" latinLnBrk="0" hangingPunct="1">
                        <a:lnSpc>
                          <a:spcPct val="150000"/>
                        </a:lnSpc>
                        <a:spcBef>
                          <a:spcPts val="0"/>
                        </a:spcBef>
                        <a:spcAft>
                          <a:spcPts val="0"/>
                        </a:spcAft>
                        <a:buClrTx/>
                        <a:buSzTx/>
                        <a:buFontTx/>
                        <a:buNone/>
                        <a:defRPr/>
                      </a:pPr>
                      <a:r>
                        <a:rPr lang="en-GB" sz="2400" u="none" strike="noStrike" dirty="0" smtClean="0">
                          <a:effectLst/>
                        </a:rPr>
                        <a:t>Resumes &amp; Facing Interviews</a:t>
                      </a:r>
                      <a:endParaRPr lang="en-GB" sz="2400" u="none" strike="noStrike" dirty="0" smtClean="0">
                        <a:effectLst/>
                      </a:endParaRPr>
                    </a:p>
                  </a:txBody>
                  <a:tcPr marL="9525" marR="9525" marT="9525" marB="0" anchor="ctr">
                    <a:solidFill>
                      <a:schemeClr val="accent5">
                        <a:lumMod val="75000"/>
                      </a:schemeClr>
                    </a:solidFill>
                  </a:tcPr>
                </a:tc>
              </a:tr>
              <a:tr h="443856">
                <a:tc>
                  <a:txBody>
                    <a:bodyPr/>
                    <a:lstStyle/>
                    <a:p>
                      <a:pPr algn="ctr" fontAlgn="b">
                        <a:lnSpc>
                          <a:spcPct val="150000"/>
                        </a:lnSpc>
                      </a:pPr>
                      <a:r>
                        <a:rPr lang="en-GB" sz="2400" u="none" strike="noStrike" dirty="0">
                          <a:effectLst/>
                        </a:rPr>
                        <a:t>Week 5</a:t>
                      </a:r>
                      <a:endParaRPr lang="en-GB" sz="2400" b="0" i="0" u="none" strike="noStrike" dirty="0">
                        <a:solidFill>
                          <a:srgbClr val="000000"/>
                        </a:solidFill>
                        <a:effectLst/>
                        <a:latin typeface="Calibri" panose="020F0502020204030204" pitchFamily="34" charset="0"/>
                      </a:endParaRPr>
                    </a:p>
                  </a:txBody>
                  <a:tcPr marL="9525" marR="9525" marT="9525" marB="0" anchor="ctr">
                    <a:solidFill>
                      <a:schemeClr val="accent5">
                        <a:lumMod val="75000"/>
                      </a:schemeClr>
                    </a:solidFill>
                  </a:tcPr>
                </a:tc>
                <a:tc>
                  <a:txBody>
                    <a:bodyPr/>
                    <a:lstStyle/>
                    <a:p>
                      <a:pPr algn="l" fontAlgn="b">
                        <a:lnSpc>
                          <a:spcPct val="150000"/>
                        </a:lnSpc>
                      </a:pPr>
                      <a:r>
                        <a:rPr lang="en-GB" sz="2400" u="none" strike="noStrike" dirty="0" smtClean="0">
                          <a:effectLst/>
                        </a:rPr>
                        <a:t>Workshop</a:t>
                      </a:r>
                      <a:endParaRPr lang="en-GB" sz="2400" u="none" strike="noStrike" dirty="0">
                        <a:effectLst/>
                      </a:endParaRPr>
                    </a:p>
                  </a:txBody>
                  <a:tcPr marL="9525" marR="9525" marT="9525" marB="0" anchor="ctr">
                    <a:solidFill>
                      <a:schemeClr val="accent5">
                        <a:lumMod val="75000"/>
                      </a:schemeClr>
                    </a:solidFill>
                  </a:tcPr>
                </a:tc>
              </a:tr>
              <a:tr h="443856">
                <a:tc>
                  <a:txBody>
                    <a:bodyPr/>
                    <a:lstStyle/>
                    <a:p>
                      <a:pPr algn="ctr" fontAlgn="b">
                        <a:lnSpc>
                          <a:spcPct val="150000"/>
                        </a:lnSpc>
                      </a:pPr>
                      <a:r>
                        <a:rPr lang="en-GB" sz="2400" u="none" strike="noStrike">
                          <a:effectLst/>
                        </a:rPr>
                        <a:t>Week 6</a:t>
                      </a:r>
                      <a:endParaRPr lang="en-GB" sz="2400" b="0" i="0" u="none" strike="noStrike">
                        <a:solidFill>
                          <a:srgbClr val="000000"/>
                        </a:solidFill>
                        <a:effectLst/>
                        <a:latin typeface="Calibri" panose="020F0502020204030204" pitchFamily="34" charset="0"/>
                      </a:endParaRPr>
                    </a:p>
                  </a:txBody>
                  <a:tcPr marL="9525" marR="9525" marT="9525" marB="0" anchor="ctr">
                    <a:solidFill>
                      <a:schemeClr val="accent5">
                        <a:lumMod val="75000"/>
                      </a:schemeClr>
                    </a:solidFill>
                  </a:tcPr>
                </a:tc>
                <a:tc>
                  <a:txBody>
                    <a:bodyPr/>
                    <a:lstStyle/>
                    <a:p>
                      <a:pPr marL="0" marR="0" lvl="0" indent="0" algn="l" defTabSz="914400" rtl="0" eaLnBrk="1" fontAlgn="b" latinLnBrk="0" hangingPunct="1">
                        <a:lnSpc>
                          <a:spcPct val="150000"/>
                        </a:lnSpc>
                        <a:spcBef>
                          <a:spcPts val="0"/>
                        </a:spcBef>
                        <a:spcAft>
                          <a:spcPts val="0"/>
                        </a:spcAft>
                        <a:buClrTx/>
                        <a:buSzTx/>
                        <a:buFontTx/>
                        <a:buNone/>
                        <a:defRPr/>
                      </a:pPr>
                      <a:r>
                        <a:rPr lang="en-GB" sz="2400" u="none" strike="noStrike" dirty="0" smtClean="0">
                          <a:effectLst/>
                        </a:rPr>
                        <a:t>Mock Interviews</a:t>
                      </a:r>
                      <a:endParaRPr lang="en-GB" sz="2400" u="none" strike="noStrike" dirty="0">
                        <a:effectLst/>
                      </a:endParaRPr>
                    </a:p>
                  </a:txBody>
                  <a:tcPr marL="9525" marR="9525" marT="9525" marB="0" anchor="ctr">
                    <a:solidFill>
                      <a:schemeClr val="accent5">
                        <a:lumMod val="75000"/>
                      </a:schemeClr>
                    </a:solidFill>
                  </a:tcPr>
                </a:tc>
              </a:tr>
              <a:tr h="443856">
                <a:tc>
                  <a:txBody>
                    <a:bodyPr/>
                    <a:lstStyle/>
                    <a:p>
                      <a:pPr algn="ctr" fontAlgn="b">
                        <a:lnSpc>
                          <a:spcPct val="150000"/>
                        </a:lnSpc>
                      </a:pPr>
                      <a:r>
                        <a:rPr lang="en-GB" sz="2400" u="none" strike="noStrike">
                          <a:effectLst/>
                        </a:rPr>
                        <a:t>Week 7</a:t>
                      </a:r>
                      <a:endParaRPr lang="en-GB" sz="2400" b="0" i="0" u="none" strike="noStrike">
                        <a:solidFill>
                          <a:srgbClr val="000000"/>
                        </a:solidFill>
                        <a:effectLst/>
                        <a:latin typeface="Calibri" panose="020F0502020204030204" pitchFamily="34" charset="0"/>
                      </a:endParaRPr>
                    </a:p>
                  </a:txBody>
                  <a:tcPr marL="9525" marR="9525" marT="9525" marB="0" anchor="ctr">
                    <a:solidFill>
                      <a:schemeClr val="accent5">
                        <a:lumMod val="75000"/>
                      </a:schemeClr>
                    </a:solidFill>
                  </a:tcPr>
                </a:tc>
                <a:tc>
                  <a:txBody>
                    <a:bodyPr/>
                    <a:lstStyle/>
                    <a:p>
                      <a:pPr marL="0" marR="0" lvl="0" indent="0" algn="l" defTabSz="914400" rtl="0" eaLnBrk="1" fontAlgn="b" latinLnBrk="0" hangingPunct="1">
                        <a:lnSpc>
                          <a:spcPct val="150000"/>
                        </a:lnSpc>
                        <a:spcBef>
                          <a:spcPts val="0"/>
                        </a:spcBef>
                        <a:spcAft>
                          <a:spcPts val="0"/>
                        </a:spcAft>
                        <a:buClrTx/>
                        <a:buSzTx/>
                        <a:buFontTx/>
                        <a:buNone/>
                        <a:defRPr/>
                      </a:pPr>
                      <a:r>
                        <a:rPr lang="en-GB" sz="2400" u="none" strike="noStrike" dirty="0" smtClean="0">
                          <a:effectLst/>
                        </a:rPr>
                        <a:t>Career Development</a:t>
                      </a:r>
                      <a:endParaRPr lang="en-GB" sz="2400" u="none" strike="noStrike" dirty="0">
                        <a:effectLst/>
                      </a:endParaRPr>
                    </a:p>
                  </a:txBody>
                  <a:tcPr marL="9525" marR="9525" marT="9525" marB="0" anchor="ctr">
                    <a:solidFill>
                      <a:schemeClr val="accent5">
                        <a:lumMod val="75000"/>
                      </a:schemeClr>
                    </a:solidFill>
                  </a:tcPr>
                </a:tc>
              </a:tr>
              <a:tr h="443856">
                <a:tc>
                  <a:txBody>
                    <a:bodyPr/>
                    <a:lstStyle/>
                    <a:p>
                      <a:pPr algn="ctr" fontAlgn="b">
                        <a:lnSpc>
                          <a:spcPct val="150000"/>
                        </a:lnSpc>
                      </a:pPr>
                      <a:r>
                        <a:rPr lang="en-GB" sz="2400" u="none" strike="noStrike">
                          <a:effectLst/>
                        </a:rPr>
                        <a:t>Week 8</a:t>
                      </a:r>
                      <a:endParaRPr lang="en-GB" sz="2400" b="0" i="0" u="none" strike="noStrike">
                        <a:solidFill>
                          <a:srgbClr val="000000"/>
                        </a:solidFill>
                        <a:effectLst/>
                        <a:latin typeface="Calibri" panose="020F0502020204030204" pitchFamily="34" charset="0"/>
                      </a:endParaRPr>
                    </a:p>
                  </a:txBody>
                  <a:tcPr marL="9525" marR="9525" marT="9525" marB="0" anchor="ctr">
                    <a:solidFill>
                      <a:schemeClr val="accent5">
                        <a:lumMod val="75000"/>
                      </a:schemeClr>
                    </a:solidFill>
                  </a:tcPr>
                </a:tc>
                <a:tc>
                  <a:txBody>
                    <a:bodyPr/>
                    <a:lstStyle/>
                    <a:p>
                      <a:pPr algn="l" fontAlgn="b">
                        <a:lnSpc>
                          <a:spcPct val="150000"/>
                        </a:lnSpc>
                      </a:pPr>
                      <a:r>
                        <a:rPr lang="en-GB" sz="2400" u="none" strike="noStrike" dirty="0">
                          <a:effectLst/>
                        </a:rPr>
                        <a:t>Employment Legislation</a:t>
                      </a:r>
                      <a:endParaRPr lang="en-GB" sz="2400" u="none" strike="noStrike" dirty="0">
                        <a:effectLst/>
                      </a:endParaRPr>
                    </a:p>
                  </a:txBody>
                  <a:tcPr marL="9525" marR="9525" marT="9525" marB="0" anchor="ctr">
                    <a:solidFill>
                      <a:schemeClr val="accent5">
                        <a:lumMod val="75000"/>
                      </a:schemeClr>
                    </a:solidFill>
                  </a:tcPr>
                </a:tc>
              </a:tr>
              <a:tr h="443856">
                <a:tc>
                  <a:txBody>
                    <a:bodyPr/>
                    <a:lstStyle/>
                    <a:p>
                      <a:pPr algn="ctr" fontAlgn="b">
                        <a:lnSpc>
                          <a:spcPct val="150000"/>
                        </a:lnSpc>
                      </a:pPr>
                      <a:r>
                        <a:rPr lang="en-GB" sz="2400" u="none" strike="noStrike">
                          <a:effectLst/>
                        </a:rPr>
                        <a:t>Week 9</a:t>
                      </a:r>
                      <a:endParaRPr lang="en-GB" sz="2400" b="0" i="0" u="none" strike="noStrike">
                        <a:solidFill>
                          <a:srgbClr val="000000"/>
                        </a:solidFill>
                        <a:effectLst/>
                        <a:latin typeface="Calibri" panose="020F0502020204030204" pitchFamily="34" charset="0"/>
                      </a:endParaRPr>
                    </a:p>
                  </a:txBody>
                  <a:tcPr marL="9525" marR="9525" marT="9525" marB="0" anchor="ctr">
                    <a:solidFill>
                      <a:schemeClr val="accent5">
                        <a:lumMod val="75000"/>
                      </a:schemeClr>
                    </a:solidFill>
                  </a:tcPr>
                </a:tc>
                <a:tc>
                  <a:txBody>
                    <a:bodyPr/>
                    <a:lstStyle/>
                    <a:p>
                      <a:pPr algn="l" fontAlgn="b">
                        <a:lnSpc>
                          <a:spcPct val="150000"/>
                        </a:lnSpc>
                      </a:pPr>
                      <a:r>
                        <a:rPr lang="en-GB" sz="2400" u="none" strike="noStrike" dirty="0">
                          <a:effectLst/>
                        </a:rPr>
                        <a:t>Alternatives after Graduation</a:t>
                      </a:r>
                      <a:endParaRPr lang="en-GB" sz="2400" u="none" strike="noStrike" dirty="0">
                        <a:effectLst/>
                      </a:endParaRPr>
                    </a:p>
                  </a:txBody>
                  <a:tcPr marL="9525" marR="9525" marT="9525" marB="0" anchor="ctr">
                    <a:solidFill>
                      <a:schemeClr val="accent5">
                        <a:lumMod val="75000"/>
                      </a:schemeClr>
                    </a:solidFill>
                  </a:tcPr>
                </a:tc>
              </a:tr>
              <a:tr h="443856">
                <a:tc>
                  <a:txBody>
                    <a:bodyPr/>
                    <a:lstStyle/>
                    <a:p>
                      <a:pPr algn="ctr" fontAlgn="b">
                        <a:lnSpc>
                          <a:spcPct val="150000"/>
                        </a:lnSpc>
                      </a:pPr>
                      <a:r>
                        <a:rPr lang="en-GB" sz="2400" u="none" strike="noStrike" dirty="0">
                          <a:effectLst/>
                        </a:rPr>
                        <a:t>Week 10</a:t>
                      </a:r>
                      <a:endParaRPr lang="en-GB" sz="2400" b="0" i="0" u="none" strike="noStrike" dirty="0">
                        <a:solidFill>
                          <a:srgbClr val="000000"/>
                        </a:solidFill>
                        <a:effectLst/>
                        <a:latin typeface="Calibri" panose="020F0502020204030204" pitchFamily="34" charset="0"/>
                      </a:endParaRPr>
                    </a:p>
                  </a:txBody>
                  <a:tcPr marL="9525" marR="9525" marT="9525" marB="0" anchor="ctr">
                    <a:solidFill>
                      <a:schemeClr val="accent5">
                        <a:lumMod val="75000"/>
                      </a:schemeClr>
                    </a:solidFill>
                  </a:tcPr>
                </a:tc>
                <a:tc>
                  <a:txBody>
                    <a:bodyPr/>
                    <a:lstStyle/>
                    <a:p>
                      <a:pPr algn="l" fontAlgn="b">
                        <a:lnSpc>
                          <a:spcPct val="150000"/>
                        </a:lnSpc>
                      </a:pPr>
                      <a:r>
                        <a:rPr lang="en-GB" sz="2400" u="none" strike="noStrike" dirty="0">
                          <a:effectLst/>
                        </a:rPr>
                        <a:t>Workshop and Revision</a:t>
                      </a:r>
                      <a:endParaRPr lang="en-GB" sz="2400" b="0" i="0" u="none" strike="noStrike" dirty="0">
                        <a:solidFill>
                          <a:srgbClr val="000000"/>
                        </a:solidFill>
                        <a:effectLst/>
                        <a:latin typeface="Calibri" panose="020F0502020204030204" pitchFamily="34" charset="0"/>
                      </a:endParaRPr>
                    </a:p>
                  </a:txBody>
                  <a:tcPr marL="9525" marR="9525" marT="9525" marB="0" anchor="ctr">
                    <a:solidFill>
                      <a:schemeClr val="accent5">
                        <a:lumMod val="75000"/>
                      </a:schemeClr>
                    </a:solidFill>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a:t>
            </a:r>
            <a:endParaRPr lang="en-GB" dirty="0"/>
          </a:p>
        </p:txBody>
      </p:sp>
      <p:sp>
        <p:nvSpPr>
          <p:cNvPr id="3" name="Content Placeholder 2"/>
          <p:cNvSpPr>
            <a:spLocks noGrp="1"/>
          </p:cNvSpPr>
          <p:nvPr>
            <p:ph idx="1"/>
          </p:nvPr>
        </p:nvSpPr>
        <p:spPr>
          <a:xfrm>
            <a:off x="457200" y="1600201"/>
            <a:ext cx="8229600" cy="3917032"/>
          </a:xfrm>
        </p:spPr>
        <p:txBody>
          <a:bodyPr>
            <a:normAutofit lnSpcReduction="10000"/>
          </a:bodyPr>
          <a:lstStyle/>
          <a:p>
            <a:pPr marL="0" indent="0">
              <a:buNone/>
            </a:pPr>
            <a:r>
              <a:rPr lang="en-GB" dirty="0"/>
              <a:t>Section 1 – </a:t>
            </a:r>
            <a:endParaRPr lang="en-GB" dirty="0"/>
          </a:p>
          <a:p>
            <a:pPr marL="0" indent="0">
              <a:buNone/>
            </a:pPr>
            <a:r>
              <a:rPr lang="en-GB" dirty="0"/>
              <a:t>2000 Presetation</a:t>
            </a:r>
            <a:endParaRPr lang="en-GB" dirty="0" smtClean="0"/>
          </a:p>
          <a:p>
            <a:pPr marL="0" indent="0">
              <a:buNone/>
            </a:pPr>
            <a:r>
              <a:rPr lang="en-GB" dirty="0" smtClean="0"/>
              <a:t>To </a:t>
            </a:r>
            <a:r>
              <a:rPr lang="en-GB" dirty="0"/>
              <a:t>be submitted by </a:t>
            </a:r>
            <a:r>
              <a:rPr lang="en-GB" dirty="0" smtClean="0">
                <a:solidFill>
                  <a:srgbClr val="FF0000"/>
                </a:solidFill>
              </a:rPr>
              <a:t>15/10/2019</a:t>
            </a:r>
            <a:endParaRPr lang="en-GB" dirty="0">
              <a:solidFill>
                <a:srgbClr val="FF0000"/>
              </a:solidFill>
            </a:endParaRPr>
          </a:p>
          <a:p>
            <a:pPr marL="0" indent="0">
              <a:buNone/>
            </a:pPr>
            <a:endParaRPr lang="en-GB" dirty="0"/>
          </a:p>
          <a:p>
            <a:pPr marL="0" indent="0">
              <a:buNone/>
            </a:pPr>
            <a:r>
              <a:rPr lang="en-GB" dirty="0"/>
              <a:t>Section 2 – </a:t>
            </a:r>
            <a:endParaRPr lang="en-GB" dirty="0"/>
          </a:p>
          <a:p>
            <a:pPr marL="0" indent="0">
              <a:buNone/>
            </a:pPr>
            <a:r>
              <a:rPr lang="en-GB" dirty="0"/>
              <a:t>2000 Human Resource Report</a:t>
            </a:r>
            <a:r>
              <a:rPr lang="en-GB" dirty="0" smtClean="0"/>
              <a:t> </a:t>
            </a:r>
            <a:endParaRPr lang="en-GB" dirty="0" smtClean="0"/>
          </a:p>
          <a:p>
            <a:pPr marL="0" indent="0">
              <a:buNone/>
            </a:pPr>
            <a:r>
              <a:rPr lang="en-GB" dirty="0" smtClean="0"/>
              <a:t>To </a:t>
            </a:r>
            <a:r>
              <a:rPr lang="en-GB" dirty="0"/>
              <a:t>be submitted by </a:t>
            </a:r>
            <a:r>
              <a:rPr lang="en-GB" dirty="0" smtClean="0">
                <a:solidFill>
                  <a:srgbClr val="FF0000"/>
                </a:solidFill>
              </a:rPr>
              <a:t>22/11/2019</a:t>
            </a:r>
            <a:endParaRPr lang="en-GB" dirty="0">
              <a:solidFill>
                <a:srgbClr val="FF0000"/>
              </a:solidFill>
            </a:endParaRPr>
          </a:p>
          <a:p>
            <a:pPr marL="0" indent="0">
              <a:buNone/>
            </a:pPr>
            <a:endParaRPr lang="en-GB" dirty="0"/>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1"/>
          <a:stretch>
            <a:fillRect/>
          </a:stretch>
        </p:blipFill>
        <p:spPr>
          <a:xfrm>
            <a:off x="2051720" y="332656"/>
            <a:ext cx="5040560" cy="5040560"/>
          </a:xfrm>
          <a:prstGeom prst="rect">
            <a:avLst/>
          </a:prstGeom>
        </p:spPr>
      </p:pic>
      <p:sp>
        <p:nvSpPr>
          <p:cNvPr id="7" name="Rectangle: Rounded Corners 6"/>
          <p:cNvSpPr/>
          <p:nvPr/>
        </p:nvSpPr>
        <p:spPr>
          <a:xfrm>
            <a:off x="575556" y="2276872"/>
            <a:ext cx="7992888" cy="1152128"/>
          </a:xfrm>
          <a:prstGeom prst="roundRect">
            <a:avLst/>
          </a:prstGeom>
          <a:solidFill>
            <a:schemeClr val="bg1">
              <a:alpha val="70000"/>
            </a:schemeClr>
          </a:solidFill>
          <a:ln w="127000" cmpd="sng">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solidFill>
                  <a:srgbClr val="FF0000"/>
                </a:solidFill>
              </a:rPr>
              <a:t>Complete the test on Moodle</a:t>
            </a:r>
            <a:endParaRPr lang="en-GB" sz="4400" b="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41" presetClass="entr" presetSubtype="0" fill="hold" grpId="0" nodeType="clickEffect">
                                  <p:stCondLst>
                                    <p:cond delay="0"/>
                                  </p:stCondLst>
                                  <p:iterate type="lt">
                                    <p:tmPct val="10000"/>
                                  </p:iterate>
                                  <p:childTnLst>
                                    <p:set>
                                      <p:cBhvr>
                                        <p:cTn id="14" dur="1" fill="hold">
                                          <p:stCondLst>
                                            <p:cond delay="0"/>
                                          </p:stCondLst>
                                        </p:cTn>
                                        <p:tgtEl>
                                          <p:spTgt spid="7"/>
                                        </p:tgtEl>
                                        <p:attrNameLst>
                                          <p:attrName>style.visibility</p:attrName>
                                        </p:attrNameLst>
                                      </p:cBhvr>
                                      <p:to>
                                        <p:strVal val="visible"/>
                                      </p:to>
                                    </p:set>
                                    <p:anim calcmode="lin" valueType="num">
                                      <p:cBhvr>
                                        <p:cTn id="15" dur="500" fill="hold"/>
                                        <p:tgtEl>
                                          <p:spTgt spid="7"/>
                                        </p:tgtEl>
                                        <p:attrNameLst>
                                          <p:attrName>ppt_x</p:attrName>
                                        </p:attrNameLst>
                                      </p:cBhvr>
                                      <p:tavLst>
                                        <p:tav tm="0">
                                          <p:val>
                                            <p:strVal val="#ppt_x"/>
                                          </p:val>
                                        </p:tav>
                                        <p:tav tm="50000">
                                          <p:val>
                                            <p:strVal val="#ppt_x+.1"/>
                                          </p:val>
                                        </p:tav>
                                        <p:tav tm="100000">
                                          <p:val>
                                            <p:strVal val="#ppt_x"/>
                                          </p:val>
                                        </p:tav>
                                      </p:tavLst>
                                    </p:anim>
                                    <p:anim calcmode="lin" valueType="num">
                                      <p:cBhvr>
                                        <p:cTn id="16" dur="500" fill="hold"/>
                                        <p:tgtEl>
                                          <p:spTgt spid="7"/>
                                        </p:tgtEl>
                                        <p:attrNameLst>
                                          <p:attrName>ppt_y</p:attrName>
                                        </p:attrNameLst>
                                      </p:cBhvr>
                                      <p:tavLst>
                                        <p:tav tm="0">
                                          <p:val>
                                            <p:strVal val="#ppt_y"/>
                                          </p:val>
                                        </p:tav>
                                        <p:tav tm="100000">
                                          <p:val>
                                            <p:strVal val="#ppt_y"/>
                                          </p:val>
                                        </p:tav>
                                      </p:tavLst>
                                    </p:anim>
                                    <p:anim calcmode="lin" valueType="num">
                                      <p:cBhvr>
                                        <p:cTn id="17" dur="500" fill="hold"/>
                                        <p:tgtEl>
                                          <p:spTgt spid="7"/>
                                        </p:tgtEl>
                                        <p:attrNameLst>
                                          <p:attrName>ppt_h</p:attrName>
                                        </p:attrNameLst>
                                      </p:cBhvr>
                                      <p:tavLst>
                                        <p:tav tm="0">
                                          <p:val>
                                            <p:strVal val="#ppt_h/10"/>
                                          </p:val>
                                        </p:tav>
                                        <p:tav tm="50000">
                                          <p:val>
                                            <p:strVal val="#ppt_h+.01"/>
                                          </p:val>
                                        </p:tav>
                                        <p:tav tm="100000">
                                          <p:val>
                                            <p:strVal val="#ppt_h"/>
                                          </p:val>
                                        </p:tav>
                                      </p:tavLst>
                                    </p:anim>
                                    <p:anim calcmode="lin" valueType="num">
                                      <p:cBhvr>
                                        <p:cTn id="18" dur="500" fill="hold"/>
                                        <p:tgtEl>
                                          <p:spTgt spid="7"/>
                                        </p:tgtEl>
                                        <p:attrNameLst>
                                          <p:attrName>ppt_w</p:attrName>
                                        </p:attrNameLst>
                                      </p:cBhvr>
                                      <p:tavLst>
                                        <p:tav tm="0">
                                          <p:val>
                                            <p:strVal val="#ppt_w/10"/>
                                          </p:val>
                                        </p:tav>
                                        <p:tav tm="50000">
                                          <p:val>
                                            <p:strVal val="#ppt_w+.01"/>
                                          </p:val>
                                        </p:tav>
                                        <p:tav tm="100000">
                                          <p:val>
                                            <p:strVal val="#ppt_w"/>
                                          </p:val>
                                        </p:tav>
                                      </p:tavLst>
                                    </p:anim>
                                    <p:animEffect transition="in" filter="fade">
                                      <p:cBhvr>
                                        <p:cTn id="19" dur="500" tmFilter="0,0; .5, 1; 1, 1"/>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Homework</a:t>
            </a:r>
            <a:endParaRPr lang="en-GB" dirty="0"/>
          </a:p>
        </p:txBody>
      </p:sp>
      <p:sp>
        <p:nvSpPr>
          <p:cNvPr id="3" name="Content Placeholder 2"/>
          <p:cNvSpPr>
            <a:spLocks noGrp="1"/>
          </p:cNvSpPr>
          <p:nvPr>
            <p:ph idx="1"/>
          </p:nvPr>
        </p:nvSpPr>
        <p:spPr>
          <a:xfrm>
            <a:off x="0" y="1417638"/>
            <a:ext cx="9144000" cy="4243610"/>
          </a:xfrm>
          <a:solidFill>
            <a:schemeClr val="bg1">
              <a:lumMod val="85000"/>
            </a:schemeClr>
          </a:solidFill>
        </p:spPr>
        <p:txBody>
          <a:bodyPr>
            <a:normAutofit lnSpcReduction="10000"/>
          </a:bodyPr>
          <a:lstStyle/>
          <a:p>
            <a:pPr marL="0" indent="0">
              <a:buNone/>
            </a:pPr>
            <a:r>
              <a:rPr lang="en-GB" dirty="0"/>
              <a:t>Find a job vacancy that you would like to apply and </a:t>
            </a:r>
            <a:r>
              <a:rPr lang="en-GB" dirty="0" smtClean="0">
                <a:solidFill>
                  <a:srgbClr val="FF0000"/>
                </a:solidFill>
              </a:rPr>
              <a:t>prepare for the interview </a:t>
            </a:r>
            <a:r>
              <a:rPr lang="en-GB" dirty="0" smtClean="0"/>
              <a:t>on the week beginning </a:t>
            </a:r>
            <a:r>
              <a:rPr lang="en-GB" dirty="0" smtClean="0">
                <a:solidFill>
                  <a:srgbClr val="FF0000"/>
                </a:solidFill>
              </a:rPr>
              <a:t>1st of October 2019.</a:t>
            </a:r>
            <a:endParaRPr lang="en-GB" dirty="0">
              <a:solidFill>
                <a:srgbClr val="FF0000"/>
              </a:solidFill>
            </a:endParaRPr>
          </a:p>
          <a:p>
            <a:pPr marL="571500" indent="-571500">
              <a:buAutoNum type="romanLcParenR"/>
            </a:pPr>
            <a:r>
              <a:rPr lang="en-GB" dirty="0"/>
              <a:t>The job advertisement</a:t>
            </a:r>
            <a:endParaRPr lang="en-GB" dirty="0"/>
          </a:p>
          <a:p>
            <a:pPr marL="571500" indent="-571500">
              <a:buAutoNum type="romanLcParenR"/>
            </a:pPr>
            <a:r>
              <a:rPr lang="en-GB" dirty="0"/>
              <a:t>The job description and person specification</a:t>
            </a:r>
            <a:endParaRPr lang="en-GB" dirty="0"/>
          </a:p>
          <a:p>
            <a:pPr marL="571500" indent="-571500">
              <a:buAutoNum type="romanLcParenR"/>
            </a:pPr>
            <a:r>
              <a:rPr lang="en-GB" dirty="0"/>
              <a:t>Your application for the job</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endParaRPr lang="en-GB" dirty="0"/>
          </a:p>
        </p:txBody>
      </p:sp>
      <p:pic>
        <p:nvPicPr>
          <p:cNvPr id="4" name="Picture 1"/>
          <p:cNvPicPr>
            <a:picLocks noChangeAspect="1"/>
          </p:cNvPicPr>
          <p:nvPr/>
        </p:nvPicPr>
        <p:blipFill>
          <a:blip r:embed="rId1"/>
          <a:srcRect/>
          <a:stretch>
            <a:fillRect/>
          </a:stretch>
        </p:blipFill>
        <p:spPr bwMode="auto">
          <a:xfrm>
            <a:off x="1907704" y="1417638"/>
            <a:ext cx="5791324" cy="422298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1"/>
          <a:stretch>
            <a:fillRect/>
          </a:stretch>
        </p:blipFill>
        <p:spPr>
          <a:xfrm>
            <a:off x="0" y="28968"/>
            <a:ext cx="9144000" cy="5704288"/>
          </a:xfrm>
          <a:prstGeom prst="rect">
            <a:avLst/>
          </a:prstGeom>
        </p:spPr>
      </p:pic>
      <p:sp>
        <p:nvSpPr>
          <p:cNvPr id="2" name="Title 1"/>
          <p:cNvSpPr>
            <a:spLocks noGrp="1"/>
          </p:cNvSpPr>
          <p:nvPr>
            <p:ph type="title"/>
          </p:nvPr>
        </p:nvSpPr>
        <p:spPr/>
        <p:txBody>
          <a:bodyPr/>
          <a:lstStyle/>
          <a:p>
            <a:r>
              <a:rPr lang="en-GB" dirty="0"/>
              <a:t>Next Session…..</a:t>
            </a:r>
            <a:endParaRPr lang="en-GB" dirty="0"/>
          </a:p>
        </p:txBody>
      </p:sp>
      <p:sp>
        <p:nvSpPr>
          <p:cNvPr id="3" name="Content Placeholder 2"/>
          <p:cNvSpPr>
            <a:spLocks noGrp="1"/>
          </p:cNvSpPr>
          <p:nvPr>
            <p:ph idx="1"/>
          </p:nvPr>
        </p:nvSpPr>
        <p:spPr>
          <a:xfrm>
            <a:off x="457200" y="1600201"/>
            <a:ext cx="3250704" cy="3917032"/>
          </a:xfrm>
        </p:spPr>
        <p:txBody>
          <a:bodyPr>
            <a:normAutofit/>
          </a:bodyPr>
          <a:lstStyle/>
          <a:p>
            <a:pPr marL="0" indent="0">
              <a:buNone/>
            </a:pPr>
            <a:r>
              <a:rPr lang="en-GB" b="1" dirty="0"/>
              <a:t>We will look at;</a:t>
            </a:r>
            <a:endParaRPr lang="en-GB" b="1" dirty="0"/>
          </a:p>
          <a:p>
            <a:pPr marL="0" indent="0">
              <a:buNone/>
            </a:pPr>
            <a:endParaRPr lang="en-GB" sz="2800" b="1" dirty="0"/>
          </a:p>
          <a:p>
            <a:pPr marL="0" indent="0">
              <a:buNone/>
            </a:pPr>
            <a:r>
              <a:rPr lang="en-GB" b="1" dirty="0">
                <a:solidFill>
                  <a:srgbClr val="FF0000"/>
                </a:solidFill>
              </a:rPr>
              <a:t>Improving self-awareness</a:t>
            </a:r>
            <a:endParaRPr lang="en-GB" b="1" dirty="0">
              <a:solidFill>
                <a:srgbClr val="FF0000"/>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2593</Words>
  <Application>WPS Presentation</Application>
  <PresentationFormat>On-screen Show (4:3)</PresentationFormat>
  <Paragraphs>129</Paragraphs>
  <Slides>15</Slides>
  <Notes>1</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15</vt:i4>
      </vt:variant>
    </vt:vector>
  </HeadingPairs>
  <TitlesOfParts>
    <vt:vector size="24" baseType="lpstr">
      <vt:lpstr>Arial</vt:lpstr>
      <vt:lpstr>SimSun</vt:lpstr>
      <vt:lpstr>Wingdings</vt:lpstr>
      <vt:lpstr>Calibri</vt:lpstr>
      <vt:lpstr>Myriad Pro</vt:lpstr>
      <vt:lpstr>Liberation Mono</vt:lpstr>
      <vt:lpstr>Microsoft YaHei</vt:lpstr>
      <vt:lpstr>Arial Unicode MS</vt:lpstr>
      <vt:lpstr>20140311PresentationUWTSDTemplate</vt:lpstr>
      <vt:lpstr>Certificate of Higher Education in Skills for the Workplace   Professional Career Development (BMSK 4005) Session 1 Induction to the Module</vt:lpstr>
      <vt:lpstr>In this session we will…..</vt:lpstr>
      <vt:lpstr>Getting to know each other?</vt:lpstr>
      <vt:lpstr>Classroom code of conduct</vt:lpstr>
      <vt:lpstr>Module overview</vt:lpstr>
      <vt:lpstr>Activity</vt:lpstr>
      <vt:lpstr>Aims and Learning Outcomes</vt:lpstr>
      <vt:lpstr>PowerPoint 演示文稿</vt:lpstr>
      <vt:lpstr>Aims and Learning Outcomes </vt:lpstr>
      <vt:lpstr>Scheme of Work</vt:lpstr>
      <vt:lpstr>Assessment</vt:lpstr>
      <vt:lpstr>PowerPoint 演示文稿</vt:lpstr>
      <vt:lpstr>Homework</vt:lpstr>
      <vt:lpstr>Summary</vt:lpstr>
      <vt:lpstr>Next Session…..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Louise</cp:lastModifiedBy>
  <cp:revision>135</cp:revision>
  <dcterms:created xsi:type="dcterms:W3CDTF">2015-04-14T15:21:00Z</dcterms:created>
  <dcterms:modified xsi:type="dcterms:W3CDTF">2019-09-14T08:34:46Z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KSOProductBuildVer">
    <vt:lpwstr>1033-10.2.0.7646</vt:lpwstr>
  </property>
</Properties>
</file>