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4"/>
  </p:notesMasterIdLst>
  <p:sldIdLst>
    <p:sldId id="256" r:id="rId2"/>
    <p:sldId id="257" r:id="rId3"/>
    <p:sldId id="258" r:id="rId4"/>
    <p:sldId id="267" r:id="rId5"/>
    <p:sldId id="259" r:id="rId6"/>
    <p:sldId id="268" r:id="rId7"/>
    <p:sldId id="260" r:id="rId8"/>
    <p:sldId id="261" r:id="rId9"/>
    <p:sldId id="262"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EAE91B-277D-4949-9AFB-B8E4F5A89CF1}" v="36" dt="2025-10-12T16:45:42.7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012" autoAdjust="0"/>
  </p:normalViewPr>
  <p:slideViewPr>
    <p:cSldViewPr snapToGrid="0" showGuides="1">
      <p:cViewPr varScale="1">
        <p:scale>
          <a:sx n="40" d="100"/>
          <a:sy n="40" d="100"/>
        </p:scale>
        <p:origin x="1872"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lettefahy.cf@gmail.com" userId="a1320232f860ccf7" providerId="LiveId" clId="{8AEAE91B-277D-4949-9AFB-B8E4F5A89CF1}"/>
    <pc:docChg chg="undo custSel addSld delSld modSld">
      <pc:chgData name="collettefahy.cf@gmail.com" userId="a1320232f860ccf7" providerId="LiveId" clId="{8AEAE91B-277D-4949-9AFB-B8E4F5A89CF1}" dt="2025-10-12T16:52:09.327" v="5015" actId="20577"/>
      <pc:docMkLst>
        <pc:docMk/>
      </pc:docMkLst>
      <pc:sldChg chg="addSp modSp mod">
        <pc:chgData name="collettefahy.cf@gmail.com" userId="a1320232f860ccf7" providerId="LiveId" clId="{8AEAE91B-277D-4949-9AFB-B8E4F5A89CF1}" dt="2025-10-12T16:43:20.739" v="4986" actId="20577"/>
        <pc:sldMkLst>
          <pc:docMk/>
          <pc:sldMk cId="2081877791" sldId="256"/>
        </pc:sldMkLst>
        <pc:spChg chg="add mod">
          <ac:chgData name="collettefahy.cf@gmail.com" userId="a1320232f860ccf7" providerId="LiveId" clId="{8AEAE91B-277D-4949-9AFB-B8E4F5A89CF1}" dt="2025-10-12T13:52:42.057" v="146" actId="255"/>
          <ac:spMkLst>
            <pc:docMk/>
            <pc:sldMk cId="2081877791" sldId="256"/>
            <ac:spMk id="2" creationId="{55B4F761-7472-9AB1-3013-3795FB886091}"/>
          </ac:spMkLst>
        </pc:spChg>
        <pc:spChg chg="mod">
          <ac:chgData name="collettefahy.cf@gmail.com" userId="a1320232f860ccf7" providerId="LiveId" clId="{8AEAE91B-277D-4949-9AFB-B8E4F5A89CF1}" dt="2025-10-12T16:43:20.739" v="4986" actId="20577"/>
          <ac:spMkLst>
            <pc:docMk/>
            <pc:sldMk cId="2081877791" sldId="256"/>
            <ac:spMk id="6" creationId="{D226D39C-989B-20C7-026E-178DABE7A3CD}"/>
          </ac:spMkLst>
        </pc:spChg>
      </pc:sldChg>
      <pc:sldChg chg="modSp mod modNotesTx">
        <pc:chgData name="collettefahy.cf@gmail.com" userId="a1320232f860ccf7" providerId="LiveId" clId="{8AEAE91B-277D-4949-9AFB-B8E4F5A89CF1}" dt="2025-10-12T16:51:23.057" v="5008" actId="20577"/>
        <pc:sldMkLst>
          <pc:docMk/>
          <pc:sldMk cId="735705152" sldId="257"/>
        </pc:sldMkLst>
        <pc:spChg chg="mod">
          <ac:chgData name="collettefahy.cf@gmail.com" userId="a1320232f860ccf7" providerId="LiveId" clId="{8AEAE91B-277D-4949-9AFB-B8E4F5A89CF1}" dt="2025-10-12T16:42:51.658" v="4981" actId="20577"/>
          <ac:spMkLst>
            <pc:docMk/>
            <pc:sldMk cId="735705152" sldId="257"/>
            <ac:spMk id="3" creationId="{5636FAB6-1BE5-5ED0-5D77-9EBF64A3D421}"/>
          </ac:spMkLst>
        </pc:spChg>
        <pc:spChg chg="mod">
          <ac:chgData name="collettefahy.cf@gmail.com" userId="a1320232f860ccf7" providerId="LiveId" clId="{8AEAE91B-277D-4949-9AFB-B8E4F5A89CF1}" dt="2025-10-12T14:08:44.334" v="391" actId="113"/>
          <ac:spMkLst>
            <pc:docMk/>
            <pc:sldMk cId="735705152" sldId="257"/>
            <ac:spMk id="4" creationId="{1826C8CD-FEC7-AECA-8968-1EB013288518}"/>
          </ac:spMkLst>
        </pc:spChg>
      </pc:sldChg>
      <pc:sldChg chg="modSp mod modNotesTx">
        <pc:chgData name="collettefahy.cf@gmail.com" userId="a1320232f860ccf7" providerId="LiveId" clId="{8AEAE91B-277D-4949-9AFB-B8E4F5A89CF1}" dt="2025-10-12T16:51:28.986" v="5009" actId="20577"/>
        <pc:sldMkLst>
          <pc:docMk/>
          <pc:sldMk cId="3727138372" sldId="258"/>
        </pc:sldMkLst>
        <pc:spChg chg="mod">
          <ac:chgData name="collettefahy.cf@gmail.com" userId="a1320232f860ccf7" providerId="LiveId" clId="{8AEAE91B-277D-4949-9AFB-B8E4F5A89CF1}" dt="2025-10-12T14:41:19.406" v="1515" actId="2711"/>
          <ac:spMkLst>
            <pc:docMk/>
            <pc:sldMk cId="3727138372" sldId="258"/>
            <ac:spMk id="3" creationId="{116C730D-F2DD-8FCF-759E-9AF362CE7DAA}"/>
          </ac:spMkLst>
        </pc:spChg>
        <pc:spChg chg="mod">
          <ac:chgData name="collettefahy.cf@gmail.com" userId="a1320232f860ccf7" providerId="LiveId" clId="{8AEAE91B-277D-4949-9AFB-B8E4F5A89CF1}" dt="2025-10-12T14:08:18.167" v="386" actId="113"/>
          <ac:spMkLst>
            <pc:docMk/>
            <pc:sldMk cId="3727138372" sldId="258"/>
            <ac:spMk id="4" creationId="{2D769E2D-B161-26D2-F5C8-FE36782077FA}"/>
          </ac:spMkLst>
        </pc:spChg>
      </pc:sldChg>
      <pc:sldChg chg="modSp mod modNotesTx">
        <pc:chgData name="collettefahy.cf@gmail.com" userId="a1320232f860ccf7" providerId="LiveId" clId="{8AEAE91B-277D-4949-9AFB-B8E4F5A89CF1}" dt="2025-10-12T16:51:35.463" v="5010" actId="20577"/>
        <pc:sldMkLst>
          <pc:docMk/>
          <pc:sldMk cId="1045430339" sldId="259"/>
        </pc:sldMkLst>
        <pc:spChg chg="mod">
          <ac:chgData name="collettefahy.cf@gmail.com" userId="a1320232f860ccf7" providerId="LiveId" clId="{8AEAE91B-277D-4949-9AFB-B8E4F5A89CF1}" dt="2025-10-12T16:43:55.064" v="4990" actId="14100"/>
          <ac:spMkLst>
            <pc:docMk/>
            <pc:sldMk cId="1045430339" sldId="259"/>
            <ac:spMk id="3" creationId="{EF1C6DDE-3F94-D408-B2F5-3EB8EF426517}"/>
          </ac:spMkLst>
        </pc:spChg>
        <pc:spChg chg="mod">
          <ac:chgData name="collettefahy.cf@gmail.com" userId="a1320232f860ccf7" providerId="LiveId" clId="{8AEAE91B-277D-4949-9AFB-B8E4F5A89CF1}" dt="2025-10-12T14:28:52.595" v="1332" actId="113"/>
          <ac:spMkLst>
            <pc:docMk/>
            <pc:sldMk cId="1045430339" sldId="259"/>
            <ac:spMk id="4" creationId="{5894E9DC-6301-D283-3081-57BEE0DA7578}"/>
          </ac:spMkLst>
        </pc:spChg>
        <pc:spChg chg="mod">
          <ac:chgData name="collettefahy.cf@gmail.com" userId="a1320232f860ccf7" providerId="LiveId" clId="{8AEAE91B-277D-4949-9AFB-B8E4F5A89CF1}" dt="2025-10-12T16:43:50.241" v="4989" actId="1076"/>
          <ac:spMkLst>
            <pc:docMk/>
            <pc:sldMk cId="1045430339" sldId="259"/>
            <ac:spMk id="5" creationId="{0F21B5B3-C41B-A0C5-BEDB-B6B2ECC92C1C}"/>
          </ac:spMkLst>
        </pc:spChg>
        <pc:picChg chg="mod">
          <ac:chgData name="collettefahy.cf@gmail.com" userId="a1320232f860ccf7" providerId="LiveId" clId="{8AEAE91B-277D-4949-9AFB-B8E4F5A89CF1}" dt="2025-10-12T16:43:46.005" v="4988" actId="1076"/>
          <ac:picMkLst>
            <pc:docMk/>
            <pc:sldMk cId="1045430339" sldId="259"/>
            <ac:picMk id="3074" creationId="{C9661E6D-C342-E8D1-F385-B3727A3BB509}"/>
          </ac:picMkLst>
        </pc:picChg>
      </pc:sldChg>
      <pc:sldChg chg="modSp mod modNotesTx">
        <pc:chgData name="collettefahy.cf@gmail.com" userId="a1320232f860ccf7" providerId="LiveId" clId="{8AEAE91B-277D-4949-9AFB-B8E4F5A89CF1}" dt="2025-10-12T16:51:43.644" v="5011" actId="20577"/>
        <pc:sldMkLst>
          <pc:docMk/>
          <pc:sldMk cId="755912060" sldId="260"/>
        </pc:sldMkLst>
        <pc:spChg chg="mod">
          <ac:chgData name="collettefahy.cf@gmail.com" userId="a1320232f860ccf7" providerId="LiveId" clId="{8AEAE91B-277D-4949-9AFB-B8E4F5A89CF1}" dt="2025-10-12T16:45:21.213" v="5003" actId="14100"/>
          <ac:spMkLst>
            <pc:docMk/>
            <pc:sldMk cId="755912060" sldId="260"/>
            <ac:spMk id="3" creationId="{49903A29-848D-7206-9616-FA073C942113}"/>
          </ac:spMkLst>
        </pc:spChg>
        <pc:spChg chg="mod">
          <ac:chgData name="collettefahy.cf@gmail.com" userId="a1320232f860ccf7" providerId="LiveId" clId="{8AEAE91B-277D-4949-9AFB-B8E4F5A89CF1}" dt="2025-10-12T15:02:22.017" v="2490" actId="14100"/>
          <ac:spMkLst>
            <pc:docMk/>
            <pc:sldMk cId="755912060" sldId="260"/>
            <ac:spMk id="4" creationId="{CCC73CCE-0D66-2BA3-6FD4-6D4C2F0D536F}"/>
          </ac:spMkLst>
        </pc:spChg>
        <pc:spChg chg="mod">
          <ac:chgData name="collettefahy.cf@gmail.com" userId="a1320232f860ccf7" providerId="LiveId" clId="{8AEAE91B-277D-4949-9AFB-B8E4F5A89CF1}" dt="2025-10-12T16:45:28.553" v="5005" actId="1076"/>
          <ac:spMkLst>
            <pc:docMk/>
            <pc:sldMk cId="755912060" sldId="260"/>
            <ac:spMk id="6" creationId="{2865C95E-A3E1-291A-DA41-202998BA45F1}"/>
          </ac:spMkLst>
        </pc:spChg>
        <pc:picChg chg="mod">
          <ac:chgData name="collettefahy.cf@gmail.com" userId="a1320232f860ccf7" providerId="LiveId" clId="{8AEAE91B-277D-4949-9AFB-B8E4F5A89CF1}" dt="2025-10-12T16:45:30.710" v="5006" actId="1076"/>
          <ac:picMkLst>
            <pc:docMk/>
            <pc:sldMk cId="755912060" sldId="260"/>
            <ac:picMk id="4100" creationId="{0B4C679E-8673-2F78-4769-686FE33064E3}"/>
          </ac:picMkLst>
        </pc:picChg>
      </pc:sldChg>
      <pc:sldChg chg="modSp mod modNotesTx">
        <pc:chgData name="collettefahy.cf@gmail.com" userId="a1320232f860ccf7" providerId="LiveId" clId="{8AEAE91B-277D-4949-9AFB-B8E4F5A89CF1}" dt="2025-10-12T16:51:49.149" v="5012" actId="20577"/>
        <pc:sldMkLst>
          <pc:docMk/>
          <pc:sldMk cId="1893808690" sldId="261"/>
        </pc:sldMkLst>
        <pc:spChg chg="mod">
          <ac:chgData name="collettefahy.cf@gmail.com" userId="a1320232f860ccf7" providerId="LiveId" clId="{8AEAE91B-277D-4949-9AFB-B8E4F5A89CF1}" dt="2025-10-12T15:30:07.322" v="3283" actId="20577"/>
          <ac:spMkLst>
            <pc:docMk/>
            <pc:sldMk cId="1893808690" sldId="261"/>
            <ac:spMk id="3" creationId="{DEE7ABCD-404E-D8A7-78C0-AD44EE75B2F4}"/>
          </ac:spMkLst>
        </pc:spChg>
        <pc:picChg chg="mod">
          <ac:chgData name="collettefahy.cf@gmail.com" userId="a1320232f860ccf7" providerId="LiveId" clId="{8AEAE91B-277D-4949-9AFB-B8E4F5A89CF1}" dt="2025-10-12T16:45:42.798" v="5007" actId="1076"/>
          <ac:picMkLst>
            <pc:docMk/>
            <pc:sldMk cId="1893808690" sldId="261"/>
            <ac:picMk id="5122" creationId="{34CC630A-5751-AE39-D1AD-9D68CA3B21D7}"/>
          </ac:picMkLst>
        </pc:picChg>
      </pc:sldChg>
      <pc:sldChg chg="delSp modSp mod modNotesTx">
        <pc:chgData name="collettefahy.cf@gmail.com" userId="a1320232f860ccf7" providerId="LiveId" clId="{8AEAE91B-277D-4949-9AFB-B8E4F5A89CF1}" dt="2025-10-12T16:51:59.388" v="5013" actId="20577"/>
        <pc:sldMkLst>
          <pc:docMk/>
          <pc:sldMk cId="1456864085" sldId="262"/>
        </pc:sldMkLst>
        <pc:spChg chg="mod">
          <ac:chgData name="collettefahy.cf@gmail.com" userId="a1320232f860ccf7" providerId="LiveId" clId="{8AEAE91B-277D-4949-9AFB-B8E4F5A89CF1}" dt="2025-10-12T15:46:32.991" v="4105" actId="20577"/>
          <ac:spMkLst>
            <pc:docMk/>
            <pc:sldMk cId="1456864085" sldId="262"/>
            <ac:spMk id="3" creationId="{2EA48EE6-3AAA-C52A-E469-FC8D221F5C56}"/>
          </ac:spMkLst>
        </pc:spChg>
        <pc:spChg chg="mod">
          <ac:chgData name="collettefahy.cf@gmail.com" userId="a1320232f860ccf7" providerId="LiveId" clId="{8AEAE91B-277D-4949-9AFB-B8E4F5A89CF1}" dt="2025-10-12T15:33:10.602" v="3358" actId="113"/>
          <ac:spMkLst>
            <pc:docMk/>
            <pc:sldMk cId="1456864085" sldId="262"/>
            <ac:spMk id="4" creationId="{C4006E9B-CCE1-3211-F7F8-A5BBB0D1B58A}"/>
          </ac:spMkLst>
        </pc:spChg>
        <pc:picChg chg="del mod">
          <ac:chgData name="collettefahy.cf@gmail.com" userId="a1320232f860ccf7" providerId="LiveId" clId="{8AEAE91B-277D-4949-9AFB-B8E4F5A89CF1}" dt="2025-10-12T15:34:18.999" v="3361" actId="478"/>
          <ac:picMkLst>
            <pc:docMk/>
            <pc:sldMk cId="1456864085" sldId="262"/>
            <ac:picMk id="6146" creationId="{65A6300D-BB6D-3921-4368-11FAF7C8D23E}"/>
          </ac:picMkLst>
        </pc:picChg>
      </pc:sldChg>
      <pc:sldChg chg="delSp modSp mod modNotesTx">
        <pc:chgData name="collettefahy.cf@gmail.com" userId="a1320232f860ccf7" providerId="LiveId" clId="{8AEAE91B-277D-4949-9AFB-B8E4F5A89CF1}" dt="2025-10-12T16:52:06.615" v="5014" actId="20577"/>
        <pc:sldMkLst>
          <pc:docMk/>
          <pc:sldMk cId="3389570205" sldId="263"/>
        </pc:sldMkLst>
        <pc:spChg chg="mod">
          <ac:chgData name="collettefahy.cf@gmail.com" userId="a1320232f860ccf7" providerId="LiveId" clId="{8AEAE91B-277D-4949-9AFB-B8E4F5A89CF1}" dt="2025-10-12T16:03:19.932" v="4490" actId="20577"/>
          <ac:spMkLst>
            <pc:docMk/>
            <pc:sldMk cId="3389570205" sldId="263"/>
            <ac:spMk id="3" creationId="{6F4296AE-FF6E-A46F-606B-FF5B634F5AF5}"/>
          </ac:spMkLst>
        </pc:spChg>
        <pc:spChg chg="mod">
          <ac:chgData name="collettefahy.cf@gmail.com" userId="a1320232f860ccf7" providerId="LiveId" clId="{8AEAE91B-277D-4949-9AFB-B8E4F5A89CF1}" dt="2025-10-12T15:46:55.218" v="4108" actId="1076"/>
          <ac:spMkLst>
            <pc:docMk/>
            <pc:sldMk cId="3389570205" sldId="263"/>
            <ac:spMk id="4" creationId="{45530989-B219-9CB0-5DAF-F62DF5B28514}"/>
          </ac:spMkLst>
        </pc:spChg>
        <pc:picChg chg="del mod">
          <ac:chgData name="collettefahy.cf@gmail.com" userId="a1320232f860ccf7" providerId="LiveId" clId="{8AEAE91B-277D-4949-9AFB-B8E4F5A89CF1}" dt="2025-10-12T15:50:07.836" v="4142" actId="478"/>
          <ac:picMkLst>
            <pc:docMk/>
            <pc:sldMk cId="3389570205" sldId="263"/>
            <ac:picMk id="7170" creationId="{BA64C2C8-98A4-F407-BC1A-B2D3D7DB45DA}"/>
          </ac:picMkLst>
        </pc:picChg>
      </pc:sldChg>
      <pc:sldChg chg="modSp mod modNotesTx">
        <pc:chgData name="collettefahy.cf@gmail.com" userId="a1320232f860ccf7" providerId="LiveId" clId="{8AEAE91B-277D-4949-9AFB-B8E4F5A89CF1}" dt="2025-10-12T16:52:09.327" v="5015" actId="20577"/>
        <pc:sldMkLst>
          <pc:docMk/>
          <pc:sldMk cId="2926904182" sldId="264"/>
        </pc:sldMkLst>
        <pc:spChg chg="mod">
          <ac:chgData name="collettefahy.cf@gmail.com" userId="a1320232f860ccf7" providerId="LiveId" clId="{8AEAE91B-277D-4949-9AFB-B8E4F5A89CF1}" dt="2025-10-12T16:14:01.970" v="4775" actId="2711"/>
          <ac:spMkLst>
            <pc:docMk/>
            <pc:sldMk cId="2926904182" sldId="264"/>
            <ac:spMk id="3" creationId="{2C639E5A-D975-51B6-337E-A93D6270C693}"/>
          </ac:spMkLst>
        </pc:spChg>
        <pc:spChg chg="mod">
          <ac:chgData name="collettefahy.cf@gmail.com" userId="a1320232f860ccf7" providerId="LiveId" clId="{8AEAE91B-277D-4949-9AFB-B8E4F5A89CF1}" dt="2025-10-12T15:17:14.293" v="3094" actId="113"/>
          <ac:spMkLst>
            <pc:docMk/>
            <pc:sldMk cId="2926904182" sldId="264"/>
            <ac:spMk id="4" creationId="{66745229-7064-2733-B787-928ADDC94D1B}"/>
          </ac:spMkLst>
        </pc:spChg>
        <pc:picChg chg="mod">
          <ac:chgData name="collettefahy.cf@gmail.com" userId="a1320232f860ccf7" providerId="LiveId" clId="{8AEAE91B-277D-4949-9AFB-B8E4F5A89CF1}" dt="2025-10-12T16:04:42.155" v="4500" actId="1076"/>
          <ac:picMkLst>
            <pc:docMk/>
            <pc:sldMk cId="2926904182" sldId="264"/>
            <ac:picMk id="8194" creationId="{B0C77964-29C7-E2EC-6A8E-57EFF336E873}"/>
          </ac:picMkLst>
        </pc:picChg>
      </pc:sldChg>
      <pc:sldChg chg="modSp mod">
        <pc:chgData name="collettefahy.cf@gmail.com" userId="a1320232f860ccf7" providerId="LiveId" clId="{8AEAE91B-277D-4949-9AFB-B8E4F5A89CF1}" dt="2025-10-12T16:11:17.492" v="4774" actId="1076"/>
        <pc:sldMkLst>
          <pc:docMk/>
          <pc:sldMk cId="826795894" sldId="265"/>
        </pc:sldMkLst>
        <pc:spChg chg="mod">
          <ac:chgData name="collettefahy.cf@gmail.com" userId="a1320232f860ccf7" providerId="LiveId" clId="{8AEAE91B-277D-4949-9AFB-B8E4F5A89CF1}" dt="2025-10-12T15:17:07.157" v="3093" actId="1076"/>
          <ac:spMkLst>
            <pc:docMk/>
            <pc:sldMk cId="826795894" sldId="265"/>
            <ac:spMk id="4" creationId="{BAA4E848-4393-D1C9-9E33-EEC0B80833C6}"/>
          </ac:spMkLst>
        </pc:spChg>
        <pc:spChg chg="mod">
          <ac:chgData name="collettefahy.cf@gmail.com" userId="a1320232f860ccf7" providerId="LiveId" clId="{8AEAE91B-277D-4949-9AFB-B8E4F5A89CF1}" dt="2025-10-12T16:11:17.492" v="4774" actId="1076"/>
          <ac:spMkLst>
            <pc:docMk/>
            <pc:sldMk cId="826795894" sldId="265"/>
            <ac:spMk id="6" creationId="{C370C386-B264-601D-B57F-F07CCE6A1718}"/>
          </ac:spMkLst>
        </pc:spChg>
      </pc:sldChg>
      <pc:sldChg chg="addSp delSp modSp del mod">
        <pc:chgData name="collettefahy.cf@gmail.com" userId="a1320232f860ccf7" providerId="LiveId" clId="{8AEAE91B-277D-4949-9AFB-B8E4F5A89CF1}" dt="2025-10-12T14:08:04.532" v="385" actId="2696"/>
        <pc:sldMkLst>
          <pc:docMk/>
          <pc:sldMk cId="819100066" sldId="266"/>
        </pc:sldMkLst>
        <pc:spChg chg="add del mod">
          <ac:chgData name="collettefahy.cf@gmail.com" userId="a1320232f860ccf7" providerId="LiveId" clId="{8AEAE91B-277D-4949-9AFB-B8E4F5A89CF1}" dt="2025-10-12T14:07:49.255" v="384" actId="478"/>
          <ac:spMkLst>
            <pc:docMk/>
            <pc:sldMk cId="819100066" sldId="266"/>
            <ac:spMk id="4" creationId="{C9812C2A-ED6C-48D6-5748-354350046F00}"/>
          </ac:spMkLst>
        </pc:spChg>
      </pc:sldChg>
      <pc:sldChg chg="addSp delSp modSp new mod">
        <pc:chgData name="collettefahy.cf@gmail.com" userId="a1320232f860ccf7" providerId="LiveId" clId="{8AEAE91B-277D-4949-9AFB-B8E4F5A89CF1}" dt="2025-10-12T16:44:25.353" v="4997" actId="313"/>
        <pc:sldMkLst>
          <pc:docMk/>
          <pc:sldMk cId="993264630" sldId="267"/>
        </pc:sldMkLst>
        <pc:spChg chg="mod">
          <ac:chgData name="collettefahy.cf@gmail.com" userId="a1320232f860ccf7" providerId="LiveId" clId="{8AEAE91B-277D-4949-9AFB-B8E4F5A89CF1}" dt="2025-10-12T14:08:32.801" v="390" actId="113"/>
          <ac:spMkLst>
            <pc:docMk/>
            <pc:sldMk cId="993264630" sldId="267"/>
            <ac:spMk id="2" creationId="{024BE903-C29D-E8B4-3214-88AA78F9F07E}"/>
          </ac:spMkLst>
        </pc:spChg>
        <pc:spChg chg="add del mod">
          <ac:chgData name="collettefahy.cf@gmail.com" userId="a1320232f860ccf7" providerId="LiveId" clId="{8AEAE91B-277D-4949-9AFB-B8E4F5A89CF1}" dt="2025-10-12T14:09:01.453" v="394"/>
          <ac:spMkLst>
            <pc:docMk/>
            <pc:sldMk cId="993264630" sldId="267"/>
            <ac:spMk id="3" creationId="{6916345E-726F-28C0-1E41-004D40340F5D}"/>
          </ac:spMkLst>
        </pc:spChg>
        <pc:spChg chg="add del mod">
          <ac:chgData name="collettefahy.cf@gmail.com" userId="a1320232f860ccf7" providerId="LiveId" clId="{8AEAE91B-277D-4949-9AFB-B8E4F5A89CF1}" dt="2025-10-12T14:09:19.104" v="397"/>
          <ac:spMkLst>
            <pc:docMk/>
            <pc:sldMk cId="993264630" sldId="267"/>
            <ac:spMk id="4" creationId="{E0C9D5FC-8506-6CA5-63EB-4A95B7CDF2EF}"/>
          </ac:spMkLst>
        </pc:spChg>
        <pc:spChg chg="add mod">
          <ac:chgData name="collettefahy.cf@gmail.com" userId="a1320232f860ccf7" providerId="LiveId" clId="{8AEAE91B-277D-4949-9AFB-B8E4F5A89CF1}" dt="2025-10-12T16:44:25.353" v="4997" actId="313"/>
          <ac:spMkLst>
            <pc:docMk/>
            <pc:sldMk cId="993264630" sldId="267"/>
            <ac:spMk id="5" creationId="{3F5D58F3-4A52-0C23-5FCA-6F58F3FA8088}"/>
          </ac:spMkLst>
        </pc:spChg>
      </pc:sldChg>
      <pc:sldChg chg="addSp modSp new mod">
        <pc:chgData name="collettefahy.cf@gmail.com" userId="a1320232f860ccf7" providerId="LiveId" clId="{8AEAE91B-277D-4949-9AFB-B8E4F5A89CF1}" dt="2025-10-12T15:02:08.595" v="2488" actId="255"/>
        <pc:sldMkLst>
          <pc:docMk/>
          <pc:sldMk cId="1973841969" sldId="268"/>
        </pc:sldMkLst>
        <pc:spChg chg="mod">
          <ac:chgData name="collettefahy.cf@gmail.com" userId="a1320232f860ccf7" providerId="LiveId" clId="{8AEAE91B-277D-4949-9AFB-B8E4F5A89CF1}" dt="2025-10-12T15:02:08.595" v="2488" actId="255"/>
          <ac:spMkLst>
            <pc:docMk/>
            <pc:sldMk cId="1973841969" sldId="268"/>
            <ac:spMk id="2" creationId="{15C92DB5-4205-C102-EFE8-0DC1167AB8EB}"/>
          </ac:spMkLst>
        </pc:spChg>
        <pc:spChg chg="add mod">
          <ac:chgData name="collettefahy.cf@gmail.com" userId="a1320232f860ccf7" providerId="LiveId" clId="{8AEAE91B-277D-4949-9AFB-B8E4F5A89CF1}" dt="2025-10-12T15:00:26.510" v="2466" actId="20577"/>
          <ac:spMkLst>
            <pc:docMk/>
            <pc:sldMk cId="1973841969" sldId="268"/>
            <ac:spMk id="3" creationId="{1A7284CB-9A9E-AAEA-7527-73375C2701B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3A2452-E912-4628-8D9C-94C5FD2F745A}"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F01CA9-A7AC-4689-84D0-BA91FA22F1A4}" type="slidenum">
              <a:rPr lang="en-US" smtClean="0"/>
              <a:t>‹#›</a:t>
            </a:fld>
            <a:endParaRPr lang="en-US"/>
          </a:p>
        </p:txBody>
      </p:sp>
    </p:spTree>
    <p:extLst>
      <p:ext uri="{BB962C8B-B14F-4D97-AF65-F5344CB8AC3E}">
        <p14:creationId xmlns:p14="http://schemas.microsoft.com/office/powerpoint/2010/main" val="1723622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F01CA9-A7AC-4689-84D0-BA91FA22F1A4}" type="slidenum">
              <a:rPr lang="en-US" smtClean="0"/>
              <a:t>1</a:t>
            </a:fld>
            <a:endParaRPr lang="en-US"/>
          </a:p>
        </p:txBody>
      </p:sp>
    </p:spTree>
    <p:extLst>
      <p:ext uri="{BB962C8B-B14F-4D97-AF65-F5344CB8AC3E}">
        <p14:creationId xmlns:p14="http://schemas.microsoft.com/office/powerpoint/2010/main" val="1512827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F01CA9-A7AC-4689-84D0-BA91FA22F1A4}" type="slidenum">
              <a:rPr lang="en-US" smtClean="0"/>
              <a:t>2</a:t>
            </a:fld>
            <a:endParaRPr lang="en-US"/>
          </a:p>
        </p:txBody>
      </p:sp>
    </p:spTree>
    <p:extLst>
      <p:ext uri="{BB962C8B-B14F-4D97-AF65-F5344CB8AC3E}">
        <p14:creationId xmlns:p14="http://schemas.microsoft.com/office/powerpoint/2010/main" val="2113025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F01CA9-A7AC-4689-84D0-BA91FA22F1A4}" type="slidenum">
              <a:rPr lang="en-US" smtClean="0"/>
              <a:t>3</a:t>
            </a:fld>
            <a:endParaRPr lang="en-US"/>
          </a:p>
        </p:txBody>
      </p:sp>
    </p:spTree>
    <p:extLst>
      <p:ext uri="{BB962C8B-B14F-4D97-AF65-F5344CB8AC3E}">
        <p14:creationId xmlns:p14="http://schemas.microsoft.com/office/powerpoint/2010/main" val="273236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F01CA9-A7AC-4689-84D0-BA91FA22F1A4}" type="slidenum">
              <a:rPr lang="en-US" smtClean="0"/>
              <a:t>4</a:t>
            </a:fld>
            <a:endParaRPr lang="en-US"/>
          </a:p>
        </p:txBody>
      </p:sp>
    </p:spTree>
    <p:extLst>
      <p:ext uri="{BB962C8B-B14F-4D97-AF65-F5344CB8AC3E}">
        <p14:creationId xmlns:p14="http://schemas.microsoft.com/office/powerpoint/2010/main" val="560393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F01CA9-A7AC-4689-84D0-BA91FA22F1A4}" type="slidenum">
              <a:rPr lang="en-US" smtClean="0"/>
              <a:t>5</a:t>
            </a:fld>
            <a:endParaRPr lang="en-US"/>
          </a:p>
        </p:txBody>
      </p:sp>
    </p:spTree>
    <p:extLst>
      <p:ext uri="{BB962C8B-B14F-4D97-AF65-F5344CB8AC3E}">
        <p14:creationId xmlns:p14="http://schemas.microsoft.com/office/powerpoint/2010/main" val="969858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F01CA9-A7AC-4689-84D0-BA91FA22F1A4}" type="slidenum">
              <a:rPr lang="en-US" smtClean="0"/>
              <a:t>6</a:t>
            </a:fld>
            <a:endParaRPr lang="en-US"/>
          </a:p>
        </p:txBody>
      </p:sp>
    </p:spTree>
    <p:extLst>
      <p:ext uri="{BB962C8B-B14F-4D97-AF65-F5344CB8AC3E}">
        <p14:creationId xmlns:p14="http://schemas.microsoft.com/office/powerpoint/2010/main" val="231765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F01CA9-A7AC-4689-84D0-BA91FA22F1A4}" type="slidenum">
              <a:rPr lang="en-US" smtClean="0"/>
              <a:t>7</a:t>
            </a:fld>
            <a:endParaRPr lang="en-US"/>
          </a:p>
        </p:txBody>
      </p:sp>
    </p:spTree>
    <p:extLst>
      <p:ext uri="{BB962C8B-B14F-4D97-AF65-F5344CB8AC3E}">
        <p14:creationId xmlns:p14="http://schemas.microsoft.com/office/powerpoint/2010/main" val="812931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F01CA9-A7AC-4689-84D0-BA91FA22F1A4}" type="slidenum">
              <a:rPr lang="en-US" smtClean="0"/>
              <a:t>8</a:t>
            </a:fld>
            <a:endParaRPr lang="en-US"/>
          </a:p>
        </p:txBody>
      </p:sp>
    </p:spTree>
    <p:extLst>
      <p:ext uri="{BB962C8B-B14F-4D97-AF65-F5344CB8AC3E}">
        <p14:creationId xmlns:p14="http://schemas.microsoft.com/office/powerpoint/2010/main" val="244115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F01CA9-A7AC-4689-84D0-BA91FA22F1A4}" type="slidenum">
              <a:rPr lang="en-US" smtClean="0"/>
              <a:t>9</a:t>
            </a:fld>
            <a:endParaRPr lang="en-US"/>
          </a:p>
        </p:txBody>
      </p:sp>
    </p:spTree>
    <p:extLst>
      <p:ext uri="{BB962C8B-B14F-4D97-AF65-F5344CB8AC3E}">
        <p14:creationId xmlns:p14="http://schemas.microsoft.com/office/powerpoint/2010/main" val="1188485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F01CA9-A7AC-4689-84D0-BA91FA22F1A4}" type="slidenum">
              <a:rPr lang="en-US" smtClean="0"/>
              <a:t>10</a:t>
            </a:fld>
            <a:endParaRPr lang="en-US"/>
          </a:p>
        </p:txBody>
      </p:sp>
    </p:spTree>
    <p:extLst>
      <p:ext uri="{BB962C8B-B14F-4D97-AF65-F5344CB8AC3E}">
        <p14:creationId xmlns:p14="http://schemas.microsoft.com/office/powerpoint/2010/main" val="41877245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EF01CA9-A7AC-4689-84D0-BA91FA22F1A4}" type="slidenum">
              <a:rPr lang="en-US" smtClean="0"/>
              <a:t>11</a:t>
            </a:fld>
            <a:endParaRPr lang="en-US"/>
          </a:p>
        </p:txBody>
      </p:sp>
    </p:spTree>
    <p:extLst>
      <p:ext uri="{BB962C8B-B14F-4D97-AF65-F5344CB8AC3E}">
        <p14:creationId xmlns:p14="http://schemas.microsoft.com/office/powerpoint/2010/main" val="27720652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EF01CA9-A7AC-4689-84D0-BA91FA22F1A4}" type="slidenum">
              <a:rPr lang="en-US" smtClean="0"/>
              <a:t>12</a:t>
            </a:fld>
            <a:endParaRPr lang="en-US"/>
          </a:p>
        </p:txBody>
      </p:sp>
    </p:spTree>
    <p:extLst>
      <p:ext uri="{BB962C8B-B14F-4D97-AF65-F5344CB8AC3E}">
        <p14:creationId xmlns:p14="http://schemas.microsoft.com/office/powerpoint/2010/main" val="1070389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8154BC-8576-4970-8C8A-74813206ADE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253919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8154BC-8576-4970-8C8A-74813206ADE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3441836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8154BC-8576-4970-8C8A-74813206ADE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2802366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8154BC-8576-4970-8C8A-74813206ADE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3861239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8154BC-8576-4970-8C8A-74813206ADE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11525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8154BC-8576-4970-8C8A-74813206ADE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456138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8154BC-8576-4970-8C8A-74813206ADE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4036357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8154BC-8576-4970-8C8A-74813206ADE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3674894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A08154BC-8576-4970-8C8A-74813206ADE4}"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499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8154BC-8576-4970-8C8A-74813206ADE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2542296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A08154BC-8576-4970-8C8A-74813206ADE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2385349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A08154BC-8576-4970-8C8A-74813206ADE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28093898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8154BC-8576-4970-8C8A-74813206ADE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18061909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8154BC-8576-4970-8C8A-74813206ADE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EF78FA4-87E4-4235-BEC1-0E09486D0582}" type="slidenum">
              <a:rPr lang="en-US" smtClean="0"/>
              <a:t>‹#›</a:t>
            </a:fld>
            <a:endParaRPr lang="en-US"/>
          </a:p>
        </p:txBody>
      </p:sp>
    </p:spTree>
    <p:extLst>
      <p:ext uri="{BB962C8B-B14F-4D97-AF65-F5344CB8AC3E}">
        <p14:creationId xmlns:p14="http://schemas.microsoft.com/office/powerpoint/2010/main" val="2258973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A08154BC-8576-4970-8C8A-74813206ADE4}" type="datetimeFigureOut">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EF78FA4-87E4-4235-BEC1-0E09486D0582}" type="slidenum">
              <a:rPr lang="en-US" smtClean="0"/>
              <a:t>‹#›</a:t>
            </a:fld>
            <a:endParaRPr lang="en-US"/>
          </a:p>
        </p:txBody>
      </p:sp>
    </p:spTree>
    <p:extLst>
      <p:ext uri="{BB962C8B-B14F-4D97-AF65-F5344CB8AC3E}">
        <p14:creationId xmlns:p14="http://schemas.microsoft.com/office/powerpoint/2010/main" val="409072042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226D39C-989B-20C7-026E-178DABE7A3CD}"/>
              </a:ext>
            </a:extLst>
          </p:cNvPr>
          <p:cNvSpPr txBox="1"/>
          <p:nvPr/>
        </p:nvSpPr>
        <p:spPr>
          <a:xfrm>
            <a:off x="1042307" y="1730828"/>
            <a:ext cx="10107386" cy="4447371"/>
          </a:xfrm>
          <a:prstGeom prst="rect">
            <a:avLst/>
          </a:prstGeom>
          <a:noFill/>
        </p:spPr>
        <p:txBody>
          <a:bodyPr wrap="square">
            <a:spAutoFit/>
          </a:bodyPr>
          <a:lstStyle/>
          <a:p>
            <a:pPr algn="ctr">
              <a:lnSpc>
                <a:spcPct val="150000"/>
              </a:lnSpc>
              <a:spcAft>
                <a:spcPts val="600"/>
              </a:spcAft>
            </a:pPr>
            <a:r>
              <a:rPr lang="en-GB" sz="2800" b="1" kern="100" dirty="0">
                <a:latin typeface="+mj-lt"/>
                <a:ea typeface="Calibri" panose="020F0502020204030204" pitchFamily="34" charset="0"/>
              </a:rPr>
              <a:t>Name: Collette Fahy </a:t>
            </a:r>
            <a:endParaRPr lang="en-US" sz="2800" kern="100" dirty="0">
              <a:latin typeface="+mj-lt"/>
              <a:ea typeface="Calibri" panose="020F0502020204030204" pitchFamily="34" charset="0"/>
            </a:endParaRPr>
          </a:p>
          <a:p>
            <a:pPr algn="ctr">
              <a:lnSpc>
                <a:spcPct val="150000"/>
              </a:lnSpc>
              <a:spcAft>
                <a:spcPts val="600"/>
              </a:spcAft>
            </a:pPr>
            <a:r>
              <a:rPr lang="en-GB" sz="2800" b="1" kern="100" dirty="0">
                <a:latin typeface="+mj-lt"/>
                <a:ea typeface="Calibri" panose="020F0502020204030204" pitchFamily="34" charset="0"/>
              </a:rPr>
              <a:t>Student Number: 2425001</a:t>
            </a:r>
            <a:endParaRPr lang="en-US" sz="2800" kern="100" dirty="0">
              <a:latin typeface="+mj-lt"/>
              <a:ea typeface="Calibri" panose="020F0502020204030204" pitchFamily="34" charset="0"/>
            </a:endParaRPr>
          </a:p>
          <a:p>
            <a:pPr marL="0" marR="0" algn="ctr">
              <a:lnSpc>
                <a:spcPct val="150000"/>
              </a:lnSpc>
              <a:spcAft>
                <a:spcPts val="600"/>
              </a:spcAft>
              <a:buNone/>
            </a:pPr>
            <a:r>
              <a:rPr lang="en-GB" sz="2800" b="1" kern="100" dirty="0">
                <a:effectLst/>
                <a:latin typeface="+mj-lt"/>
                <a:ea typeface="Calibri" panose="020F0502020204030204" pitchFamily="34" charset="0"/>
              </a:rPr>
              <a:t>Module Title: </a:t>
            </a:r>
            <a:r>
              <a:rPr lang="en-GB" sz="2800" kern="100" dirty="0">
                <a:effectLst/>
                <a:latin typeface="+mj-lt"/>
                <a:ea typeface="Calibri" panose="020F0502020204030204" pitchFamily="34" charset="0"/>
              </a:rPr>
              <a:t>Psychology in Health and Social Care</a:t>
            </a:r>
            <a:endParaRPr lang="en-US" sz="2800" kern="100" dirty="0">
              <a:effectLst/>
              <a:latin typeface="+mj-lt"/>
              <a:ea typeface="Calibri" panose="020F0502020204030204" pitchFamily="34" charset="0"/>
            </a:endParaRPr>
          </a:p>
          <a:p>
            <a:pPr marL="0" marR="0" algn="ctr">
              <a:lnSpc>
                <a:spcPct val="150000"/>
              </a:lnSpc>
              <a:spcAft>
                <a:spcPts val="600"/>
              </a:spcAft>
              <a:buNone/>
            </a:pPr>
            <a:r>
              <a:rPr lang="en-GB" sz="2800" b="1" kern="100" dirty="0">
                <a:effectLst/>
                <a:latin typeface="+mj-lt"/>
                <a:ea typeface="Calibri" panose="020F0502020204030204" pitchFamily="34" charset="0"/>
              </a:rPr>
              <a:t>Module Code: </a:t>
            </a:r>
            <a:r>
              <a:rPr lang="en-GB" sz="2800" kern="100" dirty="0">
                <a:effectLst/>
                <a:latin typeface="+mj-lt"/>
                <a:ea typeface="Calibri" panose="020F0502020204030204" pitchFamily="34" charset="0"/>
              </a:rPr>
              <a:t>LCHS4010</a:t>
            </a:r>
            <a:endParaRPr lang="en-US" sz="2800" kern="100" dirty="0">
              <a:effectLst/>
              <a:latin typeface="+mj-lt"/>
              <a:ea typeface="Calibri" panose="020F0502020204030204" pitchFamily="34" charset="0"/>
            </a:endParaRPr>
          </a:p>
          <a:p>
            <a:pPr marL="0" marR="0" algn="ctr">
              <a:lnSpc>
                <a:spcPct val="150000"/>
              </a:lnSpc>
              <a:spcAft>
                <a:spcPts val="600"/>
              </a:spcAft>
              <a:buNone/>
            </a:pPr>
            <a:r>
              <a:rPr lang="en-GB" sz="2800" b="1" kern="100" dirty="0">
                <a:effectLst/>
                <a:latin typeface="+mj-lt"/>
                <a:ea typeface="Calibri" panose="020F0502020204030204" pitchFamily="34" charset="0"/>
              </a:rPr>
              <a:t>Assignment Title: </a:t>
            </a:r>
            <a:r>
              <a:rPr lang="en-GB" sz="2800" kern="100" dirty="0">
                <a:effectLst/>
                <a:latin typeface="+mj-lt"/>
                <a:ea typeface="Calibri" panose="020F0502020204030204" pitchFamily="34" charset="0"/>
              </a:rPr>
              <a:t>Assessment 1 - Individual Presentation</a:t>
            </a:r>
            <a:endParaRPr lang="en-US" sz="2800" kern="100" dirty="0">
              <a:effectLst/>
              <a:latin typeface="+mj-lt"/>
              <a:ea typeface="Calibri" panose="020F0502020204030204" pitchFamily="34" charset="0"/>
            </a:endParaRPr>
          </a:p>
          <a:p>
            <a:pPr>
              <a:buNone/>
            </a:pPr>
            <a:br>
              <a:rPr lang="en-GB" sz="2400" b="1" dirty="0">
                <a:effectLst/>
                <a:latin typeface="Times New Roman" panose="02020603050405020304" pitchFamily="18" charset="0"/>
                <a:ea typeface="Calibri" panose="020F0502020204030204" pitchFamily="34" charset="0"/>
              </a:rPr>
            </a:br>
            <a:endParaRPr lang="en-US" sz="2400" dirty="0"/>
          </a:p>
        </p:txBody>
      </p:sp>
      <p:sp>
        <p:nvSpPr>
          <p:cNvPr id="2" name="TextBox 1">
            <a:extLst>
              <a:ext uri="{FF2B5EF4-FFF2-40B4-BE49-F238E27FC236}">
                <a16:creationId xmlns:a16="http://schemas.microsoft.com/office/drawing/2014/main" id="{55B4F761-7472-9AB1-3013-3795FB886091}"/>
              </a:ext>
            </a:extLst>
          </p:cNvPr>
          <p:cNvSpPr txBox="1"/>
          <p:nvPr/>
        </p:nvSpPr>
        <p:spPr>
          <a:xfrm>
            <a:off x="1436914" y="571500"/>
            <a:ext cx="9878786" cy="646331"/>
          </a:xfrm>
          <a:prstGeom prst="rect">
            <a:avLst/>
          </a:prstGeom>
          <a:noFill/>
        </p:spPr>
        <p:txBody>
          <a:bodyPr wrap="square" rtlCol="0">
            <a:spAutoFit/>
          </a:bodyPr>
          <a:lstStyle/>
          <a:p>
            <a:pPr algn="ctr"/>
            <a:r>
              <a:rPr lang="en-GB" sz="3600" b="1" u="sng" dirty="0"/>
              <a:t>Psychology In Health And Social Care </a:t>
            </a:r>
          </a:p>
        </p:txBody>
      </p:sp>
    </p:spTree>
    <p:extLst>
      <p:ext uri="{BB962C8B-B14F-4D97-AF65-F5344CB8AC3E}">
        <p14:creationId xmlns:p14="http://schemas.microsoft.com/office/powerpoint/2010/main" val="2081877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334CA-B251-9848-A316-3E148867E0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826C8CD-FEC7-AECA-8968-1EB013288518}"/>
              </a:ext>
            </a:extLst>
          </p:cNvPr>
          <p:cNvSpPr>
            <a:spLocks noGrp="1"/>
          </p:cNvSpPr>
          <p:nvPr>
            <p:ph type="title"/>
          </p:nvPr>
        </p:nvSpPr>
        <p:spPr/>
        <p:txBody>
          <a:bodyPr/>
          <a:lstStyle/>
          <a:p>
            <a:pPr algn="ctr"/>
            <a:r>
              <a:rPr lang="en-GB" sz="3200" cap="none" dirty="0">
                <a:cs typeface="Times New Roman" panose="02020603050405020304" pitchFamily="18" charset="0"/>
              </a:rPr>
              <a:t>Introduction</a:t>
            </a:r>
            <a:endParaRPr lang="en-US" sz="3200" cap="none" dirty="0">
              <a:cs typeface="Times New Roman" panose="02020603050405020304" pitchFamily="18" charset="0"/>
            </a:endParaRPr>
          </a:p>
        </p:txBody>
      </p:sp>
      <p:sp>
        <p:nvSpPr>
          <p:cNvPr id="3" name="TextBox 2">
            <a:extLst>
              <a:ext uri="{FF2B5EF4-FFF2-40B4-BE49-F238E27FC236}">
                <a16:creationId xmlns:a16="http://schemas.microsoft.com/office/drawing/2014/main" id="{5636FAB6-1BE5-5ED0-5D77-9EBF64A3D421}"/>
              </a:ext>
            </a:extLst>
          </p:cNvPr>
          <p:cNvSpPr txBox="1"/>
          <p:nvPr/>
        </p:nvSpPr>
        <p:spPr>
          <a:xfrm>
            <a:off x="403449" y="2367644"/>
            <a:ext cx="6928079" cy="4102341"/>
          </a:xfrm>
          <a:prstGeom prst="rect">
            <a:avLst/>
          </a:prstGeom>
          <a:noFill/>
        </p:spPr>
        <p:txBody>
          <a:bodyPr wrap="square">
            <a:spAutoFit/>
          </a:bodyPr>
          <a:lstStyle/>
          <a:p>
            <a:pPr marR="0" lvl="0" algn="just">
              <a:lnSpc>
                <a:spcPct val="150000"/>
              </a:lnSpc>
            </a:pPr>
            <a:r>
              <a:rPr lang="en-GB" sz="2000" kern="100" dirty="0">
                <a:effectLst/>
                <a:latin typeface="+mj-lt"/>
                <a:ea typeface="Calibri" panose="020F0502020204030204" pitchFamily="34" charset="0"/>
                <a:cs typeface="Times New Roman" panose="02020603050405020304" pitchFamily="18" charset="0"/>
              </a:rPr>
              <a:t>In this presentation I will be explaining Bowlby's Theory of development and how it relates to early childhood and how it can be </a:t>
            </a:r>
            <a:r>
              <a:rPr lang="en-GB" sz="2000" kern="100" dirty="0">
                <a:latin typeface="+mj-lt"/>
                <a:ea typeface="Calibri" panose="020F0502020204030204" pitchFamily="34" charset="0"/>
                <a:cs typeface="Times New Roman" panose="02020603050405020304" pitchFamily="18" charset="0"/>
              </a:rPr>
              <a:t>applied to </a:t>
            </a:r>
            <a:r>
              <a:rPr lang="en-GB" sz="2000" kern="100" dirty="0">
                <a:effectLst/>
                <a:latin typeface="+mj-lt"/>
                <a:ea typeface="Calibri" panose="020F0502020204030204" pitchFamily="34" charset="0"/>
                <a:cs typeface="Times New Roman" panose="02020603050405020304" pitchFamily="18" charset="0"/>
              </a:rPr>
              <a:t>Amiras scenario and will be analysed in this presentation. </a:t>
            </a:r>
          </a:p>
          <a:p>
            <a:pPr marR="0" lvl="0" algn="just">
              <a:lnSpc>
                <a:spcPct val="150000"/>
              </a:lnSpc>
            </a:pPr>
            <a:endParaRPr lang="en-GB" sz="2000" kern="100" dirty="0">
              <a:effectLst/>
              <a:latin typeface="+mj-lt"/>
              <a:ea typeface="Calibri" panose="020F0502020204030204" pitchFamily="34" charset="0"/>
              <a:cs typeface="Times New Roman" panose="02020603050405020304" pitchFamily="18" charset="0"/>
            </a:endParaRPr>
          </a:p>
          <a:p>
            <a:pPr marR="0" lvl="0" algn="just">
              <a:lnSpc>
                <a:spcPct val="150000"/>
              </a:lnSpc>
            </a:pPr>
            <a:r>
              <a:rPr lang="en-GB" sz="2000" kern="100" dirty="0">
                <a:latin typeface="+mj-lt"/>
                <a:ea typeface="Calibri" panose="020F0502020204030204" pitchFamily="34" charset="0"/>
                <a:cs typeface="Times New Roman" panose="02020603050405020304" pitchFamily="18" charset="0"/>
              </a:rPr>
              <a:t>I will also be explaining the practical strategies that can be used with this theory. </a:t>
            </a:r>
            <a:endParaRPr lang="en-GB" sz="2000" kern="100" dirty="0">
              <a:effectLst/>
              <a:latin typeface="+mj-lt"/>
              <a:ea typeface="Calibri" panose="020F0502020204030204" pitchFamily="34" charset="0"/>
              <a:cs typeface="Times New Roman" panose="02020603050405020304" pitchFamily="18" charset="0"/>
            </a:endParaRPr>
          </a:p>
          <a:p>
            <a:pPr marR="0" lvl="0" algn="just">
              <a:lnSpc>
                <a:spcPct val="150000"/>
              </a:lnSpc>
            </a:pPr>
            <a:endParaRPr lang="en-GB" sz="1800" kern="100" dirty="0">
              <a:effectLst/>
              <a:ea typeface="Calibri" panose="020F0502020204030204" pitchFamily="34" charset="0"/>
            </a:endParaRPr>
          </a:p>
          <a:p>
            <a:pPr marR="0" lvl="0" algn="just">
              <a:lnSpc>
                <a:spcPct val="150000"/>
              </a:lnSpc>
            </a:pPr>
            <a:endParaRPr lang="en-GB" sz="1800" kern="100" dirty="0">
              <a:effectLst/>
              <a:ea typeface="Calibri" panose="020F0502020204030204" pitchFamily="34" charset="0"/>
            </a:endParaRPr>
          </a:p>
        </p:txBody>
      </p:sp>
      <p:pic>
        <p:nvPicPr>
          <p:cNvPr id="1028" name="Picture 4" descr="Introduction Word Royalty-Free Images ...">
            <a:extLst>
              <a:ext uri="{FF2B5EF4-FFF2-40B4-BE49-F238E27FC236}">
                <a16:creationId xmlns:a16="http://schemas.microsoft.com/office/drawing/2014/main" id="{401023FA-F5A2-CEA9-529C-3267A5A84D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 b="6321"/>
          <a:stretch>
            <a:fillRect/>
          </a:stretch>
        </p:blipFill>
        <p:spPr bwMode="auto">
          <a:xfrm>
            <a:off x="7837716" y="2710495"/>
            <a:ext cx="3950834" cy="32161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35705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845502-0015-E1C8-6967-150053FEC3B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D769E2D-B161-26D2-F5C8-FE36782077FA}"/>
              </a:ext>
            </a:extLst>
          </p:cNvPr>
          <p:cNvSpPr>
            <a:spLocks noGrp="1"/>
          </p:cNvSpPr>
          <p:nvPr>
            <p:ph type="title"/>
          </p:nvPr>
        </p:nvSpPr>
        <p:spPr/>
        <p:txBody>
          <a:bodyPr/>
          <a:lstStyle/>
          <a:p>
            <a:pPr algn="ctr"/>
            <a:r>
              <a:rPr lang="en-GB" sz="3200" cap="none" dirty="0"/>
              <a:t>Explanation of Bowlby’s Attachment </a:t>
            </a:r>
            <a:r>
              <a:rPr lang="en-GB" sz="3200" dirty="0"/>
              <a:t>T</a:t>
            </a:r>
            <a:r>
              <a:rPr lang="en-GB" sz="3200" cap="none" dirty="0"/>
              <a:t>heory</a:t>
            </a:r>
            <a:endParaRPr lang="en-US" sz="3200" cap="none" dirty="0"/>
          </a:p>
        </p:txBody>
      </p:sp>
      <p:sp>
        <p:nvSpPr>
          <p:cNvPr id="3" name="TextBox 2">
            <a:extLst>
              <a:ext uri="{FF2B5EF4-FFF2-40B4-BE49-F238E27FC236}">
                <a16:creationId xmlns:a16="http://schemas.microsoft.com/office/drawing/2014/main" id="{116C730D-F2DD-8FCF-759E-9AF362CE7DAA}"/>
              </a:ext>
            </a:extLst>
          </p:cNvPr>
          <p:cNvSpPr txBox="1"/>
          <p:nvPr/>
        </p:nvSpPr>
        <p:spPr>
          <a:xfrm>
            <a:off x="340895" y="2060320"/>
            <a:ext cx="6565105" cy="4650440"/>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GB" sz="2000" kern="100" dirty="0">
                <a:effectLst/>
                <a:latin typeface="+mj-lt"/>
                <a:ea typeface="Calibri" panose="020F0502020204030204" pitchFamily="34" charset="0"/>
                <a:cs typeface="Times New Roman" panose="02020603050405020304" pitchFamily="18" charset="0"/>
              </a:rPr>
              <a:t>The concept of Bowlby’s attachment theory spotlights the natural function of affection between children and caregivers.</a:t>
            </a:r>
            <a:endParaRPr lang="en-US" sz="2000" kern="100" dirty="0">
              <a:effectLst/>
              <a:latin typeface="+mj-lt"/>
              <a:ea typeface="Calibri" panose="020F0502020204030204" pitchFamily="34"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kern="100" dirty="0">
                <a:effectLst/>
                <a:latin typeface="+mj-lt"/>
                <a:ea typeface="Calibri" panose="020F0502020204030204" pitchFamily="34" charset="0"/>
                <a:cs typeface="Times New Roman" panose="02020603050405020304" pitchFamily="18" charset="0"/>
              </a:rPr>
              <a:t>With this bond, a caregiver ensures safety, reduces anxiety, and reduces insecurity, which creates a long-term effect in children’s behaviour. </a:t>
            </a:r>
            <a:endParaRPr lang="en-US" sz="2000" kern="100" dirty="0">
              <a:effectLst/>
              <a:latin typeface="+mj-lt"/>
              <a:ea typeface="Calibri" panose="020F0502020204030204" pitchFamily="34" charset="0"/>
              <a:cs typeface="Times New Roman" panose="02020603050405020304" pitchFamily="18" charset="0"/>
            </a:endParaRPr>
          </a:p>
          <a:p>
            <a:pPr marL="342900" marR="0" lvl="0" indent="-342900" algn="just">
              <a:lnSpc>
                <a:spcPct val="150000"/>
              </a:lnSpc>
              <a:spcAft>
                <a:spcPts val="600"/>
              </a:spcAft>
              <a:buFont typeface="Symbol" panose="05050102010706020507" pitchFamily="18" charset="2"/>
              <a:buChar char=""/>
            </a:pPr>
            <a:r>
              <a:rPr lang="en-GB" sz="2000" kern="100" dirty="0">
                <a:effectLst/>
                <a:latin typeface="+mj-lt"/>
                <a:ea typeface="Calibri" panose="020F0502020204030204" pitchFamily="34" charset="0"/>
                <a:cs typeface="Times New Roman" panose="02020603050405020304" pitchFamily="18" charset="0"/>
              </a:rPr>
              <a:t>Since this theory supports creating a strong mental health foundation for children, it is important for their early age development. </a:t>
            </a:r>
            <a:endParaRPr lang="en-US" sz="2000" kern="100" dirty="0">
              <a:effectLst/>
              <a:latin typeface="+mj-lt"/>
              <a:ea typeface="Calibri" panose="020F0502020204030204" pitchFamily="34" charset="0"/>
              <a:cs typeface="Times New Roman" panose="02020603050405020304" pitchFamily="18" charset="0"/>
            </a:endParaRPr>
          </a:p>
        </p:txBody>
      </p:sp>
      <p:pic>
        <p:nvPicPr>
          <p:cNvPr id="2050" name="Picture 2" descr="circle of attachment security">
            <a:extLst>
              <a:ext uri="{FF2B5EF4-FFF2-40B4-BE49-F238E27FC236}">
                <a16:creationId xmlns:a16="http://schemas.microsoft.com/office/drawing/2014/main" id="{989671E1-4784-67BA-479F-737DB86EA6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0613" y="2060320"/>
            <a:ext cx="4350492" cy="401963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4">
            <a:extLst>
              <a:ext uri="{FF2B5EF4-FFF2-40B4-BE49-F238E27FC236}">
                <a16:creationId xmlns:a16="http://schemas.microsoft.com/office/drawing/2014/main" id="{9A156B73-4362-59DC-FA2C-FC61ADFF98E0}"/>
              </a:ext>
            </a:extLst>
          </p:cNvPr>
          <p:cNvSpPr>
            <a:spLocks noChangeArrowheads="1"/>
          </p:cNvSpPr>
          <p:nvPr/>
        </p:nvSpPr>
        <p:spPr bwMode="auto">
          <a:xfrm>
            <a:off x="8726905" y="6104903"/>
            <a:ext cx="192392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cs typeface="Times New Roman" panose="02020603050405020304" pitchFamily="18" charset="0"/>
              </a:rPr>
              <a:t>(McLeod, 2025)</a:t>
            </a:r>
            <a:endParaRPr kumimoji="0" lang="en-US"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727138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BE903-C29D-E8B4-3214-88AA78F9F07E}"/>
              </a:ext>
            </a:extLst>
          </p:cNvPr>
          <p:cNvSpPr>
            <a:spLocks noGrp="1"/>
          </p:cNvSpPr>
          <p:nvPr>
            <p:ph type="title"/>
          </p:nvPr>
        </p:nvSpPr>
        <p:spPr/>
        <p:txBody>
          <a:bodyPr/>
          <a:lstStyle/>
          <a:p>
            <a:pPr algn="ctr"/>
            <a:r>
              <a:rPr lang="en-GB" sz="3200" dirty="0"/>
              <a:t>Explanation of Bowlby’s Attachment Theory</a:t>
            </a:r>
          </a:p>
        </p:txBody>
      </p:sp>
      <p:sp>
        <p:nvSpPr>
          <p:cNvPr id="5" name="TextBox 4">
            <a:extLst>
              <a:ext uri="{FF2B5EF4-FFF2-40B4-BE49-F238E27FC236}">
                <a16:creationId xmlns:a16="http://schemas.microsoft.com/office/drawing/2014/main" id="{3F5D58F3-4A52-0C23-5FCA-6F58F3FA8088}"/>
              </a:ext>
            </a:extLst>
          </p:cNvPr>
          <p:cNvSpPr txBox="1"/>
          <p:nvPr/>
        </p:nvSpPr>
        <p:spPr>
          <a:xfrm>
            <a:off x="810000" y="2269671"/>
            <a:ext cx="10783286" cy="4401205"/>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mj-lt"/>
                <a:cs typeface="Times New Roman" panose="02020603050405020304" pitchFamily="18" charset="0"/>
              </a:rPr>
              <a:t>The main concepts of this theory is important in early childhood to help with their development and build relationships. </a:t>
            </a:r>
          </a:p>
          <a:p>
            <a:pPr marL="285750" indent="-285750">
              <a:buFont typeface="Arial" panose="020B0604020202020204" pitchFamily="34" charset="0"/>
              <a:buChar char="•"/>
            </a:pPr>
            <a:endParaRPr lang="en-GB" sz="2000" dirty="0">
              <a:latin typeface="+mj-lt"/>
              <a:cs typeface="Times New Roman" panose="02020603050405020304" pitchFamily="18" charset="0"/>
            </a:endParaRPr>
          </a:p>
          <a:p>
            <a:pPr marL="285750" indent="-285750">
              <a:buFont typeface="Arial" panose="020B0604020202020204" pitchFamily="34" charset="0"/>
              <a:buChar char="•"/>
            </a:pPr>
            <a:r>
              <a:rPr lang="en-GB" sz="2000" dirty="0">
                <a:latin typeface="+mj-lt"/>
                <a:cs typeface="Times New Roman" panose="02020603050405020304" pitchFamily="18" charset="0"/>
              </a:rPr>
              <a:t>When their caregiver makes the child feel safe and secure, they build a close relationship and learn to trust them, so there social and learning skills develop.</a:t>
            </a:r>
          </a:p>
          <a:p>
            <a:pPr marL="285750" indent="-285750">
              <a:buFont typeface="Arial" panose="020B0604020202020204" pitchFamily="34" charset="0"/>
              <a:buChar char="•"/>
            </a:pPr>
            <a:endParaRPr lang="en-GB" sz="2000" dirty="0">
              <a:latin typeface="+mj-lt"/>
              <a:cs typeface="Times New Roman" panose="02020603050405020304" pitchFamily="18" charset="0"/>
            </a:endParaRPr>
          </a:p>
          <a:p>
            <a:pPr marL="285750" indent="-285750">
              <a:buFont typeface="Arial" panose="020B0604020202020204" pitchFamily="34" charset="0"/>
              <a:buChar char="•"/>
            </a:pPr>
            <a:r>
              <a:rPr lang="en-GB" sz="2000" dirty="0">
                <a:latin typeface="+mj-lt"/>
                <a:cs typeface="Times New Roman" panose="02020603050405020304" pitchFamily="18" charset="0"/>
              </a:rPr>
              <a:t>‘There is a separation distress concept that highlights the anxiety that children face while they are separated from their caregivers due to a lack of feeling safe’ (Steele, 2023)</a:t>
            </a:r>
          </a:p>
          <a:p>
            <a:endParaRPr lang="en-GB" sz="2000" dirty="0">
              <a:latin typeface="+mj-lt"/>
              <a:cs typeface="Times New Roman" panose="02020603050405020304" pitchFamily="18" charset="0"/>
            </a:endParaRPr>
          </a:p>
          <a:p>
            <a:pPr marL="285750" indent="-285750">
              <a:buFont typeface="Arial" panose="020B0604020202020204" pitchFamily="34" charset="0"/>
              <a:buChar char="•"/>
            </a:pPr>
            <a:r>
              <a:rPr lang="en-GB" sz="2000" dirty="0">
                <a:latin typeface="+mj-lt"/>
                <a:cs typeface="Times New Roman" panose="02020603050405020304" pitchFamily="18" charset="0"/>
              </a:rPr>
              <a:t>Bowlby’s theory is a secure attachment which helps children feel safe, confident and be able to explore the world around them. It can also support healthy brain development and healthy relationships later in their life. </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93264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58A10-4AF5-D07F-8CBC-F1A00CEB7B7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894E9DC-6301-D283-3081-57BEE0DA7578}"/>
              </a:ext>
            </a:extLst>
          </p:cNvPr>
          <p:cNvSpPr>
            <a:spLocks noGrp="1"/>
          </p:cNvSpPr>
          <p:nvPr>
            <p:ph type="title"/>
          </p:nvPr>
        </p:nvSpPr>
        <p:spPr>
          <a:xfrm>
            <a:off x="810001" y="599564"/>
            <a:ext cx="10571998" cy="970450"/>
          </a:xfrm>
        </p:spPr>
        <p:txBody>
          <a:bodyPr>
            <a:noAutofit/>
          </a:bodyPr>
          <a:lstStyle/>
          <a:p>
            <a:pPr algn="ctr">
              <a:lnSpc>
                <a:spcPct val="150000"/>
              </a:lnSpc>
            </a:pPr>
            <a:r>
              <a:rPr lang="en-GB" sz="3200" cap="none" dirty="0"/>
              <a:t>Application of Bowlby’s Attachment </a:t>
            </a:r>
            <a:r>
              <a:rPr lang="en-GB" sz="3200" dirty="0"/>
              <a:t>T</a:t>
            </a:r>
            <a:r>
              <a:rPr lang="en-GB" sz="3200" cap="none" dirty="0"/>
              <a:t>heory in Amira’s Situation</a:t>
            </a:r>
            <a:endParaRPr lang="en-US" sz="3200" cap="none" dirty="0"/>
          </a:p>
        </p:txBody>
      </p:sp>
      <p:sp>
        <p:nvSpPr>
          <p:cNvPr id="3" name="TextBox 2">
            <a:extLst>
              <a:ext uri="{FF2B5EF4-FFF2-40B4-BE49-F238E27FC236}">
                <a16:creationId xmlns:a16="http://schemas.microsoft.com/office/drawing/2014/main" id="{EF1C6DDE-3F94-D408-B2F5-3EB8EF426517}"/>
              </a:ext>
            </a:extLst>
          </p:cNvPr>
          <p:cNvSpPr txBox="1"/>
          <p:nvPr/>
        </p:nvSpPr>
        <p:spPr>
          <a:xfrm>
            <a:off x="195943" y="1908726"/>
            <a:ext cx="7770224" cy="4796875"/>
          </a:xfrm>
          <a:prstGeom prst="rect">
            <a:avLst/>
          </a:prstGeom>
          <a:noFill/>
        </p:spPr>
        <p:txBody>
          <a:bodyPr wrap="square">
            <a:spAutoFit/>
          </a:bodyPr>
          <a:lstStyle/>
          <a:p>
            <a:pPr marL="342900" marR="0" lvl="0" indent="-342900" algn="just">
              <a:lnSpc>
                <a:spcPct val="150000"/>
              </a:lnSpc>
              <a:buFont typeface="Symbol" panose="05050102010706020507" pitchFamily="18" charset="2"/>
              <a:buChar char=""/>
            </a:pPr>
            <a:r>
              <a:rPr lang="en-GB" sz="2000" kern="100" dirty="0">
                <a:effectLst/>
                <a:latin typeface="+mj-lt"/>
                <a:ea typeface="Calibri" panose="020F0502020204030204" pitchFamily="34" charset="0"/>
                <a:cs typeface="Times New Roman" panose="02020603050405020304" pitchFamily="18" charset="0"/>
              </a:rPr>
              <a:t>Amira’s anxiety issue reflects the “Separation &amp; Distress” concept that can happen because of feeling unsafe and not trusting her caregiver. </a:t>
            </a:r>
            <a:endParaRPr lang="en-US" sz="2000" kern="100" dirty="0">
              <a:effectLst/>
              <a:latin typeface="+mj-lt"/>
              <a:ea typeface="Calibri" panose="020F0502020204030204" pitchFamily="34" charset="0"/>
              <a:cs typeface="Times New Roman" panose="02020603050405020304" pitchFamily="18" charset="0"/>
            </a:endParaRPr>
          </a:p>
          <a:p>
            <a:pPr marL="342900" marR="0" lvl="0" indent="-342900" algn="just">
              <a:lnSpc>
                <a:spcPct val="150000"/>
              </a:lnSpc>
              <a:buFont typeface="Symbol" panose="05050102010706020507" pitchFamily="18" charset="2"/>
              <a:buChar char=""/>
            </a:pPr>
            <a:r>
              <a:rPr lang="en-GB" sz="2000" kern="100" dirty="0">
                <a:effectLst/>
                <a:latin typeface="+mj-lt"/>
                <a:ea typeface="Calibri" panose="020F0502020204030204" pitchFamily="34" charset="0"/>
                <a:cs typeface="Times New Roman" panose="02020603050405020304" pitchFamily="18" charset="0"/>
              </a:rPr>
              <a:t>Amira’s limited talking issues reflect the “Secure Base” concept that highlights the role of caregivers in creating a safe environment for children so that they feel free to explore and express. (Woodhouse et al., 2020)</a:t>
            </a:r>
          </a:p>
          <a:p>
            <a:pPr marL="342900" marR="0" lvl="0" indent="-342900" algn="just">
              <a:lnSpc>
                <a:spcPct val="150000"/>
              </a:lnSpc>
              <a:buFont typeface="Symbol" panose="05050102010706020507" pitchFamily="18" charset="2"/>
              <a:buChar char=""/>
            </a:pPr>
            <a:r>
              <a:rPr lang="en-GB" sz="2000" kern="100" dirty="0">
                <a:latin typeface="+mj-lt"/>
                <a:ea typeface="Calibri" panose="020F0502020204030204" pitchFamily="34" charset="0"/>
                <a:cs typeface="Times New Roman" panose="02020603050405020304" pitchFamily="18" charset="0"/>
              </a:rPr>
              <a:t>By Amira building a strong and consistent relationship with her caregiver she will then be able to feel safe and begin to develop socially emotionally and cognitively. </a:t>
            </a:r>
            <a:endParaRPr lang="en-US" sz="2000" kern="100" dirty="0">
              <a:effectLst/>
              <a:latin typeface="+mj-lt"/>
              <a:ea typeface="Calibri" panose="020F0502020204030204" pitchFamily="34" charset="0"/>
              <a:cs typeface="Times New Roman" panose="02020603050405020304" pitchFamily="18" charset="0"/>
            </a:endParaRPr>
          </a:p>
        </p:txBody>
      </p:sp>
      <p:pic>
        <p:nvPicPr>
          <p:cNvPr id="3074" name="Picture 2" descr="Bowlbys Attachment Theory and Mental Health, cognitive behavioral theory, bowlby attachment theory">
            <a:extLst>
              <a:ext uri="{FF2B5EF4-FFF2-40B4-BE49-F238E27FC236}">
                <a16:creationId xmlns:a16="http://schemas.microsoft.com/office/drawing/2014/main" id="{C9661E6D-C342-E8D1-F385-B3727A3BB50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707"/>
          <a:stretch>
            <a:fillRect/>
          </a:stretch>
        </p:blipFill>
        <p:spPr bwMode="auto">
          <a:xfrm>
            <a:off x="8107472" y="1908726"/>
            <a:ext cx="3760133" cy="418183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0F21B5B3-C41B-A0C5-BEDB-B6B2ECC92C1C}"/>
              </a:ext>
            </a:extLst>
          </p:cNvPr>
          <p:cNvSpPr>
            <a:spLocks noChangeArrowheads="1"/>
          </p:cNvSpPr>
          <p:nvPr/>
        </p:nvSpPr>
        <p:spPr bwMode="auto">
          <a:xfrm>
            <a:off x="10315577" y="6258436"/>
            <a:ext cx="155202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cs typeface="Times New Roman" panose="02020603050405020304" pitchFamily="18" charset="0"/>
              </a:rPr>
              <a:t>(Main, 2023)</a:t>
            </a:r>
            <a:endParaRPr kumimoji="0" lang="en-US"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045430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92DB5-4205-C102-EFE8-0DC1167AB8EB}"/>
              </a:ext>
            </a:extLst>
          </p:cNvPr>
          <p:cNvSpPr>
            <a:spLocks noGrp="1"/>
          </p:cNvSpPr>
          <p:nvPr>
            <p:ph type="title"/>
          </p:nvPr>
        </p:nvSpPr>
        <p:spPr>
          <a:xfrm>
            <a:off x="810001" y="594145"/>
            <a:ext cx="10571998" cy="970450"/>
          </a:xfrm>
        </p:spPr>
        <p:txBody>
          <a:bodyPr/>
          <a:lstStyle/>
          <a:p>
            <a:pPr algn="ctr"/>
            <a:r>
              <a:rPr lang="en-GB" sz="3200" dirty="0"/>
              <a:t>Application of Bowlby’s Attachment Theory in Amira’s Situation</a:t>
            </a:r>
          </a:p>
        </p:txBody>
      </p:sp>
      <p:sp>
        <p:nvSpPr>
          <p:cNvPr id="3" name="TextBox 2">
            <a:extLst>
              <a:ext uri="{FF2B5EF4-FFF2-40B4-BE49-F238E27FC236}">
                <a16:creationId xmlns:a16="http://schemas.microsoft.com/office/drawing/2014/main" id="{1A7284CB-9A9E-AAEA-7527-73375C2701B5}"/>
              </a:ext>
            </a:extLst>
          </p:cNvPr>
          <p:cNvSpPr txBox="1"/>
          <p:nvPr/>
        </p:nvSpPr>
        <p:spPr>
          <a:xfrm>
            <a:off x="653143" y="2563586"/>
            <a:ext cx="10728855" cy="4401205"/>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mj-lt"/>
                <a:cs typeface="Times New Roman" panose="02020603050405020304" pitchFamily="18" charset="0"/>
              </a:rPr>
              <a:t> Amira is less active in verbal communication this is because she faces difficulties engaging with others in group play. </a:t>
            </a:r>
          </a:p>
          <a:p>
            <a:pPr marL="342900" indent="-342900">
              <a:buFont typeface="Arial" panose="020B0604020202020204" pitchFamily="34" charset="0"/>
              <a:buChar char="•"/>
            </a:pPr>
            <a:endParaRPr lang="en-GB" sz="2000" dirty="0">
              <a:latin typeface="+mj-lt"/>
              <a:cs typeface="Times New Roman" panose="02020603050405020304" pitchFamily="18" charset="0"/>
            </a:endParaRPr>
          </a:p>
          <a:p>
            <a:pPr marL="342900" indent="-342900">
              <a:buFont typeface="Arial" panose="020B0604020202020204" pitchFamily="34" charset="0"/>
              <a:buChar char="•"/>
            </a:pPr>
            <a:r>
              <a:rPr lang="en-GB" sz="2000" dirty="0">
                <a:latin typeface="+mj-lt"/>
                <a:cs typeface="Times New Roman" panose="02020603050405020304" pitchFamily="18" charset="0"/>
              </a:rPr>
              <a:t>Small group activities to help her gradually build her confidence and social connections and praising her efforts of joining in will help her too. </a:t>
            </a:r>
          </a:p>
          <a:p>
            <a:pPr marL="342900" indent="-342900">
              <a:buFont typeface="Arial" panose="020B0604020202020204" pitchFamily="34" charset="0"/>
              <a:buChar char="•"/>
            </a:pPr>
            <a:endParaRPr lang="en-GB" sz="2000" dirty="0">
              <a:latin typeface="+mj-lt"/>
              <a:cs typeface="Times New Roman" panose="02020603050405020304" pitchFamily="18" charset="0"/>
            </a:endParaRPr>
          </a:p>
          <a:p>
            <a:pPr marL="342900" indent="-342900">
              <a:buFont typeface="Arial" panose="020B0604020202020204" pitchFamily="34" charset="0"/>
              <a:buChar char="•"/>
            </a:pPr>
            <a:r>
              <a:rPr lang="en-GB" sz="2000" dirty="0">
                <a:latin typeface="+mj-lt"/>
                <a:cs typeface="Times New Roman" panose="02020603050405020304" pitchFamily="18" charset="0"/>
              </a:rPr>
              <a:t>As she starts to feel more confident play-based learning for her ability level and interests such as: Story telling, singing or sensory play can support her language and cognitive skills. </a:t>
            </a:r>
          </a:p>
          <a:p>
            <a:pPr marL="342900" indent="-342900">
              <a:buFont typeface="Arial" panose="020B0604020202020204" pitchFamily="34" charset="0"/>
              <a:buChar char="•"/>
            </a:pPr>
            <a:endParaRPr lang="en-GB" sz="2000" dirty="0">
              <a:latin typeface="+mj-lt"/>
              <a:cs typeface="Times New Roman" panose="02020603050405020304" pitchFamily="18" charset="0"/>
            </a:endParaRPr>
          </a:p>
          <a:p>
            <a:pPr marL="342900" indent="-342900">
              <a:buFont typeface="Arial" panose="020B0604020202020204" pitchFamily="34" charset="0"/>
              <a:buChar char="•"/>
            </a:pPr>
            <a:r>
              <a:rPr lang="en-GB" sz="2000" dirty="0">
                <a:latin typeface="+mj-lt"/>
                <a:cs typeface="Times New Roman" panose="02020603050405020304" pitchFamily="18" charset="0"/>
              </a:rPr>
              <a:t>While outdoor play and fine motor skills can promote physical development. Consistent routines will her Amira learn at her own pace.</a:t>
            </a:r>
          </a:p>
          <a:p>
            <a:pPr marL="342900" indent="-342900">
              <a:buFont typeface="Arial" panose="020B0604020202020204" pitchFamily="34" charset="0"/>
              <a:buChar char="•"/>
            </a:pPr>
            <a:endParaRPr lang="en-GB" sz="2000" dirty="0">
              <a:latin typeface="+mj-lt"/>
              <a:cs typeface="Times New Roman" panose="02020603050405020304" pitchFamily="18" charset="0"/>
            </a:endParaRPr>
          </a:p>
          <a:p>
            <a:pPr marL="342900" indent="-342900">
              <a:buFont typeface="Arial" panose="020B0604020202020204" pitchFamily="34" charset="0"/>
              <a:buChar char="•"/>
            </a:pPr>
            <a:endParaRPr lang="en-GB" sz="2000" dirty="0">
              <a:latin typeface="+mj-lt"/>
              <a:cs typeface="Times New Roman" panose="02020603050405020304" pitchFamily="18" charset="0"/>
            </a:endParaRPr>
          </a:p>
        </p:txBody>
      </p:sp>
    </p:spTree>
    <p:extLst>
      <p:ext uri="{BB962C8B-B14F-4D97-AF65-F5344CB8AC3E}">
        <p14:creationId xmlns:p14="http://schemas.microsoft.com/office/powerpoint/2010/main" val="1973841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6B41D-575D-9EE3-3FEB-F55942C7186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CC73CCE-0D66-2BA3-6FD4-6D4C2F0D536F}"/>
              </a:ext>
            </a:extLst>
          </p:cNvPr>
          <p:cNvSpPr>
            <a:spLocks noGrp="1"/>
          </p:cNvSpPr>
          <p:nvPr>
            <p:ph type="title"/>
          </p:nvPr>
        </p:nvSpPr>
        <p:spPr>
          <a:xfrm>
            <a:off x="555171" y="447188"/>
            <a:ext cx="10907486" cy="1120355"/>
          </a:xfrm>
        </p:spPr>
        <p:txBody>
          <a:bodyPr/>
          <a:lstStyle/>
          <a:p>
            <a:pPr algn="ctr"/>
            <a:r>
              <a:rPr lang="en-GB" sz="3200" dirty="0"/>
              <a:t>Practical Strategies or Inventions </a:t>
            </a:r>
            <a:endParaRPr lang="en-US" sz="3200" dirty="0"/>
          </a:p>
        </p:txBody>
      </p:sp>
      <p:sp>
        <p:nvSpPr>
          <p:cNvPr id="3" name="TextBox 2">
            <a:extLst>
              <a:ext uri="{FF2B5EF4-FFF2-40B4-BE49-F238E27FC236}">
                <a16:creationId xmlns:a16="http://schemas.microsoft.com/office/drawing/2014/main" id="{49903A29-848D-7206-9616-FA073C942113}"/>
              </a:ext>
            </a:extLst>
          </p:cNvPr>
          <p:cNvSpPr txBox="1"/>
          <p:nvPr/>
        </p:nvSpPr>
        <p:spPr>
          <a:xfrm>
            <a:off x="128179" y="2030455"/>
            <a:ext cx="8232050" cy="4194674"/>
          </a:xfrm>
          <a:prstGeom prst="rect">
            <a:avLst/>
          </a:prstGeom>
          <a:noFill/>
        </p:spPr>
        <p:txBody>
          <a:bodyPr wrap="square">
            <a:spAutoFit/>
          </a:bodyPr>
          <a:lstStyle/>
          <a:p>
            <a:pPr marR="0" lvl="0" algn="just">
              <a:lnSpc>
                <a:spcPct val="150000"/>
              </a:lnSpc>
            </a:pPr>
            <a:r>
              <a:rPr lang="en-GB" kern="100" dirty="0">
                <a:latin typeface="+mj-lt"/>
                <a:ea typeface="Calibri" panose="020F0502020204030204" pitchFamily="34" charset="0"/>
              </a:rPr>
              <a:t>Practical strategies that can be used: </a:t>
            </a:r>
            <a:endParaRPr lang="en-GB" kern="100" dirty="0">
              <a:effectLst/>
              <a:latin typeface="+mj-lt"/>
              <a:ea typeface="Calibri" panose="020F0502020204030204" pitchFamily="34" charset="0"/>
            </a:endParaRPr>
          </a:p>
          <a:p>
            <a:pPr marL="285750" marR="0" lvl="0" indent="-285750" algn="just">
              <a:lnSpc>
                <a:spcPct val="150000"/>
              </a:lnSpc>
              <a:buFont typeface="Arial" panose="020B0604020202020204" pitchFamily="34" charset="0"/>
              <a:buChar char="•"/>
            </a:pPr>
            <a:r>
              <a:rPr lang="en-GB" kern="100" dirty="0">
                <a:effectLst/>
                <a:latin typeface="+mj-lt"/>
                <a:ea typeface="Calibri" panose="020F0502020204030204" pitchFamily="34" charset="0"/>
              </a:rPr>
              <a:t>Secure attachment</a:t>
            </a:r>
            <a:r>
              <a:rPr lang="en-GB" kern="100" dirty="0">
                <a:latin typeface="+mj-lt"/>
                <a:ea typeface="Calibri" panose="020F0502020204030204" pitchFamily="34" charset="0"/>
              </a:rPr>
              <a:t> – Apply a consistent key worker for Amira so she feels safe and can provide her with emotional security when been greeted. </a:t>
            </a:r>
            <a:endParaRPr lang="en-US" kern="100" dirty="0">
              <a:effectLst/>
              <a:latin typeface="+mj-lt"/>
              <a:ea typeface="Calibri" panose="020F0502020204030204" pitchFamily="34" charset="0"/>
            </a:endParaRPr>
          </a:p>
          <a:p>
            <a:pPr marL="342900" marR="0" lvl="0" indent="-342900" algn="just">
              <a:lnSpc>
                <a:spcPct val="150000"/>
              </a:lnSpc>
              <a:buFont typeface="Symbol" panose="05050102010706020507" pitchFamily="18" charset="2"/>
              <a:buChar char=""/>
            </a:pPr>
            <a:r>
              <a:rPr lang="en-GB" kern="100" dirty="0">
                <a:effectLst/>
                <a:latin typeface="+mj-lt"/>
                <a:ea typeface="Calibri" panose="020F0502020204030204" pitchFamily="34" charset="0"/>
              </a:rPr>
              <a:t>Emotional Support – ‘This can help to reduce her anxiety issues’ (Gaspar and Cerqueira, 2022) and help her develop emotional resilience</a:t>
            </a:r>
            <a:r>
              <a:rPr lang="en-GB" kern="100" dirty="0">
                <a:latin typeface="+mj-lt"/>
                <a:ea typeface="Calibri" panose="020F0502020204030204" pitchFamily="34" charset="0"/>
              </a:rPr>
              <a:t>. </a:t>
            </a:r>
            <a:endParaRPr lang="en-US" kern="100" dirty="0">
              <a:effectLst/>
              <a:latin typeface="+mj-lt"/>
              <a:ea typeface="Calibri" panose="020F0502020204030204" pitchFamily="34" charset="0"/>
            </a:endParaRPr>
          </a:p>
          <a:p>
            <a:pPr marL="342900" marR="0" lvl="0" indent="-342900" algn="just">
              <a:lnSpc>
                <a:spcPct val="150000"/>
              </a:lnSpc>
              <a:buFont typeface="Symbol" panose="05050102010706020507" pitchFamily="18" charset="2"/>
              <a:buChar char=""/>
            </a:pPr>
            <a:r>
              <a:rPr lang="en-GB" kern="100" dirty="0">
                <a:effectLst/>
                <a:latin typeface="+mj-lt"/>
                <a:ea typeface="Calibri" panose="020F0502020204030204" pitchFamily="34" charset="0"/>
              </a:rPr>
              <a:t>Well-defined </a:t>
            </a:r>
            <a:r>
              <a:rPr lang="en-GB" kern="100" dirty="0">
                <a:latin typeface="+mj-lt"/>
                <a:ea typeface="Calibri" panose="020F0502020204030204" pitchFamily="34" charset="0"/>
              </a:rPr>
              <a:t>O</a:t>
            </a:r>
            <a:r>
              <a:rPr lang="en-GB" kern="100" dirty="0">
                <a:effectLst/>
                <a:latin typeface="+mj-lt"/>
                <a:ea typeface="Calibri" panose="020F0502020204030204" pitchFamily="34" charset="0"/>
              </a:rPr>
              <a:t>pportunities – Amira should get more opportunities to explore and engage in play group; with this she will be able to communicate with others and reduce her difficulties in engaging. </a:t>
            </a:r>
            <a:endParaRPr lang="en-US" kern="100" dirty="0">
              <a:effectLst/>
              <a:latin typeface="+mj-lt"/>
              <a:ea typeface="Calibri" panose="020F0502020204030204" pitchFamily="34" charset="0"/>
            </a:endParaRPr>
          </a:p>
        </p:txBody>
      </p:sp>
      <p:pic>
        <p:nvPicPr>
          <p:cNvPr id="4100" name="Picture 4" descr="Adult attachment internal working model of self and other in Chinese  culture: Measured by the Attachment Style Questionnaire — Short Form  (ASQ-SF) by confirmatory factor analysis (CFA) and item response theory  (IRT) -">
            <a:extLst>
              <a:ext uri="{FF2B5EF4-FFF2-40B4-BE49-F238E27FC236}">
                <a16:creationId xmlns:a16="http://schemas.microsoft.com/office/drawing/2014/main" id="{0B4C679E-8673-2F78-4769-686FE33064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9843" y="2371161"/>
            <a:ext cx="3523978" cy="32110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865C95E-A3E1-291A-DA41-202998BA45F1}"/>
              </a:ext>
            </a:extLst>
          </p:cNvPr>
          <p:cNvSpPr txBox="1"/>
          <p:nvPr/>
        </p:nvSpPr>
        <p:spPr>
          <a:xfrm>
            <a:off x="10301832" y="5813633"/>
            <a:ext cx="6100354"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cs typeface="Times New Roman" panose="02020603050405020304" pitchFamily="18" charset="0"/>
              </a:rPr>
              <a:t>(Main, 2023)</a:t>
            </a:r>
            <a:endParaRPr kumimoji="0" lang="en-US" altLang="en-US"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755912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D30CE8-D41E-D52A-8564-8778AAEA1F2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4ECE0D3-AEBC-3488-0C57-00AD144613B3}"/>
              </a:ext>
            </a:extLst>
          </p:cNvPr>
          <p:cNvSpPr>
            <a:spLocks noGrp="1"/>
          </p:cNvSpPr>
          <p:nvPr>
            <p:ph type="title"/>
          </p:nvPr>
        </p:nvSpPr>
        <p:spPr>
          <a:xfrm>
            <a:off x="810001" y="1405818"/>
            <a:ext cx="10571998" cy="970450"/>
          </a:xfrm>
        </p:spPr>
        <p:txBody>
          <a:bodyPr>
            <a:noAutofit/>
          </a:bodyPr>
          <a:lstStyle/>
          <a:p>
            <a:pPr algn="ctr">
              <a:lnSpc>
                <a:spcPct val="150000"/>
              </a:lnSpc>
            </a:pPr>
            <a:r>
              <a:rPr lang="en-GB" sz="3200" b="0" dirty="0"/>
              <a:t>The role of biological and environmental factors in psychological development</a:t>
            </a:r>
            <a:br>
              <a:rPr lang="en-US" sz="3200" b="0" dirty="0"/>
            </a:br>
            <a:endParaRPr lang="en-US" sz="3200" b="0" dirty="0"/>
          </a:p>
        </p:txBody>
      </p:sp>
      <p:sp>
        <p:nvSpPr>
          <p:cNvPr id="3" name="TextBox 2">
            <a:extLst>
              <a:ext uri="{FF2B5EF4-FFF2-40B4-BE49-F238E27FC236}">
                <a16:creationId xmlns:a16="http://schemas.microsoft.com/office/drawing/2014/main" id="{DEE7ABCD-404E-D8A7-78C0-AD44EE75B2F4}"/>
              </a:ext>
            </a:extLst>
          </p:cNvPr>
          <p:cNvSpPr txBox="1"/>
          <p:nvPr/>
        </p:nvSpPr>
        <p:spPr>
          <a:xfrm>
            <a:off x="555170" y="1959430"/>
            <a:ext cx="7739743" cy="4610173"/>
          </a:xfrm>
          <a:prstGeom prst="rect">
            <a:avLst/>
          </a:prstGeom>
          <a:noFill/>
        </p:spPr>
        <p:txBody>
          <a:bodyPr wrap="square">
            <a:spAutoFit/>
          </a:bodyPr>
          <a:lstStyle/>
          <a:p>
            <a:pPr marR="0" lvl="0">
              <a:lnSpc>
                <a:spcPct val="150000"/>
              </a:lnSpc>
            </a:pPr>
            <a:r>
              <a:rPr lang="en-GB" sz="1800" kern="100" dirty="0">
                <a:effectLst/>
                <a:ea typeface="Calibri" panose="020F0502020204030204" pitchFamily="34" charset="0"/>
              </a:rPr>
              <a:t>Psychological development refers to the changes in thought, emotion and behaviour that occur throughout a person's life. </a:t>
            </a:r>
          </a:p>
          <a:p>
            <a:pPr marR="0" lvl="0">
              <a:lnSpc>
                <a:spcPct val="150000"/>
              </a:lnSpc>
            </a:pPr>
            <a:endParaRPr lang="en-GB" sz="1800" kern="100" dirty="0">
              <a:effectLst/>
              <a:ea typeface="Calibri" panose="020F0502020204030204" pitchFamily="34" charset="0"/>
            </a:endParaRPr>
          </a:p>
          <a:p>
            <a:pPr marL="342900" marR="0" lvl="0" indent="-342900">
              <a:lnSpc>
                <a:spcPct val="150000"/>
              </a:lnSpc>
              <a:buFont typeface="Symbol" panose="05050102010706020507" pitchFamily="18" charset="2"/>
              <a:buChar char=""/>
            </a:pPr>
            <a:r>
              <a:rPr lang="en-GB" sz="1800" b="1" kern="100" dirty="0">
                <a:effectLst/>
                <a:ea typeface="Calibri" panose="020F0502020204030204" pitchFamily="34" charset="0"/>
              </a:rPr>
              <a:t>Biological Factors (Nature): </a:t>
            </a:r>
            <a:r>
              <a:rPr lang="en-GB" dirty="0"/>
              <a:t>The genetic elements, like personality, intelligence, brain structure, and more, that affect one’s mental health development are nature in psychological development </a:t>
            </a:r>
            <a:r>
              <a:rPr lang="en-US" dirty="0"/>
              <a:t>(Higgs, Cooper, and Lee, 2023)</a:t>
            </a:r>
            <a:endParaRPr lang="en-GB" dirty="0"/>
          </a:p>
          <a:p>
            <a:pPr marL="342900" marR="0" lvl="0" indent="-342900">
              <a:lnSpc>
                <a:spcPct val="150000"/>
              </a:lnSpc>
              <a:buFont typeface="Symbol" panose="05050102010706020507" pitchFamily="18" charset="2"/>
              <a:buChar char=""/>
            </a:pPr>
            <a:r>
              <a:rPr lang="en-GB" sz="1800" b="1" kern="100" dirty="0">
                <a:effectLst/>
                <a:ea typeface="Calibri" panose="020F0502020204030204" pitchFamily="34" charset="0"/>
              </a:rPr>
              <a:t>Environmental factors (Nurture): </a:t>
            </a:r>
            <a:r>
              <a:rPr lang="en-GB" dirty="0"/>
              <a:t> The external elements like culture, life experiences, society and economy that affect the psychological development process of an individual are known as the environmental factors or nurture. </a:t>
            </a:r>
            <a:endParaRPr lang="en-US" sz="1800" kern="100" dirty="0">
              <a:effectLst/>
              <a:ea typeface="Calibri" panose="020F0502020204030204" pitchFamily="34" charset="0"/>
            </a:endParaRPr>
          </a:p>
        </p:txBody>
      </p:sp>
      <p:pic>
        <p:nvPicPr>
          <p:cNvPr id="5122" name="Picture 2" descr="Nature Versus Nurture; Are We Already Pre-scripted Or A Product Of Our  Environment | by Mkpouto Pius | Medium">
            <a:extLst>
              <a:ext uri="{FF2B5EF4-FFF2-40B4-BE49-F238E27FC236}">
                <a16:creationId xmlns:a16="http://schemas.microsoft.com/office/drawing/2014/main" id="{34CC630A-5751-AE39-D1AD-9D68CA3B21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5878" y="2435716"/>
            <a:ext cx="3590050" cy="3657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3808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B256E0-E9DE-C75A-B0E7-CCB1C2CA7BB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4006E9B-CCE1-3211-F7F8-A5BBB0D1B58A}"/>
              </a:ext>
            </a:extLst>
          </p:cNvPr>
          <p:cNvSpPr>
            <a:spLocks noGrp="1"/>
          </p:cNvSpPr>
          <p:nvPr>
            <p:ph type="title"/>
          </p:nvPr>
        </p:nvSpPr>
        <p:spPr/>
        <p:txBody>
          <a:bodyPr/>
          <a:lstStyle/>
          <a:p>
            <a:pPr algn="ctr"/>
            <a:r>
              <a:rPr lang="en-GB" sz="3200" dirty="0"/>
              <a:t> Evaluate The Usefulness And Limitations</a:t>
            </a:r>
            <a:endParaRPr lang="en-US" sz="3200" dirty="0"/>
          </a:p>
        </p:txBody>
      </p:sp>
      <p:sp>
        <p:nvSpPr>
          <p:cNvPr id="3" name="TextBox 2">
            <a:extLst>
              <a:ext uri="{FF2B5EF4-FFF2-40B4-BE49-F238E27FC236}">
                <a16:creationId xmlns:a16="http://schemas.microsoft.com/office/drawing/2014/main" id="{2EA48EE6-3AAA-C52A-E469-FC8D221F5C56}"/>
              </a:ext>
            </a:extLst>
          </p:cNvPr>
          <p:cNvSpPr txBox="1"/>
          <p:nvPr/>
        </p:nvSpPr>
        <p:spPr>
          <a:xfrm>
            <a:off x="408213" y="2237014"/>
            <a:ext cx="11576958" cy="4579395"/>
          </a:xfrm>
          <a:prstGeom prst="rect">
            <a:avLst/>
          </a:prstGeom>
          <a:noFill/>
        </p:spPr>
        <p:txBody>
          <a:bodyPr wrap="square">
            <a:spAutoFit/>
          </a:bodyPr>
          <a:lstStyle/>
          <a:p>
            <a:pPr marL="0" marR="0" algn="just">
              <a:lnSpc>
                <a:spcPct val="150000"/>
              </a:lnSpc>
              <a:spcAft>
                <a:spcPts val="600"/>
              </a:spcAft>
              <a:buNone/>
            </a:pPr>
            <a:r>
              <a:rPr lang="en-GB" b="1" kern="100" dirty="0">
                <a:ea typeface="Calibri" panose="020F0502020204030204" pitchFamily="34" charset="0"/>
              </a:rPr>
              <a:t>In the Health And Social Care Bowlby's Theory has usefulness and limitations which is shown below: </a:t>
            </a:r>
          </a:p>
          <a:p>
            <a:pPr marL="0" marR="0" algn="just">
              <a:lnSpc>
                <a:spcPct val="150000"/>
              </a:lnSpc>
              <a:spcAft>
                <a:spcPts val="600"/>
              </a:spcAft>
              <a:buNone/>
            </a:pPr>
            <a:endParaRPr lang="en-GB" b="1" kern="100" dirty="0">
              <a:ea typeface="Calibri" panose="020F0502020204030204" pitchFamily="34" charset="0"/>
            </a:endParaRPr>
          </a:p>
          <a:p>
            <a:pPr marL="0" marR="0" algn="just">
              <a:lnSpc>
                <a:spcPct val="150000"/>
              </a:lnSpc>
              <a:spcAft>
                <a:spcPts val="600"/>
              </a:spcAft>
              <a:buNone/>
            </a:pPr>
            <a:r>
              <a:rPr lang="en-GB" sz="1800" b="1" kern="100" dirty="0">
                <a:effectLst/>
                <a:ea typeface="Calibri" panose="020F0502020204030204" pitchFamily="34" charset="0"/>
              </a:rPr>
              <a:t>Usefulness – </a:t>
            </a:r>
            <a:r>
              <a:rPr lang="en-GB" sz="1800" kern="100" dirty="0">
                <a:effectLst/>
                <a:ea typeface="Calibri" panose="020F0502020204030204" pitchFamily="34" charset="0"/>
              </a:rPr>
              <a:t>This theory helps to understand how early relationships can affect later emotional wellbeing. Example Health Visitors</a:t>
            </a:r>
            <a:r>
              <a:rPr lang="en-GB" kern="100" dirty="0">
                <a:ea typeface="Calibri" panose="020F0502020204030204" pitchFamily="34" charset="0"/>
              </a:rPr>
              <a:t>, social workers and childcare professionals use attachment principles to access child's emotional needs and development.</a:t>
            </a:r>
          </a:p>
          <a:p>
            <a:pPr marL="0" marR="0" algn="just">
              <a:lnSpc>
                <a:spcPct val="150000"/>
              </a:lnSpc>
              <a:spcAft>
                <a:spcPts val="600"/>
              </a:spcAft>
              <a:buNone/>
            </a:pPr>
            <a:endParaRPr lang="en-GB" kern="100" dirty="0">
              <a:ea typeface="Calibri" panose="020F0502020204030204" pitchFamily="34" charset="0"/>
            </a:endParaRPr>
          </a:p>
          <a:p>
            <a:pPr marL="0" marR="0">
              <a:lnSpc>
                <a:spcPct val="150000"/>
              </a:lnSpc>
              <a:spcAft>
                <a:spcPts val="600"/>
              </a:spcAft>
              <a:buNone/>
            </a:pPr>
            <a:r>
              <a:rPr lang="en-GB" kern="100" dirty="0">
                <a:ea typeface="Calibri" panose="020F0502020204030204" pitchFamily="34" charset="0"/>
              </a:rPr>
              <a:t>Bowlby's ideas also extends to adult relationships through attachment-based therapy and mental health assessments. Practitioners can explore how early attachment patterns influence adult relationships, anxiety or depression. </a:t>
            </a:r>
          </a:p>
          <a:p>
            <a:pPr marL="0" marR="0" algn="just">
              <a:lnSpc>
                <a:spcPct val="150000"/>
              </a:lnSpc>
              <a:spcAft>
                <a:spcPts val="600"/>
              </a:spcAft>
              <a:buNone/>
            </a:pPr>
            <a:endParaRPr lang="en-US" sz="1800" kern="100" dirty="0">
              <a:effectLst/>
              <a:ea typeface="Calibri" panose="020F0502020204030204" pitchFamily="34" charset="0"/>
            </a:endParaRPr>
          </a:p>
        </p:txBody>
      </p:sp>
    </p:spTree>
    <p:extLst>
      <p:ext uri="{BB962C8B-B14F-4D97-AF65-F5344CB8AC3E}">
        <p14:creationId xmlns:p14="http://schemas.microsoft.com/office/powerpoint/2010/main" val="1456864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51D0D9-11FB-D298-4E12-EB5DCC9A055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5530989-B219-9CB0-5DAF-F62DF5B28514}"/>
              </a:ext>
            </a:extLst>
          </p:cNvPr>
          <p:cNvSpPr>
            <a:spLocks noGrp="1"/>
          </p:cNvSpPr>
          <p:nvPr>
            <p:ph type="title"/>
          </p:nvPr>
        </p:nvSpPr>
        <p:spPr>
          <a:xfrm>
            <a:off x="810000" y="264709"/>
            <a:ext cx="10571998" cy="970450"/>
          </a:xfrm>
        </p:spPr>
        <p:txBody>
          <a:bodyPr>
            <a:noAutofit/>
          </a:bodyPr>
          <a:lstStyle/>
          <a:p>
            <a:pPr algn="ctr">
              <a:lnSpc>
                <a:spcPct val="150000"/>
              </a:lnSpc>
            </a:pPr>
            <a:r>
              <a:rPr lang="en-GB" sz="3200" dirty="0"/>
              <a:t> Evaluate The Usefulness And Limitations</a:t>
            </a:r>
            <a:endParaRPr lang="en-US" sz="3200" b="0" dirty="0"/>
          </a:p>
        </p:txBody>
      </p:sp>
      <p:sp>
        <p:nvSpPr>
          <p:cNvPr id="3" name="TextBox 2">
            <a:extLst>
              <a:ext uri="{FF2B5EF4-FFF2-40B4-BE49-F238E27FC236}">
                <a16:creationId xmlns:a16="http://schemas.microsoft.com/office/drawing/2014/main" id="{6F4296AE-FF6E-A46F-606B-FF5B634F5AF5}"/>
              </a:ext>
            </a:extLst>
          </p:cNvPr>
          <p:cNvSpPr txBox="1"/>
          <p:nvPr/>
        </p:nvSpPr>
        <p:spPr>
          <a:xfrm>
            <a:off x="424543" y="2220688"/>
            <a:ext cx="11136086" cy="4010009"/>
          </a:xfrm>
          <a:prstGeom prst="rect">
            <a:avLst/>
          </a:prstGeom>
          <a:noFill/>
        </p:spPr>
        <p:txBody>
          <a:bodyPr wrap="square">
            <a:spAutoFit/>
          </a:bodyPr>
          <a:lstStyle/>
          <a:p>
            <a:pPr marL="0" marR="0" algn="just">
              <a:lnSpc>
                <a:spcPct val="150000"/>
              </a:lnSpc>
              <a:spcAft>
                <a:spcPts val="600"/>
              </a:spcAft>
              <a:buNone/>
            </a:pPr>
            <a:r>
              <a:rPr lang="en-GB" sz="1800" b="1" kern="100" dirty="0">
                <a:effectLst/>
                <a:ea typeface="Calibri" panose="020F0502020204030204" pitchFamily="34" charset="0"/>
              </a:rPr>
              <a:t>Limitations –</a:t>
            </a:r>
            <a:r>
              <a:rPr lang="en-GB" sz="1800" kern="100" dirty="0">
                <a:effectLst/>
                <a:ea typeface="Calibri" panose="020F0502020204030204" pitchFamily="34" charset="0"/>
              </a:rPr>
              <a:t> Bowlby said that early attachment experiences have long term and irreversible effects, but studies show that children can recover from early deprivation with the right support and nurturing environments. </a:t>
            </a:r>
          </a:p>
          <a:p>
            <a:pPr marL="0" marR="0" algn="just">
              <a:lnSpc>
                <a:spcPct val="150000"/>
              </a:lnSpc>
              <a:spcAft>
                <a:spcPts val="600"/>
              </a:spcAft>
              <a:buNone/>
            </a:pPr>
            <a:endParaRPr lang="en-GB" sz="1800" kern="100" dirty="0">
              <a:effectLst/>
              <a:ea typeface="Calibri" panose="020F0502020204030204" pitchFamily="34" charset="0"/>
            </a:endParaRPr>
          </a:p>
          <a:p>
            <a:pPr marL="0" marR="0" algn="just">
              <a:lnSpc>
                <a:spcPct val="150000"/>
              </a:lnSpc>
              <a:spcAft>
                <a:spcPts val="600"/>
              </a:spcAft>
              <a:buNone/>
            </a:pPr>
            <a:r>
              <a:rPr lang="en-GB" sz="1800" kern="100" dirty="0">
                <a:effectLst/>
                <a:ea typeface="Calibri" panose="020F0502020204030204" pitchFamily="34" charset="0"/>
              </a:rPr>
              <a:t>Bowlby’s attachment theory gives attention to the caregiving factors, presuming the caregiver as the mother, which ignores the role of the father in children’s early development. A group of critics says that this theory is not diversely applicable. In addition, these critics highlighted structural issues in this model by calling it inaccurate. </a:t>
            </a:r>
          </a:p>
          <a:p>
            <a:pPr marL="0" marR="0" algn="just">
              <a:lnSpc>
                <a:spcPct val="150000"/>
              </a:lnSpc>
              <a:spcAft>
                <a:spcPts val="600"/>
              </a:spcAft>
              <a:buNone/>
            </a:pPr>
            <a:endParaRPr lang="en-US" sz="1800" kern="100" dirty="0">
              <a:effectLst/>
              <a:ea typeface="Calibri" panose="020F0502020204030204" pitchFamily="34" charset="0"/>
            </a:endParaRPr>
          </a:p>
        </p:txBody>
      </p:sp>
    </p:spTree>
    <p:extLst>
      <p:ext uri="{BB962C8B-B14F-4D97-AF65-F5344CB8AC3E}">
        <p14:creationId xmlns:p14="http://schemas.microsoft.com/office/powerpoint/2010/main" val="33895702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799A1C-D7F0-C5D0-13E5-8ACA771B814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6745229-7064-2733-B787-928ADDC94D1B}"/>
              </a:ext>
            </a:extLst>
          </p:cNvPr>
          <p:cNvSpPr>
            <a:spLocks noGrp="1"/>
          </p:cNvSpPr>
          <p:nvPr>
            <p:ph type="title"/>
          </p:nvPr>
        </p:nvSpPr>
        <p:spPr/>
        <p:txBody>
          <a:bodyPr/>
          <a:lstStyle/>
          <a:p>
            <a:pPr algn="ctr"/>
            <a:r>
              <a:rPr lang="en-GB" sz="3200" dirty="0"/>
              <a:t>Conclusion</a:t>
            </a:r>
            <a:endParaRPr lang="en-US" sz="3200" dirty="0"/>
          </a:p>
        </p:txBody>
      </p:sp>
      <p:sp>
        <p:nvSpPr>
          <p:cNvPr id="3" name="TextBox 2">
            <a:extLst>
              <a:ext uri="{FF2B5EF4-FFF2-40B4-BE49-F238E27FC236}">
                <a16:creationId xmlns:a16="http://schemas.microsoft.com/office/drawing/2014/main" id="{2C639E5A-D975-51B6-337E-A93D6270C693}"/>
              </a:ext>
            </a:extLst>
          </p:cNvPr>
          <p:cNvSpPr txBox="1"/>
          <p:nvPr/>
        </p:nvSpPr>
        <p:spPr>
          <a:xfrm>
            <a:off x="310244" y="2119406"/>
            <a:ext cx="7690756" cy="3727111"/>
          </a:xfrm>
          <a:prstGeom prst="rect">
            <a:avLst/>
          </a:prstGeom>
          <a:noFill/>
        </p:spPr>
        <p:txBody>
          <a:bodyPr wrap="square">
            <a:spAutoFit/>
          </a:bodyPr>
          <a:lstStyle/>
          <a:p>
            <a:pPr marR="0" lvl="0">
              <a:lnSpc>
                <a:spcPct val="150000"/>
              </a:lnSpc>
            </a:pPr>
            <a:r>
              <a:rPr lang="en-GB" sz="2000" kern="100" dirty="0">
                <a:effectLst/>
                <a:latin typeface="+mj-lt"/>
                <a:ea typeface="Calibri" panose="020F0502020204030204" pitchFamily="34" charset="0"/>
              </a:rPr>
              <a:t>This presentation shows that Bowlby’s attachment theory is effective in ensuring children’s early development and how early attachments shape emotional development.  In </a:t>
            </a:r>
            <a:r>
              <a:rPr lang="en-GB" sz="2000" kern="100" dirty="0">
                <a:latin typeface="+mj-lt"/>
                <a:ea typeface="Calibri" panose="020F0502020204030204" pitchFamily="34" charset="0"/>
              </a:rPr>
              <a:t>Amira’s case its helps explain</a:t>
            </a:r>
            <a:r>
              <a:rPr lang="en-GB" sz="2000" kern="100" dirty="0">
                <a:effectLst/>
                <a:latin typeface="+mj-lt"/>
                <a:ea typeface="Calibri" panose="020F0502020204030204" pitchFamily="34" charset="0"/>
              </a:rPr>
              <a:t> her </a:t>
            </a:r>
            <a:r>
              <a:rPr lang="en-GB" sz="2000" kern="100" dirty="0">
                <a:latin typeface="+mj-lt"/>
                <a:ea typeface="Calibri" panose="020F0502020204030204" pitchFamily="34" charset="0"/>
              </a:rPr>
              <a:t>behaviour and relationships. It also explains</a:t>
            </a:r>
            <a:r>
              <a:rPr lang="en-GB" sz="2000" kern="100" dirty="0">
                <a:effectLst/>
                <a:latin typeface="+mj-lt"/>
                <a:ea typeface="Calibri" panose="020F0502020204030204" pitchFamily="34" charset="0"/>
              </a:rPr>
              <a:t> her early experiences issues of anxiety, less verbal communication, and difficulties engaging in playgroups are related to this theory. This theory is effective in children’s development. </a:t>
            </a:r>
            <a:endParaRPr lang="en-US" sz="2000" kern="100" dirty="0">
              <a:effectLst/>
              <a:latin typeface="+mj-lt"/>
              <a:ea typeface="Calibri" panose="020F0502020204030204" pitchFamily="34" charset="0"/>
            </a:endParaRPr>
          </a:p>
        </p:txBody>
      </p:sp>
      <p:pic>
        <p:nvPicPr>
          <p:cNvPr id="8194" name="Picture 2" descr="Conclusion in Research Papers ...">
            <a:extLst>
              <a:ext uri="{FF2B5EF4-FFF2-40B4-BE49-F238E27FC236}">
                <a16:creationId xmlns:a16="http://schemas.microsoft.com/office/drawing/2014/main" id="{B0C77964-29C7-E2EC-6A8E-57EFF336E8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7957" y="2119406"/>
            <a:ext cx="3869872" cy="391607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904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9F592-454C-AB9A-312A-68C6D20626F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AA4E848-4393-D1C9-9E33-EEC0B80833C6}"/>
              </a:ext>
            </a:extLst>
          </p:cNvPr>
          <p:cNvSpPr>
            <a:spLocks noGrp="1"/>
          </p:cNvSpPr>
          <p:nvPr>
            <p:ph type="title"/>
          </p:nvPr>
        </p:nvSpPr>
        <p:spPr>
          <a:xfrm>
            <a:off x="973183" y="143888"/>
            <a:ext cx="10003972" cy="1293028"/>
          </a:xfrm>
        </p:spPr>
        <p:txBody>
          <a:bodyPr>
            <a:normAutofit/>
          </a:bodyPr>
          <a:lstStyle/>
          <a:p>
            <a:pPr algn="ctr"/>
            <a:r>
              <a:rPr lang="en-US" sz="3200" cap="none" dirty="0">
                <a:cs typeface="Times New Roman" panose="02020603050405020304" pitchFamily="18" charset="0"/>
              </a:rPr>
              <a:t>References</a:t>
            </a:r>
          </a:p>
        </p:txBody>
      </p:sp>
      <p:sp>
        <p:nvSpPr>
          <p:cNvPr id="6" name="TextBox 5">
            <a:extLst>
              <a:ext uri="{FF2B5EF4-FFF2-40B4-BE49-F238E27FC236}">
                <a16:creationId xmlns:a16="http://schemas.microsoft.com/office/drawing/2014/main" id="{C370C386-B264-601D-B57F-F07CCE6A1718}"/>
              </a:ext>
            </a:extLst>
          </p:cNvPr>
          <p:cNvSpPr txBox="1"/>
          <p:nvPr/>
        </p:nvSpPr>
        <p:spPr>
          <a:xfrm>
            <a:off x="91440" y="1743715"/>
            <a:ext cx="12100560" cy="5114285"/>
          </a:xfrm>
          <a:prstGeom prst="rect">
            <a:avLst/>
          </a:prstGeom>
          <a:noFill/>
        </p:spPr>
        <p:txBody>
          <a:bodyPr wrap="square">
            <a:spAutoFit/>
          </a:bodyPr>
          <a:lstStyle/>
          <a:p>
            <a:pPr marL="457200" marR="0" indent="-457200" algn="just">
              <a:lnSpc>
                <a:spcPct val="150000"/>
              </a:lnSpc>
              <a:spcAft>
                <a:spcPts val="600"/>
              </a:spcAft>
              <a:buNone/>
            </a:pPr>
            <a:r>
              <a:rPr lang="en-US" sz="1400" kern="100" dirty="0">
                <a:effectLst/>
                <a:latin typeface="+mj-lt"/>
                <a:ea typeface="Calibri" panose="020F0502020204030204" pitchFamily="34" charset="0"/>
              </a:rPr>
              <a:t>Clarke, L. (2022). </a:t>
            </a:r>
            <a:r>
              <a:rPr lang="en-US" sz="1400" i="1" kern="100" dirty="0">
                <a:effectLst/>
                <a:latin typeface="+mj-lt"/>
                <a:ea typeface="Calibri" panose="020F0502020204030204" pitchFamily="34" charset="0"/>
              </a:rPr>
              <a:t>Health and social care</a:t>
            </a:r>
            <a:r>
              <a:rPr lang="en-US" sz="1400" kern="100" dirty="0">
                <a:effectLst/>
                <a:latin typeface="+mj-lt"/>
                <a:ea typeface="Calibri" panose="020F0502020204030204" pitchFamily="34" charset="0"/>
              </a:rPr>
              <a:t>. Cheltenham: Nelson Thornes.</a:t>
            </a:r>
          </a:p>
          <a:p>
            <a:pPr marL="457200" marR="0" indent="-457200" algn="just">
              <a:lnSpc>
                <a:spcPct val="150000"/>
              </a:lnSpc>
              <a:spcAft>
                <a:spcPts val="600"/>
              </a:spcAft>
              <a:buNone/>
            </a:pPr>
            <a:r>
              <a:rPr lang="en-US" sz="1400" kern="100" dirty="0">
                <a:effectLst/>
                <a:latin typeface="+mj-lt"/>
                <a:ea typeface="Calibri" panose="020F0502020204030204" pitchFamily="34" charset="0"/>
              </a:rPr>
              <a:t>Epstein, O.B. (2023). John Bowlby, Attachment Theory, and Attachment-Based Psychoanalytic Psychotherapy. </a:t>
            </a:r>
            <a:r>
              <a:rPr lang="en-US" sz="1400" i="1" kern="100" dirty="0">
                <a:effectLst/>
                <a:latin typeface="+mj-lt"/>
                <a:ea typeface="Calibri" panose="020F0502020204030204" pitchFamily="34" charset="0"/>
              </a:rPr>
              <a:t>Underlying assumptions in psychoanalytic schools</a:t>
            </a:r>
            <a:r>
              <a:rPr lang="en-US" sz="1400" kern="100" dirty="0">
                <a:effectLst/>
                <a:latin typeface="+mj-lt"/>
                <a:ea typeface="Calibri" panose="020F0502020204030204" pitchFamily="34" charset="0"/>
              </a:rPr>
              <a:t>, 55(71), pp.78–88.</a:t>
            </a:r>
          </a:p>
          <a:p>
            <a:pPr marL="457200" marR="0" indent="-457200" algn="just">
              <a:lnSpc>
                <a:spcPct val="150000"/>
              </a:lnSpc>
              <a:spcAft>
                <a:spcPts val="600"/>
              </a:spcAft>
              <a:buNone/>
            </a:pPr>
            <a:r>
              <a:rPr lang="en-US" sz="1400" kern="100" dirty="0">
                <a:effectLst/>
                <a:latin typeface="+mj-lt"/>
                <a:ea typeface="Calibri" panose="020F0502020204030204" pitchFamily="34" charset="0"/>
              </a:rPr>
              <a:t>Gaspar, T. and Cerqueira, A. (2022). Parental emotional support, family functioning and children’s quality of life. </a:t>
            </a:r>
            <a:r>
              <a:rPr lang="en-US" sz="1400" i="1" kern="100" dirty="0">
                <a:effectLst/>
                <a:latin typeface="+mj-lt"/>
                <a:ea typeface="Calibri" panose="020F0502020204030204" pitchFamily="34" charset="0"/>
              </a:rPr>
              <a:t>Psychological studies</a:t>
            </a:r>
            <a:r>
              <a:rPr lang="en-US" sz="1400" kern="100" dirty="0">
                <a:effectLst/>
                <a:latin typeface="+mj-lt"/>
                <a:ea typeface="Calibri" panose="020F0502020204030204" pitchFamily="34" charset="0"/>
              </a:rPr>
              <a:t>, 67(2), pp.189–199.</a:t>
            </a:r>
          </a:p>
          <a:p>
            <a:pPr marL="457200" marR="0" indent="-457200" algn="just">
              <a:lnSpc>
                <a:spcPct val="150000"/>
              </a:lnSpc>
              <a:spcAft>
                <a:spcPts val="600"/>
              </a:spcAft>
              <a:buNone/>
            </a:pPr>
            <a:r>
              <a:rPr lang="en-US" sz="1400" kern="100" dirty="0">
                <a:effectLst/>
                <a:latin typeface="+mj-lt"/>
                <a:ea typeface="Calibri" panose="020F0502020204030204" pitchFamily="34" charset="0"/>
              </a:rPr>
              <a:t>Higgs, S., Cooper, A. and Lee, J. (2023). </a:t>
            </a:r>
            <a:r>
              <a:rPr lang="en-US" sz="1400" i="1" kern="100" dirty="0">
                <a:effectLst/>
                <a:latin typeface="+mj-lt"/>
                <a:ea typeface="Calibri" panose="020F0502020204030204" pitchFamily="34" charset="0"/>
              </a:rPr>
              <a:t>Biological psychology</a:t>
            </a:r>
            <a:r>
              <a:rPr lang="en-US" sz="1400" kern="100" dirty="0">
                <a:effectLst/>
                <a:latin typeface="+mj-lt"/>
                <a:ea typeface="Calibri" panose="020F0502020204030204" pitchFamily="34" charset="0"/>
              </a:rPr>
              <a:t>. SAGE.</a:t>
            </a:r>
          </a:p>
          <a:p>
            <a:pPr marL="457200" marR="0" indent="-457200" algn="just">
              <a:lnSpc>
                <a:spcPct val="150000"/>
              </a:lnSpc>
              <a:spcAft>
                <a:spcPts val="600"/>
              </a:spcAft>
              <a:buNone/>
            </a:pPr>
            <a:r>
              <a:rPr lang="en-US" sz="1400" kern="100" dirty="0">
                <a:effectLst/>
                <a:latin typeface="+mj-lt"/>
                <a:ea typeface="Calibri" panose="020F0502020204030204" pitchFamily="34" charset="0"/>
              </a:rPr>
              <a:t>Main, P. (2023). </a:t>
            </a:r>
            <a:r>
              <a:rPr lang="en-US" sz="1400" i="1" kern="100" dirty="0">
                <a:effectLst/>
                <a:latin typeface="+mj-lt"/>
                <a:ea typeface="Calibri" panose="020F0502020204030204" pitchFamily="34" charset="0"/>
              </a:rPr>
              <a:t>Bowlby’s Attachment Theory</a:t>
            </a:r>
            <a:r>
              <a:rPr lang="en-US" sz="1400" kern="100" dirty="0">
                <a:effectLst/>
                <a:latin typeface="+mj-lt"/>
                <a:ea typeface="Calibri" panose="020F0502020204030204" pitchFamily="34" charset="0"/>
              </a:rPr>
              <a:t>. [online] www.structural-learning.com. Available at: https://www.structural-learning.com/post/bowlbys-attachment-theory.</a:t>
            </a:r>
          </a:p>
          <a:p>
            <a:pPr marL="457200" marR="0" indent="-457200" algn="just">
              <a:lnSpc>
                <a:spcPct val="150000"/>
              </a:lnSpc>
              <a:spcAft>
                <a:spcPts val="600"/>
              </a:spcAft>
              <a:buNone/>
            </a:pPr>
            <a:r>
              <a:rPr lang="en-US" sz="1400" kern="100" dirty="0">
                <a:effectLst/>
                <a:latin typeface="+mj-lt"/>
                <a:ea typeface="Calibri" panose="020F0502020204030204" pitchFamily="34" charset="0"/>
              </a:rPr>
              <a:t>McLeod, S. (2025). </a:t>
            </a:r>
            <a:r>
              <a:rPr lang="en-US" sz="1400" i="1" kern="100" dirty="0">
                <a:effectLst/>
                <a:latin typeface="+mj-lt"/>
                <a:ea typeface="Calibri" panose="020F0502020204030204" pitchFamily="34" charset="0"/>
              </a:rPr>
              <a:t>John Bowlby’s Attachment Theory</a:t>
            </a:r>
            <a:r>
              <a:rPr lang="en-US" sz="1400" kern="100" dirty="0">
                <a:effectLst/>
                <a:latin typeface="+mj-lt"/>
                <a:ea typeface="Calibri" panose="020F0502020204030204" pitchFamily="34" charset="0"/>
              </a:rPr>
              <a:t>. [online] Simply Psychology. Available at: https://www.simplypsychology.org/bowlby.html.</a:t>
            </a:r>
          </a:p>
          <a:p>
            <a:pPr marL="457200" marR="0" indent="-457200" algn="just">
              <a:lnSpc>
                <a:spcPct val="150000"/>
              </a:lnSpc>
              <a:spcAft>
                <a:spcPts val="600"/>
              </a:spcAft>
              <a:buNone/>
            </a:pPr>
            <a:r>
              <a:rPr lang="en-US" sz="1400" kern="100" dirty="0">
                <a:effectLst/>
                <a:latin typeface="+mj-lt"/>
                <a:ea typeface="Calibri" panose="020F0502020204030204" pitchFamily="34" charset="0"/>
              </a:rPr>
              <a:t>Steele, H. (2023). An attachment perspective on the separation distress hypothesis account of depression. </a:t>
            </a:r>
            <a:r>
              <a:rPr lang="en-US" sz="1400" i="1" kern="100" dirty="0">
                <a:effectLst/>
                <a:latin typeface="+mj-lt"/>
                <a:ea typeface="Calibri" panose="020F0502020204030204" pitchFamily="34" charset="0"/>
              </a:rPr>
              <a:t>Neuro-psycho-analysis</a:t>
            </a:r>
            <a:r>
              <a:rPr lang="en-US" sz="1400" kern="100" dirty="0">
                <a:effectLst/>
                <a:latin typeface="+mj-lt"/>
                <a:ea typeface="Calibri" panose="020F0502020204030204" pitchFamily="34" charset="0"/>
              </a:rPr>
              <a:t>, 25(2), pp.177–180.</a:t>
            </a:r>
          </a:p>
          <a:p>
            <a:pPr marL="457200" marR="0" indent="-457200" algn="just">
              <a:lnSpc>
                <a:spcPct val="150000"/>
              </a:lnSpc>
              <a:spcAft>
                <a:spcPts val="600"/>
              </a:spcAft>
              <a:buNone/>
            </a:pPr>
            <a:r>
              <a:rPr lang="en-US" sz="1400" kern="100" dirty="0">
                <a:effectLst/>
                <a:latin typeface="+mj-lt"/>
                <a:ea typeface="Calibri" panose="020F0502020204030204" pitchFamily="34" charset="0"/>
              </a:rPr>
              <a:t>Woodhouse, S.S., Scott, J.R., Hepworth, A.D. and Cassidy, J. (2020). Secure base provision: A new approach to examining links between maternal caregiving and infant attachment. </a:t>
            </a:r>
            <a:r>
              <a:rPr lang="en-US" sz="1400" i="1" kern="100" dirty="0">
                <a:effectLst/>
                <a:latin typeface="+mj-lt"/>
                <a:ea typeface="Calibri" panose="020F0502020204030204" pitchFamily="34" charset="0"/>
              </a:rPr>
              <a:t>Child Development</a:t>
            </a:r>
            <a:r>
              <a:rPr lang="en-US" sz="1400" kern="100" dirty="0">
                <a:effectLst/>
                <a:latin typeface="+mj-lt"/>
                <a:ea typeface="Calibri" panose="020F0502020204030204" pitchFamily="34" charset="0"/>
              </a:rPr>
              <a:t>, 91(1), pp. e249–e265.</a:t>
            </a:r>
          </a:p>
        </p:txBody>
      </p:sp>
    </p:spTree>
    <p:extLst>
      <p:ext uri="{BB962C8B-B14F-4D97-AF65-F5344CB8AC3E}">
        <p14:creationId xmlns:p14="http://schemas.microsoft.com/office/powerpoint/2010/main" val="8267958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12821</TotalTime>
  <Words>1230</Words>
  <Application>Microsoft Office PowerPoint</Application>
  <PresentationFormat>Widescreen</PresentationFormat>
  <Paragraphs>81</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Symbol</vt:lpstr>
      <vt:lpstr>Times New Roman</vt:lpstr>
      <vt:lpstr>Wingdings 2</vt:lpstr>
      <vt:lpstr>Quotable</vt:lpstr>
      <vt:lpstr>PowerPoint Presentation</vt:lpstr>
      <vt:lpstr>Introduction</vt:lpstr>
      <vt:lpstr>Explanation of Bowlby’s Attachment Theory</vt:lpstr>
      <vt:lpstr>Explanation of Bowlby’s Attachment Theory</vt:lpstr>
      <vt:lpstr>Application of Bowlby’s Attachment Theory in Amira’s Situation</vt:lpstr>
      <vt:lpstr>Application of Bowlby’s Attachment Theory in Amira’s Situation</vt:lpstr>
      <vt:lpstr>Practical Strategies or Inventions </vt:lpstr>
      <vt:lpstr>The role of biological and environmental factors in psychological development </vt:lpstr>
      <vt:lpstr> Evaluate The Usefulness And Limitations</vt:lpstr>
      <vt:lpstr> Evaluate The Usefulness And Limitations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collettefahy.cf@gmail.com</cp:lastModifiedBy>
  <cp:revision>1</cp:revision>
  <dcterms:created xsi:type="dcterms:W3CDTF">2025-09-27T12:02:50Z</dcterms:created>
  <dcterms:modified xsi:type="dcterms:W3CDTF">2025-10-12T16:52:18Z</dcterms:modified>
</cp:coreProperties>
</file>