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5" r:id="rId5"/>
    <p:sldId id="259" r:id="rId6"/>
    <p:sldId id="260" r:id="rId7"/>
    <p:sldId id="266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31" autoAdjust="0"/>
    <p:restoredTop sz="95274" autoAdjust="0"/>
  </p:normalViewPr>
  <p:slideViewPr>
    <p:cSldViewPr snapToGrid="0">
      <p:cViewPr varScale="1">
        <p:scale>
          <a:sx n="76" d="100"/>
          <a:sy n="76" d="100"/>
        </p:scale>
        <p:origin x="90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7DDF79-D6D7-42D1-A55D-D1FE366615BC}" type="doc">
      <dgm:prSet loTypeId="urn:microsoft.com/office/officeart/2005/8/layout/list1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C46C91B6-5FD7-4C45-9D97-C6619656D924}">
      <dgm:prSet phldrT="[Text]" custT="1"/>
      <dgm:spPr/>
      <dgm:t>
        <a:bodyPr/>
        <a:lstStyle/>
        <a:p>
          <a:r>
            <a:rPr lang="en-US" sz="1600" b="1" dirty="0"/>
            <a:t>Jaguar Land Rover (JLR)</a:t>
          </a:r>
          <a:r>
            <a:rPr lang="en-US" sz="1600" dirty="0"/>
            <a:t>: A UK-based automotive giant, known for luxury cars like the Jaguar sedans and Land Rover SUVs.</a:t>
          </a:r>
        </a:p>
      </dgm:t>
    </dgm:pt>
    <dgm:pt modelId="{260E3607-ADE5-4E55-B010-F741222D8AB5}" type="parTrans" cxnId="{A9609DAA-9DDD-4C9E-A032-69B7CC0EEA29}">
      <dgm:prSet/>
      <dgm:spPr/>
      <dgm:t>
        <a:bodyPr/>
        <a:lstStyle/>
        <a:p>
          <a:endParaRPr lang="en-US" sz="1600"/>
        </a:p>
      </dgm:t>
    </dgm:pt>
    <dgm:pt modelId="{D2266335-4A24-4CB3-97BB-6A087AC3E31A}" type="sibTrans" cxnId="{A9609DAA-9DDD-4C9E-A032-69B7CC0EEA29}">
      <dgm:prSet/>
      <dgm:spPr/>
      <dgm:t>
        <a:bodyPr/>
        <a:lstStyle/>
        <a:p>
          <a:endParaRPr lang="en-US" sz="1600"/>
        </a:p>
      </dgm:t>
    </dgm:pt>
    <dgm:pt modelId="{CCD84F50-DE36-4AF4-AC28-878C900E2901}">
      <dgm:prSet phldrT="[Text]" custT="1"/>
      <dgm:spPr/>
      <dgm:t>
        <a:bodyPr/>
        <a:lstStyle/>
        <a:p>
          <a:r>
            <a:rPr lang="en-US" sz="1600" b="1" dirty="0"/>
            <a:t>Chinese Partnership</a:t>
          </a:r>
          <a:r>
            <a:rPr lang="en-US" sz="1600" dirty="0"/>
            <a:t>: In 2010, JLR entered into a joint venture with China’s </a:t>
          </a:r>
          <a:r>
            <a:rPr lang="en-US" sz="1600" b="1" dirty="0"/>
            <a:t>Chery Automobile</a:t>
          </a:r>
          <a:r>
            <a:rPr lang="en-US" sz="1600" dirty="0"/>
            <a:t> to produce cars locally </a:t>
          </a:r>
          <a:r>
            <a:rPr lang="en-US" sz="1600" dirty="0" err="1"/>
            <a:t>Choudhary</a:t>
          </a:r>
          <a:r>
            <a:rPr lang="en-US" sz="1600" dirty="0"/>
            <a:t> et al., 2022)</a:t>
          </a:r>
        </a:p>
      </dgm:t>
    </dgm:pt>
    <dgm:pt modelId="{1F47CB0F-5A72-4789-AE11-EC8AC42A5976}" type="parTrans" cxnId="{77CF7B9F-A0BB-4B2D-9A23-436663EA2120}">
      <dgm:prSet/>
      <dgm:spPr/>
      <dgm:t>
        <a:bodyPr/>
        <a:lstStyle/>
        <a:p>
          <a:endParaRPr lang="en-US" sz="1600"/>
        </a:p>
      </dgm:t>
    </dgm:pt>
    <dgm:pt modelId="{94D1C544-D725-4FE5-AC24-D2F15FF5CF8F}" type="sibTrans" cxnId="{77CF7B9F-A0BB-4B2D-9A23-436663EA2120}">
      <dgm:prSet/>
      <dgm:spPr/>
      <dgm:t>
        <a:bodyPr/>
        <a:lstStyle/>
        <a:p>
          <a:endParaRPr lang="en-US" sz="1600"/>
        </a:p>
      </dgm:t>
    </dgm:pt>
    <dgm:pt modelId="{E63893AB-3E85-4116-8F15-3D66B6F81F5D}">
      <dgm:prSet phldrT="[Text]" custT="1"/>
      <dgm:spPr/>
      <dgm:t>
        <a:bodyPr/>
        <a:lstStyle/>
        <a:p>
          <a:r>
            <a:rPr lang="en-US" sz="1600" b="1" dirty="0"/>
            <a:t>Focus</a:t>
          </a:r>
          <a:r>
            <a:rPr lang="en-US" sz="1600" dirty="0"/>
            <a:t>: Manufacturing, research, and development of vehicles tailored to Chinese consumers’ needs.</a:t>
          </a:r>
        </a:p>
      </dgm:t>
    </dgm:pt>
    <dgm:pt modelId="{36C53C06-EC9F-46CB-AE2B-466BD910F447}" type="parTrans" cxnId="{6AA6DC62-08A5-4A71-95F2-5218537EA278}">
      <dgm:prSet/>
      <dgm:spPr/>
      <dgm:t>
        <a:bodyPr/>
        <a:lstStyle/>
        <a:p>
          <a:endParaRPr lang="en-US" sz="1600"/>
        </a:p>
      </dgm:t>
    </dgm:pt>
    <dgm:pt modelId="{FB429FD3-4694-41F2-82CD-9ABC776D7894}" type="sibTrans" cxnId="{6AA6DC62-08A5-4A71-95F2-5218537EA278}">
      <dgm:prSet/>
      <dgm:spPr/>
      <dgm:t>
        <a:bodyPr/>
        <a:lstStyle/>
        <a:p>
          <a:endParaRPr lang="en-US" sz="1600"/>
        </a:p>
      </dgm:t>
    </dgm:pt>
    <dgm:pt modelId="{763C66CD-5DA9-4C9A-8522-316AD9A710F1}" type="pres">
      <dgm:prSet presAssocID="{517DDF79-D6D7-42D1-A55D-D1FE366615BC}" presName="linear" presStyleCnt="0">
        <dgm:presLayoutVars>
          <dgm:dir/>
          <dgm:animLvl val="lvl"/>
          <dgm:resizeHandles val="exact"/>
        </dgm:presLayoutVars>
      </dgm:prSet>
      <dgm:spPr/>
    </dgm:pt>
    <dgm:pt modelId="{F4342029-5794-48CF-BA29-10BCC995921D}" type="pres">
      <dgm:prSet presAssocID="{C46C91B6-5FD7-4C45-9D97-C6619656D924}" presName="parentLin" presStyleCnt="0"/>
      <dgm:spPr/>
    </dgm:pt>
    <dgm:pt modelId="{191E8D96-50CD-4A10-8670-2C9945B62C93}" type="pres">
      <dgm:prSet presAssocID="{C46C91B6-5FD7-4C45-9D97-C6619656D924}" presName="parentLeftMargin" presStyleLbl="node1" presStyleIdx="0" presStyleCnt="3"/>
      <dgm:spPr/>
    </dgm:pt>
    <dgm:pt modelId="{86CF9244-C607-48E4-9731-41522427BD5D}" type="pres">
      <dgm:prSet presAssocID="{C46C91B6-5FD7-4C45-9D97-C6619656D92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AE869D8-04AA-441D-BAB4-E53B308E0BF3}" type="pres">
      <dgm:prSet presAssocID="{C46C91B6-5FD7-4C45-9D97-C6619656D924}" presName="negativeSpace" presStyleCnt="0"/>
      <dgm:spPr/>
    </dgm:pt>
    <dgm:pt modelId="{B6DCE6ED-5E85-4816-A2AC-3565D43B7A0D}" type="pres">
      <dgm:prSet presAssocID="{C46C91B6-5FD7-4C45-9D97-C6619656D924}" presName="childText" presStyleLbl="conFgAcc1" presStyleIdx="0" presStyleCnt="3">
        <dgm:presLayoutVars>
          <dgm:bulletEnabled val="1"/>
        </dgm:presLayoutVars>
      </dgm:prSet>
      <dgm:spPr/>
    </dgm:pt>
    <dgm:pt modelId="{0736864A-27F2-421F-A0A6-4D3C2A5D24F9}" type="pres">
      <dgm:prSet presAssocID="{D2266335-4A24-4CB3-97BB-6A087AC3E31A}" presName="spaceBetweenRectangles" presStyleCnt="0"/>
      <dgm:spPr/>
    </dgm:pt>
    <dgm:pt modelId="{1AABED54-A19A-44F9-9DD2-B59DB68C22B2}" type="pres">
      <dgm:prSet presAssocID="{CCD84F50-DE36-4AF4-AC28-878C900E2901}" presName="parentLin" presStyleCnt="0"/>
      <dgm:spPr/>
    </dgm:pt>
    <dgm:pt modelId="{2808C396-FCB0-4E55-9DDF-7AF6606EE5E7}" type="pres">
      <dgm:prSet presAssocID="{CCD84F50-DE36-4AF4-AC28-878C900E2901}" presName="parentLeftMargin" presStyleLbl="node1" presStyleIdx="0" presStyleCnt="3"/>
      <dgm:spPr/>
    </dgm:pt>
    <dgm:pt modelId="{B968234F-67DC-4C81-BBBF-C2423F391780}" type="pres">
      <dgm:prSet presAssocID="{CCD84F50-DE36-4AF4-AC28-878C900E2901}" presName="parentText" presStyleLbl="node1" presStyleIdx="1" presStyleCnt="3" custScaleY="132737">
        <dgm:presLayoutVars>
          <dgm:chMax val="0"/>
          <dgm:bulletEnabled val="1"/>
        </dgm:presLayoutVars>
      </dgm:prSet>
      <dgm:spPr/>
    </dgm:pt>
    <dgm:pt modelId="{0BA5037D-8C0E-4094-9416-0903DC5127BC}" type="pres">
      <dgm:prSet presAssocID="{CCD84F50-DE36-4AF4-AC28-878C900E2901}" presName="negativeSpace" presStyleCnt="0"/>
      <dgm:spPr/>
    </dgm:pt>
    <dgm:pt modelId="{C13FF64D-87DD-48AF-8E36-4412B34D13E3}" type="pres">
      <dgm:prSet presAssocID="{CCD84F50-DE36-4AF4-AC28-878C900E2901}" presName="childText" presStyleLbl="conFgAcc1" presStyleIdx="1" presStyleCnt="3">
        <dgm:presLayoutVars>
          <dgm:bulletEnabled val="1"/>
        </dgm:presLayoutVars>
      </dgm:prSet>
      <dgm:spPr/>
    </dgm:pt>
    <dgm:pt modelId="{321CA64E-8EDC-404F-981A-8B8B6E81B9F5}" type="pres">
      <dgm:prSet presAssocID="{94D1C544-D725-4FE5-AC24-D2F15FF5CF8F}" presName="spaceBetweenRectangles" presStyleCnt="0"/>
      <dgm:spPr/>
    </dgm:pt>
    <dgm:pt modelId="{D0285F6A-9735-4BC2-BEC6-FCF0A95B3FE5}" type="pres">
      <dgm:prSet presAssocID="{E63893AB-3E85-4116-8F15-3D66B6F81F5D}" presName="parentLin" presStyleCnt="0"/>
      <dgm:spPr/>
    </dgm:pt>
    <dgm:pt modelId="{F3B684F7-7091-4F32-B989-B781B0E159B7}" type="pres">
      <dgm:prSet presAssocID="{E63893AB-3E85-4116-8F15-3D66B6F81F5D}" presName="parentLeftMargin" presStyleLbl="node1" presStyleIdx="1" presStyleCnt="3"/>
      <dgm:spPr/>
    </dgm:pt>
    <dgm:pt modelId="{BDB2365F-FC2B-49B3-9763-BA792EFDC3E9}" type="pres">
      <dgm:prSet presAssocID="{E63893AB-3E85-4116-8F15-3D66B6F81F5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F55F75A-6C33-4280-956D-73A73686670D}" type="pres">
      <dgm:prSet presAssocID="{E63893AB-3E85-4116-8F15-3D66B6F81F5D}" presName="negativeSpace" presStyleCnt="0"/>
      <dgm:spPr/>
    </dgm:pt>
    <dgm:pt modelId="{18B51726-7A55-4D49-94FE-D24BC4E1F948}" type="pres">
      <dgm:prSet presAssocID="{E63893AB-3E85-4116-8F15-3D66B6F81F5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9670021-84E0-445D-9E22-11FCCD948247}" type="presOf" srcId="{E63893AB-3E85-4116-8F15-3D66B6F81F5D}" destId="{F3B684F7-7091-4F32-B989-B781B0E159B7}" srcOrd="0" destOrd="0" presId="urn:microsoft.com/office/officeart/2005/8/layout/list1"/>
    <dgm:cxn modelId="{2B635E5D-A270-46CB-B6EE-1B0A0901CD64}" type="presOf" srcId="{517DDF79-D6D7-42D1-A55D-D1FE366615BC}" destId="{763C66CD-5DA9-4C9A-8522-316AD9A710F1}" srcOrd="0" destOrd="0" presId="urn:microsoft.com/office/officeart/2005/8/layout/list1"/>
    <dgm:cxn modelId="{6AA6DC62-08A5-4A71-95F2-5218537EA278}" srcId="{517DDF79-D6D7-42D1-A55D-D1FE366615BC}" destId="{E63893AB-3E85-4116-8F15-3D66B6F81F5D}" srcOrd="2" destOrd="0" parTransId="{36C53C06-EC9F-46CB-AE2B-466BD910F447}" sibTransId="{FB429FD3-4694-41F2-82CD-9ABC776D7894}"/>
    <dgm:cxn modelId="{77CF7B9F-A0BB-4B2D-9A23-436663EA2120}" srcId="{517DDF79-D6D7-42D1-A55D-D1FE366615BC}" destId="{CCD84F50-DE36-4AF4-AC28-878C900E2901}" srcOrd="1" destOrd="0" parTransId="{1F47CB0F-5A72-4789-AE11-EC8AC42A5976}" sibTransId="{94D1C544-D725-4FE5-AC24-D2F15FF5CF8F}"/>
    <dgm:cxn modelId="{A9609DAA-9DDD-4C9E-A032-69B7CC0EEA29}" srcId="{517DDF79-D6D7-42D1-A55D-D1FE366615BC}" destId="{C46C91B6-5FD7-4C45-9D97-C6619656D924}" srcOrd="0" destOrd="0" parTransId="{260E3607-ADE5-4E55-B010-F741222D8AB5}" sibTransId="{D2266335-4A24-4CB3-97BB-6A087AC3E31A}"/>
    <dgm:cxn modelId="{AF3F13AD-7F39-42E5-A407-A11CCEB039C7}" type="presOf" srcId="{CCD84F50-DE36-4AF4-AC28-878C900E2901}" destId="{B968234F-67DC-4C81-BBBF-C2423F391780}" srcOrd="1" destOrd="0" presId="urn:microsoft.com/office/officeart/2005/8/layout/list1"/>
    <dgm:cxn modelId="{25A71FB6-B2E1-4FA1-97BF-05C69D905021}" type="presOf" srcId="{C46C91B6-5FD7-4C45-9D97-C6619656D924}" destId="{86CF9244-C607-48E4-9731-41522427BD5D}" srcOrd="1" destOrd="0" presId="urn:microsoft.com/office/officeart/2005/8/layout/list1"/>
    <dgm:cxn modelId="{E3E86DB6-303C-49F0-9933-80DF6866EBE2}" type="presOf" srcId="{C46C91B6-5FD7-4C45-9D97-C6619656D924}" destId="{191E8D96-50CD-4A10-8670-2C9945B62C93}" srcOrd="0" destOrd="0" presId="urn:microsoft.com/office/officeart/2005/8/layout/list1"/>
    <dgm:cxn modelId="{7EE22CC3-B531-4FE8-B7FC-C20A22DD090A}" type="presOf" srcId="{E63893AB-3E85-4116-8F15-3D66B6F81F5D}" destId="{BDB2365F-FC2B-49B3-9763-BA792EFDC3E9}" srcOrd="1" destOrd="0" presId="urn:microsoft.com/office/officeart/2005/8/layout/list1"/>
    <dgm:cxn modelId="{E6C2E4E7-E65C-46B9-8DA2-CAF0612D25DB}" type="presOf" srcId="{CCD84F50-DE36-4AF4-AC28-878C900E2901}" destId="{2808C396-FCB0-4E55-9DDF-7AF6606EE5E7}" srcOrd="0" destOrd="0" presId="urn:microsoft.com/office/officeart/2005/8/layout/list1"/>
    <dgm:cxn modelId="{7E11F059-C0AC-4734-8E84-ED38E32613D9}" type="presParOf" srcId="{763C66CD-5DA9-4C9A-8522-316AD9A710F1}" destId="{F4342029-5794-48CF-BA29-10BCC995921D}" srcOrd="0" destOrd="0" presId="urn:microsoft.com/office/officeart/2005/8/layout/list1"/>
    <dgm:cxn modelId="{EC0912D3-A9E5-4E6B-895C-FF3C844C0A03}" type="presParOf" srcId="{F4342029-5794-48CF-BA29-10BCC995921D}" destId="{191E8D96-50CD-4A10-8670-2C9945B62C93}" srcOrd="0" destOrd="0" presId="urn:microsoft.com/office/officeart/2005/8/layout/list1"/>
    <dgm:cxn modelId="{FADDD01B-EB88-415C-A18F-9784F7C5DF02}" type="presParOf" srcId="{F4342029-5794-48CF-BA29-10BCC995921D}" destId="{86CF9244-C607-48E4-9731-41522427BD5D}" srcOrd="1" destOrd="0" presId="urn:microsoft.com/office/officeart/2005/8/layout/list1"/>
    <dgm:cxn modelId="{02E5E26F-353D-4067-A0D2-4441BD952B75}" type="presParOf" srcId="{763C66CD-5DA9-4C9A-8522-316AD9A710F1}" destId="{9AE869D8-04AA-441D-BAB4-E53B308E0BF3}" srcOrd="1" destOrd="0" presId="urn:microsoft.com/office/officeart/2005/8/layout/list1"/>
    <dgm:cxn modelId="{09A102BD-23D5-453F-907D-367E5A0A26A4}" type="presParOf" srcId="{763C66CD-5DA9-4C9A-8522-316AD9A710F1}" destId="{B6DCE6ED-5E85-4816-A2AC-3565D43B7A0D}" srcOrd="2" destOrd="0" presId="urn:microsoft.com/office/officeart/2005/8/layout/list1"/>
    <dgm:cxn modelId="{52EC02D9-5BB8-485B-8C26-96FAAEF7D4D5}" type="presParOf" srcId="{763C66CD-5DA9-4C9A-8522-316AD9A710F1}" destId="{0736864A-27F2-421F-A0A6-4D3C2A5D24F9}" srcOrd="3" destOrd="0" presId="urn:microsoft.com/office/officeart/2005/8/layout/list1"/>
    <dgm:cxn modelId="{FE28C1B5-4473-4998-AD5C-AFE9FE536A75}" type="presParOf" srcId="{763C66CD-5DA9-4C9A-8522-316AD9A710F1}" destId="{1AABED54-A19A-44F9-9DD2-B59DB68C22B2}" srcOrd="4" destOrd="0" presId="urn:microsoft.com/office/officeart/2005/8/layout/list1"/>
    <dgm:cxn modelId="{1DD122D9-59B9-4591-96F7-47A3B105106D}" type="presParOf" srcId="{1AABED54-A19A-44F9-9DD2-B59DB68C22B2}" destId="{2808C396-FCB0-4E55-9DDF-7AF6606EE5E7}" srcOrd="0" destOrd="0" presId="urn:microsoft.com/office/officeart/2005/8/layout/list1"/>
    <dgm:cxn modelId="{CFAACDBD-5146-4AA9-9FC9-67432EC93725}" type="presParOf" srcId="{1AABED54-A19A-44F9-9DD2-B59DB68C22B2}" destId="{B968234F-67DC-4C81-BBBF-C2423F391780}" srcOrd="1" destOrd="0" presId="urn:microsoft.com/office/officeart/2005/8/layout/list1"/>
    <dgm:cxn modelId="{A4827968-7384-44E7-80AD-B0AC3576C1CC}" type="presParOf" srcId="{763C66CD-5DA9-4C9A-8522-316AD9A710F1}" destId="{0BA5037D-8C0E-4094-9416-0903DC5127BC}" srcOrd="5" destOrd="0" presId="urn:microsoft.com/office/officeart/2005/8/layout/list1"/>
    <dgm:cxn modelId="{FB81C4AF-1666-4622-9A54-F13982F00C60}" type="presParOf" srcId="{763C66CD-5DA9-4C9A-8522-316AD9A710F1}" destId="{C13FF64D-87DD-48AF-8E36-4412B34D13E3}" srcOrd="6" destOrd="0" presId="urn:microsoft.com/office/officeart/2005/8/layout/list1"/>
    <dgm:cxn modelId="{02C96E15-687E-42BD-9C9B-068824ADC68F}" type="presParOf" srcId="{763C66CD-5DA9-4C9A-8522-316AD9A710F1}" destId="{321CA64E-8EDC-404F-981A-8B8B6E81B9F5}" srcOrd="7" destOrd="0" presId="urn:microsoft.com/office/officeart/2005/8/layout/list1"/>
    <dgm:cxn modelId="{358C65A2-1DCA-4F23-BF5E-6D68FFA5D71C}" type="presParOf" srcId="{763C66CD-5DA9-4C9A-8522-316AD9A710F1}" destId="{D0285F6A-9735-4BC2-BEC6-FCF0A95B3FE5}" srcOrd="8" destOrd="0" presId="urn:microsoft.com/office/officeart/2005/8/layout/list1"/>
    <dgm:cxn modelId="{F1110CF4-EB53-4B4D-AD75-D92796697C5D}" type="presParOf" srcId="{D0285F6A-9735-4BC2-BEC6-FCF0A95B3FE5}" destId="{F3B684F7-7091-4F32-B989-B781B0E159B7}" srcOrd="0" destOrd="0" presId="urn:microsoft.com/office/officeart/2005/8/layout/list1"/>
    <dgm:cxn modelId="{83B631A6-DC0B-4CD8-8E56-B9A4096FD0FE}" type="presParOf" srcId="{D0285F6A-9735-4BC2-BEC6-FCF0A95B3FE5}" destId="{BDB2365F-FC2B-49B3-9763-BA792EFDC3E9}" srcOrd="1" destOrd="0" presId="urn:microsoft.com/office/officeart/2005/8/layout/list1"/>
    <dgm:cxn modelId="{21846D57-ACC9-4D48-945D-B0C065144720}" type="presParOf" srcId="{763C66CD-5DA9-4C9A-8522-316AD9A710F1}" destId="{AF55F75A-6C33-4280-956D-73A73686670D}" srcOrd="9" destOrd="0" presId="urn:microsoft.com/office/officeart/2005/8/layout/list1"/>
    <dgm:cxn modelId="{0948C06A-E1E8-4932-BE73-DB68E377C36B}" type="presParOf" srcId="{763C66CD-5DA9-4C9A-8522-316AD9A710F1}" destId="{18B51726-7A55-4D49-94FE-D24BC4E1F94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7DDF79-D6D7-42D1-A55D-D1FE366615BC}" type="doc">
      <dgm:prSet loTypeId="urn:microsoft.com/office/officeart/2005/8/layout/vList2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46C91B6-5FD7-4C45-9D97-C6619656D924}">
      <dgm:prSet phldrT="[Text]"/>
      <dgm:spPr/>
      <dgm:t>
        <a:bodyPr/>
        <a:lstStyle/>
        <a:p>
          <a:r>
            <a:rPr lang="en-US"/>
            <a:t>JLR has seen rapid growth in China, becoming a key market for luxury vehicles.</a:t>
          </a:r>
        </a:p>
      </dgm:t>
    </dgm:pt>
    <dgm:pt modelId="{260E3607-ADE5-4E55-B010-F741222D8AB5}" type="parTrans" cxnId="{A9609DAA-9DDD-4C9E-A032-69B7CC0EEA29}">
      <dgm:prSet/>
      <dgm:spPr/>
      <dgm:t>
        <a:bodyPr/>
        <a:lstStyle/>
        <a:p>
          <a:endParaRPr lang="en-US" sz="1600"/>
        </a:p>
      </dgm:t>
    </dgm:pt>
    <dgm:pt modelId="{D2266335-4A24-4CB3-97BB-6A087AC3E31A}" type="sibTrans" cxnId="{A9609DAA-9DDD-4C9E-A032-69B7CC0EEA29}">
      <dgm:prSet/>
      <dgm:spPr/>
      <dgm:t>
        <a:bodyPr/>
        <a:lstStyle/>
        <a:p>
          <a:endParaRPr lang="en-US"/>
        </a:p>
      </dgm:t>
    </dgm:pt>
    <dgm:pt modelId="{CCD84F50-DE36-4AF4-AC28-878C900E2901}">
      <dgm:prSet phldrT="[Text]"/>
      <dgm:spPr/>
      <dgm:t>
        <a:bodyPr/>
        <a:lstStyle/>
        <a:p>
          <a:r>
            <a:rPr lang="en-US"/>
            <a:t>Strong demand for Land Rover SUVs and luxury Jaguars(Gasgoo, 2020)</a:t>
          </a:r>
        </a:p>
      </dgm:t>
    </dgm:pt>
    <dgm:pt modelId="{1F47CB0F-5A72-4789-AE11-EC8AC42A5976}" type="parTrans" cxnId="{77CF7B9F-A0BB-4B2D-9A23-436663EA2120}">
      <dgm:prSet/>
      <dgm:spPr/>
      <dgm:t>
        <a:bodyPr/>
        <a:lstStyle/>
        <a:p>
          <a:endParaRPr lang="en-US" sz="1600"/>
        </a:p>
      </dgm:t>
    </dgm:pt>
    <dgm:pt modelId="{94D1C544-D725-4FE5-AC24-D2F15FF5CF8F}" type="sibTrans" cxnId="{77CF7B9F-A0BB-4B2D-9A23-436663EA2120}">
      <dgm:prSet/>
      <dgm:spPr/>
      <dgm:t>
        <a:bodyPr/>
        <a:lstStyle/>
        <a:p>
          <a:endParaRPr lang="en-US"/>
        </a:p>
      </dgm:t>
    </dgm:pt>
    <dgm:pt modelId="{E63893AB-3E85-4116-8F15-3D66B6F81F5D}">
      <dgm:prSet phldrT="[Text]"/>
      <dgm:spPr/>
      <dgm:t>
        <a:bodyPr/>
        <a:lstStyle/>
        <a:p>
          <a:r>
            <a:rPr lang="en-US"/>
            <a:t>Partnership with Chery enabled local production and increased accessibility.</a:t>
          </a:r>
        </a:p>
      </dgm:t>
    </dgm:pt>
    <dgm:pt modelId="{36C53C06-EC9F-46CB-AE2B-466BD910F447}" type="parTrans" cxnId="{6AA6DC62-08A5-4A71-95F2-5218537EA278}">
      <dgm:prSet/>
      <dgm:spPr/>
      <dgm:t>
        <a:bodyPr/>
        <a:lstStyle/>
        <a:p>
          <a:endParaRPr lang="en-US" sz="1600"/>
        </a:p>
      </dgm:t>
    </dgm:pt>
    <dgm:pt modelId="{FB429FD3-4694-41F2-82CD-9ABC776D7894}" type="sibTrans" cxnId="{6AA6DC62-08A5-4A71-95F2-5218537EA278}">
      <dgm:prSet/>
      <dgm:spPr/>
      <dgm:t>
        <a:bodyPr/>
        <a:lstStyle/>
        <a:p>
          <a:endParaRPr lang="en-US"/>
        </a:p>
      </dgm:t>
    </dgm:pt>
    <dgm:pt modelId="{F65E44C2-9B77-42B9-886D-EA7C8214A080}" type="pres">
      <dgm:prSet presAssocID="{517DDF79-D6D7-42D1-A55D-D1FE366615BC}" presName="linear" presStyleCnt="0">
        <dgm:presLayoutVars>
          <dgm:animLvl val="lvl"/>
          <dgm:resizeHandles val="exact"/>
        </dgm:presLayoutVars>
      </dgm:prSet>
      <dgm:spPr/>
    </dgm:pt>
    <dgm:pt modelId="{4034564D-2E68-4D38-B06B-84CADAE2EE2D}" type="pres">
      <dgm:prSet presAssocID="{C46C91B6-5FD7-4C45-9D97-C6619656D92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B5A284F-B9CD-4894-AE39-657A57777C06}" type="pres">
      <dgm:prSet presAssocID="{D2266335-4A24-4CB3-97BB-6A087AC3E31A}" presName="spacer" presStyleCnt="0"/>
      <dgm:spPr/>
    </dgm:pt>
    <dgm:pt modelId="{9E0AA4D7-897D-460D-A238-C7074F990ABF}" type="pres">
      <dgm:prSet presAssocID="{CCD84F50-DE36-4AF4-AC28-878C900E290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561A72A-DF2D-40D0-A301-A80FC02EA9F2}" type="pres">
      <dgm:prSet presAssocID="{94D1C544-D725-4FE5-AC24-D2F15FF5CF8F}" presName="spacer" presStyleCnt="0"/>
      <dgm:spPr/>
    </dgm:pt>
    <dgm:pt modelId="{E25EE87F-72B8-4385-ACF5-9DE57C4D9637}" type="pres">
      <dgm:prSet presAssocID="{E63893AB-3E85-4116-8F15-3D66B6F81F5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6EC5C12-E711-467A-9CD5-3017F05E0C73}" type="presOf" srcId="{517DDF79-D6D7-42D1-A55D-D1FE366615BC}" destId="{F65E44C2-9B77-42B9-886D-EA7C8214A080}" srcOrd="0" destOrd="0" presId="urn:microsoft.com/office/officeart/2005/8/layout/vList2"/>
    <dgm:cxn modelId="{B903972F-DA19-4194-9B4C-6A84705A7C98}" type="presOf" srcId="{CCD84F50-DE36-4AF4-AC28-878C900E2901}" destId="{9E0AA4D7-897D-460D-A238-C7074F990ABF}" srcOrd="0" destOrd="0" presId="urn:microsoft.com/office/officeart/2005/8/layout/vList2"/>
    <dgm:cxn modelId="{6AA6DC62-08A5-4A71-95F2-5218537EA278}" srcId="{517DDF79-D6D7-42D1-A55D-D1FE366615BC}" destId="{E63893AB-3E85-4116-8F15-3D66B6F81F5D}" srcOrd="2" destOrd="0" parTransId="{36C53C06-EC9F-46CB-AE2B-466BD910F447}" sibTransId="{FB429FD3-4694-41F2-82CD-9ABC776D7894}"/>
    <dgm:cxn modelId="{3C42977F-AA6B-4834-A415-607136D4E339}" type="presOf" srcId="{E63893AB-3E85-4116-8F15-3D66B6F81F5D}" destId="{E25EE87F-72B8-4385-ACF5-9DE57C4D9637}" srcOrd="0" destOrd="0" presId="urn:microsoft.com/office/officeart/2005/8/layout/vList2"/>
    <dgm:cxn modelId="{77CF7B9F-A0BB-4B2D-9A23-436663EA2120}" srcId="{517DDF79-D6D7-42D1-A55D-D1FE366615BC}" destId="{CCD84F50-DE36-4AF4-AC28-878C900E2901}" srcOrd="1" destOrd="0" parTransId="{1F47CB0F-5A72-4789-AE11-EC8AC42A5976}" sibTransId="{94D1C544-D725-4FE5-AC24-D2F15FF5CF8F}"/>
    <dgm:cxn modelId="{A9609DAA-9DDD-4C9E-A032-69B7CC0EEA29}" srcId="{517DDF79-D6D7-42D1-A55D-D1FE366615BC}" destId="{C46C91B6-5FD7-4C45-9D97-C6619656D924}" srcOrd="0" destOrd="0" parTransId="{260E3607-ADE5-4E55-B010-F741222D8AB5}" sibTransId="{D2266335-4A24-4CB3-97BB-6A087AC3E31A}"/>
    <dgm:cxn modelId="{B6DA37EB-DCFD-44CB-865F-F0BA3943EFFD}" type="presOf" srcId="{C46C91B6-5FD7-4C45-9D97-C6619656D924}" destId="{4034564D-2E68-4D38-B06B-84CADAE2EE2D}" srcOrd="0" destOrd="0" presId="urn:microsoft.com/office/officeart/2005/8/layout/vList2"/>
    <dgm:cxn modelId="{8E61C460-DA83-49E8-AF16-7AF6180AC3CA}" type="presParOf" srcId="{F65E44C2-9B77-42B9-886D-EA7C8214A080}" destId="{4034564D-2E68-4D38-B06B-84CADAE2EE2D}" srcOrd="0" destOrd="0" presId="urn:microsoft.com/office/officeart/2005/8/layout/vList2"/>
    <dgm:cxn modelId="{13F7C98C-B9A9-4786-A98A-27612B89EF9C}" type="presParOf" srcId="{F65E44C2-9B77-42B9-886D-EA7C8214A080}" destId="{6B5A284F-B9CD-4894-AE39-657A57777C06}" srcOrd="1" destOrd="0" presId="urn:microsoft.com/office/officeart/2005/8/layout/vList2"/>
    <dgm:cxn modelId="{5C74E076-288F-4C4A-9C2C-C6FF5900209E}" type="presParOf" srcId="{F65E44C2-9B77-42B9-886D-EA7C8214A080}" destId="{9E0AA4D7-897D-460D-A238-C7074F990ABF}" srcOrd="2" destOrd="0" presId="urn:microsoft.com/office/officeart/2005/8/layout/vList2"/>
    <dgm:cxn modelId="{8A1BF6F4-0C7C-4464-B02A-3417F010E25A}" type="presParOf" srcId="{F65E44C2-9B77-42B9-886D-EA7C8214A080}" destId="{A561A72A-DF2D-40D0-A301-A80FC02EA9F2}" srcOrd="3" destOrd="0" presId="urn:microsoft.com/office/officeart/2005/8/layout/vList2"/>
    <dgm:cxn modelId="{DF69CCB1-7915-4B8B-895B-4069E518E487}" type="presParOf" srcId="{F65E44C2-9B77-42B9-886D-EA7C8214A080}" destId="{E25EE87F-72B8-4385-ACF5-9DE57C4D9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B632DE-0D65-4E64-976F-72B4437D51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357371CF-2B50-4ACF-8ED6-176066CEBBA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/>
            <a:t>Communication Styles</a:t>
          </a:r>
          <a:r>
            <a:rPr lang="en-US" sz="1600"/>
            <a:t>: The Chinese tend to prefer indirect communication and value harmony in relationships, which can contrast with the direct communication style common in the UK (Tindall, 2023)</a:t>
          </a:r>
        </a:p>
        <a:p>
          <a:endParaRPr lang="en-US" sz="1600"/>
        </a:p>
      </dgm:t>
    </dgm:pt>
    <dgm:pt modelId="{13922518-2D2A-48B6-A942-56613471ED71}" type="parTrans" cxnId="{E9108DDB-A8BA-4906-9036-EB2135C0258D}">
      <dgm:prSet/>
      <dgm:spPr/>
      <dgm:t>
        <a:bodyPr/>
        <a:lstStyle/>
        <a:p>
          <a:endParaRPr lang="en-US" sz="1600"/>
        </a:p>
      </dgm:t>
    </dgm:pt>
    <dgm:pt modelId="{53B2EC41-CF78-4B30-B015-49FA77B7FAF9}" type="sibTrans" cxnId="{E9108DDB-A8BA-4906-9036-EB2135C0258D}">
      <dgm:prSet/>
      <dgm:spPr/>
      <dgm:t>
        <a:bodyPr/>
        <a:lstStyle/>
        <a:p>
          <a:endParaRPr lang="en-US" sz="1600"/>
        </a:p>
      </dgm:t>
    </dgm:pt>
    <dgm:pt modelId="{293208B3-5966-44ED-930D-A67D11BF629E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/>
            <a:t>Business Etiquette</a:t>
          </a:r>
          <a:r>
            <a:rPr lang="en-US" sz="1600"/>
            <a:t>: In China, seniority and hierarchy play a crucial role in decision-making. Recognizing and respecting the power dynamics is key to a successful partnership.</a:t>
          </a:r>
        </a:p>
      </dgm:t>
    </dgm:pt>
    <dgm:pt modelId="{80E798D3-96F0-45B5-9583-B1ABC090C63C}" type="parTrans" cxnId="{E9E003B6-923A-45D1-A6AD-1C5E592F24EA}">
      <dgm:prSet/>
      <dgm:spPr/>
      <dgm:t>
        <a:bodyPr/>
        <a:lstStyle/>
        <a:p>
          <a:endParaRPr lang="en-US" sz="1600"/>
        </a:p>
      </dgm:t>
    </dgm:pt>
    <dgm:pt modelId="{B5C4961A-12C4-4E6B-9FEE-DA8C5A7AF67B}" type="sibTrans" cxnId="{E9E003B6-923A-45D1-A6AD-1C5E592F24EA}">
      <dgm:prSet/>
      <dgm:spPr/>
      <dgm:t>
        <a:bodyPr/>
        <a:lstStyle/>
        <a:p>
          <a:endParaRPr lang="en-US" sz="1600"/>
        </a:p>
      </dgm:t>
    </dgm:pt>
    <dgm:pt modelId="{DFEF69EE-23B6-49AD-9FD1-E808728D036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/>
            <a:t>Trust Building</a:t>
          </a:r>
          <a:r>
            <a:rPr lang="en-US" sz="1600"/>
            <a:t>: Building trust takes time in Chinese culture, and personal relationships often precede business discussions.</a:t>
          </a:r>
        </a:p>
      </dgm:t>
    </dgm:pt>
    <dgm:pt modelId="{4D639AD7-3339-48E2-86B6-7C6DF203B9D0}" type="parTrans" cxnId="{C585FCEB-32F7-49B9-9288-14447231B81F}">
      <dgm:prSet/>
      <dgm:spPr/>
      <dgm:t>
        <a:bodyPr/>
        <a:lstStyle/>
        <a:p>
          <a:endParaRPr lang="en-US" sz="1600"/>
        </a:p>
      </dgm:t>
    </dgm:pt>
    <dgm:pt modelId="{6E436864-0F99-4CDB-BC5E-5A7801BECBA3}" type="sibTrans" cxnId="{C585FCEB-32F7-49B9-9288-14447231B81F}">
      <dgm:prSet/>
      <dgm:spPr/>
      <dgm:t>
        <a:bodyPr/>
        <a:lstStyle/>
        <a:p>
          <a:endParaRPr lang="en-US" sz="1600"/>
        </a:p>
      </dgm:t>
    </dgm:pt>
    <dgm:pt modelId="{F1D8B747-8A68-45EF-BE66-D37F5948D23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/>
            <a:t>Real Example</a:t>
          </a:r>
          <a:r>
            <a:rPr lang="en-US" sz="1600"/>
            <a:t>: In JLR’s collaboration, understanding and adapting to Chinese business culture was crucial for overcoming initial mistrust and building strong relationships</a:t>
          </a:r>
        </a:p>
      </dgm:t>
    </dgm:pt>
    <dgm:pt modelId="{E028F343-1796-4075-A742-5AC2F5E8E49D}" type="parTrans" cxnId="{453EC433-FBA2-4D47-AF14-F8058E532CB6}">
      <dgm:prSet/>
      <dgm:spPr/>
      <dgm:t>
        <a:bodyPr/>
        <a:lstStyle/>
        <a:p>
          <a:endParaRPr lang="en-US" sz="1600"/>
        </a:p>
      </dgm:t>
    </dgm:pt>
    <dgm:pt modelId="{B8A738E1-121D-4DE8-8827-BF3517ACEEE7}" type="sibTrans" cxnId="{453EC433-FBA2-4D47-AF14-F8058E532CB6}">
      <dgm:prSet/>
      <dgm:spPr/>
      <dgm:t>
        <a:bodyPr/>
        <a:lstStyle/>
        <a:p>
          <a:endParaRPr lang="en-US" sz="1600"/>
        </a:p>
      </dgm:t>
    </dgm:pt>
    <dgm:pt modelId="{EB7145D5-625E-44F6-949D-619CF8644E54}" type="pres">
      <dgm:prSet presAssocID="{94B632DE-0D65-4E64-976F-72B4437D51A6}" presName="root" presStyleCnt="0">
        <dgm:presLayoutVars>
          <dgm:dir/>
          <dgm:resizeHandles val="exact"/>
        </dgm:presLayoutVars>
      </dgm:prSet>
      <dgm:spPr/>
    </dgm:pt>
    <dgm:pt modelId="{ED71AA43-2D72-44FC-B3D9-EE52E5124862}" type="pres">
      <dgm:prSet presAssocID="{357371CF-2B50-4ACF-8ED6-176066CEBBA6}" presName="compNode" presStyleCnt="0"/>
      <dgm:spPr/>
    </dgm:pt>
    <dgm:pt modelId="{1056945C-39FA-4511-9473-BCFA1A5AF8DE}" type="pres">
      <dgm:prSet presAssocID="{357371CF-2B50-4ACF-8ED6-176066CEBBA6}" presName="bgRect" presStyleLbl="bgShp" presStyleIdx="0" presStyleCnt="4"/>
      <dgm:spPr/>
    </dgm:pt>
    <dgm:pt modelId="{5BC9A96D-D9D0-4FE8-A3EE-360C1F5A985F}" type="pres">
      <dgm:prSet presAssocID="{357371CF-2B50-4ACF-8ED6-176066CEBBA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250306B1-0C2C-4767-A8BD-10812E78E35B}" type="pres">
      <dgm:prSet presAssocID="{357371CF-2B50-4ACF-8ED6-176066CEBBA6}" presName="spaceRect" presStyleCnt="0"/>
      <dgm:spPr/>
    </dgm:pt>
    <dgm:pt modelId="{4242FF05-47F0-4927-894A-BF0EA1F64D15}" type="pres">
      <dgm:prSet presAssocID="{357371CF-2B50-4ACF-8ED6-176066CEBBA6}" presName="parTx" presStyleLbl="revTx" presStyleIdx="0" presStyleCnt="4">
        <dgm:presLayoutVars>
          <dgm:chMax val="0"/>
          <dgm:chPref val="0"/>
        </dgm:presLayoutVars>
      </dgm:prSet>
      <dgm:spPr/>
    </dgm:pt>
    <dgm:pt modelId="{BC097DBB-16CE-4179-8856-2B6E90C02C1F}" type="pres">
      <dgm:prSet presAssocID="{53B2EC41-CF78-4B30-B015-49FA77B7FAF9}" presName="sibTrans" presStyleCnt="0"/>
      <dgm:spPr/>
    </dgm:pt>
    <dgm:pt modelId="{D62957D4-90E4-407B-9F50-3058ABCEADA7}" type="pres">
      <dgm:prSet presAssocID="{293208B3-5966-44ED-930D-A67D11BF629E}" presName="compNode" presStyleCnt="0"/>
      <dgm:spPr/>
    </dgm:pt>
    <dgm:pt modelId="{27E4944D-5A3E-4798-A2C0-17C082B7941F}" type="pres">
      <dgm:prSet presAssocID="{293208B3-5966-44ED-930D-A67D11BF629E}" presName="bgRect" presStyleLbl="bgShp" presStyleIdx="1" presStyleCnt="4"/>
      <dgm:spPr/>
    </dgm:pt>
    <dgm:pt modelId="{B386E69D-B454-4564-983B-D319363E2B02}" type="pres">
      <dgm:prSet presAssocID="{293208B3-5966-44ED-930D-A67D11BF62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CCC5386-4607-4F5E-9B88-F94322D99203}" type="pres">
      <dgm:prSet presAssocID="{293208B3-5966-44ED-930D-A67D11BF629E}" presName="spaceRect" presStyleCnt="0"/>
      <dgm:spPr/>
    </dgm:pt>
    <dgm:pt modelId="{77147595-2B6C-48D0-8B08-742776245051}" type="pres">
      <dgm:prSet presAssocID="{293208B3-5966-44ED-930D-A67D11BF629E}" presName="parTx" presStyleLbl="revTx" presStyleIdx="1" presStyleCnt="4">
        <dgm:presLayoutVars>
          <dgm:chMax val="0"/>
          <dgm:chPref val="0"/>
        </dgm:presLayoutVars>
      </dgm:prSet>
      <dgm:spPr/>
    </dgm:pt>
    <dgm:pt modelId="{E844E748-1EF9-4B4B-80F3-231EEBDD6D06}" type="pres">
      <dgm:prSet presAssocID="{B5C4961A-12C4-4E6B-9FEE-DA8C5A7AF67B}" presName="sibTrans" presStyleCnt="0"/>
      <dgm:spPr/>
    </dgm:pt>
    <dgm:pt modelId="{6DF5FF1E-46A5-44CE-83A5-935A28D62A8B}" type="pres">
      <dgm:prSet presAssocID="{DFEF69EE-23B6-49AD-9FD1-E808728D0362}" presName="compNode" presStyleCnt="0"/>
      <dgm:spPr/>
    </dgm:pt>
    <dgm:pt modelId="{552FC680-25C3-4590-80A0-4D86354AE7C4}" type="pres">
      <dgm:prSet presAssocID="{DFEF69EE-23B6-49AD-9FD1-E808728D0362}" presName="bgRect" presStyleLbl="bgShp" presStyleIdx="2" presStyleCnt="4"/>
      <dgm:spPr/>
    </dgm:pt>
    <dgm:pt modelId="{7637BCE1-BAE3-4946-BB68-AFA8D9A619D7}" type="pres">
      <dgm:prSet presAssocID="{DFEF69EE-23B6-49AD-9FD1-E808728D036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333C8E-D846-4DFD-A20D-2747590EA67C}" type="pres">
      <dgm:prSet presAssocID="{DFEF69EE-23B6-49AD-9FD1-E808728D0362}" presName="spaceRect" presStyleCnt="0"/>
      <dgm:spPr/>
    </dgm:pt>
    <dgm:pt modelId="{28DFB37C-E116-456A-8D9B-13F6F78A5FDC}" type="pres">
      <dgm:prSet presAssocID="{DFEF69EE-23B6-49AD-9FD1-E808728D0362}" presName="parTx" presStyleLbl="revTx" presStyleIdx="2" presStyleCnt="4">
        <dgm:presLayoutVars>
          <dgm:chMax val="0"/>
          <dgm:chPref val="0"/>
        </dgm:presLayoutVars>
      </dgm:prSet>
      <dgm:spPr/>
    </dgm:pt>
    <dgm:pt modelId="{605B3EE7-992A-4FB2-9075-E75D969841DB}" type="pres">
      <dgm:prSet presAssocID="{6E436864-0F99-4CDB-BC5E-5A7801BECBA3}" presName="sibTrans" presStyleCnt="0"/>
      <dgm:spPr/>
    </dgm:pt>
    <dgm:pt modelId="{9BC415C9-DEC5-404E-8748-ED0072A54169}" type="pres">
      <dgm:prSet presAssocID="{F1D8B747-8A68-45EF-BE66-D37F5948D235}" presName="compNode" presStyleCnt="0"/>
      <dgm:spPr/>
    </dgm:pt>
    <dgm:pt modelId="{21BCCF4A-B326-49C6-BAD7-B96AAF244FA7}" type="pres">
      <dgm:prSet presAssocID="{F1D8B747-8A68-45EF-BE66-D37F5948D235}" presName="bgRect" presStyleLbl="bgShp" presStyleIdx="3" presStyleCnt="4"/>
      <dgm:spPr/>
    </dgm:pt>
    <dgm:pt modelId="{0797CED9-5835-4C1F-83C3-0D35FB2DB9AF}" type="pres">
      <dgm:prSet presAssocID="{F1D8B747-8A68-45EF-BE66-D37F5948D2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D912EDB3-F2C0-4C96-9CE5-EC3C413EABB1}" type="pres">
      <dgm:prSet presAssocID="{F1D8B747-8A68-45EF-BE66-D37F5948D235}" presName="spaceRect" presStyleCnt="0"/>
      <dgm:spPr/>
    </dgm:pt>
    <dgm:pt modelId="{208537E0-18C0-4D6A-B31D-60A9C75D2FC5}" type="pres">
      <dgm:prSet presAssocID="{F1D8B747-8A68-45EF-BE66-D37F5948D23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FD29A11-0A87-49EB-BF6C-35FB48C813C8}" type="presOf" srcId="{F1D8B747-8A68-45EF-BE66-D37F5948D235}" destId="{208537E0-18C0-4D6A-B31D-60A9C75D2FC5}" srcOrd="0" destOrd="0" presId="urn:microsoft.com/office/officeart/2018/2/layout/IconVerticalSolidList"/>
    <dgm:cxn modelId="{356C2D1D-1392-4118-B0A5-306C9F9BEFCD}" type="presOf" srcId="{357371CF-2B50-4ACF-8ED6-176066CEBBA6}" destId="{4242FF05-47F0-4927-894A-BF0EA1F64D15}" srcOrd="0" destOrd="0" presId="urn:microsoft.com/office/officeart/2018/2/layout/IconVerticalSolidList"/>
    <dgm:cxn modelId="{453EC433-FBA2-4D47-AF14-F8058E532CB6}" srcId="{94B632DE-0D65-4E64-976F-72B4437D51A6}" destId="{F1D8B747-8A68-45EF-BE66-D37F5948D235}" srcOrd="3" destOrd="0" parTransId="{E028F343-1796-4075-A742-5AC2F5E8E49D}" sibTransId="{B8A738E1-121D-4DE8-8827-BF3517ACEEE7}"/>
    <dgm:cxn modelId="{56DA5274-FB4E-4029-8B82-D78E0354A720}" type="presOf" srcId="{94B632DE-0D65-4E64-976F-72B4437D51A6}" destId="{EB7145D5-625E-44F6-949D-619CF8644E54}" srcOrd="0" destOrd="0" presId="urn:microsoft.com/office/officeart/2018/2/layout/IconVerticalSolidList"/>
    <dgm:cxn modelId="{E9E003B6-923A-45D1-A6AD-1C5E592F24EA}" srcId="{94B632DE-0D65-4E64-976F-72B4437D51A6}" destId="{293208B3-5966-44ED-930D-A67D11BF629E}" srcOrd="1" destOrd="0" parTransId="{80E798D3-96F0-45B5-9583-B1ABC090C63C}" sibTransId="{B5C4961A-12C4-4E6B-9FEE-DA8C5A7AF67B}"/>
    <dgm:cxn modelId="{8279C9CF-9493-4AC6-B4AE-87840CC90F98}" type="presOf" srcId="{DFEF69EE-23B6-49AD-9FD1-E808728D0362}" destId="{28DFB37C-E116-456A-8D9B-13F6F78A5FDC}" srcOrd="0" destOrd="0" presId="urn:microsoft.com/office/officeart/2018/2/layout/IconVerticalSolidList"/>
    <dgm:cxn modelId="{E9108DDB-A8BA-4906-9036-EB2135C0258D}" srcId="{94B632DE-0D65-4E64-976F-72B4437D51A6}" destId="{357371CF-2B50-4ACF-8ED6-176066CEBBA6}" srcOrd="0" destOrd="0" parTransId="{13922518-2D2A-48B6-A942-56613471ED71}" sibTransId="{53B2EC41-CF78-4B30-B015-49FA77B7FAF9}"/>
    <dgm:cxn modelId="{C585FCEB-32F7-49B9-9288-14447231B81F}" srcId="{94B632DE-0D65-4E64-976F-72B4437D51A6}" destId="{DFEF69EE-23B6-49AD-9FD1-E808728D0362}" srcOrd="2" destOrd="0" parTransId="{4D639AD7-3339-48E2-86B6-7C6DF203B9D0}" sibTransId="{6E436864-0F99-4CDB-BC5E-5A7801BECBA3}"/>
    <dgm:cxn modelId="{8ED3A0EF-75A5-49BB-894E-579EF1BD39BC}" type="presOf" srcId="{293208B3-5966-44ED-930D-A67D11BF629E}" destId="{77147595-2B6C-48D0-8B08-742776245051}" srcOrd="0" destOrd="0" presId="urn:microsoft.com/office/officeart/2018/2/layout/IconVerticalSolidList"/>
    <dgm:cxn modelId="{486993CE-DDC3-40C6-9A9A-E8CE811C7FCC}" type="presParOf" srcId="{EB7145D5-625E-44F6-949D-619CF8644E54}" destId="{ED71AA43-2D72-44FC-B3D9-EE52E5124862}" srcOrd="0" destOrd="0" presId="urn:microsoft.com/office/officeart/2018/2/layout/IconVerticalSolidList"/>
    <dgm:cxn modelId="{2D7F2B47-8BD1-4DDD-A2B9-5E2E45DA31B9}" type="presParOf" srcId="{ED71AA43-2D72-44FC-B3D9-EE52E5124862}" destId="{1056945C-39FA-4511-9473-BCFA1A5AF8DE}" srcOrd="0" destOrd="0" presId="urn:microsoft.com/office/officeart/2018/2/layout/IconVerticalSolidList"/>
    <dgm:cxn modelId="{08227646-DFB1-42FE-9F68-F4542873E4BA}" type="presParOf" srcId="{ED71AA43-2D72-44FC-B3D9-EE52E5124862}" destId="{5BC9A96D-D9D0-4FE8-A3EE-360C1F5A985F}" srcOrd="1" destOrd="0" presId="urn:microsoft.com/office/officeart/2018/2/layout/IconVerticalSolidList"/>
    <dgm:cxn modelId="{8C52550F-81F7-4B3D-8C63-D68DE8D42D31}" type="presParOf" srcId="{ED71AA43-2D72-44FC-B3D9-EE52E5124862}" destId="{250306B1-0C2C-4767-A8BD-10812E78E35B}" srcOrd="2" destOrd="0" presId="urn:microsoft.com/office/officeart/2018/2/layout/IconVerticalSolidList"/>
    <dgm:cxn modelId="{AD5287CC-A2F0-47E7-A9D8-376D8FD607D3}" type="presParOf" srcId="{ED71AA43-2D72-44FC-B3D9-EE52E5124862}" destId="{4242FF05-47F0-4927-894A-BF0EA1F64D15}" srcOrd="3" destOrd="0" presId="urn:microsoft.com/office/officeart/2018/2/layout/IconVerticalSolidList"/>
    <dgm:cxn modelId="{1FE082F6-E021-451E-8848-C8857D9B2598}" type="presParOf" srcId="{EB7145D5-625E-44F6-949D-619CF8644E54}" destId="{BC097DBB-16CE-4179-8856-2B6E90C02C1F}" srcOrd="1" destOrd="0" presId="urn:microsoft.com/office/officeart/2018/2/layout/IconVerticalSolidList"/>
    <dgm:cxn modelId="{F4B742D7-4C6E-4918-BFAB-BF85BE9EF41D}" type="presParOf" srcId="{EB7145D5-625E-44F6-949D-619CF8644E54}" destId="{D62957D4-90E4-407B-9F50-3058ABCEADA7}" srcOrd="2" destOrd="0" presId="urn:microsoft.com/office/officeart/2018/2/layout/IconVerticalSolidList"/>
    <dgm:cxn modelId="{8672FEEC-731E-4F53-991D-011C1AA22337}" type="presParOf" srcId="{D62957D4-90E4-407B-9F50-3058ABCEADA7}" destId="{27E4944D-5A3E-4798-A2C0-17C082B7941F}" srcOrd="0" destOrd="0" presId="urn:microsoft.com/office/officeart/2018/2/layout/IconVerticalSolidList"/>
    <dgm:cxn modelId="{58CBE773-1D4C-4986-8106-0B6F7CD97270}" type="presParOf" srcId="{D62957D4-90E4-407B-9F50-3058ABCEADA7}" destId="{B386E69D-B454-4564-983B-D319363E2B02}" srcOrd="1" destOrd="0" presId="urn:microsoft.com/office/officeart/2018/2/layout/IconVerticalSolidList"/>
    <dgm:cxn modelId="{EB9B8821-E605-4BCF-9237-9A6C55E510B2}" type="presParOf" srcId="{D62957D4-90E4-407B-9F50-3058ABCEADA7}" destId="{ECCC5386-4607-4F5E-9B88-F94322D99203}" srcOrd="2" destOrd="0" presId="urn:microsoft.com/office/officeart/2018/2/layout/IconVerticalSolidList"/>
    <dgm:cxn modelId="{C7B5F9C9-5590-4CC6-B131-18182552F86E}" type="presParOf" srcId="{D62957D4-90E4-407B-9F50-3058ABCEADA7}" destId="{77147595-2B6C-48D0-8B08-742776245051}" srcOrd="3" destOrd="0" presId="urn:microsoft.com/office/officeart/2018/2/layout/IconVerticalSolidList"/>
    <dgm:cxn modelId="{3B5E8754-2FA0-4955-8337-438637F0E02D}" type="presParOf" srcId="{EB7145D5-625E-44F6-949D-619CF8644E54}" destId="{E844E748-1EF9-4B4B-80F3-231EEBDD6D06}" srcOrd="3" destOrd="0" presId="urn:microsoft.com/office/officeart/2018/2/layout/IconVerticalSolidList"/>
    <dgm:cxn modelId="{B657F6B4-F6EA-4519-82F7-4A4BF598BD1B}" type="presParOf" srcId="{EB7145D5-625E-44F6-949D-619CF8644E54}" destId="{6DF5FF1E-46A5-44CE-83A5-935A28D62A8B}" srcOrd="4" destOrd="0" presId="urn:microsoft.com/office/officeart/2018/2/layout/IconVerticalSolidList"/>
    <dgm:cxn modelId="{F3B2068C-FC63-4EEF-B858-7D8EE968EF68}" type="presParOf" srcId="{6DF5FF1E-46A5-44CE-83A5-935A28D62A8B}" destId="{552FC680-25C3-4590-80A0-4D86354AE7C4}" srcOrd="0" destOrd="0" presId="urn:microsoft.com/office/officeart/2018/2/layout/IconVerticalSolidList"/>
    <dgm:cxn modelId="{CC705648-ACF8-4F1C-8890-4C305DED1B2F}" type="presParOf" srcId="{6DF5FF1E-46A5-44CE-83A5-935A28D62A8B}" destId="{7637BCE1-BAE3-4946-BB68-AFA8D9A619D7}" srcOrd="1" destOrd="0" presId="urn:microsoft.com/office/officeart/2018/2/layout/IconVerticalSolidList"/>
    <dgm:cxn modelId="{21663BC0-A868-48EB-80DF-7789B151C22E}" type="presParOf" srcId="{6DF5FF1E-46A5-44CE-83A5-935A28D62A8B}" destId="{8B333C8E-D846-4DFD-A20D-2747590EA67C}" srcOrd="2" destOrd="0" presId="urn:microsoft.com/office/officeart/2018/2/layout/IconVerticalSolidList"/>
    <dgm:cxn modelId="{E7B89F2D-5EB5-4A0E-99A3-3D8E9300498D}" type="presParOf" srcId="{6DF5FF1E-46A5-44CE-83A5-935A28D62A8B}" destId="{28DFB37C-E116-456A-8D9B-13F6F78A5FDC}" srcOrd="3" destOrd="0" presId="urn:microsoft.com/office/officeart/2018/2/layout/IconVerticalSolidList"/>
    <dgm:cxn modelId="{497398BC-051C-41CE-BB76-A5EA2038D265}" type="presParOf" srcId="{EB7145D5-625E-44F6-949D-619CF8644E54}" destId="{605B3EE7-992A-4FB2-9075-E75D969841DB}" srcOrd="5" destOrd="0" presId="urn:microsoft.com/office/officeart/2018/2/layout/IconVerticalSolidList"/>
    <dgm:cxn modelId="{A96FFBD7-E057-42D1-8C20-1545EC48D38C}" type="presParOf" srcId="{EB7145D5-625E-44F6-949D-619CF8644E54}" destId="{9BC415C9-DEC5-404E-8748-ED0072A54169}" srcOrd="6" destOrd="0" presId="urn:microsoft.com/office/officeart/2018/2/layout/IconVerticalSolidList"/>
    <dgm:cxn modelId="{70143AB3-82B5-4CED-9E2F-13CCC3C60FD1}" type="presParOf" srcId="{9BC415C9-DEC5-404E-8748-ED0072A54169}" destId="{21BCCF4A-B326-49C6-BAD7-B96AAF244FA7}" srcOrd="0" destOrd="0" presId="urn:microsoft.com/office/officeart/2018/2/layout/IconVerticalSolidList"/>
    <dgm:cxn modelId="{7FE701A8-6137-4FB1-9084-AF35C02AC932}" type="presParOf" srcId="{9BC415C9-DEC5-404E-8748-ED0072A54169}" destId="{0797CED9-5835-4C1F-83C3-0D35FB2DB9AF}" srcOrd="1" destOrd="0" presId="urn:microsoft.com/office/officeart/2018/2/layout/IconVerticalSolidList"/>
    <dgm:cxn modelId="{5FB03A0C-E219-48AA-81F5-51AB06C75911}" type="presParOf" srcId="{9BC415C9-DEC5-404E-8748-ED0072A54169}" destId="{D912EDB3-F2C0-4C96-9CE5-EC3C413EABB1}" srcOrd="2" destOrd="0" presId="urn:microsoft.com/office/officeart/2018/2/layout/IconVerticalSolidList"/>
    <dgm:cxn modelId="{44F9D8AA-7762-4108-B002-60B83733EF3F}" type="presParOf" srcId="{9BC415C9-DEC5-404E-8748-ED0072A54169}" destId="{208537E0-18C0-4D6A-B31D-60A9C75D2F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C4CB09-27EB-4C48-97AB-7BE6DE229476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2A472F2-7F89-481C-92FC-0D2D5EEA8E2B}">
      <dgm:prSet phldrT="[Text]"/>
      <dgm:spPr/>
      <dgm:t>
        <a:bodyPr/>
        <a:lstStyle/>
        <a:p>
          <a:r>
            <a:rPr lang="en-US" b="1" dirty="0"/>
            <a:t>Hofstede’s Cultural Dimensions</a:t>
          </a:r>
          <a:r>
            <a:rPr lang="en-US" dirty="0"/>
            <a:t>: Apply Hofstede’s theory to understand differences in power distance (UK vs China), individualism vs collectivism, and uncertainty avoidance (Li et al., 2016).</a:t>
          </a:r>
        </a:p>
      </dgm:t>
    </dgm:pt>
    <dgm:pt modelId="{4F6AB7E0-5D65-46E0-81A4-1EEF8209962C}" type="parTrans" cxnId="{540BF8BF-830E-45FB-860B-3FF597319163}">
      <dgm:prSet/>
      <dgm:spPr/>
      <dgm:t>
        <a:bodyPr/>
        <a:lstStyle/>
        <a:p>
          <a:endParaRPr lang="en-US" sz="1600"/>
        </a:p>
      </dgm:t>
    </dgm:pt>
    <dgm:pt modelId="{1E7B18E2-C871-4375-9170-09CC9A930058}" type="sibTrans" cxnId="{540BF8BF-830E-45FB-860B-3FF597319163}">
      <dgm:prSet/>
      <dgm:spPr/>
      <dgm:t>
        <a:bodyPr/>
        <a:lstStyle/>
        <a:p>
          <a:endParaRPr lang="en-US"/>
        </a:p>
      </dgm:t>
    </dgm:pt>
    <dgm:pt modelId="{B4D876FC-246A-4D44-908A-D0AF2BAC04EC}">
      <dgm:prSet phldrT="[Text]"/>
      <dgm:spPr/>
      <dgm:t>
        <a:bodyPr/>
        <a:lstStyle/>
        <a:p>
          <a:r>
            <a:rPr lang="en-US" b="1"/>
            <a:t>Hall's High and Low Context</a:t>
          </a:r>
          <a:r>
            <a:rPr lang="en-US"/>
            <a:t>: JLR must adapt from a low-context (direct) to a high-context (indirect) communication style when negotiating with Chinese partners.</a:t>
          </a:r>
        </a:p>
      </dgm:t>
    </dgm:pt>
    <dgm:pt modelId="{C66D0569-3C53-49D8-A925-565686D2C8A5}" type="parTrans" cxnId="{CDC07A6D-2982-4AC4-B381-DA2D0C8D27CB}">
      <dgm:prSet/>
      <dgm:spPr/>
      <dgm:t>
        <a:bodyPr/>
        <a:lstStyle/>
        <a:p>
          <a:endParaRPr lang="en-US" sz="1600"/>
        </a:p>
      </dgm:t>
    </dgm:pt>
    <dgm:pt modelId="{F86FDF8A-1BD4-47FE-95C9-6F1DBF27D499}" type="sibTrans" cxnId="{CDC07A6D-2982-4AC4-B381-DA2D0C8D27CB}">
      <dgm:prSet/>
      <dgm:spPr/>
      <dgm:t>
        <a:bodyPr/>
        <a:lstStyle/>
        <a:p>
          <a:endParaRPr lang="en-US"/>
        </a:p>
      </dgm:t>
    </dgm:pt>
    <dgm:pt modelId="{21AED3C2-1C1F-443C-9804-7BFC7305FF56}">
      <dgm:prSet phldrT="[Text]"/>
      <dgm:spPr/>
      <dgm:t>
        <a:bodyPr/>
        <a:lstStyle/>
        <a:p>
          <a:r>
            <a:rPr lang="en-US" b="1"/>
            <a:t>Real Example</a:t>
          </a:r>
          <a:r>
            <a:rPr lang="en-US"/>
            <a:t>: JLR's need to adapt to hierarchical decision-making and indirect communication in its partnership with Chery.</a:t>
          </a:r>
        </a:p>
      </dgm:t>
    </dgm:pt>
    <dgm:pt modelId="{CBDA1936-29E5-4E3E-9E2D-63949BBD79B9}" type="parTrans" cxnId="{5FD7FCAD-18F9-429E-B205-1D5A7DF9BDC3}">
      <dgm:prSet/>
      <dgm:spPr/>
      <dgm:t>
        <a:bodyPr/>
        <a:lstStyle/>
        <a:p>
          <a:endParaRPr lang="en-US" sz="1600"/>
        </a:p>
      </dgm:t>
    </dgm:pt>
    <dgm:pt modelId="{6980028D-8D2E-498F-977A-F85E1C86B984}" type="sibTrans" cxnId="{5FD7FCAD-18F9-429E-B205-1D5A7DF9BDC3}">
      <dgm:prSet/>
      <dgm:spPr/>
      <dgm:t>
        <a:bodyPr/>
        <a:lstStyle/>
        <a:p>
          <a:endParaRPr lang="en-US"/>
        </a:p>
      </dgm:t>
    </dgm:pt>
    <dgm:pt modelId="{A148DCFE-2209-4390-8E66-BEDECD5C4DF3}" type="pres">
      <dgm:prSet presAssocID="{CDC4CB09-27EB-4C48-97AB-7BE6DE229476}" presName="vert0" presStyleCnt="0">
        <dgm:presLayoutVars>
          <dgm:dir/>
          <dgm:animOne val="branch"/>
          <dgm:animLvl val="lvl"/>
        </dgm:presLayoutVars>
      </dgm:prSet>
      <dgm:spPr/>
    </dgm:pt>
    <dgm:pt modelId="{D5594608-4BA9-466B-8D41-AC6329959AC8}" type="pres">
      <dgm:prSet presAssocID="{92A472F2-7F89-481C-92FC-0D2D5EEA8E2B}" presName="thickLine" presStyleLbl="alignNode1" presStyleIdx="0" presStyleCnt="3"/>
      <dgm:spPr/>
    </dgm:pt>
    <dgm:pt modelId="{254EB634-593B-4B33-B472-89DF978965BA}" type="pres">
      <dgm:prSet presAssocID="{92A472F2-7F89-481C-92FC-0D2D5EEA8E2B}" presName="horz1" presStyleCnt="0"/>
      <dgm:spPr/>
    </dgm:pt>
    <dgm:pt modelId="{C4B5AD38-4451-4164-8479-5F19C0AA8F99}" type="pres">
      <dgm:prSet presAssocID="{92A472F2-7F89-481C-92FC-0D2D5EEA8E2B}" presName="tx1" presStyleLbl="revTx" presStyleIdx="0" presStyleCnt="3"/>
      <dgm:spPr/>
    </dgm:pt>
    <dgm:pt modelId="{9B27887F-4E2C-4738-BDDD-6B37622BD58A}" type="pres">
      <dgm:prSet presAssocID="{92A472F2-7F89-481C-92FC-0D2D5EEA8E2B}" presName="vert1" presStyleCnt="0"/>
      <dgm:spPr/>
    </dgm:pt>
    <dgm:pt modelId="{448EB9A2-DB32-42EA-A9B0-7CB659D12878}" type="pres">
      <dgm:prSet presAssocID="{B4D876FC-246A-4D44-908A-D0AF2BAC04EC}" presName="thickLine" presStyleLbl="alignNode1" presStyleIdx="1" presStyleCnt="3"/>
      <dgm:spPr/>
    </dgm:pt>
    <dgm:pt modelId="{D2BEC3A8-280B-4568-ACFA-0F5EC91C6D64}" type="pres">
      <dgm:prSet presAssocID="{B4D876FC-246A-4D44-908A-D0AF2BAC04EC}" presName="horz1" presStyleCnt="0"/>
      <dgm:spPr/>
    </dgm:pt>
    <dgm:pt modelId="{80726AD8-165B-47A9-BC32-6D5ACC064692}" type="pres">
      <dgm:prSet presAssocID="{B4D876FC-246A-4D44-908A-D0AF2BAC04EC}" presName="tx1" presStyleLbl="revTx" presStyleIdx="1" presStyleCnt="3"/>
      <dgm:spPr/>
    </dgm:pt>
    <dgm:pt modelId="{64A723B0-7315-4EC7-BC2C-6429F140A3A6}" type="pres">
      <dgm:prSet presAssocID="{B4D876FC-246A-4D44-908A-D0AF2BAC04EC}" presName="vert1" presStyleCnt="0"/>
      <dgm:spPr/>
    </dgm:pt>
    <dgm:pt modelId="{749D0AD7-2D4C-4687-BB6D-4D1360285477}" type="pres">
      <dgm:prSet presAssocID="{21AED3C2-1C1F-443C-9804-7BFC7305FF56}" presName="thickLine" presStyleLbl="alignNode1" presStyleIdx="2" presStyleCnt="3"/>
      <dgm:spPr/>
    </dgm:pt>
    <dgm:pt modelId="{2934D080-09F2-45AE-8B8D-E1E5435F71CC}" type="pres">
      <dgm:prSet presAssocID="{21AED3C2-1C1F-443C-9804-7BFC7305FF56}" presName="horz1" presStyleCnt="0"/>
      <dgm:spPr/>
    </dgm:pt>
    <dgm:pt modelId="{75752A8B-1CC8-4DBD-AC30-D2FD5B54B4AA}" type="pres">
      <dgm:prSet presAssocID="{21AED3C2-1C1F-443C-9804-7BFC7305FF56}" presName="tx1" presStyleLbl="revTx" presStyleIdx="2" presStyleCnt="3"/>
      <dgm:spPr/>
    </dgm:pt>
    <dgm:pt modelId="{15DEB5E9-222D-4491-A854-21FA6B1B8B6C}" type="pres">
      <dgm:prSet presAssocID="{21AED3C2-1C1F-443C-9804-7BFC7305FF56}" presName="vert1" presStyleCnt="0"/>
      <dgm:spPr/>
    </dgm:pt>
  </dgm:ptLst>
  <dgm:cxnLst>
    <dgm:cxn modelId="{CDC07A6D-2982-4AC4-B381-DA2D0C8D27CB}" srcId="{CDC4CB09-27EB-4C48-97AB-7BE6DE229476}" destId="{B4D876FC-246A-4D44-908A-D0AF2BAC04EC}" srcOrd="1" destOrd="0" parTransId="{C66D0569-3C53-49D8-A925-565686D2C8A5}" sibTransId="{F86FDF8A-1BD4-47FE-95C9-6F1DBF27D499}"/>
    <dgm:cxn modelId="{61D05F76-D07C-4193-AE33-9A7A484A7CBB}" type="presOf" srcId="{CDC4CB09-27EB-4C48-97AB-7BE6DE229476}" destId="{A148DCFE-2209-4390-8E66-BEDECD5C4DF3}" srcOrd="0" destOrd="0" presId="urn:microsoft.com/office/officeart/2008/layout/LinedList"/>
    <dgm:cxn modelId="{243B5A8D-86BD-42CE-ACFA-C862BFA76EC1}" type="presOf" srcId="{B4D876FC-246A-4D44-908A-D0AF2BAC04EC}" destId="{80726AD8-165B-47A9-BC32-6D5ACC064692}" srcOrd="0" destOrd="0" presId="urn:microsoft.com/office/officeart/2008/layout/LinedList"/>
    <dgm:cxn modelId="{09AA189C-7413-4B16-B026-4968DDF02B44}" type="presOf" srcId="{21AED3C2-1C1F-443C-9804-7BFC7305FF56}" destId="{75752A8B-1CC8-4DBD-AC30-D2FD5B54B4AA}" srcOrd="0" destOrd="0" presId="urn:microsoft.com/office/officeart/2008/layout/LinedList"/>
    <dgm:cxn modelId="{5FD7FCAD-18F9-429E-B205-1D5A7DF9BDC3}" srcId="{CDC4CB09-27EB-4C48-97AB-7BE6DE229476}" destId="{21AED3C2-1C1F-443C-9804-7BFC7305FF56}" srcOrd="2" destOrd="0" parTransId="{CBDA1936-29E5-4E3E-9E2D-63949BBD79B9}" sibTransId="{6980028D-8D2E-498F-977A-F85E1C86B984}"/>
    <dgm:cxn modelId="{540BF8BF-830E-45FB-860B-3FF597319163}" srcId="{CDC4CB09-27EB-4C48-97AB-7BE6DE229476}" destId="{92A472F2-7F89-481C-92FC-0D2D5EEA8E2B}" srcOrd="0" destOrd="0" parTransId="{4F6AB7E0-5D65-46E0-81A4-1EEF8209962C}" sibTransId="{1E7B18E2-C871-4375-9170-09CC9A930058}"/>
    <dgm:cxn modelId="{4C244FD5-1C0B-477C-8441-2B2B98C81B33}" type="presOf" srcId="{92A472F2-7F89-481C-92FC-0D2D5EEA8E2B}" destId="{C4B5AD38-4451-4164-8479-5F19C0AA8F99}" srcOrd="0" destOrd="0" presId="urn:microsoft.com/office/officeart/2008/layout/LinedList"/>
    <dgm:cxn modelId="{DCC44F6A-8D4C-4A02-B66C-3CC4B5E426A2}" type="presParOf" srcId="{A148DCFE-2209-4390-8E66-BEDECD5C4DF3}" destId="{D5594608-4BA9-466B-8D41-AC6329959AC8}" srcOrd="0" destOrd="0" presId="urn:microsoft.com/office/officeart/2008/layout/LinedList"/>
    <dgm:cxn modelId="{A39696F9-C260-4A17-A2A5-B301D184E3B9}" type="presParOf" srcId="{A148DCFE-2209-4390-8E66-BEDECD5C4DF3}" destId="{254EB634-593B-4B33-B472-89DF978965BA}" srcOrd="1" destOrd="0" presId="urn:microsoft.com/office/officeart/2008/layout/LinedList"/>
    <dgm:cxn modelId="{E428EBD0-FD61-47CA-BE9F-D198ECFB8134}" type="presParOf" srcId="{254EB634-593B-4B33-B472-89DF978965BA}" destId="{C4B5AD38-4451-4164-8479-5F19C0AA8F99}" srcOrd="0" destOrd="0" presId="urn:microsoft.com/office/officeart/2008/layout/LinedList"/>
    <dgm:cxn modelId="{439D37C4-CEF6-4481-A30A-AED621DF3858}" type="presParOf" srcId="{254EB634-593B-4B33-B472-89DF978965BA}" destId="{9B27887F-4E2C-4738-BDDD-6B37622BD58A}" srcOrd="1" destOrd="0" presId="urn:microsoft.com/office/officeart/2008/layout/LinedList"/>
    <dgm:cxn modelId="{58BCC5B9-8FE7-4C11-B6F6-1928D2680523}" type="presParOf" srcId="{A148DCFE-2209-4390-8E66-BEDECD5C4DF3}" destId="{448EB9A2-DB32-42EA-A9B0-7CB659D12878}" srcOrd="2" destOrd="0" presId="urn:microsoft.com/office/officeart/2008/layout/LinedList"/>
    <dgm:cxn modelId="{0C54101E-1395-4843-949B-2DA9CB1B2877}" type="presParOf" srcId="{A148DCFE-2209-4390-8E66-BEDECD5C4DF3}" destId="{D2BEC3A8-280B-4568-ACFA-0F5EC91C6D64}" srcOrd="3" destOrd="0" presId="urn:microsoft.com/office/officeart/2008/layout/LinedList"/>
    <dgm:cxn modelId="{7DB2D5CC-D9A6-4CB2-8EC7-F6B53A3CE9FE}" type="presParOf" srcId="{D2BEC3A8-280B-4568-ACFA-0F5EC91C6D64}" destId="{80726AD8-165B-47A9-BC32-6D5ACC064692}" srcOrd="0" destOrd="0" presId="urn:microsoft.com/office/officeart/2008/layout/LinedList"/>
    <dgm:cxn modelId="{2DDF558D-03B4-4B23-A707-3BD7203610E1}" type="presParOf" srcId="{D2BEC3A8-280B-4568-ACFA-0F5EC91C6D64}" destId="{64A723B0-7315-4EC7-BC2C-6429F140A3A6}" srcOrd="1" destOrd="0" presId="urn:microsoft.com/office/officeart/2008/layout/LinedList"/>
    <dgm:cxn modelId="{4EDE9D50-049D-40EB-919C-915761310DA9}" type="presParOf" srcId="{A148DCFE-2209-4390-8E66-BEDECD5C4DF3}" destId="{749D0AD7-2D4C-4687-BB6D-4D1360285477}" srcOrd="4" destOrd="0" presId="urn:microsoft.com/office/officeart/2008/layout/LinedList"/>
    <dgm:cxn modelId="{A35A4B72-F13E-4302-9E0E-30241BB444FB}" type="presParOf" srcId="{A148DCFE-2209-4390-8E66-BEDECD5C4DF3}" destId="{2934D080-09F2-45AE-8B8D-E1E5435F71CC}" srcOrd="5" destOrd="0" presId="urn:microsoft.com/office/officeart/2008/layout/LinedList"/>
    <dgm:cxn modelId="{FE78F9E9-E83D-40AB-9B6B-500B2805C335}" type="presParOf" srcId="{2934D080-09F2-45AE-8B8D-E1E5435F71CC}" destId="{75752A8B-1CC8-4DBD-AC30-D2FD5B54B4AA}" srcOrd="0" destOrd="0" presId="urn:microsoft.com/office/officeart/2008/layout/LinedList"/>
    <dgm:cxn modelId="{215FFDBF-9924-401C-92DE-73943ABBFF03}" type="presParOf" srcId="{2934D080-09F2-45AE-8B8D-E1E5435F71CC}" destId="{15DEB5E9-222D-4491-A854-21FA6B1B8B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C4CB09-27EB-4C48-97AB-7BE6DE229476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2A472F2-7F89-481C-92FC-0D2D5EEA8E2B}">
      <dgm:prSet phldrT="[Text]"/>
      <dgm:spPr/>
      <dgm:t>
        <a:bodyPr/>
        <a:lstStyle/>
        <a:p>
          <a:r>
            <a:rPr lang="en-US"/>
            <a:t>Chinese consumers are increasingly drawn to high-tech, luxury vehicles.</a:t>
          </a:r>
        </a:p>
      </dgm:t>
    </dgm:pt>
    <dgm:pt modelId="{4F6AB7E0-5D65-46E0-81A4-1EEF8209962C}" type="parTrans" cxnId="{540BF8BF-830E-45FB-860B-3FF597319163}">
      <dgm:prSet/>
      <dgm:spPr/>
      <dgm:t>
        <a:bodyPr/>
        <a:lstStyle/>
        <a:p>
          <a:endParaRPr lang="en-US" sz="1600"/>
        </a:p>
      </dgm:t>
    </dgm:pt>
    <dgm:pt modelId="{1E7B18E2-C871-4375-9170-09CC9A930058}" type="sibTrans" cxnId="{540BF8BF-830E-45FB-860B-3FF597319163}">
      <dgm:prSet/>
      <dgm:spPr/>
      <dgm:t>
        <a:bodyPr/>
        <a:lstStyle/>
        <a:p>
          <a:endParaRPr lang="en-US"/>
        </a:p>
      </dgm:t>
    </dgm:pt>
    <dgm:pt modelId="{B4D876FC-246A-4D44-908A-D0AF2BAC04EC}">
      <dgm:prSet phldrT="[Text]"/>
      <dgm:spPr/>
      <dgm:t>
        <a:bodyPr/>
        <a:lstStyle/>
        <a:p>
          <a:r>
            <a:rPr lang="en-US"/>
            <a:t>Rising middle class with increasing disposable income fuels demand for premium brands (Zhang, 2024)</a:t>
          </a:r>
        </a:p>
      </dgm:t>
    </dgm:pt>
    <dgm:pt modelId="{C66D0569-3C53-49D8-A925-565686D2C8A5}" type="parTrans" cxnId="{CDC07A6D-2982-4AC4-B381-DA2D0C8D27CB}">
      <dgm:prSet/>
      <dgm:spPr/>
      <dgm:t>
        <a:bodyPr/>
        <a:lstStyle/>
        <a:p>
          <a:endParaRPr lang="en-US" sz="1600"/>
        </a:p>
      </dgm:t>
    </dgm:pt>
    <dgm:pt modelId="{F86FDF8A-1BD4-47FE-95C9-6F1DBF27D499}" type="sibTrans" cxnId="{CDC07A6D-2982-4AC4-B381-DA2D0C8D27CB}">
      <dgm:prSet/>
      <dgm:spPr/>
      <dgm:t>
        <a:bodyPr/>
        <a:lstStyle/>
        <a:p>
          <a:endParaRPr lang="en-US"/>
        </a:p>
      </dgm:t>
    </dgm:pt>
    <dgm:pt modelId="{21AED3C2-1C1F-443C-9804-7BFC7305FF56}">
      <dgm:prSet phldrT="[Text]"/>
      <dgm:spPr/>
      <dgm:t>
        <a:bodyPr/>
        <a:lstStyle/>
        <a:p>
          <a:r>
            <a:rPr lang="en-US"/>
            <a:t>Electric vehicle (EV) adoption is growing rapidly in China.</a:t>
          </a:r>
        </a:p>
      </dgm:t>
    </dgm:pt>
    <dgm:pt modelId="{CBDA1936-29E5-4E3E-9E2D-63949BBD79B9}" type="parTrans" cxnId="{5FD7FCAD-18F9-429E-B205-1D5A7DF9BDC3}">
      <dgm:prSet/>
      <dgm:spPr/>
      <dgm:t>
        <a:bodyPr/>
        <a:lstStyle/>
        <a:p>
          <a:endParaRPr lang="en-US" sz="1600"/>
        </a:p>
      </dgm:t>
    </dgm:pt>
    <dgm:pt modelId="{6980028D-8D2E-498F-977A-F85E1C86B984}" type="sibTrans" cxnId="{5FD7FCAD-18F9-429E-B205-1D5A7DF9BDC3}">
      <dgm:prSet/>
      <dgm:spPr/>
      <dgm:t>
        <a:bodyPr/>
        <a:lstStyle/>
        <a:p>
          <a:endParaRPr lang="en-US"/>
        </a:p>
      </dgm:t>
    </dgm:pt>
    <dgm:pt modelId="{4761AEB0-32BF-46AE-BB8F-332A6FBB9473}" type="pres">
      <dgm:prSet presAssocID="{CDC4CB09-27EB-4C48-97AB-7BE6DE229476}" presName="vert0" presStyleCnt="0">
        <dgm:presLayoutVars>
          <dgm:dir/>
          <dgm:animOne val="branch"/>
          <dgm:animLvl val="lvl"/>
        </dgm:presLayoutVars>
      </dgm:prSet>
      <dgm:spPr/>
    </dgm:pt>
    <dgm:pt modelId="{25A2DCA0-1FE0-4310-802E-95744DF12FB5}" type="pres">
      <dgm:prSet presAssocID="{92A472F2-7F89-481C-92FC-0D2D5EEA8E2B}" presName="thickLine" presStyleLbl="alignNode1" presStyleIdx="0" presStyleCnt="3"/>
      <dgm:spPr/>
    </dgm:pt>
    <dgm:pt modelId="{CEDC67AD-E58B-4E34-B459-4C3A6665A784}" type="pres">
      <dgm:prSet presAssocID="{92A472F2-7F89-481C-92FC-0D2D5EEA8E2B}" presName="horz1" presStyleCnt="0"/>
      <dgm:spPr/>
    </dgm:pt>
    <dgm:pt modelId="{441089D8-D4EB-44AB-9B49-7AE87C342C3E}" type="pres">
      <dgm:prSet presAssocID="{92A472F2-7F89-481C-92FC-0D2D5EEA8E2B}" presName="tx1" presStyleLbl="revTx" presStyleIdx="0" presStyleCnt="3"/>
      <dgm:spPr/>
    </dgm:pt>
    <dgm:pt modelId="{F68DE096-BDC3-4EFF-A63A-F684CBD695B2}" type="pres">
      <dgm:prSet presAssocID="{92A472F2-7F89-481C-92FC-0D2D5EEA8E2B}" presName="vert1" presStyleCnt="0"/>
      <dgm:spPr/>
    </dgm:pt>
    <dgm:pt modelId="{08A6A6AC-9794-431C-9C08-BDF4F9D0F90B}" type="pres">
      <dgm:prSet presAssocID="{B4D876FC-246A-4D44-908A-D0AF2BAC04EC}" presName="thickLine" presStyleLbl="alignNode1" presStyleIdx="1" presStyleCnt="3"/>
      <dgm:spPr/>
    </dgm:pt>
    <dgm:pt modelId="{4AF6B993-F344-43F2-9BC2-C74F844031D4}" type="pres">
      <dgm:prSet presAssocID="{B4D876FC-246A-4D44-908A-D0AF2BAC04EC}" presName="horz1" presStyleCnt="0"/>
      <dgm:spPr/>
    </dgm:pt>
    <dgm:pt modelId="{F96B9641-3FC1-4B5B-B897-0B1F307E2B67}" type="pres">
      <dgm:prSet presAssocID="{B4D876FC-246A-4D44-908A-D0AF2BAC04EC}" presName="tx1" presStyleLbl="revTx" presStyleIdx="1" presStyleCnt="3"/>
      <dgm:spPr/>
    </dgm:pt>
    <dgm:pt modelId="{74135E26-6345-4094-A072-463BDFE4F1D7}" type="pres">
      <dgm:prSet presAssocID="{B4D876FC-246A-4D44-908A-D0AF2BAC04EC}" presName="vert1" presStyleCnt="0"/>
      <dgm:spPr/>
    </dgm:pt>
    <dgm:pt modelId="{9D62A3A1-146C-4326-A16C-DBCA9EEE1441}" type="pres">
      <dgm:prSet presAssocID="{21AED3C2-1C1F-443C-9804-7BFC7305FF56}" presName="thickLine" presStyleLbl="alignNode1" presStyleIdx="2" presStyleCnt="3"/>
      <dgm:spPr/>
    </dgm:pt>
    <dgm:pt modelId="{31643716-0AF5-4903-900E-845B7750BD5D}" type="pres">
      <dgm:prSet presAssocID="{21AED3C2-1C1F-443C-9804-7BFC7305FF56}" presName="horz1" presStyleCnt="0"/>
      <dgm:spPr/>
    </dgm:pt>
    <dgm:pt modelId="{81C2CC05-6BF0-4101-BFF4-4F6B951B96F2}" type="pres">
      <dgm:prSet presAssocID="{21AED3C2-1C1F-443C-9804-7BFC7305FF56}" presName="tx1" presStyleLbl="revTx" presStyleIdx="2" presStyleCnt="3"/>
      <dgm:spPr/>
    </dgm:pt>
    <dgm:pt modelId="{256EF4CD-64FD-4E4D-B7A1-9B4D98EF387C}" type="pres">
      <dgm:prSet presAssocID="{21AED3C2-1C1F-443C-9804-7BFC7305FF56}" presName="vert1" presStyleCnt="0"/>
      <dgm:spPr/>
    </dgm:pt>
  </dgm:ptLst>
  <dgm:cxnLst>
    <dgm:cxn modelId="{91682667-9C4D-447A-B79C-4DC76029CB99}" type="presOf" srcId="{B4D876FC-246A-4D44-908A-D0AF2BAC04EC}" destId="{F96B9641-3FC1-4B5B-B897-0B1F307E2B67}" srcOrd="0" destOrd="0" presId="urn:microsoft.com/office/officeart/2008/layout/LinedList"/>
    <dgm:cxn modelId="{CDC07A6D-2982-4AC4-B381-DA2D0C8D27CB}" srcId="{CDC4CB09-27EB-4C48-97AB-7BE6DE229476}" destId="{B4D876FC-246A-4D44-908A-D0AF2BAC04EC}" srcOrd="1" destOrd="0" parTransId="{C66D0569-3C53-49D8-A925-565686D2C8A5}" sibTransId="{F86FDF8A-1BD4-47FE-95C9-6F1DBF27D499}"/>
    <dgm:cxn modelId="{5FD7FCAD-18F9-429E-B205-1D5A7DF9BDC3}" srcId="{CDC4CB09-27EB-4C48-97AB-7BE6DE229476}" destId="{21AED3C2-1C1F-443C-9804-7BFC7305FF56}" srcOrd="2" destOrd="0" parTransId="{CBDA1936-29E5-4E3E-9E2D-63949BBD79B9}" sibTransId="{6980028D-8D2E-498F-977A-F85E1C86B984}"/>
    <dgm:cxn modelId="{540BF8BF-830E-45FB-860B-3FF597319163}" srcId="{CDC4CB09-27EB-4C48-97AB-7BE6DE229476}" destId="{92A472F2-7F89-481C-92FC-0D2D5EEA8E2B}" srcOrd="0" destOrd="0" parTransId="{4F6AB7E0-5D65-46E0-81A4-1EEF8209962C}" sibTransId="{1E7B18E2-C871-4375-9170-09CC9A930058}"/>
    <dgm:cxn modelId="{9A33F4C4-02D7-40B4-92C0-2A5E42A68698}" type="presOf" srcId="{21AED3C2-1C1F-443C-9804-7BFC7305FF56}" destId="{81C2CC05-6BF0-4101-BFF4-4F6B951B96F2}" srcOrd="0" destOrd="0" presId="urn:microsoft.com/office/officeart/2008/layout/LinedList"/>
    <dgm:cxn modelId="{F15A44EA-2B33-4E14-9987-AE87B7F8F609}" type="presOf" srcId="{CDC4CB09-27EB-4C48-97AB-7BE6DE229476}" destId="{4761AEB0-32BF-46AE-BB8F-332A6FBB9473}" srcOrd="0" destOrd="0" presId="urn:microsoft.com/office/officeart/2008/layout/LinedList"/>
    <dgm:cxn modelId="{8AA8C2EC-58BB-4DEA-9A06-6DE3DCBE50A8}" type="presOf" srcId="{92A472F2-7F89-481C-92FC-0D2D5EEA8E2B}" destId="{441089D8-D4EB-44AB-9B49-7AE87C342C3E}" srcOrd="0" destOrd="0" presId="urn:microsoft.com/office/officeart/2008/layout/LinedList"/>
    <dgm:cxn modelId="{76D50338-05B6-4AFD-BC90-38D7A2BD5763}" type="presParOf" srcId="{4761AEB0-32BF-46AE-BB8F-332A6FBB9473}" destId="{25A2DCA0-1FE0-4310-802E-95744DF12FB5}" srcOrd="0" destOrd="0" presId="urn:microsoft.com/office/officeart/2008/layout/LinedList"/>
    <dgm:cxn modelId="{F4281E31-3B42-46BB-BCDB-B3D0E070AA21}" type="presParOf" srcId="{4761AEB0-32BF-46AE-BB8F-332A6FBB9473}" destId="{CEDC67AD-E58B-4E34-B459-4C3A6665A784}" srcOrd="1" destOrd="0" presId="urn:microsoft.com/office/officeart/2008/layout/LinedList"/>
    <dgm:cxn modelId="{DB0EDF37-A99D-4E20-88C2-2C9F871F0FD9}" type="presParOf" srcId="{CEDC67AD-E58B-4E34-B459-4C3A6665A784}" destId="{441089D8-D4EB-44AB-9B49-7AE87C342C3E}" srcOrd="0" destOrd="0" presId="urn:microsoft.com/office/officeart/2008/layout/LinedList"/>
    <dgm:cxn modelId="{717FB028-F601-40FB-B767-0528E85D9C41}" type="presParOf" srcId="{CEDC67AD-E58B-4E34-B459-4C3A6665A784}" destId="{F68DE096-BDC3-4EFF-A63A-F684CBD695B2}" srcOrd="1" destOrd="0" presId="urn:microsoft.com/office/officeart/2008/layout/LinedList"/>
    <dgm:cxn modelId="{400D43EC-380A-4DEA-B267-1CE4B7509C8D}" type="presParOf" srcId="{4761AEB0-32BF-46AE-BB8F-332A6FBB9473}" destId="{08A6A6AC-9794-431C-9C08-BDF4F9D0F90B}" srcOrd="2" destOrd="0" presId="urn:microsoft.com/office/officeart/2008/layout/LinedList"/>
    <dgm:cxn modelId="{FBCECF6D-5FAB-4BC0-8BD9-46DFD5B9AB84}" type="presParOf" srcId="{4761AEB0-32BF-46AE-BB8F-332A6FBB9473}" destId="{4AF6B993-F344-43F2-9BC2-C74F844031D4}" srcOrd="3" destOrd="0" presId="urn:microsoft.com/office/officeart/2008/layout/LinedList"/>
    <dgm:cxn modelId="{29AAF616-FE9C-4C8D-80DC-0D52CD9DF8A3}" type="presParOf" srcId="{4AF6B993-F344-43F2-9BC2-C74F844031D4}" destId="{F96B9641-3FC1-4B5B-B897-0B1F307E2B67}" srcOrd="0" destOrd="0" presId="urn:microsoft.com/office/officeart/2008/layout/LinedList"/>
    <dgm:cxn modelId="{7B35BC21-7C7C-461E-9C93-B9E7D6235F16}" type="presParOf" srcId="{4AF6B993-F344-43F2-9BC2-C74F844031D4}" destId="{74135E26-6345-4094-A072-463BDFE4F1D7}" srcOrd="1" destOrd="0" presId="urn:microsoft.com/office/officeart/2008/layout/LinedList"/>
    <dgm:cxn modelId="{2BC17577-C2CE-4DDD-A0BB-F9EF55BFCC43}" type="presParOf" srcId="{4761AEB0-32BF-46AE-BB8F-332A6FBB9473}" destId="{9D62A3A1-146C-4326-A16C-DBCA9EEE1441}" srcOrd="4" destOrd="0" presId="urn:microsoft.com/office/officeart/2008/layout/LinedList"/>
    <dgm:cxn modelId="{3F481C51-AAB3-4622-B701-65EECEA8BCDA}" type="presParOf" srcId="{4761AEB0-32BF-46AE-BB8F-332A6FBB9473}" destId="{31643716-0AF5-4903-900E-845B7750BD5D}" srcOrd="5" destOrd="0" presId="urn:microsoft.com/office/officeart/2008/layout/LinedList"/>
    <dgm:cxn modelId="{C6C3A358-E50C-43C2-AF3C-91586F082835}" type="presParOf" srcId="{31643716-0AF5-4903-900E-845B7750BD5D}" destId="{81C2CC05-6BF0-4101-BFF4-4F6B951B96F2}" srcOrd="0" destOrd="0" presId="urn:microsoft.com/office/officeart/2008/layout/LinedList"/>
    <dgm:cxn modelId="{46127EE0-5777-49E8-B05D-15336FC7CAB2}" type="presParOf" srcId="{31643716-0AF5-4903-900E-845B7750BD5D}" destId="{256EF4CD-64FD-4E4D-B7A1-9B4D98EF38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39D3EE8-735F-4373-9C84-6105A9B531B3}" type="doc">
      <dgm:prSet loTypeId="urn:microsoft.com/office/officeart/2005/8/layout/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91E6CF5-F85C-444A-AFCC-93661E19F1DA}">
      <dgm:prSet phldrT="[Text]" custT="1"/>
      <dgm:spPr/>
      <dgm:t>
        <a:bodyPr/>
        <a:lstStyle/>
        <a:p>
          <a:r>
            <a:rPr lang="en-US" sz="1600" b="1" dirty="0"/>
            <a:t>Adaptability</a:t>
          </a:r>
          <a:r>
            <a:rPr lang="en-US" sz="1600" dirty="0"/>
            <a:t>: JLR should embrace the Chinese approach to long-term relationship-building and demonstrate patience in negotiations.</a:t>
          </a:r>
        </a:p>
      </dgm:t>
    </dgm:pt>
    <dgm:pt modelId="{F5F9B483-F1C5-4DB2-B874-4D9679B07274}" type="parTrans" cxnId="{CAE743D4-2B49-483B-850C-F553C67700A6}">
      <dgm:prSet/>
      <dgm:spPr/>
      <dgm:t>
        <a:bodyPr/>
        <a:lstStyle/>
        <a:p>
          <a:endParaRPr lang="en-US" sz="1600"/>
        </a:p>
      </dgm:t>
    </dgm:pt>
    <dgm:pt modelId="{DB1B4D75-62F5-447D-9ACC-605812144C99}" type="sibTrans" cxnId="{CAE743D4-2B49-483B-850C-F553C67700A6}">
      <dgm:prSet/>
      <dgm:spPr/>
      <dgm:t>
        <a:bodyPr/>
        <a:lstStyle/>
        <a:p>
          <a:endParaRPr lang="en-US" sz="1600"/>
        </a:p>
      </dgm:t>
    </dgm:pt>
    <dgm:pt modelId="{233AD73B-CE39-4522-87FC-6BA00D678381}">
      <dgm:prSet phldrT="[Text]" custT="1"/>
      <dgm:spPr/>
      <dgm:t>
        <a:bodyPr/>
        <a:lstStyle/>
        <a:p>
          <a:r>
            <a:rPr lang="en-US" sz="1600" b="1" dirty="0"/>
            <a:t>Flexibility in Terms</a:t>
          </a:r>
          <a:r>
            <a:rPr lang="en-US" sz="1600" dirty="0"/>
            <a:t>: A willingness to adjust product specifications, pricing models, and even cultural nuances to meet local demands in China.</a:t>
          </a:r>
        </a:p>
      </dgm:t>
    </dgm:pt>
    <dgm:pt modelId="{9FC0443E-1E5F-4FBD-B812-E3924FA3A2E2}" type="parTrans" cxnId="{08157398-9528-440E-AB3C-C562255ACB38}">
      <dgm:prSet/>
      <dgm:spPr/>
      <dgm:t>
        <a:bodyPr/>
        <a:lstStyle/>
        <a:p>
          <a:endParaRPr lang="en-US" sz="1600"/>
        </a:p>
      </dgm:t>
    </dgm:pt>
    <dgm:pt modelId="{142CD8BB-128A-4247-9EC6-61FC4193C664}" type="sibTrans" cxnId="{08157398-9528-440E-AB3C-C562255ACB38}">
      <dgm:prSet/>
      <dgm:spPr/>
      <dgm:t>
        <a:bodyPr/>
        <a:lstStyle/>
        <a:p>
          <a:endParaRPr lang="en-US" sz="1600"/>
        </a:p>
      </dgm:t>
    </dgm:pt>
    <dgm:pt modelId="{F598BA4C-EC0F-48EE-A5D7-CAACD645D99B}">
      <dgm:prSet phldrT="[Text]" custT="1"/>
      <dgm:spPr/>
      <dgm:t>
        <a:bodyPr/>
        <a:lstStyle/>
        <a:p>
          <a:r>
            <a:rPr lang="en-US" sz="1600" b="1" dirty="0"/>
            <a:t>Real Example</a:t>
          </a:r>
          <a:r>
            <a:rPr lang="en-US" sz="1600" dirty="0"/>
            <a:t>: The joint development of models like the Land Rover </a:t>
          </a:r>
          <a:r>
            <a:rPr lang="en-US" sz="1600" dirty="0" err="1"/>
            <a:t>Evoque</a:t>
          </a:r>
          <a:r>
            <a:rPr lang="en-US" sz="1600" dirty="0"/>
            <a:t>, tailored to the Chinese market, reflects JLR’s strategic flexibility (Ahmed, Huang and Lu, 2021)</a:t>
          </a:r>
        </a:p>
        <a:p>
          <a:r>
            <a:rPr lang="en-US" sz="1600" dirty="0"/>
            <a:t>.</a:t>
          </a:r>
        </a:p>
      </dgm:t>
    </dgm:pt>
    <dgm:pt modelId="{0154159C-24DE-4F97-A75B-E986F5F9D9C2}" type="parTrans" cxnId="{B53A0B2B-EAB1-465F-BCF1-E96EBDDFB74D}">
      <dgm:prSet/>
      <dgm:spPr/>
      <dgm:t>
        <a:bodyPr/>
        <a:lstStyle/>
        <a:p>
          <a:endParaRPr lang="en-US" sz="1600"/>
        </a:p>
      </dgm:t>
    </dgm:pt>
    <dgm:pt modelId="{F6337EC2-52B8-414E-BFDD-28C7D485C84D}" type="sibTrans" cxnId="{B53A0B2B-EAB1-465F-BCF1-E96EBDDFB74D}">
      <dgm:prSet/>
      <dgm:spPr/>
      <dgm:t>
        <a:bodyPr/>
        <a:lstStyle/>
        <a:p>
          <a:endParaRPr lang="en-US" sz="1600"/>
        </a:p>
      </dgm:t>
    </dgm:pt>
    <dgm:pt modelId="{383ECBA6-2F2B-43F3-B5C5-8B0076407335}">
      <dgm:prSet custT="1"/>
      <dgm:spPr/>
      <dgm:t>
        <a:bodyPr/>
        <a:lstStyle/>
        <a:p>
          <a:r>
            <a:rPr lang="en-US" sz="1600" b="1"/>
            <a:t>Engage Local Expertise</a:t>
          </a:r>
          <a:r>
            <a:rPr lang="en-US" sz="1600"/>
            <a:t>: Relying on Chinese management and leaders within JLR’s operations in China to bridge the cultural gap and enhance trust.</a:t>
          </a:r>
        </a:p>
      </dgm:t>
    </dgm:pt>
    <dgm:pt modelId="{EBEEC675-93FB-4AC5-AE78-001307B19964}" type="parTrans" cxnId="{80AA7D05-DA2B-4C65-AF17-DEC58F1688CB}">
      <dgm:prSet/>
      <dgm:spPr/>
      <dgm:t>
        <a:bodyPr/>
        <a:lstStyle/>
        <a:p>
          <a:endParaRPr lang="en-US" sz="1600"/>
        </a:p>
      </dgm:t>
    </dgm:pt>
    <dgm:pt modelId="{3A32A0E0-AA02-43EA-85DC-86A3DB610956}" type="sibTrans" cxnId="{80AA7D05-DA2B-4C65-AF17-DEC58F1688CB}">
      <dgm:prSet/>
      <dgm:spPr/>
      <dgm:t>
        <a:bodyPr/>
        <a:lstStyle/>
        <a:p>
          <a:endParaRPr lang="en-US" sz="1600"/>
        </a:p>
      </dgm:t>
    </dgm:pt>
    <dgm:pt modelId="{6224CE89-F768-4461-89ED-B5F2AE432B8F}" type="pres">
      <dgm:prSet presAssocID="{139D3EE8-735F-4373-9C84-6105A9B531B3}" presName="linear" presStyleCnt="0">
        <dgm:presLayoutVars>
          <dgm:dir/>
          <dgm:animLvl val="lvl"/>
          <dgm:resizeHandles val="exact"/>
        </dgm:presLayoutVars>
      </dgm:prSet>
      <dgm:spPr/>
    </dgm:pt>
    <dgm:pt modelId="{FB4A1E20-51B2-444B-B282-61F6D06A7718}" type="pres">
      <dgm:prSet presAssocID="{191E6CF5-F85C-444A-AFCC-93661E19F1DA}" presName="parentLin" presStyleCnt="0"/>
      <dgm:spPr/>
    </dgm:pt>
    <dgm:pt modelId="{6F3F7507-FAD4-43AC-B2D4-E5BC3653F574}" type="pres">
      <dgm:prSet presAssocID="{191E6CF5-F85C-444A-AFCC-93661E19F1DA}" presName="parentLeftMargin" presStyleLbl="node1" presStyleIdx="0" presStyleCnt="4"/>
      <dgm:spPr/>
    </dgm:pt>
    <dgm:pt modelId="{F7252F4E-21FD-43CC-BEC8-B532385AED95}" type="pres">
      <dgm:prSet presAssocID="{191E6CF5-F85C-444A-AFCC-93661E19F1D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A0B69D7-F0B7-4ECC-92C3-A92B12AE820F}" type="pres">
      <dgm:prSet presAssocID="{191E6CF5-F85C-444A-AFCC-93661E19F1DA}" presName="negativeSpace" presStyleCnt="0"/>
      <dgm:spPr/>
    </dgm:pt>
    <dgm:pt modelId="{49EC30EC-444E-4431-8FA6-305D4A895641}" type="pres">
      <dgm:prSet presAssocID="{191E6CF5-F85C-444A-AFCC-93661E19F1DA}" presName="childText" presStyleLbl="conFgAcc1" presStyleIdx="0" presStyleCnt="4">
        <dgm:presLayoutVars>
          <dgm:bulletEnabled val="1"/>
        </dgm:presLayoutVars>
      </dgm:prSet>
      <dgm:spPr/>
    </dgm:pt>
    <dgm:pt modelId="{C6AF4CD8-3560-49FA-B6BC-8E4BC981D2E3}" type="pres">
      <dgm:prSet presAssocID="{DB1B4D75-62F5-447D-9ACC-605812144C99}" presName="spaceBetweenRectangles" presStyleCnt="0"/>
      <dgm:spPr/>
    </dgm:pt>
    <dgm:pt modelId="{E986D38F-A5FF-4854-B858-2DE4CF4B9E46}" type="pres">
      <dgm:prSet presAssocID="{233AD73B-CE39-4522-87FC-6BA00D678381}" presName="parentLin" presStyleCnt="0"/>
      <dgm:spPr/>
    </dgm:pt>
    <dgm:pt modelId="{ABFE2525-971C-4725-BD3D-D9EF981606AD}" type="pres">
      <dgm:prSet presAssocID="{233AD73B-CE39-4522-87FC-6BA00D678381}" presName="parentLeftMargin" presStyleLbl="node1" presStyleIdx="0" presStyleCnt="4"/>
      <dgm:spPr/>
    </dgm:pt>
    <dgm:pt modelId="{F1BE5BB5-FE24-41EA-B1EE-D3B935721D9E}" type="pres">
      <dgm:prSet presAssocID="{233AD73B-CE39-4522-87FC-6BA00D67838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DDF0C74-4E00-4FC1-8F48-5EC10605C7BA}" type="pres">
      <dgm:prSet presAssocID="{233AD73B-CE39-4522-87FC-6BA00D678381}" presName="negativeSpace" presStyleCnt="0"/>
      <dgm:spPr/>
    </dgm:pt>
    <dgm:pt modelId="{E379E420-9097-4141-A1FC-7DD3130ABA57}" type="pres">
      <dgm:prSet presAssocID="{233AD73B-CE39-4522-87FC-6BA00D678381}" presName="childText" presStyleLbl="conFgAcc1" presStyleIdx="1" presStyleCnt="4">
        <dgm:presLayoutVars>
          <dgm:bulletEnabled val="1"/>
        </dgm:presLayoutVars>
      </dgm:prSet>
      <dgm:spPr/>
    </dgm:pt>
    <dgm:pt modelId="{D191BA7A-89D0-4A8C-A9E9-B4069BB2AEDA}" type="pres">
      <dgm:prSet presAssocID="{142CD8BB-128A-4247-9EC6-61FC4193C664}" presName="spaceBetweenRectangles" presStyleCnt="0"/>
      <dgm:spPr/>
    </dgm:pt>
    <dgm:pt modelId="{96568C3E-A9C0-4E97-B59E-0CAAC76D4E12}" type="pres">
      <dgm:prSet presAssocID="{F598BA4C-EC0F-48EE-A5D7-CAACD645D99B}" presName="parentLin" presStyleCnt="0"/>
      <dgm:spPr/>
    </dgm:pt>
    <dgm:pt modelId="{829ED38D-2B4D-4B14-A246-6C41F519892B}" type="pres">
      <dgm:prSet presAssocID="{F598BA4C-EC0F-48EE-A5D7-CAACD645D99B}" presName="parentLeftMargin" presStyleLbl="node1" presStyleIdx="1" presStyleCnt="4"/>
      <dgm:spPr/>
    </dgm:pt>
    <dgm:pt modelId="{0E15AA82-94B1-458E-8CD6-5C73F8811FF2}" type="pres">
      <dgm:prSet presAssocID="{F598BA4C-EC0F-48EE-A5D7-CAACD645D99B}" presName="parentText" presStyleLbl="node1" presStyleIdx="2" presStyleCnt="4" custScaleY="163694">
        <dgm:presLayoutVars>
          <dgm:chMax val="0"/>
          <dgm:bulletEnabled val="1"/>
        </dgm:presLayoutVars>
      </dgm:prSet>
      <dgm:spPr/>
    </dgm:pt>
    <dgm:pt modelId="{FA74CE62-CA71-4AE2-9D4F-E2DDA5144747}" type="pres">
      <dgm:prSet presAssocID="{F598BA4C-EC0F-48EE-A5D7-CAACD645D99B}" presName="negativeSpace" presStyleCnt="0"/>
      <dgm:spPr/>
    </dgm:pt>
    <dgm:pt modelId="{49C4C7F0-020C-4722-8B88-33AFB4CC6B1F}" type="pres">
      <dgm:prSet presAssocID="{F598BA4C-EC0F-48EE-A5D7-CAACD645D99B}" presName="childText" presStyleLbl="conFgAcc1" presStyleIdx="2" presStyleCnt="4">
        <dgm:presLayoutVars>
          <dgm:bulletEnabled val="1"/>
        </dgm:presLayoutVars>
      </dgm:prSet>
      <dgm:spPr/>
    </dgm:pt>
    <dgm:pt modelId="{806F1D76-8394-460F-B8AF-3693304073FD}" type="pres">
      <dgm:prSet presAssocID="{F6337EC2-52B8-414E-BFDD-28C7D485C84D}" presName="spaceBetweenRectangles" presStyleCnt="0"/>
      <dgm:spPr/>
    </dgm:pt>
    <dgm:pt modelId="{B17B2A71-CBFF-4BCD-964A-6292CDDE5153}" type="pres">
      <dgm:prSet presAssocID="{383ECBA6-2F2B-43F3-B5C5-8B0076407335}" presName="parentLin" presStyleCnt="0"/>
      <dgm:spPr/>
    </dgm:pt>
    <dgm:pt modelId="{169B7189-CB0A-46BA-86E7-3DD34841803F}" type="pres">
      <dgm:prSet presAssocID="{383ECBA6-2F2B-43F3-B5C5-8B0076407335}" presName="parentLeftMargin" presStyleLbl="node1" presStyleIdx="2" presStyleCnt="4"/>
      <dgm:spPr/>
    </dgm:pt>
    <dgm:pt modelId="{20C7823E-2302-4D98-AACA-1A553AE6E49C}" type="pres">
      <dgm:prSet presAssocID="{383ECBA6-2F2B-43F3-B5C5-8B007640733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5BCD71-32E2-456B-A33A-9AFA718303B4}" type="pres">
      <dgm:prSet presAssocID="{383ECBA6-2F2B-43F3-B5C5-8B0076407335}" presName="negativeSpace" presStyleCnt="0"/>
      <dgm:spPr/>
    </dgm:pt>
    <dgm:pt modelId="{0BF5133F-50C9-4251-A37F-BC406412E3EB}" type="pres">
      <dgm:prSet presAssocID="{383ECBA6-2F2B-43F3-B5C5-8B007640733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44FE103-9FDB-4EA5-90E4-180E64D830E7}" type="presOf" srcId="{F598BA4C-EC0F-48EE-A5D7-CAACD645D99B}" destId="{0E15AA82-94B1-458E-8CD6-5C73F8811FF2}" srcOrd="1" destOrd="0" presId="urn:microsoft.com/office/officeart/2005/8/layout/list1"/>
    <dgm:cxn modelId="{80AA7D05-DA2B-4C65-AF17-DEC58F1688CB}" srcId="{139D3EE8-735F-4373-9C84-6105A9B531B3}" destId="{383ECBA6-2F2B-43F3-B5C5-8B0076407335}" srcOrd="3" destOrd="0" parTransId="{EBEEC675-93FB-4AC5-AE78-001307B19964}" sibTransId="{3A32A0E0-AA02-43EA-85DC-86A3DB610956}"/>
    <dgm:cxn modelId="{AC27F308-BDD9-4077-ABEC-2C5C6CEFC93C}" type="presOf" srcId="{233AD73B-CE39-4522-87FC-6BA00D678381}" destId="{ABFE2525-971C-4725-BD3D-D9EF981606AD}" srcOrd="0" destOrd="0" presId="urn:microsoft.com/office/officeart/2005/8/layout/list1"/>
    <dgm:cxn modelId="{AD8E531E-30FA-4338-BF05-61B6B0CB5D5D}" type="presOf" srcId="{191E6CF5-F85C-444A-AFCC-93661E19F1DA}" destId="{6F3F7507-FAD4-43AC-B2D4-E5BC3653F574}" srcOrd="0" destOrd="0" presId="urn:microsoft.com/office/officeart/2005/8/layout/list1"/>
    <dgm:cxn modelId="{B53A0B2B-EAB1-465F-BCF1-E96EBDDFB74D}" srcId="{139D3EE8-735F-4373-9C84-6105A9B531B3}" destId="{F598BA4C-EC0F-48EE-A5D7-CAACD645D99B}" srcOrd="2" destOrd="0" parTransId="{0154159C-24DE-4F97-A75B-E986F5F9D9C2}" sibTransId="{F6337EC2-52B8-414E-BFDD-28C7D485C84D}"/>
    <dgm:cxn modelId="{184FA868-15F0-4946-8B26-5FDFCE13388D}" type="presOf" srcId="{383ECBA6-2F2B-43F3-B5C5-8B0076407335}" destId="{169B7189-CB0A-46BA-86E7-3DD34841803F}" srcOrd="0" destOrd="0" presId="urn:microsoft.com/office/officeart/2005/8/layout/list1"/>
    <dgm:cxn modelId="{0907764C-DDDA-45CE-86C2-45509D6CA196}" type="presOf" srcId="{F598BA4C-EC0F-48EE-A5D7-CAACD645D99B}" destId="{829ED38D-2B4D-4B14-A246-6C41F519892B}" srcOrd="0" destOrd="0" presId="urn:microsoft.com/office/officeart/2005/8/layout/list1"/>
    <dgm:cxn modelId="{DC993B55-4B96-4018-B1DC-DCE292B9A818}" type="presOf" srcId="{191E6CF5-F85C-444A-AFCC-93661E19F1DA}" destId="{F7252F4E-21FD-43CC-BEC8-B532385AED95}" srcOrd="1" destOrd="0" presId="urn:microsoft.com/office/officeart/2005/8/layout/list1"/>
    <dgm:cxn modelId="{08157398-9528-440E-AB3C-C562255ACB38}" srcId="{139D3EE8-735F-4373-9C84-6105A9B531B3}" destId="{233AD73B-CE39-4522-87FC-6BA00D678381}" srcOrd="1" destOrd="0" parTransId="{9FC0443E-1E5F-4FBD-B812-E3924FA3A2E2}" sibTransId="{142CD8BB-128A-4247-9EC6-61FC4193C664}"/>
    <dgm:cxn modelId="{F203149B-450C-41BF-9840-300AB0739993}" type="presOf" srcId="{139D3EE8-735F-4373-9C84-6105A9B531B3}" destId="{6224CE89-F768-4461-89ED-B5F2AE432B8F}" srcOrd="0" destOrd="0" presId="urn:microsoft.com/office/officeart/2005/8/layout/list1"/>
    <dgm:cxn modelId="{F620E6AE-7B04-470F-8156-9817FF1404E2}" type="presOf" srcId="{233AD73B-CE39-4522-87FC-6BA00D678381}" destId="{F1BE5BB5-FE24-41EA-B1EE-D3B935721D9E}" srcOrd="1" destOrd="0" presId="urn:microsoft.com/office/officeart/2005/8/layout/list1"/>
    <dgm:cxn modelId="{01409BBB-5CA4-486E-841A-A7DDD2CFB90C}" type="presOf" srcId="{383ECBA6-2F2B-43F3-B5C5-8B0076407335}" destId="{20C7823E-2302-4D98-AACA-1A553AE6E49C}" srcOrd="1" destOrd="0" presId="urn:microsoft.com/office/officeart/2005/8/layout/list1"/>
    <dgm:cxn modelId="{CAE743D4-2B49-483B-850C-F553C67700A6}" srcId="{139D3EE8-735F-4373-9C84-6105A9B531B3}" destId="{191E6CF5-F85C-444A-AFCC-93661E19F1DA}" srcOrd="0" destOrd="0" parTransId="{F5F9B483-F1C5-4DB2-B874-4D9679B07274}" sibTransId="{DB1B4D75-62F5-447D-9ACC-605812144C99}"/>
    <dgm:cxn modelId="{3A3BCE5B-2D39-4213-97ED-DB1D080F4DA3}" type="presParOf" srcId="{6224CE89-F768-4461-89ED-B5F2AE432B8F}" destId="{FB4A1E20-51B2-444B-B282-61F6D06A7718}" srcOrd="0" destOrd="0" presId="urn:microsoft.com/office/officeart/2005/8/layout/list1"/>
    <dgm:cxn modelId="{4CFD19C8-73F3-4FA0-A945-622FC23DC419}" type="presParOf" srcId="{FB4A1E20-51B2-444B-B282-61F6D06A7718}" destId="{6F3F7507-FAD4-43AC-B2D4-E5BC3653F574}" srcOrd="0" destOrd="0" presId="urn:microsoft.com/office/officeart/2005/8/layout/list1"/>
    <dgm:cxn modelId="{25F9D6AA-6323-4C47-9D94-E795DEB89285}" type="presParOf" srcId="{FB4A1E20-51B2-444B-B282-61F6D06A7718}" destId="{F7252F4E-21FD-43CC-BEC8-B532385AED95}" srcOrd="1" destOrd="0" presId="urn:microsoft.com/office/officeart/2005/8/layout/list1"/>
    <dgm:cxn modelId="{0A904D22-22B6-4217-85EF-A1445B6F50F2}" type="presParOf" srcId="{6224CE89-F768-4461-89ED-B5F2AE432B8F}" destId="{7A0B69D7-F0B7-4ECC-92C3-A92B12AE820F}" srcOrd="1" destOrd="0" presId="urn:microsoft.com/office/officeart/2005/8/layout/list1"/>
    <dgm:cxn modelId="{494CD060-A5A1-482D-9BCC-6A89ABBA84EB}" type="presParOf" srcId="{6224CE89-F768-4461-89ED-B5F2AE432B8F}" destId="{49EC30EC-444E-4431-8FA6-305D4A895641}" srcOrd="2" destOrd="0" presId="urn:microsoft.com/office/officeart/2005/8/layout/list1"/>
    <dgm:cxn modelId="{7B244607-D733-4221-B816-31FD483BC8BD}" type="presParOf" srcId="{6224CE89-F768-4461-89ED-B5F2AE432B8F}" destId="{C6AF4CD8-3560-49FA-B6BC-8E4BC981D2E3}" srcOrd="3" destOrd="0" presId="urn:microsoft.com/office/officeart/2005/8/layout/list1"/>
    <dgm:cxn modelId="{05995145-25EA-4EEA-A04B-7A911EE429D6}" type="presParOf" srcId="{6224CE89-F768-4461-89ED-B5F2AE432B8F}" destId="{E986D38F-A5FF-4854-B858-2DE4CF4B9E46}" srcOrd="4" destOrd="0" presId="urn:microsoft.com/office/officeart/2005/8/layout/list1"/>
    <dgm:cxn modelId="{B0E683D7-8890-4AD4-9864-6A3713998B18}" type="presParOf" srcId="{E986D38F-A5FF-4854-B858-2DE4CF4B9E46}" destId="{ABFE2525-971C-4725-BD3D-D9EF981606AD}" srcOrd="0" destOrd="0" presId="urn:microsoft.com/office/officeart/2005/8/layout/list1"/>
    <dgm:cxn modelId="{9541013B-48E1-418B-A5F3-067E9C05D495}" type="presParOf" srcId="{E986D38F-A5FF-4854-B858-2DE4CF4B9E46}" destId="{F1BE5BB5-FE24-41EA-B1EE-D3B935721D9E}" srcOrd="1" destOrd="0" presId="urn:microsoft.com/office/officeart/2005/8/layout/list1"/>
    <dgm:cxn modelId="{43D549EA-E24A-48F1-9D04-BFB5833F61CE}" type="presParOf" srcId="{6224CE89-F768-4461-89ED-B5F2AE432B8F}" destId="{CDDF0C74-4E00-4FC1-8F48-5EC10605C7BA}" srcOrd="5" destOrd="0" presId="urn:microsoft.com/office/officeart/2005/8/layout/list1"/>
    <dgm:cxn modelId="{E9994C6A-4DCB-4BAF-8C82-A2E76E116FD8}" type="presParOf" srcId="{6224CE89-F768-4461-89ED-B5F2AE432B8F}" destId="{E379E420-9097-4141-A1FC-7DD3130ABA57}" srcOrd="6" destOrd="0" presId="urn:microsoft.com/office/officeart/2005/8/layout/list1"/>
    <dgm:cxn modelId="{B934F2DA-D2DD-4C79-8344-5D8F658D6115}" type="presParOf" srcId="{6224CE89-F768-4461-89ED-B5F2AE432B8F}" destId="{D191BA7A-89D0-4A8C-A9E9-B4069BB2AEDA}" srcOrd="7" destOrd="0" presId="urn:microsoft.com/office/officeart/2005/8/layout/list1"/>
    <dgm:cxn modelId="{DB66FFBD-F34E-4230-A627-ED56F6A7C700}" type="presParOf" srcId="{6224CE89-F768-4461-89ED-B5F2AE432B8F}" destId="{96568C3E-A9C0-4E97-B59E-0CAAC76D4E12}" srcOrd="8" destOrd="0" presId="urn:microsoft.com/office/officeart/2005/8/layout/list1"/>
    <dgm:cxn modelId="{44E392D6-E081-476B-B8CF-C3F4A2A8ED6C}" type="presParOf" srcId="{96568C3E-A9C0-4E97-B59E-0CAAC76D4E12}" destId="{829ED38D-2B4D-4B14-A246-6C41F519892B}" srcOrd="0" destOrd="0" presId="urn:microsoft.com/office/officeart/2005/8/layout/list1"/>
    <dgm:cxn modelId="{966762A8-EFE6-44F3-BE2E-289FFE678CF1}" type="presParOf" srcId="{96568C3E-A9C0-4E97-B59E-0CAAC76D4E12}" destId="{0E15AA82-94B1-458E-8CD6-5C73F8811FF2}" srcOrd="1" destOrd="0" presId="urn:microsoft.com/office/officeart/2005/8/layout/list1"/>
    <dgm:cxn modelId="{705C997A-24D9-4314-971B-EE759BCDEEF1}" type="presParOf" srcId="{6224CE89-F768-4461-89ED-B5F2AE432B8F}" destId="{FA74CE62-CA71-4AE2-9D4F-E2DDA5144747}" srcOrd="9" destOrd="0" presId="urn:microsoft.com/office/officeart/2005/8/layout/list1"/>
    <dgm:cxn modelId="{2DDE7F91-598A-4876-A55F-411CDBC4665F}" type="presParOf" srcId="{6224CE89-F768-4461-89ED-B5F2AE432B8F}" destId="{49C4C7F0-020C-4722-8B88-33AFB4CC6B1F}" srcOrd="10" destOrd="0" presId="urn:microsoft.com/office/officeart/2005/8/layout/list1"/>
    <dgm:cxn modelId="{B24A2C9F-8FE5-4203-9A9B-A3A3BD23CDFD}" type="presParOf" srcId="{6224CE89-F768-4461-89ED-B5F2AE432B8F}" destId="{806F1D76-8394-460F-B8AF-3693304073FD}" srcOrd="11" destOrd="0" presId="urn:microsoft.com/office/officeart/2005/8/layout/list1"/>
    <dgm:cxn modelId="{195F9FBC-379F-4180-8170-302D3E1D4172}" type="presParOf" srcId="{6224CE89-F768-4461-89ED-B5F2AE432B8F}" destId="{B17B2A71-CBFF-4BCD-964A-6292CDDE5153}" srcOrd="12" destOrd="0" presId="urn:microsoft.com/office/officeart/2005/8/layout/list1"/>
    <dgm:cxn modelId="{43DEF774-65D2-479A-A655-1409384E0A51}" type="presParOf" srcId="{B17B2A71-CBFF-4BCD-964A-6292CDDE5153}" destId="{169B7189-CB0A-46BA-86E7-3DD34841803F}" srcOrd="0" destOrd="0" presId="urn:microsoft.com/office/officeart/2005/8/layout/list1"/>
    <dgm:cxn modelId="{D3278094-939C-473A-8D79-5C3B26B20C7F}" type="presParOf" srcId="{B17B2A71-CBFF-4BCD-964A-6292CDDE5153}" destId="{20C7823E-2302-4D98-AACA-1A553AE6E49C}" srcOrd="1" destOrd="0" presId="urn:microsoft.com/office/officeart/2005/8/layout/list1"/>
    <dgm:cxn modelId="{6CFBC1A3-DF84-4C1C-B7A5-662F5DBB85B7}" type="presParOf" srcId="{6224CE89-F768-4461-89ED-B5F2AE432B8F}" destId="{DD5BCD71-32E2-456B-A33A-9AFA718303B4}" srcOrd="13" destOrd="0" presId="urn:microsoft.com/office/officeart/2005/8/layout/list1"/>
    <dgm:cxn modelId="{B64C40F4-0B74-4D1D-B549-7EDAF8EA0144}" type="presParOf" srcId="{6224CE89-F768-4461-89ED-B5F2AE432B8F}" destId="{0BF5133F-50C9-4251-A37F-BC406412E3E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72A9F6-5D49-4AD7-9455-62D549D4D450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BF5984F-20AE-4730-82ED-08A1F0CE2865}">
      <dgm:prSet phldrT="[Text]" custT="1"/>
      <dgm:spPr/>
      <dgm:t>
        <a:bodyPr/>
        <a:lstStyle/>
        <a:p>
          <a:r>
            <a:rPr lang="en-US" sz="1600" b="1" dirty="0"/>
            <a:t>Cultural Sensitivity Training</a:t>
          </a:r>
          <a:r>
            <a:rPr lang="en-US" sz="1600" dirty="0"/>
            <a:t>: Invest in regular training for UK-based executives to understand Chinese business culture and expectations.</a:t>
          </a:r>
        </a:p>
      </dgm:t>
    </dgm:pt>
    <dgm:pt modelId="{1F77C04B-80F4-47B5-81EA-0E7509824CF1}" type="parTrans" cxnId="{3A0F60B2-FF90-4354-B795-0CCCCD925B13}">
      <dgm:prSet/>
      <dgm:spPr/>
      <dgm:t>
        <a:bodyPr/>
        <a:lstStyle/>
        <a:p>
          <a:endParaRPr lang="en-US" sz="1600"/>
        </a:p>
      </dgm:t>
    </dgm:pt>
    <dgm:pt modelId="{488E7014-9E3C-4D43-B45C-F6C0AC4AC5CA}" type="sibTrans" cxnId="{3A0F60B2-FF90-4354-B795-0CCCCD925B13}">
      <dgm:prSet/>
      <dgm:spPr/>
      <dgm:t>
        <a:bodyPr/>
        <a:lstStyle/>
        <a:p>
          <a:endParaRPr lang="en-US" sz="1600"/>
        </a:p>
      </dgm:t>
    </dgm:pt>
    <dgm:pt modelId="{43DB2B06-AB9E-4EB0-ADF3-273E482E615B}">
      <dgm:prSet phldrT="[Text]" custT="1"/>
      <dgm:spPr/>
      <dgm:t>
        <a:bodyPr/>
        <a:lstStyle/>
        <a:p>
          <a:r>
            <a:rPr lang="en-US" sz="1600" b="1" dirty="0"/>
            <a:t>Joint R&amp;D Investments</a:t>
          </a:r>
          <a:r>
            <a:rPr lang="en-US" sz="1600" dirty="0"/>
            <a:t>: Continue to invest in R&amp;D in China, focusing on electric vehicles (EV) to align with China’s growing EV market.</a:t>
          </a:r>
        </a:p>
      </dgm:t>
    </dgm:pt>
    <dgm:pt modelId="{EF33FD4C-6D61-439B-9AA9-535E7703D3ED}" type="parTrans" cxnId="{7F7BEF7E-2628-461B-B2E4-DB4BC053B3F4}">
      <dgm:prSet/>
      <dgm:spPr/>
      <dgm:t>
        <a:bodyPr/>
        <a:lstStyle/>
        <a:p>
          <a:endParaRPr lang="en-US" sz="1600"/>
        </a:p>
      </dgm:t>
    </dgm:pt>
    <dgm:pt modelId="{47213919-722B-4E9D-B82C-4A114996D6BF}" type="sibTrans" cxnId="{7F7BEF7E-2628-461B-B2E4-DB4BC053B3F4}">
      <dgm:prSet/>
      <dgm:spPr/>
      <dgm:t>
        <a:bodyPr/>
        <a:lstStyle/>
        <a:p>
          <a:endParaRPr lang="en-US" sz="1600"/>
        </a:p>
      </dgm:t>
    </dgm:pt>
    <dgm:pt modelId="{5F5B91EC-6997-49A2-8B64-2F4D69EEA7E2}">
      <dgm:prSet phldrT="[Text]" custT="1"/>
      <dgm:spPr/>
      <dgm:t>
        <a:bodyPr/>
        <a:lstStyle/>
        <a:p>
          <a:r>
            <a:rPr lang="en-US" sz="1600" b="1" dirty="0"/>
            <a:t>Leverage Government Relations</a:t>
          </a:r>
          <a:r>
            <a:rPr lang="en-US" sz="1600" dirty="0"/>
            <a:t>: Collaborate with local governments to navigate regulatory landscapes and expand market access.</a:t>
          </a:r>
        </a:p>
      </dgm:t>
    </dgm:pt>
    <dgm:pt modelId="{94E90FD7-E23A-43C1-86D1-8B851E77FF22}" type="parTrans" cxnId="{C8AAFE7A-D164-4CC7-B5BF-57539EF5A7E2}">
      <dgm:prSet/>
      <dgm:spPr/>
      <dgm:t>
        <a:bodyPr/>
        <a:lstStyle/>
        <a:p>
          <a:endParaRPr lang="en-US" sz="1600"/>
        </a:p>
      </dgm:t>
    </dgm:pt>
    <dgm:pt modelId="{45AEC8B6-521C-4B39-8F26-E2E718C2F084}" type="sibTrans" cxnId="{C8AAFE7A-D164-4CC7-B5BF-57539EF5A7E2}">
      <dgm:prSet/>
      <dgm:spPr/>
      <dgm:t>
        <a:bodyPr/>
        <a:lstStyle/>
        <a:p>
          <a:endParaRPr lang="en-US" sz="1600"/>
        </a:p>
      </dgm:t>
    </dgm:pt>
    <dgm:pt modelId="{1D6869D6-17EE-4F54-8AED-23B117B48DE7}">
      <dgm:prSet custT="1"/>
      <dgm:spPr/>
      <dgm:t>
        <a:bodyPr/>
        <a:lstStyle/>
        <a:p>
          <a:r>
            <a:rPr lang="en-US" sz="1600" b="1"/>
            <a:t>Real Example</a:t>
          </a:r>
          <a:r>
            <a:rPr lang="en-US" sz="1600"/>
            <a:t>: JLR’s China R&amp;D center, which focuses on electric mobility solutions, could be leveraged for future market expansion.</a:t>
          </a:r>
        </a:p>
      </dgm:t>
    </dgm:pt>
    <dgm:pt modelId="{35A2BA9C-527F-4B59-A060-0006629CD3DE}" type="parTrans" cxnId="{B0C9052F-2F48-47A0-8569-DEF25AA033A7}">
      <dgm:prSet/>
      <dgm:spPr/>
      <dgm:t>
        <a:bodyPr/>
        <a:lstStyle/>
        <a:p>
          <a:endParaRPr lang="en-US" sz="1600"/>
        </a:p>
      </dgm:t>
    </dgm:pt>
    <dgm:pt modelId="{034500E8-0B3F-4A36-87E8-F4338363F294}" type="sibTrans" cxnId="{B0C9052F-2F48-47A0-8569-DEF25AA033A7}">
      <dgm:prSet/>
      <dgm:spPr/>
      <dgm:t>
        <a:bodyPr/>
        <a:lstStyle/>
        <a:p>
          <a:endParaRPr lang="en-US" sz="1600"/>
        </a:p>
      </dgm:t>
    </dgm:pt>
    <dgm:pt modelId="{57961A44-4AE0-4A0A-B0B2-28BE6644A28F}" type="pres">
      <dgm:prSet presAssocID="{3572A9F6-5D49-4AD7-9455-62D549D4D450}" presName="linear" presStyleCnt="0">
        <dgm:presLayoutVars>
          <dgm:animLvl val="lvl"/>
          <dgm:resizeHandles val="exact"/>
        </dgm:presLayoutVars>
      </dgm:prSet>
      <dgm:spPr/>
    </dgm:pt>
    <dgm:pt modelId="{5B9000B4-8C55-449D-B193-D6688B059624}" type="pres">
      <dgm:prSet presAssocID="{9BF5984F-20AE-4730-82ED-08A1F0CE28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E9C8616-3E65-4CC4-AA6B-B1B25DC1BF72}" type="pres">
      <dgm:prSet presAssocID="{488E7014-9E3C-4D43-B45C-F6C0AC4AC5CA}" presName="spacer" presStyleCnt="0"/>
      <dgm:spPr/>
    </dgm:pt>
    <dgm:pt modelId="{F3446CD8-B7C2-42E6-87AF-A72FE0319720}" type="pres">
      <dgm:prSet presAssocID="{43DB2B06-AB9E-4EB0-ADF3-273E482E615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42097C8-09EF-488C-AF55-D5794BD42B33}" type="pres">
      <dgm:prSet presAssocID="{47213919-722B-4E9D-B82C-4A114996D6BF}" presName="spacer" presStyleCnt="0"/>
      <dgm:spPr/>
    </dgm:pt>
    <dgm:pt modelId="{FB28D23A-B221-4316-BD6A-D8D6DE9CE8C0}" type="pres">
      <dgm:prSet presAssocID="{5F5B91EC-6997-49A2-8B64-2F4D69EEA7E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FD023BB-CEA5-424F-9DCD-3B9203289160}" type="pres">
      <dgm:prSet presAssocID="{45AEC8B6-521C-4B39-8F26-E2E718C2F084}" presName="spacer" presStyleCnt="0"/>
      <dgm:spPr/>
    </dgm:pt>
    <dgm:pt modelId="{4D849F71-0F75-411E-90FA-1DA2A1D4F628}" type="pres">
      <dgm:prSet presAssocID="{1D6869D6-17EE-4F54-8AED-23B117B48DE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0C9052F-2F48-47A0-8569-DEF25AA033A7}" srcId="{3572A9F6-5D49-4AD7-9455-62D549D4D450}" destId="{1D6869D6-17EE-4F54-8AED-23B117B48DE7}" srcOrd="3" destOrd="0" parTransId="{35A2BA9C-527F-4B59-A060-0006629CD3DE}" sibTransId="{034500E8-0B3F-4A36-87E8-F4338363F294}"/>
    <dgm:cxn modelId="{5CF61E71-7CBF-4214-96D5-E95CCB904C4E}" type="presOf" srcId="{9BF5984F-20AE-4730-82ED-08A1F0CE2865}" destId="{5B9000B4-8C55-449D-B193-D6688B059624}" srcOrd="0" destOrd="0" presId="urn:microsoft.com/office/officeart/2005/8/layout/vList2"/>
    <dgm:cxn modelId="{C8AAFE7A-D164-4CC7-B5BF-57539EF5A7E2}" srcId="{3572A9F6-5D49-4AD7-9455-62D549D4D450}" destId="{5F5B91EC-6997-49A2-8B64-2F4D69EEA7E2}" srcOrd="2" destOrd="0" parTransId="{94E90FD7-E23A-43C1-86D1-8B851E77FF22}" sibTransId="{45AEC8B6-521C-4B39-8F26-E2E718C2F084}"/>
    <dgm:cxn modelId="{7F7BEF7E-2628-461B-B2E4-DB4BC053B3F4}" srcId="{3572A9F6-5D49-4AD7-9455-62D549D4D450}" destId="{43DB2B06-AB9E-4EB0-ADF3-273E482E615B}" srcOrd="1" destOrd="0" parTransId="{EF33FD4C-6D61-439B-9AA9-535E7703D3ED}" sibTransId="{47213919-722B-4E9D-B82C-4A114996D6BF}"/>
    <dgm:cxn modelId="{852AC285-A10F-40D7-90C4-0C4E4436B1CF}" type="presOf" srcId="{1D6869D6-17EE-4F54-8AED-23B117B48DE7}" destId="{4D849F71-0F75-411E-90FA-1DA2A1D4F628}" srcOrd="0" destOrd="0" presId="urn:microsoft.com/office/officeart/2005/8/layout/vList2"/>
    <dgm:cxn modelId="{3A0F60B2-FF90-4354-B795-0CCCCD925B13}" srcId="{3572A9F6-5D49-4AD7-9455-62D549D4D450}" destId="{9BF5984F-20AE-4730-82ED-08A1F0CE2865}" srcOrd="0" destOrd="0" parTransId="{1F77C04B-80F4-47B5-81EA-0E7509824CF1}" sibTransId="{488E7014-9E3C-4D43-B45C-F6C0AC4AC5CA}"/>
    <dgm:cxn modelId="{96304BC2-A5DE-4BD0-8894-9C070A789046}" type="presOf" srcId="{5F5B91EC-6997-49A2-8B64-2F4D69EEA7E2}" destId="{FB28D23A-B221-4316-BD6A-D8D6DE9CE8C0}" srcOrd="0" destOrd="0" presId="urn:microsoft.com/office/officeart/2005/8/layout/vList2"/>
    <dgm:cxn modelId="{563A9EC2-331B-4FB1-BE0B-5C35B9C428AB}" type="presOf" srcId="{3572A9F6-5D49-4AD7-9455-62D549D4D450}" destId="{57961A44-4AE0-4A0A-B0B2-28BE6644A28F}" srcOrd="0" destOrd="0" presId="urn:microsoft.com/office/officeart/2005/8/layout/vList2"/>
    <dgm:cxn modelId="{7477E4E5-B407-40D3-AC71-7F394DDE5C7D}" type="presOf" srcId="{43DB2B06-AB9E-4EB0-ADF3-273E482E615B}" destId="{F3446CD8-B7C2-42E6-87AF-A72FE0319720}" srcOrd="0" destOrd="0" presId="urn:microsoft.com/office/officeart/2005/8/layout/vList2"/>
    <dgm:cxn modelId="{CCF8137E-DE4F-4955-8481-ED36C18D2BDC}" type="presParOf" srcId="{57961A44-4AE0-4A0A-B0B2-28BE6644A28F}" destId="{5B9000B4-8C55-449D-B193-D6688B059624}" srcOrd="0" destOrd="0" presId="urn:microsoft.com/office/officeart/2005/8/layout/vList2"/>
    <dgm:cxn modelId="{52F1A3A3-4D9B-4A63-B39D-4631A363FFF1}" type="presParOf" srcId="{57961A44-4AE0-4A0A-B0B2-28BE6644A28F}" destId="{7E9C8616-3E65-4CC4-AA6B-B1B25DC1BF72}" srcOrd="1" destOrd="0" presId="urn:microsoft.com/office/officeart/2005/8/layout/vList2"/>
    <dgm:cxn modelId="{F5266C91-BCD4-43AE-85BE-E356466C4907}" type="presParOf" srcId="{57961A44-4AE0-4A0A-B0B2-28BE6644A28F}" destId="{F3446CD8-B7C2-42E6-87AF-A72FE0319720}" srcOrd="2" destOrd="0" presId="urn:microsoft.com/office/officeart/2005/8/layout/vList2"/>
    <dgm:cxn modelId="{689A33CE-C1ED-4970-8E47-E99B44DF94E2}" type="presParOf" srcId="{57961A44-4AE0-4A0A-B0B2-28BE6644A28F}" destId="{242097C8-09EF-488C-AF55-D5794BD42B33}" srcOrd="3" destOrd="0" presId="urn:microsoft.com/office/officeart/2005/8/layout/vList2"/>
    <dgm:cxn modelId="{C2E44D16-AE10-4B61-A9ED-6B29DD125866}" type="presParOf" srcId="{57961A44-4AE0-4A0A-B0B2-28BE6644A28F}" destId="{FB28D23A-B221-4316-BD6A-D8D6DE9CE8C0}" srcOrd="4" destOrd="0" presId="urn:microsoft.com/office/officeart/2005/8/layout/vList2"/>
    <dgm:cxn modelId="{0DE760EF-593D-43D2-8040-3D36A1169832}" type="presParOf" srcId="{57961A44-4AE0-4A0A-B0B2-28BE6644A28F}" destId="{1FD023BB-CEA5-424F-9DCD-3B9203289160}" srcOrd="5" destOrd="0" presId="urn:microsoft.com/office/officeart/2005/8/layout/vList2"/>
    <dgm:cxn modelId="{19A5DC1E-3907-46C5-A013-461C4F3315FA}" type="presParOf" srcId="{57961A44-4AE0-4A0A-B0B2-28BE6644A28F}" destId="{4D849F71-0F75-411E-90FA-1DA2A1D4F62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63497B6-9C10-4BF5-8967-5768D88D2E09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7665215-C943-4F82-989B-52075CAB4DD2}">
      <dgm:prSet phldrT="[Text]"/>
      <dgm:spPr/>
      <dgm:t>
        <a:bodyPr/>
        <a:lstStyle/>
        <a:p>
          <a:r>
            <a:rPr lang="en-US"/>
            <a:t>The JLR-Chery partnership is a clear example of overcoming cultural barriers to create a successful business model.</a:t>
          </a:r>
        </a:p>
      </dgm:t>
    </dgm:pt>
    <dgm:pt modelId="{11444C93-EA9C-4C33-B2C0-21EE61694C1F}" type="parTrans" cxnId="{7045F055-0D4E-4578-B5FC-A3B600B8C3AC}">
      <dgm:prSet/>
      <dgm:spPr/>
      <dgm:t>
        <a:bodyPr/>
        <a:lstStyle/>
        <a:p>
          <a:endParaRPr lang="en-US" sz="1600"/>
        </a:p>
      </dgm:t>
    </dgm:pt>
    <dgm:pt modelId="{72EF270A-55E2-4058-A8C7-9CC0F5D49A27}" type="sibTrans" cxnId="{7045F055-0D4E-4578-B5FC-A3B600B8C3AC}">
      <dgm:prSet/>
      <dgm:spPr/>
      <dgm:t>
        <a:bodyPr/>
        <a:lstStyle/>
        <a:p>
          <a:endParaRPr lang="en-US"/>
        </a:p>
      </dgm:t>
    </dgm:pt>
    <dgm:pt modelId="{A58D0BA4-79D7-4393-8618-B2D967F5AABB}">
      <dgm:prSet phldrT="[Text]"/>
      <dgm:spPr/>
      <dgm:t>
        <a:bodyPr/>
        <a:lstStyle/>
        <a:p>
          <a:r>
            <a:rPr lang="en-US"/>
            <a:t>Emphasizing mutual trust, respect for cultural differences, and adaptive strategies will drive JLR’s continued success in China.</a:t>
          </a:r>
        </a:p>
      </dgm:t>
    </dgm:pt>
    <dgm:pt modelId="{8A5F4EA7-BB78-4857-AB8B-F632316C5D1F}" type="parTrans" cxnId="{E225F70B-DD83-4A41-AF02-B9A7E5C7A2DB}">
      <dgm:prSet/>
      <dgm:spPr/>
      <dgm:t>
        <a:bodyPr/>
        <a:lstStyle/>
        <a:p>
          <a:endParaRPr lang="en-US" sz="1600"/>
        </a:p>
      </dgm:t>
    </dgm:pt>
    <dgm:pt modelId="{2B42B3B0-A17D-48FE-9E0A-20C1AE87E66D}" type="sibTrans" cxnId="{E225F70B-DD83-4A41-AF02-B9A7E5C7A2DB}">
      <dgm:prSet/>
      <dgm:spPr/>
      <dgm:t>
        <a:bodyPr/>
        <a:lstStyle/>
        <a:p>
          <a:endParaRPr lang="en-US"/>
        </a:p>
      </dgm:t>
    </dgm:pt>
    <dgm:pt modelId="{9748BD81-CBF2-448A-976F-83A981A31CE2}">
      <dgm:prSet phldrT="[Text]"/>
      <dgm:spPr/>
      <dgm:t>
        <a:bodyPr/>
        <a:lstStyle/>
        <a:p>
          <a:r>
            <a:rPr lang="en-US"/>
            <a:t>Strategic partnerships like this will be a key driver for JLR's future growth in the global automotive market.</a:t>
          </a:r>
        </a:p>
      </dgm:t>
    </dgm:pt>
    <dgm:pt modelId="{15255024-073B-48BA-A891-14E2A9AAB18A}" type="parTrans" cxnId="{DE999B42-EB3C-4EAF-A939-37D527A73A77}">
      <dgm:prSet/>
      <dgm:spPr/>
      <dgm:t>
        <a:bodyPr/>
        <a:lstStyle/>
        <a:p>
          <a:endParaRPr lang="en-US" sz="1600"/>
        </a:p>
      </dgm:t>
    </dgm:pt>
    <dgm:pt modelId="{229E6551-8CFF-48DA-BEBE-CB13C89370C6}" type="sibTrans" cxnId="{DE999B42-EB3C-4EAF-A939-37D527A73A77}">
      <dgm:prSet/>
      <dgm:spPr/>
      <dgm:t>
        <a:bodyPr/>
        <a:lstStyle/>
        <a:p>
          <a:endParaRPr lang="en-US"/>
        </a:p>
      </dgm:t>
    </dgm:pt>
    <dgm:pt modelId="{D25864E9-292C-4DC8-946F-3BD07D850142}" type="pres">
      <dgm:prSet presAssocID="{363497B6-9C10-4BF5-8967-5768D88D2E09}" presName="vert0" presStyleCnt="0">
        <dgm:presLayoutVars>
          <dgm:dir/>
          <dgm:animOne val="branch"/>
          <dgm:animLvl val="lvl"/>
        </dgm:presLayoutVars>
      </dgm:prSet>
      <dgm:spPr/>
    </dgm:pt>
    <dgm:pt modelId="{0407977D-8E8B-4698-AEA8-D1AF4749215B}" type="pres">
      <dgm:prSet presAssocID="{87665215-C943-4F82-989B-52075CAB4DD2}" presName="thickLine" presStyleLbl="alignNode1" presStyleIdx="0" presStyleCnt="3"/>
      <dgm:spPr/>
    </dgm:pt>
    <dgm:pt modelId="{3A2CF1EB-52CB-442A-A29A-FD8877D67158}" type="pres">
      <dgm:prSet presAssocID="{87665215-C943-4F82-989B-52075CAB4DD2}" presName="horz1" presStyleCnt="0"/>
      <dgm:spPr/>
    </dgm:pt>
    <dgm:pt modelId="{ECF09EFA-6644-4732-A4D7-D23C417DF933}" type="pres">
      <dgm:prSet presAssocID="{87665215-C943-4F82-989B-52075CAB4DD2}" presName="tx1" presStyleLbl="revTx" presStyleIdx="0" presStyleCnt="3"/>
      <dgm:spPr/>
    </dgm:pt>
    <dgm:pt modelId="{47540D36-5E4D-4334-9DE9-78FC1357E440}" type="pres">
      <dgm:prSet presAssocID="{87665215-C943-4F82-989B-52075CAB4DD2}" presName="vert1" presStyleCnt="0"/>
      <dgm:spPr/>
    </dgm:pt>
    <dgm:pt modelId="{0A27C172-994B-4CB8-81A4-09C67F4F2C95}" type="pres">
      <dgm:prSet presAssocID="{A58D0BA4-79D7-4393-8618-B2D967F5AABB}" presName="thickLine" presStyleLbl="alignNode1" presStyleIdx="1" presStyleCnt="3"/>
      <dgm:spPr/>
    </dgm:pt>
    <dgm:pt modelId="{DD839ACA-7A40-49FF-92D5-2A151DD4100E}" type="pres">
      <dgm:prSet presAssocID="{A58D0BA4-79D7-4393-8618-B2D967F5AABB}" presName="horz1" presStyleCnt="0"/>
      <dgm:spPr/>
    </dgm:pt>
    <dgm:pt modelId="{819C0B92-C4E5-4347-8B65-18AD7ED1403F}" type="pres">
      <dgm:prSet presAssocID="{A58D0BA4-79D7-4393-8618-B2D967F5AABB}" presName="tx1" presStyleLbl="revTx" presStyleIdx="1" presStyleCnt="3"/>
      <dgm:spPr/>
    </dgm:pt>
    <dgm:pt modelId="{D1A4FFAB-CFFD-4A60-B4B6-93DD90E4EF77}" type="pres">
      <dgm:prSet presAssocID="{A58D0BA4-79D7-4393-8618-B2D967F5AABB}" presName="vert1" presStyleCnt="0"/>
      <dgm:spPr/>
    </dgm:pt>
    <dgm:pt modelId="{9A89C43F-A364-49D9-9D77-DA7CB45855D7}" type="pres">
      <dgm:prSet presAssocID="{9748BD81-CBF2-448A-976F-83A981A31CE2}" presName="thickLine" presStyleLbl="alignNode1" presStyleIdx="2" presStyleCnt="3"/>
      <dgm:spPr/>
    </dgm:pt>
    <dgm:pt modelId="{ACBB4BC2-952E-4F3D-AC7E-8C28B9B53B43}" type="pres">
      <dgm:prSet presAssocID="{9748BD81-CBF2-448A-976F-83A981A31CE2}" presName="horz1" presStyleCnt="0"/>
      <dgm:spPr/>
    </dgm:pt>
    <dgm:pt modelId="{F6C7250B-AE1B-412F-8A7C-C62D5E79D327}" type="pres">
      <dgm:prSet presAssocID="{9748BD81-CBF2-448A-976F-83A981A31CE2}" presName="tx1" presStyleLbl="revTx" presStyleIdx="2" presStyleCnt="3"/>
      <dgm:spPr/>
    </dgm:pt>
    <dgm:pt modelId="{E61BD96B-FB69-4D5A-9E44-F4CFEB481F70}" type="pres">
      <dgm:prSet presAssocID="{9748BD81-CBF2-448A-976F-83A981A31CE2}" presName="vert1" presStyleCnt="0"/>
      <dgm:spPr/>
    </dgm:pt>
  </dgm:ptLst>
  <dgm:cxnLst>
    <dgm:cxn modelId="{E225F70B-DD83-4A41-AF02-B9A7E5C7A2DB}" srcId="{363497B6-9C10-4BF5-8967-5768D88D2E09}" destId="{A58D0BA4-79D7-4393-8618-B2D967F5AABB}" srcOrd="1" destOrd="0" parTransId="{8A5F4EA7-BB78-4857-AB8B-F632316C5D1F}" sibTransId="{2B42B3B0-A17D-48FE-9E0A-20C1AE87E66D}"/>
    <dgm:cxn modelId="{21A81218-8ADE-4478-B1B6-294046BCC3A1}" type="presOf" srcId="{87665215-C943-4F82-989B-52075CAB4DD2}" destId="{ECF09EFA-6644-4732-A4D7-D23C417DF933}" srcOrd="0" destOrd="0" presId="urn:microsoft.com/office/officeart/2008/layout/LinedList"/>
    <dgm:cxn modelId="{51324719-7414-483D-8222-1F3F286C2CAA}" type="presOf" srcId="{9748BD81-CBF2-448A-976F-83A981A31CE2}" destId="{F6C7250B-AE1B-412F-8A7C-C62D5E79D327}" srcOrd="0" destOrd="0" presId="urn:microsoft.com/office/officeart/2008/layout/LinedList"/>
    <dgm:cxn modelId="{DE999B42-EB3C-4EAF-A939-37D527A73A77}" srcId="{363497B6-9C10-4BF5-8967-5768D88D2E09}" destId="{9748BD81-CBF2-448A-976F-83A981A31CE2}" srcOrd="2" destOrd="0" parTransId="{15255024-073B-48BA-A891-14E2A9AAB18A}" sibTransId="{229E6551-8CFF-48DA-BEBE-CB13C89370C6}"/>
    <dgm:cxn modelId="{7045F055-0D4E-4578-B5FC-A3B600B8C3AC}" srcId="{363497B6-9C10-4BF5-8967-5768D88D2E09}" destId="{87665215-C943-4F82-989B-52075CAB4DD2}" srcOrd="0" destOrd="0" parTransId="{11444C93-EA9C-4C33-B2C0-21EE61694C1F}" sibTransId="{72EF270A-55E2-4058-A8C7-9CC0F5D49A27}"/>
    <dgm:cxn modelId="{D7E2BDAD-FE3B-4088-9068-360E462007D0}" type="presOf" srcId="{A58D0BA4-79D7-4393-8618-B2D967F5AABB}" destId="{819C0B92-C4E5-4347-8B65-18AD7ED1403F}" srcOrd="0" destOrd="0" presId="urn:microsoft.com/office/officeart/2008/layout/LinedList"/>
    <dgm:cxn modelId="{708904FD-D1C2-40D9-8065-B2A8354A0D06}" type="presOf" srcId="{363497B6-9C10-4BF5-8967-5768D88D2E09}" destId="{D25864E9-292C-4DC8-946F-3BD07D850142}" srcOrd="0" destOrd="0" presId="urn:microsoft.com/office/officeart/2008/layout/LinedList"/>
    <dgm:cxn modelId="{CFF79660-44D9-47D5-8ACE-B741673F125A}" type="presParOf" srcId="{D25864E9-292C-4DC8-946F-3BD07D850142}" destId="{0407977D-8E8B-4698-AEA8-D1AF4749215B}" srcOrd="0" destOrd="0" presId="urn:microsoft.com/office/officeart/2008/layout/LinedList"/>
    <dgm:cxn modelId="{468810E5-F6A2-4666-BF18-E84422DDBCF1}" type="presParOf" srcId="{D25864E9-292C-4DC8-946F-3BD07D850142}" destId="{3A2CF1EB-52CB-442A-A29A-FD8877D67158}" srcOrd="1" destOrd="0" presId="urn:microsoft.com/office/officeart/2008/layout/LinedList"/>
    <dgm:cxn modelId="{1B7EDD31-D11D-4160-B17F-0B6322B8D9FC}" type="presParOf" srcId="{3A2CF1EB-52CB-442A-A29A-FD8877D67158}" destId="{ECF09EFA-6644-4732-A4D7-D23C417DF933}" srcOrd="0" destOrd="0" presId="urn:microsoft.com/office/officeart/2008/layout/LinedList"/>
    <dgm:cxn modelId="{06777A90-A737-4C6C-AA53-3C574B5614C1}" type="presParOf" srcId="{3A2CF1EB-52CB-442A-A29A-FD8877D67158}" destId="{47540D36-5E4D-4334-9DE9-78FC1357E440}" srcOrd="1" destOrd="0" presId="urn:microsoft.com/office/officeart/2008/layout/LinedList"/>
    <dgm:cxn modelId="{60F5648A-A5C3-4129-B38A-D86A67710A02}" type="presParOf" srcId="{D25864E9-292C-4DC8-946F-3BD07D850142}" destId="{0A27C172-994B-4CB8-81A4-09C67F4F2C95}" srcOrd="2" destOrd="0" presId="urn:microsoft.com/office/officeart/2008/layout/LinedList"/>
    <dgm:cxn modelId="{0E34E179-0A63-4810-B656-038153561603}" type="presParOf" srcId="{D25864E9-292C-4DC8-946F-3BD07D850142}" destId="{DD839ACA-7A40-49FF-92D5-2A151DD4100E}" srcOrd="3" destOrd="0" presId="urn:microsoft.com/office/officeart/2008/layout/LinedList"/>
    <dgm:cxn modelId="{C1B8CB6F-CF58-4F0A-A2B6-A2966A5561E6}" type="presParOf" srcId="{DD839ACA-7A40-49FF-92D5-2A151DD4100E}" destId="{819C0B92-C4E5-4347-8B65-18AD7ED1403F}" srcOrd="0" destOrd="0" presId="urn:microsoft.com/office/officeart/2008/layout/LinedList"/>
    <dgm:cxn modelId="{C1D579B6-5345-4367-936F-41D0B2C0838B}" type="presParOf" srcId="{DD839ACA-7A40-49FF-92D5-2A151DD4100E}" destId="{D1A4FFAB-CFFD-4A60-B4B6-93DD90E4EF77}" srcOrd="1" destOrd="0" presId="urn:microsoft.com/office/officeart/2008/layout/LinedList"/>
    <dgm:cxn modelId="{C56335BF-9D36-4433-9525-1278991F5C1B}" type="presParOf" srcId="{D25864E9-292C-4DC8-946F-3BD07D850142}" destId="{9A89C43F-A364-49D9-9D77-DA7CB45855D7}" srcOrd="4" destOrd="0" presId="urn:microsoft.com/office/officeart/2008/layout/LinedList"/>
    <dgm:cxn modelId="{A7E2DA1D-7080-4F8D-94D1-2AB3D556DB6C}" type="presParOf" srcId="{D25864E9-292C-4DC8-946F-3BD07D850142}" destId="{ACBB4BC2-952E-4F3D-AC7E-8C28B9B53B43}" srcOrd="5" destOrd="0" presId="urn:microsoft.com/office/officeart/2008/layout/LinedList"/>
    <dgm:cxn modelId="{52DF5F84-67F9-468E-91CB-50AB9EFB02FE}" type="presParOf" srcId="{ACBB4BC2-952E-4F3D-AC7E-8C28B9B53B43}" destId="{F6C7250B-AE1B-412F-8A7C-C62D5E79D327}" srcOrd="0" destOrd="0" presId="urn:microsoft.com/office/officeart/2008/layout/LinedList"/>
    <dgm:cxn modelId="{452561D5-1E69-4FE5-BFD0-BB0F88A08DF9}" type="presParOf" srcId="{ACBB4BC2-952E-4F3D-AC7E-8C28B9B53B43}" destId="{E61BD96B-FB69-4D5A-9E44-F4CFEB481F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CE6ED-5E85-4816-A2AC-3565D43B7A0D}">
      <dsp:nvSpPr>
        <dsp:cNvPr id="0" name=""/>
        <dsp:cNvSpPr/>
      </dsp:nvSpPr>
      <dsp:spPr>
        <a:xfrm>
          <a:off x="0" y="448413"/>
          <a:ext cx="891540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CF9244-C607-48E4-9731-41522427BD5D}">
      <dsp:nvSpPr>
        <dsp:cNvPr id="0" name=""/>
        <dsp:cNvSpPr/>
      </dsp:nvSpPr>
      <dsp:spPr>
        <a:xfrm>
          <a:off x="445770" y="64653"/>
          <a:ext cx="6240780" cy="767520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Jaguar Land Rover (JLR)</a:t>
          </a:r>
          <a:r>
            <a:rPr lang="en-US" sz="1600" kern="1200" dirty="0"/>
            <a:t>: A UK-based automotive giant, known for luxury cars like the Jaguar sedans and Land Rover SUVs.</a:t>
          </a:r>
        </a:p>
      </dsp:txBody>
      <dsp:txXfrm>
        <a:off x="483237" y="102120"/>
        <a:ext cx="6165846" cy="692586"/>
      </dsp:txXfrm>
    </dsp:sp>
    <dsp:sp modelId="{C13FF64D-87DD-48AF-8E36-4412B34D13E3}">
      <dsp:nvSpPr>
        <dsp:cNvPr id="0" name=""/>
        <dsp:cNvSpPr/>
      </dsp:nvSpPr>
      <dsp:spPr>
        <a:xfrm>
          <a:off x="0" y="1879036"/>
          <a:ext cx="891540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176577"/>
              <a:satOff val="2782"/>
              <a:lumOff val="137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8234F-67DC-4C81-BBBF-C2423F391780}">
      <dsp:nvSpPr>
        <dsp:cNvPr id="0" name=""/>
        <dsp:cNvSpPr/>
      </dsp:nvSpPr>
      <dsp:spPr>
        <a:xfrm>
          <a:off x="445770" y="1244013"/>
          <a:ext cx="6240780" cy="1018783"/>
        </a:xfrm>
        <a:prstGeom prst="roundRect">
          <a:avLst/>
        </a:prstGeom>
        <a:solidFill>
          <a:schemeClr val="accent2">
            <a:shade val="80000"/>
            <a:hueOff val="176577"/>
            <a:satOff val="2782"/>
            <a:lumOff val="137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Chinese Partnership</a:t>
          </a:r>
          <a:r>
            <a:rPr lang="en-US" sz="1600" kern="1200" dirty="0"/>
            <a:t>: In 2010, JLR entered into a joint venture with China’s </a:t>
          </a:r>
          <a:r>
            <a:rPr lang="en-US" sz="1600" b="1" kern="1200" dirty="0"/>
            <a:t>Chery Automobile</a:t>
          </a:r>
          <a:r>
            <a:rPr lang="en-US" sz="1600" kern="1200" dirty="0"/>
            <a:t> to produce cars locally </a:t>
          </a:r>
          <a:r>
            <a:rPr lang="en-US" sz="1600" kern="1200" dirty="0" err="1"/>
            <a:t>Choudhary</a:t>
          </a:r>
          <a:r>
            <a:rPr lang="en-US" sz="1600" kern="1200" dirty="0"/>
            <a:t> et al., 2022)</a:t>
          </a:r>
        </a:p>
      </dsp:txBody>
      <dsp:txXfrm>
        <a:off x="495503" y="1293746"/>
        <a:ext cx="6141314" cy="919317"/>
      </dsp:txXfrm>
    </dsp:sp>
    <dsp:sp modelId="{18B51726-7A55-4D49-94FE-D24BC4E1F948}">
      <dsp:nvSpPr>
        <dsp:cNvPr id="0" name=""/>
        <dsp:cNvSpPr/>
      </dsp:nvSpPr>
      <dsp:spPr>
        <a:xfrm>
          <a:off x="0" y="3058396"/>
          <a:ext cx="891540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80000"/>
              <a:hueOff val="353154"/>
              <a:satOff val="5564"/>
              <a:lumOff val="274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2365F-FC2B-49B3-9763-BA792EFDC3E9}">
      <dsp:nvSpPr>
        <dsp:cNvPr id="0" name=""/>
        <dsp:cNvSpPr/>
      </dsp:nvSpPr>
      <dsp:spPr>
        <a:xfrm>
          <a:off x="445770" y="2674636"/>
          <a:ext cx="6240780" cy="767520"/>
        </a:xfrm>
        <a:prstGeom prst="roundRect">
          <a:avLst/>
        </a:prstGeom>
        <a:solidFill>
          <a:schemeClr val="accent2">
            <a:shade val="80000"/>
            <a:hueOff val="353154"/>
            <a:satOff val="5564"/>
            <a:lumOff val="274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Focus</a:t>
          </a:r>
          <a:r>
            <a:rPr lang="en-US" sz="1600" kern="1200" dirty="0"/>
            <a:t>: Manufacturing, research, and development of vehicles tailored to Chinese consumers’ needs.</a:t>
          </a:r>
        </a:p>
      </dsp:txBody>
      <dsp:txXfrm>
        <a:off x="483237" y="2712103"/>
        <a:ext cx="6165846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34564D-2E68-4D38-B06B-84CADAE2EE2D}">
      <dsp:nvSpPr>
        <dsp:cNvPr id="0" name=""/>
        <dsp:cNvSpPr/>
      </dsp:nvSpPr>
      <dsp:spPr>
        <a:xfrm>
          <a:off x="0" y="59291"/>
          <a:ext cx="5066419" cy="1179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JLR has seen rapid growth in China, becoming a key market for luxury vehicles.</a:t>
          </a:r>
        </a:p>
      </dsp:txBody>
      <dsp:txXfrm>
        <a:off x="57572" y="116863"/>
        <a:ext cx="4951275" cy="1064216"/>
      </dsp:txXfrm>
    </dsp:sp>
    <dsp:sp modelId="{9E0AA4D7-897D-460D-A238-C7074F990ABF}">
      <dsp:nvSpPr>
        <dsp:cNvPr id="0" name=""/>
        <dsp:cNvSpPr/>
      </dsp:nvSpPr>
      <dsp:spPr>
        <a:xfrm>
          <a:off x="0" y="1299131"/>
          <a:ext cx="5066419" cy="1179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Strong demand for Land Rover SUVs and luxury Jaguars(Gasgoo, 2020)</a:t>
          </a:r>
        </a:p>
      </dsp:txBody>
      <dsp:txXfrm>
        <a:off x="57572" y="1356703"/>
        <a:ext cx="4951275" cy="1064216"/>
      </dsp:txXfrm>
    </dsp:sp>
    <dsp:sp modelId="{E25EE87F-72B8-4385-ACF5-9DE57C4D9637}">
      <dsp:nvSpPr>
        <dsp:cNvPr id="0" name=""/>
        <dsp:cNvSpPr/>
      </dsp:nvSpPr>
      <dsp:spPr>
        <a:xfrm>
          <a:off x="0" y="2538971"/>
          <a:ext cx="5066419" cy="1179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Partnership with Chery enabled local production and increased accessibility.</a:t>
          </a:r>
        </a:p>
      </dsp:txBody>
      <dsp:txXfrm>
        <a:off x="57572" y="2596543"/>
        <a:ext cx="4951275" cy="1064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56945C-39FA-4511-9473-BCFA1A5AF8DE}">
      <dsp:nvSpPr>
        <dsp:cNvPr id="0" name=""/>
        <dsp:cNvSpPr/>
      </dsp:nvSpPr>
      <dsp:spPr>
        <a:xfrm>
          <a:off x="0" y="4582"/>
          <a:ext cx="8383687" cy="980715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9A96D-D9D0-4FE8-A3EE-360C1F5A985F}">
      <dsp:nvSpPr>
        <dsp:cNvPr id="0" name=""/>
        <dsp:cNvSpPr/>
      </dsp:nvSpPr>
      <dsp:spPr>
        <a:xfrm>
          <a:off x="296666" y="225243"/>
          <a:ext cx="539920" cy="5393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2FF05-47F0-4927-894A-BF0EA1F64D15}">
      <dsp:nvSpPr>
        <dsp:cNvPr id="0" name=""/>
        <dsp:cNvSpPr/>
      </dsp:nvSpPr>
      <dsp:spPr>
        <a:xfrm>
          <a:off x="1133253" y="4582"/>
          <a:ext cx="6855939" cy="98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94" tIns="103894" rIns="103894" bIns="10389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Communication Styles</a:t>
          </a:r>
          <a:r>
            <a:rPr lang="en-US" sz="1600" kern="1200"/>
            <a:t>: The Chinese tend to prefer indirect communication and value harmony in relationships, which can contrast with the direct communication style common in the UK (Tindall, 2023)</a:t>
          </a:r>
        </a:p>
        <a:p>
          <a:pPr marL="0" lvl="0" indent="0" algn="l" defTabSz="711200"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1133253" y="4582"/>
        <a:ext cx="6855939" cy="981674"/>
      </dsp:txXfrm>
    </dsp:sp>
    <dsp:sp modelId="{27E4944D-5A3E-4798-A2C0-17C082B7941F}">
      <dsp:nvSpPr>
        <dsp:cNvPr id="0" name=""/>
        <dsp:cNvSpPr/>
      </dsp:nvSpPr>
      <dsp:spPr>
        <a:xfrm>
          <a:off x="0" y="1182591"/>
          <a:ext cx="8383687" cy="980715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6E69D-B454-4564-983B-D319363E2B02}">
      <dsp:nvSpPr>
        <dsp:cNvPr id="0" name=""/>
        <dsp:cNvSpPr/>
      </dsp:nvSpPr>
      <dsp:spPr>
        <a:xfrm>
          <a:off x="296666" y="1403252"/>
          <a:ext cx="539920" cy="5393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47595-2B6C-48D0-8B08-742776245051}">
      <dsp:nvSpPr>
        <dsp:cNvPr id="0" name=""/>
        <dsp:cNvSpPr/>
      </dsp:nvSpPr>
      <dsp:spPr>
        <a:xfrm>
          <a:off x="1133253" y="1182591"/>
          <a:ext cx="6855939" cy="98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94" tIns="103894" rIns="103894" bIns="10389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Business Etiquette</a:t>
          </a:r>
          <a:r>
            <a:rPr lang="en-US" sz="1600" kern="1200"/>
            <a:t>: In China, seniority and hierarchy play a crucial role in decision-making. Recognizing and respecting the power dynamics is key to a successful partnership.</a:t>
          </a:r>
        </a:p>
      </dsp:txBody>
      <dsp:txXfrm>
        <a:off x="1133253" y="1182591"/>
        <a:ext cx="6855939" cy="981674"/>
      </dsp:txXfrm>
    </dsp:sp>
    <dsp:sp modelId="{552FC680-25C3-4590-80A0-4D86354AE7C4}">
      <dsp:nvSpPr>
        <dsp:cNvPr id="0" name=""/>
        <dsp:cNvSpPr/>
      </dsp:nvSpPr>
      <dsp:spPr>
        <a:xfrm>
          <a:off x="0" y="2360600"/>
          <a:ext cx="8383687" cy="980715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37BCE1-BAE3-4946-BB68-AFA8D9A619D7}">
      <dsp:nvSpPr>
        <dsp:cNvPr id="0" name=""/>
        <dsp:cNvSpPr/>
      </dsp:nvSpPr>
      <dsp:spPr>
        <a:xfrm>
          <a:off x="296666" y="2581261"/>
          <a:ext cx="539920" cy="5393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FB37C-E116-456A-8D9B-13F6F78A5FDC}">
      <dsp:nvSpPr>
        <dsp:cNvPr id="0" name=""/>
        <dsp:cNvSpPr/>
      </dsp:nvSpPr>
      <dsp:spPr>
        <a:xfrm>
          <a:off x="1133253" y="2360600"/>
          <a:ext cx="6855939" cy="98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94" tIns="103894" rIns="103894" bIns="10389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Trust Building</a:t>
          </a:r>
          <a:r>
            <a:rPr lang="en-US" sz="1600" kern="1200"/>
            <a:t>: Building trust takes time in Chinese culture, and personal relationships often precede business discussions.</a:t>
          </a:r>
        </a:p>
      </dsp:txBody>
      <dsp:txXfrm>
        <a:off x="1133253" y="2360600"/>
        <a:ext cx="6855939" cy="981674"/>
      </dsp:txXfrm>
    </dsp:sp>
    <dsp:sp modelId="{21BCCF4A-B326-49C6-BAD7-B96AAF244FA7}">
      <dsp:nvSpPr>
        <dsp:cNvPr id="0" name=""/>
        <dsp:cNvSpPr/>
      </dsp:nvSpPr>
      <dsp:spPr>
        <a:xfrm>
          <a:off x="0" y="3538609"/>
          <a:ext cx="8383687" cy="980715"/>
        </a:xfrm>
        <a:prstGeom prst="roundRect">
          <a:avLst>
            <a:gd name="adj" fmla="val 10000"/>
          </a:avLst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97CED9-5835-4C1F-83C3-0D35FB2DB9AF}">
      <dsp:nvSpPr>
        <dsp:cNvPr id="0" name=""/>
        <dsp:cNvSpPr/>
      </dsp:nvSpPr>
      <dsp:spPr>
        <a:xfrm>
          <a:off x="296666" y="3759270"/>
          <a:ext cx="539920" cy="5393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537E0-18C0-4D6A-B31D-60A9C75D2FC5}">
      <dsp:nvSpPr>
        <dsp:cNvPr id="0" name=""/>
        <dsp:cNvSpPr/>
      </dsp:nvSpPr>
      <dsp:spPr>
        <a:xfrm>
          <a:off x="1133253" y="3538609"/>
          <a:ext cx="6855939" cy="98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94" tIns="103894" rIns="103894" bIns="10389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Real Example</a:t>
          </a:r>
          <a:r>
            <a:rPr lang="en-US" sz="1600" kern="1200"/>
            <a:t>: In JLR’s collaboration, understanding and adapting to Chinese business culture was crucial for overcoming initial mistrust and building strong relationships</a:t>
          </a:r>
        </a:p>
      </dsp:txBody>
      <dsp:txXfrm>
        <a:off x="1133253" y="3538609"/>
        <a:ext cx="6855939" cy="9816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94608-4BA9-466B-8D41-AC6329959AC8}">
      <dsp:nvSpPr>
        <dsp:cNvPr id="0" name=""/>
        <dsp:cNvSpPr/>
      </dsp:nvSpPr>
      <dsp:spPr>
        <a:xfrm>
          <a:off x="0" y="2254"/>
          <a:ext cx="524095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5AD38-4451-4164-8479-5F19C0AA8F99}">
      <dsp:nvSpPr>
        <dsp:cNvPr id="0" name=""/>
        <dsp:cNvSpPr/>
      </dsp:nvSpPr>
      <dsp:spPr>
        <a:xfrm>
          <a:off x="0" y="2254"/>
          <a:ext cx="5240951" cy="153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Hofstede’s Cultural Dimensions</a:t>
          </a:r>
          <a:r>
            <a:rPr lang="en-US" sz="1900" kern="1200" dirty="0"/>
            <a:t>: Apply Hofstede’s theory to understand differences in power distance (UK vs China), individualism vs collectivism, and uncertainty avoidance (Li et al., 2016).</a:t>
          </a:r>
        </a:p>
      </dsp:txBody>
      <dsp:txXfrm>
        <a:off x="0" y="2254"/>
        <a:ext cx="5240951" cy="1537365"/>
      </dsp:txXfrm>
    </dsp:sp>
    <dsp:sp modelId="{448EB9A2-DB32-42EA-A9B0-7CB659D12878}">
      <dsp:nvSpPr>
        <dsp:cNvPr id="0" name=""/>
        <dsp:cNvSpPr/>
      </dsp:nvSpPr>
      <dsp:spPr>
        <a:xfrm>
          <a:off x="0" y="1539619"/>
          <a:ext cx="524095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26AD8-165B-47A9-BC32-6D5ACC064692}">
      <dsp:nvSpPr>
        <dsp:cNvPr id="0" name=""/>
        <dsp:cNvSpPr/>
      </dsp:nvSpPr>
      <dsp:spPr>
        <a:xfrm>
          <a:off x="0" y="1539619"/>
          <a:ext cx="5240951" cy="153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Hall's High and Low Context</a:t>
          </a:r>
          <a:r>
            <a:rPr lang="en-US" sz="1900" kern="1200"/>
            <a:t>: JLR must adapt from a low-context (direct) to a high-context (indirect) communication style when negotiating with Chinese partners.</a:t>
          </a:r>
        </a:p>
      </dsp:txBody>
      <dsp:txXfrm>
        <a:off x="0" y="1539619"/>
        <a:ext cx="5240951" cy="1537365"/>
      </dsp:txXfrm>
    </dsp:sp>
    <dsp:sp modelId="{749D0AD7-2D4C-4687-BB6D-4D1360285477}">
      <dsp:nvSpPr>
        <dsp:cNvPr id="0" name=""/>
        <dsp:cNvSpPr/>
      </dsp:nvSpPr>
      <dsp:spPr>
        <a:xfrm>
          <a:off x="0" y="3076984"/>
          <a:ext cx="524095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52A8B-1CC8-4DBD-AC30-D2FD5B54B4AA}">
      <dsp:nvSpPr>
        <dsp:cNvPr id="0" name=""/>
        <dsp:cNvSpPr/>
      </dsp:nvSpPr>
      <dsp:spPr>
        <a:xfrm>
          <a:off x="0" y="3076984"/>
          <a:ext cx="5240951" cy="153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Real Example</a:t>
          </a:r>
          <a:r>
            <a:rPr lang="en-US" sz="1900" kern="1200"/>
            <a:t>: JLR's need to adapt to hierarchical decision-making and indirect communication in its partnership with Chery.</a:t>
          </a:r>
        </a:p>
      </dsp:txBody>
      <dsp:txXfrm>
        <a:off x="0" y="3076984"/>
        <a:ext cx="5240951" cy="15373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A2DCA0-1FE0-4310-802E-95744DF12FB5}">
      <dsp:nvSpPr>
        <dsp:cNvPr id="0" name=""/>
        <dsp:cNvSpPr/>
      </dsp:nvSpPr>
      <dsp:spPr>
        <a:xfrm>
          <a:off x="0" y="1844"/>
          <a:ext cx="41407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41089D8-D4EB-44AB-9B49-7AE87C342C3E}">
      <dsp:nvSpPr>
        <dsp:cNvPr id="0" name=""/>
        <dsp:cNvSpPr/>
      </dsp:nvSpPr>
      <dsp:spPr>
        <a:xfrm>
          <a:off x="0" y="1844"/>
          <a:ext cx="4140772" cy="12579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Chinese consumers are increasingly drawn to high-tech, luxury vehicles.</a:t>
          </a:r>
        </a:p>
      </dsp:txBody>
      <dsp:txXfrm>
        <a:off x="0" y="1844"/>
        <a:ext cx="4140772" cy="1257977"/>
      </dsp:txXfrm>
    </dsp:sp>
    <dsp:sp modelId="{08A6A6AC-9794-431C-9C08-BDF4F9D0F90B}">
      <dsp:nvSpPr>
        <dsp:cNvPr id="0" name=""/>
        <dsp:cNvSpPr/>
      </dsp:nvSpPr>
      <dsp:spPr>
        <a:xfrm>
          <a:off x="0" y="1259822"/>
          <a:ext cx="41407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96B9641-3FC1-4B5B-B897-0B1F307E2B67}">
      <dsp:nvSpPr>
        <dsp:cNvPr id="0" name=""/>
        <dsp:cNvSpPr/>
      </dsp:nvSpPr>
      <dsp:spPr>
        <a:xfrm>
          <a:off x="0" y="1259822"/>
          <a:ext cx="4140772" cy="12579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Rising middle class with increasing disposable income fuels demand for premium brands (Zhang, 2024)</a:t>
          </a:r>
        </a:p>
      </dsp:txBody>
      <dsp:txXfrm>
        <a:off x="0" y="1259822"/>
        <a:ext cx="4140772" cy="1257977"/>
      </dsp:txXfrm>
    </dsp:sp>
    <dsp:sp modelId="{9D62A3A1-146C-4326-A16C-DBCA9EEE1441}">
      <dsp:nvSpPr>
        <dsp:cNvPr id="0" name=""/>
        <dsp:cNvSpPr/>
      </dsp:nvSpPr>
      <dsp:spPr>
        <a:xfrm>
          <a:off x="0" y="2517799"/>
          <a:ext cx="41407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1C2CC05-6BF0-4101-BFF4-4F6B951B96F2}">
      <dsp:nvSpPr>
        <dsp:cNvPr id="0" name=""/>
        <dsp:cNvSpPr/>
      </dsp:nvSpPr>
      <dsp:spPr>
        <a:xfrm>
          <a:off x="0" y="2517799"/>
          <a:ext cx="4140772" cy="12579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Electric vehicle (EV) adoption is growing rapidly in China.</a:t>
          </a:r>
        </a:p>
      </dsp:txBody>
      <dsp:txXfrm>
        <a:off x="0" y="2517799"/>
        <a:ext cx="4140772" cy="12579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EC30EC-444E-4431-8FA6-305D4A895641}">
      <dsp:nvSpPr>
        <dsp:cNvPr id="0" name=""/>
        <dsp:cNvSpPr/>
      </dsp:nvSpPr>
      <dsp:spPr>
        <a:xfrm>
          <a:off x="0" y="480204"/>
          <a:ext cx="754019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252F4E-21FD-43CC-BEC8-B532385AED95}">
      <dsp:nvSpPr>
        <dsp:cNvPr id="0" name=""/>
        <dsp:cNvSpPr/>
      </dsp:nvSpPr>
      <dsp:spPr>
        <a:xfrm>
          <a:off x="377009" y="96444"/>
          <a:ext cx="5278133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01" tIns="0" rIns="19950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Adaptability</a:t>
          </a:r>
          <a:r>
            <a:rPr lang="en-US" sz="1600" kern="1200" dirty="0"/>
            <a:t>: JLR should embrace the Chinese approach to long-term relationship-building and demonstrate patience in negotiations.</a:t>
          </a:r>
        </a:p>
      </dsp:txBody>
      <dsp:txXfrm>
        <a:off x="414476" y="133911"/>
        <a:ext cx="5203199" cy="692586"/>
      </dsp:txXfrm>
    </dsp:sp>
    <dsp:sp modelId="{E379E420-9097-4141-A1FC-7DD3130ABA57}">
      <dsp:nvSpPr>
        <dsp:cNvPr id="0" name=""/>
        <dsp:cNvSpPr/>
      </dsp:nvSpPr>
      <dsp:spPr>
        <a:xfrm>
          <a:off x="0" y="1659564"/>
          <a:ext cx="754019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BE5BB5-FE24-41EA-B1EE-D3B935721D9E}">
      <dsp:nvSpPr>
        <dsp:cNvPr id="0" name=""/>
        <dsp:cNvSpPr/>
      </dsp:nvSpPr>
      <dsp:spPr>
        <a:xfrm>
          <a:off x="377009" y="1275804"/>
          <a:ext cx="5278133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01" tIns="0" rIns="19950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Flexibility in Terms</a:t>
          </a:r>
          <a:r>
            <a:rPr lang="en-US" sz="1600" kern="1200" dirty="0"/>
            <a:t>: A willingness to adjust product specifications, pricing models, and even cultural nuances to meet local demands in China.</a:t>
          </a:r>
        </a:p>
      </dsp:txBody>
      <dsp:txXfrm>
        <a:off x="414476" y="1313271"/>
        <a:ext cx="5203199" cy="692586"/>
      </dsp:txXfrm>
    </dsp:sp>
    <dsp:sp modelId="{49C4C7F0-020C-4722-8B88-33AFB4CC6B1F}">
      <dsp:nvSpPr>
        <dsp:cNvPr id="0" name=""/>
        <dsp:cNvSpPr/>
      </dsp:nvSpPr>
      <dsp:spPr>
        <a:xfrm>
          <a:off x="0" y="3327788"/>
          <a:ext cx="754019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15AA82-94B1-458E-8CD6-5C73F8811FF2}">
      <dsp:nvSpPr>
        <dsp:cNvPr id="0" name=""/>
        <dsp:cNvSpPr/>
      </dsp:nvSpPr>
      <dsp:spPr>
        <a:xfrm>
          <a:off x="377009" y="2455164"/>
          <a:ext cx="5278133" cy="12563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01" tIns="0" rIns="19950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Real Example</a:t>
          </a:r>
          <a:r>
            <a:rPr lang="en-US" sz="1600" kern="1200" dirty="0"/>
            <a:t>: The joint development of models like the Land Rover </a:t>
          </a:r>
          <a:r>
            <a:rPr lang="en-US" sz="1600" kern="1200" dirty="0" err="1"/>
            <a:t>Evoque</a:t>
          </a:r>
          <a:r>
            <a:rPr lang="en-US" sz="1600" kern="1200" dirty="0"/>
            <a:t>, tailored to the Chinese market, reflects JLR’s strategic flexibility (Ahmed, Huang and Lu, 2021)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.</a:t>
          </a:r>
        </a:p>
      </dsp:txBody>
      <dsp:txXfrm>
        <a:off x="438341" y="2516496"/>
        <a:ext cx="5155469" cy="1133720"/>
      </dsp:txXfrm>
    </dsp:sp>
    <dsp:sp modelId="{0BF5133F-50C9-4251-A37F-BC406412E3EB}">
      <dsp:nvSpPr>
        <dsp:cNvPr id="0" name=""/>
        <dsp:cNvSpPr/>
      </dsp:nvSpPr>
      <dsp:spPr>
        <a:xfrm>
          <a:off x="0" y="4507148"/>
          <a:ext cx="7540190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7823E-2302-4D98-AACA-1A553AE6E49C}">
      <dsp:nvSpPr>
        <dsp:cNvPr id="0" name=""/>
        <dsp:cNvSpPr/>
      </dsp:nvSpPr>
      <dsp:spPr>
        <a:xfrm>
          <a:off x="377009" y="4123388"/>
          <a:ext cx="5278133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501" tIns="0" rIns="199501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Engage Local Expertise</a:t>
          </a:r>
          <a:r>
            <a:rPr lang="en-US" sz="1600" kern="1200"/>
            <a:t>: Relying on Chinese management and leaders within JLR’s operations in China to bridge the cultural gap and enhance trust.</a:t>
          </a:r>
        </a:p>
      </dsp:txBody>
      <dsp:txXfrm>
        <a:off x="414476" y="4160855"/>
        <a:ext cx="5203199" cy="6925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9000B4-8C55-449D-B193-D6688B059624}">
      <dsp:nvSpPr>
        <dsp:cNvPr id="0" name=""/>
        <dsp:cNvSpPr/>
      </dsp:nvSpPr>
      <dsp:spPr>
        <a:xfrm>
          <a:off x="0" y="11445"/>
          <a:ext cx="8915400" cy="992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Cultural Sensitivity Training</a:t>
          </a:r>
          <a:r>
            <a:rPr lang="en-US" sz="1600" kern="1200" dirty="0"/>
            <a:t>: Invest in regular training for UK-based executives to understand Chinese business culture and expectations.</a:t>
          </a:r>
        </a:p>
      </dsp:txBody>
      <dsp:txXfrm>
        <a:off x="48433" y="59878"/>
        <a:ext cx="8818534" cy="895294"/>
      </dsp:txXfrm>
    </dsp:sp>
    <dsp:sp modelId="{F3446CD8-B7C2-42E6-87AF-A72FE0319720}">
      <dsp:nvSpPr>
        <dsp:cNvPr id="0" name=""/>
        <dsp:cNvSpPr/>
      </dsp:nvSpPr>
      <dsp:spPr>
        <a:xfrm>
          <a:off x="0" y="1156246"/>
          <a:ext cx="8915400" cy="992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Joint R&amp;D Investments</a:t>
          </a:r>
          <a:r>
            <a:rPr lang="en-US" sz="1600" kern="1200" dirty="0"/>
            <a:t>: Continue to invest in R&amp;D in China, focusing on electric vehicles (EV) to align with China’s growing EV market.</a:t>
          </a:r>
        </a:p>
      </dsp:txBody>
      <dsp:txXfrm>
        <a:off x="48433" y="1204679"/>
        <a:ext cx="8818534" cy="895294"/>
      </dsp:txXfrm>
    </dsp:sp>
    <dsp:sp modelId="{FB28D23A-B221-4316-BD6A-D8D6DE9CE8C0}">
      <dsp:nvSpPr>
        <dsp:cNvPr id="0" name=""/>
        <dsp:cNvSpPr/>
      </dsp:nvSpPr>
      <dsp:spPr>
        <a:xfrm>
          <a:off x="0" y="2301046"/>
          <a:ext cx="8915400" cy="992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Leverage Government Relations</a:t>
          </a:r>
          <a:r>
            <a:rPr lang="en-US" sz="1600" kern="1200" dirty="0"/>
            <a:t>: Collaborate with local governments to navigate regulatory landscapes and expand market access.</a:t>
          </a:r>
        </a:p>
      </dsp:txBody>
      <dsp:txXfrm>
        <a:off x="48433" y="2349479"/>
        <a:ext cx="8818534" cy="895294"/>
      </dsp:txXfrm>
    </dsp:sp>
    <dsp:sp modelId="{4D849F71-0F75-411E-90FA-1DA2A1D4F628}">
      <dsp:nvSpPr>
        <dsp:cNvPr id="0" name=""/>
        <dsp:cNvSpPr/>
      </dsp:nvSpPr>
      <dsp:spPr>
        <a:xfrm>
          <a:off x="0" y="3445846"/>
          <a:ext cx="8915400" cy="992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Real Example</a:t>
          </a:r>
          <a:r>
            <a:rPr lang="en-US" sz="1600" kern="1200"/>
            <a:t>: JLR’s China R&amp;D center, which focuses on electric mobility solutions, could be leveraged for future market expansion.</a:t>
          </a:r>
        </a:p>
      </dsp:txBody>
      <dsp:txXfrm>
        <a:off x="48433" y="3494279"/>
        <a:ext cx="8818534" cy="8952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7977D-8E8B-4698-AEA8-D1AF4749215B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F09EFA-6644-4732-A4D7-D23C417DF933}">
      <dsp:nvSpPr>
        <dsp:cNvPr id="0" name=""/>
        <dsp:cNvSpPr/>
      </dsp:nvSpPr>
      <dsp:spPr>
        <a:xfrm>
          <a:off x="0" y="2570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 JLR-Chery partnership is a clear example of overcoming cultural barriers to create a successful business model.</a:t>
          </a:r>
        </a:p>
      </dsp:txBody>
      <dsp:txXfrm>
        <a:off x="0" y="2570"/>
        <a:ext cx="6832212" cy="1753212"/>
      </dsp:txXfrm>
    </dsp:sp>
    <dsp:sp modelId="{0A27C172-994B-4CB8-81A4-09C67F4F2C95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9C0B92-C4E5-4347-8B65-18AD7ED1403F}">
      <dsp:nvSpPr>
        <dsp:cNvPr id="0" name=""/>
        <dsp:cNvSpPr/>
      </dsp:nvSpPr>
      <dsp:spPr>
        <a:xfrm>
          <a:off x="0" y="1755783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Emphasizing mutual trust, respect for cultural differences, and adaptive strategies will drive JLR’s continued success in China.</a:t>
          </a:r>
        </a:p>
      </dsp:txBody>
      <dsp:txXfrm>
        <a:off x="0" y="1755783"/>
        <a:ext cx="6832212" cy="1753212"/>
      </dsp:txXfrm>
    </dsp:sp>
    <dsp:sp modelId="{9A89C43F-A364-49D9-9D77-DA7CB45855D7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C7250B-AE1B-412F-8A7C-C62D5E79D327}">
      <dsp:nvSpPr>
        <dsp:cNvPr id="0" name=""/>
        <dsp:cNvSpPr/>
      </dsp:nvSpPr>
      <dsp:spPr>
        <a:xfrm>
          <a:off x="0" y="3508995"/>
          <a:ext cx="6832212" cy="175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Strategic partnerships like this will be a key driver for JLR's future growth in the global automotive market.</a:t>
          </a:r>
        </a:p>
      </dsp:txBody>
      <dsp:txXfrm>
        <a:off x="0" y="3508995"/>
        <a:ext cx="6832212" cy="17532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9C1594-5752-419D-A47F-F66529C8FEFA}" type="datetimeFigureOut">
              <a:rPr lang="en-US" smtClean="0"/>
              <a:t>4/15/2025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AF4F1-95D5-4148-884E-31EAE8C4A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13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57E9-F5B2-429A-9138-ACD7129CC0CA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0788C-F7E8-41C8-802D-6547B5BD0040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D3ABE-A505-4F94-B4B9-F36A0B0DCAB4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EE9E4-91EB-477A-B586-59ED3B872B94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7B1EC-27D0-4B32-92D9-EFEF937D09B2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2392-B3F5-4C1F-8B6D-46AC3CD45728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EED7A-72E5-403E-8F49-B075D84AA55E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D08E5-F637-4636-9463-236396F5C0A1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DB917-5D3F-437F-BCA7-108D2E40651F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FA3F7-2214-4EDF-BDD1-EE46312BD05A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72D3-1083-4B16-9843-CC2950818F26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BDABD6-94B9-4301-82D9-3A7C2BBF006C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9376E-E118-4EC9-B42A-B55D7CF23B5A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5B8A0-C76B-4648-A1AF-FE7DB4B2ADBC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C2BCC-DE08-4AF7-8C89-1EF73768A8D0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1E76F-957E-46E6-80EB-4E6A738575A4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9E1D9-476C-4160-B743-FCF54391B3D0}" type="datetime1">
              <a:rPr lang="en-US" smtClean="0"/>
              <a:t>4/15/2025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5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6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FFA5E0-4C70-431D-A19D-18415F6C4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t="4744" b="15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BE55C11-4C41-45E4-A00F-83DEE6BB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-1" y="3632297"/>
            <a:ext cx="8609045" cy="2170389"/>
          </a:xfrm>
          <a:custGeom>
            <a:avLst/>
            <a:gdLst>
              <a:gd name="connsiteX0" fmla="*/ 0 w 7527616"/>
              <a:gd name="connsiteY0" fmla="*/ 0 h 2170389"/>
              <a:gd name="connsiteX1" fmla="*/ 85411 w 7527616"/>
              <a:gd name="connsiteY1" fmla="*/ 0 h 2170389"/>
              <a:gd name="connsiteX2" fmla="*/ 926533 w 7527616"/>
              <a:gd name="connsiteY2" fmla="*/ 0 h 2170389"/>
              <a:gd name="connsiteX3" fmla="*/ 1114264 w 7527616"/>
              <a:gd name="connsiteY3" fmla="*/ 0 h 2170389"/>
              <a:gd name="connsiteX4" fmla="*/ 6544376 w 7527616"/>
              <a:gd name="connsiteY4" fmla="*/ 0 h 2170389"/>
              <a:gd name="connsiteX5" fmla="*/ 6610082 w 7527616"/>
              <a:gd name="connsiteY5" fmla="*/ 26276 h 2170389"/>
              <a:gd name="connsiteX6" fmla="*/ 6619468 w 7527616"/>
              <a:gd name="connsiteY6" fmla="*/ 36786 h 2170389"/>
              <a:gd name="connsiteX7" fmla="*/ 7506496 w 7527616"/>
              <a:gd name="connsiteY7" fmla="*/ 1024760 h 2170389"/>
              <a:gd name="connsiteX8" fmla="*/ 7506496 w 7527616"/>
              <a:gd name="connsiteY8" fmla="*/ 1140374 h 2170389"/>
              <a:gd name="connsiteX9" fmla="*/ 6619468 w 7527616"/>
              <a:gd name="connsiteY9" fmla="*/ 2133603 h 2170389"/>
              <a:gd name="connsiteX10" fmla="*/ 6610082 w 7527616"/>
              <a:gd name="connsiteY10" fmla="*/ 2144113 h 2170389"/>
              <a:gd name="connsiteX11" fmla="*/ 6544376 w 7527616"/>
              <a:gd name="connsiteY11" fmla="*/ 2170389 h 2170389"/>
              <a:gd name="connsiteX12" fmla="*/ 1114264 w 7527616"/>
              <a:gd name="connsiteY12" fmla="*/ 2170389 h 2170389"/>
              <a:gd name="connsiteX13" fmla="*/ 926533 w 7527616"/>
              <a:gd name="connsiteY13" fmla="*/ 2170389 h 2170389"/>
              <a:gd name="connsiteX14" fmla="*/ 146150 w 7527616"/>
              <a:gd name="connsiteY14" fmla="*/ 2170389 h 2170389"/>
              <a:gd name="connsiteX15" fmla="*/ 0 w 7527616"/>
              <a:gd name="connsiteY15" fmla="*/ 2170389 h 2170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27616" h="2170389">
                <a:moveTo>
                  <a:pt x="0" y="0"/>
                </a:moveTo>
                <a:lnTo>
                  <a:pt x="85411" y="0"/>
                </a:lnTo>
                <a:cubicBezTo>
                  <a:pt x="290008" y="0"/>
                  <a:pt x="562804" y="0"/>
                  <a:pt x="926533" y="0"/>
                </a:cubicBezTo>
                <a:cubicBezTo>
                  <a:pt x="926533" y="0"/>
                  <a:pt x="926533" y="0"/>
                  <a:pt x="1114264" y="0"/>
                </a:cubicBezTo>
                <a:cubicBezTo>
                  <a:pt x="1114264" y="0"/>
                  <a:pt x="1114264" y="0"/>
                  <a:pt x="6544376" y="0"/>
                </a:cubicBezTo>
                <a:cubicBezTo>
                  <a:pt x="6567842" y="0"/>
                  <a:pt x="6591309" y="10510"/>
                  <a:pt x="6610082" y="26276"/>
                </a:cubicBezTo>
                <a:cubicBezTo>
                  <a:pt x="6614775" y="26276"/>
                  <a:pt x="6619468" y="31531"/>
                  <a:pt x="6619468" y="36786"/>
                </a:cubicBezTo>
                <a:cubicBezTo>
                  <a:pt x="6619468" y="36786"/>
                  <a:pt x="6619468" y="36786"/>
                  <a:pt x="7506496" y="1024760"/>
                </a:cubicBezTo>
                <a:cubicBezTo>
                  <a:pt x="7534656" y="1056291"/>
                  <a:pt x="7534656" y="1108843"/>
                  <a:pt x="7506496" y="1140374"/>
                </a:cubicBezTo>
                <a:cubicBezTo>
                  <a:pt x="7506496" y="1140374"/>
                  <a:pt x="7506496" y="1140374"/>
                  <a:pt x="6619468" y="2133603"/>
                </a:cubicBezTo>
                <a:cubicBezTo>
                  <a:pt x="6619468" y="2133603"/>
                  <a:pt x="6614775" y="2138858"/>
                  <a:pt x="6610082" y="2144113"/>
                </a:cubicBezTo>
                <a:cubicBezTo>
                  <a:pt x="6591309" y="2159879"/>
                  <a:pt x="6567842" y="2170389"/>
                  <a:pt x="6544376" y="2170389"/>
                </a:cubicBezTo>
                <a:cubicBezTo>
                  <a:pt x="6544376" y="2170389"/>
                  <a:pt x="6544376" y="2170389"/>
                  <a:pt x="1114264" y="2170389"/>
                </a:cubicBezTo>
                <a:cubicBezTo>
                  <a:pt x="1114264" y="2170389"/>
                  <a:pt x="1114264" y="2170389"/>
                  <a:pt x="926533" y="2170389"/>
                </a:cubicBezTo>
                <a:cubicBezTo>
                  <a:pt x="926533" y="2170389"/>
                  <a:pt x="926533" y="2170389"/>
                  <a:pt x="146150" y="2170389"/>
                </a:cubicBezTo>
                <a:lnTo>
                  <a:pt x="0" y="2170389"/>
                </a:lnTo>
                <a:close/>
              </a:path>
            </a:pathLst>
          </a:custGeom>
          <a:solidFill>
            <a:srgbClr val="55787E">
              <a:alpha val="94000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3733" y="3889218"/>
            <a:ext cx="6368312" cy="10320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b="1" dirty="0">
                <a:solidFill>
                  <a:srgbClr val="FEFFFF"/>
                </a:solidFill>
              </a:rPr>
              <a:t>Jaguar Land Rover’s Strategic Partnership with China: Manufacturing and R&amp;D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3733" y="4944531"/>
            <a:ext cx="6368312" cy="5249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solidFill>
                  <a:srgbClr val="FEFFFF"/>
                </a:solidFill>
              </a:rPr>
              <a:t>	Name – Prabhjot Singh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rgbClr val="FEFFFF"/>
                </a:solidFill>
              </a:rPr>
              <a:t>            Student id- 2226481</a:t>
            </a:r>
          </a:p>
        </p:txBody>
      </p:sp>
    </p:spTree>
    <p:extLst>
      <p:ext uri="{BB962C8B-B14F-4D97-AF65-F5344CB8AC3E}">
        <p14:creationId xmlns:p14="http://schemas.microsoft.com/office/powerpoint/2010/main" val="651594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341DEF-81B7-4EEC-8909-6F2B6087D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A5AC064-ADE7-4B0C-8245-B2F1EB5B8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E37B7EBB-C9FD-4E5D-BD7F-BB6092F9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C8B2AE09-B233-4FDA-B631-5206203CA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88F32931-9845-458F-B8F8-8E78CCEE7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148BE82D-39C4-48EF-997D-8BFA63F38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852DC9DE-9D71-4A37-B4FA-E42217110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F47E097E-D860-4834-88D3-8BC8D65074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6A387B9-DEF4-466D-9126-83B19CE7B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154CD8CA-8183-40A6-AEF0-5DBAB801B9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5A88D6FA-1489-4872-9E82-BAE278A57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DE90D4-F72A-4FE4-862E-C424D270D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5A3D158C-2B8A-4243-A03E-63081E204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E3129423-824E-4B81-A87E-447D1E3A8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49E48F8-A2B8-4478-8AC8-5E209D09A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0847DF35-E732-4994-9178-C716F67AC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4587982D-A0D3-4EE2-8CEF-37993A51E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BB673465-572A-42D0-BD59-7EC8540B5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A4FC5299-7FE6-4E03-8940-7DE35873E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86E2AF04-90CB-449E-AB7A-D10235983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C11C6385-7122-4AD4-AE84-D76BCB361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D487FA13-07EC-4E0F-B832-08E2BCC2F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F4E74A1-DFE6-4E08-8F2F-B4BBEA92F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13CC4D3F-FA7A-4C14-BDC3-BC2BB704D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1B592E45-964E-4F95-9828-EFC8B12D59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BCE85C42-D558-4570-A659-2A22AE3F6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9EAFB9C6-4F7C-4206-9FAC-19FA84406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US" b="1" dirty="0"/>
              <a:t>Outline of the Presentation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1A4BE3-B040-48E2-8AC0-783C1FA5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2B22D258-32DB-4A09-A867-02C497F2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IN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 l="28995" r="31335"/>
          <a:stretch/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3252321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57F1E4F-1CFF-5643-939E-217C01CDF565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190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656667" y="2133600"/>
            <a:ext cx="6847944" cy="3777622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Introduction to JLR and the Chinese Partnership</a:t>
            </a:r>
            <a:endParaRPr lang="en-US" dirty="0"/>
          </a:p>
          <a:p>
            <a:r>
              <a:rPr lang="en-US" dirty="0"/>
              <a:t>Background on JLR’s Success in China</a:t>
            </a:r>
            <a:endParaRPr dirty="0"/>
          </a:p>
          <a:p>
            <a:r>
              <a:rPr dirty="0"/>
              <a:t>Cultural Elements to Overcome</a:t>
            </a:r>
          </a:p>
          <a:p>
            <a:r>
              <a:rPr lang="en-US" dirty="0"/>
              <a:t>Cross-Cultural Theories</a:t>
            </a:r>
          </a:p>
          <a:p>
            <a:r>
              <a:rPr lang="en-US" dirty="0"/>
              <a:t>Market Insights and Consumer Behavior</a:t>
            </a:r>
            <a:endParaRPr dirty="0"/>
          </a:p>
          <a:p>
            <a:r>
              <a:rPr dirty="0"/>
              <a:t>Negotiation Strategies for Success</a:t>
            </a:r>
          </a:p>
          <a:p>
            <a:r>
              <a:rPr dirty="0"/>
              <a:t>Recommendations for a Successful Partnership</a:t>
            </a:r>
          </a:p>
          <a:p>
            <a:r>
              <a:rPr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551195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Introduction: Jaguar Land Rover and China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7105278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92304" y="1264555"/>
            <a:ext cx="2151457" cy="1224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799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F305C72-8769-4E0F-B31D-F4B1C9DC9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583CFC-05A3-4743-9A2E-7C2095B8D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9A751892-92F2-4CB4-BCAB-6D0AAF8F1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5934046E-4D7C-4AA6-8633-29944553F1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421462AB-19D6-42DB-A850-F35B82C7B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208D8C07-9637-45D3-9E40-7C5C40077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883C90A1-D75A-4818-9F01-B4BF19D74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8808F87B-C4B8-4084-BD89-E41A1A44E7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E7FC0B23-1372-4455-98CE-E0FC7FF99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D14B79DD-45AC-487C-B361-0312B3C85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CDA09C7F-7AF3-4B6C-BC42-92780A682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FF7EBDD4-71BF-4FAF-B00B-444F9AE20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AF5E4290-F8B0-440E-A418-613A1552D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FF0BF04A-FCC8-42BF-AD17-10F0ACB44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06F0A57-55BB-457C-9C8C-3DEE71009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60DB408E-A426-4658-B39D-0BBF09463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BEFFABCA-CAA4-45E4-A7D4-DB3D2C864D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99494AF8-97E4-4473-AA6E-B4AB1279E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D05C67DC-0E54-4C69-90BE-8374C7E97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B2B38B94-E895-4324-B699-EEF28E052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41E77CC3-723C-4C87-A1BA-D8E35B801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CC5757E8-4CBE-4EA3-98AF-96361C91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51E4772B-9FB7-4AC7-B352-C44489167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7F853444-696F-4B42-8C91-1F6EDD53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CD1A3085-30B0-496B-B9D3-55280769A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1B2519D7-F51F-4583-9B50-41B493C14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6E1141E0-4F4D-4B40-BDB5-B2DD0FAEB3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US" b="1" dirty="0"/>
              <a:t>Background on JLR’s Success in China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5E0C91A-3F1D-43D7-9AB4-5D0A17D5C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3A6C27A1-A438-4EC6-93BF-EC26F29BB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IN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l="24481" r="26978"/>
          <a:stretch/>
        </p:blipFill>
        <p:spPr>
          <a:xfrm>
            <a:off x="-1554" y="1731"/>
            <a:ext cx="4655850" cy="6858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5181705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57F1E4F-1CFF-5643-939E-217C01CDF565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90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369209"/>
              </p:ext>
            </p:extLst>
          </p:nvPr>
        </p:nvGraphicFramePr>
        <p:xfrm>
          <a:off x="6438191" y="2133600"/>
          <a:ext cx="5066419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843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Cultural Elements to Overcome</a:t>
            </a:r>
            <a:endParaRPr lang="en-US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44008"/>
              </p:ext>
            </p:extLst>
          </p:nvPr>
        </p:nvGraphicFramePr>
        <p:xfrm>
          <a:off x="1772166" y="1709024"/>
          <a:ext cx="8383687" cy="4524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388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US" sz="3200" b="1"/>
              <a:t>Cross-Cultural Theories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57F1E4F-1CFF-5643-939E-217C01CDF565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 sz="190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 r="2" b="4169"/>
          <a:stretch/>
        </p:blipFill>
        <p:spPr>
          <a:xfrm>
            <a:off x="7761249" y="1583473"/>
            <a:ext cx="3782294" cy="3992138"/>
          </a:xfrm>
          <a:prstGeom prst="rect">
            <a:avLst/>
          </a:prstGeom>
        </p:spPr>
      </p:pic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6703461"/>
              </p:ext>
            </p:extLst>
          </p:nvPr>
        </p:nvGraphicFramePr>
        <p:xfrm>
          <a:off x="1683955" y="1773045"/>
          <a:ext cx="5240951" cy="4616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00541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US" sz="3200" b="1"/>
              <a:t>Market Insights and Consumer Behavior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57F1E4F-1CFF-5643-939E-217C01CDF565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sz="190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 l="5800" r="17065" b="-1"/>
          <a:stretch/>
        </p:blipFill>
        <p:spPr>
          <a:xfrm>
            <a:off x="6091916" y="645106"/>
            <a:ext cx="5451627" cy="5247747"/>
          </a:xfrm>
          <a:prstGeom prst="rect">
            <a:avLst/>
          </a:prstGeom>
        </p:spPr>
      </p:pic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734549"/>
              </p:ext>
            </p:extLst>
          </p:nvPr>
        </p:nvGraphicFramePr>
        <p:xfrm>
          <a:off x="1683956" y="2133600"/>
          <a:ext cx="4140772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7494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417009"/>
            <a:ext cx="8911687" cy="1280890"/>
          </a:xfrm>
        </p:spPr>
        <p:txBody>
          <a:bodyPr/>
          <a:lstStyle/>
          <a:p>
            <a:r>
              <a:rPr lang="en-US" b="1" dirty="0"/>
              <a:t>Negotiation Strategies for Success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2966822"/>
              </p:ext>
            </p:extLst>
          </p:nvPr>
        </p:nvGraphicFramePr>
        <p:xfrm>
          <a:off x="1097905" y="1264554"/>
          <a:ext cx="7540190" cy="52587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/>
          <a:srcRect r="22131"/>
          <a:stretch/>
        </p:blipFill>
        <p:spPr>
          <a:xfrm>
            <a:off x="8638095" y="2131243"/>
            <a:ext cx="3553905" cy="3628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283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7511" y="247038"/>
            <a:ext cx="8911687" cy="1280890"/>
          </a:xfrm>
        </p:spPr>
        <p:txBody>
          <a:bodyPr/>
          <a:lstStyle/>
          <a:p>
            <a:r>
              <a:rPr lang="en-US" b="1" dirty="0"/>
              <a:t>Recommendations for the Partnership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360976"/>
              </p:ext>
            </p:extLst>
          </p:nvPr>
        </p:nvGraphicFramePr>
        <p:xfrm>
          <a:off x="2221567" y="1152907"/>
          <a:ext cx="8915400" cy="4449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/>
          <a:srcRect t="12904"/>
          <a:stretch/>
        </p:blipFill>
        <p:spPr>
          <a:xfrm>
            <a:off x="4732254" y="5624946"/>
            <a:ext cx="6042583" cy="116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659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 b="1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38518" y="3265737"/>
            <a:ext cx="779767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57F1E4F-1CFF-5643-939E-217C01CDF565}" type="slidenum">
              <a:rPr lang="en-US" sz="1900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900">
              <a:solidFill>
                <a:srgbClr val="FFFFFF"/>
              </a:solidFill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87062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8372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329899"/>
            <a:ext cx="8911687" cy="1280890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7592" y="1300899"/>
            <a:ext cx="9785022" cy="5410986"/>
          </a:xfrm>
        </p:spPr>
        <p:txBody>
          <a:bodyPr>
            <a:normAutofit fontScale="85000" lnSpcReduction="10000"/>
          </a:bodyPr>
          <a:lstStyle/>
          <a:p>
            <a:pPr marL="0" indent="-457200">
              <a:lnSpc>
                <a:spcPct val="150000"/>
              </a:lnSpc>
              <a:buNone/>
            </a:pPr>
            <a:r>
              <a:rPr lang="en-US" sz="1700" dirty="0"/>
              <a:t>Ahmed, H.U., Huang, Y. and Lu, P. (2021). A Review of Car-Following Models and Modeling Tools for Human and Autonomous-Ready Driving Behaviors in Micro-Simulation. </a:t>
            </a:r>
            <a:r>
              <a:rPr lang="en-US" sz="1700" i="1" dirty="0"/>
              <a:t>Smart Cities</a:t>
            </a:r>
            <a:r>
              <a:rPr lang="en-US" sz="1700" dirty="0"/>
              <a:t>, 4(1), pp.314–335. </a:t>
            </a:r>
            <a:r>
              <a:rPr lang="en-US" sz="1700" dirty="0" err="1"/>
              <a:t>doi:https</a:t>
            </a:r>
            <a:r>
              <a:rPr lang="en-US" sz="1700" dirty="0"/>
              <a:t>://doi.org/10.3390/smartcities4010019.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US" sz="1700" dirty="0" err="1"/>
              <a:t>Choudhary</a:t>
            </a:r>
            <a:r>
              <a:rPr lang="en-US" sz="1700" dirty="0"/>
              <a:t>, N.A., </a:t>
            </a:r>
            <a:r>
              <a:rPr lang="en-US" sz="1700" dirty="0" err="1"/>
              <a:t>Ramkumar</a:t>
            </a:r>
            <a:r>
              <a:rPr lang="en-US" sz="1700" dirty="0"/>
              <a:t>, M., </a:t>
            </a:r>
            <a:r>
              <a:rPr lang="en-US" sz="1700" dirty="0" err="1"/>
              <a:t>Schoenherr</a:t>
            </a:r>
            <a:r>
              <a:rPr lang="en-US" sz="1700" dirty="0"/>
              <a:t>, T., Rana, N.P. and </a:t>
            </a:r>
            <a:r>
              <a:rPr lang="en-US" sz="1700" dirty="0" err="1"/>
              <a:t>Dwivedi</a:t>
            </a:r>
            <a:r>
              <a:rPr lang="en-US" sz="1700" dirty="0"/>
              <a:t>, Y.K. (2022). Does Reshoring Affect the Resilience and Sustainability of Supply Chain Networks? the Cases of Apple and Jaguar Land Rover. </a:t>
            </a:r>
            <a:r>
              <a:rPr lang="en-US" sz="1700" i="1" dirty="0"/>
              <a:t>British Journal of Management</a:t>
            </a:r>
            <a:r>
              <a:rPr lang="en-US" sz="1700" dirty="0"/>
              <a:t>, 34(3).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US" sz="1700" dirty="0" err="1"/>
              <a:t>Gasgoo</a:t>
            </a:r>
            <a:r>
              <a:rPr lang="en-US" sz="1700" dirty="0"/>
              <a:t>. (2020). </a:t>
            </a:r>
            <a:r>
              <a:rPr lang="en-US" sz="1700" i="1" dirty="0"/>
              <a:t>Jaguar Land Rover’s China retail sales jump 25% YoY in 2023</a:t>
            </a:r>
            <a:r>
              <a:rPr lang="en-US" sz="1700" dirty="0"/>
              <a:t>. [online]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US" sz="1700" dirty="0"/>
              <a:t>Li, X., Roberts, J., Yan, Y. and Tan, H., 2016. Management of cultural differences under various forms of China–UK higher education strategic alliances. Studies in Higher Education, 41(4), pp.774-798.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US" sz="1700" dirty="0"/>
              <a:t>Tindall, R. (2023). </a:t>
            </a:r>
            <a:r>
              <a:rPr lang="en-US" sz="1700" i="1" dirty="0"/>
              <a:t>In Conversation with Jaguar Land Rover</a:t>
            </a:r>
            <a:r>
              <a:rPr lang="en-US" sz="1700" dirty="0"/>
              <a:t>. [online] Focus - China Britain Business Council. Available at: https://focus.cbbc.org/why-jaguar-land-rover-is-confident-in-the-growth-of-chinas-luxury-car-market/.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US" sz="1700" dirty="0"/>
              <a:t>Zhang, P. (2024). </a:t>
            </a:r>
            <a:r>
              <a:rPr lang="en-US" sz="1700" i="1" dirty="0"/>
              <a:t>Jaguar Land Rover to make new Freelander-branded EVs using Chery’s platform</a:t>
            </a:r>
            <a:r>
              <a:rPr lang="en-US" sz="1700" dirty="0"/>
              <a:t>. [online] </a:t>
            </a:r>
            <a:r>
              <a:rPr lang="en-US" sz="1700" dirty="0" err="1"/>
              <a:t>CnEVPost</a:t>
            </a:r>
            <a:r>
              <a:rPr lang="en-US" sz="1700" dirty="0"/>
              <a:t>. Available at: https://cnevpost.com/2024/06/19/jlr-to-make-freelander-evs-using-chery-platform/.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06457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130</TotalTime>
  <Words>940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Wisp</vt:lpstr>
      <vt:lpstr>Jaguar Land Rover’s Strategic Partnership with China: Manufacturing and R&amp;D</vt:lpstr>
      <vt:lpstr>Outline of the Presentation</vt:lpstr>
      <vt:lpstr>Introduction: Jaguar Land Rover and China</vt:lpstr>
      <vt:lpstr>Background on JLR’s Success in China</vt:lpstr>
      <vt:lpstr>Cultural Elements to Overcome</vt:lpstr>
      <vt:lpstr>Cross-Cultural Theories</vt:lpstr>
      <vt:lpstr>Market Insights and Consumer Behavior</vt:lpstr>
      <vt:lpstr>Negotiation Strategies for Success</vt:lpstr>
      <vt:lpstr>Recommendations for the Partnership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Prabhjot Singh (2226481)</cp:lastModifiedBy>
  <cp:revision>122</cp:revision>
  <dcterms:created xsi:type="dcterms:W3CDTF">2025-04-11T11:13:26Z</dcterms:created>
  <dcterms:modified xsi:type="dcterms:W3CDTF">2025-04-15T18:48:15Z</dcterms:modified>
</cp:coreProperties>
</file>