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10/16/22</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9648528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10/16/22</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9304779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10/16/22</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33710383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10/16/22</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2421909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10/16/22</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3973867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10/16/22</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2388703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10/16/22</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5461840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10/16/22</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7175621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10/16/22</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5631594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10/16/22</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9358007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10/16/22</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8226164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10/16/22</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30666999"/>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53" r:id="rId6"/>
    <p:sldLayoutId id="2147483749" r:id="rId7"/>
    <p:sldLayoutId id="2147483750" r:id="rId8"/>
    <p:sldLayoutId id="2147483751" r:id="rId9"/>
    <p:sldLayoutId id="2147483752" r:id="rId10"/>
    <p:sldLayoutId id="2147483754"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hyperlink" Target="https://drexel.edu/soe/resources/student-teaching/advice/how-to-use-technology-in-the-classroom/"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5">
            <a:extLst>
              <a:ext uri="{FF2B5EF4-FFF2-40B4-BE49-F238E27FC236}">
                <a16:creationId xmlns:a16="http://schemas.microsoft.com/office/drawing/2014/main" id="{C7EA4B13-46D3-41EE-95DA-7B2100DE9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1" y="1028700"/>
            <a:ext cx="4038600" cy="48006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2" name="Group 21">
            <a:extLst>
              <a:ext uri="{FF2B5EF4-FFF2-40B4-BE49-F238E27FC236}">
                <a16:creationId xmlns:a16="http://schemas.microsoft.com/office/drawing/2014/main" id="{DCEEEBE1-DC7B-4168-90C6-DB88876E3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9" y="4550150"/>
            <a:ext cx="867485" cy="115439"/>
            <a:chOff x="8910933" y="1861308"/>
            <a:chExt cx="867485" cy="115439"/>
          </a:xfrm>
        </p:grpSpPr>
        <p:sp>
          <p:nvSpPr>
            <p:cNvPr id="23" name="Rectangle 22">
              <a:extLst>
                <a:ext uri="{FF2B5EF4-FFF2-40B4-BE49-F238E27FC236}">
                  <a16:creationId xmlns:a16="http://schemas.microsoft.com/office/drawing/2014/main" id="{43418E74-781F-419C-8C63-91C14AF8D8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9B0F0D1C-98D5-4C46-961A-0E36168C31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3E9C99B-47BB-461B-AEDE-0B227C5B25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898925" y="128851"/>
            <a:ext cx="4312262" cy="2030150"/>
          </a:xfrm>
        </p:spPr>
        <p:txBody>
          <a:bodyPr>
            <a:normAutofit/>
          </a:bodyPr>
          <a:lstStyle/>
          <a:p>
            <a:r>
              <a:rPr lang="en-GB" b="1" dirty="0"/>
              <a:t>TECHNOLOGY </a:t>
            </a:r>
            <a:r>
              <a:rPr lang="en-GB" sz="2400" b="1" dirty="0"/>
              <a:t>COLLABORATION</a:t>
            </a:r>
          </a:p>
        </p:txBody>
      </p:sp>
      <p:sp>
        <p:nvSpPr>
          <p:cNvPr id="3" name="Subtitle 2"/>
          <p:cNvSpPr>
            <a:spLocks noGrp="1"/>
          </p:cNvSpPr>
          <p:nvPr>
            <p:ph type="subTitle" idx="1"/>
          </p:nvPr>
        </p:nvSpPr>
        <p:spPr>
          <a:xfrm>
            <a:off x="1346537" y="2244546"/>
            <a:ext cx="3445261" cy="3808762"/>
          </a:xfrm>
        </p:spPr>
        <p:txBody>
          <a:bodyPr vert="horz" lIns="91440" tIns="45720" rIns="91440" bIns="45720" rtlCol="0" anchor="t">
            <a:normAutofit/>
          </a:bodyPr>
          <a:lstStyle/>
          <a:p>
            <a:r>
              <a:rPr lang="en-GB" sz="2400" dirty="0"/>
              <a:t>ARE STUDENTS CONFIDENT IN USING TECHNOLOGY TO COLLABORATE? </a:t>
            </a:r>
          </a:p>
        </p:txBody>
      </p:sp>
      <p:sp>
        <p:nvSpPr>
          <p:cNvPr id="5" name="TextBox 4">
            <a:extLst>
              <a:ext uri="{FF2B5EF4-FFF2-40B4-BE49-F238E27FC236}">
                <a16:creationId xmlns:a16="http://schemas.microsoft.com/office/drawing/2014/main" id="{F096A6A5-0ABF-5D43-BED1-906B51A5CC6D}"/>
              </a:ext>
            </a:extLst>
          </p:cNvPr>
          <p:cNvSpPr txBox="1"/>
          <p:nvPr/>
        </p:nvSpPr>
        <p:spPr>
          <a:xfrm>
            <a:off x="5954888" y="1411110"/>
            <a:ext cx="500944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chemeClr val="accent4">
                    <a:lumMod val="50000"/>
                  </a:schemeClr>
                </a:solidFill>
              </a:rPr>
              <a:t>NAME: Farhat Azhar 22133611</a:t>
            </a:r>
            <a:endParaRPr lang="en-US" dirty="0">
              <a:solidFill>
                <a:schemeClr val="accent4">
                  <a:lumMod val="50000"/>
                </a:schemeClr>
              </a:solidFill>
            </a:endParaRPr>
          </a:p>
          <a:p>
            <a:r>
              <a:rPr lang="en-GB" sz="2400" dirty="0">
                <a:solidFill>
                  <a:schemeClr val="accent4">
                    <a:lumMod val="50000"/>
                  </a:schemeClr>
                </a:solidFill>
              </a:rPr>
              <a:t>NAME: Nadeie Seaied 2212621</a:t>
            </a:r>
          </a:p>
          <a:p>
            <a:r>
              <a:rPr lang="en-GB" sz="2400" dirty="0">
                <a:solidFill>
                  <a:schemeClr val="accent4">
                    <a:lumMod val="50000"/>
                  </a:schemeClr>
                </a:solidFill>
              </a:rPr>
              <a:t>NAME: Misba khan 2212997 </a:t>
            </a:r>
          </a:p>
        </p:txBody>
      </p:sp>
      <p:sp>
        <p:nvSpPr>
          <p:cNvPr id="6" name="TextBox 5">
            <a:extLst>
              <a:ext uri="{FF2B5EF4-FFF2-40B4-BE49-F238E27FC236}">
                <a16:creationId xmlns:a16="http://schemas.microsoft.com/office/drawing/2014/main" id="{1A0DB65C-0395-7AC5-680E-B7851E7F0C30}"/>
              </a:ext>
            </a:extLst>
          </p:cNvPr>
          <p:cNvSpPr txBox="1"/>
          <p:nvPr/>
        </p:nvSpPr>
        <p:spPr>
          <a:xfrm>
            <a:off x="5856110" y="2963333"/>
            <a:ext cx="563033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a:t>
            </a:r>
            <a:r>
              <a:rPr lang="en-GB" b="1" dirty="0"/>
              <a:t>GROUP L </a:t>
            </a:r>
          </a:p>
          <a:p>
            <a:endParaRPr lang="en-GB" b="1" dirty="0"/>
          </a:p>
          <a:p>
            <a:r>
              <a:rPr lang="en-GB" dirty="0"/>
              <a:t>LECTURER NAME: ZENO LEUNG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64B1AD-BAD6-C57F-61EA-A75B7DAE591A}"/>
              </a:ext>
            </a:extLst>
          </p:cNvPr>
          <p:cNvSpPr>
            <a:spLocks noGrp="1"/>
          </p:cNvSpPr>
          <p:nvPr>
            <p:ph type="title"/>
          </p:nvPr>
        </p:nvSpPr>
        <p:spPr>
          <a:xfrm>
            <a:off x="1481417" y="722376"/>
            <a:ext cx="9229167" cy="1288825"/>
          </a:xfrm>
        </p:spPr>
        <p:txBody>
          <a:bodyPr anchor="b">
            <a:normAutofit/>
          </a:bodyPr>
          <a:lstStyle/>
          <a:p>
            <a:pPr algn="ctr"/>
            <a:r>
              <a:rPr lang="en-GB" dirty="0">
                <a:latin typeface="Century Gothic"/>
              </a:rPr>
              <a:t>ARE STUDENTS CONFINDENT IN USING TECHNOLOGY TO COLLABORATE?</a:t>
            </a:r>
            <a:endParaRPr lang="en-GB">
              <a:latin typeface="Century Gothic"/>
            </a:endParaRPr>
          </a:p>
        </p:txBody>
      </p:sp>
      <p:sp>
        <p:nvSpPr>
          <p:cNvPr id="3" name="Content Placeholder 2">
            <a:extLst>
              <a:ext uri="{FF2B5EF4-FFF2-40B4-BE49-F238E27FC236}">
                <a16:creationId xmlns:a16="http://schemas.microsoft.com/office/drawing/2014/main" id="{719BA885-8B5F-D911-0623-E31B761010F3}"/>
              </a:ext>
            </a:extLst>
          </p:cNvPr>
          <p:cNvSpPr>
            <a:spLocks noGrp="1"/>
          </p:cNvSpPr>
          <p:nvPr>
            <p:ph idx="1"/>
          </p:nvPr>
        </p:nvSpPr>
        <p:spPr>
          <a:xfrm>
            <a:off x="4660900" y="2478581"/>
            <a:ext cx="5930900" cy="3028597"/>
          </a:xfrm>
        </p:spPr>
        <p:txBody>
          <a:bodyPr vert="horz" lIns="91440" tIns="45720" rIns="91440" bIns="45720" rtlCol="0" anchor="ctr">
            <a:normAutofit/>
          </a:bodyPr>
          <a:lstStyle/>
          <a:p>
            <a:pPr>
              <a:lnSpc>
                <a:spcPct val="100000"/>
              </a:lnSpc>
            </a:pPr>
            <a:r>
              <a:rPr lang="en-GB" dirty="0">
                <a:latin typeface="Calibri Light"/>
                <a:cs typeface="Calibri Light"/>
              </a:rPr>
              <a:t>Online technology and online communication helps encourage peer cooperation for example interaction in class and on home-based assignments. Which makes students often feel more able to ask for help in email rather the in person and with this technology students collaboration and collaborative is much more easier. And since self-confidence will help students learn to grow in a classroom and the boost that technology can give them is essential. </a:t>
            </a:r>
            <a:endParaRPr lang="en-GB">
              <a:latin typeface="Calibri Light"/>
              <a:cs typeface="Calibri Light"/>
            </a:endParaRPr>
          </a:p>
        </p:txBody>
      </p:sp>
      <p:pic>
        <p:nvPicPr>
          <p:cNvPr id="4" name="Picture 4">
            <a:extLst>
              <a:ext uri="{FF2B5EF4-FFF2-40B4-BE49-F238E27FC236}">
                <a16:creationId xmlns:a16="http://schemas.microsoft.com/office/drawing/2014/main" id="{61B3F67A-ABF3-CB9C-2594-CC6E18200B28}"/>
              </a:ext>
            </a:extLst>
          </p:cNvPr>
          <p:cNvPicPr>
            <a:picLocks noChangeAspect="1"/>
          </p:cNvPicPr>
          <p:nvPr/>
        </p:nvPicPr>
        <p:blipFill rotWithShape="1">
          <a:blip r:embed="rId2"/>
          <a:srcRect l="24891" r="8905" b="-2"/>
          <a:stretch/>
        </p:blipFill>
        <p:spPr>
          <a:xfrm>
            <a:off x="1481417" y="2586549"/>
            <a:ext cx="2569883" cy="2626801"/>
          </a:xfrm>
          <a:prstGeom prst="rect">
            <a:avLst/>
          </a:prstGeom>
        </p:spPr>
      </p:pic>
      <p:grpSp>
        <p:nvGrpSpPr>
          <p:cNvPr id="15" name="Group 14">
            <a:extLst>
              <a:ext uri="{FF2B5EF4-FFF2-40B4-BE49-F238E27FC236}">
                <a16:creationId xmlns:a16="http://schemas.microsoft.com/office/drawing/2014/main" id="{D87FFE71-34DC-4C53-AE0F-6B141D081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7" y="5854127"/>
            <a:ext cx="867485" cy="115439"/>
            <a:chOff x="8910933" y="1861308"/>
            <a:chExt cx="867485" cy="115439"/>
          </a:xfrm>
        </p:grpSpPr>
        <p:sp>
          <p:nvSpPr>
            <p:cNvPr id="16" name="Rectangle 15">
              <a:extLst>
                <a:ext uri="{FF2B5EF4-FFF2-40B4-BE49-F238E27FC236}">
                  <a16:creationId xmlns:a16="http://schemas.microsoft.com/office/drawing/2014/main" id="{37DF92F1-0E20-46AC-BB8F-F66926B40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FFA14CB4-8459-4D23-B4FF-8F9868E3FC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0C763F-37C4-4E00-AEB2-8867F4AA2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5" name="TextBox 4">
            <a:extLst>
              <a:ext uri="{FF2B5EF4-FFF2-40B4-BE49-F238E27FC236}">
                <a16:creationId xmlns:a16="http://schemas.microsoft.com/office/drawing/2014/main" id="{F1D459E7-35BA-A15A-9445-77777B428C55}"/>
              </a:ext>
            </a:extLst>
          </p:cNvPr>
          <p:cNvSpPr txBox="1"/>
          <p:nvPr/>
        </p:nvSpPr>
        <p:spPr>
          <a:xfrm>
            <a:off x="9429452" y="5808794"/>
            <a:ext cx="2438400" cy="369332"/>
          </a:xfrm>
          <a:prstGeom prst="rect">
            <a:avLst/>
          </a:prstGeom>
          <a:noFill/>
        </p:spPr>
        <p:txBody>
          <a:bodyPr wrap="square" rtlCol="0">
            <a:spAutoFit/>
          </a:bodyPr>
          <a:lstStyle/>
          <a:p>
            <a:pPr algn="l"/>
            <a:r>
              <a:rPr lang="en-GB" dirty="0"/>
              <a:t>Farhat Azhar</a:t>
            </a:r>
            <a:endParaRPr lang="en-US" dirty="0"/>
          </a:p>
        </p:txBody>
      </p:sp>
    </p:spTree>
    <p:extLst>
      <p:ext uri="{BB962C8B-B14F-4D97-AF65-F5344CB8AC3E}">
        <p14:creationId xmlns:p14="http://schemas.microsoft.com/office/powerpoint/2010/main" val="20562854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B5B2BB2-2BB7-6CA4-D6B7-53C82C9AF81C}"/>
              </a:ext>
            </a:extLst>
          </p:cNvPr>
          <p:cNvSpPr txBox="1"/>
          <p:nvPr/>
        </p:nvSpPr>
        <p:spPr>
          <a:xfrm>
            <a:off x="592666" y="578555"/>
            <a:ext cx="89323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entury Gothic"/>
              </a:rPr>
              <a:t>RATIONALE </a:t>
            </a:r>
          </a:p>
        </p:txBody>
      </p:sp>
      <p:sp>
        <p:nvSpPr>
          <p:cNvPr id="3" name="TextBox 2">
            <a:extLst>
              <a:ext uri="{FF2B5EF4-FFF2-40B4-BE49-F238E27FC236}">
                <a16:creationId xmlns:a16="http://schemas.microsoft.com/office/drawing/2014/main" id="{AA1AD086-C968-4BFC-3E3C-37E0C8CC5DBA}"/>
              </a:ext>
            </a:extLst>
          </p:cNvPr>
          <p:cNvSpPr txBox="1"/>
          <p:nvPr/>
        </p:nvSpPr>
        <p:spPr>
          <a:xfrm>
            <a:off x="592667" y="1326444"/>
            <a:ext cx="10879666" cy="11387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Calibri Light"/>
                <a:cs typeface="Calibri Light"/>
              </a:rPr>
              <a:t>PEER COLLABORATION</a:t>
            </a:r>
          </a:p>
          <a:p>
            <a:r>
              <a:rPr lang="en-GB" sz="1600" dirty="0">
                <a:latin typeface="Calibri Light"/>
                <a:cs typeface="Calibri Light"/>
              </a:rPr>
              <a:t>THIS IS AN ONLINE COMMUNICATION AND ALSO SHARED TECHNOLOGY PLATFORMS THAT ENCOURGE SOCIAL INTERCATION IN CLASS AND ONLINE ASSESSMENTS. THIS OFTEN MAKES STUDENTS FEEL MORE ABLE TO ASK FOR HELP IN AN EMAIL.. THE CONNECTION OF THE STUDENTS FOE COURSE WORK ALLOWS THIS TO COLLOBARTE AND TRANSFORM STUDENT PEFORMNACE.</a:t>
            </a:r>
            <a:endParaRPr lang="en-GB" sz="2000" b="1" dirty="0">
              <a:latin typeface="Calibri Light"/>
              <a:cs typeface="Calibri Light"/>
            </a:endParaRPr>
          </a:p>
        </p:txBody>
      </p:sp>
      <p:sp>
        <p:nvSpPr>
          <p:cNvPr id="4" name="TextBox 3">
            <a:extLst>
              <a:ext uri="{FF2B5EF4-FFF2-40B4-BE49-F238E27FC236}">
                <a16:creationId xmlns:a16="http://schemas.microsoft.com/office/drawing/2014/main" id="{82FB908E-E7A0-B6CB-D172-B262EE966D9B}"/>
              </a:ext>
            </a:extLst>
          </p:cNvPr>
          <p:cNvSpPr txBox="1"/>
          <p:nvPr/>
        </p:nvSpPr>
        <p:spPr>
          <a:xfrm>
            <a:off x="592667" y="3062111"/>
            <a:ext cx="10526888"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Calibri Light"/>
                <a:cs typeface="Calibri Light"/>
              </a:rPr>
              <a:t>ABILITY TO USE OUSTIDE RESOURES </a:t>
            </a:r>
            <a:endParaRPr lang="en-GB">
              <a:latin typeface="Calibri Light"/>
              <a:cs typeface="Calibri Light"/>
            </a:endParaRPr>
          </a:p>
          <a:p>
            <a:r>
              <a:rPr lang="en-GB" sz="1600" dirty="0">
                <a:latin typeface="Calibri Light"/>
                <a:cs typeface="Calibri Light"/>
              </a:rPr>
              <a:t>THIS IS ALL ABOUT WHEN GIVING STUDNETS A BROAD INFORMATION BASE, ALSO WITH THE ADDITION OF ONLINE RESOURCES THIS ENABLES THEM TO FIND THEIR SOLUTIONS TO THEIR QUESTIONS. AND THOSE PUPILS WHO FIND ALL ANSWERS THEMSLEVES WILL FEEL A GREATER SENSE OF ACCOMPLISHMENT THEN THOSE WHO RELY ON TEXTBOOKS. </a:t>
            </a:r>
            <a:endParaRPr lang="en-GB" sz="1600" b="1" dirty="0">
              <a:latin typeface="Century Gothic"/>
            </a:endParaRPr>
          </a:p>
        </p:txBody>
      </p:sp>
      <p:sp>
        <p:nvSpPr>
          <p:cNvPr id="5" name="TextBox 4">
            <a:extLst>
              <a:ext uri="{FF2B5EF4-FFF2-40B4-BE49-F238E27FC236}">
                <a16:creationId xmlns:a16="http://schemas.microsoft.com/office/drawing/2014/main" id="{1FA92E41-4872-16F9-ADD2-BA9375589F26}"/>
              </a:ext>
            </a:extLst>
          </p:cNvPr>
          <p:cNvSpPr txBox="1"/>
          <p:nvPr/>
        </p:nvSpPr>
        <p:spPr>
          <a:xfrm>
            <a:off x="592666" y="4769556"/>
            <a:ext cx="10103555"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Calibri Light"/>
                <a:cs typeface="Calibri"/>
              </a:rPr>
              <a:t>INCREASES INTERACTION OF SHY STUDNETS </a:t>
            </a:r>
          </a:p>
          <a:p>
            <a:r>
              <a:rPr lang="en-GB" sz="1600" dirty="0">
                <a:latin typeface="Calibri Light"/>
                <a:cs typeface="Calibri"/>
              </a:rPr>
              <a:t>WHEN HAVING ONLINE DISCUSSIONS OR ASSESSMENTS IT BOOSTS THE INVOLVEMENT OF THOSE CERTAIN STUDENTS THAT LACK THE CONFIDENCE TO RAISE THEIR HANDS AND THE ABILITY TO VERIFY THEIR ANSWER BEFORE GIVING IT OR EVEN PRIVATLEY ANSWERING QUESTIONS HELP SHY STUDNETS TO ALSO ENGAGE. </a:t>
            </a:r>
            <a:endParaRPr lang="en-GB" b="1" dirty="0">
              <a:latin typeface="Calibri Light"/>
              <a:cs typeface="Calibri"/>
            </a:endParaRPr>
          </a:p>
        </p:txBody>
      </p:sp>
      <p:sp>
        <p:nvSpPr>
          <p:cNvPr id="6" name="TextBox 5">
            <a:extLst>
              <a:ext uri="{FF2B5EF4-FFF2-40B4-BE49-F238E27FC236}">
                <a16:creationId xmlns:a16="http://schemas.microsoft.com/office/drawing/2014/main" id="{2F1CECAC-D4CB-51E6-9556-A5B02A9FF8CE}"/>
              </a:ext>
            </a:extLst>
          </p:cNvPr>
          <p:cNvSpPr txBox="1"/>
          <p:nvPr/>
        </p:nvSpPr>
        <p:spPr>
          <a:xfrm>
            <a:off x="10178791" y="5877552"/>
            <a:ext cx="2587083" cy="369332"/>
          </a:xfrm>
          <a:prstGeom prst="rect">
            <a:avLst/>
          </a:prstGeom>
          <a:noFill/>
        </p:spPr>
        <p:txBody>
          <a:bodyPr wrap="square" rtlCol="0">
            <a:spAutoFit/>
          </a:bodyPr>
          <a:lstStyle/>
          <a:p>
            <a:pPr algn="l"/>
            <a:r>
              <a:rPr lang="en-GB" dirty="0"/>
              <a:t>Misba khan </a:t>
            </a:r>
            <a:endParaRPr lang="en-US" dirty="0"/>
          </a:p>
        </p:txBody>
      </p:sp>
    </p:spTree>
    <p:extLst>
      <p:ext uri="{BB962C8B-B14F-4D97-AF65-F5344CB8AC3E}">
        <p14:creationId xmlns:p14="http://schemas.microsoft.com/office/powerpoint/2010/main" val="12601718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lumMod val="65000"/>
            <a:lumOff val="3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D4C04BF-62EC-0FDC-251C-9B11D95CB718}"/>
              </a:ext>
            </a:extLst>
          </p:cNvPr>
          <p:cNvSpPr txBox="1"/>
          <p:nvPr/>
        </p:nvSpPr>
        <p:spPr>
          <a:xfrm>
            <a:off x="634999" y="606778"/>
            <a:ext cx="57149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solidFill>
                  <a:schemeClr val="bg1"/>
                </a:solidFill>
                <a:latin typeface="Angsana New"/>
                <a:cs typeface="Angsana New"/>
              </a:rPr>
              <a:t>Proposed method </a:t>
            </a:r>
          </a:p>
        </p:txBody>
      </p:sp>
      <p:sp>
        <p:nvSpPr>
          <p:cNvPr id="3" name="TextBox 2">
            <a:extLst>
              <a:ext uri="{FF2B5EF4-FFF2-40B4-BE49-F238E27FC236}">
                <a16:creationId xmlns:a16="http://schemas.microsoft.com/office/drawing/2014/main" id="{1F7E31A0-3A2A-B352-2AF7-9F83E7CAE183}"/>
              </a:ext>
            </a:extLst>
          </p:cNvPr>
          <p:cNvSpPr txBox="1"/>
          <p:nvPr/>
        </p:nvSpPr>
        <p:spPr>
          <a:xfrm>
            <a:off x="592667" y="1580445"/>
            <a:ext cx="1075266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chemeClr val="bg1"/>
                </a:solidFill>
                <a:latin typeface="Calibri Light"/>
                <a:cs typeface="Calibri Light"/>
              </a:rPr>
              <a:t>WHAT: </a:t>
            </a:r>
            <a:r>
              <a:rPr lang="en-GB" dirty="0">
                <a:solidFill>
                  <a:schemeClr val="bg1"/>
                </a:solidFill>
                <a:latin typeface="Calibri Light"/>
                <a:cs typeface="Calibri Light"/>
              </a:rPr>
              <a:t>Technology in education simply refers to the use of technology that enhances the student learning experience. Using technology in classrooms including virtual classroom helps to create learners that are actively engaged with learning objectives. </a:t>
            </a:r>
          </a:p>
        </p:txBody>
      </p:sp>
      <p:sp>
        <p:nvSpPr>
          <p:cNvPr id="4" name="TextBox 3">
            <a:extLst>
              <a:ext uri="{FF2B5EF4-FFF2-40B4-BE49-F238E27FC236}">
                <a16:creationId xmlns:a16="http://schemas.microsoft.com/office/drawing/2014/main" id="{94C6E785-3521-4715-C9A9-1FBCD23EEF4A}"/>
              </a:ext>
            </a:extLst>
          </p:cNvPr>
          <p:cNvSpPr txBox="1"/>
          <p:nvPr/>
        </p:nvSpPr>
        <p:spPr>
          <a:xfrm>
            <a:off x="592666" y="3104443"/>
            <a:ext cx="1034344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chemeClr val="bg1"/>
                </a:solidFill>
                <a:latin typeface="Calibri Light"/>
                <a:cs typeface="Calibri Light"/>
              </a:rPr>
              <a:t>HOW: </a:t>
            </a:r>
            <a:r>
              <a:rPr lang="en-GB" dirty="0">
                <a:solidFill>
                  <a:schemeClr val="bg1"/>
                </a:solidFill>
                <a:latin typeface="Calibri Light"/>
                <a:cs typeface="Calibri Light"/>
              </a:rPr>
              <a:t>Technology in classroom can be a financial burden however students do not need their own laptops or tablets to succeed with technology. There are also classroom tablets which are in place so it can allow teachers  to implement differentiation throughout instructions. Students can also work at their own pace. </a:t>
            </a:r>
          </a:p>
        </p:txBody>
      </p:sp>
      <p:sp>
        <p:nvSpPr>
          <p:cNvPr id="5" name="TextBox 4">
            <a:extLst>
              <a:ext uri="{FF2B5EF4-FFF2-40B4-BE49-F238E27FC236}">
                <a16:creationId xmlns:a16="http://schemas.microsoft.com/office/drawing/2014/main" id="{B393E4CA-F862-E723-8800-FC2788008083}"/>
              </a:ext>
            </a:extLst>
          </p:cNvPr>
          <p:cNvSpPr txBox="1"/>
          <p:nvPr/>
        </p:nvSpPr>
        <p:spPr>
          <a:xfrm>
            <a:off x="592666" y="4631224"/>
            <a:ext cx="1039988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chemeClr val="bg1"/>
                </a:solidFill>
                <a:latin typeface="Calibri Light"/>
                <a:cs typeface="Calibri Light"/>
              </a:rPr>
              <a:t>WHY: </a:t>
            </a:r>
            <a:r>
              <a:rPr lang="en-GB" dirty="0">
                <a:solidFill>
                  <a:schemeClr val="bg1"/>
                </a:solidFill>
                <a:latin typeface="Calibri Light"/>
                <a:cs typeface="Calibri Light"/>
              </a:rPr>
              <a:t>Teachers find it more often to find success when they present the opportunity to use technology in the classrooms. And there is also various benefits and effect when students use technology for educational work. </a:t>
            </a:r>
          </a:p>
        </p:txBody>
      </p:sp>
      <p:sp>
        <p:nvSpPr>
          <p:cNvPr id="6" name="TextBox 5">
            <a:extLst>
              <a:ext uri="{FF2B5EF4-FFF2-40B4-BE49-F238E27FC236}">
                <a16:creationId xmlns:a16="http://schemas.microsoft.com/office/drawing/2014/main" id="{CBA796BC-F6EC-70DD-C9F8-D3779C76D724}"/>
              </a:ext>
            </a:extLst>
          </p:cNvPr>
          <p:cNvSpPr txBox="1"/>
          <p:nvPr/>
        </p:nvSpPr>
        <p:spPr>
          <a:xfrm>
            <a:off x="5187795" y="2523892"/>
            <a:ext cx="1828800" cy="1828800"/>
          </a:xfrm>
          <a:prstGeom prst="rect">
            <a:avLst/>
          </a:prstGeom>
          <a:noFill/>
        </p:spPr>
        <p:txBody>
          <a:bodyPr wrap="square" rtlCol="0">
            <a:spAutoFit/>
          </a:bodyPr>
          <a:lstStyle/>
          <a:p>
            <a:pPr algn="l"/>
            <a:endParaRPr lang="en-US" dirty="0"/>
          </a:p>
        </p:txBody>
      </p:sp>
      <p:sp>
        <p:nvSpPr>
          <p:cNvPr id="7" name="TextBox 6">
            <a:extLst>
              <a:ext uri="{FF2B5EF4-FFF2-40B4-BE49-F238E27FC236}">
                <a16:creationId xmlns:a16="http://schemas.microsoft.com/office/drawing/2014/main" id="{B6C3072D-B0DD-2650-F060-00D7EC8C7972}"/>
              </a:ext>
            </a:extLst>
          </p:cNvPr>
          <p:cNvSpPr txBox="1"/>
          <p:nvPr/>
        </p:nvSpPr>
        <p:spPr>
          <a:xfrm>
            <a:off x="5187795" y="2523892"/>
            <a:ext cx="1828800" cy="1828800"/>
          </a:xfrm>
          <a:prstGeom prst="rect">
            <a:avLst/>
          </a:prstGeom>
          <a:noFill/>
        </p:spPr>
        <p:txBody>
          <a:bodyPr wrap="square" rtlCol="0">
            <a:spAutoFit/>
          </a:bodyPr>
          <a:lstStyle/>
          <a:p>
            <a:pPr algn="l"/>
            <a:endParaRPr lang="en-US" dirty="0"/>
          </a:p>
        </p:txBody>
      </p:sp>
      <p:sp>
        <p:nvSpPr>
          <p:cNvPr id="12" name="TextBox 11">
            <a:extLst>
              <a:ext uri="{FF2B5EF4-FFF2-40B4-BE49-F238E27FC236}">
                <a16:creationId xmlns:a16="http://schemas.microsoft.com/office/drawing/2014/main" id="{027A771C-CD40-8B2E-F517-F39A32A0FED9}"/>
              </a:ext>
            </a:extLst>
          </p:cNvPr>
          <p:cNvSpPr txBox="1"/>
          <p:nvPr/>
        </p:nvSpPr>
        <p:spPr>
          <a:xfrm rot="10800000" flipH="1" flipV="1">
            <a:off x="9323657" y="5766850"/>
            <a:ext cx="2416098" cy="369332"/>
          </a:xfrm>
          <a:prstGeom prst="rect">
            <a:avLst/>
          </a:prstGeom>
          <a:noFill/>
        </p:spPr>
        <p:txBody>
          <a:bodyPr wrap="square" rtlCol="0">
            <a:spAutoFit/>
          </a:bodyPr>
          <a:lstStyle/>
          <a:p>
            <a:pPr algn="l"/>
            <a:r>
              <a:rPr lang="en-GB" dirty="0">
                <a:solidFill>
                  <a:schemeClr val="bg1"/>
                </a:solidFill>
              </a:rPr>
              <a:t>Nadeie Seaied </a:t>
            </a:r>
            <a:endParaRPr lang="en-US" dirty="0">
              <a:solidFill>
                <a:schemeClr val="bg1"/>
              </a:solidFill>
            </a:endParaRPr>
          </a:p>
        </p:txBody>
      </p:sp>
    </p:spTree>
    <p:extLst>
      <p:ext uri="{BB962C8B-B14F-4D97-AF65-F5344CB8AC3E}">
        <p14:creationId xmlns:p14="http://schemas.microsoft.com/office/powerpoint/2010/main" val="7958263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Freeform: Shape 9">
            <a:extLst>
              <a:ext uri="{FF2B5EF4-FFF2-40B4-BE49-F238E27FC236}">
                <a16:creationId xmlns:a16="http://schemas.microsoft.com/office/drawing/2014/main" id="{9EB54D17-3792-403D-9127-495845021D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11">
            <a:extLst>
              <a:ext uri="{FF2B5EF4-FFF2-40B4-BE49-F238E27FC236}">
                <a16:creationId xmlns:a16="http://schemas.microsoft.com/office/drawing/2014/main" id="{C07271E9-21F4-400B-84B6-052EAFCFE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3">
            <a:extLst>
              <a:ext uri="{FF2B5EF4-FFF2-40B4-BE49-F238E27FC236}">
                <a16:creationId xmlns:a16="http://schemas.microsoft.com/office/drawing/2014/main" id="{3E3D78ED-34B7-4F8E-8377-994DCAD3C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9648"/>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Diagram&#10;&#10;Description automatically generated">
            <a:extLst>
              <a:ext uri="{FF2B5EF4-FFF2-40B4-BE49-F238E27FC236}">
                <a16:creationId xmlns:a16="http://schemas.microsoft.com/office/drawing/2014/main" id="{83B47A62-EC21-54F2-85ED-ADAD41BE50ED}"/>
              </a:ext>
            </a:extLst>
          </p:cNvPr>
          <p:cNvPicPr>
            <a:picLocks noChangeAspect="1"/>
          </p:cNvPicPr>
          <p:nvPr/>
        </p:nvPicPr>
        <p:blipFill rotWithShape="1">
          <a:blip r:embed="rId2">
            <a:alphaModFix amt="40000"/>
          </a:blip>
          <a:srcRect l="15042" r="18404" b="1"/>
          <a:stretch/>
        </p:blipFill>
        <p:spPr>
          <a:xfrm>
            <a:off x="20" y="10"/>
            <a:ext cx="12191979" cy="6869638"/>
          </a:xfrm>
          <a:prstGeom prst="rect">
            <a:avLst/>
          </a:prstGeom>
        </p:spPr>
      </p:pic>
      <p:sp>
        <p:nvSpPr>
          <p:cNvPr id="2" name="TextBox 1">
            <a:extLst>
              <a:ext uri="{FF2B5EF4-FFF2-40B4-BE49-F238E27FC236}">
                <a16:creationId xmlns:a16="http://schemas.microsoft.com/office/drawing/2014/main" id="{C9CBB9F1-3613-441A-672E-79FE88096F55}"/>
              </a:ext>
            </a:extLst>
          </p:cNvPr>
          <p:cNvSpPr txBox="1"/>
          <p:nvPr/>
        </p:nvSpPr>
        <p:spPr>
          <a:xfrm>
            <a:off x="1736785" y="723900"/>
            <a:ext cx="8718430" cy="1288489"/>
          </a:xfrm>
          <a:prstGeom prst="rect">
            <a:avLst/>
          </a:prstGeom>
          <a:effectLst>
            <a:outerShdw blurRad="50800" dist="12700" dir="2700000" algn="tl" rotWithShape="0">
              <a:prstClr val="black">
                <a:alpha val="40000"/>
              </a:prstClr>
            </a:outerShdw>
          </a:effectLst>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lnSpc>
                <a:spcPct val="110000"/>
              </a:lnSpc>
              <a:spcBef>
                <a:spcPct val="0"/>
              </a:spcBef>
              <a:spcAft>
                <a:spcPts val="600"/>
              </a:spcAft>
            </a:pPr>
            <a:r>
              <a:rPr lang="en-US" sz="3200" u="sng">
                <a:latin typeface="+mj-lt"/>
                <a:ea typeface="+mj-ea"/>
                <a:cs typeface="+mj-cs"/>
              </a:rPr>
              <a:t>ETHNICAL CONSIDERATIONS</a:t>
            </a:r>
            <a:r>
              <a:rPr lang="en-US" sz="3200">
                <a:latin typeface="+mj-lt"/>
                <a:ea typeface="+mj-ea"/>
                <a:cs typeface="+mj-cs"/>
              </a:rPr>
              <a:t> </a:t>
            </a:r>
          </a:p>
        </p:txBody>
      </p:sp>
      <p:sp>
        <p:nvSpPr>
          <p:cNvPr id="3" name="TextBox 2">
            <a:extLst>
              <a:ext uri="{FF2B5EF4-FFF2-40B4-BE49-F238E27FC236}">
                <a16:creationId xmlns:a16="http://schemas.microsoft.com/office/drawing/2014/main" id="{6A23BB8F-D833-9D99-586C-A1545A6B40FC}"/>
              </a:ext>
            </a:extLst>
          </p:cNvPr>
          <p:cNvSpPr txBox="1"/>
          <p:nvPr/>
        </p:nvSpPr>
        <p:spPr>
          <a:xfrm>
            <a:off x="2701962" y="2161903"/>
            <a:ext cx="6788076" cy="3416512"/>
          </a:xfrm>
          <a:prstGeom prst="rect">
            <a:avLst/>
          </a:prstGeom>
          <a:effectLst>
            <a:outerShdw blurRad="50800" dist="12700" dir="2700000" algn="tl" rotWithShape="0">
              <a:prstClr val="black">
                <a:alpha val="40000"/>
              </a:prstClr>
            </a:outerShdw>
          </a:effectLst>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gn="ctr">
              <a:lnSpc>
                <a:spcPct val="110000"/>
              </a:lnSpc>
              <a:spcAft>
                <a:spcPts val="600"/>
              </a:spcAft>
            </a:pPr>
            <a:r>
              <a:rPr lang="en-US" b="1" dirty="0">
                <a:solidFill>
                  <a:schemeClr val="bg1">
                    <a:lumMod val="10000"/>
                    <a:lumOff val="90000"/>
                  </a:schemeClr>
                </a:solidFill>
              </a:rPr>
              <a:t>TECHNOLOGY CAN BRING UP ETHNICAL ISSUES TO A FROEFRONT LONG BEFORE THE STUDENTS LEARN HOW TO ACTUALLY HANDLE REAL LIFE SITUTAIONS FROM ANY ETHNICAL STANDPOINT. CHILDREN DO NOT ALSO HAVE ANY PREPORTAION FOR ANY TYPES OF CYBERBULLING AND ANY COPYRIGHT. TEACHER MAY ALSO NOT ONLY CONTEND WITH STUDENTS ALSO BRINGING DEVICES TO SCHOOL BUT ALSO THEIR VARIOUS SKILL LEVELS IN ALSO USING THEM AND THE INTERENT. </a:t>
            </a:r>
          </a:p>
        </p:txBody>
      </p:sp>
      <p:grpSp>
        <p:nvGrpSpPr>
          <p:cNvPr id="26" name="Group 15">
            <a:extLst>
              <a:ext uri="{FF2B5EF4-FFF2-40B4-BE49-F238E27FC236}">
                <a16:creationId xmlns:a16="http://schemas.microsoft.com/office/drawing/2014/main" id="{A1527245-C5C2-4BD3-8317-C4D6D7A102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849932"/>
            <a:ext cx="867485" cy="115439"/>
            <a:chOff x="8910933" y="1861308"/>
            <a:chExt cx="867485" cy="115439"/>
          </a:xfrm>
        </p:grpSpPr>
        <p:sp>
          <p:nvSpPr>
            <p:cNvPr id="17" name="Rectangle 16">
              <a:extLst>
                <a:ext uri="{FF2B5EF4-FFF2-40B4-BE49-F238E27FC236}">
                  <a16:creationId xmlns:a16="http://schemas.microsoft.com/office/drawing/2014/main" id="{E03BA463-C04F-4127-9100-1F376E519B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ffectLst>
                  <a:outerShdw blurRad="38100" dist="38100" dir="2700000" algn="tl">
                    <a:srgbClr val="000000">
                      <a:alpha val="43137"/>
                    </a:srgbClr>
                  </a:outerShdw>
                </a:effectLst>
              </a:endParaRPr>
            </a:p>
          </p:txBody>
        </p:sp>
        <p:cxnSp>
          <p:nvCxnSpPr>
            <p:cNvPr id="27" name="Straight Connector 17">
              <a:extLst>
                <a:ext uri="{FF2B5EF4-FFF2-40B4-BE49-F238E27FC236}">
                  <a16:creationId xmlns:a16="http://schemas.microsoft.com/office/drawing/2014/main" id="{01FD6DA6-F7BC-4426-8465-928C4EC4A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A28AE3-3C29-44E4-80A5-C2937F8E7A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4" name="TextBox 3">
            <a:extLst>
              <a:ext uri="{FF2B5EF4-FFF2-40B4-BE49-F238E27FC236}">
                <a16:creationId xmlns:a16="http://schemas.microsoft.com/office/drawing/2014/main" id="{BE039F3B-F827-B6A0-6C31-CF09EFA4C3C2}"/>
              </a:ext>
            </a:extLst>
          </p:cNvPr>
          <p:cNvSpPr txBox="1"/>
          <p:nvPr/>
        </p:nvSpPr>
        <p:spPr>
          <a:xfrm>
            <a:off x="10019409" y="5393749"/>
            <a:ext cx="2060170" cy="369332"/>
          </a:xfrm>
          <a:prstGeom prst="rect">
            <a:avLst/>
          </a:prstGeom>
          <a:noFill/>
        </p:spPr>
        <p:txBody>
          <a:bodyPr wrap="square" rtlCol="0">
            <a:spAutoFit/>
          </a:bodyPr>
          <a:lstStyle/>
          <a:p>
            <a:pPr algn="l"/>
            <a:r>
              <a:rPr lang="en-GB" dirty="0"/>
              <a:t>Farhat Azhar </a:t>
            </a:r>
            <a:endParaRPr lang="en-US" dirty="0"/>
          </a:p>
        </p:txBody>
      </p:sp>
    </p:spTree>
    <p:extLst>
      <p:ext uri="{BB962C8B-B14F-4D97-AF65-F5344CB8AC3E}">
        <p14:creationId xmlns:p14="http://schemas.microsoft.com/office/powerpoint/2010/main" val="51565141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3E71914E-2077-7767-F865-D49F1CEBED60}"/>
              </a:ext>
            </a:extLst>
          </p:cNvPr>
          <p:cNvGraphicFramePr>
            <a:graphicFrameLocks noGrp="1"/>
          </p:cNvGraphicFramePr>
          <p:nvPr>
            <p:extLst>
              <p:ext uri="{D42A27DB-BD31-4B8C-83A1-F6EECF244321}">
                <p14:modId xmlns:p14="http://schemas.microsoft.com/office/powerpoint/2010/main" val="4291159264"/>
              </p:ext>
            </p:extLst>
          </p:nvPr>
        </p:nvGraphicFramePr>
        <p:xfrm>
          <a:off x="-28222" y="14111"/>
          <a:ext cx="12246855" cy="6858424"/>
        </p:xfrm>
        <a:graphic>
          <a:graphicData uri="http://schemas.openxmlformats.org/drawingml/2006/table">
            <a:tbl>
              <a:tblPr firstRow="1" bandRow="1">
                <a:tableStyleId>{5C22544A-7EE6-4342-B048-85BDC9FD1C3A}</a:tableStyleId>
              </a:tblPr>
              <a:tblGrid>
                <a:gridCol w="4082285">
                  <a:extLst>
                    <a:ext uri="{9D8B030D-6E8A-4147-A177-3AD203B41FA5}">
                      <a16:colId xmlns:a16="http://schemas.microsoft.com/office/drawing/2014/main" val="2340870844"/>
                    </a:ext>
                  </a:extLst>
                </a:gridCol>
                <a:gridCol w="4082285">
                  <a:extLst>
                    <a:ext uri="{9D8B030D-6E8A-4147-A177-3AD203B41FA5}">
                      <a16:colId xmlns:a16="http://schemas.microsoft.com/office/drawing/2014/main" val="2851137574"/>
                    </a:ext>
                  </a:extLst>
                </a:gridCol>
                <a:gridCol w="4082285">
                  <a:extLst>
                    <a:ext uri="{9D8B030D-6E8A-4147-A177-3AD203B41FA5}">
                      <a16:colId xmlns:a16="http://schemas.microsoft.com/office/drawing/2014/main" val="315349781"/>
                    </a:ext>
                  </a:extLst>
                </a:gridCol>
              </a:tblGrid>
              <a:tr h="930684">
                <a:tc>
                  <a:txBody>
                    <a:bodyPr/>
                    <a:lstStyle/>
                    <a:p>
                      <a:r>
                        <a:rPr lang="en-GB" dirty="0"/>
                        <a:t>1900-1920 - age of the one room school house </a:t>
                      </a:r>
                    </a:p>
                  </a:txBody>
                  <a:tcPr/>
                </a:tc>
                <a:tc>
                  <a:txBody>
                    <a:bodyPr/>
                    <a:lstStyle/>
                    <a:p>
                      <a:r>
                        <a:rPr lang="en-GB" dirty="0"/>
                        <a:t>1967 - development of calculator and programming language developed  </a:t>
                      </a:r>
                    </a:p>
                  </a:txBody>
                  <a:tcPr/>
                </a:tc>
                <a:tc>
                  <a:txBody>
                    <a:bodyPr/>
                    <a:lstStyle/>
                    <a:p>
                      <a:r>
                        <a:rPr lang="en-GB" dirty="0"/>
                        <a:t>1999 – SMART boards introduced in schools </a:t>
                      </a:r>
                    </a:p>
                  </a:txBody>
                  <a:tcPr/>
                </a:tc>
                <a:extLst>
                  <a:ext uri="{0D108BD9-81ED-4DB2-BD59-A6C34878D82A}">
                    <a16:rowId xmlns:a16="http://schemas.microsoft.com/office/drawing/2014/main" val="754107601"/>
                  </a:ext>
                </a:extLst>
              </a:tr>
              <a:tr h="930684">
                <a:tc>
                  <a:txBody>
                    <a:bodyPr/>
                    <a:lstStyle/>
                    <a:p>
                      <a:r>
                        <a:rPr lang="en-GB" dirty="0"/>
                        <a:t>1923 - radios that were introduced to classroom </a:t>
                      </a:r>
                    </a:p>
                  </a:txBody>
                  <a:tcPr/>
                </a:tc>
                <a:tc>
                  <a:txBody>
                    <a:bodyPr/>
                    <a:lstStyle/>
                    <a:p>
                      <a:r>
                        <a:rPr lang="en-GB" dirty="0"/>
                        <a:t>1973 – computing consortium</a:t>
                      </a:r>
                    </a:p>
                  </a:txBody>
                  <a:tcPr/>
                </a:tc>
                <a:tc>
                  <a:txBody>
                    <a:bodyPr/>
                    <a:lstStyle/>
                    <a:p>
                      <a:r>
                        <a:rPr lang="en-GB" dirty="0"/>
                        <a:t>2001 – 80% schools with internet access for teachers in classrooms </a:t>
                      </a:r>
                    </a:p>
                  </a:txBody>
                  <a:tcPr/>
                </a:tc>
                <a:extLst>
                  <a:ext uri="{0D108BD9-81ED-4DB2-BD59-A6C34878D82A}">
                    <a16:rowId xmlns:a16="http://schemas.microsoft.com/office/drawing/2014/main" val="1130648221"/>
                  </a:ext>
                </a:extLst>
              </a:tr>
              <a:tr h="930684">
                <a:tc>
                  <a:txBody>
                    <a:bodyPr/>
                    <a:lstStyle/>
                    <a:p>
                      <a:r>
                        <a:rPr lang="en-GB" dirty="0"/>
                        <a:t>1930s - overheard projectors </a:t>
                      </a:r>
                    </a:p>
                  </a:txBody>
                  <a:tcPr/>
                </a:tc>
                <a:tc>
                  <a:txBody>
                    <a:bodyPr/>
                    <a:lstStyle/>
                    <a:p>
                      <a:r>
                        <a:rPr lang="en-GB" dirty="0"/>
                        <a:t>1984 – the apple computer developed</a:t>
                      </a:r>
                    </a:p>
                  </a:txBody>
                  <a:tcPr/>
                </a:tc>
                <a:tc>
                  <a:txBody>
                    <a:bodyPr/>
                    <a:lstStyle/>
                    <a:p>
                      <a:r>
                        <a:rPr lang="en-GB" dirty="0"/>
                        <a:t>2002 – 99% of schools had internet access</a:t>
                      </a:r>
                    </a:p>
                  </a:txBody>
                  <a:tcPr/>
                </a:tc>
                <a:extLst>
                  <a:ext uri="{0D108BD9-81ED-4DB2-BD59-A6C34878D82A}">
                    <a16:rowId xmlns:a16="http://schemas.microsoft.com/office/drawing/2014/main" val="2095259455"/>
                  </a:ext>
                </a:extLst>
              </a:tr>
              <a:tr h="973638">
                <a:tc>
                  <a:txBody>
                    <a:bodyPr/>
                    <a:lstStyle/>
                    <a:p>
                      <a:r>
                        <a:rPr lang="en-GB" dirty="0"/>
                        <a:t>1933 – 52% of schools where using silent films 3% were using sound films </a:t>
                      </a:r>
                    </a:p>
                  </a:txBody>
                  <a:tcPr/>
                </a:tc>
                <a:tc>
                  <a:txBody>
                    <a:bodyPr/>
                    <a:lstStyle/>
                    <a:p>
                      <a:r>
                        <a:rPr lang="en-GB" dirty="0"/>
                        <a:t>1985 – touch typing software </a:t>
                      </a:r>
                    </a:p>
                  </a:txBody>
                  <a:tcPr/>
                </a:tc>
                <a:tc>
                  <a:txBody>
                    <a:bodyPr/>
                    <a:lstStyle/>
                    <a:p>
                      <a:r>
                        <a:rPr lang="en-GB" dirty="0"/>
                        <a:t>2009 – 1 computer for ever 5.3 students </a:t>
                      </a:r>
                    </a:p>
                    <a:p>
                      <a:pPr lvl="0">
                        <a:buNone/>
                      </a:pPr>
                      <a:r>
                        <a:rPr lang="en-GB" dirty="0"/>
                        <a:t>2010 - 1 wireless device for every 3.4 students </a:t>
                      </a:r>
                    </a:p>
                  </a:txBody>
                  <a:tcPr/>
                </a:tc>
                <a:extLst>
                  <a:ext uri="{0D108BD9-81ED-4DB2-BD59-A6C34878D82A}">
                    <a16:rowId xmlns:a16="http://schemas.microsoft.com/office/drawing/2014/main" val="3281994297"/>
                  </a:ext>
                </a:extLst>
              </a:tr>
              <a:tr h="930684">
                <a:tc>
                  <a:txBody>
                    <a:bodyPr/>
                    <a:lstStyle/>
                    <a:p>
                      <a:r>
                        <a:rPr lang="en-GB" dirty="0"/>
                        <a:t>1939 – the first tv appeared in classrooms in LA</a:t>
                      </a:r>
                    </a:p>
                  </a:txBody>
                  <a:tcPr/>
                </a:tc>
                <a:tc>
                  <a:txBody>
                    <a:bodyPr/>
                    <a:lstStyle/>
                    <a:p>
                      <a:r>
                        <a:rPr lang="en-GB" dirty="0"/>
                        <a:t>1988 – laptops where developed </a:t>
                      </a:r>
                    </a:p>
                  </a:txBody>
                  <a:tcPr/>
                </a:tc>
                <a:tc>
                  <a:txBody>
                    <a:bodyPr/>
                    <a:lstStyle/>
                    <a:p>
                      <a:r>
                        <a:rPr lang="en-GB" dirty="0"/>
                        <a:t>2011 – 80% of children under 5 use internet daily </a:t>
                      </a:r>
                    </a:p>
                  </a:txBody>
                  <a:tcPr/>
                </a:tc>
                <a:extLst>
                  <a:ext uri="{0D108BD9-81ED-4DB2-BD59-A6C34878D82A}">
                    <a16:rowId xmlns:a16="http://schemas.microsoft.com/office/drawing/2014/main" val="3096472753"/>
                  </a:ext>
                </a:extLst>
              </a:tr>
              <a:tr h="930684">
                <a:tc>
                  <a:txBody>
                    <a:bodyPr/>
                    <a:lstStyle/>
                    <a:p>
                      <a:r>
                        <a:rPr lang="en-GB" dirty="0"/>
                        <a:t>1950 – headphones became popular I schools </a:t>
                      </a:r>
                    </a:p>
                  </a:txBody>
                  <a:tcPr/>
                </a:tc>
                <a:tc>
                  <a:txBody>
                    <a:bodyPr/>
                    <a:lstStyle/>
                    <a:p>
                      <a:r>
                        <a:rPr lang="en-GB" dirty="0"/>
                        <a:t>1990 – CD-ROM disks became a new kind of storage </a:t>
                      </a:r>
                    </a:p>
                  </a:txBody>
                  <a:tcPr/>
                </a:tc>
                <a:tc>
                  <a:txBody>
                    <a:bodyPr/>
                    <a:lstStyle/>
                    <a:p>
                      <a:r>
                        <a:rPr lang="en-GB" dirty="0"/>
                        <a:t>2012 – 1.5 million </a:t>
                      </a:r>
                      <a:r>
                        <a:rPr lang="en-GB" dirty="0" err="1"/>
                        <a:t>ipads</a:t>
                      </a:r>
                      <a:r>
                        <a:rPr lang="en-GB" dirty="0"/>
                        <a:t> provided by schools </a:t>
                      </a:r>
                    </a:p>
                  </a:txBody>
                  <a:tcPr/>
                </a:tc>
                <a:extLst>
                  <a:ext uri="{0D108BD9-81ED-4DB2-BD59-A6C34878D82A}">
                    <a16:rowId xmlns:a16="http://schemas.microsoft.com/office/drawing/2014/main" val="3056871358"/>
                  </a:ext>
                </a:extLst>
              </a:tr>
              <a:tr h="1231366">
                <a:tc>
                  <a:txBody>
                    <a:bodyPr/>
                    <a:lstStyle/>
                    <a:p>
                      <a:r>
                        <a:rPr lang="en-GB" dirty="0"/>
                        <a:t>1964 – BASIC developed to give students a simple language that was earn way to learn </a:t>
                      </a:r>
                    </a:p>
                  </a:txBody>
                  <a:tcPr/>
                </a:tc>
                <a:tc>
                  <a:txBody>
                    <a:bodyPr/>
                    <a:lstStyle/>
                    <a:p>
                      <a:r>
                        <a:rPr lang="en-GB" dirty="0"/>
                        <a:t>1996 – create instructional web pages </a:t>
                      </a:r>
                    </a:p>
                  </a:txBody>
                  <a:tcPr/>
                </a:tc>
                <a:tc>
                  <a:txBody>
                    <a:bodyPr/>
                    <a:lstStyle/>
                    <a:p>
                      <a:r>
                        <a:rPr lang="en-GB" dirty="0"/>
                        <a:t>2013 -  90% of students under the age of 18 have access to mobile technology </a:t>
                      </a:r>
                    </a:p>
                  </a:txBody>
                  <a:tcPr/>
                </a:tc>
                <a:extLst>
                  <a:ext uri="{0D108BD9-81ED-4DB2-BD59-A6C34878D82A}">
                    <a16:rowId xmlns:a16="http://schemas.microsoft.com/office/drawing/2014/main" val="2694019223"/>
                  </a:ext>
                </a:extLst>
              </a:tr>
            </a:tbl>
          </a:graphicData>
        </a:graphic>
      </p:graphicFrame>
      <p:sp>
        <p:nvSpPr>
          <p:cNvPr id="3" name="TextBox 2">
            <a:extLst>
              <a:ext uri="{FF2B5EF4-FFF2-40B4-BE49-F238E27FC236}">
                <a16:creationId xmlns:a16="http://schemas.microsoft.com/office/drawing/2014/main" id="{5501CC93-6456-074F-6662-DEEA9137C873}"/>
              </a:ext>
            </a:extLst>
          </p:cNvPr>
          <p:cNvSpPr txBox="1"/>
          <p:nvPr/>
        </p:nvSpPr>
        <p:spPr>
          <a:xfrm>
            <a:off x="5187795" y="2523892"/>
            <a:ext cx="1828800" cy="369332"/>
          </a:xfrm>
          <a:prstGeom prst="rect">
            <a:avLst/>
          </a:prstGeom>
          <a:noFill/>
        </p:spPr>
        <p:txBody>
          <a:bodyPr wrap="square" rtlCol="0">
            <a:spAutoFit/>
          </a:bodyPr>
          <a:lstStyle/>
          <a:p>
            <a:pPr algn="l"/>
            <a:endParaRPr lang="en-US" dirty="0"/>
          </a:p>
        </p:txBody>
      </p:sp>
      <p:sp>
        <p:nvSpPr>
          <p:cNvPr id="4" name="TextBox 3">
            <a:extLst>
              <a:ext uri="{FF2B5EF4-FFF2-40B4-BE49-F238E27FC236}">
                <a16:creationId xmlns:a16="http://schemas.microsoft.com/office/drawing/2014/main" id="{6067F5AC-C97F-7196-AA71-9D64BF823399}"/>
              </a:ext>
            </a:extLst>
          </p:cNvPr>
          <p:cNvSpPr txBox="1"/>
          <p:nvPr/>
        </p:nvSpPr>
        <p:spPr>
          <a:xfrm rot="20253686">
            <a:off x="6628780" y="6627380"/>
            <a:ext cx="2756829" cy="369332"/>
          </a:xfrm>
          <a:prstGeom prst="rect">
            <a:avLst/>
          </a:prstGeom>
          <a:noFill/>
        </p:spPr>
        <p:txBody>
          <a:bodyPr wrap="square" rtlCol="0">
            <a:spAutoFit/>
          </a:bodyPr>
          <a:lstStyle/>
          <a:p>
            <a:pPr algn="l"/>
            <a:r>
              <a:rPr lang="en-GB" dirty="0"/>
              <a:t>Misba khan </a:t>
            </a:r>
            <a:endParaRPr lang="en-US" dirty="0"/>
          </a:p>
        </p:txBody>
      </p:sp>
      <p:sp>
        <p:nvSpPr>
          <p:cNvPr id="5" name="TextBox 4">
            <a:extLst>
              <a:ext uri="{FF2B5EF4-FFF2-40B4-BE49-F238E27FC236}">
                <a16:creationId xmlns:a16="http://schemas.microsoft.com/office/drawing/2014/main" id="{8B2E2533-A0AD-76C8-5DF1-A65E805261FC}"/>
              </a:ext>
            </a:extLst>
          </p:cNvPr>
          <p:cNvSpPr txBox="1"/>
          <p:nvPr/>
        </p:nvSpPr>
        <p:spPr>
          <a:xfrm>
            <a:off x="2434733" y="6442714"/>
            <a:ext cx="1869890" cy="369332"/>
          </a:xfrm>
          <a:prstGeom prst="rect">
            <a:avLst/>
          </a:prstGeom>
          <a:noFill/>
        </p:spPr>
        <p:txBody>
          <a:bodyPr wrap="square" rtlCol="0">
            <a:spAutoFit/>
          </a:bodyPr>
          <a:lstStyle/>
          <a:p>
            <a:pPr algn="l"/>
            <a:r>
              <a:rPr lang="en-GB" dirty="0"/>
              <a:t>Misba khan </a:t>
            </a:r>
            <a:endParaRPr lang="en-US" dirty="0"/>
          </a:p>
        </p:txBody>
      </p:sp>
      <p:sp>
        <p:nvSpPr>
          <p:cNvPr id="6" name="TextBox 5">
            <a:extLst>
              <a:ext uri="{FF2B5EF4-FFF2-40B4-BE49-F238E27FC236}">
                <a16:creationId xmlns:a16="http://schemas.microsoft.com/office/drawing/2014/main" id="{823B1273-A1E7-592E-1759-3B35ED96155E}"/>
              </a:ext>
            </a:extLst>
          </p:cNvPr>
          <p:cNvSpPr txBox="1"/>
          <p:nvPr/>
        </p:nvSpPr>
        <p:spPr>
          <a:xfrm>
            <a:off x="6178394" y="6442714"/>
            <a:ext cx="1828800" cy="369332"/>
          </a:xfrm>
          <a:prstGeom prst="rect">
            <a:avLst/>
          </a:prstGeom>
          <a:noFill/>
        </p:spPr>
        <p:txBody>
          <a:bodyPr wrap="square" rtlCol="0">
            <a:spAutoFit/>
          </a:bodyPr>
          <a:lstStyle/>
          <a:p>
            <a:pPr algn="l"/>
            <a:r>
              <a:rPr lang="en-GB" dirty="0"/>
              <a:t>Farhat Azhar </a:t>
            </a:r>
            <a:endParaRPr lang="en-US" dirty="0"/>
          </a:p>
        </p:txBody>
      </p:sp>
      <p:sp>
        <p:nvSpPr>
          <p:cNvPr id="7" name="TextBox 6">
            <a:extLst>
              <a:ext uri="{FF2B5EF4-FFF2-40B4-BE49-F238E27FC236}">
                <a16:creationId xmlns:a16="http://schemas.microsoft.com/office/drawing/2014/main" id="{B573EAB9-935B-8CC7-526F-B9642E6C2114}"/>
              </a:ext>
            </a:extLst>
          </p:cNvPr>
          <p:cNvSpPr txBox="1"/>
          <p:nvPr/>
        </p:nvSpPr>
        <p:spPr>
          <a:xfrm>
            <a:off x="10147703" y="6442714"/>
            <a:ext cx="1828800" cy="369332"/>
          </a:xfrm>
          <a:prstGeom prst="rect">
            <a:avLst/>
          </a:prstGeom>
          <a:noFill/>
        </p:spPr>
        <p:txBody>
          <a:bodyPr wrap="square" rtlCol="0">
            <a:spAutoFit/>
          </a:bodyPr>
          <a:lstStyle/>
          <a:p>
            <a:pPr algn="l"/>
            <a:r>
              <a:rPr lang="en-GB" dirty="0"/>
              <a:t>Nadeie Seaied</a:t>
            </a:r>
            <a:endParaRPr lang="en-US" dirty="0"/>
          </a:p>
        </p:txBody>
      </p:sp>
    </p:spTree>
    <p:extLst>
      <p:ext uri="{BB962C8B-B14F-4D97-AF65-F5344CB8AC3E}">
        <p14:creationId xmlns:p14="http://schemas.microsoft.com/office/powerpoint/2010/main" val="9052227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Freeform: Shape 8">
            <a:extLst>
              <a:ext uri="{FF2B5EF4-FFF2-40B4-BE49-F238E27FC236}">
                <a16:creationId xmlns:a16="http://schemas.microsoft.com/office/drawing/2014/main" id="{9EB54D17-3792-403D-9127-495845021D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6" name="Rectangle 10">
            <a:extLst>
              <a:ext uri="{FF2B5EF4-FFF2-40B4-BE49-F238E27FC236}">
                <a16:creationId xmlns:a16="http://schemas.microsoft.com/office/drawing/2014/main" id="{C07271E9-21F4-400B-84B6-052EAFCFE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12">
            <a:extLst>
              <a:ext uri="{FF2B5EF4-FFF2-40B4-BE49-F238E27FC236}">
                <a16:creationId xmlns:a16="http://schemas.microsoft.com/office/drawing/2014/main" id="{3E3D78ED-34B7-4F8E-8377-994DCAD3C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9648"/>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person&#10;&#10;Description automatically generated">
            <a:extLst>
              <a:ext uri="{FF2B5EF4-FFF2-40B4-BE49-F238E27FC236}">
                <a16:creationId xmlns:a16="http://schemas.microsoft.com/office/drawing/2014/main" id="{142AA4E4-F3B5-5084-0A3D-E80F881E7850}"/>
              </a:ext>
            </a:extLst>
          </p:cNvPr>
          <p:cNvPicPr>
            <a:picLocks noChangeAspect="1"/>
          </p:cNvPicPr>
          <p:nvPr/>
        </p:nvPicPr>
        <p:blipFill rotWithShape="1">
          <a:blip r:embed="rId2">
            <a:alphaModFix amt="40000"/>
          </a:blip>
          <a:srcRect t="9001" b="6269"/>
          <a:stretch/>
        </p:blipFill>
        <p:spPr>
          <a:xfrm>
            <a:off x="20" y="10"/>
            <a:ext cx="12191979" cy="6869638"/>
          </a:xfrm>
          <a:prstGeom prst="rect">
            <a:avLst/>
          </a:prstGeom>
        </p:spPr>
      </p:pic>
      <p:sp>
        <p:nvSpPr>
          <p:cNvPr id="2" name="TextBox 1">
            <a:extLst>
              <a:ext uri="{FF2B5EF4-FFF2-40B4-BE49-F238E27FC236}">
                <a16:creationId xmlns:a16="http://schemas.microsoft.com/office/drawing/2014/main" id="{D23CAB89-9951-404A-4921-E876C442101F}"/>
              </a:ext>
            </a:extLst>
          </p:cNvPr>
          <p:cNvSpPr txBox="1"/>
          <p:nvPr/>
        </p:nvSpPr>
        <p:spPr>
          <a:xfrm>
            <a:off x="1736785" y="357011"/>
            <a:ext cx="8718430" cy="1288489"/>
          </a:xfrm>
          <a:prstGeom prst="rect">
            <a:avLst/>
          </a:prstGeom>
          <a:effectLst>
            <a:outerShdw blurRad="50800" dist="12700" dir="2700000" algn="tl" rotWithShape="0">
              <a:prstClr val="black">
                <a:alpha val="40000"/>
              </a:prstClr>
            </a:outerShdw>
          </a:effectLst>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lnSpc>
                <a:spcPct val="110000"/>
              </a:lnSpc>
              <a:spcBef>
                <a:spcPct val="0"/>
              </a:spcBef>
              <a:spcAft>
                <a:spcPts val="600"/>
              </a:spcAft>
            </a:pPr>
            <a:r>
              <a:rPr lang="en-US" sz="3200">
                <a:latin typeface="+mj-lt"/>
                <a:ea typeface="+mj-ea"/>
                <a:cs typeface="+mj-cs"/>
              </a:rPr>
              <a:t>HYPOTHESIS </a:t>
            </a:r>
          </a:p>
        </p:txBody>
      </p:sp>
      <p:sp>
        <p:nvSpPr>
          <p:cNvPr id="3" name="TextBox 2">
            <a:extLst>
              <a:ext uri="{FF2B5EF4-FFF2-40B4-BE49-F238E27FC236}">
                <a16:creationId xmlns:a16="http://schemas.microsoft.com/office/drawing/2014/main" id="{37C7F27A-DD3F-34FF-4A01-0292FF3AACD4}"/>
              </a:ext>
            </a:extLst>
          </p:cNvPr>
          <p:cNvSpPr txBox="1"/>
          <p:nvPr/>
        </p:nvSpPr>
        <p:spPr>
          <a:xfrm>
            <a:off x="2081074" y="1950236"/>
            <a:ext cx="8029853" cy="3416512"/>
          </a:xfrm>
          <a:prstGeom prst="rect">
            <a:avLst/>
          </a:prstGeom>
          <a:effectLst>
            <a:outerShdw blurRad="50800" dist="12700" dir="2700000" algn="tl" rotWithShape="0">
              <a:prstClr val="black">
                <a:alpha val="40000"/>
              </a:prstClr>
            </a:outerShdw>
          </a:effectLst>
        </p:spPr>
        <p:txBody>
          <a:bodyPr rot="0" spcFirstLastPara="0" vertOverflow="overflow" horzOverflow="overflow" vert="horz" lIns="91440" tIns="45720" rIns="91440" bIns="45720" numCol="1" spcCol="0" rtlCol="0" fromWordArt="0" anchorCtr="0" forceAA="0" compatLnSpc="1">
            <a:prstTxWarp prst="textNoShape">
              <a:avLst/>
            </a:prstTxWarp>
            <a:noAutofit/>
          </a:bodyPr>
          <a:lstStyle/>
          <a:p>
            <a:pPr algn="ctr">
              <a:lnSpc>
                <a:spcPct val="110000"/>
              </a:lnSpc>
              <a:spcAft>
                <a:spcPts val="600"/>
              </a:spcAft>
            </a:pPr>
            <a:r>
              <a:rPr lang="en-US" sz="2000" b="1" dirty="0"/>
              <a:t>OUR HYPOTHESIS IS THAT TECHNOLOGY DOES HELP STUDENTS CALLABORTE AS STUDNETS FIND IT USEFUL</a:t>
            </a:r>
            <a:r>
              <a:rPr lang="en-GB" sz="2000" b="1" dirty="0"/>
              <a:t> </a:t>
            </a:r>
            <a:r>
              <a:rPr lang="en-US" sz="2000" b="1" dirty="0"/>
              <a:t> AND EAISER TO DO ALL EDUCTINOAL ASSESSMENT ONLINE. AND HELPS WITH THEIR SELF CONFIEDNCE AND SOME FIND THAT THEY CAN FEEL MORE CONFIEDENT TO ASK QUTEIONS AND EVEN PRIVATLEY. HOWEVER THERE MUST BE A CLEAR UNDERSATNDING FOR STUDENTS HOW TO USE TECHONOLGY TO COLLORABTE IN A GOOD MANNER. IN CLUISON ARE MORE CONFIDENT TO USE TECHNOLGY TO COLLARBTE.</a:t>
            </a:r>
          </a:p>
        </p:txBody>
      </p:sp>
      <p:grpSp>
        <p:nvGrpSpPr>
          <p:cNvPr id="38" name="Group 14">
            <a:extLst>
              <a:ext uri="{FF2B5EF4-FFF2-40B4-BE49-F238E27FC236}">
                <a16:creationId xmlns:a16="http://schemas.microsoft.com/office/drawing/2014/main" id="{A1527245-C5C2-4BD3-8317-C4D6D7A102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849932"/>
            <a:ext cx="867485" cy="115439"/>
            <a:chOff x="8910933" y="1861308"/>
            <a:chExt cx="867485" cy="115439"/>
          </a:xfrm>
        </p:grpSpPr>
        <p:sp>
          <p:nvSpPr>
            <p:cNvPr id="16" name="Rectangle 15">
              <a:extLst>
                <a:ext uri="{FF2B5EF4-FFF2-40B4-BE49-F238E27FC236}">
                  <a16:creationId xmlns:a16="http://schemas.microsoft.com/office/drawing/2014/main" id="{E03BA463-C04F-4127-9100-1F376E519B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01FD6DA6-F7BC-4426-8465-928C4EC4A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9A28AE3-3C29-44E4-80A5-C2937F8E7A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5" name="TextBox 4">
            <a:extLst>
              <a:ext uri="{FF2B5EF4-FFF2-40B4-BE49-F238E27FC236}">
                <a16:creationId xmlns:a16="http://schemas.microsoft.com/office/drawing/2014/main" id="{692C20B3-644F-B87D-2786-1D39B9E9E799}"/>
              </a:ext>
            </a:extLst>
          </p:cNvPr>
          <p:cNvSpPr txBox="1"/>
          <p:nvPr/>
        </p:nvSpPr>
        <p:spPr>
          <a:xfrm>
            <a:off x="9847825" y="5743042"/>
            <a:ext cx="1828800" cy="369332"/>
          </a:xfrm>
          <a:prstGeom prst="rect">
            <a:avLst/>
          </a:prstGeom>
          <a:noFill/>
        </p:spPr>
        <p:txBody>
          <a:bodyPr wrap="square" rtlCol="0">
            <a:spAutoFit/>
          </a:bodyPr>
          <a:lstStyle/>
          <a:p>
            <a:pPr algn="l"/>
            <a:r>
              <a:rPr lang="en-GB" dirty="0"/>
              <a:t>Misba khan </a:t>
            </a:r>
            <a:endParaRPr lang="en-US" dirty="0"/>
          </a:p>
        </p:txBody>
      </p:sp>
    </p:spTree>
    <p:extLst>
      <p:ext uri="{BB962C8B-B14F-4D97-AF65-F5344CB8AC3E}">
        <p14:creationId xmlns:p14="http://schemas.microsoft.com/office/powerpoint/2010/main" val="368424146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E9E0B03-7038-9753-03F7-A1D8A25E1666}"/>
              </a:ext>
            </a:extLst>
          </p:cNvPr>
          <p:cNvSpPr txBox="1"/>
          <p:nvPr/>
        </p:nvSpPr>
        <p:spPr>
          <a:xfrm>
            <a:off x="592666" y="507999"/>
            <a:ext cx="49106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REFRENCES:</a:t>
            </a:r>
          </a:p>
        </p:txBody>
      </p:sp>
      <p:sp>
        <p:nvSpPr>
          <p:cNvPr id="3" name="TextBox 2">
            <a:extLst>
              <a:ext uri="{FF2B5EF4-FFF2-40B4-BE49-F238E27FC236}">
                <a16:creationId xmlns:a16="http://schemas.microsoft.com/office/drawing/2014/main" id="{B0D84191-7A8F-54BD-9B6C-CBC097D4BE76}"/>
              </a:ext>
            </a:extLst>
          </p:cNvPr>
          <p:cNvSpPr txBox="1"/>
          <p:nvPr/>
        </p:nvSpPr>
        <p:spPr>
          <a:xfrm>
            <a:off x="592665" y="1171222"/>
            <a:ext cx="883355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Light"/>
                <a:cs typeface="Calibri Light"/>
              </a:rPr>
              <a:t>THE AVOCATE (NO DATE) </a:t>
            </a:r>
            <a:r>
              <a:rPr lang="en-GB" i="1" dirty="0">
                <a:latin typeface="Calibri Light"/>
                <a:cs typeface="Calibri Light"/>
              </a:rPr>
              <a:t>ABOUT HOW TECHONOLGY BOOTS STUDENTS CONFIDENCE: Available at:</a:t>
            </a:r>
            <a:r>
              <a:rPr lang="en-GB" dirty="0">
                <a:ea typeface="+mn-lt"/>
                <a:cs typeface="+mn-lt"/>
              </a:rPr>
              <a:t>9 Ways That Technology Boosts Student Confidence in the Classroom - The </a:t>
            </a:r>
            <a:r>
              <a:rPr lang="en-GB" dirty="0" err="1">
                <a:ea typeface="+mn-lt"/>
                <a:cs typeface="+mn-lt"/>
              </a:rPr>
              <a:t>Edvocate</a:t>
            </a:r>
            <a:r>
              <a:rPr lang="en-GB" dirty="0">
                <a:ea typeface="+mn-lt"/>
                <a:cs typeface="+mn-lt"/>
              </a:rPr>
              <a:t> (theedadvocate.org) (accessed at 14 </a:t>
            </a:r>
            <a:r>
              <a:rPr lang="en-GB" dirty="0" err="1">
                <a:ea typeface="+mn-lt"/>
                <a:cs typeface="+mn-lt"/>
              </a:rPr>
              <a:t>october</a:t>
            </a:r>
            <a:r>
              <a:rPr lang="en-GB" dirty="0">
                <a:ea typeface="+mn-lt"/>
                <a:cs typeface="+mn-lt"/>
              </a:rPr>
              <a:t> 2022)</a:t>
            </a:r>
          </a:p>
          <a:p>
            <a:pPr algn="l"/>
            <a:endParaRPr lang="en-GB" dirty="0"/>
          </a:p>
        </p:txBody>
      </p:sp>
      <p:sp>
        <p:nvSpPr>
          <p:cNvPr id="4" name="TextBox 3">
            <a:extLst>
              <a:ext uri="{FF2B5EF4-FFF2-40B4-BE49-F238E27FC236}">
                <a16:creationId xmlns:a16="http://schemas.microsoft.com/office/drawing/2014/main" id="{5FCE684A-ED81-0D99-4F4D-BB38DE644392}"/>
              </a:ext>
            </a:extLst>
          </p:cNvPr>
          <p:cNvSpPr txBox="1"/>
          <p:nvPr/>
        </p:nvSpPr>
        <p:spPr>
          <a:xfrm>
            <a:off x="592666" y="2285999"/>
            <a:ext cx="831144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a:cs typeface="Calibri"/>
              </a:rPr>
              <a:t>Educational technology </a:t>
            </a:r>
            <a:r>
              <a:rPr lang="en-GB" dirty="0" err="1">
                <a:latin typeface="Calibri"/>
                <a:cs typeface="Calibri"/>
              </a:rPr>
              <a:t>infograhis</a:t>
            </a:r>
            <a:r>
              <a:rPr lang="en-GB" dirty="0">
                <a:latin typeface="Calibri"/>
                <a:cs typeface="Calibri"/>
              </a:rPr>
              <a:t> (2019)</a:t>
            </a:r>
            <a:r>
              <a:rPr lang="en-GB" i="1" dirty="0">
                <a:latin typeface="Calibri"/>
                <a:cs typeface="Calibri"/>
              </a:rPr>
              <a:t>Time line of educational  technology In schools:</a:t>
            </a:r>
            <a:r>
              <a:rPr lang="en-GB" dirty="0">
                <a:latin typeface="Calibri"/>
                <a:cs typeface="Calibri"/>
              </a:rPr>
              <a:t> Available at: </a:t>
            </a:r>
            <a:r>
              <a:rPr lang="en-GB" dirty="0">
                <a:ea typeface="+mn-lt"/>
                <a:cs typeface="+mn-lt"/>
              </a:rPr>
              <a:t>Timeline of Educational Technology in Schools Infographic - e-Learning Infographics (elearninginfographics.com) (accessed at 14 </a:t>
            </a:r>
            <a:r>
              <a:rPr lang="en-GB" dirty="0" err="1">
                <a:ea typeface="+mn-lt"/>
                <a:cs typeface="+mn-lt"/>
              </a:rPr>
              <a:t>october</a:t>
            </a:r>
            <a:r>
              <a:rPr lang="en-GB" dirty="0">
                <a:ea typeface="+mn-lt"/>
                <a:cs typeface="+mn-lt"/>
              </a:rPr>
              <a:t> 2022)</a:t>
            </a:r>
            <a:endParaRPr lang="en-GB" dirty="0">
              <a:latin typeface="Calibri"/>
              <a:cs typeface="Calibri"/>
            </a:endParaRPr>
          </a:p>
        </p:txBody>
      </p:sp>
      <p:sp>
        <p:nvSpPr>
          <p:cNvPr id="5" name="TextBox 4">
            <a:extLst>
              <a:ext uri="{FF2B5EF4-FFF2-40B4-BE49-F238E27FC236}">
                <a16:creationId xmlns:a16="http://schemas.microsoft.com/office/drawing/2014/main" id="{6DC40914-BEB8-94EE-FDA9-474C1AD8C48B}"/>
              </a:ext>
            </a:extLst>
          </p:cNvPr>
          <p:cNvSpPr txBox="1"/>
          <p:nvPr/>
        </p:nvSpPr>
        <p:spPr>
          <a:xfrm>
            <a:off x="550334" y="3499555"/>
            <a:ext cx="900288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Light"/>
                <a:cs typeface="Calibri Light"/>
              </a:rPr>
              <a:t>Northwest </a:t>
            </a:r>
            <a:r>
              <a:rPr lang="en-GB" dirty="0" err="1">
                <a:latin typeface="Calibri Light"/>
                <a:cs typeface="Calibri Light"/>
              </a:rPr>
              <a:t>missouri</a:t>
            </a:r>
            <a:r>
              <a:rPr lang="en-GB" dirty="0">
                <a:latin typeface="Calibri Light"/>
                <a:cs typeface="Calibri Light"/>
              </a:rPr>
              <a:t> state (2018) </a:t>
            </a:r>
            <a:r>
              <a:rPr lang="en-GB" i="1" dirty="0">
                <a:latin typeface="Calibri Light"/>
                <a:cs typeface="Calibri Light"/>
              </a:rPr>
              <a:t>Ethics for technology use: available at: </a:t>
            </a:r>
            <a:r>
              <a:rPr lang="en-GB" dirty="0">
                <a:ea typeface="+mn-lt"/>
                <a:cs typeface="+mn-lt"/>
              </a:rPr>
              <a:t>Ethics for Technology Use in the Classroom (nwmissouri.edu) ( accessed at 14 </a:t>
            </a:r>
            <a:r>
              <a:rPr lang="en-GB" dirty="0" err="1">
                <a:ea typeface="+mn-lt"/>
                <a:cs typeface="+mn-lt"/>
              </a:rPr>
              <a:t>october</a:t>
            </a:r>
            <a:r>
              <a:rPr lang="en-GB" dirty="0">
                <a:ea typeface="+mn-lt"/>
                <a:cs typeface="+mn-lt"/>
              </a:rPr>
              <a:t> 2022)</a:t>
            </a:r>
            <a:endParaRPr lang="en-GB" i="1" dirty="0"/>
          </a:p>
        </p:txBody>
      </p:sp>
      <p:sp>
        <p:nvSpPr>
          <p:cNvPr id="6" name="TextBox 5">
            <a:extLst>
              <a:ext uri="{FF2B5EF4-FFF2-40B4-BE49-F238E27FC236}">
                <a16:creationId xmlns:a16="http://schemas.microsoft.com/office/drawing/2014/main" id="{09870BFD-9845-B69F-88E1-C351C3DD178C}"/>
              </a:ext>
            </a:extLst>
          </p:cNvPr>
          <p:cNvSpPr txBox="1"/>
          <p:nvPr/>
        </p:nvSpPr>
        <p:spPr>
          <a:xfrm>
            <a:off x="592665" y="4402666"/>
            <a:ext cx="979311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Light"/>
                <a:cs typeface="Calibri Light"/>
              </a:rPr>
              <a:t>Drexel university school of education (2000) </a:t>
            </a:r>
            <a:r>
              <a:rPr lang="en-GB" i="1" cap="all" dirty="0">
                <a:latin typeface="Calibri Light"/>
                <a:cs typeface="Calibri Light"/>
              </a:rPr>
              <a:t>HOW TO USE TECHNOLOGY IN THE CLASSROOM: BENEFITS &amp; EFFECTS: Available at: </a:t>
            </a:r>
            <a:r>
              <a:rPr lang="en-GB" cap="all" dirty="0">
                <a:ea typeface="+mn-lt"/>
                <a:cs typeface="+mn-lt"/>
                <a:hlinkClick r:id="rId2"/>
              </a:rPr>
              <a:t>How to Integrate Technology in the Classroom | DREXEL UNIVERSITY ( ACCESSED AT 14 OCOBER) </a:t>
            </a:r>
            <a:endParaRPr lang="en-GB" i="1" dirty="0">
              <a:latin typeface="Calibri Light"/>
              <a:cs typeface="Calibri Light"/>
            </a:endParaRPr>
          </a:p>
          <a:p>
            <a:endParaRPr lang="en-GB" i="1" dirty="0">
              <a:latin typeface="Calibri Light"/>
              <a:cs typeface="Calibri Light"/>
            </a:endParaRPr>
          </a:p>
        </p:txBody>
      </p:sp>
    </p:spTree>
    <p:extLst>
      <p:ext uri="{BB962C8B-B14F-4D97-AF65-F5344CB8AC3E}">
        <p14:creationId xmlns:p14="http://schemas.microsoft.com/office/powerpoint/2010/main" val="2004299231"/>
      </p:ext>
    </p:extLst>
  </p:cSld>
  <p:clrMapOvr>
    <a:masterClrMapping/>
  </p:clrMapOvr>
</p:sld>
</file>

<file path=ppt/theme/theme1.xml><?xml version="1.0" encoding="utf-8"?>
<a:theme xmlns:a="http://schemas.openxmlformats.org/drawingml/2006/main" name="AdornVTI">
  <a:themeElements>
    <a:clrScheme name="GC1">
      <a:dk1>
        <a:sysClr val="windowText" lastClr="000000"/>
      </a:dk1>
      <a:lt1>
        <a:sysClr val="window" lastClr="FFFFFF"/>
      </a:lt1>
      <a:dk2>
        <a:srgbClr val="2C2830"/>
      </a:dk2>
      <a:lt2>
        <a:srgbClr val="E0DCE1"/>
      </a:lt2>
      <a:accent1>
        <a:srgbClr val="908193"/>
      </a:accent1>
      <a:accent2>
        <a:srgbClr val="A08889"/>
      </a:accent2>
      <a:accent3>
        <a:srgbClr val="B48C7E"/>
      </a:accent3>
      <a:accent4>
        <a:srgbClr val="809C9B"/>
      </a:accent4>
      <a:accent5>
        <a:srgbClr val="899F91"/>
      </a:accent5>
      <a:accent6>
        <a:srgbClr val="728274"/>
      </a:accent6>
      <a:hlink>
        <a:srgbClr val="837585"/>
      </a:hlink>
      <a:folHlink>
        <a:srgbClr val="677E83"/>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AdornVTI</vt:lpstr>
      <vt:lpstr>TECHNOLOGY COLLABORATION</vt:lpstr>
      <vt:lpstr>ARE STUDENTS CONFINDENT IN USING TECHNOLOGY TO COLLABORATE?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Sarina Azhar</cp:lastModifiedBy>
  <cp:revision>908</cp:revision>
  <dcterms:created xsi:type="dcterms:W3CDTF">2022-10-14T19:08:00Z</dcterms:created>
  <dcterms:modified xsi:type="dcterms:W3CDTF">2022-10-16T19:18:03Z</dcterms:modified>
</cp:coreProperties>
</file>