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5" r:id="rId1"/>
  </p:sldMasterIdLst>
  <p:sldIdLst>
    <p:sldId id="256" r:id="rId2"/>
    <p:sldId id="257" r:id="rId3"/>
    <p:sldId id="258" r:id="rId4"/>
    <p:sldId id="263" r:id="rId5"/>
    <p:sldId id="264" r:id="rId6"/>
    <p:sldId id="260" r:id="rId7"/>
    <p:sldId id="259" r:id="rId8"/>
    <p:sldId id="261" r:id="rId9"/>
    <p:sldId id="262"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yeda Maria" userId="b17b304d9d2e1f5d" providerId="LiveId" clId="{0DA8F9DC-11C8-4E4C-ACF0-B1E7921D6338}"/>
    <pc:docChg chg="undo custSel modSld modMainMaster">
      <pc:chgData name="Syeda Maria" userId="b17b304d9d2e1f5d" providerId="LiveId" clId="{0DA8F9DC-11C8-4E4C-ACF0-B1E7921D6338}" dt="2023-03-03T23:31:33.249" v="293" actId="20577"/>
      <pc:docMkLst>
        <pc:docMk/>
      </pc:docMkLst>
      <pc:sldChg chg="modSp mod setBg">
        <pc:chgData name="Syeda Maria" userId="b17b304d9d2e1f5d" providerId="LiveId" clId="{0DA8F9DC-11C8-4E4C-ACF0-B1E7921D6338}" dt="2023-03-03T23:05:17.198" v="81" actId="122"/>
        <pc:sldMkLst>
          <pc:docMk/>
          <pc:sldMk cId="2158216922" sldId="256"/>
        </pc:sldMkLst>
        <pc:spChg chg="mod">
          <ac:chgData name="Syeda Maria" userId="b17b304d9d2e1f5d" providerId="LiveId" clId="{0DA8F9DC-11C8-4E4C-ACF0-B1E7921D6338}" dt="2023-03-03T23:04:03.103" v="74" actId="1076"/>
          <ac:spMkLst>
            <pc:docMk/>
            <pc:sldMk cId="2158216922" sldId="256"/>
            <ac:spMk id="2" creationId="{F3BBCEFB-E435-4543-9F1A-185C8100010B}"/>
          </ac:spMkLst>
        </pc:spChg>
        <pc:spChg chg="mod">
          <ac:chgData name="Syeda Maria" userId="b17b304d9d2e1f5d" providerId="LiveId" clId="{0DA8F9DC-11C8-4E4C-ACF0-B1E7921D6338}" dt="2023-03-03T23:05:17.198" v="81" actId="122"/>
          <ac:spMkLst>
            <pc:docMk/>
            <pc:sldMk cId="2158216922" sldId="256"/>
            <ac:spMk id="3" creationId="{8A2BC7E0-93A8-473D-9E51-196B8911EF81}"/>
          </ac:spMkLst>
        </pc:spChg>
      </pc:sldChg>
      <pc:sldChg chg="modSp mod setBg">
        <pc:chgData name="Syeda Maria" userId="b17b304d9d2e1f5d" providerId="LiveId" clId="{0DA8F9DC-11C8-4E4C-ACF0-B1E7921D6338}" dt="2023-03-03T23:03:12.004" v="56"/>
        <pc:sldMkLst>
          <pc:docMk/>
          <pc:sldMk cId="4003206385" sldId="257"/>
        </pc:sldMkLst>
        <pc:spChg chg="mod">
          <ac:chgData name="Syeda Maria" userId="b17b304d9d2e1f5d" providerId="LiveId" clId="{0DA8F9DC-11C8-4E4C-ACF0-B1E7921D6338}" dt="2023-03-03T23:03:12.004" v="56"/>
          <ac:spMkLst>
            <pc:docMk/>
            <pc:sldMk cId="4003206385" sldId="257"/>
            <ac:spMk id="6" creationId="{52B0AC31-6B8E-432D-A1F9-8A73C74AE542}"/>
          </ac:spMkLst>
        </pc:spChg>
        <pc:spChg chg="mod">
          <ac:chgData name="Syeda Maria" userId="b17b304d9d2e1f5d" providerId="LiveId" clId="{0DA8F9DC-11C8-4E4C-ACF0-B1E7921D6338}" dt="2023-03-03T23:03:12.004" v="56"/>
          <ac:spMkLst>
            <pc:docMk/>
            <pc:sldMk cId="4003206385" sldId="257"/>
            <ac:spMk id="7" creationId="{47202D3A-8978-4BBE-B41C-A2FDA0D3AC08}"/>
          </ac:spMkLst>
        </pc:spChg>
      </pc:sldChg>
      <pc:sldChg chg="modSp">
        <pc:chgData name="Syeda Maria" userId="b17b304d9d2e1f5d" providerId="LiveId" clId="{0DA8F9DC-11C8-4E4C-ACF0-B1E7921D6338}" dt="2023-03-03T23:03:12.004" v="56"/>
        <pc:sldMkLst>
          <pc:docMk/>
          <pc:sldMk cId="4239804615" sldId="258"/>
        </pc:sldMkLst>
        <pc:spChg chg="mod">
          <ac:chgData name="Syeda Maria" userId="b17b304d9d2e1f5d" providerId="LiveId" clId="{0DA8F9DC-11C8-4E4C-ACF0-B1E7921D6338}" dt="2023-03-03T23:03:12.004" v="56"/>
          <ac:spMkLst>
            <pc:docMk/>
            <pc:sldMk cId="4239804615" sldId="258"/>
            <ac:spMk id="2" creationId="{02F5227D-0290-4F61-98C5-C6BD3F1C84BF}"/>
          </ac:spMkLst>
        </pc:spChg>
      </pc:sldChg>
      <pc:sldChg chg="modSp">
        <pc:chgData name="Syeda Maria" userId="b17b304d9d2e1f5d" providerId="LiveId" clId="{0DA8F9DC-11C8-4E4C-ACF0-B1E7921D6338}" dt="2023-03-03T23:03:12.004" v="56"/>
        <pc:sldMkLst>
          <pc:docMk/>
          <pc:sldMk cId="244956148" sldId="259"/>
        </pc:sldMkLst>
        <pc:spChg chg="mod">
          <ac:chgData name="Syeda Maria" userId="b17b304d9d2e1f5d" providerId="LiveId" clId="{0DA8F9DC-11C8-4E4C-ACF0-B1E7921D6338}" dt="2023-03-03T23:03:12.004" v="56"/>
          <ac:spMkLst>
            <pc:docMk/>
            <pc:sldMk cId="244956148" sldId="259"/>
            <ac:spMk id="2" creationId="{0884478C-E48D-41D1-B188-B9BBF069AB39}"/>
          </ac:spMkLst>
        </pc:spChg>
        <pc:spChg chg="mod">
          <ac:chgData name="Syeda Maria" userId="b17b304d9d2e1f5d" providerId="LiveId" clId="{0DA8F9DC-11C8-4E4C-ACF0-B1E7921D6338}" dt="2023-03-03T23:03:12.004" v="56"/>
          <ac:spMkLst>
            <pc:docMk/>
            <pc:sldMk cId="244956148" sldId="259"/>
            <ac:spMk id="3" creationId="{B1AFA15D-5847-4BE7-83DE-14D8CA99E57A}"/>
          </ac:spMkLst>
        </pc:spChg>
      </pc:sldChg>
      <pc:sldChg chg="modSp">
        <pc:chgData name="Syeda Maria" userId="b17b304d9d2e1f5d" providerId="LiveId" clId="{0DA8F9DC-11C8-4E4C-ACF0-B1E7921D6338}" dt="2023-03-03T23:03:12.004" v="56"/>
        <pc:sldMkLst>
          <pc:docMk/>
          <pc:sldMk cId="1074464182" sldId="260"/>
        </pc:sldMkLst>
        <pc:spChg chg="mod">
          <ac:chgData name="Syeda Maria" userId="b17b304d9d2e1f5d" providerId="LiveId" clId="{0DA8F9DC-11C8-4E4C-ACF0-B1E7921D6338}" dt="2023-03-03T23:03:12.004" v="56"/>
          <ac:spMkLst>
            <pc:docMk/>
            <pc:sldMk cId="1074464182" sldId="260"/>
            <ac:spMk id="2" creationId="{8CF2C6F0-5752-4E2A-AE3A-BB3147C6C1AD}"/>
          </ac:spMkLst>
        </pc:spChg>
        <pc:spChg chg="mod">
          <ac:chgData name="Syeda Maria" userId="b17b304d9d2e1f5d" providerId="LiveId" clId="{0DA8F9DC-11C8-4E4C-ACF0-B1E7921D6338}" dt="2023-03-03T23:03:12.004" v="56"/>
          <ac:spMkLst>
            <pc:docMk/>
            <pc:sldMk cId="1074464182" sldId="260"/>
            <ac:spMk id="3" creationId="{F3164866-142D-463B-9C3F-0AB2B9C8D9F9}"/>
          </ac:spMkLst>
        </pc:spChg>
      </pc:sldChg>
      <pc:sldChg chg="modSp setBg">
        <pc:chgData name="Syeda Maria" userId="b17b304d9d2e1f5d" providerId="LiveId" clId="{0DA8F9DC-11C8-4E4C-ACF0-B1E7921D6338}" dt="2023-03-03T23:03:19.956" v="67"/>
        <pc:sldMkLst>
          <pc:docMk/>
          <pc:sldMk cId="983063816" sldId="261"/>
        </pc:sldMkLst>
        <pc:spChg chg="mod">
          <ac:chgData name="Syeda Maria" userId="b17b304d9d2e1f5d" providerId="LiveId" clId="{0DA8F9DC-11C8-4E4C-ACF0-B1E7921D6338}" dt="2023-03-03T23:03:12.004" v="56"/>
          <ac:spMkLst>
            <pc:docMk/>
            <pc:sldMk cId="983063816" sldId="261"/>
            <ac:spMk id="2" creationId="{318D3399-D44F-4F04-949D-10B5A7AAA162}"/>
          </ac:spMkLst>
        </pc:spChg>
      </pc:sldChg>
      <pc:sldChg chg="modSp">
        <pc:chgData name="Syeda Maria" userId="b17b304d9d2e1f5d" providerId="LiveId" clId="{0DA8F9DC-11C8-4E4C-ACF0-B1E7921D6338}" dt="2023-03-03T23:03:12.004" v="56"/>
        <pc:sldMkLst>
          <pc:docMk/>
          <pc:sldMk cId="1567672397" sldId="262"/>
        </pc:sldMkLst>
        <pc:spChg chg="mod">
          <ac:chgData name="Syeda Maria" userId="b17b304d9d2e1f5d" providerId="LiveId" clId="{0DA8F9DC-11C8-4E4C-ACF0-B1E7921D6338}" dt="2023-03-03T23:03:12.004" v="56"/>
          <ac:spMkLst>
            <pc:docMk/>
            <pc:sldMk cId="1567672397" sldId="262"/>
            <ac:spMk id="2" creationId="{97213AF6-8801-4FCB-94C4-33B7DFF8A479}"/>
          </ac:spMkLst>
        </pc:spChg>
        <pc:spChg chg="mod">
          <ac:chgData name="Syeda Maria" userId="b17b304d9d2e1f5d" providerId="LiveId" clId="{0DA8F9DC-11C8-4E4C-ACF0-B1E7921D6338}" dt="2023-03-03T23:03:12.004" v="56"/>
          <ac:spMkLst>
            <pc:docMk/>
            <pc:sldMk cId="1567672397" sldId="262"/>
            <ac:spMk id="3" creationId="{A766557B-A6B1-460F-913C-3F1C1E8FF43D}"/>
          </ac:spMkLst>
        </pc:spChg>
      </pc:sldChg>
      <pc:sldChg chg="modSp mod">
        <pc:chgData name="Syeda Maria" userId="b17b304d9d2e1f5d" providerId="LiveId" clId="{0DA8F9DC-11C8-4E4C-ACF0-B1E7921D6338}" dt="2023-03-03T23:03:12.004" v="56"/>
        <pc:sldMkLst>
          <pc:docMk/>
          <pc:sldMk cId="2371645865" sldId="263"/>
        </pc:sldMkLst>
        <pc:spChg chg="mod">
          <ac:chgData name="Syeda Maria" userId="b17b304d9d2e1f5d" providerId="LiveId" clId="{0DA8F9DC-11C8-4E4C-ACF0-B1E7921D6338}" dt="2023-03-03T23:03:12.004" v="56"/>
          <ac:spMkLst>
            <pc:docMk/>
            <pc:sldMk cId="2371645865" sldId="263"/>
            <ac:spMk id="2" creationId="{1D93541B-981D-4016-B099-1A3ADF3E96C7}"/>
          </ac:spMkLst>
        </pc:spChg>
        <pc:spChg chg="mod">
          <ac:chgData name="Syeda Maria" userId="b17b304d9d2e1f5d" providerId="LiveId" clId="{0DA8F9DC-11C8-4E4C-ACF0-B1E7921D6338}" dt="2023-03-03T23:00:48.143" v="19" actId="20577"/>
          <ac:spMkLst>
            <pc:docMk/>
            <pc:sldMk cId="2371645865" sldId="263"/>
            <ac:spMk id="3" creationId="{2F42BD1B-3FA8-49C5-B697-89523063F58B}"/>
          </ac:spMkLst>
        </pc:spChg>
      </pc:sldChg>
      <pc:sldChg chg="modSp">
        <pc:chgData name="Syeda Maria" userId="b17b304d9d2e1f5d" providerId="LiveId" clId="{0DA8F9DC-11C8-4E4C-ACF0-B1E7921D6338}" dt="2023-03-03T23:03:12.004" v="56"/>
        <pc:sldMkLst>
          <pc:docMk/>
          <pc:sldMk cId="2140471099" sldId="264"/>
        </pc:sldMkLst>
        <pc:spChg chg="mod">
          <ac:chgData name="Syeda Maria" userId="b17b304d9d2e1f5d" providerId="LiveId" clId="{0DA8F9DC-11C8-4E4C-ACF0-B1E7921D6338}" dt="2023-03-03T23:03:12.004" v="56"/>
          <ac:spMkLst>
            <pc:docMk/>
            <pc:sldMk cId="2140471099" sldId="264"/>
            <ac:spMk id="2" creationId="{EA9DADBE-5F77-45FB-910E-DB46D89E85D4}"/>
          </ac:spMkLst>
        </pc:spChg>
        <pc:spChg chg="mod">
          <ac:chgData name="Syeda Maria" userId="b17b304d9d2e1f5d" providerId="LiveId" clId="{0DA8F9DC-11C8-4E4C-ACF0-B1E7921D6338}" dt="2023-03-03T23:03:12.004" v="56"/>
          <ac:spMkLst>
            <pc:docMk/>
            <pc:sldMk cId="2140471099" sldId="264"/>
            <ac:spMk id="3" creationId="{73D4B2EB-4F3E-4A71-B42B-DFF1C309F098}"/>
          </ac:spMkLst>
        </pc:spChg>
      </pc:sldChg>
      <pc:sldChg chg="modSp mod">
        <pc:chgData name="Syeda Maria" userId="b17b304d9d2e1f5d" providerId="LiveId" clId="{0DA8F9DC-11C8-4E4C-ACF0-B1E7921D6338}" dt="2023-03-03T23:31:33.249" v="293" actId="20577"/>
        <pc:sldMkLst>
          <pc:docMk/>
          <pc:sldMk cId="3641264274" sldId="265"/>
        </pc:sldMkLst>
        <pc:spChg chg="mod">
          <ac:chgData name="Syeda Maria" userId="b17b304d9d2e1f5d" providerId="LiveId" clId="{0DA8F9DC-11C8-4E4C-ACF0-B1E7921D6338}" dt="2023-03-03T23:31:33.249" v="293" actId="20577"/>
          <ac:spMkLst>
            <pc:docMk/>
            <pc:sldMk cId="3641264274" sldId="265"/>
            <ac:spMk id="3" creationId="{89354E40-AD08-4071-A151-15708343321F}"/>
          </ac:spMkLst>
        </pc:spChg>
      </pc:sldChg>
      <pc:sldMasterChg chg="setBg modSldLayout">
        <pc:chgData name="Syeda Maria" userId="b17b304d9d2e1f5d" providerId="LiveId" clId="{0DA8F9DC-11C8-4E4C-ACF0-B1E7921D6338}" dt="2023-03-03T23:03:19.956" v="67"/>
        <pc:sldMasterMkLst>
          <pc:docMk/>
          <pc:sldMasterMk cId="4059690073" sldId="2147483915"/>
        </pc:sldMasterMkLst>
        <pc:sldLayoutChg chg="setBg">
          <pc:chgData name="Syeda Maria" userId="b17b304d9d2e1f5d" providerId="LiveId" clId="{0DA8F9DC-11C8-4E4C-ACF0-B1E7921D6338}" dt="2023-03-03T23:03:19.956" v="67"/>
          <pc:sldLayoutMkLst>
            <pc:docMk/>
            <pc:sldMasterMk cId="4059690073" sldId="2147483915"/>
            <pc:sldLayoutMk cId="1941319039" sldId="2147483916"/>
          </pc:sldLayoutMkLst>
        </pc:sldLayoutChg>
        <pc:sldLayoutChg chg="setBg">
          <pc:chgData name="Syeda Maria" userId="b17b304d9d2e1f5d" providerId="LiveId" clId="{0DA8F9DC-11C8-4E4C-ACF0-B1E7921D6338}" dt="2023-03-03T23:03:19.956" v="67"/>
          <pc:sldLayoutMkLst>
            <pc:docMk/>
            <pc:sldMasterMk cId="4059690073" sldId="2147483915"/>
            <pc:sldLayoutMk cId="3377109239" sldId="2147483917"/>
          </pc:sldLayoutMkLst>
        </pc:sldLayoutChg>
        <pc:sldLayoutChg chg="setBg">
          <pc:chgData name="Syeda Maria" userId="b17b304d9d2e1f5d" providerId="LiveId" clId="{0DA8F9DC-11C8-4E4C-ACF0-B1E7921D6338}" dt="2023-03-03T23:03:19.956" v="67"/>
          <pc:sldLayoutMkLst>
            <pc:docMk/>
            <pc:sldMasterMk cId="4059690073" sldId="2147483915"/>
            <pc:sldLayoutMk cId="2859948653" sldId="2147483918"/>
          </pc:sldLayoutMkLst>
        </pc:sldLayoutChg>
        <pc:sldLayoutChg chg="setBg">
          <pc:chgData name="Syeda Maria" userId="b17b304d9d2e1f5d" providerId="LiveId" clId="{0DA8F9DC-11C8-4E4C-ACF0-B1E7921D6338}" dt="2023-03-03T23:03:19.956" v="67"/>
          <pc:sldLayoutMkLst>
            <pc:docMk/>
            <pc:sldMasterMk cId="4059690073" sldId="2147483915"/>
            <pc:sldLayoutMk cId="639363907" sldId="2147483919"/>
          </pc:sldLayoutMkLst>
        </pc:sldLayoutChg>
        <pc:sldLayoutChg chg="setBg">
          <pc:chgData name="Syeda Maria" userId="b17b304d9d2e1f5d" providerId="LiveId" clId="{0DA8F9DC-11C8-4E4C-ACF0-B1E7921D6338}" dt="2023-03-03T23:03:19.956" v="67"/>
          <pc:sldLayoutMkLst>
            <pc:docMk/>
            <pc:sldMasterMk cId="4059690073" sldId="2147483915"/>
            <pc:sldLayoutMk cId="47422944" sldId="2147483920"/>
          </pc:sldLayoutMkLst>
        </pc:sldLayoutChg>
        <pc:sldLayoutChg chg="setBg">
          <pc:chgData name="Syeda Maria" userId="b17b304d9d2e1f5d" providerId="LiveId" clId="{0DA8F9DC-11C8-4E4C-ACF0-B1E7921D6338}" dt="2023-03-03T23:03:19.956" v="67"/>
          <pc:sldLayoutMkLst>
            <pc:docMk/>
            <pc:sldMasterMk cId="4059690073" sldId="2147483915"/>
            <pc:sldLayoutMk cId="757912732" sldId="2147483921"/>
          </pc:sldLayoutMkLst>
        </pc:sldLayoutChg>
        <pc:sldLayoutChg chg="setBg">
          <pc:chgData name="Syeda Maria" userId="b17b304d9d2e1f5d" providerId="LiveId" clId="{0DA8F9DC-11C8-4E4C-ACF0-B1E7921D6338}" dt="2023-03-03T23:03:19.956" v="67"/>
          <pc:sldLayoutMkLst>
            <pc:docMk/>
            <pc:sldMasterMk cId="4059690073" sldId="2147483915"/>
            <pc:sldLayoutMk cId="26976115" sldId="2147483922"/>
          </pc:sldLayoutMkLst>
        </pc:sldLayoutChg>
        <pc:sldLayoutChg chg="setBg">
          <pc:chgData name="Syeda Maria" userId="b17b304d9d2e1f5d" providerId="LiveId" clId="{0DA8F9DC-11C8-4E4C-ACF0-B1E7921D6338}" dt="2023-03-03T23:03:19.956" v="67"/>
          <pc:sldLayoutMkLst>
            <pc:docMk/>
            <pc:sldMasterMk cId="4059690073" sldId="2147483915"/>
            <pc:sldLayoutMk cId="2134508966" sldId="2147483923"/>
          </pc:sldLayoutMkLst>
        </pc:sldLayoutChg>
        <pc:sldLayoutChg chg="setBg">
          <pc:chgData name="Syeda Maria" userId="b17b304d9d2e1f5d" providerId="LiveId" clId="{0DA8F9DC-11C8-4E4C-ACF0-B1E7921D6338}" dt="2023-03-03T23:03:19.956" v="67"/>
          <pc:sldLayoutMkLst>
            <pc:docMk/>
            <pc:sldMasterMk cId="4059690073" sldId="2147483915"/>
            <pc:sldLayoutMk cId="3390668117" sldId="2147483924"/>
          </pc:sldLayoutMkLst>
        </pc:sldLayoutChg>
        <pc:sldLayoutChg chg="setBg">
          <pc:chgData name="Syeda Maria" userId="b17b304d9d2e1f5d" providerId="LiveId" clId="{0DA8F9DC-11C8-4E4C-ACF0-B1E7921D6338}" dt="2023-03-03T23:03:19.956" v="67"/>
          <pc:sldLayoutMkLst>
            <pc:docMk/>
            <pc:sldMasterMk cId="4059690073" sldId="2147483915"/>
            <pc:sldLayoutMk cId="4015199268" sldId="2147483925"/>
          </pc:sldLayoutMkLst>
        </pc:sldLayoutChg>
        <pc:sldLayoutChg chg="setBg">
          <pc:chgData name="Syeda Maria" userId="b17b304d9d2e1f5d" providerId="LiveId" clId="{0DA8F9DC-11C8-4E4C-ACF0-B1E7921D6338}" dt="2023-03-03T23:03:19.956" v="67"/>
          <pc:sldLayoutMkLst>
            <pc:docMk/>
            <pc:sldMasterMk cId="4059690073" sldId="2147483915"/>
            <pc:sldLayoutMk cId="2789692078" sldId="2147483926"/>
          </pc:sldLayoutMkLst>
        </pc:sldLayoutChg>
        <pc:sldLayoutChg chg="setBg">
          <pc:chgData name="Syeda Maria" userId="b17b304d9d2e1f5d" providerId="LiveId" clId="{0DA8F9DC-11C8-4E4C-ACF0-B1E7921D6338}" dt="2023-03-03T23:03:19.956" v="67"/>
          <pc:sldLayoutMkLst>
            <pc:docMk/>
            <pc:sldMasterMk cId="4059690073" sldId="2147483915"/>
            <pc:sldLayoutMk cId="4105417171" sldId="2147483927"/>
          </pc:sldLayoutMkLst>
        </pc:sldLayoutChg>
        <pc:sldLayoutChg chg="setBg">
          <pc:chgData name="Syeda Maria" userId="b17b304d9d2e1f5d" providerId="LiveId" clId="{0DA8F9DC-11C8-4E4C-ACF0-B1E7921D6338}" dt="2023-03-03T23:03:19.956" v="67"/>
          <pc:sldLayoutMkLst>
            <pc:docMk/>
            <pc:sldMasterMk cId="4059690073" sldId="2147483915"/>
            <pc:sldLayoutMk cId="1147190041" sldId="2147483928"/>
          </pc:sldLayoutMkLst>
        </pc:sldLayoutChg>
        <pc:sldLayoutChg chg="setBg">
          <pc:chgData name="Syeda Maria" userId="b17b304d9d2e1f5d" providerId="LiveId" clId="{0DA8F9DC-11C8-4E4C-ACF0-B1E7921D6338}" dt="2023-03-03T23:03:19.956" v="67"/>
          <pc:sldLayoutMkLst>
            <pc:docMk/>
            <pc:sldMasterMk cId="4059690073" sldId="2147483915"/>
            <pc:sldLayoutMk cId="2708307631" sldId="2147483929"/>
          </pc:sldLayoutMkLst>
        </pc:sldLayoutChg>
        <pc:sldLayoutChg chg="setBg">
          <pc:chgData name="Syeda Maria" userId="b17b304d9d2e1f5d" providerId="LiveId" clId="{0DA8F9DC-11C8-4E4C-ACF0-B1E7921D6338}" dt="2023-03-03T23:03:19.956" v="67"/>
          <pc:sldLayoutMkLst>
            <pc:docMk/>
            <pc:sldMasterMk cId="4059690073" sldId="2147483915"/>
            <pc:sldLayoutMk cId="1678982667" sldId="2147483930"/>
          </pc:sldLayoutMkLst>
        </pc:sldLayoutChg>
        <pc:sldLayoutChg chg="setBg">
          <pc:chgData name="Syeda Maria" userId="b17b304d9d2e1f5d" providerId="LiveId" clId="{0DA8F9DC-11C8-4E4C-ACF0-B1E7921D6338}" dt="2023-03-03T23:03:19.956" v="67"/>
          <pc:sldLayoutMkLst>
            <pc:docMk/>
            <pc:sldMasterMk cId="4059690073" sldId="2147483915"/>
            <pc:sldLayoutMk cId="2882567262" sldId="2147483931"/>
          </pc:sldLayoutMkLst>
        </pc:sldLayoutChg>
        <pc:sldLayoutChg chg="setBg">
          <pc:chgData name="Syeda Maria" userId="b17b304d9d2e1f5d" providerId="LiveId" clId="{0DA8F9DC-11C8-4E4C-ACF0-B1E7921D6338}" dt="2023-03-03T23:03:19.956" v="67"/>
          <pc:sldLayoutMkLst>
            <pc:docMk/>
            <pc:sldMasterMk cId="4059690073" sldId="2147483915"/>
            <pc:sldLayoutMk cId="2782713341" sldId="2147483932"/>
          </pc:sldLayoutMkLst>
        </pc:sldLayoutChg>
      </pc:sldMaster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US"/>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0D81C12A-E02B-498E-9153-FD8875F92CE7}" type="datetimeFigureOut">
              <a:rPr lang="en-GB" smtClean="0"/>
              <a:t>03/03/2023</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194131903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1C12A-E02B-498E-9153-FD8875F92CE7}"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33771092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D81C12A-E02B-498E-9153-FD8875F92CE7}"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2859948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D81C12A-E02B-498E-9153-FD8875F92CE7}"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6393639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US"/>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D81C12A-E02B-498E-9153-FD8875F92CE7}" type="datetimeFigureOut">
              <a:rPr lang="en-GB" smtClean="0"/>
              <a:t>03/03/2023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47422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D81C12A-E02B-498E-9153-FD8875F92CE7}" type="datetimeFigureOut">
              <a:rPr lang="en-GB" smtClean="0"/>
              <a:t>03/03/2023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7579127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81C12A-E02B-498E-9153-FD8875F92CE7}" type="datetimeFigureOut">
              <a:rPr lang="en-GB" smtClean="0"/>
              <a:t>03/03/2023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26976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1C12A-E02B-498E-9153-FD8875F92CE7}"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2134508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1C12A-E02B-498E-9153-FD8875F92CE7}"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33906681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US"/>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1C12A-E02B-498E-9153-FD8875F92CE7}"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40151992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1C12A-E02B-498E-9153-FD8875F92CE7}"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278969207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1C12A-E02B-498E-9153-FD8875F92CE7}"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DE19F-495E-40DA-8D84-C5A2345A2B9F}"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0541717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US"/>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D81C12A-E02B-498E-9153-FD8875F92CE7}" type="datetimeFigureOut">
              <a:rPr lang="en-GB" smtClean="0"/>
              <a:t>03/03/2023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114719004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US"/>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81C12A-E02B-498E-9153-FD8875F92CE7}" type="datetimeFigureOut">
              <a:rPr lang="en-GB" smtClean="0"/>
              <a:t>03/03/2023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27083076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US"/>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D81C12A-E02B-498E-9153-FD8875F92CE7}" type="datetimeFigureOut">
              <a:rPr lang="en-GB" smtClean="0"/>
              <a:t>03/03/2023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167898266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1C12A-E02B-498E-9153-FD8875F92CE7}"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28825672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D81C12A-E02B-498E-9153-FD8875F92CE7}" type="datetimeFigureOut">
              <a:rPr lang="en-GB" smtClean="0"/>
              <a:t>03/03/2023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D8DE19F-495E-40DA-8D84-C5A2345A2B9F}" type="slidenum">
              <a:rPr lang="en-GB" smtClean="0"/>
              <a:t>‹#›</a:t>
            </a:fld>
            <a:endParaRPr lang="en-GB"/>
          </a:p>
        </p:txBody>
      </p:sp>
    </p:spTree>
    <p:extLst>
      <p:ext uri="{BB962C8B-B14F-4D97-AF65-F5344CB8AC3E}">
        <p14:creationId xmlns:p14="http://schemas.microsoft.com/office/powerpoint/2010/main" val="2782713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D81C12A-E02B-498E-9153-FD8875F92CE7}" type="datetimeFigureOut">
              <a:rPr lang="en-GB" smtClean="0"/>
              <a:t>03/03/2023</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D8DE19F-495E-40DA-8D84-C5A2345A2B9F}" type="slidenum">
              <a:rPr lang="en-GB" smtClean="0"/>
              <a:t>‹#›</a:t>
            </a:fld>
            <a:endParaRPr lang="en-GB"/>
          </a:p>
        </p:txBody>
      </p:sp>
    </p:spTree>
    <p:extLst>
      <p:ext uri="{BB962C8B-B14F-4D97-AF65-F5344CB8AC3E}">
        <p14:creationId xmlns:p14="http://schemas.microsoft.com/office/powerpoint/2010/main" val="4059690073"/>
      </p:ext>
    </p:extLst>
  </p:cSld>
  <p:clrMap bg1="dk1" tx1="lt1" bg2="dk2" tx2="lt2" accent1="accent1" accent2="accent2" accent3="accent3" accent4="accent4" accent5="accent5" accent6="accent6" hlink="hlink" folHlink="folHlink"/>
  <p:sldLayoutIdLst>
    <p:sldLayoutId id="2147483916" r:id="rId1"/>
    <p:sldLayoutId id="2147483917" r:id="rId2"/>
    <p:sldLayoutId id="2147483918" r:id="rId3"/>
    <p:sldLayoutId id="2147483919" r:id="rId4"/>
    <p:sldLayoutId id="2147483920" r:id="rId5"/>
    <p:sldLayoutId id="2147483921" r:id="rId6"/>
    <p:sldLayoutId id="2147483922" r:id="rId7"/>
    <p:sldLayoutId id="2147483923" r:id="rId8"/>
    <p:sldLayoutId id="2147483924" r:id="rId9"/>
    <p:sldLayoutId id="2147483925" r:id="rId10"/>
    <p:sldLayoutId id="2147483926" r:id="rId11"/>
    <p:sldLayoutId id="2147483927" r:id="rId12"/>
    <p:sldLayoutId id="2147483928" r:id="rId13"/>
    <p:sldLayoutId id="2147483929" r:id="rId14"/>
    <p:sldLayoutId id="2147483930" r:id="rId15"/>
    <p:sldLayoutId id="2147483931" r:id="rId16"/>
    <p:sldLayoutId id="2147483932"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www.gov.uk/marketing-advertising-law/regulations-that-affect-advertising" TargetMode="External"/><Relationship Id="rId3" Type="http://schemas.openxmlformats.org/officeDocument/2006/relationships/hyperlink" Target="https://study.com/learn/lesson/hospitality-laws-regulations.html" TargetMode="External"/><Relationship Id="rId7" Type="http://schemas.openxmlformats.org/officeDocument/2006/relationships/hyperlink" Target="https://www.revfine.com/hotel-advertisement/" TargetMode="External"/><Relationship Id="rId2" Type="http://schemas.openxmlformats.org/officeDocument/2006/relationships/hyperlink" Target="https://www.lawdonut.co.uk/business/sector-specific-law/hotel-legal-issues#:~:text=They%20cover%20areas%20such%20as,and%20help%20to%20prevent%20conflict" TargetMode="External"/><Relationship Id="rId1" Type="http://schemas.openxmlformats.org/officeDocument/2006/relationships/slideLayout" Target="../slideLayouts/slideLayout2.xml"/><Relationship Id="rId6" Type="http://schemas.openxmlformats.org/officeDocument/2006/relationships/hyperlink" Target="https://cpdonline.co.uk/knowledge-base/safeguarding/what-is-confidentiality/#:~:text=Confidentiality%20policies%20are%20needed%20to%3A&amp;text=Failure%20to%20protect%20and%20secure,commit%20illegal%20or%20immoral%20activities" TargetMode="External"/><Relationship Id="rId5" Type="http://schemas.openxmlformats.org/officeDocument/2006/relationships/hyperlink" Target="https://www.umbrellasecurityservices.co.uk/hotel-security-why-is-it-important/#:~:text=Why%20is%20hotel%20security%20important,and%20even%20the%20hotel%20grounds" TargetMode="External"/><Relationship Id="rId4" Type="http://schemas.openxmlformats.org/officeDocument/2006/relationships/hyperlink" Target="https://www.foodalert.com/importance-health-and-safety-checks-hospitality-and-catering/#:~:text=Raw%20meat%20and%20poultry%2C%20and,the%20risk%20of%20cross%2Dcontamination" TargetMode="External"/><Relationship Id="rId9" Type="http://schemas.openxmlformats.org/officeDocument/2006/relationships/hyperlink" Target="https://www.gov.uk/government/publications/competition-law-risk-a-short-guide/competition-law-risk-a-short-guide#:~:text=A%20business%20can%20breach%20competition,if%20it%20has%20market%20power"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BCEFB-E435-4543-9F1A-185C8100010B}"/>
              </a:ext>
            </a:extLst>
          </p:cNvPr>
          <p:cNvSpPr>
            <a:spLocks noGrp="1"/>
          </p:cNvSpPr>
          <p:nvPr>
            <p:ph type="ctrTitle"/>
          </p:nvPr>
        </p:nvSpPr>
        <p:spPr>
          <a:xfrm>
            <a:off x="1700212" y="868363"/>
            <a:ext cx="8791575" cy="2387600"/>
          </a:xfrm>
        </p:spPr>
        <p:txBody>
          <a:bodyPr>
            <a:normAutofit/>
          </a:bodyPr>
          <a:lstStyle/>
          <a:p>
            <a:pPr algn="ctr"/>
            <a:r>
              <a:rPr lang="en-GB" dirty="0"/>
              <a:t>Workplace skills – </a:t>
            </a:r>
            <a:br>
              <a:rPr lang="en-GB" dirty="0"/>
            </a:br>
            <a:r>
              <a:rPr lang="en-GB" dirty="0"/>
              <a:t>Legal issues within the hotel industry</a:t>
            </a:r>
          </a:p>
        </p:txBody>
      </p:sp>
      <p:sp>
        <p:nvSpPr>
          <p:cNvPr id="3" name="Subtitle 2">
            <a:extLst>
              <a:ext uri="{FF2B5EF4-FFF2-40B4-BE49-F238E27FC236}">
                <a16:creationId xmlns:a16="http://schemas.microsoft.com/office/drawing/2014/main" id="{8A2BC7E0-93A8-473D-9E51-196B8911EF81}"/>
              </a:ext>
            </a:extLst>
          </p:cNvPr>
          <p:cNvSpPr>
            <a:spLocks noGrp="1"/>
          </p:cNvSpPr>
          <p:nvPr>
            <p:ph type="subTitle" idx="1"/>
          </p:nvPr>
        </p:nvSpPr>
        <p:spPr>
          <a:xfrm>
            <a:off x="931585" y="3602038"/>
            <a:ext cx="10328828" cy="2133599"/>
          </a:xfrm>
        </p:spPr>
        <p:txBody>
          <a:bodyPr>
            <a:normAutofit/>
          </a:bodyPr>
          <a:lstStyle/>
          <a:p>
            <a:pPr algn="ctr"/>
            <a:r>
              <a:rPr lang="en-GB" dirty="0">
                <a:solidFill>
                  <a:schemeClr val="bg1"/>
                </a:solidFill>
              </a:rPr>
              <a:t>Syed Islam</a:t>
            </a:r>
          </a:p>
          <a:p>
            <a:pPr algn="ctr"/>
            <a:r>
              <a:rPr lang="en-GB" dirty="0">
                <a:solidFill>
                  <a:schemeClr val="bg1"/>
                </a:solidFill>
              </a:rPr>
              <a:t>Student ID - 2130975</a:t>
            </a:r>
          </a:p>
          <a:p>
            <a:pPr algn="ctr"/>
            <a:r>
              <a:rPr lang="en-GB" dirty="0">
                <a:solidFill>
                  <a:schemeClr val="bg1"/>
                </a:solidFill>
              </a:rPr>
              <a:t>Business skills BMIH4001 </a:t>
            </a:r>
          </a:p>
          <a:p>
            <a:endParaRPr lang="en-GB" dirty="0"/>
          </a:p>
        </p:txBody>
      </p:sp>
    </p:spTree>
    <p:extLst>
      <p:ext uri="{BB962C8B-B14F-4D97-AF65-F5344CB8AC3E}">
        <p14:creationId xmlns:p14="http://schemas.microsoft.com/office/powerpoint/2010/main" val="21582169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2B0AC31-6B8E-432D-A1F9-8A73C74AE542}"/>
              </a:ext>
            </a:extLst>
          </p:cNvPr>
          <p:cNvSpPr>
            <a:spLocks noGrp="1"/>
          </p:cNvSpPr>
          <p:nvPr>
            <p:ph type="title"/>
          </p:nvPr>
        </p:nvSpPr>
        <p:spPr/>
        <p:txBody>
          <a:bodyPr/>
          <a:lstStyle/>
          <a:p>
            <a:r>
              <a:rPr lang="en-GB" dirty="0">
                <a:solidFill>
                  <a:schemeClr val="bg1"/>
                </a:solidFill>
              </a:rPr>
              <a:t>Introduction</a:t>
            </a:r>
            <a:r>
              <a:rPr lang="en-GB" dirty="0"/>
              <a:t> </a:t>
            </a:r>
          </a:p>
        </p:txBody>
      </p:sp>
      <p:sp>
        <p:nvSpPr>
          <p:cNvPr id="7" name="Content Placeholder 6">
            <a:extLst>
              <a:ext uri="{FF2B5EF4-FFF2-40B4-BE49-F238E27FC236}">
                <a16:creationId xmlns:a16="http://schemas.microsoft.com/office/drawing/2014/main" id="{47202D3A-8978-4BBE-B41C-A2FDA0D3AC08}"/>
              </a:ext>
            </a:extLst>
          </p:cNvPr>
          <p:cNvSpPr>
            <a:spLocks noGrp="1"/>
          </p:cNvSpPr>
          <p:nvPr>
            <p:ph idx="1"/>
          </p:nvPr>
        </p:nvSpPr>
        <p:spPr>
          <a:xfrm>
            <a:off x="1141412" y="2097088"/>
            <a:ext cx="9905999" cy="3541714"/>
          </a:xfrm>
        </p:spPr>
        <p:txBody>
          <a:bodyPr>
            <a:normAutofit lnSpcReduction="10000"/>
          </a:bodyPr>
          <a:lstStyle/>
          <a:p>
            <a:pPr marL="0" indent="0" algn="just">
              <a:buNone/>
            </a:pPr>
            <a:r>
              <a:rPr lang="en-GB" dirty="0">
                <a:solidFill>
                  <a:schemeClr val="bg1"/>
                </a:solidFill>
              </a:rPr>
              <a:t>Legal issues within the hotel industry are so important to consider in all businesses because it makes sure that employees and customers are safe and secure knowing that legal issues are considered. It also protects them against common violations like health and harassment (Study, 2022). </a:t>
            </a:r>
          </a:p>
          <a:p>
            <a:pPr marL="0" indent="0" algn="just">
              <a:buNone/>
            </a:pPr>
            <a:r>
              <a:rPr lang="en-GB" dirty="0">
                <a:solidFill>
                  <a:schemeClr val="bg1"/>
                </a:solidFill>
              </a:rPr>
              <a:t>If the hotel does not abide by the laws and rules, they must pay a fine. The organisation may be sued, they may lose suppliers and also develop a negative reputation. The law is important because it can prevent conflict by protecting business owners and managers (Donut, no date). </a:t>
            </a:r>
          </a:p>
        </p:txBody>
      </p:sp>
    </p:spTree>
    <p:extLst>
      <p:ext uri="{BB962C8B-B14F-4D97-AF65-F5344CB8AC3E}">
        <p14:creationId xmlns:p14="http://schemas.microsoft.com/office/powerpoint/2010/main" val="40032063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F5227D-0290-4F61-98C5-C6BD3F1C84BF}"/>
              </a:ext>
            </a:extLst>
          </p:cNvPr>
          <p:cNvSpPr>
            <a:spLocks noGrp="1"/>
          </p:cNvSpPr>
          <p:nvPr>
            <p:ph type="title"/>
          </p:nvPr>
        </p:nvSpPr>
        <p:spPr/>
        <p:txBody>
          <a:bodyPr/>
          <a:lstStyle/>
          <a:p>
            <a:r>
              <a:rPr lang="en-GB" dirty="0">
                <a:solidFill>
                  <a:schemeClr val="bg1"/>
                </a:solidFill>
              </a:rPr>
              <a:t>Food safety and hygiene </a:t>
            </a:r>
          </a:p>
        </p:txBody>
      </p:sp>
      <p:sp>
        <p:nvSpPr>
          <p:cNvPr id="3" name="Content Placeholder 2">
            <a:extLst>
              <a:ext uri="{FF2B5EF4-FFF2-40B4-BE49-F238E27FC236}">
                <a16:creationId xmlns:a16="http://schemas.microsoft.com/office/drawing/2014/main" id="{E2765590-52A4-4B1A-A284-BAB1EF0AF27C}"/>
              </a:ext>
            </a:extLst>
          </p:cNvPr>
          <p:cNvSpPr>
            <a:spLocks noGrp="1"/>
          </p:cNvSpPr>
          <p:nvPr>
            <p:ph idx="1"/>
          </p:nvPr>
        </p:nvSpPr>
        <p:spPr>
          <a:xfrm>
            <a:off x="1141413" y="2097088"/>
            <a:ext cx="9905999" cy="3541714"/>
          </a:xfrm>
        </p:spPr>
        <p:txBody>
          <a:bodyPr>
            <a:normAutofit/>
          </a:bodyPr>
          <a:lstStyle/>
          <a:p>
            <a:pPr marL="0" indent="0" algn="just">
              <a:buNone/>
            </a:pPr>
            <a:r>
              <a:rPr lang="en-GB" dirty="0">
                <a:solidFill>
                  <a:schemeClr val="bg1"/>
                </a:solidFill>
              </a:rPr>
              <a:t>According to the Food Safety Act of 1990, a food business is not allowed to: Sell food that is not what the customer is entitled to expect in terms of content or quality; cause food to be dangerous to health; describe or present food in a false or misleading manner (Food Safety Act, 1990). </a:t>
            </a:r>
          </a:p>
        </p:txBody>
      </p:sp>
    </p:spTree>
    <p:extLst>
      <p:ext uri="{BB962C8B-B14F-4D97-AF65-F5344CB8AC3E}">
        <p14:creationId xmlns:p14="http://schemas.microsoft.com/office/powerpoint/2010/main" val="42398046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3541B-981D-4016-B099-1A3ADF3E96C7}"/>
              </a:ext>
            </a:extLst>
          </p:cNvPr>
          <p:cNvSpPr>
            <a:spLocks noGrp="1"/>
          </p:cNvSpPr>
          <p:nvPr>
            <p:ph type="title"/>
          </p:nvPr>
        </p:nvSpPr>
        <p:spPr/>
        <p:txBody>
          <a:bodyPr/>
          <a:lstStyle/>
          <a:p>
            <a:r>
              <a:rPr lang="en-GB" dirty="0">
                <a:solidFill>
                  <a:schemeClr val="bg1"/>
                </a:solidFill>
              </a:rPr>
              <a:t>Health</a:t>
            </a:r>
          </a:p>
        </p:txBody>
      </p:sp>
      <p:sp>
        <p:nvSpPr>
          <p:cNvPr id="3" name="Content Placeholder 2">
            <a:extLst>
              <a:ext uri="{FF2B5EF4-FFF2-40B4-BE49-F238E27FC236}">
                <a16:creationId xmlns:a16="http://schemas.microsoft.com/office/drawing/2014/main" id="{2F42BD1B-3FA8-49C5-B697-89523063F58B}"/>
              </a:ext>
            </a:extLst>
          </p:cNvPr>
          <p:cNvSpPr>
            <a:spLocks noGrp="1"/>
          </p:cNvSpPr>
          <p:nvPr>
            <p:ph idx="1"/>
          </p:nvPr>
        </p:nvSpPr>
        <p:spPr>
          <a:xfrm>
            <a:off x="1141413" y="1979508"/>
            <a:ext cx="9717087" cy="3541714"/>
          </a:xfrm>
        </p:spPr>
        <p:txBody>
          <a:bodyPr>
            <a:normAutofit/>
          </a:bodyPr>
          <a:lstStyle/>
          <a:p>
            <a:pPr marL="0" indent="0" algn="just">
              <a:buNone/>
            </a:pPr>
            <a:r>
              <a:rPr lang="en-GB" dirty="0">
                <a:solidFill>
                  <a:schemeClr val="bg1"/>
                </a:solidFill>
              </a:rPr>
              <a:t>Health is important to consider, especially with the recent pandemic everyone is being extra careful when going abroad and wary when booking hotels. </a:t>
            </a:r>
          </a:p>
          <a:p>
            <a:pPr marL="0" indent="0" algn="just">
              <a:buNone/>
            </a:pPr>
            <a:r>
              <a:rPr lang="en-GB" dirty="0">
                <a:solidFill>
                  <a:schemeClr val="bg1"/>
                </a:solidFill>
              </a:rPr>
              <a:t>Professional health and hygiene training for staff in the hospitality and catering industry will result in a safer working environment (Alert, 2017). </a:t>
            </a:r>
          </a:p>
        </p:txBody>
      </p:sp>
    </p:spTree>
    <p:extLst>
      <p:ext uri="{BB962C8B-B14F-4D97-AF65-F5344CB8AC3E}">
        <p14:creationId xmlns:p14="http://schemas.microsoft.com/office/powerpoint/2010/main" val="23716458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DADBE-5F77-45FB-910E-DB46D89E85D4}"/>
              </a:ext>
            </a:extLst>
          </p:cNvPr>
          <p:cNvSpPr>
            <a:spLocks noGrp="1"/>
          </p:cNvSpPr>
          <p:nvPr>
            <p:ph type="title"/>
          </p:nvPr>
        </p:nvSpPr>
        <p:spPr/>
        <p:txBody>
          <a:bodyPr/>
          <a:lstStyle/>
          <a:p>
            <a:r>
              <a:rPr lang="en-GB" dirty="0">
                <a:solidFill>
                  <a:schemeClr val="bg1"/>
                </a:solidFill>
              </a:rPr>
              <a:t>safety</a:t>
            </a:r>
          </a:p>
        </p:txBody>
      </p:sp>
      <p:sp>
        <p:nvSpPr>
          <p:cNvPr id="3" name="Content Placeholder 2">
            <a:extLst>
              <a:ext uri="{FF2B5EF4-FFF2-40B4-BE49-F238E27FC236}">
                <a16:creationId xmlns:a16="http://schemas.microsoft.com/office/drawing/2014/main" id="{73D4B2EB-4F3E-4A71-B42B-DFF1C309F098}"/>
              </a:ext>
            </a:extLst>
          </p:cNvPr>
          <p:cNvSpPr>
            <a:spLocks noGrp="1"/>
          </p:cNvSpPr>
          <p:nvPr>
            <p:ph idx="1"/>
          </p:nvPr>
        </p:nvSpPr>
        <p:spPr/>
        <p:txBody>
          <a:bodyPr/>
          <a:lstStyle/>
          <a:p>
            <a:pPr marL="0" indent="0" algn="just">
              <a:buNone/>
            </a:pPr>
            <a:r>
              <a:rPr lang="en-GB" dirty="0">
                <a:solidFill>
                  <a:schemeClr val="bg1"/>
                </a:solidFill>
              </a:rPr>
              <a:t>Safety in a hotel or within the hospitality industry is so important to consider because it keeps everyone protected. A security system is put in place to protect staff, guests and physical resources and assets such as equipment, appliances, buildings, guest belongings and even the hotel grounds (USS, 2020). </a:t>
            </a:r>
          </a:p>
          <a:p>
            <a:endParaRPr lang="en-GB" dirty="0"/>
          </a:p>
        </p:txBody>
      </p:sp>
    </p:spTree>
    <p:extLst>
      <p:ext uri="{BB962C8B-B14F-4D97-AF65-F5344CB8AC3E}">
        <p14:creationId xmlns:p14="http://schemas.microsoft.com/office/powerpoint/2010/main" val="21404710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F2C6F0-5752-4E2A-AE3A-BB3147C6C1AD}"/>
              </a:ext>
            </a:extLst>
          </p:cNvPr>
          <p:cNvSpPr>
            <a:spLocks noGrp="1"/>
          </p:cNvSpPr>
          <p:nvPr>
            <p:ph type="title"/>
          </p:nvPr>
        </p:nvSpPr>
        <p:spPr/>
        <p:txBody>
          <a:bodyPr/>
          <a:lstStyle/>
          <a:p>
            <a:r>
              <a:rPr lang="en-GB" dirty="0">
                <a:solidFill>
                  <a:schemeClr val="bg1"/>
                </a:solidFill>
              </a:rPr>
              <a:t>Confidentiality/ data protection </a:t>
            </a:r>
          </a:p>
        </p:txBody>
      </p:sp>
      <p:sp>
        <p:nvSpPr>
          <p:cNvPr id="3" name="Content Placeholder 2">
            <a:extLst>
              <a:ext uri="{FF2B5EF4-FFF2-40B4-BE49-F238E27FC236}">
                <a16:creationId xmlns:a16="http://schemas.microsoft.com/office/drawing/2014/main" id="{F3164866-142D-463B-9C3F-0AB2B9C8D9F9}"/>
              </a:ext>
            </a:extLst>
          </p:cNvPr>
          <p:cNvSpPr>
            <a:spLocks noGrp="1"/>
          </p:cNvSpPr>
          <p:nvPr>
            <p:ph idx="1"/>
          </p:nvPr>
        </p:nvSpPr>
        <p:spPr/>
        <p:txBody>
          <a:bodyPr/>
          <a:lstStyle/>
          <a:p>
            <a:pPr marL="0" indent="0" algn="just">
              <a:buNone/>
            </a:pPr>
            <a:r>
              <a:rPr lang="en-GB" dirty="0">
                <a:solidFill>
                  <a:schemeClr val="bg1"/>
                </a:solidFill>
              </a:rPr>
              <a:t>This needs to be top one priority because it protects guests from hackers and trespassers and keeps them secure throughout their whole stay.  </a:t>
            </a:r>
          </a:p>
          <a:p>
            <a:pPr marL="0" indent="0" algn="just">
              <a:buNone/>
            </a:pPr>
            <a:r>
              <a:rPr lang="en-GB" dirty="0">
                <a:solidFill>
                  <a:schemeClr val="bg1"/>
                </a:solidFill>
              </a:rPr>
              <a:t>Failure to protect and secure confidential information may not only lead to the loss of business or guests, but it also unlocks the danger of confidential information being used to commit illegal or immoral activities (Lee, 2021). </a:t>
            </a:r>
          </a:p>
        </p:txBody>
      </p:sp>
    </p:spTree>
    <p:extLst>
      <p:ext uri="{BB962C8B-B14F-4D97-AF65-F5344CB8AC3E}">
        <p14:creationId xmlns:p14="http://schemas.microsoft.com/office/powerpoint/2010/main" val="1074464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4478C-E48D-41D1-B188-B9BBF069AB39}"/>
              </a:ext>
            </a:extLst>
          </p:cNvPr>
          <p:cNvSpPr>
            <a:spLocks noGrp="1"/>
          </p:cNvSpPr>
          <p:nvPr>
            <p:ph type="title"/>
          </p:nvPr>
        </p:nvSpPr>
        <p:spPr/>
        <p:txBody>
          <a:bodyPr/>
          <a:lstStyle/>
          <a:p>
            <a:r>
              <a:rPr lang="en-GB" dirty="0">
                <a:solidFill>
                  <a:schemeClr val="bg1"/>
                </a:solidFill>
              </a:rPr>
              <a:t>Privacy </a:t>
            </a:r>
          </a:p>
        </p:txBody>
      </p:sp>
      <p:sp>
        <p:nvSpPr>
          <p:cNvPr id="3" name="Content Placeholder 2">
            <a:extLst>
              <a:ext uri="{FF2B5EF4-FFF2-40B4-BE49-F238E27FC236}">
                <a16:creationId xmlns:a16="http://schemas.microsoft.com/office/drawing/2014/main" id="{B1AFA15D-5847-4BE7-83DE-14D8CA99E57A}"/>
              </a:ext>
            </a:extLst>
          </p:cNvPr>
          <p:cNvSpPr>
            <a:spLocks noGrp="1"/>
          </p:cNvSpPr>
          <p:nvPr>
            <p:ph idx="1"/>
          </p:nvPr>
        </p:nvSpPr>
        <p:spPr/>
        <p:txBody>
          <a:bodyPr>
            <a:normAutofit/>
          </a:bodyPr>
          <a:lstStyle/>
          <a:p>
            <a:pPr marL="0" indent="0" algn="just">
              <a:buNone/>
            </a:pPr>
            <a:r>
              <a:rPr lang="en-GB" dirty="0">
                <a:solidFill>
                  <a:schemeClr val="bg1"/>
                </a:solidFill>
              </a:rPr>
              <a:t>The hotel's responsibility in respecting a guest's right to privacy is to respect their privacy in their room. This includes the right to enjoy the room with unwanted visitors and hotel staff interruption. Guests turn the hotel's service from a public to a private facility when checking into a hotel room.</a:t>
            </a:r>
          </a:p>
        </p:txBody>
      </p:sp>
    </p:spTree>
    <p:extLst>
      <p:ext uri="{BB962C8B-B14F-4D97-AF65-F5344CB8AC3E}">
        <p14:creationId xmlns:p14="http://schemas.microsoft.com/office/powerpoint/2010/main" val="2449561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D3399-D44F-4F04-949D-10B5A7AAA162}"/>
              </a:ext>
            </a:extLst>
          </p:cNvPr>
          <p:cNvSpPr>
            <a:spLocks noGrp="1"/>
          </p:cNvSpPr>
          <p:nvPr>
            <p:ph type="title"/>
          </p:nvPr>
        </p:nvSpPr>
        <p:spPr/>
        <p:txBody>
          <a:bodyPr/>
          <a:lstStyle/>
          <a:p>
            <a:r>
              <a:rPr lang="en-GB" dirty="0">
                <a:solidFill>
                  <a:schemeClr val="bg1"/>
                </a:solidFill>
              </a:rPr>
              <a:t>Advertising and marketing </a:t>
            </a:r>
          </a:p>
        </p:txBody>
      </p:sp>
      <p:sp>
        <p:nvSpPr>
          <p:cNvPr id="3" name="Content Placeholder 2">
            <a:extLst>
              <a:ext uri="{FF2B5EF4-FFF2-40B4-BE49-F238E27FC236}">
                <a16:creationId xmlns:a16="http://schemas.microsoft.com/office/drawing/2014/main" id="{81913A36-8F7C-4675-9517-FB7329ED2345}"/>
              </a:ext>
            </a:extLst>
          </p:cNvPr>
          <p:cNvSpPr>
            <a:spLocks noGrp="1"/>
          </p:cNvSpPr>
          <p:nvPr>
            <p:ph idx="1"/>
          </p:nvPr>
        </p:nvSpPr>
        <p:spPr>
          <a:xfrm>
            <a:off x="1141412" y="2249487"/>
            <a:ext cx="10105708" cy="3541714"/>
          </a:xfrm>
        </p:spPr>
        <p:txBody>
          <a:bodyPr/>
          <a:lstStyle/>
          <a:p>
            <a:pPr marL="0" indent="0" algn="just">
              <a:buNone/>
            </a:pPr>
            <a:r>
              <a:rPr lang="en-GB" dirty="0">
                <a:solidFill>
                  <a:schemeClr val="bg1"/>
                </a:solidFill>
              </a:rPr>
              <a:t>Advertising is one of the main ways that hotels can stand out from their competitors and communicate unique selling points. A successful hotel advertisement will also encourage customer loyalty (Revfine, 2021).</a:t>
            </a:r>
          </a:p>
          <a:p>
            <a:pPr marL="0" indent="0" algn="just">
              <a:buNone/>
            </a:pPr>
            <a:r>
              <a:rPr lang="en-GB" dirty="0">
                <a:solidFill>
                  <a:schemeClr val="bg1"/>
                </a:solidFill>
              </a:rPr>
              <a:t>However, the law of advertising and marketing must be considered. For example, including false information, leaving important information out and using aggressive sale techniques is unfair trading towards consumers (GOV, no date). </a:t>
            </a:r>
          </a:p>
        </p:txBody>
      </p:sp>
    </p:spTree>
    <p:extLst>
      <p:ext uri="{BB962C8B-B14F-4D97-AF65-F5344CB8AC3E}">
        <p14:creationId xmlns:p14="http://schemas.microsoft.com/office/powerpoint/2010/main" val="983063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213AF6-8801-4FCB-94C4-33B7DFF8A479}"/>
              </a:ext>
            </a:extLst>
          </p:cNvPr>
          <p:cNvSpPr>
            <a:spLocks noGrp="1"/>
          </p:cNvSpPr>
          <p:nvPr>
            <p:ph type="title"/>
          </p:nvPr>
        </p:nvSpPr>
        <p:spPr/>
        <p:txBody>
          <a:bodyPr/>
          <a:lstStyle/>
          <a:p>
            <a:r>
              <a:rPr lang="en-GB" dirty="0">
                <a:solidFill>
                  <a:schemeClr val="bg1"/>
                </a:solidFill>
              </a:rPr>
              <a:t>Competition </a:t>
            </a:r>
          </a:p>
        </p:txBody>
      </p:sp>
      <p:sp>
        <p:nvSpPr>
          <p:cNvPr id="3" name="Content Placeholder 2">
            <a:extLst>
              <a:ext uri="{FF2B5EF4-FFF2-40B4-BE49-F238E27FC236}">
                <a16:creationId xmlns:a16="http://schemas.microsoft.com/office/drawing/2014/main" id="{A766557B-A6B1-460F-913C-3F1C1E8FF43D}"/>
              </a:ext>
            </a:extLst>
          </p:cNvPr>
          <p:cNvSpPr>
            <a:spLocks noGrp="1"/>
          </p:cNvSpPr>
          <p:nvPr>
            <p:ph idx="1"/>
          </p:nvPr>
        </p:nvSpPr>
        <p:spPr/>
        <p:txBody>
          <a:bodyPr/>
          <a:lstStyle/>
          <a:p>
            <a:pPr marL="0" indent="0" algn="just">
              <a:buNone/>
            </a:pPr>
            <a:r>
              <a:rPr lang="en-GB" dirty="0">
                <a:solidFill>
                  <a:schemeClr val="bg1"/>
                </a:solidFill>
              </a:rPr>
              <a:t>The law seeks to encourage fair competition. It bans businesses from entering into anti-competitive agreements with one another, such as ones to fix prices or carve up markets, and it makes it unlawful for companies to abuse a dominant market position. (GOV, 2020). </a:t>
            </a:r>
          </a:p>
        </p:txBody>
      </p:sp>
    </p:spTree>
    <p:extLst>
      <p:ext uri="{BB962C8B-B14F-4D97-AF65-F5344CB8AC3E}">
        <p14:creationId xmlns:p14="http://schemas.microsoft.com/office/powerpoint/2010/main" val="1567672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D21E3-58F6-4581-83EE-DDA6E6ECD02E}"/>
              </a:ext>
            </a:extLst>
          </p:cNvPr>
          <p:cNvSpPr>
            <a:spLocks noGrp="1"/>
          </p:cNvSpPr>
          <p:nvPr>
            <p:ph type="title"/>
          </p:nvPr>
        </p:nvSpPr>
        <p:spPr>
          <a:xfrm>
            <a:off x="1141413" y="0"/>
            <a:ext cx="9905998" cy="1478570"/>
          </a:xfrm>
        </p:spPr>
        <p:txBody>
          <a:bodyPr/>
          <a:lstStyle/>
          <a:p>
            <a:r>
              <a:rPr lang="en-GB" dirty="0">
                <a:solidFill>
                  <a:schemeClr val="bg1"/>
                </a:solidFill>
              </a:rPr>
              <a:t>References</a:t>
            </a:r>
          </a:p>
        </p:txBody>
      </p:sp>
      <p:sp>
        <p:nvSpPr>
          <p:cNvPr id="3" name="Content Placeholder 2">
            <a:extLst>
              <a:ext uri="{FF2B5EF4-FFF2-40B4-BE49-F238E27FC236}">
                <a16:creationId xmlns:a16="http://schemas.microsoft.com/office/drawing/2014/main" id="{89354E40-AD08-4071-A151-15708343321F}"/>
              </a:ext>
            </a:extLst>
          </p:cNvPr>
          <p:cNvSpPr>
            <a:spLocks noGrp="1"/>
          </p:cNvSpPr>
          <p:nvPr>
            <p:ph idx="1"/>
          </p:nvPr>
        </p:nvSpPr>
        <p:spPr>
          <a:xfrm>
            <a:off x="1141412" y="1034811"/>
            <a:ext cx="9905999" cy="5571729"/>
          </a:xfrm>
        </p:spPr>
        <p:txBody>
          <a:bodyPr>
            <a:normAutofit/>
          </a:bodyPr>
          <a:lstStyle/>
          <a:p>
            <a:pPr marL="0" indent="0">
              <a:buNone/>
            </a:pPr>
            <a:endParaRPr lang="en-GB" sz="1200" dirty="0">
              <a:solidFill>
                <a:schemeClr val="bg1"/>
              </a:solidFill>
            </a:endParaRPr>
          </a:p>
          <a:p>
            <a:pPr marL="0" indent="0">
              <a:buNone/>
            </a:pPr>
            <a:r>
              <a:rPr lang="en-GB" sz="1200" dirty="0">
                <a:solidFill>
                  <a:schemeClr val="bg1"/>
                </a:solidFill>
              </a:rPr>
              <a:t>Business Law Donut (No Date) </a:t>
            </a:r>
            <a:r>
              <a:rPr lang="en-GB" sz="1200" i="1" dirty="0">
                <a:solidFill>
                  <a:schemeClr val="bg1"/>
                </a:solidFill>
              </a:rPr>
              <a:t>Hotel legal issues </a:t>
            </a:r>
            <a:r>
              <a:rPr lang="en-GB" sz="1200" dirty="0">
                <a:solidFill>
                  <a:schemeClr val="bg1"/>
                </a:solidFill>
              </a:rPr>
              <a:t>[Online] Available at: </a:t>
            </a:r>
            <a:r>
              <a:rPr lang="en-GB" sz="1200" dirty="0">
                <a:solidFill>
                  <a:srgbClr val="0070C0"/>
                </a:solidFill>
                <a:hlinkClick r:id="rId2">
                  <a:extLst>
                    <a:ext uri="{A12FA001-AC4F-418D-AE19-62706E023703}">
                      <ahyp:hlinkClr xmlns:ahyp="http://schemas.microsoft.com/office/drawing/2018/hyperlinkcolor" val="tx"/>
                    </a:ext>
                  </a:extLst>
                </a:hlinkClick>
              </a:rPr>
              <a:t>https://www.lawdonut.co.uk/business/sector-specific-law/hotel-legal-issues#:~:text=They%20cover%20areas%20such%20as,and%20help%20to%20prevent%20conflict</a:t>
            </a:r>
            <a:r>
              <a:rPr lang="en-GB" sz="1200" dirty="0">
                <a:solidFill>
                  <a:srgbClr val="0070C0"/>
                </a:solidFill>
              </a:rPr>
              <a:t>.</a:t>
            </a:r>
            <a:r>
              <a:rPr lang="en-GB" sz="1200" dirty="0">
                <a:solidFill>
                  <a:schemeClr val="bg1"/>
                </a:solidFill>
              </a:rPr>
              <a:t> [accessed on: 16</a:t>
            </a:r>
            <a:r>
              <a:rPr lang="en-GB" sz="1200" baseline="30000" dirty="0">
                <a:solidFill>
                  <a:schemeClr val="bg1"/>
                </a:solidFill>
              </a:rPr>
              <a:t>th</a:t>
            </a:r>
            <a:r>
              <a:rPr lang="en-GB" sz="1200" dirty="0">
                <a:solidFill>
                  <a:schemeClr val="bg1"/>
                </a:solidFill>
              </a:rPr>
              <a:t> February 2023]</a:t>
            </a:r>
          </a:p>
          <a:p>
            <a:pPr marL="0" indent="0">
              <a:buNone/>
            </a:pPr>
            <a:r>
              <a:rPr lang="en-GB" sz="1200" dirty="0">
                <a:solidFill>
                  <a:schemeClr val="bg1"/>
                </a:solidFill>
              </a:rPr>
              <a:t>Study.com (2022) </a:t>
            </a:r>
            <a:r>
              <a:rPr lang="en-GB" sz="1200" i="1" dirty="0">
                <a:solidFill>
                  <a:schemeClr val="bg1"/>
                </a:solidFill>
              </a:rPr>
              <a:t>Hospitality Laws and Regulation </a:t>
            </a:r>
            <a:r>
              <a:rPr lang="en-GB" sz="1200" dirty="0">
                <a:solidFill>
                  <a:schemeClr val="bg1"/>
                </a:solidFill>
              </a:rPr>
              <a:t>[Online] Available at</a:t>
            </a:r>
            <a:r>
              <a:rPr lang="en-GB" sz="1200" dirty="0">
                <a:solidFill>
                  <a:srgbClr val="0070C0"/>
                </a:solidFill>
              </a:rPr>
              <a:t>: </a:t>
            </a:r>
            <a:r>
              <a:rPr lang="en-GB" sz="1200" dirty="0">
                <a:solidFill>
                  <a:srgbClr val="0070C0"/>
                </a:solidFill>
                <a:hlinkClick r:id="rId3">
                  <a:extLst>
                    <a:ext uri="{A12FA001-AC4F-418D-AE19-62706E023703}">
                      <ahyp:hlinkClr xmlns:ahyp="http://schemas.microsoft.com/office/drawing/2018/hyperlinkcolor" val="tx"/>
                    </a:ext>
                  </a:extLst>
                </a:hlinkClick>
              </a:rPr>
              <a:t>https://study.com/learn/lesson/hospitality-laws-regulations.html</a:t>
            </a:r>
            <a:r>
              <a:rPr lang="en-GB" sz="1200" dirty="0">
                <a:solidFill>
                  <a:srgbClr val="0070C0"/>
                </a:solidFill>
              </a:rPr>
              <a:t> </a:t>
            </a:r>
            <a:r>
              <a:rPr lang="en-GB" sz="1200" dirty="0">
                <a:solidFill>
                  <a:schemeClr val="bg1"/>
                </a:solidFill>
              </a:rPr>
              <a:t>[accessed on: 16</a:t>
            </a:r>
            <a:r>
              <a:rPr lang="en-GB" sz="1200" baseline="30000" dirty="0">
                <a:solidFill>
                  <a:schemeClr val="bg1"/>
                </a:solidFill>
              </a:rPr>
              <a:t>th</a:t>
            </a:r>
            <a:r>
              <a:rPr lang="en-GB" sz="1200" dirty="0">
                <a:solidFill>
                  <a:schemeClr val="bg1"/>
                </a:solidFill>
              </a:rPr>
              <a:t> February 2023]</a:t>
            </a:r>
          </a:p>
          <a:p>
            <a:pPr marL="0" indent="0">
              <a:buNone/>
            </a:pPr>
            <a:r>
              <a:rPr lang="en-GB" sz="1200" dirty="0">
                <a:solidFill>
                  <a:schemeClr val="bg1"/>
                </a:solidFill>
              </a:rPr>
              <a:t>Food Alert (2017) </a:t>
            </a:r>
            <a:r>
              <a:rPr lang="en-GB" sz="1200" i="1" dirty="0">
                <a:solidFill>
                  <a:schemeClr val="bg1"/>
                </a:solidFill>
              </a:rPr>
              <a:t>The importance of health and safety checks in hospitality and catering </a:t>
            </a:r>
            <a:r>
              <a:rPr lang="en-GB" sz="1200" dirty="0">
                <a:solidFill>
                  <a:schemeClr val="bg1"/>
                </a:solidFill>
              </a:rPr>
              <a:t>[Online] Available at: </a:t>
            </a:r>
            <a:r>
              <a:rPr lang="en-GB" sz="1200" dirty="0">
                <a:solidFill>
                  <a:srgbClr val="0070C0"/>
                </a:solidFill>
                <a:hlinkClick r:id="rId4">
                  <a:extLst>
                    <a:ext uri="{A12FA001-AC4F-418D-AE19-62706E023703}">
                      <ahyp:hlinkClr xmlns:ahyp="http://schemas.microsoft.com/office/drawing/2018/hyperlinkcolor" val="tx"/>
                    </a:ext>
                  </a:extLst>
                </a:hlinkClick>
              </a:rPr>
              <a:t>https://www.foodalert.com/importance-health-and-safety-checks-hospitality-and-catering/#:~:text=Raw%20meat%20and%20poultry%2C%20and,the%20risk%20of%20cross%2Dcontamination</a:t>
            </a:r>
            <a:r>
              <a:rPr lang="en-GB" sz="1200" dirty="0">
                <a:solidFill>
                  <a:srgbClr val="0070C0"/>
                </a:solidFill>
              </a:rPr>
              <a:t> </a:t>
            </a:r>
            <a:r>
              <a:rPr lang="en-GB" sz="1200" dirty="0">
                <a:solidFill>
                  <a:schemeClr val="bg1"/>
                </a:solidFill>
              </a:rPr>
              <a:t>[accessed on: 16</a:t>
            </a:r>
            <a:r>
              <a:rPr lang="en-GB" sz="1200" baseline="30000" dirty="0">
                <a:solidFill>
                  <a:schemeClr val="bg1"/>
                </a:solidFill>
              </a:rPr>
              <a:t>th</a:t>
            </a:r>
            <a:r>
              <a:rPr lang="en-GB" sz="1200" dirty="0">
                <a:solidFill>
                  <a:schemeClr val="bg1"/>
                </a:solidFill>
              </a:rPr>
              <a:t> February 2023]</a:t>
            </a:r>
          </a:p>
          <a:p>
            <a:pPr marL="0" indent="0">
              <a:buNone/>
            </a:pPr>
            <a:r>
              <a:rPr lang="en-GB" sz="1200" dirty="0">
                <a:solidFill>
                  <a:schemeClr val="bg1"/>
                </a:solidFill>
              </a:rPr>
              <a:t>Umbrella Security Services (2020) </a:t>
            </a:r>
            <a:r>
              <a:rPr lang="en-GB" sz="1200" i="1" dirty="0">
                <a:solidFill>
                  <a:schemeClr val="bg1"/>
                </a:solidFill>
              </a:rPr>
              <a:t>Hotel Security: Why is it important? </a:t>
            </a:r>
            <a:r>
              <a:rPr lang="en-GB" sz="1200" dirty="0">
                <a:solidFill>
                  <a:schemeClr val="bg1"/>
                </a:solidFill>
              </a:rPr>
              <a:t>[Online] Available at: </a:t>
            </a:r>
            <a:r>
              <a:rPr lang="en-GB" sz="1200" dirty="0">
                <a:solidFill>
                  <a:srgbClr val="0070C0"/>
                </a:solidFill>
                <a:hlinkClick r:id="rId5">
                  <a:extLst>
                    <a:ext uri="{A12FA001-AC4F-418D-AE19-62706E023703}">
                      <ahyp:hlinkClr xmlns:ahyp="http://schemas.microsoft.com/office/drawing/2018/hyperlinkcolor" val="tx"/>
                    </a:ext>
                  </a:extLst>
                </a:hlinkClick>
              </a:rPr>
              <a:t>https://www.umbrellasecurityservices.co.uk/hotel-security-why-is-it-important/#:~:text=Why%20is%20hotel%20security%20important,and%20even%20the%20hotel%20grounds</a:t>
            </a:r>
            <a:r>
              <a:rPr lang="en-GB" sz="1200" dirty="0">
                <a:solidFill>
                  <a:schemeClr val="bg1"/>
                </a:solidFill>
              </a:rPr>
              <a:t>. [accessed on: 16</a:t>
            </a:r>
            <a:r>
              <a:rPr lang="en-GB" sz="1200" baseline="30000" dirty="0">
                <a:solidFill>
                  <a:schemeClr val="bg1"/>
                </a:solidFill>
              </a:rPr>
              <a:t>th</a:t>
            </a:r>
            <a:r>
              <a:rPr lang="en-GB" sz="1200" dirty="0">
                <a:solidFill>
                  <a:schemeClr val="bg1"/>
                </a:solidFill>
              </a:rPr>
              <a:t> February 2023]</a:t>
            </a:r>
          </a:p>
          <a:p>
            <a:pPr marL="0" indent="0">
              <a:buNone/>
            </a:pPr>
            <a:r>
              <a:rPr lang="en-GB" sz="1200" dirty="0">
                <a:solidFill>
                  <a:schemeClr val="bg1"/>
                </a:solidFill>
              </a:rPr>
              <a:t>Evie Lee (2021) </a:t>
            </a:r>
            <a:r>
              <a:rPr lang="en-GB" sz="1200" i="1" dirty="0">
                <a:solidFill>
                  <a:schemeClr val="bg1"/>
                </a:solidFill>
              </a:rPr>
              <a:t>What is Confidentiality? </a:t>
            </a:r>
            <a:r>
              <a:rPr lang="en-GB" sz="1200" dirty="0">
                <a:solidFill>
                  <a:schemeClr val="bg1"/>
                </a:solidFill>
              </a:rPr>
              <a:t>[Online] Available at: </a:t>
            </a:r>
            <a:r>
              <a:rPr lang="en-GB" sz="1200" dirty="0">
                <a:solidFill>
                  <a:srgbClr val="0070C0"/>
                </a:solidFill>
                <a:hlinkClick r:id="rId6">
                  <a:extLst>
                    <a:ext uri="{A12FA001-AC4F-418D-AE19-62706E023703}">
                      <ahyp:hlinkClr xmlns:ahyp="http://schemas.microsoft.com/office/drawing/2018/hyperlinkcolor" val="tx"/>
                    </a:ext>
                  </a:extLst>
                </a:hlinkClick>
              </a:rPr>
              <a:t>https://cpdonline.co.uk/knowledge-base/safeguarding/what-is-confidentiality/#:~:text=Confidentiality%20policies%20are%20needed%20to%3A&amp;text=Failure%20to%20protect%20and%20secure,commit%20illegal%20or%20immoral%20activities</a:t>
            </a:r>
            <a:r>
              <a:rPr lang="en-GB" sz="1200" dirty="0">
                <a:solidFill>
                  <a:schemeClr val="bg1"/>
                </a:solidFill>
              </a:rPr>
              <a:t>. [accessed on: February 2023]</a:t>
            </a:r>
          </a:p>
          <a:p>
            <a:pPr marL="0" indent="0">
              <a:buNone/>
            </a:pPr>
            <a:r>
              <a:rPr lang="en-GB" sz="1200" dirty="0">
                <a:solidFill>
                  <a:schemeClr val="bg1"/>
                </a:solidFill>
              </a:rPr>
              <a:t>Revfine (2021) </a:t>
            </a:r>
            <a:r>
              <a:rPr lang="en-GB" sz="1200" i="1" dirty="0">
                <a:solidFill>
                  <a:schemeClr val="bg1"/>
                </a:solidFill>
              </a:rPr>
              <a:t>Hotel Advertisement; 10 Effective Hotel Advertising Strategies </a:t>
            </a:r>
            <a:r>
              <a:rPr lang="en-GB" sz="1200" dirty="0">
                <a:solidFill>
                  <a:schemeClr val="bg1"/>
                </a:solidFill>
              </a:rPr>
              <a:t>[Online] Available at: </a:t>
            </a:r>
            <a:r>
              <a:rPr lang="en-GB" sz="1200" dirty="0">
                <a:solidFill>
                  <a:srgbClr val="0070C0"/>
                </a:solidFill>
                <a:hlinkClick r:id="rId7">
                  <a:extLst>
                    <a:ext uri="{A12FA001-AC4F-418D-AE19-62706E023703}">
                      <ahyp:hlinkClr xmlns:ahyp="http://schemas.microsoft.com/office/drawing/2018/hyperlinkcolor" val="tx"/>
                    </a:ext>
                  </a:extLst>
                </a:hlinkClick>
              </a:rPr>
              <a:t>https://www.revfine.com/hotel-advertisement/</a:t>
            </a:r>
            <a:r>
              <a:rPr lang="en-GB" sz="1200" dirty="0">
                <a:solidFill>
                  <a:srgbClr val="0070C0"/>
                </a:solidFill>
              </a:rPr>
              <a:t>  </a:t>
            </a:r>
            <a:r>
              <a:rPr lang="en-GB" sz="1200" dirty="0">
                <a:solidFill>
                  <a:schemeClr val="bg1"/>
                </a:solidFill>
              </a:rPr>
              <a:t>[accessed on: 16</a:t>
            </a:r>
            <a:r>
              <a:rPr lang="en-GB" sz="1200" baseline="30000" dirty="0">
                <a:solidFill>
                  <a:schemeClr val="bg1"/>
                </a:solidFill>
              </a:rPr>
              <a:t>th</a:t>
            </a:r>
            <a:r>
              <a:rPr lang="en-GB" sz="1200" dirty="0">
                <a:solidFill>
                  <a:schemeClr val="bg1"/>
                </a:solidFill>
              </a:rPr>
              <a:t> February 2023]</a:t>
            </a:r>
          </a:p>
          <a:p>
            <a:pPr marL="0" indent="0">
              <a:buNone/>
            </a:pPr>
            <a:r>
              <a:rPr lang="en-GB" sz="1200" dirty="0">
                <a:solidFill>
                  <a:schemeClr val="bg1"/>
                </a:solidFill>
              </a:rPr>
              <a:t>GOV.UK (No Date) </a:t>
            </a:r>
            <a:r>
              <a:rPr lang="en-GB" sz="1200" i="1" dirty="0">
                <a:solidFill>
                  <a:schemeClr val="bg1"/>
                </a:solidFill>
              </a:rPr>
              <a:t>Marketing and advertising: The Law </a:t>
            </a:r>
            <a:r>
              <a:rPr lang="en-GB" sz="1200" dirty="0">
                <a:solidFill>
                  <a:schemeClr val="bg1"/>
                </a:solidFill>
              </a:rPr>
              <a:t>[Online] Available at: </a:t>
            </a:r>
            <a:r>
              <a:rPr lang="en-GB" sz="1200" dirty="0">
                <a:solidFill>
                  <a:srgbClr val="0070C0"/>
                </a:solidFill>
                <a:hlinkClick r:id="rId8">
                  <a:extLst>
                    <a:ext uri="{A12FA001-AC4F-418D-AE19-62706E023703}">
                      <ahyp:hlinkClr xmlns:ahyp="http://schemas.microsoft.com/office/drawing/2018/hyperlinkcolor" val="tx"/>
                    </a:ext>
                  </a:extLst>
                </a:hlinkClick>
              </a:rPr>
              <a:t>https://www.gov.uk/marketing-advertising-law/regulations-that-affect-advertising</a:t>
            </a:r>
            <a:r>
              <a:rPr lang="en-GB" sz="1200" dirty="0">
                <a:solidFill>
                  <a:srgbClr val="0070C0"/>
                </a:solidFill>
              </a:rPr>
              <a:t> </a:t>
            </a:r>
            <a:r>
              <a:rPr lang="en-GB" sz="1200" dirty="0">
                <a:solidFill>
                  <a:schemeClr val="bg1"/>
                </a:solidFill>
              </a:rPr>
              <a:t> [accessed on: 16</a:t>
            </a:r>
            <a:r>
              <a:rPr lang="en-GB" sz="1200" baseline="30000" dirty="0">
                <a:solidFill>
                  <a:schemeClr val="bg1"/>
                </a:solidFill>
              </a:rPr>
              <a:t>th</a:t>
            </a:r>
            <a:r>
              <a:rPr lang="en-GB" sz="1200" dirty="0">
                <a:solidFill>
                  <a:schemeClr val="bg1"/>
                </a:solidFill>
              </a:rPr>
              <a:t> February 2023)</a:t>
            </a:r>
          </a:p>
          <a:p>
            <a:pPr marL="0" indent="0">
              <a:buNone/>
            </a:pPr>
            <a:r>
              <a:rPr lang="en-GB" sz="1200" dirty="0">
                <a:solidFill>
                  <a:schemeClr val="bg1"/>
                </a:solidFill>
              </a:rPr>
              <a:t>GOV.UK (2020) </a:t>
            </a:r>
            <a:r>
              <a:rPr lang="en-GB" sz="1200" i="1" dirty="0">
                <a:solidFill>
                  <a:schemeClr val="bg1"/>
                </a:solidFill>
              </a:rPr>
              <a:t>Competition Law Risk: A Short Guide [Online] Available at: </a:t>
            </a:r>
            <a:r>
              <a:rPr lang="en-GB" sz="1200" dirty="0">
                <a:solidFill>
                  <a:srgbClr val="0070C0"/>
                </a:solidFill>
                <a:hlinkClick r:id="rId9">
                  <a:extLst>
                    <a:ext uri="{A12FA001-AC4F-418D-AE19-62706E023703}">
                      <ahyp:hlinkClr xmlns:ahyp="http://schemas.microsoft.com/office/drawing/2018/hyperlinkcolor" val="tx"/>
                    </a:ext>
                  </a:extLst>
                </a:hlinkClick>
              </a:rPr>
              <a:t>https://www.gov.uk/government/publications/competition-law-risk-a-short-guide/competition-law-risk-a-short-guide#:~:text=A%20business%20can%20breach%20competition,if%20it%20has%20market%20power</a:t>
            </a:r>
            <a:r>
              <a:rPr lang="en-GB" sz="1200" dirty="0">
                <a:solidFill>
                  <a:srgbClr val="0070C0"/>
                </a:solidFill>
              </a:rPr>
              <a:t>.</a:t>
            </a:r>
            <a:r>
              <a:rPr lang="en-GB" sz="1200" dirty="0">
                <a:solidFill>
                  <a:schemeClr val="bg1"/>
                </a:solidFill>
              </a:rPr>
              <a:t> [accessed on: </a:t>
            </a:r>
            <a:r>
              <a:rPr lang="en-GB" sz="1200">
                <a:solidFill>
                  <a:schemeClr val="bg1"/>
                </a:solidFill>
              </a:rPr>
              <a:t>16</a:t>
            </a:r>
            <a:r>
              <a:rPr lang="en-GB" sz="1200" baseline="30000">
                <a:solidFill>
                  <a:schemeClr val="bg1"/>
                </a:solidFill>
              </a:rPr>
              <a:t>th</a:t>
            </a:r>
            <a:r>
              <a:rPr lang="en-GB" sz="1200">
                <a:solidFill>
                  <a:schemeClr val="bg1"/>
                </a:solidFill>
              </a:rPr>
              <a:t> February 2023]</a:t>
            </a:r>
            <a:endParaRPr lang="en-GB" sz="1200" dirty="0">
              <a:solidFill>
                <a:schemeClr val="bg1"/>
              </a:solidFill>
            </a:endParaRPr>
          </a:p>
          <a:p>
            <a:pPr marL="0" indent="0">
              <a:buNone/>
            </a:pPr>
            <a:endParaRPr lang="en-GB" sz="1200" dirty="0"/>
          </a:p>
        </p:txBody>
      </p:sp>
    </p:spTree>
    <p:extLst>
      <p:ext uri="{BB962C8B-B14F-4D97-AF65-F5344CB8AC3E}">
        <p14:creationId xmlns:p14="http://schemas.microsoft.com/office/powerpoint/2010/main" val="364126427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docProps/app.xml><?xml version="1.0" encoding="utf-8"?>
<Properties xmlns="http://schemas.openxmlformats.org/officeDocument/2006/extended-properties" xmlns:vt="http://schemas.openxmlformats.org/officeDocument/2006/docPropsVTypes">
  <Template>Parallax</Template>
  <TotalTime>1527</TotalTime>
  <Words>987</Words>
  <Application>Microsoft Office PowerPoint</Application>
  <PresentationFormat>Widescreen</PresentationFormat>
  <Paragraphs>34</Paragraphs>
  <Slides>10</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10</vt:i4>
      </vt:variant>
    </vt:vector>
  </HeadingPairs>
  <TitlesOfParts>
    <vt:vector size="13" baseType="lpstr">
      <vt:lpstr>Arial</vt:lpstr>
      <vt:lpstr>Tw Cen MT</vt:lpstr>
      <vt:lpstr>Circuit</vt:lpstr>
      <vt:lpstr>Workplace skills –  Legal issues within the hotel industry</vt:lpstr>
      <vt:lpstr>Introduction </vt:lpstr>
      <vt:lpstr>Food safety and hygiene </vt:lpstr>
      <vt:lpstr>Health</vt:lpstr>
      <vt:lpstr>safety</vt:lpstr>
      <vt:lpstr>Confidentiality/ data protection </vt:lpstr>
      <vt:lpstr>Privacy </vt:lpstr>
      <vt:lpstr>Advertising and marketing </vt:lpstr>
      <vt:lpstr>Competition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Workplace skills –  Legal issues within the hotel industry</dc:title>
  <dc:creator>Syeda Maria</dc:creator>
  <cp:lastModifiedBy>Syeda Maria</cp:lastModifiedBy>
  <cp:revision>28</cp:revision>
  <dcterms:created xsi:type="dcterms:W3CDTF">2022-07-14T15:33:05Z</dcterms:created>
  <dcterms:modified xsi:type="dcterms:W3CDTF">2023-03-03T23:31:36Z</dcterms:modified>
</cp:coreProperties>
</file>