
<file path=[Content_Types].xml><?xml version="1.0" encoding="utf-8"?>
<Types xmlns="http://schemas.openxmlformats.org/package/2006/content-types">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5"/>
  </p:notesMasterIdLst>
  <p:sldIdLst>
    <p:sldId id="256" r:id="rId2"/>
    <p:sldId id="257" r:id="rId3"/>
    <p:sldId id="258" r:id="rId4"/>
    <p:sldId id="259" r:id="rId5"/>
    <p:sldId id="260" r:id="rId6"/>
    <p:sldId id="261" r:id="rId7"/>
    <p:sldId id="262" r:id="rId8"/>
    <p:sldId id="267" r:id="rId9"/>
    <p:sldId id="268" r:id="rId10"/>
    <p:sldId id="269" r:id="rId11"/>
    <p:sldId id="264" r:id="rId12"/>
    <p:sldId id="265" r:id="rId13"/>
    <p:sldId id="266" r:id="rId1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608"/>
    <p:restoredTop sz="94610"/>
  </p:normalViewPr>
  <p:slideViewPr>
    <p:cSldViewPr snapToGrid="0" snapToObjects="1">
      <p:cViewPr varScale="1">
        <p:scale>
          <a:sx n="123" d="100"/>
          <a:sy n="123" d="100"/>
        </p:scale>
        <p:origin x="256" y="19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40807822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Welcome senior management. This presentation sets out how we recruit the right people, at the right time, for transformation roles in Barclays Payments, following the Brookfield partnership.</a:t>
            </a:r>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Here is the structure we will follow: an introduction to the transformation, the recruitment process, three interview types, questioning techniques, a comparison of interview formats, and our recommendations.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Barclays Payments provides critical payments infrastructure to the UK economy (Barclays, 2026). In April 2025 Barclays announced a long-term partnership with Brookfield Asset Management to grow and transform the payments acceptance business, investing approximately £400 million to build a standalone entity over time. This scale of change means we need to recruit senior strategic talent, such as the Strategy Analyst VP role, quickly and effectively.</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Effective recruitment for transformation starts with job analysis to understand exactly what the role requires, followed by a clear job description of duties, a person specification setting out essential skills such as strategic thinking and stakeholder management, and finally advertising through targeted platforms such as the Barclays careers site and LinkedIn (Taylor, 2021; Barclays, 2026). Getting each step right ensures we recruit the right candidate, at the right time, for the right role.</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Competency-based interviews use structured, standardised questions asked consistently of every candidate. Research shows structured interviews have the highest predictive validity of any common selection method, with an operational validity of around 0.42 (Sackett et al., 2022). This makes them well suited to assessing the strategic thinking and stakeholder skills required for VP-level transformation roles, while also reducing interviewer bias.</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Panel interviews bring together multiple senior stakeholders, for example from Strategy, Product and Technology, to interview the candidate jointly. This is particularly useful for high-visibility, high-stakes roles (Potočnik et al., 2021), as it combines different perspectives on the same candidate and mirrors the cross-functional, stakeholder-heavy way Barclays already operates.</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Virtual interviews are conducted remotely over video platforms such as Microsoft Teams. Their use has grown considerably as organisations undergo digital transformation (Gilch and Sieweke, 2021), offering flexibility and access to a wider talent pool. However, research using hyperscanning methods shows virtual settings carry fewer non-verbal cues than face-to-face interaction, which can make rapport-building slightly harder (Balconi et al., 2022).</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Face-to-face interviews allow strong rapport and easier reading of body language, useful for assessing gravitas in senior roles, but carry higher cost and time. Virtual interviews are more flexible and cost-effective and widen our reach to candidates outside London, but reduce the non-verbal information available to interviewers (Balconi et al., 2022). A blended approach, for example an initial virtual screen followed by a face-to-face or panel final round, can capture the benefits of both.</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summary, we recommend adopting structured, competency-based interviews as the core method (Sackett et al., 2022), combining panel and virtual formats depending on the stage of the process, and grounding our questions in behavioural and situational techniques. Together, this approach will help Barclays Payments recruit confidently and quickly as it moves through its transformation with Brookfield (Gilch and Sieweke, 2021).</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These are the first three references in our Harvard reference list, covering interview format research and the Barclays job advertisement used as our case example.</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1.xml"/><Relationship Id="rId4" Type="http://schemas.openxmlformats.org/officeDocument/2006/relationships/image" Target="../media/image10.svg"/></Relationships>
</file>

<file path=ppt/slides/_rels/slide10.xml.rels><?xml version="1.0" encoding="UTF-8" standalone="yes"?>
<Relationships xmlns="http://schemas.openxmlformats.org/package/2006/relationships"><Relationship Id="rId3" Type="http://schemas.openxmlformats.org/officeDocument/2006/relationships/image" Target="../media/image12.svg"/><Relationship Id="rId2" Type="http://schemas.openxmlformats.org/officeDocument/2006/relationships/image" Target="../media/image11.pn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0.xml"/><Relationship Id="rId1" Type="http://schemas.openxmlformats.org/officeDocument/2006/relationships/slideLayout" Target="../slideLayouts/slideLayout1.xml"/><Relationship Id="rId4" Type="http://schemas.openxmlformats.org/officeDocument/2006/relationships/image" Target="../media/image14.svg"/></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395D"/>
        </a:solidFill>
        <a:effectLst/>
      </p:bgPr>
    </p:bg>
    <p:spTree>
      <p:nvGrpSpPr>
        <p:cNvPr id="1" name=""/>
        <p:cNvGrpSpPr/>
        <p:nvPr/>
      </p:nvGrpSpPr>
      <p:grpSpPr>
        <a:xfrm>
          <a:off x="0" y="0"/>
          <a:ext cx="0" cy="0"/>
          <a:chOff x="0" y="0"/>
          <a:chExt cx="0" cy="0"/>
        </a:xfrm>
      </p:grpSpPr>
      <p:sp>
        <p:nvSpPr>
          <p:cNvPr id="6" name="Text 3"/>
          <p:cNvSpPr/>
          <p:nvPr/>
        </p:nvSpPr>
        <p:spPr>
          <a:xfrm>
            <a:off x="777240" y="2841717"/>
            <a:ext cx="9144000" cy="822960"/>
          </a:xfrm>
          <a:prstGeom prst="rect">
            <a:avLst/>
          </a:prstGeom>
          <a:noFill/>
          <a:ln/>
        </p:spPr>
        <p:txBody>
          <a:bodyPr wrap="square" rtlCol="0" anchor="ctr"/>
          <a:lstStyle/>
          <a:p>
            <a:r>
              <a:rPr lang="en-US" sz="2000" b="1" kern="0" spc="300" dirty="0">
                <a:solidFill>
                  <a:srgbClr val="00AEEF"/>
                </a:solidFill>
                <a:latin typeface="Calibri" pitchFamily="34" charset="0"/>
                <a:ea typeface="Calibri" pitchFamily="34" charset="-122"/>
                <a:cs typeface="Calibri" pitchFamily="34" charset="-120"/>
              </a:rPr>
              <a:t>LCLM5002 Developing and Managing Individuals and Teams</a:t>
            </a:r>
          </a:p>
          <a:p>
            <a:endParaRPr lang="en-US" sz="1600" b="1" kern="0" spc="300" dirty="0">
              <a:solidFill>
                <a:srgbClr val="00AEEF"/>
              </a:solidFill>
              <a:latin typeface="Calibri" pitchFamily="34" charset="0"/>
              <a:ea typeface="Calibri" pitchFamily="34" charset="-122"/>
              <a:cs typeface="Calibri" pitchFamily="34" charset="-120"/>
            </a:endParaRPr>
          </a:p>
          <a:p>
            <a:endParaRPr lang="en-US" sz="1600" dirty="0"/>
          </a:p>
        </p:txBody>
      </p:sp>
      <p:sp>
        <p:nvSpPr>
          <p:cNvPr id="7" name="Text 4"/>
          <p:cNvSpPr/>
          <p:nvPr/>
        </p:nvSpPr>
        <p:spPr>
          <a:xfrm>
            <a:off x="777240" y="3253197"/>
            <a:ext cx="10241280" cy="1188720"/>
          </a:xfrm>
          <a:prstGeom prst="rect">
            <a:avLst/>
          </a:prstGeom>
          <a:noFill/>
          <a:ln/>
        </p:spPr>
        <p:txBody>
          <a:bodyPr wrap="square" lIns="0" tIns="0" rIns="0" bIns="0" rtlCol="0" anchor="ctr"/>
          <a:lstStyle/>
          <a:p>
            <a:pPr marL="0" indent="0">
              <a:buNone/>
            </a:pPr>
            <a:r>
              <a:rPr lang="en-US" sz="4200" b="1" dirty="0">
                <a:solidFill>
                  <a:srgbClr val="FFFFFF"/>
                </a:solidFill>
                <a:latin typeface="Cambria" pitchFamily="34" charset="0"/>
                <a:ea typeface="Cambria" pitchFamily="34" charset="-122"/>
                <a:cs typeface="Cambria" pitchFamily="34" charset="-120"/>
              </a:rPr>
              <a:t>Recruiting for Transformation</a:t>
            </a:r>
            <a:endParaRPr lang="en-US" sz="4200" dirty="0"/>
          </a:p>
        </p:txBody>
      </p:sp>
      <p:sp>
        <p:nvSpPr>
          <p:cNvPr id="8" name="Text 5"/>
          <p:cNvSpPr/>
          <p:nvPr/>
        </p:nvSpPr>
        <p:spPr>
          <a:xfrm>
            <a:off x="777240" y="4337166"/>
            <a:ext cx="10058400" cy="548640"/>
          </a:xfrm>
          <a:prstGeom prst="rect">
            <a:avLst/>
          </a:prstGeom>
          <a:noFill/>
          <a:ln/>
        </p:spPr>
        <p:txBody>
          <a:bodyPr wrap="square" rtlCol="0" anchor="ctr"/>
          <a:lstStyle/>
          <a:p>
            <a:pPr marL="0" indent="0">
              <a:buNone/>
            </a:pPr>
            <a:r>
              <a:rPr lang="en-US" sz="2000" dirty="0">
                <a:solidFill>
                  <a:srgbClr val="CFE9F7"/>
                </a:solidFill>
                <a:latin typeface="Calibri" pitchFamily="34" charset="0"/>
                <a:ea typeface="Calibri" pitchFamily="34" charset="-122"/>
                <a:cs typeface="Calibri" pitchFamily="34" charset="-120"/>
              </a:rPr>
              <a:t>Strategy Analyst (VP) Roles at Barclays</a:t>
            </a:r>
            <a:endParaRPr lang="en-US" sz="2000" dirty="0"/>
          </a:p>
        </p:txBody>
      </p:sp>
      <p:sp>
        <p:nvSpPr>
          <p:cNvPr id="9" name="Text 6"/>
          <p:cNvSpPr/>
          <p:nvPr/>
        </p:nvSpPr>
        <p:spPr>
          <a:xfrm>
            <a:off x="777240" y="5440679"/>
            <a:ext cx="10241280" cy="677487"/>
          </a:xfrm>
          <a:prstGeom prst="rect">
            <a:avLst/>
          </a:prstGeom>
          <a:noFill/>
          <a:ln/>
        </p:spPr>
        <p:txBody>
          <a:bodyPr wrap="square" rtlCol="0" anchor="ctr"/>
          <a:lstStyle/>
          <a:p>
            <a:pPr marL="0" indent="0">
              <a:lnSpc>
                <a:spcPct val="150000"/>
              </a:lnSpc>
              <a:buNone/>
            </a:pPr>
            <a:r>
              <a:rPr lang="en-US" sz="1600" dirty="0">
                <a:solidFill>
                  <a:schemeClr val="bg1"/>
                </a:solidFill>
                <a:latin typeface="Calibri" pitchFamily="34" charset="0"/>
                <a:ea typeface="Calibri" pitchFamily="34" charset="-122"/>
                <a:cs typeface="Calibri" pitchFamily="34" charset="-120"/>
              </a:rPr>
              <a:t>Student Name: Nicola </a:t>
            </a:r>
            <a:r>
              <a:rPr lang="en-US" sz="1600" dirty="0" err="1">
                <a:solidFill>
                  <a:schemeClr val="bg1"/>
                </a:solidFill>
                <a:latin typeface="Calibri" pitchFamily="34" charset="0"/>
                <a:ea typeface="Calibri" pitchFamily="34" charset="-122"/>
                <a:cs typeface="Calibri" pitchFamily="34" charset="-120"/>
              </a:rPr>
              <a:t>Majasi</a:t>
            </a:r>
            <a:endParaRPr lang="en-US" sz="1600" dirty="0">
              <a:solidFill>
                <a:schemeClr val="bg1"/>
              </a:solidFill>
              <a:latin typeface="Calibri" pitchFamily="34" charset="0"/>
              <a:ea typeface="Calibri" pitchFamily="34" charset="-122"/>
              <a:cs typeface="Calibri" pitchFamily="34" charset="-120"/>
            </a:endParaRPr>
          </a:p>
          <a:p>
            <a:pPr>
              <a:lnSpc>
                <a:spcPct val="150000"/>
              </a:lnSpc>
            </a:pPr>
            <a:r>
              <a:rPr lang="en-US" sz="1600" dirty="0">
                <a:solidFill>
                  <a:schemeClr val="bg1"/>
                </a:solidFill>
                <a:latin typeface="Calibri" pitchFamily="34" charset="0"/>
                <a:cs typeface="Calibri" pitchFamily="34" charset="-120"/>
              </a:rPr>
              <a:t>Student ID: 2119679</a:t>
            </a:r>
            <a:endParaRPr lang="en-US" sz="1600" dirty="0">
              <a:solidFill>
                <a:schemeClr val="bg1"/>
              </a:solidFill>
            </a:endParaRPr>
          </a:p>
        </p:txBody>
      </p:sp>
      <p:pic>
        <p:nvPicPr>
          <p:cNvPr id="1026" name="Picture 2" descr="University of Wales Trinity Saint David launches new digital healthcare  course - Digital Health and Care Wales">
            <a:extLst>
              <a:ext uri="{FF2B5EF4-FFF2-40B4-BE49-F238E27FC236}">
                <a16:creationId xmlns:a16="http://schemas.microsoft.com/office/drawing/2014/main" id="{73688906-2909-1981-7E4D-1ABC8467B8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9682" t="21108" r="8772" b="23409"/>
          <a:stretch/>
        </p:blipFill>
        <p:spPr bwMode="auto">
          <a:xfrm>
            <a:off x="3501073" y="514552"/>
            <a:ext cx="5189853" cy="18832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9FC"/>
        </a:solidFill>
        <a:effectLst/>
      </p:bgPr>
    </p:bg>
    <p:spTree>
      <p:nvGrpSpPr>
        <p:cNvPr id="1" name=""/>
        <p:cNvGrpSpPr/>
        <p:nvPr/>
      </p:nvGrpSpPr>
      <p:grpSpPr>
        <a:xfrm>
          <a:off x="0" y="0"/>
          <a:ext cx="0" cy="0"/>
          <a:chOff x="0" y="0"/>
          <a:chExt cx="0" cy="0"/>
        </a:xfrm>
      </p:grpSpPr>
      <p:sp>
        <p:nvSpPr>
          <p:cNvPr id="2" name="Text 0"/>
          <p:cNvSpPr/>
          <p:nvPr/>
        </p:nvSpPr>
        <p:spPr>
          <a:xfrm>
            <a:off x="822960" y="502920"/>
            <a:ext cx="9144000" cy="731520"/>
          </a:xfrm>
          <a:prstGeom prst="rect">
            <a:avLst/>
          </a:prstGeom>
          <a:noFill/>
          <a:ln/>
        </p:spPr>
        <p:txBody>
          <a:bodyPr wrap="square" rtlCol="0" anchor="ctr"/>
          <a:lstStyle/>
          <a:p>
            <a:pPr marL="0" indent="0">
              <a:buNone/>
            </a:pPr>
            <a:r>
              <a:rPr lang="en-US" sz="3200" b="1" dirty="0">
                <a:solidFill>
                  <a:srgbClr val="00395D"/>
                </a:solidFill>
                <a:latin typeface="Cambria" pitchFamily="34" charset="0"/>
                <a:ea typeface="Cambria" pitchFamily="34" charset="-122"/>
                <a:cs typeface="Cambria" pitchFamily="34" charset="-120"/>
              </a:rPr>
              <a:t>Table of Contents</a:t>
            </a:r>
            <a:endParaRPr lang="en-US" sz="3200" dirty="0"/>
          </a:p>
        </p:txBody>
      </p:sp>
      <p:sp>
        <p:nvSpPr>
          <p:cNvPr id="3" name="Shape 1"/>
          <p:cNvSpPr/>
          <p:nvPr/>
        </p:nvSpPr>
        <p:spPr>
          <a:xfrm>
            <a:off x="822960" y="1600200"/>
            <a:ext cx="457200" cy="457200"/>
          </a:xfrm>
          <a:prstGeom prst="ellipse">
            <a:avLst/>
          </a:prstGeom>
          <a:solidFill>
            <a:srgbClr val="00395D"/>
          </a:solidFill>
          <a:ln/>
        </p:spPr>
        <p:txBody>
          <a:bodyPr/>
          <a:lstStyle/>
          <a:p>
            <a:endParaRPr lang="en-GB"/>
          </a:p>
        </p:txBody>
      </p:sp>
      <p:sp>
        <p:nvSpPr>
          <p:cNvPr id="4" name="Text 2"/>
          <p:cNvSpPr/>
          <p:nvPr/>
        </p:nvSpPr>
        <p:spPr>
          <a:xfrm>
            <a:off x="822960" y="16002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a:t>
            </a:r>
            <a:endParaRPr lang="en-US" sz="1400" dirty="0"/>
          </a:p>
        </p:txBody>
      </p:sp>
      <p:sp>
        <p:nvSpPr>
          <p:cNvPr id="5" name="Text 3"/>
          <p:cNvSpPr/>
          <p:nvPr/>
        </p:nvSpPr>
        <p:spPr>
          <a:xfrm>
            <a:off x="1417320" y="15544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Introduction: Barclays Payments in Transformation</a:t>
            </a:r>
            <a:endParaRPr lang="en-US" sz="1450" dirty="0"/>
          </a:p>
        </p:txBody>
      </p:sp>
      <p:sp>
        <p:nvSpPr>
          <p:cNvPr id="6" name="Shape 4"/>
          <p:cNvSpPr/>
          <p:nvPr/>
        </p:nvSpPr>
        <p:spPr>
          <a:xfrm>
            <a:off x="822960" y="2514600"/>
            <a:ext cx="457200" cy="457200"/>
          </a:xfrm>
          <a:prstGeom prst="ellipse">
            <a:avLst/>
          </a:prstGeom>
          <a:solidFill>
            <a:srgbClr val="00395D"/>
          </a:solidFill>
          <a:ln/>
        </p:spPr>
        <p:txBody>
          <a:bodyPr/>
          <a:lstStyle/>
          <a:p>
            <a:endParaRPr lang="en-GB"/>
          </a:p>
        </p:txBody>
      </p:sp>
      <p:sp>
        <p:nvSpPr>
          <p:cNvPr id="7" name="Text 5"/>
          <p:cNvSpPr/>
          <p:nvPr/>
        </p:nvSpPr>
        <p:spPr>
          <a:xfrm>
            <a:off x="822960" y="25146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2</a:t>
            </a:r>
            <a:endParaRPr lang="en-US" sz="1400" dirty="0"/>
          </a:p>
        </p:txBody>
      </p:sp>
      <p:sp>
        <p:nvSpPr>
          <p:cNvPr id="8" name="Text 6"/>
          <p:cNvSpPr/>
          <p:nvPr/>
        </p:nvSpPr>
        <p:spPr>
          <a:xfrm>
            <a:off x="1417320" y="24688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The Recruitment Process</a:t>
            </a:r>
            <a:endParaRPr lang="en-US" sz="1450" dirty="0"/>
          </a:p>
        </p:txBody>
      </p:sp>
      <p:sp>
        <p:nvSpPr>
          <p:cNvPr id="9" name="Shape 7"/>
          <p:cNvSpPr/>
          <p:nvPr/>
        </p:nvSpPr>
        <p:spPr>
          <a:xfrm>
            <a:off x="822960" y="3429000"/>
            <a:ext cx="457200" cy="457200"/>
          </a:xfrm>
          <a:prstGeom prst="ellipse">
            <a:avLst/>
          </a:prstGeom>
          <a:solidFill>
            <a:srgbClr val="00395D"/>
          </a:solidFill>
          <a:ln/>
        </p:spPr>
        <p:txBody>
          <a:bodyPr/>
          <a:lstStyle/>
          <a:p>
            <a:endParaRPr lang="en-GB"/>
          </a:p>
        </p:txBody>
      </p:sp>
      <p:sp>
        <p:nvSpPr>
          <p:cNvPr id="10" name="Text 8"/>
          <p:cNvSpPr/>
          <p:nvPr/>
        </p:nvSpPr>
        <p:spPr>
          <a:xfrm>
            <a:off x="822960" y="34290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3</a:t>
            </a:r>
            <a:endParaRPr lang="en-US" sz="1400" dirty="0"/>
          </a:p>
        </p:txBody>
      </p:sp>
      <p:sp>
        <p:nvSpPr>
          <p:cNvPr id="11" name="Text 9"/>
          <p:cNvSpPr/>
          <p:nvPr/>
        </p:nvSpPr>
        <p:spPr>
          <a:xfrm>
            <a:off x="1417320" y="33832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Interview Type 1: Competency-Based Interview</a:t>
            </a:r>
            <a:endParaRPr lang="en-US" sz="1450" dirty="0"/>
          </a:p>
        </p:txBody>
      </p:sp>
      <p:sp>
        <p:nvSpPr>
          <p:cNvPr id="12" name="Shape 10"/>
          <p:cNvSpPr/>
          <p:nvPr/>
        </p:nvSpPr>
        <p:spPr>
          <a:xfrm>
            <a:off x="822960" y="4343400"/>
            <a:ext cx="457200" cy="457200"/>
          </a:xfrm>
          <a:prstGeom prst="ellipse">
            <a:avLst/>
          </a:prstGeom>
          <a:solidFill>
            <a:srgbClr val="00395D"/>
          </a:solidFill>
          <a:ln/>
        </p:spPr>
        <p:txBody>
          <a:bodyPr/>
          <a:lstStyle/>
          <a:p>
            <a:endParaRPr lang="en-GB"/>
          </a:p>
        </p:txBody>
      </p:sp>
      <p:sp>
        <p:nvSpPr>
          <p:cNvPr id="13" name="Text 11"/>
          <p:cNvSpPr/>
          <p:nvPr/>
        </p:nvSpPr>
        <p:spPr>
          <a:xfrm>
            <a:off x="822960" y="43434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4</a:t>
            </a:r>
            <a:endParaRPr lang="en-US" sz="1400" dirty="0"/>
          </a:p>
        </p:txBody>
      </p:sp>
      <p:sp>
        <p:nvSpPr>
          <p:cNvPr id="14" name="Text 12"/>
          <p:cNvSpPr/>
          <p:nvPr/>
        </p:nvSpPr>
        <p:spPr>
          <a:xfrm>
            <a:off x="1417320" y="42976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Interview Type 2: Panel Interview</a:t>
            </a:r>
            <a:endParaRPr lang="en-US" sz="1450" dirty="0"/>
          </a:p>
        </p:txBody>
      </p:sp>
      <p:sp>
        <p:nvSpPr>
          <p:cNvPr id="15" name="Shape 13"/>
          <p:cNvSpPr/>
          <p:nvPr/>
        </p:nvSpPr>
        <p:spPr>
          <a:xfrm>
            <a:off x="822960" y="5257800"/>
            <a:ext cx="457200" cy="457200"/>
          </a:xfrm>
          <a:prstGeom prst="ellipse">
            <a:avLst/>
          </a:prstGeom>
          <a:solidFill>
            <a:srgbClr val="00395D"/>
          </a:solidFill>
          <a:ln/>
        </p:spPr>
        <p:txBody>
          <a:bodyPr/>
          <a:lstStyle/>
          <a:p>
            <a:endParaRPr lang="en-GB"/>
          </a:p>
        </p:txBody>
      </p:sp>
      <p:sp>
        <p:nvSpPr>
          <p:cNvPr id="16" name="Text 14"/>
          <p:cNvSpPr/>
          <p:nvPr/>
        </p:nvSpPr>
        <p:spPr>
          <a:xfrm>
            <a:off x="822960" y="52578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5</a:t>
            </a:r>
            <a:endParaRPr lang="en-US" sz="1400" dirty="0"/>
          </a:p>
        </p:txBody>
      </p:sp>
      <p:sp>
        <p:nvSpPr>
          <p:cNvPr id="17" name="Text 15"/>
          <p:cNvSpPr/>
          <p:nvPr/>
        </p:nvSpPr>
        <p:spPr>
          <a:xfrm>
            <a:off x="1417320" y="52120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Interview Type 3: Virtual Interview</a:t>
            </a:r>
            <a:endParaRPr lang="en-US" sz="1450" dirty="0"/>
          </a:p>
        </p:txBody>
      </p:sp>
      <p:sp>
        <p:nvSpPr>
          <p:cNvPr id="18" name="Shape 16"/>
          <p:cNvSpPr/>
          <p:nvPr/>
        </p:nvSpPr>
        <p:spPr>
          <a:xfrm>
            <a:off x="6400800" y="1600200"/>
            <a:ext cx="457200" cy="457200"/>
          </a:xfrm>
          <a:prstGeom prst="ellipse">
            <a:avLst/>
          </a:prstGeom>
          <a:solidFill>
            <a:srgbClr val="00395D"/>
          </a:solidFill>
          <a:ln/>
        </p:spPr>
        <p:txBody>
          <a:bodyPr/>
          <a:lstStyle/>
          <a:p>
            <a:endParaRPr lang="en-GB"/>
          </a:p>
        </p:txBody>
      </p:sp>
      <p:sp>
        <p:nvSpPr>
          <p:cNvPr id="19" name="Text 17"/>
          <p:cNvSpPr/>
          <p:nvPr/>
        </p:nvSpPr>
        <p:spPr>
          <a:xfrm>
            <a:off x="6400800" y="16002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7</a:t>
            </a:r>
            <a:endParaRPr lang="en-US" sz="1400" dirty="0"/>
          </a:p>
        </p:txBody>
      </p:sp>
      <p:sp>
        <p:nvSpPr>
          <p:cNvPr id="20" name="Text 18"/>
          <p:cNvSpPr/>
          <p:nvPr/>
        </p:nvSpPr>
        <p:spPr>
          <a:xfrm>
            <a:off x="6995160" y="15544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Questioning Technique 2: Situational</a:t>
            </a:r>
            <a:endParaRPr lang="en-US" sz="1450" dirty="0"/>
          </a:p>
        </p:txBody>
      </p:sp>
      <p:sp>
        <p:nvSpPr>
          <p:cNvPr id="21" name="Shape 19"/>
          <p:cNvSpPr/>
          <p:nvPr/>
        </p:nvSpPr>
        <p:spPr>
          <a:xfrm>
            <a:off x="6400800" y="2514600"/>
            <a:ext cx="457200" cy="457200"/>
          </a:xfrm>
          <a:prstGeom prst="ellipse">
            <a:avLst/>
          </a:prstGeom>
          <a:solidFill>
            <a:srgbClr val="00395D"/>
          </a:solidFill>
          <a:ln/>
        </p:spPr>
        <p:txBody>
          <a:bodyPr/>
          <a:lstStyle/>
          <a:p>
            <a:endParaRPr lang="en-GB"/>
          </a:p>
        </p:txBody>
      </p:sp>
      <p:sp>
        <p:nvSpPr>
          <p:cNvPr id="22" name="Text 20"/>
          <p:cNvSpPr/>
          <p:nvPr/>
        </p:nvSpPr>
        <p:spPr>
          <a:xfrm>
            <a:off x="6400800" y="25146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8</a:t>
            </a:r>
            <a:endParaRPr lang="en-US" sz="1400" dirty="0"/>
          </a:p>
        </p:txBody>
      </p:sp>
      <p:sp>
        <p:nvSpPr>
          <p:cNvPr id="23" name="Text 21"/>
          <p:cNvSpPr/>
          <p:nvPr/>
        </p:nvSpPr>
        <p:spPr>
          <a:xfrm>
            <a:off x="6995160" y="24688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Questioning Technique 3: Probing</a:t>
            </a:r>
            <a:endParaRPr lang="en-US" sz="1450" dirty="0"/>
          </a:p>
        </p:txBody>
      </p:sp>
      <p:sp>
        <p:nvSpPr>
          <p:cNvPr id="24" name="Shape 22"/>
          <p:cNvSpPr/>
          <p:nvPr/>
        </p:nvSpPr>
        <p:spPr>
          <a:xfrm>
            <a:off x="6400800" y="3429000"/>
            <a:ext cx="457200" cy="457200"/>
          </a:xfrm>
          <a:prstGeom prst="ellipse">
            <a:avLst/>
          </a:prstGeom>
          <a:solidFill>
            <a:srgbClr val="00395D"/>
          </a:solidFill>
          <a:ln/>
        </p:spPr>
        <p:txBody>
          <a:bodyPr/>
          <a:lstStyle/>
          <a:p>
            <a:endParaRPr lang="en-GB"/>
          </a:p>
        </p:txBody>
      </p:sp>
      <p:sp>
        <p:nvSpPr>
          <p:cNvPr id="25" name="Text 23"/>
          <p:cNvSpPr/>
          <p:nvPr/>
        </p:nvSpPr>
        <p:spPr>
          <a:xfrm>
            <a:off x="6400800" y="34290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9</a:t>
            </a:r>
            <a:endParaRPr lang="en-US" sz="1400" dirty="0"/>
          </a:p>
        </p:txBody>
      </p:sp>
      <p:sp>
        <p:nvSpPr>
          <p:cNvPr id="26" name="Text 24"/>
          <p:cNvSpPr/>
          <p:nvPr/>
        </p:nvSpPr>
        <p:spPr>
          <a:xfrm>
            <a:off x="6995160" y="33832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Face-to-Face vs Virtual Interviews</a:t>
            </a:r>
            <a:endParaRPr lang="en-US" sz="1450" dirty="0"/>
          </a:p>
        </p:txBody>
      </p:sp>
      <p:sp>
        <p:nvSpPr>
          <p:cNvPr id="27" name="Shape 25"/>
          <p:cNvSpPr/>
          <p:nvPr/>
        </p:nvSpPr>
        <p:spPr>
          <a:xfrm>
            <a:off x="6400800" y="4343400"/>
            <a:ext cx="457200" cy="457200"/>
          </a:xfrm>
          <a:prstGeom prst="ellipse">
            <a:avLst/>
          </a:prstGeom>
          <a:solidFill>
            <a:srgbClr val="00395D"/>
          </a:solidFill>
          <a:ln/>
        </p:spPr>
        <p:txBody>
          <a:bodyPr/>
          <a:lstStyle/>
          <a:p>
            <a:endParaRPr lang="en-GB"/>
          </a:p>
        </p:txBody>
      </p:sp>
      <p:sp>
        <p:nvSpPr>
          <p:cNvPr id="28" name="Text 26"/>
          <p:cNvSpPr/>
          <p:nvPr/>
        </p:nvSpPr>
        <p:spPr>
          <a:xfrm>
            <a:off x="6400800" y="43434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10</a:t>
            </a:r>
            <a:endParaRPr lang="en-US" sz="1400" dirty="0"/>
          </a:p>
        </p:txBody>
      </p:sp>
      <p:sp>
        <p:nvSpPr>
          <p:cNvPr id="29" name="Text 27"/>
          <p:cNvSpPr/>
          <p:nvPr/>
        </p:nvSpPr>
        <p:spPr>
          <a:xfrm>
            <a:off x="6995160" y="42976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Conclusion &amp; Key Recommendations</a:t>
            </a:r>
            <a:endParaRPr lang="en-US" sz="1450" dirty="0"/>
          </a:p>
        </p:txBody>
      </p:sp>
      <p:sp>
        <p:nvSpPr>
          <p:cNvPr id="30" name="Text 28"/>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2</a:t>
            </a:r>
            <a:endParaRPr lang="en-US" sz="1000" dirty="0"/>
          </a:p>
        </p:txBody>
      </p:sp>
      <p:sp>
        <p:nvSpPr>
          <p:cNvPr id="31" name="Shape 29"/>
          <p:cNvSpPr/>
          <p:nvPr/>
        </p:nvSpPr>
        <p:spPr>
          <a:xfrm>
            <a:off x="822960" y="6172200"/>
            <a:ext cx="457200" cy="457200"/>
          </a:xfrm>
          <a:prstGeom prst="ellipse">
            <a:avLst/>
          </a:prstGeom>
          <a:solidFill>
            <a:srgbClr val="00395D"/>
          </a:solidFill>
          <a:ln/>
        </p:spPr>
        <p:txBody>
          <a:bodyPr/>
          <a:lstStyle/>
          <a:p>
            <a:endParaRPr lang="en-GB"/>
          </a:p>
        </p:txBody>
      </p:sp>
      <p:sp>
        <p:nvSpPr>
          <p:cNvPr id="32" name="Text 30"/>
          <p:cNvSpPr/>
          <p:nvPr/>
        </p:nvSpPr>
        <p:spPr>
          <a:xfrm>
            <a:off x="822960" y="61722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6</a:t>
            </a:r>
            <a:endParaRPr lang="en-US" sz="1400" dirty="0"/>
          </a:p>
        </p:txBody>
      </p:sp>
      <p:sp>
        <p:nvSpPr>
          <p:cNvPr id="33" name="Text 31"/>
          <p:cNvSpPr/>
          <p:nvPr/>
        </p:nvSpPr>
        <p:spPr>
          <a:xfrm>
            <a:off x="1417320" y="61264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Questioning Technique 1: Behavioural</a:t>
            </a:r>
            <a:endParaRPr lang="en-US" sz="1450" dirty="0"/>
          </a:p>
        </p:txBody>
      </p:sp>
      <p:sp>
        <p:nvSpPr>
          <p:cNvPr id="34" name="Shape 32"/>
          <p:cNvSpPr/>
          <p:nvPr/>
        </p:nvSpPr>
        <p:spPr>
          <a:xfrm>
            <a:off x="6400800" y="5257800"/>
            <a:ext cx="457200" cy="457200"/>
          </a:xfrm>
          <a:prstGeom prst="ellipse">
            <a:avLst/>
          </a:prstGeom>
          <a:solidFill>
            <a:srgbClr val="00395D"/>
          </a:solidFill>
          <a:ln/>
        </p:spPr>
        <p:txBody>
          <a:bodyPr/>
          <a:lstStyle/>
          <a:p>
            <a:endParaRPr lang="en-GB"/>
          </a:p>
        </p:txBody>
      </p:sp>
      <p:sp>
        <p:nvSpPr>
          <p:cNvPr id="35" name="Text 33"/>
          <p:cNvSpPr/>
          <p:nvPr/>
        </p:nvSpPr>
        <p:spPr>
          <a:xfrm>
            <a:off x="6400800" y="5257800"/>
            <a:ext cx="457200" cy="457200"/>
          </a:xfrm>
          <a:prstGeom prst="rect">
            <a:avLst/>
          </a:prstGeom>
          <a:noFill/>
          <a:ln/>
        </p:spPr>
        <p:txBody>
          <a:bodyPr wrap="square" lIns="0" tIns="0" rIns="0" bIns="0" rtlCol="0" anchor="ctr"/>
          <a:lstStyle/>
          <a:p>
            <a:pPr marL="0" indent="0" algn="ctr">
              <a:buNone/>
            </a:pPr>
            <a:r>
              <a:rPr lang="en-US" sz="1400" b="1" dirty="0">
                <a:solidFill>
                  <a:srgbClr val="FFFFFF"/>
                </a:solidFill>
                <a:latin typeface="Calibri" pitchFamily="34" charset="0"/>
                <a:ea typeface="Calibri" pitchFamily="34" charset="-122"/>
                <a:cs typeface="Calibri" pitchFamily="34" charset="-120"/>
              </a:rPr>
              <a:t>11</a:t>
            </a:r>
            <a:endParaRPr lang="en-US" sz="1400" dirty="0"/>
          </a:p>
        </p:txBody>
      </p:sp>
      <p:sp>
        <p:nvSpPr>
          <p:cNvPr id="36" name="Text 34"/>
          <p:cNvSpPr/>
          <p:nvPr/>
        </p:nvSpPr>
        <p:spPr>
          <a:xfrm>
            <a:off x="6995160" y="5212080"/>
            <a:ext cx="4937760" cy="548640"/>
          </a:xfrm>
          <a:prstGeom prst="rect">
            <a:avLst/>
          </a:prstGeom>
          <a:noFill/>
          <a:ln/>
        </p:spPr>
        <p:txBody>
          <a:bodyPr wrap="square" rtlCol="0" anchor="ctr"/>
          <a:lstStyle/>
          <a:p>
            <a:pPr marL="0" indent="0">
              <a:buNone/>
            </a:pPr>
            <a:r>
              <a:rPr lang="en-US" sz="1450" dirty="0">
                <a:solidFill>
                  <a:srgbClr val="1A2B36"/>
                </a:solidFill>
                <a:latin typeface="Calibri" pitchFamily="34" charset="0"/>
                <a:ea typeface="Calibri" pitchFamily="34" charset="-122"/>
                <a:cs typeface="Calibri" pitchFamily="34" charset="-120"/>
              </a:rPr>
              <a:t>Reference List</a:t>
            </a:r>
            <a:endParaRPr lang="en-US" sz="145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502920"/>
            <a:ext cx="822960" cy="822960"/>
          </a:xfrm>
          <a:prstGeom prst="ellipse">
            <a:avLst/>
          </a:prstGeom>
          <a:solidFill>
            <a:srgbClr val="FFFFFF"/>
          </a:solidFill>
          <a:ln w="19050">
            <a:solidFill>
              <a:srgbClr val="00AEEF"/>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758952" y="713232"/>
            <a:ext cx="402336" cy="402336"/>
          </a:xfrm>
          <a:prstGeom prst="rect">
            <a:avLst/>
          </a:prstGeom>
        </p:spPr>
      </p:pic>
      <p:sp>
        <p:nvSpPr>
          <p:cNvPr id="4" name="Text 1"/>
          <p:cNvSpPr/>
          <p:nvPr/>
        </p:nvSpPr>
        <p:spPr>
          <a:xfrm>
            <a:off x="1600200" y="502920"/>
            <a:ext cx="10058400" cy="868680"/>
          </a:xfrm>
          <a:prstGeom prst="rect">
            <a:avLst/>
          </a:prstGeom>
          <a:noFill/>
          <a:ln/>
        </p:spPr>
        <p:txBody>
          <a:bodyPr wrap="square" rtlCol="0" anchor="ctr"/>
          <a:lstStyle/>
          <a:p>
            <a:pPr marL="0" indent="0">
              <a:buNone/>
            </a:pPr>
            <a:r>
              <a:rPr lang="en-US" sz="2600" b="1" dirty="0">
                <a:solidFill>
                  <a:srgbClr val="00395D"/>
                </a:solidFill>
                <a:latin typeface="Cambria" pitchFamily="34" charset="0"/>
                <a:ea typeface="Cambria" pitchFamily="34" charset="-122"/>
                <a:cs typeface="Cambria" pitchFamily="34" charset="-120"/>
              </a:rPr>
              <a:t>Barclays Payments: A Business in Transformation</a:t>
            </a:r>
            <a:endParaRPr lang="en-US" sz="2600" dirty="0"/>
          </a:p>
        </p:txBody>
      </p:sp>
      <p:sp>
        <p:nvSpPr>
          <p:cNvPr id="5" name="Text 2"/>
          <p:cNvSpPr/>
          <p:nvPr/>
        </p:nvSpPr>
        <p:spPr>
          <a:xfrm>
            <a:off x="1737360" y="1874520"/>
            <a:ext cx="9692640" cy="3840480"/>
          </a:xfrm>
          <a:prstGeom prst="rect">
            <a:avLst/>
          </a:prstGeom>
          <a:noFill/>
          <a:ln/>
        </p:spPr>
        <p:txBody>
          <a:bodyPr wrap="square" rtlCol="0" anchor="t"/>
          <a:lstStyle/>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Barclays Payments processes billions of pounds annually for UK and global clients (Barclays, 2026)</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April 2025: long-term partnership announced with Brookfield Asset Management</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Approximately £400m invested to build a standalone payments entity</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New senior roles, such as Strategy Analyst (VP), are needed to lead this change</a:t>
            </a:r>
            <a:endParaRPr lang="en-US" sz="2000" dirty="0"/>
          </a:p>
        </p:txBody>
      </p:sp>
      <p:sp>
        <p:nvSpPr>
          <p:cNvPr id="6" name="Text 3"/>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3</a:t>
            </a:r>
            <a:endParaRPr lang="en-US" sz="10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502920"/>
            <a:ext cx="822960" cy="822960"/>
          </a:xfrm>
          <a:prstGeom prst="ellipse">
            <a:avLst/>
          </a:prstGeom>
          <a:solidFill>
            <a:srgbClr val="FFFFFF"/>
          </a:solidFill>
          <a:ln w="19050">
            <a:solidFill>
              <a:srgbClr val="00AEEF"/>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758952" y="713232"/>
            <a:ext cx="402336" cy="402336"/>
          </a:xfrm>
          <a:prstGeom prst="rect">
            <a:avLst/>
          </a:prstGeom>
        </p:spPr>
      </p:pic>
      <p:sp>
        <p:nvSpPr>
          <p:cNvPr id="4" name="Text 1"/>
          <p:cNvSpPr/>
          <p:nvPr/>
        </p:nvSpPr>
        <p:spPr>
          <a:xfrm>
            <a:off x="1600200" y="502920"/>
            <a:ext cx="10058400" cy="868680"/>
          </a:xfrm>
          <a:prstGeom prst="rect">
            <a:avLst/>
          </a:prstGeom>
          <a:noFill/>
          <a:ln/>
        </p:spPr>
        <p:txBody>
          <a:bodyPr wrap="square" rtlCol="0" anchor="ctr"/>
          <a:lstStyle/>
          <a:p>
            <a:pPr marL="0" indent="0">
              <a:buNone/>
            </a:pPr>
            <a:r>
              <a:rPr lang="en-US" sz="2500" b="1" dirty="0">
                <a:solidFill>
                  <a:srgbClr val="00395D"/>
                </a:solidFill>
                <a:latin typeface="Cambria" pitchFamily="34" charset="0"/>
                <a:ea typeface="Cambria" pitchFamily="34" charset="-122"/>
                <a:cs typeface="Cambria" pitchFamily="34" charset="-120"/>
              </a:rPr>
              <a:t>The Recruitment Process: Right Person, Right Time</a:t>
            </a:r>
            <a:endParaRPr lang="en-US" sz="2500" dirty="0"/>
          </a:p>
        </p:txBody>
      </p:sp>
      <p:sp>
        <p:nvSpPr>
          <p:cNvPr id="5" name="Shape 2"/>
          <p:cNvSpPr/>
          <p:nvPr/>
        </p:nvSpPr>
        <p:spPr>
          <a:xfrm>
            <a:off x="822960" y="1965960"/>
            <a:ext cx="2514600" cy="3246120"/>
          </a:xfrm>
          <a:prstGeom prst="roundRect">
            <a:avLst>
              <a:gd name="adj" fmla="val 2909"/>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6" name="Shape 3"/>
          <p:cNvSpPr/>
          <p:nvPr/>
        </p:nvSpPr>
        <p:spPr>
          <a:xfrm>
            <a:off x="1824228" y="2240280"/>
            <a:ext cx="512064" cy="512064"/>
          </a:xfrm>
          <a:prstGeom prst="ellipse">
            <a:avLst/>
          </a:prstGeom>
          <a:solidFill>
            <a:srgbClr val="00395D"/>
          </a:solidFill>
          <a:ln/>
        </p:spPr>
        <p:txBody>
          <a:bodyPr/>
          <a:lstStyle/>
          <a:p>
            <a:endParaRPr lang="en-GB"/>
          </a:p>
        </p:txBody>
      </p:sp>
      <p:sp>
        <p:nvSpPr>
          <p:cNvPr id="7" name="Text 4"/>
          <p:cNvSpPr/>
          <p:nvPr/>
        </p:nvSpPr>
        <p:spPr>
          <a:xfrm>
            <a:off x="1824228" y="2240280"/>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1</a:t>
            </a:r>
            <a:endParaRPr lang="en-US" sz="1800" dirty="0"/>
          </a:p>
        </p:txBody>
      </p:sp>
      <p:sp>
        <p:nvSpPr>
          <p:cNvPr id="8" name="Text 5"/>
          <p:cNvSpPr/>
          <p:nvPr/>
        </p:nvSpPr>
        <p:spPr>
          <a:xfrm>
            <a:off x="960120" y="2926080"/>
            <a:ext cx="2240280" cy="548640"/>
          </a:xfrm>
          <a:prstGeom prst="rect">
            <a:avLst/>
          </a:prstGeom>
          <a:noFill/>
          <a:ln/>
        </p:spPr>
        <p:txBody>
          <a:bodyPr wrap="square" rtlCol="0" anchor="ctr"/>
          <a:lstStyle/>
          <a:p>
            <a:pPr marL="0" indent="0" algn="ctr">
              <a:buNone/>
            </a:pPr>
            <a:r>
              <a:rPr lang="en-US" sz="1600" b="1" dirty="0">
                <a:solidFill>
                  <a:srgbClr val="00395D"/>
                </a:solidFill>
                <a:latin typeface="Calibri" pitchFamily="34" charset="0"/>
                <a:ea typeface="Calibri" pitchFamily="34" charset="-122"/>
                <a:cs typeface="Calibri" pitchFamily="34" charset="-120"/>
              </a:rPr>
              <a:t>Job Analysis</a:t>
            </a:r>
            <a:endParaRPr lang="en-US" sz="1600" dirty="0"/>
          </a:p>
        </p:txBody>
      </p:sp>
      <p:sp>
        <p:nvSpPr>
          <p:cNvPr id="9" name="Text 6"/>
          <p:cNvSpPr/>
          <p:nvPr/>
        </p:nvSpPr>
        <p:spPr>
          <a:xfrm>
            <a:off x="1005840" y="3474720"/>
            <a:ext cx="2148840" cy="1554480"/>
          </a:xfrm>
          <a:prstGeom prst="rect">
            <a:avLst/>
          </a:prstGeom>
          <a:noFill/>
          <a:ln/>
        </p:spPr>
        <p:txBody>
          <a:bodyPr wrap="square" rtlCol="0" anchor="t"/>
          <a:lstStyle/>
          <a:p>
            <a:pPr marL="0" indent="0" algn="ctr">
              <a:lnSpc>
                <a:spcPct val="150000"/>
              </a:lnSpc>
              <a:buNone/>
            </a:pPr>
            <a:r>
              <a:rPr lang="en-US" sz="1400" dirty="0">
                <a:solidFill>
                  <a:srgbClr val="1A2B36"/>
                </a:solidFill>
                <a:latin typeface="Calibri" pitchFamily="34" charset="0"/>
                <a:ea typeface="Calibri" pitchFamily="34" charset="-122"/>
                <a:cs typeface="Calibri" pitchFamily="34" charset="-120"/>
              </a:rPr>
              <a:t>Defines what the transformation role needs (Taylor, 2021)</a:t>
            </a:r>
            <a:endParaRPr lang="en-US" sz="1400" dirty="0"/>
          </a:p>
        </p:txBody>
      </p:sp>
      <p:sp>
        <p:nvSpPr>
          <p:cNvPr id="10" name="Shape 7"/>
          <p:cNvSpPr/>
          <p:nvPr/>
        </p:nvSpPr>
        <p:spPr>
          <a:xfrm>
            <a:off x="3593592" y="1965960"/>
            <a:ext cx="2514600" cy="3246120"/>
          </a:xfrm>
          <a:prstGeom prst="roundRect">
            <a:avLst>
              <a:gd name="adj" fmla="val 2909"/>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11" name="Shape 8"/>
          <p:cNvSpPr/>
          <p:nvPr/>
        </p:nvSpPr>
        <p:spPr>
          <a:xfrm>
            <a:off x="4594860" y="2240280"/>
            <a:ext cx="512064" cy="512064"/>
          </a:xfrm>
          <a:prstGeom prst="ellipse">
            <a:avLst/>
          </a:prstGeom>
          <a:solidFill>
            <a:srgbClr val="00395D"/>
          </a:solidFill>
          <a:ln/>
        </p:spPr>
        <p:txBody>
          <a:bodyPr/>
          <a:lstStyle/>
          <a:p>
            <a:endParaRPr lang="en-GB"/>
          </a:p>
        </p:txBody>
      </p:sp>
      <p:sp>
        <p:nvSpPr>
          <p:cNvPr id="12" name="Text 9"/>
          <p:cNvSpPr/>
          <p:nvPr/>
        </p:nvSpPr>
        <p:spPr>
          <a:xfrm>
            <a:off x="4594860" y="2240280"/>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2</a:t>
            </a:r>
            <a:endParaRPr lang="en-US" sz="1800" dirty="0"/>
          </a:p>
        </p:txBody>
      </p:sp>
      <p:sp>
        <p:nvSpPr>
          <p:cNvPr id="13" name="Text 10"/>
          <p:cNvSpPr/>
          <p:nvPr/>
        </p:nvSpPr>
        <p:spPr>
          <a:xfrm>
            <a:off x="3730752" y="2926080"/>
            <a:ext cx="2240280" cy="548640"/>
          </a:xfrm>
          <a:prstGeom prst="rect">
            <a:avLst/>
          </a:prstGeom>
          <a:noFill/>
          <a:ln/>
        </p:spPr>
        <p:txBody>
          <a:bodyPr wrap="square" rtlCol="0" anchor="ctr"/>
          <a:lstStyle/>
          <a:p>
            <a:pPr marL="0" indent="0" algn="ctr">
              <a:buNone/>
            </a:pPr>
            <a:r>
              <a:rPr lang="en-US" sz="1600" b="1" dirty="0">
                <a:solidFill>
                  <a:srgbClr val="00395D"/>
                </a:solidFill>
                <a:latin typeface="Calibri" pitchFamily="34" charset="0"/>
                <a:ea typeface="Calibri" pitchFamily="34" charset="-122"/>
                <a:cs typeface="Calibri" pitchFamily="34" charset="-120"/>
              </a:rPr>
              <a:t>Job Description</a:t>
            </a:r>
            <a:endParaRPr lang="en-US" sz="1600" dirty="0"/>
          </a:p>
        </p:txBody>
      </p:sp>
      <p:sp>
        <p:nvSpPr>
          <p:cNvPr id="14" name="Text 11"/>
          <p:cNvSpPr/>
          <p:nvPr/>
        </p:nvSpPr>
        <p:spPr>
          <a:xfrm>
            <a:off x="3776472" y="3474720"/>
            <a:ext cx="2148840" cy="1554480"/>
          </a:xfrm>
          <a:prstGeom prst="rect">
            <a:avLst/>
          </a:prstGeom>
          <a:noFill/>
          <a:ln/>
        </p:spPr>
        <p:txBody>
          <a:bodyPr wrap="square" rtlCol="0" anchor="t"/>
          <a:lstStyle/>
          <a:p>
            <a:pPr marL="0" indent="0" algn="ctr">
              <a:lnSpc>
                <a:spcPct val="150000"/>
              </a:lnSpc>
              <a:buNone/>
            </a:pPr>
            <a:r>
              <a:rPr lang="en-US" sz="1400" dirty="0">
                <a:solidFill>
                  <a:srgbClr val="1A2B36"/>
                </a:solidFill>
                <a:latin typeface="Calibri" pitchFamily="34" charset="0"/>
                <a:ea typeface="Calibri" pitchFamily="34" charset="-122"/>
                <a:cs typeface="Calibri" pitchFamily="34" charset="-120"/>
              </a:rPr>
              <a:t>Sets out key duties and accountabilities</a:t>
            </a:r>
            <a:endParaRPr lang="en-US" sz="1400" dirty="0"/>
          </a:p>
        </p:txBody>
      </p:sp>
      <p:sp>
        <p:nvSpPr>
          <p:cNvPr id="15" name="Shape 12"/>
          <p:cNvSpPr/>
          <p:nvPr/>
        </p:nvSpPr>
        <p:spPr>
          <a:xfrm>
            <a:off x="6364224" y="1965960"/>
            <a:ext cx="2514600" cy="3246120"/>
          </a:xfrm>
          <a:prstGeom prst="roundRect">
            <a:avLst>
              <a:gd name="adj" fmla="val 2909"/>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16" name="Shape 13"/>
          <p:cNvSpPr/>
          <p:nvPr/>
        </p:nvSpPr>
        <p:spPr>
          <a:xfrm>
            <a:off x="7365492" y="2240280"/>
            <a:ext cx="512064" cy="512064"/>
          </a:xfrm>
          <a:prstGeom prst="ellipse">
            <a:avLst/>
          </a:prstGeom>
          <a:solidFill>
            <a:srgbClr val="00395D"/>
          </a:solidFill>
          <a:ln/>
        </p:spPr>
        <p:txBody>
          <a:bodyPr/>
          <a:lstStyle/>
          <a:p>
            <a:endParaRPr lang="en-GB"/>
          </a:p>
        </p:txBody>
      </p:sp>
      <p:sp>
        <p:nvSpPr>
          <p:cNvPr id="17" name="Text 14"/>
          <p:cNvSpPr/>
          <p:nvPr/>
        </p:nvSpPr>
        <p:spPr>
          <a:xfrm>
            <a:off x="7365492" y="2240280"/>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3</a:t>
            </a:r>
            <a:endParaRPr lang="en-US" sz="1800" dirty="0"/>
          </a:p>
        </p:txBody>
      </p:sp>
      <p:sp>
        <p:nvSpPr>
          <p:cNvPr id="18" name="Text 15"/>
          <p:cNvSpPr/>
          <p:nvPr/>
        </p:nvSpPr>
        <p:spPr>
          <a:xfrm>
            <a:off x="6501384" y="2926080"/>
            <a:ext cx="2240280" cy="548640"/>
          </a:xfrm>
          <a:prstGeom prst="rect">
            <a:avLst/>
          </a:prstGeom>
          <a:noFill/>
          <a:ln/>
        </p:spPr>
        <p:txBody>
          <a:bodyPr wrap="square" rtlCol="0" anchor="ctr"/>
          <a:lstStyle/>
          <a:p>
            <a:pPr marL="0" indent="0" algn="ctr">
              <a:buNone/>
            </a:pPr>
            <a:r>
              <a:rPr lang="en-US" sz="1600" b="1" dirty="0">
                <a:solidFill>
                  <a:srgbClr val="00395D"/>
                </a:solidFill>
                <a:latin typeface="Calibri" pitchFamily="34" charset="0"/>
                <a:ea typeface="Calibri" pitchFamily="34" charset="-122"/>
                <a:cs typeface="Calibri" pitchFamily="34" charset="-120"/>
              </a:rPr>
              <a:t>Person Specification</a:t>
            </a:r>
            <a:endParaRPr lang="en-US" sz="1600" dirty="0"/>
          </a:p>
        </p:txBody>
      </p:sp>
      <p:sp>
        <p:nvSpPr>
          <p:cNvPr id="19" name="Text 16"/>
          <p:cNvSpPr/>
          <p:nvPr/>
        </p:nvSpPr>
        <p:spPr>
          <a:xfrm>
            <a:off x="6547104" y="3474720"/>
            <a:ext cx="2148840" cy="1554480"/>
          </a:xfrm>
          <a:prstGeom prst="rect">
            <a:avLst/>
          </a:prstGeom>
          <a:noFill/>
          <a:ln/>
        </p:spPr>
        <p:txBody>
          <a:bodyPr wrap="square" rtlCol="0" anchor="t"/>
          <a:lstStyle/>
          <a:p>
            <a:pPr marL="0" indent="0" algn="ctr">
              <a:lnSpc>
                <a:spcPct val="150000"/>
              </a:lnSpc>
              <a:buNone/>
            </a:pPr>
            <a:r>
              <a:rPr lang="en-US" sz="1400" dirty="0">
                <a:solidFill>
                  <a:srgbClr val="1A2B36"/>
                </a:solidFill>
                <a:latin typeface="Calibri" pitchFamily="34" charset="0"/>
                <a:ea typeface="Calibri" pitchFamily="34" charset="-122"/>
                <a:cs typeface="Calibri" pitchFamily="34" charset="-120"/>
              </a:rPr>
              <a:t>Lists required skills, e.g. strategic thinking</a:t>
            </a:r>
            <a:endParaRPr lang="en-US" sz="1400" dirty="0"/>
          </a:p>
        </p:txBody>
      </p:sp>
      <p:sp>
        <p:nvSpPr>
          <p:cNvPr id="20" name="Shape 17"/>
          <p:cNvSpPr/>
          <p:nvPr/>
        </p:nvSpPr>
        <p:spPr>
          <a:xfrm>
            <a:off x="9134856" y="1965960"/>
            <a:ext cx="2514600" cy="3246120"/>
          </a:xfrm>
          <a:prstGeom prst="roundRect">
            <a:avLst>
              <a:gd name="adj" fmla="val 2909"/>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21" name="Shape 18"/>
          <p:cNvSpPr/>
          <p:nvPr/>
        </p:nvSpPr>
        <p:spPr>
          <a:xfrm>
            <a:off x="10136124" y="2240280"/>
            <a:ext cx="512064" cy="512064"/>
          </a:xfrm>
          <a:prstGeom prst="ellipse">
            <a:avLst/>
          </a:prstGeom>
          <a:solidFill>
            <a:srgbClr val="00395D"/>
          </a:solidFill>
          <a:ln/>
        </p:spPr>
        <p:txBody>
          <a:bodyPr/>
          <a:lstStyle/>
          <a:p>
            <a:endParaRPr lang="en-GB"/>
          </a:p>
        </p:txBody>
      </p:sp>
      <p:sp>
        <p:nvSpPr>
          <p:cNvPr id="22" name="Text 19"/>
          <p:cNvSpPr/>
          <p:nvPr/>
        </p:nvSpPr>
        <p:spPr>
          <a:xfrm>
            <a:off x="10136124" y="2240280"/>
            <a:ext cx="512064" cy="512064"/>
          </a:xfrm>
          <a:prstGeom prst="rect">
            <a:avLst/>
          </a:prstGeom>
          <a:noFill/>
          <a:ln/>
        </p:spPr>
        <p:txBody>
          <a:bodyPr wrap="square" lIns="0" tIns="0" rIns="0" bIns="0" rtlCol="0" anchor="ctr"/>
          <a:lstStyle/>
          <a:p>
            <a:pPr marL="0" indent="0" algn="ctr">
              <a:buNone/>
            </a:pPr>
            <a:r>
              <a:rPr lang="en-US" sz="1800" b="1" dirty="0">
                <a:solidFill>
                  <a:srgbClr val="FFFFFF"/>
                </a:solidFill>
                <a:latin typeface="Calibri" pitchFamily="34" charset="0"/>
                <a:ea typeface="Calibri" pitchFamily="34" charset="-122"/>
                <a:cs typeface="Calibri" pitchFamily="34" charset="-120"/>
              </a:rPr>
              <a:t>4</a:t>
            </a:r>
            <a:endParaRPr lang="en-US" sz="1800" dirty="0"/>
          </a:p>
        </p:txBody>
      </p:sp>
      <p:sp>
        <p:nvSpPr>
          <p:cNvPr id="23" name="Text 20"/>
          <p:cNvSpPr/>
          <p:nvPr/>
        </p:nvSpPr>
        <p:spPr>
          <a:xfrm>
            <a:off x="9272016" y="2926080"/>
            <a:ext cx="2240280" cy="548640"/>
          </a:xfrm>
          <a:prstGeom prst="rect">
            <a:avLst/>
          </a:prstGeom>
          <a:noFill/>
          <a:ln/>
        </p:spPr>
        <p:txBody>
          <a:bodyPr wrap="square" rtlCol="0" anchor="ctr"/>
          <a:lstStyle/>
          <a:p>
            <a:pPr marL="0" indent="0" algn="ctr">
              <a:buNone/>
            </a:pPr>
            <a:r>
              <a:rPr lang="en-US" sz="1600" b="1" dirty="0">
                <a:solidFill>
                  <a:srgbClr val="00395D"/>
                </a:solidFill>
                <a:latin typeface="Calibri" pitchFamily="34" charset="0"/>
                <a:ea typeface="Calibri" pitchFamily="34" charset="-122"/>
                <a:cs typeface="Calibri" pitchFamily="34" charset="-120"/>
              </a:rPr>
              <a:t>Advertisement</a:t>
            </a:r>
            <a:endParaRPr lang="en-US" sz="1600" dirty="0"/>
          </a:p>
        </p:txBody>
      </p:sp>
      <p:sp>
        <p:nvSpPr>
          <p:cNvPr id="24" name="Text 21"/>
          <p:cNvSpPr/>
          <p:nvPr/>
        </p:nvSpPr>
        <p:spPr>
          <a:xfrm>
            <a:off x="9317736" y="3474720"/>
            <a:ext cx="2148840" cy="1554480"/>
          </a:xfrm>
          <a:prstGeom prst="rect">
            <a:avLst/>
          </a:prstGeom>
          <a:noFill/>
          <a:ln/>
        </p:spPr>
        <p:txBody>
          <a:bodyPr wrap="square" rtlCol="0" anchor="t"/>
          <a:lstStyle/>
          <a:p>
            <a:pPr marL="0" indent="0" algn="ctr">
              <a:lnSpc>
                <a:spcPct val="150000"/>
              </a:lnSpc>
              <a:buNone/>
            </a:pPr>
            <a:r>
              <a:rPr lang="en-US" sz="1400" dirty="0">
                <a:solidFill>
                  <a:srgbClr val="1A2B36"/>
                </a:solidFill>
                <a:latin typeface="Calibri" pitchFamily="34" charset="0"/>
                <a:ea typeface="Calibri" pitchFamily="34" charset="-122"/>
                <a:cs typeface="Calibri" pitchFamily="34" charset="-120"/>
              </a:rPr>
              <a:t>Targeted platforms (e.g. Barclays careers site, Indeed, LinkedIn)</a:t>
            </a:r>
            <a:endParaRPr lang="en-US" sz="1400" dirty="0"/>
          </a:p>
        </p:txBody>
      </p:sp>
      <p:sp>
        <p:nvSpPr>
          <p:cNvPr id="25" name="Text 22"/>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4</a:t>
            </a:r>
            <a:endParaRPr lang="en-US" sz="10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INTERVIEW TYPE 1</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10012680" y="777240"/>
            <a:ext cx="640080" cy="640080"/>
          </a:xfrm>
          <a:prstGeom prst="rect">
            <a:avLst/>
          </a:prstGeom>
        </p:spPr>
      </p:pic>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Competency-Based Interview</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Structured, standardised questions asked of every candidate</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Highest predictive validity of common selection methods (Sackett et al., 2022)</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Assesses strategic thinking and stakeholder skills needed for VP roles</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Reduces interviewer bias through consistent scoring criteria</a:t>
            </a:r>
            <a:endParaRPr lang="en-US" sz="20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5</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INTERVIEW TYPE 2</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10012680" y="777240"/>
            <a:ext cx="640080" cy="640080"/>
          </a:xfrm>
          <a:prstGeom prst="rect">
            <a:avLst/>
          </a:prstGeom>
        </p:spPr>
      </p:pic>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Panel Interview</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285750" indent="-285750">
              <a:lnSpc>
                <a:spcPct val="150000"/>
              </a:lnSpc>
              <a:spcAft>
                <a:spcPts val="1400"/>
              </a:spcAft>
              <a:buSzPct val="100000"/>
              <a:buFont typeface="Arial" panose="020B0604020202020204" pitchFamily="34" charset="0"/>
              <a:buChar char="•"/>
            </a:pPr>
            <a:r>
              <a:rPr lang="en-US" sz="1800" dirty="0">
                <a:solidFill>
                  <a:srgbClr val="1A2B36"/>
                </a:solidFill>
                <a:latin typeface="Calibri" pitchFamily="34" charset="0"/>
                <a:ea typeface="Calibri" pitchFamily="34" charset="-122"/>
                <a:cs typeface="Calibri" pitchFamily="34" charset="-120"/>
              </a:rPr>
              <a:t>Multiple senior stakeholders interview the candidate together</a:t>
            </a:r>
            <a:endParaRPr lang="en-US" sz="1800" dirty="0"/>
          </a:p>
          <a:p>
            <a:pPr marL="285750" indent="-285750">
              <a:lnSpc>
                <a:spcPct val="150000"/>
              </a:lnSpc>
              <a:spcAft>
                <a:spcPts val="1400"/>
              </a:spcAft>
              <a:buSzPct val="100000"/>
              <a:buFont typeface="Arial" panose="020B0604020202020204" pitchFamily="34" charset="0"/>
              <a:buChar char="•"/>
            </a:pPr>
            <a:r>
              <a:rPr lang="en-US" sz="1800" dirty="0">
                <a:solidFill>
                  <a:srgbClr val="1A2B36"/>
                </a:solidFill>
                <a:latin typeface="Calibri" pitchFamily="34" charset="0"/>
                <a:ea typeface="Calibri" pitchFamily="34" charset="-122"/>
                <a:cs typeface="Calibri" pitchFamily="34" charset="-120"/>
              </a:rPr>
              <a:t>Well suited to high-stakes, high-visibility roles (Potočnik et al., 2021)</a:t>
            </a:r>
            <a:endParaRPr lang="en-US" sz="1800" dirty="0"/>
          </a:p>
          <a:p>
            <a:pPr marL="285750" indent="-285750">
              <a:lnSpc>
                <a:spcPct val="150000"/>
              </a:lnSpc>
              <a:spcAft>
                <a:spcPts val="1400"/>
              </a:spcAft>
              <a:buSzPct val="100000"/>
              <a:buFont typeface="Arial" panose="020B0604020202020204" pitchFamily="34" charset="0"/>
              <a:buChar char="•"/>
            </a:pPr>
            <a:r>
              <a:rPr lang="en-US" sz="1800" dirty="0">
                <a:solidFill>
                  <a:srgbClr val="1A2B36"/>
                </a:solidFill>
                <a:latin typeface="Calibri" pitchFamily="34" charset="0"/>
                <a:ea typeface="Calibri" pitchFamily="34" charset="-122"/>
                <a:cs typeface="Calibri" pitchFamily="34" charset="-120"/>
              </a:rPr>
              <a:t>Combines different perspectives on a single candidate</a:t>
            </a:r>
            <a:endParaRPr lang="en-US" sz="1800" dirty="0"/>
          </a:p>
          <a:p>
            <a:pPr marL="285750" indent="-285750">
              <a:lnSpc>
                <a:spcPct val="150000"/>
              </a:lnSpc>
              <a:spcAft>
                <a:spcPts val="1400"/>
              </a:spcAft>
              <a:buSzPct val="100000"/>
              <a:buFont typeface="Arial" panose="020B0604020202020204" pitchFamily="34" charset="0"/>
              <a:buChar char="•"/>
            </a:pPr>
            <a:r>
              <a:rPr lang="en-US" sz="1800" dirty="0">
                <a:solidFill>
                  <a:srgbClr val="1A2B36"/>
                </a:solidFill>
                <a:latin typeface="Calibri" pitchFamily="34" charset="0"/>
                <a:ea typeface="Calibri" pitchFamily="34" charset="-122"/>
                <a:cs typeface="Calibri" pitchFamily="34" charset="-120"/>
              </a:rPr>
              <a:t>Reflects Barclays' cross-functional, stakeholder-driven culture</a:t>
            </a:r>
            <a:endParaRPr lang="en-US" sz="18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6</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INTERVIEW TYPE 3</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pic>
        <p:nvPicPr>
          <p:cNvPr id="5" name="Image 0" descr="preencoded.png"/>
          <p:cNvPicPr>
            <a:picLocks noChangeAspect="1"/>
          </p:cNvPicPr>
          <p:nvPr/>
        </p:nvPicPr>
        <p:blipFill>
          <a:blip r:embed="rId3"/>
          <a:stretch>
            <a:fillRect/>
          </a:stretch>
        </p:blipFill>
        <p:spPr>
          <a:xfrm>
            <a:off x="10012680" y="777240"/>
            <a:ext cx="640080" cy="640080"/>
          </a:xfrm>
          <a:prstGeom prst="rect">
            <a:avLst/>
          </a:prstGeom>
        </p:spPr>
      </p:pic>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Virtual Interview</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Conducted remotely through a video platform (for example, Microsoft Teams or Zoom)</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Growing use during organisational digital transformation (Gilch and Sieweke, 2021)</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Saves time and widens access to the talent pool</a:t>
            </a:r>
            <a:endParaRPr lang="en-US" sz="2000" dirty="0"/>
          </a:p>
          <a:p>
            <a:pPr marL="342900" indent="-3429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Fewer non-verbal cues than an in-person setting (Balconi et al., 2022)</a:t>
            </a:r>
            <a:endParaRPr lang="en-US" sz="20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7</a:t>
            </a:r>
            <a:endParaRPr lang="en-US" sz="10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5">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QUESTIONING TECHNIQUE 1</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pic>
        <p:nvPicPr>
          <p:cNvPr id="5" name="Image 0" descr="preencoded.png"/>
          <p:cNvPicPr>
            <a:picLocks noChangeAspect="1"/>
          </p:cNvPicPr>
          <p:nvPr/>
        </p:nvPicPr>
        <p:blipFill>
          <a:blip r:embed="rId2"/>
          <a:stretch>
            <a:fillRect/>
          </a:stretch>
        </p:blipFill>
        <p:spPr>
          <a:xfrm>
            <a:off x="10012680" y="777240"/>
            <a:ext cx="640080" cy="640080"/>
          </a:xfrm>
          <a:prstGeom prst="rect">
            <a:avLst/>
          </a:prstGeom>
        </p:spPr>
      </p:pic>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Behavioural Questioning</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Asks candidates for specific past examples of handling organisational change</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Based on the principle that past behaviour predicts future performance</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Produces structured, comparable answers with high predictive validity (Sackett et al., 2022)</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Well suited to assessing change-leadership capability for VP-level roles</a:t>
            </a:r>
            <a:endParaRPr lang="en-US" sz="20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8</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5">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QUESTIONING TECHNIQUE 2</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pic>
        <p:nvPicPr>
          <p:cNvPr id="5" name="Image 0" descr="preencoded.png"/>
          <p:cNvPicPr>
            <a:picLocks noChangeAspect="1"/>
          </p:cNvPicPr>
          <p:nvPr/>
        </p:nvPicPr>
        <p:blipFill>
          <a:blip r:embed="rId2"/>
          <a:stretch>
            <a:fillRect/>
          </a:stretch>
        </p:blipFill>
        <p:spPr>
          <a:xfrm>
            <a:off x="10012680" y="777240"/>
            <a:ext cx="640080" cy="640080"/>
          </a:xfrm>
          <a:prstGeom prst="rect">
            <a:avLst/>
          </a:prstGeom>
        </p:spPr>
      </p:pic>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Situational Questioning</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Presents hypothetical transformation scenarios the candidate has not yet faced</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Assesses judgement, problem-solving and decision-making under uncertainty</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Useful for evaluating the strategic thinking required for the Strategy Analyst role</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Complements behavioural questions by testing forward-looking capability (Taylor, 2021)</a:t>
            </a:r>
            <a:endParaRPr lang="en-US" sz="20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9</a:t>
            </a:r>
            <a:endParaRPr lang="en-US" sz="1000" dirty="0"/>
          </a:p>
        </p:txBody>
      </p:sp>
      <p:pic>
        <p:nvPicPr>
          <p:cNvPr id="10" name="Graphic 9" descr="Advertising with solid fill">
            <a:extLst>
              <a:ext uri="{FF2B5EF4-FFF2-40B4-BE49-F238E27FC236}">
                <a16:creationId xmlns:a16="http://schemas.microsoft.com/office/drawing/2014/main" id="{5FC88884-EC41-556C-A652-16E00A2C559A}"/>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9875520" y="631767"/>
            <a:ext cx="914400" cy="914400"/>
          </a:xfrm>
          <a:prstGeom prst="rect">
            <a:avLst/>
          </a:prstGeom>
        </p:spPr>
      </p:pic>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5">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2651760" cy="457200"/>
          </a:xfrm>
          <a:prstGeom prst="roundRect">
            <a:avLst>
              <a:gd name="adj" fmla="val 50000"/>
            </a:avLst>
          </a:prstGeom>
          <a:solidFill>
            <a:srgbClr val="00395D"/>
          </a:solidFill>
          <a:ln/>
        </p:spPr>
        <p:txBody>
          <a:bodyPr/>
          <a:lstStyle/>
          <a:p>
            <a:endParaRPr lang="en-GB"/>
          </a:p>
        </p:txBody>
      </p:sp>
      <p:sp>
        <p:nvSpPr>
          <p:cNvPr id="3" name="Text 1"/>
          <p:cNvSpPr/>
          <p:nvPr/>
        </p:nvSpPr>
        <p:spPr>
          <a:xfrm>
            <a:off x="548640" y="457200"/>
            <a:ext cx="2651760" cy="457200"/>
          </a:xfrm>
          <a:prstGeom prst="rect">
            <a:avLst/>
          </a:prstGeom>
          <a:noFill/>
          <a:ln/>
        </p:spPr>
        <p:txBody>
          <a:bodyPr wrap="square" rtlCol="0" anchor="ctr"/>
          <a:lstStyle/>
          <a:p>
            <a:pPr marL="0" indent="0" algn="ctr">
              <a:buNone/>
            </a:pPr>
            <a:r>
              <a:rPr lang="en-US" sz="1300" b="1" kern="0" spc="100" dirty="0">
                <a:solidFill>
                  <a:srgbClr val="FFFFFF"/>
                </a:solidFill>
                <a:latin typeface="Calibri" pitchFamily="34" charset="0"/>
                <a:ea typeface="Calibri" pitchFamily="34" charset="-122"/>
                <a:cs typeface="Calibri" pitchFamily="34" charset="-120"/>
              </a:rPr>
              <a:t>QUESTIONING TECHNIQUE 3</a:t>
            </a:r>
            <a:endParaRPr lang="en-US" sz="1300" dirty="0"/>
          </a:p>
        </p:txBody>
      </p:sp>
      <p:sp>
        <p:nvSpPr>
          <p:cNvPr id="4" name="Shape 2"/>
          <p:cNvSpPr/>
          <p:nvPr/>
        </p:nvSpPr>
        <p:spPr>
          <a:xfrm>
            <a:off x="9692640" y="457200"/>
            <a:ext cx="1280160" cy="1280160"/>
          </a:xfrm>
          <a:prstGeom prst="ellipse">
            <a:avLst/>
          </a:prstGeom>
          <a:solidFill>
            <a:srgbClr val="FFFFFF"/>
          </a:solidFill>
          <a:ln w="19050">
            <a:solidFill>
              <a:srgbClr val="00AEEF"/>
            </a:solidFill>
            <a:prstDash val="solid"/>
          </a:ln>
        </p:spPr>
        <p:txBody>
          <a:bodyPr/>
          <a:lstStyle/>
          <a:p>
            <a:endParaRPr lang="en-GB"/>
          </a:p>
        </p:txBody>
      </p:sp>
      <p:sp>
        <p:nvSpPr>
          <p:cNvPr id="6" name="Text 3"/>
          <p:cNvSpPr/>
          <p:nvPr/>
        </p:nvSpPr>
        <p:spPr>
          <a:xfrm>
            <a:off x="548640" y="1143000"/>
            <a:ext cx="8778240" cy="914400"/>
          </a:xfrm>
          <a:prstGeom prst="rect">
            <a:avLst/>
          </a:prstGeom>
          <a:noFill/>
          <a:ln/>
        </p:spPr>
        <p:txBody>
          <a:bodyPr wrap="square" rtlCol="0" anchor="ctr"/>
          <a:lstStyle/>
          <a:p>
            <a:pPr marL="0" indent="0">
              <a:buNone/>
            </a:pPr>
            <a:r>
              <a:rPr lang="en-US" sz="2800" b="1" dirty="0">
                <a:solidFill>
                  <a:srgbClr val="00395D"/>
                </a:solidFill>
                <a:latin typeface="Cambria" pitchFamily="34" charset="0"/>
                <a:ea typeface="Cambria" pitchFamily="34" charset="-122"/>
                <a:cs typeface="Cambria" pitchFamily="34" charset="-120"/>
              </a:rPr>
              <a:t>Probing Questioning</a:t>
            </a:r>
            <a:endParaRPr lang="en-US" sz="2800" dirty="0"/>
          </a:p>
        </p:txBody>
      </p:sp>
      <p:sp>
        <p:nvSpPr>
          <p:cNvPr id="7" name="Text 4"/>
          <p:cNvSpPr/>
          <p:nvPr/>
        </p:nvSpPr>
        <p:spPr>
          <a:xfrm>
            <a:off x="822960" y="2331720"/>
            <a:ext cx="10058400" cy="3840480"/>
          </a:xfrm>
          <a:prstGeom prst="rect">
            <a:avLst/>
          </a:prstGeom>
          <a:noFill/>
          <a:ln/>
        </p:spPr>
        <p:txBody>
          <a:bodyPr wrap="square" rtlCol="0" anchor="t"/>
          <a:lstStyle/>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Follow-up questions used to clarify or expand on an initial answer</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Helps interviewers verify depth of experience and genuine ownership of examples</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Reduces the risk of over-rehearsed or superficial responses</a:t>
            </a:r>
            <a:endParaRPr lang="en-US" sz="2000" dirty="0"/>
          </a:p>
          <a:p>
            <a:pPr marL="457200" indent="-457200">
              <a:lnSpc>
                <a:spcPct val="150000"/>
              </a:lnSpc>
              <a:spcAft>
                <a:spcPts val="1400"/>
              </a:spcAft>
              <a:buSzPct val="100000"/>
              <a:buFont typeface="Arial" panose="020B0604020202020204" pitchFamily="34" charset="0"/>
              <a:buChar char="•"/>
            </a:pPr>
            <a:r>
              <a:rPr lang="en-US" sz="2000" dirty="0">
                <a:solidFill>
                  <a:srgbClr val="1A2B36"/>
                </a:solidFill>
                <a:latin typeface="Calibri" pitchFamily="34" charset="0"/>
                <a:ea typeface="Calibri" pitchFamily="34" charset="-122"/>
                <a:cs typeface="Calibri" pitchFamily="34" charset="-120"/>
              </a:rPr>
              <a:t>Applied flexibly across competency-based and panel interview formats (Potocnik et al., 2021)</a:t>
            </a:r>
            <a:endParaRPr lang="en-US" sz="2000" dirty="0"/>
          </a:p>
        </p:txBody>
      </p:sp>
      <p:sp>
        <p:nvSpPr>
          <p:cNvPr id="8" name="Text 5"/>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10</a:t>
            </a:r>
            <a:endParaRPr lang="en-US" sz="1000" dirty="0"/>
          </a:p>
        </p:txBody>
      </p:sp>
      <p:pic>
        <p:nvPicPr>
          <p:cNvPr id="10" name="Graphic 9" descr="Question Mark with solid fill">
            <a:extLst>
              <a:ext uri="{FF2B5EF4-FFF2-40B4-BE49-F238E27FC236}">
                <a16:creationId xmlns:a16="http://schemas.microsoft.com/office/drawing/2014/main" id="{EC7F9BFB-20A7-23E2-5F05-9C0C64368D1E}"/>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9875520" y="621376"/>
            <a:ext cx="914400" cy="914400"/>
          </a:xfrm>
          <a:prstGeom prst="rect">
            <a:avLst/>
          </a:prstGeom>
        </p:spPr>
      </p:pic>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502920"/>
            <a:ext cx="822960" cy="822960"/>
          </a:xfrm>
          <a:prstGeom prst="ellipse">
            <a:avLst/>
          </a:prstGeom>
          <a:solidFill>
            <a:srgbClr val="FFFFFF"/>
          </a:solidFill>
          <a:ln w="19050">
            <a:solidFill>
              <a:srgbClr val="00AEEF"/>
            </a:solidFill>
            <a:prstDash val="solid"/>
          </a:ln>
        </p:spPr>
        <p:txBody>
          <a:bodyPr/>
          <a:lstStyle/>
          <a:p>
            <a:endParaRPr lang="en-GB"/>
          </a:p>
        </p:txBody>
      </p:sp>
      <p:pic>
        <p:nvPicPr>
          <p:cNvPr id="3" name="Image 0" descr="preencoded.png"/>
          <p:cNvPicPr>
            <a:picLocks noChangeAspect="1"/>
          </p:cNvPicPr>
          <p:nvPr/>
        </p:nvPicPr>
        <p:blipFill>
          <a:blip r:embed="rId3"/>
          <a:stretch>
            <a:fillRect/>
          </a:stretch>
        </p:blipFill>
        <p:spPr>
          <a:xfrm>
            <a:off x="758952" y="713232"/>
            <a:ext cx="402336" cy="402336"/>
          </a:xfrm>
          <a:prstGeom prst="rect">
            <a:avLst/>
          </a:prstGeom>
        </p:spPr>
      </p:pic>
      <p:sp>
        <p:nvSpPr>
          <p:cNvPr id="4" name="Text 1"/>
          <p:cNvSpPr/>
          <p:nvPr/>
        </p:nvSpPr>
        <p:spPr>
          <a:xfrm>
            <a:off x="1600200" y="502920"/>
            <a:ext cx="10058400" cy="868680"/>
          </a:xfrm>
          <a:prstGeom prst="rect">
            <a:avLst/>
          </a:prstGeom>
          <a:noFill/>
          <a:ln/>
        </p:spPr>
        <p:txBody>
          <a:bodyPr wrap="square" rtlCol="0" anchor="ctr"/>
          <a:lstStyle/>
          <a:p>
            <a:pPr marL="0" indent="0">
              <a:buNone/>
            </a:pPr>
            <a:r>
              <a:rPr lang="en-US" sz="2700" b="1" dirty="0">
                <a:solidFill>
                  <a:srgbClr val="00395D"/>
                </a:solidFill>
                <a:latin typeface="Cambria" pitchFamily="34" charset="0"/>
                <a:ea typeface="Cambria" pitchFamily="34" charset="-122"/>
                <a:cs typeface="Cambria" pitchFamily="34" charset="-120"/>
              </a:rPr>
              <a:t>Face-to-Face vs Virtual Interviews</a:t>
            </a:r>
            <a:endParaRPr lang="en-US" sz="2700" dirty="0"/>
          </a:p>
        </p:txBody>
      </p:sp>
      <p:sp>
        <p:nvSpPr>
          <p:cNvPr id="5" name="Shape 2"/>
          <p:cNvSpPr/>
          <p:nvPr/>
        </p:nvSpPr>
        <p:spPr>
          <a:xfrm>
            <a:off x="1051560" y="1965960"/>
            <a:ext cx="4846320" cy="3566160"/>
          </a:xfrm>
          <a:prstGeom prst="roundRect">
            <a:avLst>
              <a:gd name="adj" fmla="val 2051"/>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6" name="Shape 3"/>
          <p:cNvSpPr/>
          <p:nvPr/>
        </p:nvSpPr>
        <p:spPr>
          <a:xfrm>
            <a:off x="1051560" y="1965960"/>
            <a:ext cx="4846320" cy="594360"/>
          </a:xfrm>
          <a:prstGeom prst="roundRect">
            <a:avLst>
              <a:gd name="adj" fmla="val 12308"/>
            </a:avLst>
          </a:prstGeom>
          <a:solidFill>
            <a:srgbClr val="00395D"/>
          </a:solidFill>
          <a:ln/>
        </p:spPr>
        <p:txBody>
          <a:bodyPr/>
          <a:lstStyle/>
          <a:p>
            <a:endParaRPr lang="en-GB"/>
          </a:p>
        </p:txBody>
      </p:sp>
      <p:sp>
        <p:nvSpPr>
          <p:cNvPr id="7" name="Text 4"/>
          <p:cNvSpPr/>
          <p:nvPr/>
        </p:nvSpPr>
        <p:spPr>
          <a:xfrm>
            <a:off x="1051560" y="1965960"/>
            <a:ext cx="4846320" cy="594360"/>
          </a:xfrm>
          <a:prstGeom prst="rect">
            <a:avLst/>
          </a:prstGeom>
          <a:noFill/>
          <a:ln/>
        </p:spPr>
        <p:txBody>
          <a:bodyPr wrap="square" rtlCol="0" anchor="ctr"/>
          <a:lstStyle/>
          <a:p>
            <a:pPr marL="0" indent="0" algn="ctr">
              <a:buNone/>
            </a:pPr>
            <a:r>
              <a:rPr lang="en-US" sz="2000" b="1" dirty="0">
                <a:solidFill>
                  <a:srgbClr val="FFFFFF"/>
                </a:solidFill>
                <a:latin typeface="Calibri" pitchFamily="34" charset="0"/>
                <a:ea typeface="Calibri" pitchFamily="34" charset="-122"/>
                <a:cs typeface="Calibri" pitchFamily="34" charset="-120"/>
              </a:rPr>
              <a:t>Face-to-Face</a:t>
            </a:r>
            <a:endParaRPr lang="en-US" sz="2000" dirty="0"/>
          </a:p>
        </p:txBody>
      </p:sp>
      <p:sp>
        <p:nvSpPr>
          <p:cNvPr id="8" name="Text 5"/>
          <p:cNvSpPr/>
          <p:nvPr/>
        </p:nvSpPr>
        <p:spPr>
          <a:xfrm>
            <a:off x="1371600" y="2834640"/>
            <a:ext cx="4206240" cy="2468880"/>
          </a:xfrm>
          <a:prstGeom prst="rect">
            <a:avLst/>
          </a:prstGeom>
          <a:noFill/>
          <a:ln/>
        </p:spPr>
        <p:txBody>
          <a:bodyPr wrap="square" rtlCol="0" anchor="t"/>
          <a:lstStyle/>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Strong rapport and clear body language</a:t>
            </a:r>
            <a:endParaRPr lang="en-US" sz="1600" dirty="0"/>
          </a:p>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Easier to assess presence for senior roles</a:t>
            </a:r>
            <a:endParaRPr lang="en-US" sz="1600" dirty="0"/>
          </a:p>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Higher cost and travel time (Balconi et al., 2022)</a:t>
            </a:r>
            <a:endParaRPr lang="en-US" sz="1600" dirty="0"/>
          </a:p>
        </p:txBody>
      </p:sp>
      <p:sp>
        <p:nvSpPr>
          <p:cNvPr id="9" name="Shape 6"/>
          <p:cNvSpPr/>
          <p:nvPr/>
        </p:nvSpPr>
        <p:spPr>
          <a:xfrm>
            <a:off x="6355080" y="1965960"/>
            <a:ext cx="4846320" cy="3566160"/>
          </a:xfrm>
          <a:prstGeom prst="roundRect">
            <a:avLst>
              <a:gd name="adj" fmla="val 2051"/>
            </a:avLst>
          </a:prstGeom>
          <a:solidFill>
            <a:srgbClr val="FFFFFF"/>
          </a:solidFill>
          <a:ln/>
          <a:effectLst>
            <a:outerShdw blurRad="76200" dist="25400" dir="5400000" algn="bl" rotWithShape="0">
              <a:srgbClr val="000000">
                <a:alpha val="12000"/>
              </a:srgbClr>
            </a:outerShdw>
          </a:effectLst>
        </p:spPr>
        <p:txBody>
          <a:bodyPr/>
          <a:lstStyle/>
          <a:p>
            <a:endParaRPr lang="en-GB"/>
          </a:p>
        </p:txBody>
      </p:sp>
      <p:sp>
        <p:nvSpPr>
          <p:cNvPr id="10" name="Shape 7"/>
          <p:cNvSpPr/>
          <p:nvPr/>
        </p:nvSpPr>
        <p:spPr>
          <a:xfrm>
            <a:off x="6355080" y="1965960"/>
            <a:ext cx="4846320" cy="594360"/>
          </a:xfrm>
          <a:prstGeom prst="roundRect">
            <a:avLst>
              <a:gd name="adj" fmla="val 12308"/>
            </a:avLst>
          </a:prstGeom>
          <a:solidFill>
            <a:srgbClr val="00AEEF"/>
          </a:solidFill>
          <a:ln/>
        </p:spPr>
        <p:txBody>
          <a:bodyPr/>
          <a:lstStyle/>
          <a:p>
            <a:endParaRPr lang="en-GB"/>
          </a:p>
        </p:txBody>
      </p:sp>
      <p:sp>
        <p:nvSpPr>
          <p:cNvPr id="11" name="Text 8"/>
          <p:cNvSpPr/>
          <p:nvPr/>
        </p:nvSpPr>
        <p:spPr>
          <a:xfrm>
            <a:off x="6355080" y="1965960"/>
            <a:ext cx="4846320" cy="594360"/>
          </a:xfrm>
          <a:prstGeom prst="rect">
            <a:avLst/>
          </a:prstGeom>
          <a:noFill/>
          <a:ln/>
        </p:spPr>
        <p:txBody>
          <a:bodyPr wrap="square" rtlCol="0" anchor="ctr"/>
          <a:lstStyle/>
          <a:p>
            <a:pPr marL="0" indent="0" algn="ctr">
              <a:buNone/>
            </a:pPr>
            <a:r>
              <a:rPr lang="en-US" sz="2000" b="1" dirty="0">
                <a:solidFill>
                  <a:srgbClr val="00395D"/>
                </a:solidFill>
                <a:latin typeface="Calibri" pitchFamily="34" charset="0"/>
                <a:ea typeface="Calibri" pitchFamily="34" charset="-122"/>
                <a:cs typeface="Calibri" pitchFamily="34" charset="-120"/>
              </a:rPr>
              <a:t>Virtual</a:t>
            </a:r>
            <a:endParaRPr lang="en-US" sz="2000" dirty="0"/>
          </a:p>
        </p:txBody>
      </p:sp>
      <p:sp>
        <p:nvSpPr>
          <p:cNvPr id="12" name="Text 9"/>
          <p:cNvSpPr/>
          <p:nvPr/>
        </p:nvSpPr>
        <p:spPr>
          <a:xfrm>
            <a:off x="6675120" y="2834640"/>
            <a:ext cx="4206240" cy="2468880"/>
          </a:xfrm>
          <a:prstGeom prst="rect">
            <a:avLst/>
          </a:prstGeom>
          <a:noFill/>
          <a:ln/>
        </p:spPr>
        <p:txBody>
          <a:bodyPr wrap="square" rtlCol="0" anchor="t"/>
          <a:lstStyle/>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Flexible scheduling and wider geographic reach</a:t>
            </a:r>
            <a:endParaRPr lang="en-US" sz="1600" dirty="0"/>
          </a:p>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Lower cost per interview</a:t>
            </a:r>
            <a:endParaRPr lang="en-US" sz="1600" dirty="0"/>
          </a:p>
          <a:p>
            <a:pPr marL="285750" indent="-285750">
              <a:lnSpc>
                <a:spcPct val="150000"/>
              </a:lnSpc>
              <a:spcAft>
                <a:spcPts val="1400"/>
              </a:spcAft>
              <a:buSzPct val="100000"/>
              <a:buFont typeface="Arial" panose="020B0604020202020204" pitchFamily="34" charset="0"/>
              <a:buChar char="•"/>
            </a:pPr>
            <a:r>
              <a:rPr lang="en-US" sz="1600" dirty="0">
                <a:solidFill>
                  <a:srgbClr val="1A2B36"/>
                </a:solidFill>
                <a:latin typeface="Calibri" pitchFamily="34" charset="0"/>
                <a:ea typeface="Calibri" pitchFamily="34" charset="-122"/>
                <a:cs typeface="Calibri" pitchFamily="34" charset="-120"/>
              </a:rPr>
              <a:t>Fewer non-verbal cues (Balconi et al., 2022)</a:t>
            </a:r>
            <a:endParaRPr lang="en-US" sz="1600" dirty="0"/>
          </a:p>
        </p:txBody>
      </p:sp>
      <p:sp>
        <p:nvSpPr>
          <p:cNvPr id="13" name="Text 10"/>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11</a:t>
            </a:r>
            <a:endParaRPr lang="en-US" sz="10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0">
    <p:bg>
      <p:bgPr>
        <a:solidFill>
          <a:srgbClr val="00395D"/>
        </a:solidFill>
        <a:effectLst/>
      </p:bgPr>
    </p:bg>
    <p:spTree>
      <p:nvGrpSpPr>
        <p:cNvPr id="1" name=""/>
        <p:cNvGrpSpPr/>
        <p:nvPr/>
      </p:nvGrpSpPr>
      <p:grpSpPr>
        <a:xfrm>
          <a:off x="0" y="0"/>
          <a:ext cx="0" cy="0"/>
          <a:chOff x="0" y="0"/>
          <a:chExt cx="0" cy="0"/>
        </a:xfrm>
      </p:grpSpPr>
      <p:sp>
        <p:nvSpPr>
          <p:cNvPr id="3" name="Shape 1"/>
          <p:cNvSpPr/>
          <p:nvPr/>
        </p:nvSpPr>
        <p:spPr>
          <a:xfrm>
            <a:off x="640080" y="548640"/>
            <a:ext cx="914400" cy="914400"/>
          </a:xfrm>
          <a:prstGeom prst="ellipse">
            <a:avLst/>
          </a:prstGeom>
          <a:solidFill>
            <a:srgbClr val="00577F"/>
          </a:solidFill>
          <a:ln/>
        </p:spPr>
        <p:txBody>
          <a:bodyPr/>
          <a:lstStyle/>
          <a:p>
            <a:endParaRPr lang="en-GB"/>
          </a:p>
        </p:txBody>
      </p:sp>
      <p:pic>
        <p:nvPicPr>
          <p:cNvPr id="4" name="Image 0" descr="preencoded.png"/>
          <p:cNvPicPr>
            <a:picLocks noChangeAspect="1"/>
          </p:cNvPicPr>
          <p:nvPr/>
        </p:nvPicPr>
        <p:blipFill>
          <a:blip r:embed="rId3"/>
          <a:stretch>
            <a:fillRect/>
          </a:stretch>
        </p:blipFill>
        <p:spPr>
          <a:xfrm>
            <a:off x="877824" y="786384"/>
            <a:ext cx="438912" cy="438912"/>
          </a:xfrm>
          <a:prstGeom prst="rect">
            <a:avLst/>
          </a:prstGeom>
        </p:spPr>
      </p:pic>
      <p:sp>
        <p:nvSpPr>
          <p:cNvPr id="5" name="Text 2"/>
          <p:cNvSpPr/>
          <p:nvPr/>
        </p:nvSpPr>
        <p:spPr>
          <a:xfrm>
            <a:off x="640080" y="1691640"/>
            <a:ext cx="10058400" cy="822960"/>
          </a:xfrm>
          <a:prstGeom prst="rect">
            <a:avLst/>
          </a:prstGeom>
          <a:noFill/>
          <a:ln/>
        </p:spPr>
        <p:txBody>
          <a:bodyPr wrap="square" rtlCol="0" anchor="ctr"/>
          <a:lstStyle/>
          <a:p>
            <a:pPr marL="0" indent="0">
              <a:buNone/>
            </a:pPr>
            <a:r>
              <a:rPr lang="en-US" sz="3000" b="1" dirty="0">
                <a:solidFill>
                  <a:srgbClr val="FFFFFF"/>
                </a:solidFill>
                <a:latin typeface="Cambria" pitchFamily="34" charset="0"/>
                <a:ea typeface="Cambria" pitchFamily="34" charset="-122"/>
                <a:cs typeface="Cambria" pitchFamily="34" charset="-120"/>
              </a:rPr>
              <a:t>Conclusion And Key Recommendations</a:t>
            </a:r>
            <a:endParaRPr lang="en-US" sz="3000" dirty="0"/>
          </a:p>
        </p:txBody>
      </p:sp>
      <p:sp>
        <p:nvSpPr>
          <p:cNvPr id="6" name="Text 3"/>
          <p:cNvSpPr/>
          <p:nvPr/>
        </p:nvSpPr>
        <p:spPr>
          <a:xfrm>
            <a:off x="822960" y="2743200"/>
            <a:ext cx="9875520" cy="3200400"/>
          </a:xfrm>
          <a:prstGeom prst="rect">
            <a:avLst/>
          </a:prstGeom>
          <a:noFill/>
          <a:ln/>
        </p:spPr>
        <p:txBody>
          <a:bodyPr wrap="square" rtlCol="0" anchor="t"/>
          <a:lstStyle/>
          <a:p>
            <a:pPr marL="342900" indent="-342900">
              <a:lnSpc>
                <a:spcPct val="150000"/>
              </a:lnSpc>
              <a:spcAft>
                <a:spcPts val="1600"/>
              </a:spcAft>
              <a:buSzPct val="100000"/>
              <a:buFont typeface="Arial" panose="020B0604020202020204" pitchFamily="34" charset="0"/>
              <a:buChar char="•"/>
            </a:pPr>
            <a:r>
              <a:rPr lang="en-US" sz="2100" dirty="0">
                <a:solidFill>
                  <a:srgbClr val="E8F4FB"/>
                </a:solidFill>
                <a:latin typeface="Calibri" pitchFamily="34" charset="0"/>
                <a:ea typeface="Calibri" pitchFamily="34" charset="-122"/>
                <a:cs typeface="Calibri" pitchFamily="34" charset="-120"/>
              </a:rPr>
              <a:t>Use competency-based, structured interviews (Sackett et al., 2022)</a:t>
            </a:r>
            <a:endParaRPr lang="en-US" sz="2100" dirty="0"/>
          </a:p>
          <a:p>
            <a:pPr marL="342900" indent="-342900">
              <a:lnSpc>
                <a:spcPct val="150000"/>
              </a:lnSpc>
              <a:spcAft>
                <a:spcPts val="1600"/>
              </a:spcAft>
              <a:buSzPct val="100000"/>
              <a:buFont typeface="Arial" panose="020B0604020202020204" pitchFamily="34" charset="0"/>
              <a:buChar char="•"/>
            </a:pPr>
            <a:r>
              <a:rPr lang="en-US" sz="2100" dirty="0">
                <a:solidFill>
                  <a:srgbClr val="E8F4FB"/>
                </a:solidFill>
                <a:latin typeface="Calibri" pitchFamily="34" charset="0"/>
                <a:ea typeface="Calibri" pitchFamily="34" charset="-122"/>
                <a:cs typeface="Calibri" pitchFamily="34" charset="-120"/>
              </a:rPr>
              <a:t>Combine panel and virtual formats for flexibility</a:t>
            </a:r>
            <a:endParaRPr lang="en-US" sz="2100" dirty="0"/>
          </a:p>
          <a:p>
            <a:pPr marL="342900" indent="-342900">
              <a:lnSpc>
                <a:spcPct val="150000"/>
              </a:lnSpc>
              <a:spcAft>
                <a:spcPts val="1600"/>
              </a:spcAft>
              <a:buSzPct val="100000"/>
              <a:buFont typeface="Arial" panose="020B0604020202020204" pitchFamily="34" charset="0"/>
              <a:buChar char="•"/>
            </a:pPr>
            <a:r>
              <a:rPr lang="en-US" sz="2100" dirty="0">
                <a:solidFill>
                  <a:srgbClr val="E8F4FB"/>
                </a:solidFill>
                <a:latin typeface="Calibri" pitchFamily="34" charset="0"/>
                <a:ea typeface="Calibri" pitchFamily="34" charset="-122"/>
                <a:cs typeface="Calibri" pitchFamily="34" charset="-120"/>
              </a:rPr>
              <a:t>Base questions on behavioural and situational techniques</a:t>
            </a:r>
            <a:endParaRPr lang="en-US" sz="2100" dirty="0"/>
          </a:p>
          <a:p>
            <a:pPr marL="342900" indent="-342900">
              <a:lnSpc>
                <a:spcPct val="150000"/>
              </a:lnSpc>
              <a:spcAft>
                <a:spcPts val="1600"/>
              </a:spcAft>
              <a:buSzPct val="100000"/>
              <a:buFont typeface="Arial" panose="020B0604020202020204" pitchFamily="34" charset="0"/>
              <a:buChar char="•"/>
            </a:pPr>
            <a:r>
              <a:rPr lang="en-US" sz="2100" dirty="0">
                <a:solidFill>
                  <a:srgbClr val="E8F4FB"/>
                </a:solidFill>
                <a:latin typeface="Calibri" pitchFamily="34" charset="0"/>
                <a:ea typeface="Calibri" pitchFamily="34" charset="-122"/>
                <a:cs typeface="Calibri" pitchFamily="34" charset="-120"/>
              </a:rPr>
              <a:t>Together, these support confident hiring for Barclays' transformation (Gilch and Sieweke, 2021)</a:t>
            </a:r>
            <a:endParaRPr lang="en-US" sz="2100" dirty="0"/>
          </a:p>
        </p:txBody>
      </p:sp>
      <p:sp>
        <p:nvSpPr>
          <p:cNvPr id="7" name="Text 4"/>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12</a:t>
            </a:r>
            <a:endParaRPr lang="en-US" sz="1000" dirty="0"/>
          </a:p>
        </p:txBody>
      </p:sp>
      <p:sp>
        <p:nvSpPr>
          <p:cNvPr id="8" name="Teardrop 7">
            <a:extLst>
              <a:ext uri="{FF2B5EF4-FFF2-40B4-BE49-F238E27FC236}">
                <a16:creationId xmlns:a16="http://schemas.microsoft.com/office/drawing/2014/main" id="{634DA55A-68A4-34BE-5FA3-452413297DC1}"/>
              </a:ext>
            </a:extLst>
          </p:cNvPr>
          <p:cNvSpPr/>
          <p:nvPr/>
        </p:nvSpPr>
        <p:spPr>
          <a:xfrm>
            <a:off x="8873836" y="0"/>
            <a:ext cx="3318164" cy="2984269"/>
          </a:xfrm>
          <a:prstGeom prst="teardrop">
            <a:avLst/>
          </a:prstGeom>
          <a:solidFill>
            <a:schemeClr val="accent5">
              <a:lumMod val="20000"/>
              <a:lumOff val="80000"/>
              <a:alpha val="62000"/>
            </a:schemeClr>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1">
    <p:bg>
      <p:bgPr>
        <a:solidFill>
          <a:srgbClr val="F4F9FC"/>
        </a:solidFill>
        <a:effectLst/>
      </p:bgPr>
    </p:bg>
    <p:spTree>
      <p:nvGrpSpPr>
        <p:cNvPr id="1" name=""/>
        <p:cNvGrpSpPr/>
        <p:nvPr/>
      </p:nvGrpSpPr>
      <p:grpSpPr>
        <a:xfrm>
          <a:off x="0" y="0"/>
          <a:ext cx="0" cy="0"/>
          <a:chOff x="0" y="0"/>
          <a:chExt cx="0" cy="0"/>
        </a:xfrm>
      </p:grpSpPr>
      <p:sp>
        <p:nvSpPr>
          <p:cNvPr id="2" name="Shape 0"/>
          <p:cNvSpPr/>
          <p:nvPr/>
        </p:nvSpPr>
        <p:spPr>
          <a:xfrm>
            <a:off x="548640" y="457200"/>
            <a:ext cx="777240" cy="777240"/>
          </a:xfrm>
          <a:prstGeom prst="ellipse">
            <a:avLst/>
          </a:prstGeom>
          <a:solidFill>
            <a:srgbClr val="FFFFFF"/>
          </a:solidFill>
          <a:ln w="19050">
            <a:solidFill>
              <a:srgbClr val="00AEEF"/>
            </a:solidFill>
            <a:prstDash val="solid"/>
          </a:ln>
        </p:spPr>
        <p:txBody>
          <a:bodyPr/>
          <a:lstStyle/>
          <a:p>
            <a:endParaRPr lang="en-GB"/>
          </a:p>
        </p:txBody>
      </p:sp>
      <p:sp>
        <p:nvSpPr>
          <p:cNvPr id="4" name="Text 1"/>
          <p:cNvSpPr/>
          <p:nvPr/>
        </p:nvSpPr>
        <p:spPr>
          <a:xfrm>
            <a:off x="1508760" y="457200"/>
            <a:ext cx="10241280" cy="777240"/>
          </a:xfrm>
          <a:prstGeom prst="rect">
            <a:avLst/>
          </a:prstGeom>
          <a:noFill/>
          <a:ln/>
        </p:spPr>
        <p:txBody>
          <a:bodyPr wrap="square" rtlCol="0" anchor="ctr"/>
          <a:lstStyle/>
          <a:p>
            <a:pPr marL="0" indent="0">
              <a:buNone/>
            </a:pPr>
            <a:r>
              <a:rPr lang="en-US" sz="2100" b="1" dirty="0">
                <a:solidFill>
                  <a:srgbClr val="00395D"/>
                </a:solidFill>
                <a:latin typeface="Cambria" pitchFamily="34" charset="0"/>
                <a:ea typeface="Cambria" pitchFamily="34" charset="-122"/>
                <a:cs typeface="Cambria" pitchFamily="34" charset="-120"/>
              </a:rPr>
              <a:t>Reference List</a:t>
            </a:r>
            <a:endParaRPr lang="en-US" sz="2100" dirty="0"/>
          </a:p>
        </p:txBody>
      </p:sp>
      <p:sp>
        <p:nvSpPr>
          <p:cNvPr id="5" name="Text 2"/>
          <p:cNvSpPr/>
          <p:nvPr/>
        </p:nvSpPr>
        <p:spPr>
          <a:xfrm>
            <a:off x="822960" y="1508760"/>
            <a:ext cx="10515600" cy="4846320"/>
          </a:xfrm>
          <a:prstGeom prst="rect">
            <a:avLst/>
          </a:prstGeom>
          <a:noFill/>
          <a:ln/>
        </p:spPr>
        <p:txBody>
          <a:bodyPr wrap="square" rtlCol="0" anchor="t"/>
          <a:lstStyle/>
          <a:p>
            <a:pPr marL="0" indent="0">
              <a:lnSpc>
                <a:spcPct val="115000"/>
              </a:lnSpc>
              <a:spcAft>
                <a:spcPts val="2000"/>
              </a:spcAft>
              <a:buNone/>
            </a:pPr>
            <a:r>
              <a:rPr lang="en-US" sz="1400" dirty="0" err="1"/>
              <a:t>Balconi</a:t>
            </a:r>
            <a:r>
              <a:rPr lang="en-US" sz="1400" dirty="0"/>
              <a:t>, M., </a:t>
            </a:r>
            <a:r>
              <a:rPr lang="en-US" sz="1400" dirty="0" err="1"/>
              <a:t>Fronda</a:t>
            </a:r>
            <a:r>
              <a:rPr lang="en-US" sz="1400" dirty="0"/>
              <a:t>, G., </a:t>
            </a:r>
            <a:r>
              <a:rPr lang="en-US" sz="1400" dirty="0" err="1"/>
              <a:t>Cassioli</a:t>
            </a:r>
            <a:r>
              <a:rPr lang="en-US" sz="1400" dirty="0"/>
              <a:t>, F. and </a:t>
            </a:r>
            <a:r>
              <a:rPr lang="en-US" sz="1400" dirty="0" err="1"/>
              <a:t>Crivelli</a:t>
            </a:r>
            <a:r>
              <a:rPr lang="en-US" sz="1400" dirty="0"/>
              <a:t>, D. (2022) 'Face-to-face vs. remote digital settings in job assessment interviews: a multilevel </a:t>
            </a:r>
            <a:r>
              <a:rPr lang="en-US" sz="1400" dirty="0" err="1"/>
              <a:t>hyperscanning</a:t>
            </a:r>
            <a:r>
              <a:rPr lang="en-US" sz="1400" dirty="0"/>
              <a:t> protocol for the investigation of interpersonal attunement', PLOS ONE, 17(2), e0263668. </a:t>
            </a:r>
            <a:r>
              <a:rPr lang="en-US" sz="1400" dirty="0" err="1"/>
              <a:t>doi</a:t>
            </a:r>
            <a:r>
              <a:rPr lang="en-US" sz="1400" dirty="0"/>
              <a:t>: 10.1371/journal.pone.0263668.</a:t>
            </a:r>
          </a:p>
          <a:p>
            <a:pPr marL="0" indent="0">
              <a:lnSpc>
                <a:spcPct val="115000"/>
              </a:lnSpc>
              <a:spcAft>
                <a:spcPts val="2000"/>
              </a:spcAft>
              <a:buNone/>
            </a:pPr>
            <a:r>
              <a:rPr lang="en-US" sz="1400" dirty="0"/>
              <a:t>Barclays (2026) Strategy Analyst, VP – London. Available at: https://</a:t>
            </a:r>
            <a:r>
              <a:rPr lang="en-US" sz="1400" dirty="0" err="1"/>
              <a:t>search.jobs.barclays</a:t>
            </a:r>
            <a:r>
              <a:rPr lang="en-US" sz="1400" dirty="0"/>
              <a:t>/job/</a:t>
            </a:r>
            <a:r>
              <a:rPr lang="en-US" sz="1400" dirty="0" err="1"/>
              <a:t>london</a:t>
            </a:r>
            <a:r>
              <a:rPr lang="en-US" sz="1400" dirty="0"/>
              <a:t>/strategy-analyst-</a:t>
            </a:r>
            <a:r>
              <a:rPr lang="en-US" sz="1400" dirty="0" err="1"/>
              <a:t>vp</a:t>
            </a:r>
            <a:r>
              <a:rPr lang="en-US" sz="1400" dirty="0"/>
              <a:t>/13015/97142170192 (Accessed: 7 July 2026).</a:t>
            </a:r>
          </a:p>
          <a:p>
            <a:pPr marL="0" indent="0">
              <a:lnSpc>
                <a:spcPct val="115000"/>
              </a:lnSpc>
              <a:spcAft>
                <a:spcPts val="2000"/>
              </a:spcAft>
              <a:buNone/>
            </a:pPr>
            <a:r>
              <a:rPr lang="en-US" sz="1400" dirty="0" err="1"/>
              <a:t>Gilch</a:t>
            </a:r>
            <a:r>
              <a:rPr lang="en-US" sz="1400" dirty="0"/>
              <a:t>, P.M. and </a:t>
            </a:r>
            <a:r>
              <a:rPr lang="en-US" sz="1400" dirty="0" err="1"/>
              <a:t>Sieweke</a:t>
            </a:r>
            <a:r>
              <a:rPr lang="en-US" sz="1400" dirty="0"/>
              <a:t>, J. (2021) 'Recruiting digital talent: the strategic role of recruitment in </a:t>
            </a:r>
            <a:r>
              <a:rPr lang="en-US" sz="1400" dirty="0" err="1"/>
              <a:t>organisations'</a:t>
            </a:r>
            <a:r>
              <a:rPr lang="en-US" sz="1400" dirty="0"/>
              <a:t> digital transformation', German Journal of Human Resource Management, 35(1), pp. 53–82. </a:t>
            </a:r>
            <a:r>
              <a:rPr lang="en-US" sz="1400" dirty="0" err="1"/>
              <a:t>doi</a:t>
            </a:r>
            <a:r>
              <a:rPr lang="en-US" sz="1400" dirty="0"/>
              <a:t>: 10.1177/2397002220952734.</a:t>
            </a:r>
          </a:p>
          <a:p>
            <a:pPr marL="0" indent="0">
              <a:lnSpc>
                <a:spcPct val="115000"/>
              </a:lnSpc>
              <a:spcAft>
                <a:spcPts val="2000"/>
              </a:spcAft>
              <a:buNone/>
            </a:pPr>
            <a:r>
              <a:rPr lang="en-US" sz="1400" dirty="0" err="1"/>
              <a:t>Potočnik</a:t>
            </a:r>
            <a:r>
              <a:rPr lang="en-US" sz="1400" dirty="0"/>
              <a:t>, K., Anderson, N.R., Born, M., </a:t>
            </a:r>
            <a:r>
              <a:rPr lang="en-US" sz="1400" dirty="0" err="1"/>
              <a:t>Kleinmann</a:t>
            </a:r>
            <a:r>
              <a:rPr lang="en-US" sz="1400" dirty="0"/>
              <a:t>, M. and Nikolaou, I. (2021) 'Paving the way for research in recruitment and selection: recent developments, challenges and future opportunities', European Journal of Work and Organizational Psychology, 30(2), pp. 159–174. </a:t>
            </a:r>
            <a:r>
              <a:rPr lang="en-US" sz="1400" dirty="0" err="1"/>
              <a:t>doi</a:t>
            </a:r>
            <a:r>
              <a:rPr lang="en-US" sz="1400" dirty="0"/>
              <a:t>: 10.1080/1359432X.2021.1904898.</a:t>
            </a:r>
          </a:p>
          <a:p>
            <a:pPr marL="0" indent="0">
              <a:lnSpc>
                <a:spcPct val="115000"/>
              </a:lnSpc>
              <a:spcAft>
                <a:spcPts val="2000"/>
              </a:spcAft>
              <a:buNone/>
            </a:pPr>
            <a:r>
              <a:rPr lang="en-US" sz="1400" dirty="0"/>
              <a:t>Sackett, P.R., Zhang, C., Berry, C.M. and </a:t>
            </a:r>
            <a:r>
              <a:rPr lang="en-US" sz="1400" dirty="0" err="1"/>
              <a:t>Lievens</a:t>
            </a:r>
            <a:r>
              <a:rPr lang="en-US" sz="1400" dirty="0"/>
              <a:t>, F. (2022) 'Revisiting meta-analytic estimates of validity in personnel selection: addressing systematic overcorrection for restriction of range', Journal of Applied Psychology, 107(11), pp. 2040–2068. </a:t>
            </a:r>
            <a:r>
              <a:rPr lang="en-US" sz="1400" dirty="0" err="1"/>
              <a:t>doi</a:t>
            </a:r>
            <a:r>
              <a:rPr lang="en-US" sz="1400" dirty="0"/>
              <a:t>: 10.1037/apl0000994.</a:t>
            </a:r>
          </a:p>
          <a:p>
            <a:pPr marL="0" indent="0">
              <a:lnSpc>
                <a:spcPct val="115000"/>
              </a:lnSpc>
              <a:spcAft>
                <a:spcPts val="2000"/>
              </a:spcAft>
              <a:buNone/>
            </a:pPr>
            <a:r>
              <a:rPr lang="en-US" sz="1400" dirty="0"/>
              <a:t>Taylor, S. (2021) Resourcing and talent management: the theory and practice of recruiting and developing a workforce. 8th </a:t>
            </a:r>
            <a:r>
              <a:rPr lang="en-US" sz="1400" dirty="0" err="1"/>
              <a:t>edn</a:t>
            </a:r>
            <a:r>
              <a:rPr lang="en-US" sz="1400" dirty="0"/>
              <a:t>. London: Kogan Page/CIPD.</a:t>
            </a:r>
          </a:p>
          <a:p>
            <a:pPr marL="0" indent="0">
              <a:lnSpc>
                <a:spcPct val="115000"/>
              </a:lnSpc>
              <a:spcAft>
                <a:spcPts val="2000"/>
              </a:spcAft>
              <a:buNone/>
            </a:pPr>
            <a:endParaRPr lang="en-US" sz="1400" dirty="0"/>
          </a:p>
        </p:txBody>
      </p:sp>
      <p:sp>
        <p:nvSpPr>
          <p:cNvPr id="6" name="Text 3"/>
          <p:cNvSpPr/>
          <p:nvPr/>
        </p:nvSpPr>
        <p:spPr>
          <a:xfrm>
            <a:off x="11548872" y="6355080"/>
            <a:ext cx="365760" cy="274320"/>
          </a:xfrm>
          <a:prstGeom prst="rect">
            <a:avLst/>
          </a:prstGeom>
          <a:noFill/>
          <a:ln/>
        </p:spPr>
        <p:txBody>
          <a:bodyPr wrap="square" rtlCol="0" anchor="ctr"/>
          <a:lstStyle/>
          <a:p>
            <a:pPr marL="0" indent="0" algn="r">
              <a:buNone/>
            </a:pPr>
            <a:r>
              <a:rPr lang="en-US" sz="1000" dirty="0">
                <a:solidFill>
                  <a:srgbClr val="5A7180"/>
                </a:solidFill>
                <a:latin typeface="Calibri" pitchFamily="34" charset="0"/>
                <a:ea typeface="Calibri" pitchFamily="34" charset="-122"/>
                <a:cs typeface="Calibri" pitchFamily="34" charset="-120"/>
              </a:rPr>
              <a:t>13</a:t>
            </a:r>
            <a:endParaRPr lang="en-US" sz="1000" dirty="0"/>
          </a:p>
        </p:txBody>
      </p:sp>
      <p:pic>
        <p:nvPicPr>
          <p:cNvPr id="8" name="Graphic 7" descr="Books with solid fill">
            <a:extLst>
              <a:ext uri="{FF2B5EF4-FFF2-40B4-BE49-F238E27FC236}">
                <a16:creationId xmlns:a16="http://schemas.microsoft.com/office/drawing/2014/main" id="{B52DA195-D008-FFDB-52CC-9AB85D489C65}"/>
              </a:ext>
            </a:extLst>
          </p:cNvPr>
          <p:cNvPicPr>
            <a:picLocks noChangeAspect="1"/>
          </p:cNvPicPr>
          <p:nvPr/>
        </p:nvPicPr>
        <p:blipFill>
          <a:blip r:embed="rId3">
            <a:extLst>
              <a:ext uri="{96DAC541-7B7A-43D3-8B79-37D633B846F1}">
                <asvg:svgBlip xmlns:asvg="http://schemas.microsoft.com/office/drawing/2016/SVG/main" r:embed="rId4"/>
              </a:ext>
            </a:extLst>
          </a:blip>
          <a:stretch>
            <a:fillRect/>
          </a:stretch>
        </p:blipFill>
        <p:spPr>
          <a:xfrm>
            <a:off x="598516" y="507076"/>
            <a:ext cx="677487" cy="677487"/>
          </a:xfrm>
          <a:prstGeom prst="rect">
            <a:avLst/>
          </a:prstGeom>
        </p:spPr>
      </p:pic>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TotalTime>
  <Words>1524</Words>
  <Application>Microsoft Macintosh PowerPoint</Application>
  <PresentationFormat>Widescreen</PresentationFormat>
  <Paragraphs>135</Paragraphs>
  <Slides>13</Slides>
  <Notes>10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Recruiting for Transformation - Barclays Payments</dc:title>
  <dc:subject>PptxGenJS Presentation</dc:subject>
  <dc:creator>HR Officer</dc:creator>
  <cp:lastModifiedBy>Anonym </cp:lastModifiedBy>
  <cp:revision>3</cp:revision>
  <dcterms:created xsi:type="dcterms:W3CDTF">2026-07-07T09:43:08Z</dcterms:created>
  <dcterms:modified xsi:type="dcterms:W3CDTF">2026-07-09T11:12:02Z</dcterms:modified>
</cp:coreProperties>
</file>