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7" r:id="rId4"/>
    <p:sldId id="258" r:id="rId5"/>
    <p:sldId id="259" r:id="rId6"/>
    <p:sldId id="271" r:id="rId7"/>
    <p:sldId id="270" r:id="rId8"/>
    <p:sldId id="260" r:id="rId9"/>
    <p:sldId id="261" r:id="rId10"/>
    <p:sldId id="268" r:id="rId11"/>
    <p:sldId id="264" r:id="rId12"/>
    <p:sldId id="265" r:id="rId13"/>
    <p:sldId id="272" r:id="rId14"/>
    <p:sldId id="273" r:id="rId15"/>
    <p:sldId id="266" r:id="rId16"/>
    <p:sldId id="269" r:id="rId17"/>
    <p:sldId id="274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05433A-2077-1847-A1DA-6AE88596D8E7}" v="259" dt="2026-02-11T10:47:55.742"/>
    <p1510:client id="{205B9B56-CB59-5946-AE3E-D628F5A01D66}" v="869" dt="2026-02-11T18:10:08.157"/>
    <p1510:client id="{47E4E5E7-88D3-ED8A-596F-337CFB5C0FEA}" v="43" dt="2026-02-11T01:07:34.657"/>
    <p1510:client id="{56283A2F-8A94-42C2-A61B-5C1CB283835C}" v="366" dt="2026-02-11T13:28:01.400"/>
    <p1510:client id="{5C62750F-F230-72E9-548A-80C5B9EF48C9}" v="117" dt="2026-02-11T10:49:36.029"/>
    <p1510:client id="{79A4A9E2-05B5-FA48-8E67-AF589BE12C63}" v="24" dt="2026-02-11T18:44:38.361"/>
    <p1510:client id="{9556011A-40DE-30A2-4AA2-8499A2DFB936}" v="52" dt="2026-02-11T14:13:55.520"/>
    <p1510:client id="{CDEE31A4-BC4A-AB49-84BB-B1BC5BFFA7B6}" v="18" dt="2026-02-11T14:05:09.2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2/11/2026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 userDrawn="1">
          <p15:clr>
            <a:srgbClr val="F26B43"/>
          </p15:clr>
        </p15:guide>
        <p15:guide id="4" orient="horz" pos="1440" userDrawn="1">
          <p15:clr>
            <a:srgbClr val="F26B43"/>
          </p15:clr>
        </p15:guide>
        <p15:guide id="6" orient="horz" pos="3696" userDrawn="1">
          <p15:clr>
            <a:srgbClr val="F26B43"/>
          </p15:clr>
        </p15:guide>
        <p15:guide id="7" orient="horz" pos="432" userDrawn="1">
          <p15:clr>
            <a:srgbClr val="F26B43"/>
          </p15:clr>
        </p15:guide>
        <p15:guide id="8" orient="horz" pos="1512" userDrawn="1">
          <p15:clr>
            <a:srgbClr val="F26B43"/>
          </p15:clr>
        </p15:guide>
        <p15:guide id="9" pos="6912" userDrawn="1">
          <p15:clr>
            <a:srgbClr val="F26B43"/>
          </p15:clr>
        </p15:guide>
        <p15:guide id="10" pos="936" userDrawn="1">
          <p15:clr>
            <a:srgbClr val="F26B43"/>
          </p15:clr>
        </p15:guide>
        <p15:guide id="11" pos="86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youtu.be/E64OqomwiaA?si=bsKt2KdKieKLf5MO" TargetMode="External"/><Relationship Id="rId4" Type="http://schemas.openxmlformats.org/officeDocument/2006/relationships/hyperlink" Target="https://youtu.be/qcmWl13htnw?si=1m5n1VQQXfsEOuns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ealthline.com/nutrition/how-to-engage-your-core" TargetMode="External"/><Relationship Id="rId2" Type="http://schemas.openxmlformats.org/officeDocument/2006/relationships/hyperlink" Target="http://www.firststateortho.com/blog/stretching-reduces-the-risk-of-injury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ienceforsport.com/agility/?srsltid=AfmBOopAkoBNoVmbOVomInVG-f7_QGmJ0SdIdg7hiUz2PfjQFKP77kzS" TargetMode="External"/><Relationship Id="rId3" Type="http://schemas.openxmlformats.org/officeDocument/2006/relationships/hyperlink" Target="https://doi.org/10.31459/turkjkin.742359" TargetMode="External"/><Relationship Id="rId7" Type="http://schemas.openxmlformats.org/officeDocument/2006/relationships/hyperlink" Target="http://www.ballet.org.uk/10-benefits-of-dance-classes-adults/" TargetMode="External"/><Relationship Id="rId2" Type="http://schemas.openxmlformats.org/officeDocument/2006/relationships/hyperlink" Target="http://www.musicaltheatercenter.org/unlocking-agility-plyometric-drills-for-danc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pa.co.uk/newsroom/ourviews/benefits-of-balance" TargetMode="External"/><Relationship Id="rId5" Type="http://schemas.openxmlformats.org/officeDocument/2006/relationships/hyperlink" Target="http://www.bupa.co.uk/" TargetMode="External"/><Relationship Id="rId4" Type="http://schemas.openxmlformats.org/officeDocument/2006/relationships/hyperlink" Target="http://www.physio-pedia.com/Bala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0C117-5919-0CA0-A987-F1927122DFA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15385" y="2806969"/>
            <a:ext cx="8361229" cy="2098226"/>
          </a:xfrm>
        </p:spPr>
        <p:txBody>
          <a:bodyPr/>
          <a:lstStyle/>
          <a:p>
            <a:r>
              <a:rPr lang="en-GB"/>
              <a:t>The role and components of fitness in dance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34726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EB1F7-CDC5-F0A5-ED49-4EB3CDF00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680768"/>
          </a:xfrm>
        </p:spPr>
        <p:txBody>
          <a:bodyPr>
            <a:normAutofit fontScale="90000"/>
          </a:bodyPr>
          <a:lstStyle/>
          <a:p>
            <a:r>
              <a:rPr lang="en-GB"/>
              <a:t>Why fitness matters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2D84B0-A361-C53D-F7DA-B7BA35DF2B9E}"/>
              </a:ext>
            </a:extLst>
          </p:cNvPr>
          <p:cNvSpPr txBox="1"/>
          <p:nvPr/>
        </p:nvSpPr>
        <p:spPr>
          <a:xfrm>
            <a:off x="2525889" y="1933221"/>
            <a:ext cx="5898444" cy="4360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FD4DB0-1396-38AD-0722-5B736C5444E6}"/>
              </a:ext>
            </a:extLst>
          </p:cNvPr>
          <p:cNvSpPr txBox="1"/>
          <p:nvPr/>
        </p:nvSpPr>
        <p:spPr>
          <a:xfrm>
            <a:off x="2935111" y="3146777"/>
            <a:ext cx="5390444" cy="2328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73A48C7-EABA-C879-A310-12059ACF4FBE}"/>
              </a:ext>
            </a:extLst>
          </p:cNvPr>
          <p:cNvSpPr txBox="1"/>
          <p:nvPr/>
        </p:nvSpPr>
        <p:spPr>
          <a:xfrm>
            <a:off x="2074333" y="2977444"/>
            <a:ext cx="6194777" cy="3104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1C16A0-A3D0-DDDE-DD00-0FE44C0DC78E}"/>
              </a:ext>
            </a:extLst>
          </p:cNvPr>
          <p:cNvSpPr txBox="1"/>
          <p:nvPr/>
        </p:nvSpPr>
        <p:spPr>
          <a:xfrm>
            <a:off x="1975556" y="2779888"/>
            <a:ext cx="4557888" cy="3146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B50463D-9C4B-1E97-C491-01CDE9B807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Keeping fit is one of the key aspects in becoming a professional dancer. It enhances muscular control for technical precision, while increasing cardiovascular stamina in order to sustain energy throughout rehearsals and performances.</a:t>
            </a:r>
          </a:p>
          <a:p>
            <a:pPr marL="0" indent="0">
              <a:buNone/>
            </a:pPr>
            <a:r>
              <a:rPr lang="en-GB"/>
              <a:t>It also helps to reduce the risk of injury by building essential strength, refining and strengthening muscle, and increasing flexibility.</a:t>
            </a:r>
          </a:p>
          <a:p>
            <a:pPr marL="0" indent="0">
              <a:buNone/>
            </a:pPr>
            <a:r>
              <a:rPr lang="en-GB"/>
              <a:t>Constant training increases core stability and allows a performer to easily pick up new movement as they are able to control their muscle, balance and flexibiltiy with reduced struggle.</a:t>
            </a:r>
          </a:p>
        </p:txBody>
      </p:sp>
    </p:spTree>
    <p:extLst>
      <p:ext uri="{BB962C8B-B14F-4D97-AF65-F5344CB8AC3E}">
        <p14:creationId xmlns:p14="http://schemas.microsoft.com/office/powerpoint/2010/main" val="2244988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638F2F-4688-4030-B1CC-80272444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48C811F0-0ED8-4A7B-BFDE-6433C690E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 flipH="1">
            <a:off x="973751" y="303896"/>
            <a:ext cx="1910102" cy="257067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BFF869-7473-B83A-51D1-37A66FBE66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3764" y="1327355"/>
            <a:ext cx="3559425" cy="4482564"/>
          </a:xfrm>
        </p:spPr>
        <p:txBody>
          <a:bodyPr>
            <a:normAutofit/>
          </a:bodyPr>
          <a:lstStyle/>
          <a:p>
            <a:r>
              <a:rPr lang="en-GB" sz="4100"/>
              <a:t>The importance  of fitness and training for dancers</a:t>
            </a:r>
            <a:endParaRPr lang="en-US" sz="4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0FB1E-46D3-75C1-36EA-23362A6E8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0123" y="1327356"/>
            <a:ext cx="4872677" cy="4482564"/>
          </a:xfrm>
        </p:spPr>
        <p:txBody>
          <a:bodyPr vert="horz" lIns="91440" tIns="45720" rIns="91440" bIns="45720" rtlCol="0">
            <a:normAutofit/>
          </a:bodyPr>
          <a:lstStyle/>
          <a:p>
            <a:pPr marL="383540" indent="-383540"/>
            <a:r>
              <a:rPr lang="en-GB" sz="1700">
                <a:ea typeface="+mn-lt"/>
                <a:cs typeface="+mn-lt"/>
              </a:rPr>
              <a:t>To Improve posture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Increase balance and coordination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Boost cardiovascular health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May help prevent memory loss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Build core strength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Increase flexibility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Uplift self-confidence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Increase energy and stamina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Promote creativity</a:t>
            </a:r>
            <a:endParaRPr lang="en-GB" sz="1700"/>
          </a:p>
          <a:p>
            <a:pPr marL="383540" indent="-383540"/>
            <a:r>
              <a:rPr lang="en-GB" sz="1700">
                <a:ea typeface="+mn-lt"/>
                <a:cs typeface="+mn-lt"/>
              </a:rPr>
              <a:t>To Improve mental wellbeing</a:t>
            </a:r>
            <a:endParaRPr lang="en-GB" sz="1700"/>
          </a:p>
          <a:p>
            <a:pPr marL="0" indent="0">
              <a:buNone/>
            </a:pPr>
            <a:r>
              <a:rPr lang="en-GB" sz="1700"/>
              <a:t>As quoted by </a:t>
            </a:r>
            <a:r>
              <a:rPr lang="en-GB" sz="1700">
                <a:latin typeface="Times New Roman"/>
                <a:cs typeface="Times New Roman"/>
              </a:rPr>
              <a:t>(staging,2025)</a:t>
            </a:r>
            <a:endParaRPr lang="en-GB" sz="170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C19CEE-435E-4643-849E-5194A57437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6453386"/>
            <a:ext cx="12191998" cy="40461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 descr="A person doing push ups with weights&#10;&#10;AI-generated content may be incorrect.">
            <a:extLst>
              <a:ext uri="{FF2B5EF4-FFF2-40B4-BE49-F238E27FC236}">
                <a16:creationId xmlns:a16="http://schemas.microsoft.com/office/drawing/2014/main" id="{0D4F630F-E532-FF05-C431-F71E77E213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71225" y="2522"/>
            <a:ext cx="2619375" cy="1743075"/>
          </a:xfrm>
          <a:prstGeom prst="rect">
            <a:avLst/>
          </a:prstGeom>
        </p:spPr>
      </p:pic>
      <p:pic>
        <p:nvPicPr>
          <p:cNvPr id="5" name="Picture 4" descr="A puzzle piece in the shape of a head&#10;&#10;AI-generated content may be incorrect.">
            <a:extLst>
              <a:ext uri="{FF2B5EF4-FFF2-40B4-BE49-F238E27FC236}">
                <a16:creationId xmlns:a16="http://schemas.microsoft.com/office/drawing/2014/main" id="{618B34A2-0059-0E5A-6894-EA167AFFF7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456" y="4634279"/>
            <a:ext cx="2533650" cy="1809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1932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9D9D6BF1-DFF2-4526-9D13-BF339D8C4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A54D4DB6-FB18-4CAE-8905-E0053C925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1DBD6488-9429-4FFA-8AE8-C4022C39B0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4" descr="Kettlebells on the floor">
            <a:extLst>
              <a:ext uri="{FF2B5EF4-FFF2-40B4-BE49-F238E27FC236}">
                <a16:creationId xmlns:a16="http://schemas.microsoft.com/office/drawing/2014/main" id="{153E850B-59DE-2C98-8947-2FDDD050DA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939" b="8775"/>
          <a:stretch>
            <a:fillRect/>
          </a:stretch>
        </p:blipFill>
        <p:spPr>
          <a:xfrm>
            <a:off x="20" y="10"/>
            <a:ext cx="12191980" cy="68593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10B1DD0-264A-47E3-A16A-C87AFA51E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258" y="0"/>
            <a:ext cx="12192000" cy="6858000"/>
          </a:xfrm>
          <a:prstGeom prst="rect">
            <a:avLst/>
          </a:prstGeom>
          <a:gradFill flip="none" rotWithShape="1">
            <a:gsLst>
              <a:gs pos="20000">
                <a:schemeClr val="tx2">
                  <a:alpha val="70000"/>
                </a:schemeClr>
              </a:gs>
              <a:gs pos="100000">
                <a:schemeClr val="tx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6">
            <a:extLst>
              <a:ext uri="{FF2B5EF4-FFF2-40B4-BE49-F238E27FC236}">
                <a16:creationId xmlns:a16="http://schemas.microsoft.com/office/drawing/2014/main" id="{69C1BB7B-F21E-41A2-B30C-D8507B960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DF6D7DDE-F8A1-4105-9729-F9EB5F81A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11BA58-76E8-F37D-BAEA-3E75F0066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9630" y="2211787"/>
            <a:ext cx="8361229" cy="20982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7200" cap="all">
                <a:solidFill>
                  <a:schemeClr val="bg2"/>
                </a:solidFill>
              </a:rPr>
              <a:t>Key components of fitness</a:t>
            </a:r>
          </a:p>
        </p:txBody>
      </p:sp>
    </p:spTree>
    <p:extLst>
      <p:ext uri="{BB962C8B-B14F-4D97-AF65-F5344CB8AC3E}">
        <p14:creationId xmlns:p14="http://schemas.microsoft.com/office/powerpoint/2010/main" val="3768587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9C2BF-AABC-0E53-4747-A797B614F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Cardiovascular endurance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B8EE06-1C14-2191-C974-26E3B5109ACC}"/>
              </a:ext>
            </a:extLst>
          </p:cNvPr>
          <p:cNvSpPr txBox="1"/>
          <p:nvPr/>
        </p:nvSpPr>
        <p:spPr>
          <a:xfrm>
            <a:off x="5100824" y="2286000"/>
            <a:ext cx="6176776" cy="3581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What is it ? 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A measure of how well you can do exercises that involves your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whole body at moderate/high intensity for an extended time.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Why is it important?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It boosts lung capacity resulting in less fatigue which makes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GB">
                <a:solidFill>
                  <a:schemeClr val="tx2"/>
                </a:solidFill>
              </a:rPr>
              <a:t>For </a:t>
            </a:r>
            <a:r>
              <a:rPr lang="en-US">
                <a:solidFill>
                  <a:schemeClr val="tx2"/>
                </a:solidFill>
              </a:rPr>
              <a:t>better performance during long rehearsals. It also 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GB">
                <a:solidFill>
                  <a:schemeClr val="tx2"/>
                </a:solidFill>
              </a:rPr>
              <a:t>Boosts </a:t>
            </a:r>
            <a:r>
              <a:rPr lang="en-US">
                <a:solidFill>
                  <a:schemeClr val="tx2"/>
                </a:solidFill>
              </a:rPr>
              <a:t>muscle recovery and decreases the risk of injury</a:t>
            </a:r>
            <a:r>
              <a:rPr lang="en-GB">
                <a:solidFill>
                  <a:schemeClr val="tx2"/>
                </a:solidFill>
              </a:rPr>
              <a:t>.</a:t>
            </a:r>
            <a:r>
              <a:rPr lang="en-US">
                <a:solidFill>
                  <a:schemeClr val="tx2"/>
                </a:solidFill>
              </a:rPr>
              <a:t> </a:t>
            </a:r>
            <a:endParaRPr lang="en-GB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What are the benefits?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>
                <a:solidFill>
                  <a:schemeClr val="tx2"/>
                </a:solidFill>
              </a:rPr>
              <a:t>Increased stamina, faster recovery, improved coordination</a:t>
            </a:r>
            <a:r>
              <a:rPr lang="en-GB">
                <a:solidFill>
                  <a:schemeClr val="tx2"/>
                </a:solidFill>
              </a:rPr>
              <a:t> </a:t>
            </a: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GB">
                <a:solidFill>
                  <a:schemeClr val="tx2"/>
                </a:solidFill>
              </a:rPr>
              <a:t>and </a:t>
            </a:r>
            <a:r>
              <a:rPr lang="en-US">
                <a:solidFill>
                  <a:schemeClr val="tx2"/>
                </a:solidFill>
              </a:rPr>
              <a:t>mental focus</a:t>
            </a:r>
            <a:r>
              <a:rPr lang="en-GB">
                <a:solidFill>
                  <a:schemeClr val="tx2"/>
                </a:solidFill>
              </a:rPr>
              <a:t>.</a:t>
            </a: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>
              <a:solidFill>
                <a:schemeClr val="tx2"/>
              </a:solidFill>
            </a:endParaRPr>
          </a:p>
          <a:p>
            <a:pPr marL="383540" indent="-383540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endParaRPr lang="en-US" sz="1400">
              <a:solidFill>
                <a:schemeClr val="tx2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F2F8BC-0D39-401A-D841-5D3E29D3A08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-24975" r="25431"/>
          <a:stretch/>
        </p:blipFill>
        <p:spPr>
          <a:xfrm>
            <a:off x="-1302800" y="0"/>
            <a:ext cx="5489224" cy="6891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1248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157444-CC79-4AB3-DFB9-F7A50BFD58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How do we improve cardiovascular endurance?</a:t>
            </a:r>
            <a:endParaRPr lang="en-US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B809210A-C0A6-465B-3908-E7B69CFB7708}"/>
              </a:ext>
            </a:extLst>
          </p:cNvPr>
          <p:cNvCxnSpPr>
            <a:cxnSpLocks/>
          </p:cNvCxnSpPr>
          <p:nvPr/>
        </p:nvCxnSpPr>
        <p:spPr>
          <a:xfrm>
            <a:off x="1470378" y="3595511"/>
            <a:ext cx="9846733" cy="0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06EF8C53-A84E-AA0C-F19E-CB7BA9DE40E1}"/>
              </a:ext>
            </a:extLst>
          </p:cNvPr>
          <p:cNvCxnSpPr>
            <a:cxnSpLocks/>
          </p:cNvCxnSpPr>
          <p:nvPr/>
        </p:nvCxnSpPr>
        <p:spPr>
          <a:xfrm>
            <a:off x="1470378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3661667E-3A51-7AFC-95D0-7067A140B2EA}"/>
              </a:ext>
            </a:extLst>
          </p:cNvPr>
          <p:cNvSpPr txBox="1"/>
          <p:nvPr/>
        </p:nvSpPr>
        <p:spPr>
          <a:xfrm>
            <a:off x="781756" y="39370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mode </a:t>
            </a:r>
            <a:endParaRPr lang="en-US" b="1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E67786-E6F7-3306-AA50-3EB4406A324D}"/>
              </a:ext>
            </a:extLst>
          </p:cNvPr>
          <p:cNvSpPr txBox="1"/>
          <p:nvPr/>
        </p:nvSpPr>
        <p:spPr>
          <a:xfrm>
            <a:off x="2990144" y="3937000"/>
            <a:ext cx="22690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frequency </a:t>
            </a:r>
            <a:endParaRPr lang="en-US" b="1"/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228E0557-768A-919D-108D-3E032E7475A4}"/>
              </a:ext>
            </a:extLst>
          </p:cNvPr>
          <p:cNvCxnSpPr>
            <a:cxnSpLocks/>
          </p:cNvCxnSpPr>
          <p:nvPr/>
        </p:nvCxnSpPr>
        <p:spPr>
          <a:xfrm>
            <a:off x="3852333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10F59E00-56D5-40D3-934B-DF146125CBD6}"/>
              </a:ext>
            </a:extLst>
          </p:cNvPr>
          <p:cNvCxnSpPr>
            <a:cxnSpLocks/>
          </p:cNvCxnSpPr>
          <p:nvPr/>
        </p:nvCxnSpPr>
        <p:spPr>
          <a:xfrm>
            <a:off x="6500988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5A49B416-EC6D-22D1-4ABD-E2406AF95B79}"/>
              </a:ext>
            </a:extLst>
          </p:cNvPr>
          <p:cNvSpPr txBox="1"/>
          <p:nvPr/>
        </p:nvSpPr>
        <p:spPr>
          <a:xfrm>
            <a:off x="5491338" y="3937000"/>
            <a:ext cx="218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intensity </a:t>
            </a:r>
            <a:endParaRPr lang="en-US" b="1"/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C7088B7-98AB-9CBB-8FC2-8492B6F42E8C}"/>
              </a:ext>
            </a:extLst>
          </p:cNvPr>
          <p:cNvCxnSpPr>
            <a:cxnSpLocks/>
          </p:cNvCxnSpPr>
          <p:nvPr/>
        </p:nvCxnSpPr>
        <p:spPr>
          <a:xfrm>
            <a:off x="8763000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47189775-14E9-179B-ECB1-6FB1BB0E372C}"/>
              </a:ext>
            </a:extLst>
          </p:cNvPr>
          <p:cNvSpPr txBox="1"/>
          <p:nvPr/>
        </p:nvSpPr>
        <p:spPr>
          <a:xfrm>
            <a:off x="7907865" y="3937000"/>
            <a:ext cx="2283178" cy="3781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duration </a:t>
            </a:r>
            <a:endParaRPr lang="en-US" b="1"/>
          </a:p>
        </p:txBody>
      </p: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B6FC7963-A7AA-B5C3-DB55-46F10BA9E20A}"/>
              </a:ext>
            </a:extLst>
          </p:cNvPr>
          <p:cNvCxnSpPr>
            <a:cxnSpLocks/>
          </p:cNvCxnSpPr>
          <p:nvPr/>
        </p:nvCxnSpPr>
        <p:spPr>
          <a:xfrm>
            <a:off x="11317111" y="3595511"/>
            <a:ext cx="0" cy="341489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92B13B43-A855-032C-709E-4EF02B62852A}"/>
              </a:ext>
            </a:extLst>
          </p:cNvPr>
          <p:cNvSpPr txBox="1"/>
          <p:nvPr/>
        </p:nvSpPr>
        <p:spPr>
          <a:xfrm>
            <a:off x="10402711" y="3945846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Training types 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32786176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B820F44-ED4D-C90E-75BD-E04CE331D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839" y="842119"/>
            <a:ext cx="6697514" cy="30190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84048" indent="-384048" algn="l" defTabSz="9144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9144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1600" b="1" u="sng">
                <a:latin typeface="Calibri" panose="020F0502020204030204" pitchFamily="34" charset="0"/>
              </a:rPr>
              <a:t>What is agility?</a:t>
            </a:r>
            <a:endParaRPr lang="en-GB" sz="1600" b="1" u="sng">
              <a:latin typeface="Calibri" panose="020F0502020204030204" pitchFamily="34" charset="0"/>
            </a:endParaRPr>
          </a:p>
          <a:p>
            <a:pPr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to move the whole body quickly and efficiently while changing speed or direction in response to an external stimulus.</a:t>
            </a:r>
          </a:p>
          <a:p>
            <a:pPr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agility includes a strong reactive element</a:t>
            </a:r>
            <a:r>
              <a:rPr lang="en-GB" sz="1600">
                <a:latin typeface="Calibri" panose="020F0502020204030204" pitchFamily="34" charset="0"/>
              </a:rPr>
              <a:t>, t</a:t>
            </a:r>
            <a:r>
              <a:rPr lang="en-GB" sz="1600" b="0" i="0">
                <a:effectLst/>
                <a:latin typeface="Calibri" panose="020F0502020204030204" pitchFamily="34" charset="0"/>
              </a:rPr>
              <a:t>his means the performer must process information and respond with appropriate timing</a:t>
            </a:r>
          </a:p>
          <a:p>
            <a:pPr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Agility combines physical qualities like strength, balance, and coordination with cognitive skills such as decision-making.</a:t>
            </a:r>
            <a:endParaRPr lang="en-GB" sz="160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 b="0" i="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>
              <a:effectLst/>
              <a:latin typeface="Calibri" panose="020F0502020204030204" pitchFamily="34" charset="0"/>
            </a:endParaRPr>
          </a:p>
          <a:p>
            <a:pPr>
              <a:buFontTx/>
              <a:buChar char="-"/>
            </a:pPr>
            <a:endParaRPr lang="en-GB" sz="160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160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600">
              <a:latin typeface="Calibri" panose="020F0502020204030204" pitchFamily="34" charset="0"/>
            </a:endParaRPr>
          </a:p>
          <a:p>
            <a:pPr marL="383540" indent="-383540">
              <a:buFont typeface="Calibri" panose="020B0503020102020204" pitchFamily="34" charset="0"/>
              <a:buChar char="-"/>
            </a:pPr>
            <a:endParaRPr lang="en-US" sz="1600">
              <a:latin typeface="Calibri" panose="020F0502020204030204" pitchFamily="34" charset="0"/>
            </a:endParaRPr>
          </a:p>
          <a:p>
            <a:pPr marL="383540" indent="-383540">
              <a:buFont typeface="Calibri" panose="020B0503020102020204" pitchFamily="34" charset="0"/>
              <a:buChar char="-"/>
            </a:pPr>
            <a:endParaRPr lang="en-US" sz="1600">
              <a:latin typeface="Calibri" panose="020F05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FDC567-389C-AFFF-37C0-118D29A39D37}"/>
              </a:ext>
            </a:extLst>
          </p:cNvPr>
          <p:cNvSpPr txBox="1"/>
          <p:nvPr/>
        </p:nvSpPr>
        <p:spPr>
          <a:xfrm>
            <a:off x="104839" y="3175094"/>
            <a:ext cx="648783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600" b="1" u="sng"/>
              <a:t>Why is agility important in dance?</a:t>
            </a:r>
          </a:p>
          <a:p>
            <a:pPr algn="l"/>
            <a:endParaRPr lang="en-GB" sz="1600" b="1" u="sng">
              <a:latin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allows performers to move efficiently, accurately, and responsively through complex and fast-paced choreography</a:t>
            </a:r>
          </a:p>
          <a:p>
            <a:endParaRPr lang="en-GB" sz="1600">
              <a:effectLst/>
              <a:latin typeface="Calibri" panose="020F0502020204030204" pitchFamily="34" charset="0"/>
            </a:endParaRPr>
          </a:p>
          <a:p>
            <a:pPr marL="342900" indent="-342900">
              <a:buFont typeface="Wingdings" pitchFamily="2" charset="2"/>
              <a:buChar char="§"/>
            </a:pPr>
            <a:r>
              <a:rPr lang="en-GB" sz="1600" b="0" i="0">
                <a:effectLst/>
                <a:latin typeface="Calibri" panose="020F0502020204030204" pitchFamily="34" charset="0"/>
              </a:rPr>
              <a:t>agility is required to execute quick changes of direction, speed, and body positioning while maintaining control, balance, and musicality.</a:t>
            </a:r>
            <a:endParaRPr lang="en-GB" sz="1600">
              <a:effectLst/>
              <a:latin typeface="Calibri" panose="020F0502020204030204" pitchFamily="34" charset="0"/>
            </a:endParaRPr>
          </a:p>
          <a:p>
            <a:pPr algn="l"/>
            <a:endParaRPr lang="en-GB"/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23EF1BE0-E8A3-0511-EB2B-6722CE5DB4D1}"/>
              </a:ext>
            </a:extLst>
          </p:cNvPr>
          <p:cNvSpPr txBox="1">
            <a:spLocks/>
          </p:cNvSpPr>
          <p:nvPr/>
        </p:nvSpPr>
        <p:spPr>
          <a:xfrm>
            <a:off x="2794984" y="99169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latin typeface="Aptos Serif" panose="02020604070405020304" pitchFamily="18" charset="0"/>
                <a:cs typeface="Aptos Serif" panose="02020604070405020304" pitchFamily="18" charset="0"/>
              </a:rPr>
              <a:t>Agility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653A717-D4F8-4E19-5A9F-07C06661AD6A}"/>
              </a:ext>
            </a:extLst>
          </p:cNvPr>
          <p:cNvSpPr txBox="1"/>
          <p:nvPr/>
        </p:nvSpPr>
        <p:spPr>
          <a:xfrm>
            <a:off x="216399" y="5102073"/>
            <a:ext cx="6264716" cy="132343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600" b="1" u="sng"/>
              <a:t>Examples :</a:t>
            </a:r>
          </a:p>
          <a:p>
            <a:pPr algn="l"/>
            <a:endParaRPr lang="en-GB" sz="1600" b="1" u="sng"/>
          </a:p>
          <a:p>
            <a:pPr marL="285750" indent="-285750" algn="l">
              <a:buFont typeface="Wingdings" pitchFamily="2" charset="2"/>
              <a:buChar char="§"/>
            </a:pPr>
            <a:r>
              <a:rPr lang="en-GB" sz="1600">
                <a:latin typeface="Calibri" panose="020F0502020204030204" pitchFamily="34" charset="0"/>
              </a:rPr>
              <a:t>fast footwork pattern – crab rolls, time steps 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sz="1600">
                <a:latin typeface="Calibri" panose="020F0502020204030204" pitchFamily="34" charset="0"/>
              </a:rPr>
              <a:t>Quick directional changes- step ball changes, box steps</a:t>
            </a:r>
          </a:p>
          <a:p>
            <a:pPr marL="285750" indent="-285750" algn="l">
              <a:buFont typeface="Wingdings" pitchFamily="2" charset="2"/>
              <a:buChar char="§"/>
            </a:pPr>
            <a:r>
              <a:rPr lang="en-GB" sz="1600">
                <a:latin typeface="Calibri" panose="020F0502020204030204" pitchFamily="34" charset="0"/>
              </a:rPr>
              <a:t>Multiple fast turns- pirouettes in ballet and jazz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B8F43E-CC58-1986-2BB0-63F87DE867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031" r="9516"/>
          <a:stretch>
            <a:fillRect/>
          </a:stretch>
        </p:blipFill>
        <p:spPr>
          <a:xfrm>
            <a:off x="7595584" y="0"/>
            <a:ext cx="452867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2322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33142F9-A99C-7170-0403-30B797E4466F}"/>
              </a:ext>
            </a:extLst>
          </p:cNvPr>
          <p:cNvSpPr txBox="1"/>
          <p:nvPr/>
        </p:nvSpPr>
        <p:spPr>
          <a:xfrm>
            <a:off x="159629" y="-461751"/>
            <a:ext cx="7286996" cy="53578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Agility in dance can be improved through targeted exercises and regular practice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Strength training builds the muscles needed for quick, controlled movements.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Stretching improves flexibility, allowing faster and smoother changes in direction.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Coordination exercises enhance control and movement efficiency.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Agility depends on neuromuscular control</a:t>
            </a:r>
            <a:r>
              <a:rPr lang="en-GB" sz="1400">
                <a:solidFill>
                  <a:schemeClr val="tx2"/>
                </a:solidFill>
              </a:rPr>
              <a:t> - </a:t>
            </a:r>
            <a:r>
              <a:rPr lang="en-US" sz="1400">
                <a:solidFill>
                  <a:schemeClr val="tx2"/>
                </a:solidFill>
              </a:rPr>
              <a:t>the body and brain working together.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Regular dance classes or social dance sessions naturally improve balance, coordination, and muscle control.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Wingdings" pitchFamily="2" charset="2"/>
              <a:buChar char="§"/>
            </a:pPr>
            <a:r>
              <a:rPr lang="en-US" sz="1400">
                <a:solidFill>
                  <a:schemeClr val="tx2"/>
                </a:solidFill>
              </a:rPr>
              <a:t>Specific agility drills should be incorporated alongside dance training to continue developing and maintaining agility over time.</a:t>
            </a:r>
            <a:r>
              <a:rPr lang="en-GB" sz="1400">
                <a:solidFill>
                  <a:schemeClr val="tx2"/>
                </a:solidFill>
              </a:rPr>
              <a:t> Here are some examples </a:t>
            </a: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None/>
            </a:pPr>
            <a:endParaRPr lang="en-US" sz="1400">
              <a:solidFill>
                <a:schemeClr val="tx2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9632692-7A0E-D02D-D186-0CCACED0BB49}"/>
              </a:ext>
            </a:extLst>
          </p:cNvPr>
          <p:cNvSpPr txBox="1">
            <a:spLocks/>
          </p:cNvSpPr>
          <p:nvPr/>
        </p:nvSpPr>
        <p:spPr>
          <a:xfrm>
            <a:off x="245828" y="389803"/>
            <a:ext cx="6892006" cy="1068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4400" kern="1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>
                <a:latin typeface="Aptos Serif" panose="02020604070405020304" pitchFamily="18" charset="0"/>
                <a:cs typeface="Aptos Serif" panose="02020604070405020304" pitchFamily="18" charset="0"/>
              </a:rPr>
              <a:t>How to improve agility?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207441-4C94-D2A0-1E0C-8B398AD20F49}"/>
              </a:ext>
            </a:extLst>
          </p:cNvPr>
          <p:cNvSpPr txBox="1"/>
          <p:nvPr/>
        </p:nvSpPr>
        <p:spPr>
          <a:xfrm>
            <a:off x="8307883" y="1043664"/>
            <a:ext cx="3724488" cy="37240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i="0" u="sng">
                <a:solidFill>
                  <a:schemeClr val="bg1"/>
                </a:solidFill>
                <a:effectLst/>
                <a:latin typeface="UICTFontTextStyleEmphasizedBody"/>
              </a:rPr>
              <a:t>Exercises to improve agility</a:t>
            </a:r>
          </a:p>
          <a:p>
            <a:pPr>
              <a:buNone/>
            </a:pPr>
            <a:endParaRPr lang="en-GB" sz="16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Box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Squat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Tuck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Depth Jumps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r>
              <a:rPr lang="en-GB" sz="2000" b="0" i="0">
                <a:solidFill>
                  <a:schemeClr val="bg1"/>
                </a:solidFill>
                <a:effectLst/>
                <a:latin typeface="UICTFontTextStyleBody"/>
              </a:rPr>
              <a:t>• </a:t>
            </a:r>
            <a:r>
              <a:rPr lang="en-GB" sz="2000" b="1" i="0">
                <a:solidFill>
                  <a:schemeClr val="bg1"/>
                </a:solidFill>
                <a:effectLst/>
                <a:latin typeface="UICTFontTextStyleEmphasizedBody"/>
              </a:rPr>
              <a:t>Lateral Bounds</a:t>
            </a:r>
            <a:endParaRPr lang="en-GB" sz="2000">
              <a:solidFill>
                <a:schemeClr val="bg1"/>
              </a:solidFill>
              <a:effectLst/>
              <a:latin typeface=".AppleSystemUIFont"/>
            </a:endParaRPr>
          </a:p>
          <a:p>
            <a:pPr>
              <a:buNone/>
            </a:pPr>
            <a:endParaRPr lang="en-GB" sz="1600">
              <a:solidFill>
                <a:schemeClr val="bg1"/>
              </a:solidFill>
              <a:effectLst/>
              <a:latin typeface=".AppleSystemUIFont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0643EC0-A883-CBCF-74C8-65E3FB7E148B}"/>
              </a:ext>
            </a:extLst>
          </p:cNvPr>
          <p:cNvSpPr txBox="1"/>
          <p:nvPr/>
        </p:nvSpPr>
        <p:spPr>
          <a:xfrm>
            <a:off x="642574" y="3641771"/>
            <a:ext cx="6098514" cy="14199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defTabSz="914400">
              <a:lnSpc>
                <a:spcPct val="94000"/>
              </a:lnSpc>
              <a:spcAft>
                <a:spcPts val="200"/>
              </a:spcAft>
            </a:pPr>
            <a:r>
              <a:rPr lang="en-GB" sz="1800" b="0">
                <a:effectLst/>
              </a:rPr>
              <a:t>There are also YouTube videos available online that demonstrate these exercises and can be used as additional support when training agility.</a:t>
            </a:r>
            <a:endParaRPr lang="en-US" sz="1800">
              <a:solidFill>
                <a:schemeClr val="tx2"/>
              </a:solidFill>
            </a:endParaRPr>
          </a:p>
          <a:p>
            <a:pPr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  <a:buNone/>
            </a:pP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CA9DCA2-2E6F-4923-2245-29760206C3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296" y="4963809"/>
            <a:ext cx="2251378" cy="134283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6445F96-EAB1-2E6C-0B8D-D2F82AADCA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1797" y="4896090"/>
            <a:ext cx="2251379" cy="134168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A59F5A-B6BB-92FA-DE2D-A962534A0F4A}"/>
              </a:ext>
            </a:extLst>
          </p:cNvPr>
          <p:cNvSpPr txBox="1"/>
          <p:nvPr/>
        </p:nvSpPr>
        <p:spPr>
          <a:xfrm>
            <a:off x="767270" y="6318483"/>
            <a:ext cx="2518688" cy="4619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linkClick r:id="rId4"/>
              </a:rPr>
              <a:t>https://</a:t>
            </a:r>
            <a:r>
              <a:rPr lang="en-US" sz="1200" err="1">
                <a:hlinkClick r:id="rId4"/>
              </a:rPr>
              <a:t>youtu.be</a:t>
            </a:r>
            <a:r>
              <a:rPr lang="en-US" sz="1200">
                <a:hlinkClick r:id="rId4"/>
              </a:rPr>
              <a:t>/</a:t>
            </a:r>
            <a:r>
              <a:rPr lang="en-US" sz="1200" err="1">
                <a:hlinkClick r:id="rId4"/>
              </a:rPr>
              <a:t>qcmWl13htnw</a:t>
            </a:r>
            <a:r>
              <a:rPr lang="en-US" sz="1200">
                <a:hlinkClick r:id="rId4"/>
              </a:rPr>
              <a:t>?</a:t>
            </a:r>
            <a:r>
              <a:rPr lang="en-US" sz="1200" err="1">
                <a:hlinkClick r:id="rId4"/>
              </a:rPr>
              <a:t>si</a:t>
            </a:r>
            <a:r>
              <a:rPr lang="en-US" sz="1200">
                <a:hlinkClick r:id="rId4"/>
              </a:rPr>
              <a:t>=1m5n1VQQXfsEOuns</a:t>
            </a:r>
            <a:endParaRPr lang="en-US" sz="12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C4171A9-8393-568E-7387-92A51838990C}"/>
              </a:ext>
            </a:extLst>
          </p:cNvPr>
          <p:cNvSpPr txBox="1"/>
          <p:nvPr/>
        </p:nvSpPr>
        <p:spPr>
          <a:xfrm>
            <a:off x="4239075" y="6284909"/>
            <a:ext cx="251868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>
                <a:hlinkClick r:id="rId5"/>
              </a:rPr>
              <a:t>https://</a:t>
            </a:r>
            <a:r>
              <a:rPr lang="en-US" sz="1200" err="1">
                <a:hlinkClick r:id="rId5"/>
              </a:rPr>
              <a:t>youtu.be</a:t>
            </a:r>
            <a:r>
              <a:rPr lang="en-US" sz="1200">
                <a:hlinkClick r:id="rId5"/>
              </a:rPr>
              <a:t>/</a:t>
            </a:r>
            <a:r>
              <a:rPr lang="en-US" sz="1200" err="1">
                <a:hlinkClick r:id="rId5"/>
              </a:rPr>
              <a:t>E64OqomwiaA</a:t>
            </a:r>
            <a:r>
              <a:rPr lang="en-US" sz="1200">
                <a:hlinkClick r:id="rId5"/>
              </a:rPr>
              <a:t>?</a:t>
            </a:r>
            <a:r>
              <a:rPr lang="en-US" sz="1200" err="1">
                <a:hlinkClick r:id="rId5"/>
              </a:rPr>
              <a:t>si</a:t>
            </a:r>
            <a:r>
              <a:rPr lang="en-US" sz="1200">
                <a:hlinkClick r:id="rId5"/>
              </a:rPr>
              <a:t>=bsKt2KdKieKLf5MO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708110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362DFFC-4DCC-48EE-B781-94D04B95F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84B8CB-35F6-21F8-C74D-17987BA97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1" y="791570"/>
            <a:ext cx="4018839" cy="3234126"/>
          </a:xfrm>
        </p:spPr>
        <p:txBody>
          <a:bodyPr anchor="ctr">
            <a:normAutofit/>
          </a:bodyPr>
          <a:lstStyle/>
          <a:p>
            <a:pPr algn="r"/>
            <a:r>
              <a:rPr lang="en-GB" sz="5400">
                <a:solidFill>
                  <a:schemeClr val="bg2"/>
                </a:solidFill>
              </a:rPr>
              <a:t>Flexibility</a:t>
            </a:r>
            <a:endParaRPr lang="en-US" sz="5400">
              <a:solidFill>
                <a:schemeClr val="bg2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8B8B265-E68C-4B64-9238-781F0102C5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366D62-27D6-22AD-0043-175358E2B8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332" y="1370125"/>
            <a:ext cx="6093446" cy="526239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>
                <a:latin typeface="Libre Franklin"/>
              </a:rPr>
              <a:t>What is it?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To be able to move your body with ease, control, and a full range of motion across all the styles used in musical theatre. As quoted by (Adrankone,2024) “Being flexible also helps you to be a more expressive performer, as you can move with ease, grace and energy as you deploy body language and positioning”</a:t>
            </a:r>
            <a:br>
              <a:rPr lang="en-US" sz="1400">
                <a:latin typeface="Libre Franklin"/>
              </a:rPr>
            </a:br>
            <a:endParaRPr lang="en-US" sz="1400">
              <a:latin typeface="Libre Franklin"/>
            </a:endParaRP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Why it matters?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 Enhances Technique (Higher kicks, Deeper plies, cleaner lines)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  -  Injury prevention as quoted by (Handling,2021) “Stretching reduces the risk of injury by improving flexibility and range </a:t>
            </a:r>
            <a:r>
              <a:rPr lang="en-GB" sz="1400">
                <a:latin typeface="Libre Franklin"/>
              </a:rPr>
              <a:t>       </a:t>
            </a:r>
            <a:r>
              <a:rPr lang="en-US" sz="1400">
                <a:latin typeface="Libre Franklin"/>
              </a:rPr>
              <a:t>of motion, improving blood flow to muscle, and reducing pain.  If you don’t stretch, the muscles can become shorter and tighter and lead to more risk of injury”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 It supports more fluidity, allowing more expressive movement when performing</a:t>
            </a:r>
          </a:p>
          <a:p>
            <a:pPr marL="0" indent="0">
              <a:buNone/>
            </a:pPr>
            <a:endParaRPr lang="en-GB" sz="1400">
              <a:latin typeface="Libre Franklin"/>
            </a:endParaRP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How dancers can build it?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Dynamic warm - ups before rehearsal and on a regular routinely basis</a:t>
            </a:r>
          </a:p>
          <a:p>
            <a:pPr marL="0" indent="0">
              <a:buNone/>
            </a:pPr>
            <a:r>
              <a:rPr lang="en-US" sz="1400">
                <a:latin typeface="Libre Franklin"/>
              </a:rPr>
              <a:t>   - </a:t>
            </a:r>
            <a:r>
              <a:rPr lang="en-GB" sz="1400">
                <a:latin typeface="Libre Franklin"/>
              </a:rPr>
              <a:t>Consistent</a:t>
            </a:r>
            <a:r>
              <a:rPr lang="en-US" sz="1400">
                <a:latin typeface="Libre Franklin"/>
              </a:rPr>
              <a:t> stretching including active, static and PNF </a:t>
            </a:r>
          </a:p>
          <a:p>
            <a:pPr marL="0" indent="0">
              <a:buNone/>
            </a:pPr>
            <a:br>
              <a:rPr lang="en-US" sz="1400"/>
            </a:br>
            <a:br>
              <a:rPr lang="en-US" sz="1400"/>
            </a:br>
            <a:endParaRPr lang="en-US" sz="1400"/>
          </a:p>
        </p:txBody>
      </p:sp>
      <p:pic>
        <p:nvPicPr>
          <p:cNvPr id="5" name="Picture 4" descr="A person in a leotard jumping in the air&#10;&#10;AI-generated content may be incorrect.">
            <a:extLst>
              <a:ext uri="{FF2B5EF4-FFF2-40B4-BE49-F238E27FC236}">
                <a16:creationId xmlns:a16="http://schemas.microsoft.com/office/drawing/2014/main" id="{D11BD088-1B4C-DE0D-5022-0392B26A3B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603" y="3816724"/>
            <a:ext cx="5300381" cy="304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4576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94D55-0603-FE2C-CF50-B4D72DDD6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6583" y="169334"/>
            <a:ext cx="6562905" cy="1485900"/>
          </a:xfrm>
        </p:spPr>
        <p:txBody>
          <a:bodyPr>
            <a:normAutofit/>
          </a:bodyPr>
          <a:lstStyle/>
          <a:p>
            <a:r>
              <a:rPr lang="en-GB" b="1"/>
              <a:t>Balance</a:t>
            </a:r>
            <a:r>
              <a:rPr lang="en-GB"/>
              <a:t> </a:t>
            </a:r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B205BC3-0B06-4EA6-9066-1A0BEC22C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B8FD22-A29E-7E3D-465F-0D0B6F2FA6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85562" y="645106"/>
            <a:ext cx="3489751" cy="524774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53F346-C95A-C1E9-64B9-527E87CEB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56583" y="1054657"/>
            <a:ext cx="7263909" cy="63395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/>
              <a:t>How do we improve it? </a:t>
            </a:r>
          </a:p>
          <a:p>
            <a:pPr marL="0" indent="0">
              <a:buNone/>
            </a:pPr>
            <a:r>
              <a:rPr lang="en-GB" sz="1600"/>
              <a:t>Constant training through core exercises and repetition to engage muscle memory. </a:t>
            </a:r>
          </a:p>
          <a:p>
            <a:pPr marL="0" indent="0">
              <a:buNone/>
            </a:pPr>
            <a:r>
              <a:rPr lang="en-GB" sz="1600"/>
              <a:t>Balance helps to slow the decline in muscle and bone strength that happens over time (Puri, 2023) </a:t>
            </a:r>
          </a:p>
          <a:p>
            <a:pPr marL="0" indent="0">
              <a:buNone/>
            </a:pPr>
            <a:r>
              <a:rPr lang="en-GB" sz="1600"/>
              <a:t>Examples of how dancers can train and develop this:</a:t>
            </a:r>
          </a:p>
          <a:p>
            <a:pPr marL="0" indent="0">
              <a:buNone/>
            </a:pPr>
            <a:r>
              <a:rPr lang="en-GB" sz="1600"/>
              <a:t>Single leg </a:t>
            </a:r>
            <a:r>
              <a:rPr lang="en-GB" sz="1600" err="1"/>
              <a:t>releve</a:t>
            </a:r>
            <a:r>
              <a:rPr lang="en-GB" sz="1600"/>
              <a:t> | plank leg lifts | calf raises | holding arabesque positions </a:t>
            </a:r>
          </a:p>
          <a:p>
            <a:pPr marL="0" indent="0">
              <a:buNone/>
            </a:pPr>
            <a:r>
              <a:rPr lang="en-GB" sz="1600"/>
              <a:t>What is it?</a:t>
            </a:r>
          </a:p>
          <a:p>
            <a:pPr marL="0" indent="0">
              <a:buNone/>
            </a:pPr>
            <a:r>
              <a:rPr lang="en-GB" sz="1600"/>
              <a:t>The oxford dictionary says that balance is an even distribution of weight enabling someone to remain upright and steady.</a:t>
            </a:r>
          </a:p>
          <a:p>
            <a:pPr marL="0" indent="0">
              <a:buNone/>
            </a:pPr>
            <a:endParaRPr lang="en-GB" sz="1600"/>
          </a:p>
          <a:p>
            <a:pPr marL="0" indent="0">
              <a:buNone/>
            </a:pPr>
            <a:r>
              <a:rPr lang="en-GB" sz="1600"/>
              <a:t>Why is it important for dance?</a:t>
            </a:r>
          </a:p>
          <a:p>
            <a:pPr marL="0" indent="0">
              <a:buNone/>
            </a:pPr>
            <a:r>
              <a:rPr lang="en-GB" sz="1600"/>
              <a:t>Balance helps to control movements and helps to show clear body isolations. It is a critical component in overall movement and stability. </a:t>
            </a:r>
          </a:p>
          <a:p>
            <a:pPr marL="0" indent="0">
              <a:buNone/>
            </a:pPr>
            <a:r>
              <a:rPr lang="en-GB" sz="1600"/>
              <a:t>Balance is a skill related component which uses core to stabilise the core of gravity when different forces are put against each other (SHIFT Dance, n.d.) </a:t>
            </a:r>
          </a:p>
          <a:p>
            <a:pPr marL="0" indent="0">
              <a:buNone/>
            </a:pPr>
            <a:r>
              <a:rPr lang="en-GB" sz="1600"/>
              <a:t>In order to maintain your balance, engaging your core is essential as it pulls the body upwards (Mayo Clinic, 2022)</a:t>
            </a: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9491046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5FCA4-4562-053D-2BCF-B796B6933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867" y="292047"/>
            <a:ext cx="9601200" cy="1485900"/>
          </a:xfrm>
        </p:spPr>
        <p:txBody>
          <a:bodyPr/>
          <a:lstStyle/>
          <a:p>
            <a:r>
              <a:rPr lang="en-GB"/>
              <a:t>Principles of training</a:t>
            </a:r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D73813-149A-72A1-7962-0C39AED53ACB}"/>
              </a:ext>
            </a:extLst>
          </p:cNvPr>
          <p:cNvSpPr txBox="1"/>
          <p:nvPr/>
        </p:nvSpPr>
        <p:spPr>
          <a:xfrm>
            <a:off x="990595" y="2532855"/>
            <a:ext cx="22690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Specificity</a:t>
            </a:r>
            <a:r>
              <a:rPr lang="en-GB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E6A3B8-9466-EC08-1FC3-2519550E924F}"/>
              </a:ext>
            </a:extLst>
          </p:cNvPr>
          <p:cNvSpPr txBox="1"/>
          <p:nvPr/>
        </p:nvSpPr>
        <p:spPr>
          <a:xfrm>
            <a:off x="9285116" y="2561928"/>
            <a:ext cx="21251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Adaptability</a:t>
            </a:r>
            <a:r>
              <a:rPr lang="en-GB"/>
              <a:t> 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52C2D-F4A0-8728-091D-37D2531B29ED}"/>
              </a:ext>
            </a:extLst>
          </p:cNvPr>
          <p:cNvSpPr txBox="1"/>
          <p:nvPr/>
        </p:nvSpPr>
        <p:spPr>
          <a:xfrm>
            <a:off x="4241798" y="2532855"/>
            <a:ext cx="3708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Progressive overload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D4889E-990A-5469-ABF3-9A41701D5EE8}"/>
              </a:ext>
            </a:extLst>
          </p:cNvPr>
          <p:cNvSpPr txBox="1"/>
          <p:nvPr/>
        </p:nvSpPr>
        <p:spPr>
          <a:xfrm>
            <a:off x="4896554" y="5000231"/>
            <a:ext cx="239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Specificity </a:t>
            </a:r>
            <a:endParaRPr lang="en-US" sz="2800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C3864B-9B31-119C-83A7-17D9E953ADC1}"/>
              </a:ext>
            </a:extLst>
          </p:cNvPr>
          <p:cNvSpPr txBox="1"/>
          <p:nvPr/>
        </p:nvSpPr>
        <p:spPr>
          <a:xfrm>
            <a:off x="925685" y="5000231"/>
            <a:ext cx="23988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Reversibility</a:t>
            </a:r>
            <a:endParaRPr lang="en-US" sz="2800" b="1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A26D87-8556-D8D4-CB32-3D8A8EFEAA72}"/>
              </a:ext>
            </a:extLst>
          </p:cNvPr>
          <p:cNvSpPr txBox="1"/>
          <p:nvPr/>
        </p:nvSpPr>
        <p:spPr>
          <a:xfrm>
            <a:off x="9148238" y="5000231"/>
            <a:ext cx="2398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b="1"/>
              <a:t>Recovery time</a:t>
            </a:r>
            <a:r>
              <a:rPr lang="en-GB"/>
              <a:t> 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85113B7-20D4-8765-D86E-BF62970C3B39}"/>
              </a:ext>
            </a:extLst>
          </p:cNvPr>
          <p:cNvSpPr txBox="1"/>
          <p:nvPr/>
        </p:nvSpPr>
        <p:spPr>
          <a:xfrm>
            <a:off x="922867" y="1046955"/>
            <a:ext cx="108810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u="none" strike="noStrike">
                <a:solidFill>
                  <a:srgbClr val="212121"/>
                </a:solidFill>
                <a:effectLst/>
                <a:latin typeface="Lato" panose="020F0502020204030204" pitchFamily="34" charset="0"/>
              </a:rPr>
              <a:t>“To maintain the body for the demands of dance training and performance it is important to incorporate the principles of training.” HSC Dance (2015).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96211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2A219-882E-D557-DAE7-E9BDC2BF2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023" y="0"/>
            <a:ext cx="9601200" cy="1485900"/>
          </a:xfrm>
        </p:spPr>
        <p:txBody>
          <a:bodyPr/>
          <a:lstStyle/>
          <a:p>
            <a:r>
              <a:rPr lang="en-GB"/>
              <a:t>Training examples</a:t>
            </a:r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F54EA55-FBAF-A256-0C4F-C071812510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483815"/>
              </p:ext>
            </p:extLst>
          </p:nvPr>
        </p:nvGraphicFramePr>
        <p:xfrm>
          <a:off x="835375" y="873483"/>
          <a:ext cx="11032070" cy="5411010"/>
        </p:xfrm>
        <a:graphic>
          <a:graphicData uri="http://schemas.openxmlformats.org/drawingml/2006/table">
            <a:tbl>
              <a:tblPr firstRow="1" firstCol="1" lastCol="1">
                <a:tableStyleId>{D113A9D2-9D6B-4929-AA2D-F23B5EE8CBE7}</a:tableStyleId>
              </a:tblPr>
              <a:tblGrid>
                <a:gridCol w="2206414">
                  <a:extLst>
                    <a:ext uri="{9D8B030D-6E8A-4147-A177-3AD203B41FA5}">
                      <a16:colId xmlns:a16="http://schemas.microsoft.com/office/drawing/2014/main" val="3174890709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2240977741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4227342536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1648069255"/>
                    </a:ext>
                  </a:extLst>
                </a:gridCol>
                <a:gridCol w="2206414">
                  <a:extLst>
                    <a:ext uri="{9D8B030D-6E8A-4147-A177-3AD203B41FA5}">
                      <a16:colId xmlns:a16="http://schemas.microsoft.com/office/drawing/2014/main" val="2044915009"/>
                    </a:ext>
                  </a:extLst>
                </a:gridCol>
              </a:tblGrid>
              <a:tr h="1479090">
                <a:tc>
                  <a:txBody>
                    <a:bodyPr/>
                    <a:lstStyle/>
                    <a:p>
                      <a:r>
                        <a:rPr lang="en-GB" sz="2400"/>
                        <a:t> </a:t>
                      </a:r>
                      <a:endParaRPr lang="en-US" sz="2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6461591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Cardiovascular endurance </a:t>
                      </a:r>
                      <a:endParaRPr lang="en-US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Running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Walking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Swimming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Maintain proper technique and power during long routines.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2472586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Agility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Agility ladder drills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Lateral jumps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Shuttle runs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Enhances coordination, balance and speed.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0771354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Flexibility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Hamstring stretches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Pigeon pose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Hip circles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Helps achieve a wider range of motion in movements.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4380155"/>
                  </a:ext>
                </a:extLst>
              </a:tr>
              <a:tr h="856932">
                <a:tc>
                  <a:txBody>
                    <a:bodyPr/>
                    <a:lstStyle/>
                    <a:p>
                      <a:r>
                        <a:rPr lang="en-GB" b="0"/>
                        <a:t>Balance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Single leg </a:t>
                      </a:r>
                      <a:r>
                        <a:rPr lang="en-GB" err="1"/>
                        <a:t>relevés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Controlled </a:t>
                      </a:r>
                      <a:r>
                        <a:rPr lang="en-GB" err="1"/>
                        <a:t>tendus</a:t>
                      </a:r>
                      <a:r>
                        <a:rPr lang="en-GB"/>
                        <a:t> 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Coupé to passé</a:t>
                      </a:r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Allows for smooth, controlled and precise movements.</a:t>
                      </a:r>
                      <a:endParaRPr lang="en-US" b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67082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9F68BA4-CE30-EA00-03F3-C95BA57BA052}"/>
              </a:ext>
            </a:extLst>
          </p:cNvPr>
          <p:cNvSpPr txBox="1"/>
          <p:nvPr/>
        </p:nvSpPr>
        <p:spPr>
          <a:xfrm>
            <a:off x="4474632" y="1325182"/>
            <a:ext cx="444217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200" b="1">
                <a:solidFill>
                  <a:schemeClr val="bg1"/>
                </a:solidFill>
              </a:rPr>
              <a:t>Training examples </a:t>
            </a:r>
            <a:endParaRPr lang="en-US" sz="3200" b="1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E9F5AD-9D12-EA90-5115-54900FB61054}"/>
              </a:ext>
            </a:extLst>
          </p:cNvPr>
          <p:cNvSpPr txBox="1"/>
          <p:nvPr/>
        </p:nvSpPr>
        <p:spPr>
          <a:xfrm>
            <a:off x="835375" y="1391165"/>
            <a:ext cx="22408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Components </a:t>
            </a:r>
            <a:endParaRPr lang="en-US" sz="2400" b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9C43CD4-5BF3-7DB9-1AED-B24341018CC5}"/>
              </a:ext>
            </a:extLst>
          </p:cNvPr>
          <p:cNvSpPr txBox="1"/>
          <p:nvPr/>
        </p:nvSpPr>
        <p:spPr>
          <a:xfrm>
            <a:off x="9894008" y="1128814"/>
            <a:ext cx="22408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>
                <a:solidFill>
                  <a:schemeClr val="bg1"/>
                </a:solidFill>
              </a:rPr>
              <a:t>How this applies to dance </a:t>
            </a:r>
            <a:endParaRPr lang="en-US" sz="24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6017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BB1650-B616-4EFB-9FB7-5D93104B5A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995FC-DA89-4DD5-7FD7-804695A5C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811" y="1470942"/>
            <a:ext cx="6402527" cy="44805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900"/>
              <a:t>Why does nutrition matter for dancers ?</a:t>
            </a:r>
          </a:p>
          <a:p>
            <a:pPr marL="0" indent="0">
              <a:buNone/>
            </a:pPr>
            <a:r>
              <a:rPr lang="en-GB" sz="1900"/>
              <a:t>“</a:t>
            </a:r>
            <a:r>
              <a:rPr lang="en-GB" sz="1900" b="0" i="0" u="none" strike="noStrike">
                <a:effectLst/>
              </a:rPr>
              <a:t>Nutrition for dancers is vital for optimising performance and keeping healthy. Therefore, it is crucial to maintain a healthy relationship with food and get everything you need to keep energy levels high.” The </a:t>
            </a:r>
            <a:r>
              <a:rPr lang="en-GB" sz="1900" b="0" i="0" u="none" strike="noStrike" err="1">
                <a:effectLst/>
              </a:rPr>
              <a:t>Oundle</a:t>
            </a:r>
            <a:r>
              <a:rPr lang="en-GB" sz="1900" b="0" i="0" u="none" strike="noStrike">
                <a:effectLst/>
              </a:rPr>
              <a:t> </a:t>
            </a:r>
            <a:r>
              <a:rPr lang="en-GB" sz="1900" b="0" i="0" u="none" strike="noStrike" err="1">
                <a:effectLst/>
              </a:rPr>
              <a:t>Shool</a:t>
            </a:r>
            <a:r>
              <a:rPr lang="en-GB" sz="1900" b="0" i="0" u="none" strike="noStrike">
                <a:effectLst/>
              </a:rPr>
              <a:t> Of Ballet (2024).</a:t>
            </a:r>
          </a:p>
          <a:p>
            <a:pPr marL="0" indent="0">
              <a:buNone/>
            </a:pPr>
            <a:endParaRPr lang="en-GB" sz="1900">
              <a:cs typeface="Times New Roman"/>
            </a:endParaRPr>
          </a:p>
          <a:p>
            <a:pPr marL="0" indent="0">
              <a:buNone/>
            </a:pPr>
            <a:r>
              <a:rPr lang="en-GB" sz="1900">
                <a:cs typeface="Times New Roman"/>
              </a:rPr>
              <a:t>Nutrition for dancers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Carbohydrates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Fats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Protein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900">
                <a:cs typeface="Times New Roman"/>
              </a:rPr>
              <a:t>Hydration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endParaRPr lang="en-US" sz="190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B47C962-A905-4168-832D-BF622B381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527850" y="0"/>
            <a:ext cx="4664149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B0CAA55C-9F48-4F94-95AA-5635394974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983434" y="640080"/>
            <a:ext cx="2296028" cy="3674981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97AB27-2E0F-2989-18DB-DEFAA60673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3027" y="1252181"/>
            <a:ext cx="3132162" cy="4302457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bg2"/>
                </a:solidFill>
              </a:rPr>
              <a:t>Nutrition </a:t>
            </a:r>
            <a:endParaRPr lang="en-US" sz="4000">
              <a:solidFill>
                <a:schemeClr val="bg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D2D20EC-658D-333C-07BC-456E46C0AE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7908254" y="2856407"/>
            <a:ext cx="4451142" cy="2967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06621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CC777-4DDA-2220-A777-A6EC6FE9A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4112" y="361950"/>
            <a:ext cx="9886950" cy="14859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6000"/>
              <a:t>Goal setting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5FA11EA-522A-6922-B94E-4D5E4BC9ECE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386" r="22420" b="-1"/>
          <a:stretch>
            <a:fillRect/>
          </a:stretch>
        </p:blipFill>
        <p:spPr>
          <a:xfrm>
            <a:off x="1284112" y="1427548"/>
            <a:ext cx="4632762" cy="500088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8A5B8F1-AF31-80FC-07A2-211F58DAAF35}"/>
              </a:ext>
            </a:extLst>
          </p:cNvPr>
          <p:cNvSpPr txBox="1"/>
          <p:nvPr/>
        </p:nvSpPr>
        <p:spPr>
          <a:xfrm>
            <a:off x="7175157" y="2171700"/>
            <a:ext cx="6176776" cy="35814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S- specific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M- measurable 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A- achievable 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R- realistic </a:t>
            </a:r>
          </a:p>
          <a:p>
            <a:pPr marL="384048" indent="-384048" defTabSz="914400">
              <a:lnSpc>
                <a:spcPct val="94000"/>
              </a:lnSpc>
              <a:spcAft>
                <a:spcPts val="200"/>
              </a:spcAft>
              <a:buFont typeface="Franklin Gothic Book" panose="020B0503020102020204" pitchFamily="34" charset="0"/>
            </a:pPr>
            <a:r>
              <a:rPr lang="en-US" sz="4800">
                <a:solidFill>
                  <a:schemeClr val="tx2"/>
                </a:solidFill>
              </a:rPr>
              <a:t>T- time framed </a:t>
            </a:r>
          </a:p>
        </p:txBody>
      </p:sp>
    </p:spTree>
    <p:extLst>
      <p:ext uri="{BB962C8B-B14F-4D97-AF65-F5344CB8AC3E}">
        <p14:creationId xmlns:p14="http://schemas.microsoft.com/office/powerpoint/2010/main" val="746510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77095-3734-C2DF-C278-3E852B5A42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63B66-DFB4-5432-F857-E80B09D9DC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83540" indent="-383540"/>
            <a:r>
              <a:rPr lang="en-US" sz="1800">
                <a:latin typeface="Libre Franklin"/>
                <a:ea typeface="+mn-lt"/>
                <a:cs typeface="+mn-lt"/>
              </a:rPr>
              <a:t>To wrap things up, fitness is the engine that keeps us moving on stage and off stage. While the audience sees a finished performance, we know it is really built on cardiovascular </a:t>
            </a:r>
            <a:r>
              <a:rPr lang="en-GB" sz="1800">
                <a:latin typeface="Libre Franklin"/>
                <a:ea typeface="+mn-lt"/>
                <a:cs typeface="+mn-lt"/>
              </a:rPr>
              <a:t>strength </a:t>
            </a:r>
            <a:r>
              <a:rPr lang="en-US" sz="1800">
                <a:latin typeface="Libre Franklin"/>
                <a:ea typeface="+mn-lt"/>
                <a:cs typeface="+mn-lt"/>
              </a:rPr>
              <a:t>and the endurance to push through every rehearsal, workout and dance class. </a:t>
            </a:r>
          </a:p>
          <a:p>
            <a:pPr marL="383540" indent="-383540"/>
            <a:r>
              <a:rPr lang="en-US" sz="1800">
                <a:latin typeface="Libre Franklin"/>
                <a:ea typeface="+mn-lt"/>
                <a:cs typeface="+mn-lt"/>
              </a:rPr>
              <a:t>By keeping our flexibility and agility sharp, we make sure our bodies can handle whatever choreography is thrown at us. Mastering these fitness components isn't just about being an athlete; it is about making sure we have the strength and safety to let our dancing speak for itself.</a:t>
            </a:r>
            <a:endParaRPr lang="en-US" sz="1800">
              <a:latin typeface="Libre Franklin"/>
            </a:endParaRPr>
          </a:p>
        </p:txBody>
      </p:sp>
    </p:spTree>
    <p:extLst>
      <p:ext uri="{BB962C8B-B14F-4D97-AF65-F5344CB8AC3E}">
        <p14:creationId xmlns:p14="http://schemas.microsoft.com/office/powerpoint/2010/main" val="39779104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EB096-269C-E40D-B03F-FF5153DF2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D37E5-6EC0-09B9-EFD9-6577E4291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699933"/>
            <a:ext cx="9601200" cy="48028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83540" indent="-383540" algn="ctr">
              <a:buNone/>
            </a:pPr>
            <a:r>
              <a:rPr lang="en-US" sz="1600">
                <a:latin typeface="Times New Roman"/>
                <a:cs typeface="Times New Roman"/>
              </a:rPr>
              <a:t>Works Cited</a:t>
            </a:r>
            <a:endParaRPr lang="en-US" sz="1600"/>
          </a:p>
          <a:p>
            <a:pPr marL="383540" indent="-383540">
              <a:buNone/>
            </a:pP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Adrankone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“Why Keeping Fit as an Actor Matters and How to Manage It.” </a:t>
            </a: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ActUpNorth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22 Aug. 2024, actupnorth.com/why-keeping-fit-as-an-actor-matters-and-how-to-manage-it/. </a:t>
            </a:r>
            <a:endParaRPr lang="en-US" sz="1600"/>
          </a:p>
          <a:p>
            <a:pPr marL="383540" indent="-383540">
              <a:buNone/>
            </a:pP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AmericanCollegeofSportsMedicine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(ACSM).(2018).</a:t>
            </a: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ACSM’sGuidelinesfor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 Exercise Testing and Prescription(10th ed.). Wolters Kluwer.</a:t>
            </a:r>
            <a:endParaRPr lang="en-US" sz="1600"/>
          </a:p>
          <a:p>
            <a:pPr marL="383540" indent="-383540">
              <a:buNone/>
            </a:pP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Handling, Matthew A. “Stretching Reduces the Risk of Injury | First State </a:t>
            </a: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Orthopaedics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 in Delaware - Specialized Doctors and Surgeons.” Stretching Reduces the Risk of Injury | First State </a:t>
            </a:r>
            <a:r>
              <a:rPr lang="en-US" sz="1600" err="1">
                <a:solidFill>
                  <a:srgbClr val="000000"/>
                </a:solidFill>
                <a:ea typeface="+mn-lt"/>
                <a:cs typeface="+mn-lt"/>
              </a:rPr>
              <a:t>Orthopaedics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 in Delaware - Specialized Doctors and Surgeons, 2021, 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  <a:hlinkClick r:id="rId2"/>
              </a:rPr>
              <a:t>www.firststateortho.com/blog/stretching-reduces-the-risk-of-injury</a:t>
            </a:r>
            <a:r>
              <a:rPr lang="en-US" sz="1600">
                <a:solidFill>
                  <a:srgbClr val="000000"/>
                </a:solidFill>
                <a:ea typeface="+mn-lt"/>
                <a:cs typeface="+mn-lt"/>
              </a:rPr>
              <a:t>. </a:t>
            </a:r>
            <a:endParaRPr lang="en-US" sz="1600"/>
          </a:p>
          <a:p>
            <a:pPr marL="383540" indent="-383540">
              <a:buNone/>
            </a:pP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Edwards, Travis. “How to Engage Your Core: Steps, Muscles Worked, and More.”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Healthline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15 Feb. 2022,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www.healthline.com/nutrition/how-to-engage-your-core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  <a:endParaRPr lang="en-US" sz="1600"/>
          </a:p>
          <a:p>
            <a:pPr marL="383540" indent="-383540">
              <a:buNone/>
            </a:pP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Fine, Rachel. “A Dancer’s Diet | the Importance of Nutrition for Dancers.”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Dance Nutritionist Rachel Fine | Performance Nutrition for Dancers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9 Aug. 2019, pointenutrition.com/the-importance-of-nutrition-for-dancers/.</a:t>
            </a:r>
            <a:endParaRPr lang="en-US" sz="1600"/>
          </a:p>
          <a:p>
            <a:pPr marL="383540" indent="-383540">
              <a:buNone/>
            </a:pPr>
            <a:endParaRPr lang="en-US" sz="1200">
              <a:solidFill>
                <a:srgbClr val="000000"/>
              </a:solidFill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400" b="0" i="0" u="none" strike="noStrike">
              <a:solidFill>
                <a:srgbClr val="000000"/>
              </a:solidFill>
              <a:effectLst/>
              <a:latin typeface="Libre Franklin"/>
              <a:cs typeface="Times New Roman"/>
            </a:endParaRPr>
          </a:p>
          <a:p>
            <a:pPr marL="383540" indent="-383540">
              <a:buNone/>
            </a:pPr>
            <a:endParaRPr lang="en-US" sz="1400">
              <a:latin typeface="Libre Franklin"/>
            </a:endParaRPr>
          </a:p>
          <a:p>
            <a:pPr marL="0" indent="0">
              <a:buNone/>
            </a:pPr>
            <a:endParaRPr lang="en-US" sz="1600"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800">
              <a:solidFill>
                <a:srgbClr val="191B0E"/>
              </a:solidFill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200">
              <a:solidFill>
                <a:srgbClr val="000000"/>
              </a:solidFill>
              <a:highlight>
                <a:srgbClr val="FFFFFF"/>
              </a:highlight>
              <a:latin typeface="Aptos"/>
              <a:cs typeface="Times New Roman"/>
            </a:endParaRPr>
          </a:p>
          <a:p>
            <a:pPr marL="383540" indent="-383540">
              <a:buNone/>
            </a:pPr>
            <a:endParaRPr lang="en-US" sz="1800">
              <a:latin typeface="Times New Roman"/>
              <a:cs typeface="Times New Roman"/>
            </a:endParaRPr>
          </a:p>
          <a:p>
            <a:pPr marL="383540" indent="-383540">
              <a:buNone/>
            </a:pPr>
            <a:endParaRPr lang="en-US" sz="18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 sz="18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38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1D721-727B-4ED5-A3FD-419A2F8847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042148"/>
            <a:ext cx="9601200" cy="482525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Garcia, Dennis. “Unlocking Agility: Plyometric Drills for Dancers - Musical Theater Center.”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Musical Theater Center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 July 2024,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2"/>
              </a:rPr>
              <a:t>www.musicaltheatercenter.org/unlocking-agility-plyometric-drills-for-dancers/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Kenny, Sarah, et al.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Dance Physical Fitness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7 June 2025, p. 10, iadms.org/media/</a:t>
            </a: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rwthabxe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/</a:t>
            </a:r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iadms-resource-paper-dance-fitness.pdf?utm_source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=copilot.com.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Lee-Almazar, Tina. “Improving Agility to Achieve the Perfect Form on the Dance Floor.”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Yami Dance Shoes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12 July 2021, yamishoes.com/blogs/salsa-bachata-ballroom-latin-dance-lifestyle-shoes-music-fitness-beauty/improving-agility-to-achieve-the-perfect-form-on-the-dance-floor?srsltid=AfmBOorwNSjXgy5wJZNV0ohlUbMH6e-Nwf7HdS8zzd6Bbd7jvP3H2VpC. Accessed 11 Feb. 2026.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LJUBOJEVİC, Adriana, et al. “Proprioceptive Training in Dance Sport: Effects of Agility Skills.”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Turkish Journal of Kinesiology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vol. 6, no. 3, 9 Aug. 2020,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3"/>
              </a:rPr>
              <a:t>https://doi.org/10.31459/turkjkin.742359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 err="1">
                <a:solidFill>
                  <a:srgbClr val="000000"/>
                </a:solidFill>
                <a:latin typeface="Times New Roman"/>
                <a:cs typeface="Times New Roman"/>
              </a:rPr>
              <a:t>Physiopedia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“Balance.” </a:t>
            </a:r>
            <a:r>
              <a:rPr lang="en-US" sz="1600" i="1" err="1">
                <a:solidFill>
                  <a:srgbClr val="000000"/>
                </a:solidFill>
                <a:latin typeface="Times New Roman"/>
                <a:cs typeface="Times New Roman"/>
              </a:rPr>
              <a:t>Physiopedia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2012,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4"/>
              </a:rPr>
              <a:t>www.physio-pedia.com/Balance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Puri, Naveen. “Benefits of Balance: Why Is It Important?”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  <a:hlinkClick r:id="rId5"/>
              </a:rPr>
              <a:t>Www.bupa.co.uk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2 Mar. 2023,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6"/>
              </a:rPr>
              <a:t>www.bupa.co.uk/newsroom/ourviews/benefits-of-balance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staging. “10 Benefits of Dance Classes for Adults.”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English National Ballet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3 Mar. 2025,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7"/>
              </a:rPr>
              <a:t>www.ballet.org.uk/10-benefits-of-dance-classes-adults/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</a:t>
            </a:r>
          </a:p>
          <a:p>
            <a:pPr marL="383540" indent="-383540"/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Walker, Owen. “Agility.” </a:t>
            </a:r>
            <a:r>
              <a:rPr lang="en-US" sz="1600" i="1">
                <a:solidFill>
                  <a:srgbClr val="000000"/>
                </a:solidFill>
                <a:latin typeface="Times New Roman"/>
                <a:cs typeface="Times New Roman"/>
              </a:rPr>
              <a:t>Science for Sport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, 17 Jan. 2024, 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  <a:hlinkClick r:id="rId8"/>
              </a:rPr>
              <a:t>www.scienceforsport.com/agility/?srsltid=AfmBOopAkoBNoVmbOVomInVG-f7_QGmJ0SdIdg7hiUz2PfjQFKP77kzS</a:t>
            </a:r>
            <a:r>
              <a:rPr lang="en-US" sz="1600">
                <a:solidFill>
                  <a:srgbClr val="000000"/>
                </a:solidFill>
                <a:latin typeface="Times New Roman"/>
                <a:cs typeface="Times New Roman"/>
              </a:rPr>
              <a:t>. Accessed 11 Feb. 2026.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23538377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Crop</vt:lpstr>
      <vt:lpstr>The role and components of fitness in dance</vt:lpstr>
      <vt:lpstr>Why fitness matters  </vt:lpstr>
      <vt:lpstr>The importance  of fitness and training for dancers</vt:lpstr>
      <vt:lpstr>Key components of fitness</vt:lpstr>
      <vt:lpstr>Cardiovascular endurance </vt:lpstr>
      <vt:lpstr>How do we improve cardiovascular endurance?</vt:lpstr>
      <vt:lpstr>PowerPoint Presentation</vt:lpstr>
      <vt:lpstr>PowerPoint Presentation</vt:lpstr>
      <vt:lpstr>Flexibility</vt:lpstr>
      <vt:lpstr>Balance </vt:lpstr>
      <vt:lpstr>Principles of training</vt:lpstr>
      <vt:lpstr>Training examples</vt:lpstr>
      <vt:lpstr>Nutrition </vt:lpstr>
      <vt:lpstr>Goal setting </vt:lpstr>
      <vt:lpstr>Conclusion </vt:lpstr>
      <vt:lpstr>Reference list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components of fitness in dance</dc:title>
  <dc:creator>Martha Rhys (2501914)</dc:creator>
  <cp:revision>4</cp:revision>
  <dcterms:created xsi:type="dcterms:W3CDTF">2026-02-10T16:33:27Z</dcterms:created>
  <dcterms:modified xsi:type="dcterms:W3CDTF">2026-02-11T19:28:40Z</dcterms:modified>
</cp:coreProperties>
</file>