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97" r:id="rId4"/>
    <p:sldId id="299" r:id="rId5"/>
    <p:sldId id="298" r:id="rId6"/>
    <p:sldId id="300" r:id="rId7"/>
    <p:sldId id="301" r:id="rId8"/>
    <p:sldId id="259" r:id="rId9"/>
    <p:sldId id="290" r:id="rId10"/>
    <p:sldId id="291" r:id="rId11"/>
    <p:sldId id="292" r:id="rId12"/>
    <p:sldId id="293" r:id="rId13"/>
    <p:sldId id="294" r:id="rId14"/>
    <p:sldId id="295" r:id="rId15"/>
    <p:sldId id="296" r:id="rId16"/>
    <p:sldId id="258" r:id="rId17"/>
    <p:sldId id="261" r:id="rId18"/>
    <p:sldId id="262" r:id="rId19"/>
    <p:sldId id="270" r:id="rId20"/>
    <p:sldId id="271" r:id="rId21"/>
    <p:sldId id="272" r:id="rId22"/>
    <p:sldId id="273" r:id="rId23"/>
    <p:sldId id="269" r:id="rId24"/>
    <p:sldId id="264" r:id="rId25"/>
    <p:sldId id="274" r:id="rId26"/>
    <p:sldId id="265" r:id="rId27"/>
    <p:sldId id="277" r:id="rId28"/>
    <p:sldId id="275" r:id="rId29"/>
    <p:sldId id="278" r:id="rId30"/>
    <p:sldId id="302" r:id="rId31"/>
    <p:sldId id="279" r:id="rId32"/>
    <p:sldId id="276" r:id="rId33"/>
    <p:sldId id="280" r:id="rId34"/>
    <p:sldId id="281" r:id="rId35"/>
    <p:sldId id="282" r:id="rId36"/>
    <p:sldId id="283" r:id="rId37"/>
    <p:sldId id="285" r:id="rId38"/>
    <p:sldId id="284" r:id="rId39"/>
    <p:sldId id="286" r:id="rId40"/>
    <p:sldId id="287" r:id="rId41"/>
    <p:sldId id="288" r:id="rId42"/>
    <p:sldId id="260" r:id="rId43"/>
    <p:sldId id="303"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366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p:cViewPr varScale="1">
        <p:scale>
          <a:sx n="114" d="100"/>
          <a:sy n="114" d="100"/>
        </p:scale>
        <p:origin x="474" y="18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15B3A45-0984-4CD3-BFC8-E86A6EEF7610}" type="doc">
      <dgm:prSet loTypeId="urn:microsoft.com/office/officeart/2005/8/layout/venn2" loCatId="relationship" qsTypeId="urn:microsoft.com/office/officeart/2005/8/quickstyle/simple1" qsCatId="simple" csTypeId="urn:microsoft.com/office/officeart/2005/8/colors/colorful5" csCatId="colorful" phldr="1"/>
      <dgm:spPr/>
      <dgm:t>
        <a:bodyPr/>
        <a:lstStyle/>
        <a:p>
          <a:endParaRPr lang="en-US"/>
        </a:p>
      </dgm:t>
    </dgm:pt>
    <dgm:pt modelId="{986AAB39-81E3-4A54-A1BE-86B4FD43599D}">
      <dgm:prSet phldrT="[Text]" custT="1"/>
      <dgm:spPr/>
      <dgm:t>
        <a:bodyPr/>
        <a:lstStyle/>
        <a:p>
          <a:r>
            <a:rPr lang="en-US" sz="2000" b="1" dirty="0">
              <a:solidFill>
                <a:srgbClr val="336600"/>
              </a:solidFill>
            </a:rPr>
            <a:t>Macro</a:t>
          </a:r>
        </a:p>
        <a:p>
          <a:r>
            <a:rPr lang="en-US" sz="1400" b="1" dirty="0">
              <a:solidFill>
                <a:srgbClr val="336600"/>
              </a:solidFill>
            </a:rPr>
            <a:t>Widely shared norms, values, beliefs &amp; laws</a:t>
          </a:r>
        </a:p>
      </dgm:t>
    </dgm:pt>
    <dgm:pt modelId="{BFFE71FE-637E-495E-BF21-2A8DFF246008}" type="parTrans" cxnId="{651515B7-B4E7-4A3D-B3A2-88C1D6887B02}">
      <dgm:prSet/>
      <dgm:spPr/>
      <dgm:t>
        <a:bodyPr/>
        <a:lstStyle/>
        <a:p>
          <a:endParaRPr lang="en-US"/>
        </a:p>
      </dgm:t>
    </dgm:pt>
    <dgm:pt modelId="{5EFFF126-15F7-40D8-AF47-720690F68D1F}" type="sibTrans" cxnId="{651515B7-B4E7-4A3D-B3A2-88C1D6887B02}">
      <dgm:prSet/>
      <dgm:spPr/>
      <dgm:t>
        <a:bodyPr/>
        <a:lstStyle/>
        <a:p>
          <a:endParaRPr lang="en-US"/>
        </a:p>
      </dgm:t>
    </dgm:pt>
    <dgm:pt modelId="{032F8B8C-3BA9-418D-8710-3719E97F7CCF}">
      <dgm:prSet phldrT="[Text]" custT="1"/>
      <dgm:spPr/>
      <dgm:t>
        <a:bodyPr/>
        <a:lstStyle/>
        <a:p>
          <a:r>
            <a:rPr lang="en-US" sz="2000" b="1" dirty="0" err="1">
              <a:solidFill>
                <a:srgbClr val="336600"/>
              </a:solidFill>
            </a:rPr>
            <a:t>Exo</a:t>
          </a:r>
          <a:endParaRPr lang="en-US" sz="2000" b="1" dirty="0">
            <a:solidFill>
              <a:srgbClr val="336600"/>
            </a:solidFill>
          </a:endParaRPr>
        </a:p>
        <a:p>
          <a:r>
            <a:rPr lang="en-US" sz="1400" b="1" dirty="0">
              <a:solidFill>
                <a:srgbClr val="336600"/>
              </a:solidFill>
            </a:rPr>
            <a:t>Wider community, support services media etc.</a:t>
          </a:r>
        </a:p>
      </dgm:t>
    </dgm:pt>
    <dgm:pt modelId="{51C6B855-27C2-4306-954D-518BEE933316}" type="parTrans" cxnId="{84AC585F-4CCF-457E-B82D-DC1F16539A8E}">
      <dgm:prSet/>
      <dgm:spPr/>
      <dgm:t>
        <a:bodyPr/>
        <a:lstStyle/>
        <a:p>
          <a:endParaRPr lang="en-US"/>
        </a:p>
      </dgm:t>
    </dgm:pt>
    <dgm:pt modelId="{874E2ADF-2FD1-470D-8911-C8FB65A8560B}" type="sibTrans" cxnId="{84AC585F-4CCF-457E-B82D-DC1F16539A8E}">
      <dgm:prSet/>
      <dgm:spPr/>
      <dgm:t>
        <a:bodyPr/>
        <a:lstStyle/>
        <a:p>
          <a:endParaRPr lang="en-US"/>
        </a:p>
      </dgm:t>
    </dgm:pt>
    <dgm:pt modelId="{7CFBF612-CE31-4F55-90E5-1E9B2118AA47}">
      <dgm:prSet phldrT="[Text]" custT="1"/>
      <dgm:spPr/>
      <dgm:t>
        <a:bodyPr/>
        <a:lstStyle/>
        <a:p>
          <a:r>
            <a:rPr lang="en-US" sz="2000" b="1" dirty="0" err="1">
              <a:solidFill>
                <a:srgbClr val="336600"/>
              </a:solidFill>
            </a:rPr>
            <a:t>Meso</a:t>
          </a:r>
          <a:endParaRPr lang="en-US" sz="2000" b="1" dirty="0">
            <a:solidFill>
              <a:srgbClr val="336600"/>
            </a:solidFill>
          </a:endParaRPr>
        </a:p>
        <a:p>
          <a:r>
            <a:rPr lang="en-US" sz="1400" b="1" dirty="0">
              <a:solidFill>
                <a:srgbClr val="336600"/>
              </a:solidFill>
            </a:rPr>
            <a:t>Home, school, </a:t>
          </a:r>
          <a:r>
            <a:rPr lang="en-US" sz="1400" b="1" dirty="0" err="1">
              <a:solidFill>
                <a:srgbClr val="336600"/>
              </a:solidFill>
            </a:rPr>
            <a:t>neighbourhood</a:t>
          </a:r>
          <a:r>
            <a:rPr lang="en-US" sz="1400" b="1" dirty="0">
              <a:solidFill>
                <a:srgbClr val="336600"/>
              </a:solidFill>
            </a:rPr>
            <a:t>, peer groups</a:t>
          </a:r>
        </a:p>
      </dgm:t>
    </dgm:pt>
    <dgm:pt modelId="{25149877-C18F-4DBB-B124-C0C3E5FA1961}" type="parTrans" cxnId="{A0849C0F-A184-465F-BAD7-8ACC09B22056}">
      <dgm:prSet/>
      <dgm:spPr/>
      <dgm:t>
        <a:bodyPr/>
        <a:lstStyle/>
        <a:p>
          <a:endParaRPr lang="en-US"/>
        </a:p>
      </dgm:t>
    </dgm:pt>
    <dgm:pt modelId="{D5D61285-E723-4295-88B4-CA3C16B5073E}" type="sibTrans" cxnId="{A0849C0F-A184-465F-BAD7-8ACC09B22056}">
      <dgm:prSet/>
      <dgm:spPr/>
      <dgm:t>
        <a:bodyPr/>
        <a:lstStyle/>
        <a:p>
          <a:endParaRPr lang="en-US"/>
        </a:p>
      </dgm:t>
    </dgm:pt>
    <dgm:pt modelId="{CD988D59-210E-4C5B-A8CF-5DD4C8B00F1D}">
      <dgm:prSet phldrT="[Text]"/>
      <dgm:spPr/>
      <dgm:t>
        <a:bodyPr/>
        <a:lstStyle/>
        <a:p>
          <a:r>
            <a:rPr lang="en-US" b="1" dirty="0"/>
            <a:t>Micro</a:t>
          </a:r>
        </a:p>
        <a:p>
          <a:r>
            <a:rPr lang="en-US" dirty="0"/>
            <a:t>Individual &amp; close Family</a:t>
          </a:r>
        </a:p>
      </dgm:t>
    </dgm:pt>
    <dgm:pt modelId="{7466D474-E860-47A2-ABD4-50D4DD9189DF}" type="parTrans" cxnId="{D2D23DDC-0BFC-41C0-8300-083264A01F38}">
      <dgm:prSet/>
      <dgm:spPr/>
      <dgm:t>
        <a:bodyPr/>
        <a:lstStyle/>
        <a:p>
          <a:endParaRPr lang="en-US"/>
        </a:p>
      </dgm:t>
    </dgm:pt>
    <dgm:pt modelId="{0DB3C78F-5491-43BA-96B1-D9F209A17A3B}" type="sibTrans" cxnId="{D2D23DDC-0BFC-41C0-8300-083264A01F38}">
      <dgm:prSet/>
      <dgm:spPr/>
      <dgm:t>
        <a:bodyPr/>
        <a:lstStyle/>
        <a:p>
          <a:endParaRPr lang="en-US"/>
        </a:p>
      </dgm:t>
    </dgm:pt>
    <dgm:pt modelId="{21B8228C-518B-41E6-A005-CA87E5754BCC}" type="pres">
      <dgm:prSet presAssocID="{515B3A45-0984-4CD3-BFC8-E86A6EEF7610}" presName="Name0" presStyleCnt="0">
        <dgm:presLayoutVars>
          <dgm:chMax val="7"/>
          <dgm:resizeHandles val="exact"/>
        </dgm:presLayoutVars>
      </dgm:prSet>
      <dgm:spPr/>
    </dgm:pt>
    <dgm:pt modelId="{843599D7-0C51-4DA9-ADC1-816863E864C3}" type="pres">
      <dgm:prSet presAssocID="{515B3A45-0984-4CD3-BFC8-E86A6EEF7610}" presName="comp1" presStyleCnt="0"/>
      <dgm:spPr/>
    </dgm:pt>
    <dgm:pt modelId="{ED6AAFAE-B8F0-4572-8066-A5F9F895010B}" type="pres">
      <dgm:prSet presAssocID="{515B3A45-0984-4CD3-BFC8-E86A6EEF7610}" presName="circle1" presStyleLbl="node1" presStyleIdx="0" presStyleCnt="4" custLinFactNeighborX="0" custLinFactNeighborY="-569"/>
      <dgm:spPr/>
    </dgm:pt>
    <dgm:pt modelId="{C5F93D5C-6592-4D2D-885F-06322CDE9CD3}" type="pres">
      <dgm:prSet presAssocID="{515B3A45-0984-4CD3-BFC8-E86A6EEF7610}" presName="c1text" presStyleLbl="node1" presStyleIdx="0" presStyleCnt="4">
        <dgm:presLayoutVars>
          <dgm:bulletEnabled val="1"/>
        </dgm:presLayoutVars>
      </dgm:prSet>
      <dgm:spPr/>
    </dgm:pt>
    <dgm:pt modelId="{7B6637FB-3103-4AAD-961C-E32F66C2C38D}" type="pres">
      <dgm:prSet presAssocID="{515B3A45-0984-4CD3-BFC8-E86A6EEF7610}" presName="comp2" presStyleCnt="0"/>
      <dgm:spPr/>
    </dgm:pt>
    <dgm:pt modelId="{7462A61E-ED80-4EC7-A2DE-5731BEEC6ECC}" type="pres">
      <dgm:prSet presAssocID="{515B3A45-0984-4CD3-BFC8-E86A6EEF7610}" presName="circle2" presStyleLbl="node1" presStyleIdx="1" presStyleCnt="4"/>
      <dgm:spPr/>
    </dgm:pt>
    <dgm:pt modelId="{7A5D34BB-C76D-4A89-8291-CF5137EBC15B}" type="pres">
      <dgm:prSet presAssocID="{515B3A45-0984-4CD3-BFC8-E86A6EEF7610}" presName="c2text" presStyleLbl="node1" presStyleIdx="1" presStyleCnt="4">
        <dgm:presLayoutVars>
          <dgm:bulletEnabled val="1"/>
        </dgm:presLayoutVars>
      </dgm:prSet>
      <dgm:spPr/>
    </dgm:pt>
    <dgm:pt modelId="{1627AD6E-75A8-4C47-9C83-F371C50C37F0}" type="pres">
      <dgm:prSet presAssocID="{515B3A45-0984-4CD3-BFC8-E86A6EEF7610}" presName="comp3" presStyleCnt="0"/>
      <dgm:spPr/>
    </dgm:pt>
    <dgm:pt modelId="{302BF69F-C37F-4583-81E7-3DFBD6C102FA}" type="pres">
      <dgm:prSet presAssocID="{515B3A45-0984-4CD3-BFC8-E86A6EEF7610}" presName="circle3" presStyleLbl="node1" presStyleIdx="2" presStyleCnt="4"/>
      <dgm:spPr/>
    </dgm:pt>
    <dgm:pt modelId="{6875D427-B628-43A5-BF55-FF5A1388E76C}" type="pres">
      <dgm:prSet presAssocID="{515B3A45-0984-4CD3-BFC8-E86A6EEF7610}" presName="c3text" presStyleLbl="node1" presStyleIdx="2" presStyleCnt="4">
        <dgm:presLayoutVars>
          <dgm:bulletEnabled val="1"/>
        </dgm:presLayoutVars>
      </dgm:prSet>
      <dgm:spPr/>
    </dgm:pt>
    <dgm:pt modelId="{2E951FD5-773F-456C-A058-BEFF5C9F5E7E}" type="pres">
      <dgm:prSet presAssocID="{515B3A45-0984-4CD3-BFC8-E86A6EEF7610}" presName="comp4" presStyleCnt="0"/>
      <dgm:spPr/>
    </dgm:pt>
    <dgm:pt modelId="{6D4F13FD-873E-4F0E-B4A7-52614D3878C2}" type="pres">
      <dgm:prSet presAssocID="{515B3A45-0984-4CD3-BFC8-E86A6EEF7610}" presName="circle4" presStyleLbl="node1" presStyleIdx="3" presStyleCnt="4" custLinFactNeighborX="1274" custLinFactNeighborY="-2852"/>
      <dgm:spPr/>
    </dgm:pt>
    <dgm:pt modelId="{502D8F37-BFC5-4258-BD29-EBCB4994D750}" type="pres">
      <dgm:prSet presAssocID="{515B3A45-0984-4CD3-BFC8-E86A6EEF7610}" presName="c4text" presStyleLbl="node1" presStyleIdx="3" presStyleCnt="4">
        <dgm:presLayoutVars>
          <dgm:bulletEnabled val="1"/>
        </dgm:presLayoutVars>
      </dgm:prSet>
      <dgm:spPr/>
    </dgm:pt>
  </dgm:ptLst>
  <dgm:cxnLst>
    <dgm:cxn modelId="{72AC2806-32DD-4186-92FB-E02BADA9C0E8}" type="presOf" srcId="{032F8B8C-3BA9-418D-8710-3719E97F7CCF}" destId="{7A5D34BB-C76D-4A89-8291-CF5137EBC15B}" srcOrd="1" destOrd="0" presId="urn:microsoft.com/office/officeart/2005/8/layout/venn2"/>
    <dgm:cxn modelId="{A52B1909-421D-4B3A-91B6-3E58CC0F6740}" type="presOf" srcId="{032F8B8C-3BA9-418D-8710-3719E97F7CCF}" destId="{7462A61E-ED80-4EC7-A2DE-5731BEEC6ECC}" srcOrd="0" destOrd="0" presId="urn:microsoft.com/office/officeart/2005/8/layout/venn2"/>
    <dgm:cxn modelId="{A0849C0F-A184-465F-BAD7-8ACC09B22056}" srcId="{515B3A45-0984-4CD3-BFC8-E86A6EEF7610}" destId="{7CFBF612-CE31-4F55-90E5-1E9B2118AA47}" srcOrd="2" destOrd="0" parTransId="{25149877-C18F-4DBB-B124-C0C3E5FA1961}" sibTransId="{D5D61285-E723-4295-88B4-CA3C16B5073E}"/>
    <dgm:cxn modelId="{43C26417-EA51-4FFA-9077-11A034C771D6}" type="presOf" srcId="{7CFBF612-CE31-4F55-90E5-1E9B2118AA47}" destId="{6875D427-B628-43A5-BF55-FF5A1388E76C}" srcOrd="1" destOrd="0" presId="urn:microsoft.com/office/officeart/2005/8/layout/venn2"/>
    <dgm:cxn modelId="{D1258828-0E0B-42F3-8A02-20605A1EB0FA}" type="presOf" srcId="{986AAB39-81E3-4A54-A1BE-86B4FD43599D}" destId="{ED6AAFAE-B8F0-4572-8066-A5F9F895010B}" srcOrd="0" destOrd="0" presId="urn:microsoft.com/office/officeart/2005/8/layout/venn2"/>
    <dgm:cxn modelId="{84AC585F-4CCF-457E-B82D-DC1F16539A8E}" srcId="{515B3A45-0984-4CD3-BFC8-E86A6EEF7610}" destId="{032F8B8C-3BA9-418D-8710-3719E97F7CCF}" srcOrd="1" destOrd="0" parTransId="{51C6B855-27C2-4306-954D-518BEE933316}" sibTransId="{874E2ADF-2FD1-470D-8911-C8FB65A8560B}"/>
    <dgm:cxn modelId="{F5A74361-6372-4D0A-BC5F-3E8547E55452}" type="presOf" srcId="{986AAB39-81E3-4A54-A1BE-86B4FD43599D}" destId="{C5F93D5C-6592-4D2D-885F-06322CDE9CD3}" srcOrd="1" destOrd="0" presId="urn:microsoft.com/office/officeart/2005/8/layout/venn2"/>
    <dgm:cxn modelId="{8C338066-AC64-42B0-B941-CB6A42E0EE45}" type="presOf" srcId="{7CFBF612-CE31-4F55-90E5-1E9B2118AA47}" destId="{302BF69F-C37F-4583-81E7-3DFBD6C102FA}" srcOrd="0" destOrd="0" presId="urn:microsoft.com/office/officeart/2005/8/layout/venn2"/>
    <dgm:cxn modelId="{651515B7-B4E7-4A3D-B3A2-88C1D6887B02}" srcId="{515B3A45-0984-4CD3-BFC8-E86A6EEF7610}" destId="{986AAB39-81E3-4A54-A1BE-86B4FD43599D}" srcOrd="0" destOrd="0" parTransId="{BFFE71FE-637E-495E-BF21-2A8DFF246008}" sibTransId="{5EFFF126-15F7-40D8-AF47-720690F68D1F}"/>
    <dgm:cxn modelId="{F23C20CE-10FC-4516-81E6-381BB431E7FA}" type="presOf" srcId="{CD988D59-210E-4C5B-A8CF-5DD4C8B00F1D}" destId="{502D8F37-BFC5-4258-BD29-EBCB4994D750}" srcOrd="1" destOrd="0" presId="urn:microsoft.com/office/officeart/2005/8/layout/venn2"/>
    <dgm:cxn modelId="{D2D23DDC-0BFC-41C0-8300-083264A01F38}" srcId="{515B3A45-0984-4CD3-BFC8-E86A6EEF7610}" destId="{CD988D59-210E-4C5B-A8CF-5DD4C8B00F1D}" srcOrd="3" destOrd="0" parTransId="{7466D474-E860-47A2-ABD4-50D4DD9189DF}" sibTransId="{0DB3C78F-5491-43BA-96B1-D9F209A17A3B}"/>
    <dgm:cxn modelId="{672EF1E9-896C-42B9-97D8-F858A885F1FE}" type="presOf" srcId="{CD988D59-210E-4C5B-A8CF-5DD4C8B00F1D}" destId="{6D4F13FD-873E-4F0E-B4A7-52614D3878C2}" srcOrd="0" destOrd="0" presId="urn:microsoft.com/office/officeart/2005/8/layout/venn2"/>
    <dgm:cxn modelId="{E89F3AEB-FBAE-48B9-913F-4C8A2A0CC7FE}" type="presOf" srcId="{515B3A45-0984-4CD3-BFC8-E86A6EEF7610}" destId="{21B8228C-518B-41E6-A005-CA87E5754BCC}" srcOrd="0" destOrd="0" presId="urn:microsoft.com/office/officeart/2005/8/layout/venn2"/>
    <dgm:cxn modelId="{972EDADC-1F68-406A-962D-B3D127DE72F3}" type="presParOf" srcId="{21B8228C-518B-41E6-A005-CA87E5754BCC}" destId="{843599D7-0C51-4DA9-ADC1-816863E864C3}" srcOrd="0" destOrd="0" presId="urn:microsoft.com/office/officeart/2005/8/layout/venn2"/>
    <dgm:cxn modelId="{66ABA8EC-1961-43F3-B17A-39B6C80F7919}" type="presParOf" srcId="{843599D7-0C51-4DA9-ADC1-816863E864C3}" destId="{ED6AAFAE-B8F0-4572-8066-A5F9F895010B}" srcOrd="0" destOrd="0" presId="urn:microsoft.com/office/officeart/2005/8/layout/venn2"/>
    <dgm:cxn modelId="{DD791BEE-3B57-4A02-A2CA-4E10F181635F}" type="presParOf" srcId="{843599D7-0C51-4DA9-ADC1-816863E864C3}" destId="{C5F93D5C-6592-4D2D-885F-06322CDE9CD3}" srcOrd="1" destOrd="0" presId="urn:microsoft.com/office/officeart/2005/8/layout/venn2"/>
    <dgm:cxn modelId="{BBC4B2C1-38B2-4528-A924-6A953A171964}" type="presParOf" srcId="{21B8228C-518B-41E6-A005-CA87E5754BCC}" destId="{7B6637FB-3103-4AAD-961C-E32F66C2C38D}" srcOrd="1" destOrd="0" presId="urn:microsoft.com/office/officeart/2005/8/layout/venn2"/>
    <dgm:cxn modelId="{34F9BABF-FF03-481E-B919-1F42248327D7}" type="presParOf" srcId="{7B6637FB-3103-4AAD-961C-E32F66C2C38D}" destId="{7462A61E-ED80-4EC7-A2DE-5731BEEC6ECC}" srcOrd="0" destOrd="0" presId="urn:microsoft.com/office/officeart/2005/8/layout/venn2"/>
    <dgm:cxn modelId="{DABB7913-EA4F-43DE-BE96-1C964211E3BF}" type="presParOf" srcId="{7B6637FB-3103-4AAD-961C-E32F66C2C38D}" destId="{7A5D34BB-C76D-4A89-8291-CF5137EBC15B}" srcOrd="1" destOrd="0" presId="urn:microsoft.com/office/officeart/2005/8/layout/venn2"/>
    <dgm:cxn modelId="{9273ECCE-2333-4DE1-80F0-BB8EEEB7776A}" type="presParOf" srcId="{21B8228C-518B-41E6-A005-CA87E5754BCC}" destId="{1627AD6E-75A8-4C47-9C83-F371C50C37F0}" srcOrd="2" destOrd="0" presId="urn:microsoft.com/office/officeart/2005/8/layout/venn2"/>
    <dgm:cxn modelId="{64B8D7EC-C902-47E5-92CE-137DD00ABA27}" type="presParOf" srcId="{1627AD6E-75A8-4C47-9C83-F371C50C37F0}" destId="{302BF69F-C37F-4583-81E7-3DFBD6C102FA}" srcOrd="0" destOrd="0" presId="urn:microsoft.com/office/officeart/2005/8/layout/venn2"/>
    <dgm:cxn modelId="{14CB4F89-05C1-4C16-A3DC-D7A0DEF41B31}" type="presParOf" srcId="{1627AD6E-75A8-4C47-9C83-F371C50C37F0}" destId="{6875D427-B628-43A5-BF55-FF5A1388E76C}" srcOrd="1" destOrd="0" presId="urn:microsoft.com/office/officeart/2005/8/layout/venn2"/>
    <dgm:cxn modelId="{9EFEFCD4-6827-43A7-928A-28243405A9C0}" type="presParOf" srcId="{21B8228C-518B-41E6-A005-CA87E5754BCC}" destId="{2E951FD5-773F-456C-A058-BEFF5C9F5E7E}" srcOrd="3" destOrd="0" presId="urn:microsoft.com/office/officeart/2005/8/layout/venn2"/>
    <dgm:cxn modelId="{E9009FAC-1E57-4AF6-A36D-A0CD30C5B59A}" type="presParOf" srcId="{2E951FD5-773F-456C-A058-BEFF5C9F5E7E}" destId="{6D4F13FD-873E-4F0E-B4A7-52614D3878C2}" srcOrd="0" destOrd="0" presId="urn:microsoft.com/office/officeart/2005/8/layout/venn2"/>
    <dgm:cxn modelId="{05092C79-25AF-42E6-948C-BEA44210D356}" type="presParOf" srcId="{2E951FD5-773F-456C-A058-BEFF5C9F5E7E}" destId="{502D8F37-BFC5-4258-BD29-EBCB4994D750}" srcOrd="1" destOrd="0" presId="urn:microsoft.com/office/officeart/2005/8/layout/ven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6AAFAE-B8F0-4572-8066-A5F9F895010B}">
      <dsp:nvSpPr>
        <dsp:cNvPr id="0" name=""/>
        <dsp:cNvSpPr/>
      </dsp:nvSpPr>
      <dsp:spPr>
        <a:xfrm>
          <a:off x="1080119" y="0"/>
          <a:ext cx="6048672" cy="6048672"/>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rgbClr val="336600"/>
              </a:solidFill>
            </a:rPr>
            <a:t>Macro</a:t>
          </a:r>
        </a:p>
        <a:p>
          <a:pPr marL="0" lvl="0" indent="0" algn="ctr" defTabSz="889000">
            <a:lnSpc>
              <a:spcPct val="90000"/>
            </a:lnSpc>
            <a:spcBef>
              <a:spcPct val="0"/>
            </a:spcBef>
            <a:spcAft>
              <a:spcPct val="35000"/>
            </a:spcAft>
            <a:buNone/>
          </a:pPr>
          <a:r>
            <a:rPr lang="en-US" sz="1400" b="1" kern="1200" dirty="0">
              <a:solidFill>
                <a:srgbClr val="336600"/>
              </a:solidFill>
            </a:rPr>
            <a:t>Widely shared norms, values, beliefs &amp; laws</a:t>
          </a:r>
        </a:p>
      </dsp:txBody>
      <dsp:txXfrm>
        <a:off x="3258851" y="302433"/>
        <a:ext cx="1691208" cy="907300"/>
      </dsp:txXfrm>
    </dsp:sp>
    <dsp:sp modelId="{7462A61E-ED80-4EC7-A2DE-5731BEEC6ECC}">
      <dsp:nvSpPr>
        <dsp:cNvPr id="0" name=""/>
        <dsp:cNvSpPr/>
      </dsp:nvSpPr>
      <dsp:spPr>
        <a:xfrm>
          <a:off x="1684987" y="1209734"/>
          <a:ext cx="4838937" cy="4838937"/>
        </a:xfrm>
        <a:prstGeom prst="ellipse">
          <a:avLst/>
        </a:prstGeom>
        <a:solidFill>
          <a:schemeClr val="accent5">
            <a:hueOff val="-3311292"/>
            <a:satOff val="13270"/>
            <a:lumOff val="28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b="1" kern="1200" dirty="0" err="1">
              <a:solidFill>
                <a:srgbClr val="336600"/>
              </a:solidFill>
            </a:rPr>
            <a:t>Exo</a:t>
          </a:r>
          <a:endParaRPr lang="en-US" sz="2000" b="1" kern="1200" dirty="0">
            <a:solidFill>
              <a:srgbClr val="336600"/>
            </a:solidFill>
          </a:endParaRPr>
        </a:p>
        <a:p>
          <a:pPr marL="0" lvl="0" indent="0" algn="ctr" defTabSz="889000">
            <a:lnSpc>
              <a:spcPct val="90000"/>
            </a:lnSpc>
            <a:spcBef>
              <a:spcPct val="0"/>
            </a:spcBef>
            <a:spcAft>
              <a:spcPct val="35000"/>
            </a:spcAft>
            <a:buNone/>
          </a:pPr>
          <a:r>
            <a:rPr lang="en-US" sz="1400" b="1" kern="1200" dirty="0">
              <a:solidFill>
                <a:srgbClr val="336600"/>
              </a:solidFill>
            </a:rPr>
            <a:t>Wider community, support services media etc.</a:t>
          </a:r>
        </a:p>
      </dsp:txBody>
      <dsp:txXfrm>
        <a:off x="3258851" y="1500070"/>
        <a:ext cx="1691208" cy="871008"/>
      </dsp:txXfrm>
    </dsp:sp>
    <dsp:sp modelId="{302BF69F-C37F-4583-81E7-3DFBD6C102FA}">
      <dsp:nvSpPr>
        <dsp:cNvPr id="0" name=""/>
        <dsp:cNvSpPr/>
      </dsp:nvSpPr>
      <dsp:spPr>
        <a:xfrm>
          <a:off x="2289854" y="2419468"/>
          <a:ext cx="3629203" cy="3629203"/>
        </a:xfrm>
        <a:prstGeom prst="ellipse">
          <a:avLst/>
        </a:prstGeom>
        <a:solidFill>
          <a:schemeClr val="accent5">
            <a:hueOff val="-6622584"/>
            <a:satOff val="26541"/>
            <a:lumOff val="575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b="1" kern="1200" dirty="0" err="1">
              <a:solidFill>
                <a:srgbClr val="336600"/>
              </a:solidFill>
            </a:rPr>
            <a:t>Meso</a:t>
          </a:r>
          <a:endParaRPr lang="en-US" sz="2000" b="1" kern="1200" dirty="0">
            <a:solidFill>
              <a:srgbClr val="336600"/>
            </a:solidFill>
          </a:endParaRPr>
        </a:p>
        <a:p>
          <a:pPr marL="0" lvl="0" indent="0" algn="ctr" defTabSz="889000">
            <a:lnSpc>
              <a:spcPct val="90000"/>
            </a:lnSpc>
            <a:spcBef>
              <a:spcPct val="0"/>
            </a:spcBef>
            <a:spcAft>
              <a:spcPct val="35000"/>
            </a:spcAft>
            <a:buNone/>
          </a:pPr>
          <a:r>
            <a:rPr lang="en-US" sz="1400" b="1" kern="1200" dirty="0">
              <a:solidFill>
                <a:srgbClr val="336600"/>
              </a:solidFill>
            </a:rPr>
            <a:t>Home, school, </a:t>
          </a:r>
          <a:r>
            <a:rPr lang="en-US" sz="1400" b="1" kern="1200" dirty="0" err="1">
              <a:solidFill>
                <a:srgbClr val="336600"/>
              </a:solidFill>
            </a:rPr>
            <a:t>neighbourhood</a:t>
          </a:r>
          <a:r>
            <a:rPr lang="en-US" sz="1400" b="1" kern="1200" dirty="0">
              <a:solidFill>
                <a:srgbClr val="336600"/>
              </a:solidFill>
            </a:rPr>
            <a:t>, peer groups</a:t>
          </a:r>
        </a:p>
      </dsp:txBody>
      <dsp:txXfrm>
        <a:off x="3258851" y="2691659"/>
        <a:ext cx="1691208" cy="816570"/>
      </dsp:txXfrm>
    </dsp:sp>
    <dsp:sp modelId="{6D4F13FD-873E-4F0E-B4A7-52614D3878C2}">
      <dsp:nvSpPr>
        <dsp:cNvPr id="0" name=""/>
        <dsp:cNvSpPr/>
      </dsp:nvSpPr>
      <dsp:spPr>
        <a:xfrm>
          <a:off x="2925545" y="3560199"/>
          <a:ext cx="2419468" cy="2419468"/>
        </a:xfrm>
        <a:prstGeom prst="ellipse">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b="1" kern="1200" dirty="0"/>
            <a:t>Micro</a:t>
          </a:r>
        </a:p>
        <a:p>
          <a:pPr marL="0" lvl="0" indent="0" algn="ctr" defTabSz="844550">
            <a:lnSpc>
              <a:spcPct val="90000"/>
            </a:lnSpc>
            <a:spcBef>
              <a:spcPct val="0"/>
            </a:spcBef>
            <a:spcAft>
              <a:spcPct val="35000"/>
            </a:spcAft>
            <a:buNone/>
          </a:pPr>
          <a:r>
            <a:rPr lang="en-US" sz="1900" kern="1200" dirty="0"/>
            <a:t>Individual &amp; close Family</a:t>
          </a:r>
        </a:p>
      </dsp:txBody>
      <dsp:txXfrm>
        <a:off x="3279868" y="4165067"/>
        <a:ext cx="1710822" cy="1209734"/>
      </dsp:txXfrm>
    </dsp:sp>
  </dsp:spTree>
</dsp:drawing>
</file>

<file path=ppt/diagrams/layout1.xml><?xml version="1.0" encoding="utf-8"?>
<dgm:layoutDef xmlns:dgm="http://schemas.openxmlformats.org/drawingml/2006/diagram" xmlns:a="http://schemas.openxmlformats.org/drawingml/2006/main" uniqueId="urn:microsoft.com/office/officeart/2005/8/layout/venn2">
  <dgm:title val=""/>
  <dgm:desc val=""/>
  <dgm:catLst>
    <dgm:cat type="relationship" pri="30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resizeHandles val="exact"/>
    </dgm:varLst>
    <dgm:alg type="composite">
      <dgm:param type="ar" val="1"/>
    </dgm:alg>
    <dgm:shape xmlns:r="http://schemas.openxmlformats.org/officeDocument/2006/relationships" r:blip="">
      <dgm:adjLst/>
    </dgm:shape>
    <dgm:presOf/>
    <dgm:choose name="Name1">
      <dgm:if name="Name2" axis="ch" ptType="node" func="cnt" op="lte" val="3">
        <dgm:constrLst>
          <dgm:constr type="w" for="ch" forName="comp1" refType="w"/>
          <dgm:constr type="h" for="ch" forName="comp1" refType="w" refFor="ch" refForName="comp1"/>
          <dgm:constr type="w" for="ch" forName="comp2" refType="w" fact="0.75"/>
          <dgm:constr type="h" for="ch" forName="comp2" refType="w" refFor="ch" refForName="comp2"/>
          <dgm:constr type="ctrX" for="ch" forName="comp2" refType="ctrX" refFor="ch" refForName="comp1"/>
          <dgm:constr type="b" for="ch" forName="comp2" refType="b" refFor="ch" refForName="comp1"/>
          <dgm:constr type="w" for="ch" forName="comp3" refType="w" fact="0.5"/>
          <dgm:constr type="h" for="ch" forName="comp3" refType="w" refFor="ch" refForName="comp3"/>
          <dgm:constr type="ctrX" for="ch" forName="comp3" refType="ctrX" refFor="ch" refForName="comp1"/>
          <dgm:constr type="b" for="ch" forName="comp3" refType="b" refFor="ch" refForName="comp1"/>
          <dgm:constr type="primFontSz" for="des" ptType="node" op="equ" val="65"/>
        </dgm:constrLst>
      </dgm:if>
      <dgm:if name="Name3" axis="ch" ptType="node" func="cnt" op="equ" val="4">
        <dgm:constrLst>
          <dgm:constr type="w" for="ch" forName="comp1" refType="w"/>
          <dgm:constr type="h" for="ch" forName="comp1" refType="w" refFor="ch" refForName="comp1"/>
          <dgm:constr type="w" for="ch" forName="comp2" refType="w" fact="0.8"/>
          <dgm:constr type="h" for="ch" forName="comp2" refType="w" refFor="ch" refForName="comp2"/>
          <dgm:constr type="ctrX" for="ch" forName="comp2" refType="ctrX" refFor="ch" refForName="comp1"/>
          <dgm:constr type="b" for="ch" forName="comp2" refType="b" refFor="ch" refForName="comp1"/>
          <dgm:constr type="w" for="ch" forName="comp3" refType="w" fact="0.6"/>
          <dgm:constr type="h" for="ch" forName="comp3" refType="w" refFor="ch" refForName="comp3"/>
          <dgm:constr type="ctrX" for="ch" forName="comp3" refType="ctrX" refFor="ch" refForName="comp1"/>
          <dgm:constr type="b" for="ch" forName="comp3" refType="b" refFor="ch" refForName="comp1"/>
          <dgm:constr type="w" for="ch" forName="comp4" refType="w" fact="0.4"/>
          <dgm:constr type="h" for="ch" forName="comp4" refType="w" refFor="ch" refForName="comp4"/>
          <dgm:constr type="ctrX" for="ch" forName="comp4" refType="ctrX" refFor="ch" refForName="comp1"/>
          <dgm:constr type="b" for="ch" forName="comp4" refType="b" refFor="ch" refForName="comp1"/>
          <dgm:constr type="primFontSz" for="des" ptType="node" op="equ" val="65"/>
        </dgm:constrLst>
      </dgm:if>
      <dgm:else name="Name4">
        <dgm:constrLst>
          <dgm:constr type="w" for="ch" forName="comp1" refType="w"/>
          <dgm:constr type="h" for="ch" forName="comp1" refType="w" refFor="ch" refForName="comp1"/>
          <dgm:constr type="w" for="ch" forName="comp2" refType="w" fact="0.85"/>
          <dgm:constr type="h" for="ch" forName="comp2" refType="w" refFor="ch" refForName="comp2"/>
          <dgm:constr type="ctrX" for="ch" forName="comp2" refType="ctrX" refFor="ch" refForName="comp1"/>
          <dgm:constr type="b" for="ch" forName="comp2" refType="b" refFor="ch" refForName="comp1"/>
          <dgm:constr type="w" for="ch" forName="comp3" refType="w" fact="0.7"/>
          <dgm:constr type="h" for="ch" forName="comp3" refType="w" refFor="ch" refForName="comp3"/>
          <dgm:constr type="ctrX" for="ch" forName="comp3" refType="ctrX" refFor="ch" refForName="comp1"/>
          <dgm:constr type="b" for="ch" forName="comp3" refType="b" refFor="ch" refForName="comp1"/>
          <dgm:constr type="w" for="ch" forName="comp4" refType="w" fact="0.55"/>
          <dgm:constr type="h" for="ch" forName="comp4" refType="w" refFor="ch" refForName="comp4"/>
          <dgm:constr type="ctrX" for="ch" forName="comp4" refType="ctrX" refFor="ch" refForName="comp1"/>
          <dgm:constr type="b" for="ch" forName="comp4" refType="b" refFor="ch" refForName="comp1"/>
          <dgm:constr type="w" for="ch" forName="comp5" refType="w" fact="0.4"/>
          <dgm:constr type="h" for="ch" forName="comp5" refType="w" refFor="ch" refForName="comp5"/>
          <dgm:constr type="ctrX" for="ch" forName="comp5" refType="ctrX" refFor="ch" refForName="comp1"/>
          <dgm:constr type="b" for="ch" forName="comp5" refType="b" refFor="ch" refForName="comp1"/>
          <dgm:constr type="w" for="ch" forName="comp6" refType="w" fact="0.25"/>
          <dgm:constr type="h" for="ch" forName="comp6" refType="w" refFor="ch" refForName="comp6"/>
          <dgm:constr type="ctrX" for="ch" forName="comp6" refType="ctrX" refFor="ch" refForName="comp1"/>
          <dgm:constr type="b" for="ch" forName="comp6" refType="b" refFor="ch" refForName="comp1"/>
          <dgm:constr type="w" for="ch" forName="comp7" refType="w" fact="0.15"/>
          <dgm:constr type="h" for="ch" forName="comp7" refType="w" refFor="ch" refForName="comp7"/>
          <dgm:constr type="ctrX" for="ch" forName="comp7" refType="ctrX" refFor="ch" refForName="comp1"/>
          <dgm:constr type="b" for="ch" forName="comp7" refType="b" refFor="ch" refForName="comp1"/>
          <dgm:constr type="primFontSz" for="des" ptType="node" op="equ" val="65"/>
        </dgm:constrLst>
      </dgm:else>
    </dgm:choose>
    <dgm:ruleLst/>
    <dgm:choose name="Name5">
      <dgm:if name="Name6" axis="ch" ptType="node" func="cnt" op="gte" val="1">
        <dgm:layoutNode name="comp1">
          <dgm:alg type="composite"/>
          <dgm:shape xmlns:r="http://schemas.openxmlformats.org/officeDocument/2006/relationships" r:blip="">
            <dgm:adjLst/>
          </dgm:shape>
          <dgm:presOf/>
          <dgm:choose name="Name7">
            <dgm:if name="Name8" axis="ch" ptType="node" func="cnt" op="equ" val="1">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5"/>
                <dgm:constr type="w" for="ch" forName="c1text" refType="w" refFor="ch" refForName="circle1" fact="0.70711"/>
                <dgm:constr type="h" for="ch" forName="c1text" refType="h" refFor="ch" refForName="circle1" fact="0.5"/>
              </dgm:constrLst>
            </dgm:if>
            <dgm:if name="Name9" axis="ch" ptType="node" func="cnt" op="equ" val="2">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6"/>
                <dgm:constr type="w" for="ch" forName="c1text" refType="w" refFor="ch" refForName="circle1" fact="0.525"/>
                <dgm:constr type="h" for="ch" forName="c1text" refType="h" refFor="ch" refForName="circle1" fact="0.17"/>
              </dgm:constrLst>
            </dgm:if>
            <dgm:if name="Name10" axis="ch" ptType="node" func="cnt" op="equ" val="3">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3495"/>
                <dgm:constr type="h" for="ch" forName="c1text" refType="h" refFor="ch" refForName="circle1" fact="0.15"/>
              </dgm:constrLst>
            </dgm:if>
            <dgm:if name="Name11" axis="ch" ptType="node" func="cnt" op="equ" val="4">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2796"/>
                <dgm:constr type="h" for="ch" forName="c1text" refType="h" refFor="ch" refForName="circle1" fact="0.15"/>
              </dgm:constrLst>
            </dgm:if>
            <dgm:if name="Name12" axis="ch" ptType="node" func="cnt" op="gte" val="5">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
                <dgm:constr type="w" for="ch" forName="c1text" refType="w" refFor="ch" refForName="circle1" fact="0.375"/>
                <dgm:constr type="h" for="ch" forName="c1text" refType="h" refFor="ch" refForName="circle1" fact="0.1"/>
              </dgm:constrLst>
            </dgm:if>
            <dgm:else name="Name13"/>
          </dgm:choose>
          <dgm:ruleLst/>
          <dgm:layoutNode name="circle1" styleLbl="node1">
            <dgm:alg type="sp"/>
            <dgm:shape xmlns:r="http://schemas.openxmlformats.org/officeDocument/2006/relationships" type="ellipse" r:blip="">
              <dgm:adjLst/>
            </dgm:shape>
            <dgm:presOf axis="ch desOrSelf" ptType="node node" st="1 1" cnt="1 0"/>
            <dgm:constrLst>
              <dgm:constr type="h" refType="w"/>
            </dgm:constrLst>
            <dgm:ruleLst/>
          </dgm:layoutNode>
          <dgm:layoutNode name="c1text">
            <dgm:varLst>
              <dgm:bulletEnabled val="1"/>
            </dgm:varLst>
            <dgm:alg type="tx"/>
            <dgm:shape xmlns:r="http://schemas.openxmlformats.org/officeDocument/2006/relationships" type="rect" r:blip="" hideGeom="1">
              <dgm:adjLst/>
            </dgm:shape>
            <dgm:presOf axis="ch desOrSelf" ptType="node node" st="1 1" cnt="1 0"/>
            <dgm:constrLst/>
            <dgm:ruleLst>
              <dgm:rule type="primFontSz" val="5" fact="NaN" max="NaN"/>
            </dgm:ruleLst>
          </dgm:layoutNode>
        </dgm:layoutNode>
      </dgm:if>
      <dgm:else name="Name14"/>
    </dgm:choose>
    <dgm:choose name="Name15">
      <dgm:if name="Name16" axis="ch" ptType="node" func="cnt" op="gte" val="2">
        <dgm:layoutNode name="comp2">
          <dgm:alg type="composite"/>
          <dgm:shape xmlns:r="http://schemas.openxmlformats.org/officeDocument/2006/relationships" r:blip="">
            <dgm:adjLst/>
          </dgm:shape>
          <dgm:presOf/>
          <dgm:choose name="Name17">
            <dgm:if name="Name18" axis="ch" ptType="node" func="cnt" op="equ" val="2">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5"/>
                <dgm:constr type="w" for="ch" forName="c2text" refType="w" refFor="ch" refForName="circle2" fact="0.70711"/>
                <dgm:constr type="h" for="ch" forName="c2text" refType="h" refFor="ch" refForName="circle2" fact="0.5"/>
              </dgm:constrLst>
            </dgm:if>
            <dgm:if name="Name19" axis="ch" ptType="node" func="cnt" op="equ" val="3">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625"/>
                <dgm:constr type="w" for="ch" forName="c2text" refType="w" refFor="ch" refForName="circle2" fact="0.466"/>
                <dgm:constr type="h" for="ch" forName="c2text" refType="h" refFor="ch" refForName="circle2" fact="0.1875"/>
              </dgm:constrLst>
            </dgm:if>
            <dgm:if name="Name20" axis="ch" ptType="node" func="cnt" op="equ" val="4">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
                <dgm:constr type="w" for="ch" forName="c2text" refType="w" refFor="ch" refForName="circle2" fact="0.3495"/>
                <dgm:constr type="h" for="ch" forName="c2text" refType="h" refFor="ch" refForName="circle2" fact="0.18"/>
              </dgm:constrLst>
            </dgm:if>
            <dgm:if name="Name21" axis="ch" ptType="node" func="cnt" op="gte" val="5">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15"/>
                <dgm:constr type="w" for="ch" forName="c2text" refType="w" refFor="ch" refForName="circle2" fact="0.43125"/>
                <dgm:constr type="h" for="ch" forName="c2text" refType="h" refFor="ch" refForName="circle2" fact="0.115"/>
              </dgm:constrLst>
            </dgm:if>
            <dgm:else name="Name22"/>
          </dgm:choose>
          <dgm:ruleLst/>
          <dgm:layoutNode name="circle2" styleLbl="node1">
            <dgm:alg type="sp"/>
            <dgm:shape xmlns:r="http://schemas.openxmlformats.org/officeDocument/2006/relationships" type="ellipse" r:blip="">
              <dgm:adjLst/>
            </dgm:shape>
            <dgm:presOf axis="ch desOrSelf" ptType="node node" st="2 1" cnt="1 0"/>
            <dgm:constrLst>
              <dgm:constr type="h" refType="w"/>
            </dgm:constrLst>
            <dgm:ruleLst/>
          </dgm:layoutNode>
          <dgm:layoutNode name="c2text">
            <dgm:varLst>
              <dgm:bulletEnabled val="1"/>
            </dgm:varLst>
            <dgm:alg type="tx"/>
            <dgm:shape xmlns:r="http://schemas.openxmlformats.org/officeDocument/2006/relationships" type="rect" r:blip="" hideGeom="1">
              <dgm:adjLst/>
            </dgm:shape>
            <dgm:presOf axis="ch desOrSelf" ptType="node node" st="2 1" cnt="1 0"/>
            <dgm:constrLst/>
            <dgm:ruleLst>
              <dgm:rule type="primFontSz" val="5" fact="NaN" max="NaN"/>
            </dgm:ruleLst>
          </dgm:layoutNode>
        </dgm:layoutNode>
      </dgm:if>
      <dgm:else name="Name23"/>
    </dgm:choose>
    <dgm:choose name="Name24">
      <dgm:if name="Name25" axis="ch" ptType="node" func="cnt" op="gte" val="3">
        <dgm:layoutNode name="comp3">
          <dgm:alg type="composite"/>
          <dgm:shape xmlns:r="http://schemas.openxmlformats.org/officeDocument/2006/relationships" r:blip="">
            <dgm:adjLst/>
          </dgm:shape>
          <dgm:presOf/>
          <dgm:choose name="Name26">
            <dgm:if name="Name27" axis="ch" ptType="node" func="cnt" op="equ" val="3">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5"/>
                <dgm:constr type="w" for="ch" forName="c3text" refType="w" refFor="ch" refForName="circle3" fact="0.70711"/>
                <dgm:constr type="h" for="ch" forName="c3text" refType="h" refFor="ch" refForName="circle3" fact="0.5"/>
              </dgm:constrLst>
            </dgm:if>
            <dgm:if name="Name28" axis="ch" ptType="node" func="cnt" op="equ" val="4">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875"/>
                <dgm:constr type="w" for="ch" forName="c3text" refType="w" refFor="ch" refForName="circle3" fact="0.466"/>
                <dgm:constr type="h" for="ch" forName="c3text" refType="h" refFor="ch" refForName="circle3" fact="0.225"/>
              </dgm:constrLst>
            </dgm:if>
            <dgm:if name="Name29" axis="ch" ptType="node" func="cnt" op="gte" val="5">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38"/>
                <dgm:constr type="w" for="ch" forName="c3text" refType="w" refFor="ch" refForName="circle3" fact="0.5175"/>
                <dgm:constr type="h" for="ch" forName="c3text" refType="h" refFor="ch" refForName="circle3" fact="0.138"/>
              </dgm:constrLst>
            </dgm:if>
            <dgm:else name="Name30"/>
          </dgm:choose>
          <dgm:ruleLst/>
          <dgm:layoutNode name="circle3" styleLbl="node1">
            <dgm:alg type="sp"/>
            <dgm:shape xmlns:r="http://schemas.openxmlformats.org/officeDocument/2006/relationships" type="ellipse" r:blip="">
              <dgm:adjLst/>
            </dgm:shape>
            <dgm:presOf axis="ch desOrSelf" ptType="node node" st="3 1" cnt="1 0"/>
            <dgm:constrLst>
              <dgm:constr type="h" refType="w"/>
            </dgm:constrLst>
            <dgm:ruleLst/>
          </dgm:layoutNode>
          <dgm:layoutNode name="c3text">
            <dgm:varLst>
              <dgm:bulletEnabled val="1"/>
            </dgm:varLst>
            <dgm:alg type="tx"/>
            <dgm:shape xmlns:r="http://schemas.openxmlformats.org/officeDocument/2006/relationships" type="rect" r:blip="" hideGeom="1">
              <dgm:adjLst/>
            </dgm:shape>
            <dgm:presOf axis="ch desOrSelf" ptType="node node" st="3 1" cnt="1 0"/>
            <dgm:constrLst/>
            <dgm:ruleLst>
              <dgm:rule type="primFontSz" val="5" fact="NaN" max="NaN"/>
            </dgm:ruleLst>
          </dgm:layoutNode>
        </dgm:layoutNode>
      </dgm:if>
      <dgm:else name="Name31"/>
    </dgm:choose>
    <dgm:choose name="Name32">
      <dgm:if name="Name33" axis="ch" ptType="node" func="cnt" op="gte" val="4">
        <dgm:layoutNode name="comp4">
          <dgm:alg type="composite"/>
          <dgm:shape xmlns:r="http://schemas.openxmlformats.org/officeDocument/2006/relationships" r:blip="">
            <dgm:adjLst/>
          </dgm:shape>
          <dgm:presOf/>
          <dgm:choose name="Name34">
            <dgm:if name="Name35" axis="ch" ptType="node" func="cnt" op="equ" val="4">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5"/>
                <dgm:constr type="w" for="ch" forName="c4text" refType="w" refFor="ch" refForName="circle4" fact="0.70711"/>
                <dgm:constr type="h" for="ch" forName="c4text" refType="h" refFor="ch" refForName="circle4" fact="0.5"/>
              </dgm:constrLst>
            </dgm:if>
            <dgm:if name="Name36" axis="ch" ptType="node" func="cnt" op="gte" val="5">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18"/>
                <dgm:constr type="w" for="ch" forName="c4text" refType="w" refFor="ch" refForName="circle4" fact="0.54"/>
                <dgm:constr type="h" for="ch" forName="c4text" refType="h" refFor="ch" refForName="circle4" fact="0.18"/>
              </dgm:constrLst>
            </dgm:if>
            <dgm:else name="Name37"/>
          </dgm:choose>
          <dgm:ruleLst/>
          <dgm:layoutNode name="circle4" styleLbl="node1">
            <dgm:alg type="sp"/>
            <dgm:shape xmlns:r="http://schemas.openxmlformats.org/officeDocument/2006/relationships" type="ellipse" r:blip="">
              <dgm:adjLst/>
            </dgm:shape>
            <dgm:presOf axis="ch desOrSelf" ptType="node node" st="4 1" cnt="1 0"/>
            <dgm:constrLst>
              <dgm:constr type="h" refType="w"/>
            </dgm:constrLst>
            <dgm:ruleLst/>
          </dgm:layoutNode>
          <dgm:layoutNode name="c4text">
            <dgm:varLst>
              <dgm:bulletEnabled val="1"/>
            </dgm:varLst>
            <dgm:alg type="tx"/>
            <dgm:shape xmlns:r="http://schemas.openxmlformats.org/officeDocument/2006/relationships" type="rect" r:blip="" hideGeom="1">
              <dgm:adjLst/>
            </dgm:shape>
            <dgm:presOf axis="ch desOrSelf" ptType="node node" st="4 1" cnt="1 0"/>
            <dgm:constrLst/>
            <dgm:ruleLst>
              <dgm:rule type="primFontSz" val="5" fact="NaN" max="NaN"/>
            </dgm:ruleLst>
          </dgm:layoutNode>
        </dgm:layoutNode>
      </dgm:if>
      <dgm:else name="Name38"/>
    </dgm:choose>
    <dgm:choose name="Name39">
      <dgm:if name="Name40" axis="ch" ptType="node" func="cnt" op="gte" val="5">
        <dgm:layoutNode name="comp5">
          <dgm:alg type="composite"/>
          <dgm:shape xmlns:r="http://schemas.openxmlformats.org/officeDocument/2006/relationships" r:blip="">
            <dgm:adjLst/>
          </dgm:shape>
          <dgm:presOf/>
          <dgm:choose name="Name41">
            <dgm:if name="Name42" axis="ch" ptType="node" func="cnt" op="equ" val="5">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5"/>
                <dgm:constr type="w" for="ch" forName="c5text" refType="w" refFor="ch" refForName="circle5" fact="0.70711"/>
                <dgm:constr type="h" for="ch" forName="c5text" refType="h" refFor="ch" refForName="circle5" fact="0.5"/>
              </dgm:constrLst>
            </dgm:if>
            <dgm:if name="Name43" axis="ch" ptType="node" func="cnt" op="gte" val="6">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25"/>
                <dgm:constr type="w" for="ch" forName="c5text" refType="w" refFor="ch" refForName="circle5" fact="0.65"/>
                <dgm:constr type="h" for="ch" forName="c5text" refType="h" refFor="ch" refForName="circle5" fact="0.25"/>
              </dgm:constrLst>
            </dgm:if>
            <dgm:else name="Name44"/>
          </dgm:choose>
          <dgm:ruleLst/>
          <dgm:layoutNode name="circle5" styleLbl="node1">
            <dgm:alg type="sp"/>
            <dgm:shape xmlns:r="http://schemas.openxmlformats.org/officeDocument/2006/relationships" type="ellipse" r:blip="">
              <dgm:adjLst/>
            </dgm:shape>
            <dgm:presOf axis="ch desOrSelf" ptType="node node" st="5 1" cnt="1 0"/>
            <dgm:constrLst>
              <dgm:constr type="h" refType="w"/>
            </dgm:constrLst>
            <dgm:ruleLst/>
          </dgm:layoutNode>
          <dgm:layoutNode name="c5text">
            <dgm:varLst>
              <dgm:bulletEnabled val="1"/>
            </dgm:varLst>
            <dgm:alg type="tx"/>
            <dgm:shape xmlns:r="http://schemas.openxmlformats.org/officeDocument/2006/relationships" type="rect" r:blip="" hideGeom="1">
              <dgm:adjLst/>
            </dgm:shape>
            <dgm:presOf axis="ch desOrSelf" ptType="node node" st="5 1" cnt="1 0"/>
            <dgm:constrLst/>
            <dgm:ruleLst>
              <dgm:rule type="primFontSz" val="5" fact="NaN" max="NaN"/>
            </dgm:ruleLst>
          </dgm:layoutNode>
        </dgm:layoutNode>
      </dgm:if>
      <dgm:else name="Name45"/>
    </dgm:choose>
    <dgm:choose name="Name46">
      <dgm:if name="Name47" axis="ch" ptType="node" func="cnt" op="gte" val="6">
        <dgm:layoutNode name="comp6">
          <dgm:alg type="composite"/>
          <dgm:shape xmlns:r="http://schemas.openxmlformats.org/officeDocument/2006/relationships" r:blip="">
            <dgm:adjLst/>
          </dgm:shape>
          <dgm:presOf/>
          <dgm:choose name="Name48">
            <dgm:if name="Name49" axis="ch" ptType="node" func="cnt" op="equ" val="6">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5"/>
                <dgm:constr type="w" for="ch" forName="c6text" refType="w" refFor="ch" refForName="circle6" fact="0.70711"/>
                <dgm:constr type="h" for="ch" forName="c6text" refType="h" refFor="ch" refForName="circle6" fact="0.5"/>
              </dgm:constrLst>
            </dgm:if>
            <dgm:if name="Name50" axis="ch" ptType="node" func="cnt" op="gte" val="7">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27"/>
                <dgm:constr type="w" for="ch" forName="c6text" refType="w" refFor="ch" refForName="circle6" fact="0.68"/>
                <dgm:constr type="h" for="ch" forName="c6text" refType="h" refFor="ch" refForName="circle6" fact="0.241"/>
              </dgm:constrLst>
            </dgm:if>
            <dgm:else name="Name51"/>
          </dgm:choose>
          <dgm:ruleLst/>
          <dgm:layoutNode name="circle6" styleLbl="node1">
            <dgm:alg type="sp"/>
            <dgm:shape xmlns:r="http://schemas.openxmlformats.org/officeDocument/2006/relationships" type="ellipse" r:blip="">
              <dgm:adjLst/>
            </dgm:shape>
            <dgm:presOf axis="ch desOrSelf" ptType="node node" st="6 1" cnt="1 0"/>
            <dgm:constrLst>
              <dgm:constr type="h" refType="w"/>
            </dgm:constrLst>
            <dgm:ruleLst/>
          </dgm:layoutNode>
          <dgm:layoutNode name="c6text">
            <dgm:varLst>
              <dgm:bulletEnabled val="1"/>
            </dgm:varLst>
            <dgm:alg type="tx"/>
            <dgm:shape xmlns:r="http://schemas.openxmlformats.org/officeDocument/2006/relationships" type="rect" r:blip="" hideGeom="1">
              <dgm:adjLst/>
            </dgm:shape>
            <dgm:presOf axis="ch desOrSelf" ptType="node node" st="6 1" cnt="1 0"/>
            <dgm:constrLst/>
            <dgm:ruleLst>
              <dgm:rule type="primFontSz" val="5" fact="NaN" max="NaN"/>
            </dgm:ruleLst>
          </dgm:layoutNode>
        </dgm:layoutNode>
      </dgm:if>
      <dgm:else name="Name52"/>
    </dgm:choose>
    <dgm:choose name="Name53">
      <dgm:if name="Name54" axis="ch" ptType="node" func="cnt" op="gte" val="7">
        <dgm:layoutNode name="comp7">
          <dgm:alg type="composite"/>
          <dgm:shape xmlns:r="http://schemas.openxmlformats.org/officeDocument/2006/relationships" r:blip="">
            <dgm:adjLst/>
          </dgm:shape>
          <dgm:presOf/>
          <dgm:constrLst>
            <dgm:constr type="w" for="ch" forName="circle7" refType="w"/>
            <dgm:constr type="h" for="ch" forName="circle7" refType="h"/>
            <dgm:constr type="ctrX" for="ch" forName="circle7" refType="w" fact="0.5"/>
            <dgm:constr type="ctrY" for="ch" forName="circle7" refType="h" fact="0.5"/>
            <dgm:constr type="ctrX" for="ch" forName="c7text" refType="w" fact="0.5"/>
            <dgm:constr type="ctrY" for="ch" forName="c7text" refType="h" fact="0.5"/>
            <dgm:constr type="w" for="ch" forName="c7text" refType="w" refFor="ch" refForName="circle7" fact="0.70711"/>
            <dgm:constr type="h" for="ch" forName="c7text" refType="h" refFor="ch" refForName="circle7" fact="0.5"/>
          </dgm:constrLst>
          <dgm:ruleLst/>
          <dgm:layoutNode name="circle7" styleLbl="node1">
            <dgm:alg type="sp"/>
            <dgm:shape xmlns:r="http://schemas.openxmlformats.org/officeDocument/2006/relationships" type="ellipse" r:blip="">
              <dgm:adjLst/>
            </dgm:shape>
            <dgm:presOf axis="ch desOrSelf" ptType="node node" st="7 1" cnt="1 0"/>
            <dgm:constrLst>
              <dgm:constr type="h" refType="w"/>
            </dgm:constrLst>
            <dgm:ruleLst/>
          </dgm:layoutNode>
          <dgm:layoutNode name="c7text">
            <dgm:varLst>
              <dgm:bulletEnabled val="1"/>
            </dgm:varLst>
            <dgm:alg type="tx"/>
            <dgm:shape xmlns:r="http://schemas.openxmlformats.org/officeDocument/2006/relationships" type="rect" r:blip="" hideGeom="1">
              <dgm:adjLst/>
            </dgm:shape>
            <dgm:presOf axis="ch desOrSelf" ptType="node node" st="7 1" cnt="1 0"/>
            <dgm:constrLst/>
            <dgm:ruleLst>
              <dgm:rule type="primFontSz" val="5" fact="NaN" max="NaN"/>
            </dgm:ruleLst>
          </dgm:layoutNode>
        </dgm:layoutNode>
      </dgm:if>
      <dgm:else name="Name5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14/11/2023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14/11/2023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14/11/2023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14/11/2023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14/11/2023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14/11/2023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14/11/2023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14/11/2023</a:t>
            </a:fld>
            <a:endParaRPr lang="en-GB"/>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719404" y="6108239"/>
            <a:ext cx="229516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6.jpg"/><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3" Type="http://schemas.openxmlformats.org/officeDocument/2006/relationships/hyperlink" Target="https://doi.org/10.2307/2088175" TargetMode="External"/><Relationship Id="rId2" Type="http://schemas.openxmlformats.org/officeDocument/2006/relationships/hyperlink" Target="https://ebookcentral.proquest.com/lib/trinity/detail.action?docID=3300702&amp;pq-origsite=primo" TargetMode="External"/><Relationship Id="rId1" Type="http://schemas.openxmlformats.org/officeDocument/2006/relationships/slideLayout" Target="../slideLayouts/slideLayout6.xml"/><Relationship Id="rId4" Type="http://schemas.openxmlformats.org/officeDocument/2006/relationships/hyperlink" Target="https://www-vlebooks-com.ezproxy.uwtsd.ac.uk/Product/Index/1025521?page=0&amp;startBookmarkId=-1" TargetMode="External"/></Relationships>
</file>

<file path=ppt/slides/_rels/slide43.xml.rels><?xml version="1.0" encoding="UTF-8" standalone="yes"?>
<Relationships xmlns="http://schemas.openxmlformats.org/package/2006/relationships"><Relationship Id="rId3" Type="http://schemas.openxmlformats.org/officeDocument/2006/relationships/hyperlink" Target="https://doi.org/10.1186/2193-1801-2-191" TargetMode="External"/><Relationship Id="rId2" Type="http://schemas.openxmlformats.org/officeDocument/2006/relationships/hyperlink" Target="https://www-jstor-org.ezproxy.uwtsd.ac.uk/stable/3090283"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AC423D15-6D71-46FC-8AC2-3DD734C2CBCD}"/>
              </a:ext>
            </a:extLst>
          </p:cNvPr>
          <p:cNvSpPr/>
          <p:nvPr/>
        </p:nvSpPr>
        <p:spPr>
          <a:xfrm>
            <a:off x="5015880" y="1196752"/>
            <a:ext cx="2232248" cy="1800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4C1BEA7B-91F2-418C-98B8-0C844F845C65}"/>
              </a:ext>
            </a:extLst>
          </p:cNvPr>
          <p:cNvSpPr/>
          <p:nvPr/>
        </p:nvSpPr>
        <p:spPr>
          <a:xfrm>
            <a:off x="8220236" y="529052"/>
            <a:ext cx="1764196" cy="14597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C39EE6ED-030B-4629-AC68-23DF8F7FAD33}"/>
              </a:ext>
            </a:extLst>
          </p:cNvPr>
          <p:cNvSpPr/>
          <p:nvPr/>
        </p:nvSpPr>
        <p:spPr>
          <a:xfrm>
            <a:off x="7608168" y="2708920"/>
            <a:ext cx="2376264" cy="148121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a:extLst>
              <a:ext uri="{FF2B5EF4-FFF2-40B4-BE49-F238E27FC236}">
                <a16:creationId xmlns:a16="http://schemas.microsoft.com/office/drawing/2014/main" id="{33DAB6F4-BD48-4D21-955A-FB85ED381C8F}"/>
              </a:ext>
            </a:extLst>
          </p:cNvPr>
          <p:cNvSpPr/>
          <p:nvPr/>
        </p:nvSpPr>
        <p:spPr>
          <a:xfrm>
            <a:off x="2783632" y="2420888"/>
            <a:ext cx="1152128" cy="176924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837BDC00-626B-4D83-99E3-F82A998CAAA9}"/>
              </a:ext>
            </a:extLst>
          </p:cNvPr>
          <p:cNvSpPr/>
          <p:nvPr/>
        </p:nvSpPr>
        <p:spPr>
          <a:xfrm>
            <a:off x="2207568" y="540536"/>
            <a:ext cx="2376264" cy="14597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CB1914BA-9589-4531-800E-BD1A3DA25442}"/>
              </a:ext>
            </a:extLst>
          </p:cNvPr>
          <p:cNvSpPr txBox="1"/>
          <p:nvPr/>
        </p:nvSpPr>
        <p:spPr>
          <a:xfrm>
            <a:off x="1991544" y="4293096"/>
            <a:ext cx="7560840" cy="523220"/>
          </a:xfrm>
          <a:prstGeom prst="rect">
            <a:avLst/>
          </a:prstGeom>
          <a:noFill/>
        </p:spPr>
        <p:txBody>
          <a:bodyPr wrap="square" rtlCol="0">
            <a:spAutoFit/>
          </a:bodyPr>
          <a:lstStyle/>
          <a:p>
            <a:r>
              <a:rPr lang="en-GB" sz="2800" b="1" dirty="0"/>
              <a:t>ECSO4002: Who Are We?: Culture and Identity</a:t>
            </a:r>
          </a:p>
        </p:txBody>
      </p:sp>
      <p:sp>
        <p:nvSpPr>
          <p:cNvPr id="5" name="TextBox 4">
            <a:extLst>
              <a:ext uri="{FF2B5EF4-FFF2-40B4-BE49-F238E27FC236}">
                <a16:creationId xmlns:a16="http://schemas.microsoft.com/office/drawing/2014/main" id="{8847BA2E-E392-43AD-9DA9-0074AE4FFBB8}"/>
              </a:ext>
            </a:extLst>
          </p:cNvPr>
          <p:cNvSpPr txBox="1"/>
          <p:nvPr/>
        </p:nvSpPr>
        <p:spPr>
          <a:xfrm>
            <a:off x="1995871" y="4960333"/>
            <a:ext cx="7560840" cy="954107"/>
          </a:xfrm>
          <a:prstGeom prst="rect">
            <a:avLst/>
          </a:prstGeom>
          <a:noFill/>
        </p:spPr>
        <p:txBody>
          <a:bodyPr wrap="square" rtlCol="0">
            <a:spAutoFit/>
          </a:bodyPr>
          <a:lstStyle/>
          <a:p>
            <a:r>
              <a:rPr lang="en-GB" sz="2800" b="1" dirty="0"/>
              <a:t>Theme 2: Key Concepts - Theories of Identity (Part 1)</a:t>
            </a:r>
          </a:p>
        </p:txBody>
      </p:sp>
      <p:pic>
        <p:nvPicPr>
          <p:cNvPr id="7" name="Picture 6">
            <a:extLst>
              <a:ext uri="{FF2B5EF4-FFF2-40B4-BE49-F238E27FC236}">
                <a16:creationId xmlns:a16="http://schemas.microsoft.com/office/drawing/2014/main" id="{041012B6-836E-4358-92CE-4BD8FDBC7EE4}"/>
              </a:ext>
            </a:extLst>
          </p:cNvPr>
          <p:cNvPicPr>
            <a:picLocks noChangeAspect="1"/>
          </p:cNvPicPr>
          <p:nvPr/>
        </p:nvPicPr>
        <p:blipFill>
          <a:blip r:embed="rId2"/>
          <a:stretch>
            <a:fillRect/>
          </a:stretch>
        </p:blipFill>
        <p:spPr>
          <a:xfrm>
            <a:off x="2351585" y="692696"/>
            <a:ext cx="2095217" cy="1173322"/>
          </a:xfrm>
          <a:prstGeom prst="rect">
            <a:avLst/>
          </a:prstGeom>
        </p:spPr>
      </p:pic>
      <p:pic>
        <p:nvPicPr>
          <p:cNvPr id="9" name="Picture 8">
            <a:extLst>
              <a:ext uri="{FF2B5EF4-FFF2-40B4-BE49-F238E27FC236}">
                <a16:creationId xmlns:a16="http://schemas.microsoft.com/office/drawing/2014/main" id="{82FC9411-61E5-4E12-A82F-2F43B5AAFF1B}"/>
              </a:ext>
            </a:extLst>
          </p:cNvPr>
          <p:cNvPicPr>
            <a:picLocks noChangeAspect="1"/>
          </p:cNvPicPr>
          <p:nvPr/>
        </p:nvPicPr>
        <p:blipFill>
          <a:blip r:embed="rId3"/>
          <a:stretch>
            <a:fillRect/>
          </a:stretch>
        </p:blipFill>
        <p:spPr>
          <a:xfrm>
            <a:off x="5155220" y="1352599"/>
            <a:ext cx="1948892" cy="1459788"/>
          </a:xfrm>
          <a:prstGeom prst="rect">
            <a:avLst/>
          </a:prstGeom>
        </p:spPr>
      </p:pic>
      <p:pic>
        <p:nvPicPr>
          <p:cNvPr id="11" name="Picture 10">
            <a:extLst>
              <a:ext uri="{FF2B5EF4-FFF2-40B4-BE49-F238E27FC236}">
                <a16:creationId xmlns:a16="http://schemas.microsoft.com/office/drawing/2014/main" id="{1BC55A09-039A-43E0-ADD4-49AAFDD481D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88630" y="2534446"/>
            <a:ext cx="949496" cy="1481214"/>
          </a:xfrm>
          <a:prstGeom prst="rect">
            <a:avLst/>
          </a:prstGeom>
        </p:spPr>
      </p:pic>
      <p:pic>
        <p:nvPicPr>
          <p:cNvPr id="12" name="Picture 11">
            <a:extLst>
              <a:ext uri="{FF2B5EF4-FFF2-40B4-BE49-F238E27FC236}">
                <a16:creationId xmlns:a16="http://schemas.microsoft.com/office/drawing/2014/main" id="{85CD7154-7883-4C54-960F-CDAC96935BA7}"/>
              </a:ext>
            </a:extLst>
          </p:cNvPr>
          <p:cNvPicPr>
            <a:picLocks noChangeAspect="1"/>
          </p:cNvPicPr>
          <p:nvPr/>
        </p:nvPicPr>
        <p:blipFill>
          <a:blip r:embed="rId5"/>
          <a:stretch>
            <a:fillRect/>
          </a:stretch>
        </p:blipFill>
        <p:spPr>
          <a:xfrm>
            <a:off x="8394094" y="664924"/>
            <a:ext cx="1446323" cy="1173322"/>
          </a:xfrm>
          <a:prstGeom prst="rect">
            <a:avLst/>
          </a:prstGeom>
        </p:spPr>
      </p:pic>
      <p:sp>
        <p:nvSpPr>
          <p:cNvPr id="20" name="Rectangle 19">
            <a:extLst>
              <a:ext uri="{FF2B5EF4-FFF2-40B4-BE49-F238E27FC236}">
                <a16:creationId xmlns:a16="http://schemas.microsoft.com/office/drawing/2014/main" id="{5CEB1680-B35D-4BE8-AFF7-C7DB142F8FA0}"/>
              </a:ext>
            </a:extLst>
          </p:cNvPr>
          <p:cNvSpPr/>
          <p:nvPr/>
        </p:nvSpPr>
        <p:spPr>
          <a:xfrm>
            <a:off x="2207568" y="2132856"/>
            <a:ext cx="2664296" cy="17700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C5EA0D6E-8E70-4082-BA67-69342681B42E}"/>
              </a:ext>
            </a:extLst>
          </p:cNvPr>
          <p:cNvSpPr/>
          <p:nvPr/>
        </p:nvSpPr>
        <p:spPr>
          <a:xfrm>
            <a:off x="4079776" y="2420888"/>
            <a:ext cx="792088" cy="576064"/>
          </a:xfrm>
          <a:prstGeom prst="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22">
            <a:extLst>
              <a:ext uri="{FF2B5EF4-FFF2-40B4-BE49-F238E27FC236}">
                <a16:creationId xmlns:a16="http://schemas.microsoft.com/office/drawing/2014/main" id="{9CD7AC3F-E820-4D0D-8941-FB4FDF6A8CD8}"/>
              </a:ext>
            </a:extLst>
          </p:cNvPr>
          <p:cNvSpPr/>
          <p:nvPr/>
        </p:nvSpPr>
        <p:spPr>
          <a:xfrm>
            <a:off x="2207568" y="2420888"/>
            <a:ext cx="432048" cy="1769246"/>
          </a:xfrm>
          <a:prstGeom prst="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Rectangle 23">
            <a:extLst>
              <a:ext uri="{FF2B5EF4-FFF2-40B4-BE49-F238E27FC236}">
                <a16:creationId xmlns:a16="http://schemas.microsoft.com/office/drawing/2014/main" id="{7240D883-D107-4458-ACCE-2624687D9E75}"/>
              </a:ext>
            </a:extLst>
          </p:cNvPr>
          <p:cNvSpPr/>
          <p:nvPr/>
        </p:nvSpPr>
        <p:spPr>
          <a:xfrm>
            <a:off x="4655841" y="529052"/>
            <a:ext cx="223009" cy="1459788"/>
          </a:xfrm>
          <a:prstGeom prst="rec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a:extLst>
              <a:ext uri="{FF2B5EF4-FFF2-40B4-BE49-F238E27FC236}">
                <a16:creationId xmlns:a16="http://schemas.microsoft.com/office/drawing/2014/main" id="{3CFF270E-D905-4B1C-B50B-C3FF1A7478C2}"/>
              </a:ext>
            </a:extLst>
          </p:cNvPr>
          <p:cNvSpPr/>
          <p:nvPr/>
        </p:nvSpPr>
        <p:spPr>
          <a:xfrm>
            <a:off x="4079776" y="3140968"/>
            <a:ext cx="3384376" cy="1049166"/>
          </a:xfrm>
          <a:prstGeom prst="rec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Rectangle 26">
            <a:extLst>
              <a:ext uri="{FF2B5EF4-FFF2-40B4-BE49-F238E27FC236}">
                <a16:creationId xmlns:a16="http://schemas.microsoft.com/office/drawing/2014/main" id="{0F84A861-C7B2-4A9C-9A8C-7B2F98DE93FA}"/>
              </a:ext>
            </a:extLst>
          </p:cNvPr>
          <p:cNvSpPr/>
          <p:nvPr/>
        </p:nvSpPr>
        <p:spPr>
          <a:xfrm>
            <a:off x="5015880" y="529052"/>
            <a:ext cx="3060340" cy="523220"/>
          </a:xfrm>
          <a:prstGeom prst="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Rectangle 27">
            <a:extLst>
              <a:ext uri="{FF2B5EF4-FFF2-40B4-BE49-F238E27FC236}">
                <a16:creationId xmlns:a16="http://schemas.microsoft.com/office/drawing/2014/main" id="{3D089BE6-073C-40DC-8536-78FCF7B6BADB}"/>
              </a:ext>
            </a:extLst>
          </p:cNvPr>
          <p:cNvSpPr/>
          <p:nvPr/>
        </p:nvSpPr>
        <p:spPr>
          <a:xfrm>
            <a:off x="7385159" y="1196752"/>
            <a:ext cx="691061" cy="1368152"/>
          </a:xfrm>
          <a:prstGeom prst="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Rectangle 28">
            <a:extLst>
              <a:ext uri="{FF2B5EF4-FFF2-40B4-BE49-F238E27FC236}">
                <a16:creationId xmlns:a16="http://schemas.microsoft.com/office/drawing/2014/main" id="{921D8B4E-4956-482F-AEDC-6342375ECE26}"/>
              </a:ext>
            </a:extLst>
          </p:cNvPr>
          <p:cNvSpPr/>
          <p:nvPr/>
        </p:nvSpPr>
        <p:spPr>
          <a:xfrm>
            <a:off x="8220236" y="2132856"/>
            <a:ext cx="1764196" cy="379204"/>
          </a:xfrm>
          <a:prstGeom prst="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 name="Picture 1"/>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688698" y="2793135"/>
            <a:ext cx="2223727" cy="1289008"/>
          </a:xfrm>
          <a:prstGeom prst="rect">
            <a:avLst/>
          </a:prstGeom>
        </p:spPr>
      </p:pic>
    </p:spTree>
    <p:extLst>
      <p:ext uri="{BB962C8B-B14F-4D97-AF65-F5344CB8AC3E}">
        <p14:creationId xmlns:p14="http://schemas.microsoft.com/office/powerpoint/2010/main" val="3899016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6BA72C1-7246-4494-822E-FEE909411171}"/>
              </a:ext>
            </a:extLst>
          </p:cNvPr>
          <p:cNvSpPr txBox="1"/>
          <p:nvPr/>
        </p:nvSpPr>
        <p:spPr>
          <a:xfrm>
            <a:off x="2135560" y="260648"/>
            <a:ext cx="7488832" cy="707886"/>
          </a:xfrm>
          <a:prstGeom prst="rect">
            <a:avLst/>
          </a:prstGeom>
          <a:noFill/>
        </p:spPr>
        <p:txBody>
          <a:bodyPr wrap="square" rtlCol="0">
            <a:spAutoFit/>
          </a:bodyPr>
          <a:lstStyle/>
          <a:p>
            <a:pPr algn="ctr"/>
            <a:r>
              <a:rPr lang="en-GB" sz="4000" b="1" dirty="0"/>
              <a:t>Learning Review</a:t>
            </a:r>
          </a:p>
        </p:txBody>
      </p:sp>
      <p:sp>
        <p:nvSpPr>
          <p:cNvPr id="5" name="TextBox 4">
            <a:extLst>
              <a:ext uri="{FF2B5EF4-FFF2-40B4-BE49-F238E27FC236}">
                <a16:creationId xmlns:a16="http://schemas.microsoft.com/office/drawing/2014/main" id="{F90B5521-E7A7-4D77-A8A0-C186712A4501}"/>
              </a:ext>
            </a:extLst>
          </p:cNvPr>
          <p:cNvSpPr txBox="1"/>
          <p:nvPr/>
        </p:nvSpPr>
        <p:spPr>
          <a:xfrm>
            <a:off x="2207568" y="2268162"/>
            <a:ext cx="7560840" cy="584775"/>
          </a:xfrm>
          <a:prstGeom prst="rect">
            <a:avLst/>
          </a:prstGeom>
          <a:noFill/>
        </p:spPr>
        <p:txBody>
          <a:bodyPr wrap="square" rtlCol="0">
            <a:spAutoFit/>
          </a:bodyPr>
          <a:lstStyle/>
          <a:p>
            <a:pPr algn="ctr"/>
            <a:r>
              <a:rPr lang="en-GB" sz="3200" b="1" i="1" dirty="0"/>
              <a:t>What did we cover in our last session?</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31904" y="4005064"/>
            <a:ext cx="1440160" cy="1440160"/>
          </a:xfrm>
          <a:prstGeom prst="rect">
            <a:avLst/>
          </a:prstGeom>
        </p:spPr>
      </p:pic>
    </p:spTree>
    <p:extLst>
      <p:ext uri="{BB962C8B-B14F-4D97-AF65-F5344CB8AC3E}">
        <p14:creationId xmlns:p14="http://schemas.microsoft.com/office/powerpoint/2010/main" val="681205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76A9D44-36C9-4A57-A28E-5EEEB5496DC1}"/>
              </a:ext>
            </a:extLst>
          </p:cNvPr>
          <p:cNvSpPr txBox="1"/>
          <p:nvPr/>
        </p:nvSpPr>
        <p:spPr>
          <a:xfrm>
            <a:off x="2711624" y="260648"/>
            <a:ext cx="6408712" cy="707886"/>
          </a:xfrm>
          <a:prstGeom prst="rect">
            <a:avLst/>
          </a:prstGeom>
          <a:noFill/>
        </p:spPr>
        <p:txBody>
          <a:bodyPr wrap="square" rtlCol="0">
            <a:spAutoFit/>
          </a:bodyPr>
          <a:lstStyle/>
          <a:p>
            <a:pPr algn="ctr"/>
            <a:r>
              <a:rPr lang="en-GB" sz="4000" b="1" dirty="0"/>
              <a:t>Key Concepts</a:t>
            </a:r>
          </a:p>
        </p:txBody>
      </p:sp>
      <p:sp>
        <p:nvSpPr>
          <p:cNvPr id="3" name="TextBox 2">
            <a:extLst>
              <a:ext uri="{FF2B5EF4-FFF2-40B4-BE49-F238E27FC236}">
                <a16:creationId xmlns:a16="http://schemas.microsoft.com/office/drawing/2014/main" id="{C06EAEA2-9C48-48D7-89A6-C38BDBD1D179}"/>
              </a:ext>
            </a:extLst>
          </p:cNvPr>
          <p:cNvSpPr txBox="1"/>
          <p:nvPr/>
        </p:nvSpPr>
        <p:spPr>
          <a:xfrm>
            <a:off x="3287688" y="1412777"/>
            <a:ext cx="5328592" cy="646331"/>
          </a:xfrm>
          <a:prstGeom prst="rect">
            <a:avLst/>
          </a:prstGeom>
          <a:noFill/>
        </p:spPr>
        <p:txBody>
          <a:bodyPr wrap="square" rtlCol="0">
            <a:spAutoFit/>
          </a:bodyPr>
          <a:lstStyle/>
          <a:p>
            <a:pPr algn="ctr"/>
            <a:r>
              <a:rPr lang="en-GB" sz="3600" b="1" dirty="0"/>
              <a:t>Identity </a:t>
            </a:r>
          </a:p>
        </p:txBody>
      </p:sp>
      <p:sp>
        <p:nvSpPr>
          <p:cNvPr id="4" name="TextBox 3">
            <a:extLst>
              <a:ext uri="{FF2B5EF4-FFF2-40B4-BE49-F238E27FC236}">
                <a16:creationId xmlns:a16="http://schemas.microsoft.com/office/drawing/2014/main" id="{FFEC376B-2CC6-412B-8A2B-8B8E1367CDCB}"/>
              </a:ext>
            </a:extLst>
          </p:cNvPr>
          <p:cNvSpPr txBox="1"/>
          <p:nvPr/>
        </p:nvSpPr>
        <p:spPr>
          <a:xfrm>
            <a:off x="3299656" y="2348881"/>
            <a:ext cx="5328592" cy="646331"/>
          </a:xfrm>
          <a:prstGeom prst="rect">
            <a:avLst/>
          </a:prstGeom>
          <a:noFill/>
        </p:spPr>
        <p:txBody>
          <a:bodyPr wrap="square" rtlCol="0">
            <a:spAutoFit/>
          </a:bodyPr>
          <a:lstStyle/>
          <a:p>
            <a:pPr algn="ctr"/>
            <a:r>
              <a:rPr lang="en-GB" sz="3600" b="1" dirty="0"/>
              <a:t>Culture </a:t>
            </a:r>
          </a:p>
        </p:txBody>
      </p:sp>
      <p:sp>
        <p:nvSpPr>
          <p:cNvPr id="5" name="TextBox 4">
            <a:extLst>
              <a:ext uri="{FF2B5EF4-FFF2-40B4-BE49-F238E27FC236}">
                <a16:creationId xmlns:a16="http://schemas.microsoft.com/office/drawing/2014/main" id="{968892D7-1BFD-4E17-ABB7-0C936F2D169D}"/>
              </a:ext>
            </a:extLst>
          </p:cNvPr>
          <p:cNvSpPr txBox="1"/>
          <p:nvPr/>
        </p:nvSpPr>
        <p:spPr>
          <a:xfrm>
            <a:off x="3299656" y="3356993"/>
            <a:ext cx="5328592" cy="646331"/>
          </a:xfrm>
          <a:prstGeom prst="rect">
            <a:avLst/>
          </a:prstGeom>
          <a:noFill/>
        </p:spPr>
        <p:txBody>
          <a:bodyPr wrap="square" rtlCol="0">
            <a:spAutoFit/>
          </a:bodyPr>
          <a:lstStyle/>
          <a:p>
            <a:pPr algn="ctr"/>
            <a:r>
              <a:rPr lang="en-GB" sz="3600" b="1" dirty="0"/>
              <a:t>Social Norms &amp; Values </a:t>
            </a:r>
          </a:p>
        </p:txBody>
      </p:sp>
      <p:sp>
        <p:nvSpPr>
          <p:cNvPr id="6" name="TextBox 5">
            <a:extLst>
              <a:ext uri="{FF2B5EF4-FFF2-40B4-BE49-F238E27FC236}">
                <a16:creationId xmlns:a16="http://schemas.microsoft.com/office/drawing/2014/main" id="{4F675D98-E031-44F8-A15F-15C9B8EA035E}"/>
              </a:ext>
            </a:extLst>
          </p:cNvPr>
          <p:cNvSpPr txBox="1"/>
          <p:nvPr/>
        </p:nvSpPr>
        <p:spPr>
          <a:xfrm>
            <a:off x="1055440" y="4293097"/>
            <a:ext cx="10225136" cy="1384995"/>
          </a:xfrm>
          <a:prstGeom prst="rect">
            <a:avLst/>
          </a:prstGeom>
          <a:noFill/>
        </p:spPr>
        <p:txBody>
          <a:bodyPr wrap="square" rtlCol="0">
            <a:spAutoFit/>
          </a:bodyPr>
          <a:lstStyle/>
          <a:p>
            <a:pPr marL="457200" indent="-457200">
              <a:buFont typeface="Arial" panose="020B0604020202020204" pitchFamily="34" charset="0"/>
              <a:buChar char="•"/>
            </a:pPr>
            <a:r>
              <a:rPr lang="en-GB" sz="2800" dirty="0"/>
              <a:t>These are all words that we take for granted but when we use them in the study of people and society then we need to be clear what they mean</a:t>
            </a:r>
          </a:p>
        </p:txBody>
      </p:sp>
    </p:spTree>
    <p:extLst>
      <p:ext uri="{BB962C8B-B14F-4D97-AF65-F5344CB8AC3E}">
        <p14:creationId xmlns:p14="http://schemas.microsoft.com/office/powerpoint/2010/main" val="3405036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8A6A2EA-B4A5-4211-BB59-49022A1F90CF}"/>
              </a:ext>
            </a:extLst>
          </p:cNvPr>
          <p:cNvSpPr txBox="1"/>
          <p:nvPr/>
        </p:nvSpPr>
        <p:spPr>
          <a:xfrm>
            <a:off x="3215680" y="260649"/>
            <a:ext cx="5328592" cy="646331"/>
          </a:xfrm>
          <a:prstGeom prst="rect">
            <a:avLst/>
          </a:prstGeom>
          <a:noFill/>
        </p:spPr>
        <p:txBody>
          <a:bodyPr wrap="square" rtlCol="0">
            <a:spAutoFit/>
          </a:bodyPr>
          <a:lstStyle/>
          <a:p>
            <a:pPr algn="ctr"/>
            <a:r>
              <a:rPr lang="en-GB" sz="3600" b="1" dirty="0"/>
              <a:t>Identity </a:t>
            </a:r>
          </a:p>
        </p:txBody>
      </p:sp>
      <p:sp>
        <p:nvSpPr>
          <p:cNvPr id="3" name="TextBox 2">
            <a:extLst>
              <a:ext uri="{FF2B5EF4-FFF2-40B4-BE49-F238E27FC236}">
                <a16:creationId xmlns:a16="http://schemas.microsoft.com/office/drawing/2014/main" id="{ECDEE7E9-0997-4007-9CF5-AB4974FD0047}"/>
              </a:ext>
            </a:extLst>
          </p:cNvPr>
          <p:cNvSpPr txBox="1"/>
          <p:nvPr/>
        </p:nvSpPr>
        <p:spPr>
          <a:xfrm>
            <a:off x="479376" y="2078245"/>
            <a:ext cx="11089232" cy="3016210"/>
          </a:xfrm>
          <a:prstGeom prst="rect">
            <a:avLst/>
          </a:prstGeom>
          <a:noFill/>
        </p:spPr>
        <p:txBody>
          <a:bodyPr wrap="square" rtlCol="0">
            <a:spAutoFit/>
          </a:bodyPr>
          <a:lstStyle/>
          <a:p>
            <a:pPr algn="ctr"/>
            <a:r>
              <a:rPr lang="en-GB" sz="2800" dirty="0"/>
              <a:t>Discuss the concept of ‘identity’.</a:t>
            </a:r>
          </a:p>
          <a:p>
            <a:pPr algn="ctr"/>
            <a:r>
              <a:rPr lang="en-GB" sz="2800" dirty="0"/>
              <a:t>(If online please raise your hand to contribute)</a:t>
            </a:r>
          </a:p>
          <a:p>
            <a:pPr algn="ctr">
              <a:spcBef>
                <a:spcPts val="1200"/>
              </a:spcBef>
              <a:spcAft>
                <a:spcPts val="1200"/>
              </a:spcAft>
            </a:pPr>
            <a:r>
              <a:rPr lang="en-GB" sz="2800" dirty="0"/>
              <a:t> </a:t>
            </a:r>
            <a:r>
              <a:rPr lang="en-GB" sz="2800" i="1" dirty="0"/>
              <a:t>What do you understand this to mean? </a:t>
            </a:r>
          </a:p>
          <a:p>
            <a:pPr algn="ctr">
              <a:spcBef>
                <a:spcPts val="1200"/>
              </a:spcBef>
              <a:spcAft>
                <a:spcPts val="1200"/>
              </a:spcAft>
            </a:pPr>
            <a:r>
              <a:rPr lang="en-GB" sz="2800" i="1" dirty="0"/>
              <a:t>What other words and concepts do we associate with the word identity?</a:t>
            </a:r>
          </a:p>
          <a:p>
            <a:pPr algn="ctr">
              <a:spcBef>
                <a:spcPts val="1200"/>
              </a:spcBef>
              <a:spcAft>
                <a:spcPts val="1200"/>
              </a:spcAft>
            </a:pPr>
            <a:endParaRPr lang="en-GB" sz="2800" i="1" dirty="0"/>
          </a:p>
        </p:txBody>
      </p:sp>
      <p:pic>
        <p:nvPicPr>
          <p:cNvPr id="5" name="Picture 4">
            <a:extLst>
              <a:ext uri="{FF2B5EF4-FFF2-40B4-BE49-F238E27FC236}">
                <a16:creationId xmlns:a16="http://schemas.microsoft.com/office/drawing/2014/main" id="{DB466202-5CC5-42D9-87EC-DA6D80817B8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55841" y="908721"/>
            <a:ext cx="854825" cy="854825"/>
          </a:xfrm>
          <a:prstGeom prst="rect">
            <a:avLst/>
          </a:prstGeom>
        </p:spPr>
      </p:pic>
      <p:sp>
        <p:nvSpPr>
          <p:cNvPr id="6" name="TextBox 5">
            <a:extLst>
              <a:ext uri="{FF2B5EF4-FFF2-40B4-BE49-F238E27FC236}">
                <a16:creationId xmlns:a16="http://schemas.microsoft.com/office/drawing/2014/main" id="{213F2FB6-7358-4FBA-9745-D9E8E49A733C}"/>
              </a:ext>
            </a:extLst>
          </p:cNvPr>
          <p:cNvSpPr txBox="1"/>
          <p:nvPr/>
        </p:nvSpPr>
        <p:spPr>
          <a:xfrm>
            <a:off x="5591944" y="1116077"/>
            <a:ext cx="2160240" cy="369332"/>
          </a:xfrm>
          <a:prstGeom prst="rect">
            <a:avLst/>
          </a:prstGeom>
          <a:noFill/>
        </p:spPr>
        <p:txBody>
          <a:bodyPr wrap="square" rtlCol="0">
            <a:spAutoFit/>
          </a:bodyPr>
          <a:lstStyle/>
          <a:p>
            <a:r>
              <a:rPr lang="en-GB" dirty="0"/>
              <a:t>Group Activity</a:t>
            </a:r>
          </a:p>
        </p:txBody>
      </p:sp>
      <p:sp>
        <p:nvSpPr>
          <p:cNvPr id="7" name="TextBox 6">
            <a:extLst>
              <a:ext uri="{FF2B5EF4-FFF2-40B4-BE49-F238E27FC236}">
                <a16:creationId xmlns:a16="http://schemas.microsoft.com/office/drawing/2014/main" id="{5BA32A1E-515B-4095-B8FE-ADD989BD40AC}"/>
              </a:ext>
            </a:extLst>
          </p:cNvPr>
          <p:cNvSpPr txBox="1"/>
          <p:nvPr/>
        </p:nvSpPr>
        <p:spPr>
          <a:xfrm>
            <a:off x="4655840" y="6096174"/>
            <a:ext cx="3528392" cy="523220"/>
          </a:xfrm>
          <a:prstGeom prst="rect">
            <a:avLst/>
          </a:prstGeom>
          <a:noFill/>
        </p:spPr>
        <p:txBody>
          <a:bodyPr wrap="square" rtlCol="0">
            <a:spAutoFit/>
          </a:bodyPr>
          <a:lstStyle/>
          <a:p>
            <a:r>
              <a:rPr lang="en-GB" sz="2800" dirty="0"/>
              <a:t>Feedback to your Tutor</a:t>
            </a:r>
          </a:p>
        </p:txBody>
      </p:sp>
      <p:pic>
        <p:nvPicPr>
          <p:cNvPr id="11" name="Picture 10">
            <a:extLst>
              <a:ext uri="{FF2B5EF4-FFF2-40B4-BE49-F238E27FC236}">
                <a16:creationId xmlns:a16="http://schemas.microsoft.com/office/drawing/2014/main" id="{2AAF8449-03EC-4735-A88F-6A7B23AF9E9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151784" y="4995956"/>
            <a:ext cx="624634" cy="608087"/>
          </a:xfrm>
          <a:prstGeom prst="rect">
            <a:avLst/>
          </a:prstGeom>
        </p:spPr>
      </p:pic>
      <p:sp>
        <p:nvSpPr>
          <p:cNvPr id="12" name="TextBox 11">
            <a:extLst>
              <a:ext uri="{FF2B5EF4-FFF2-40B4-BE49-F238E27FC236}">
                <a16:creationId xmlns:a16="http://schemas.microsoft.com/office/drawing/2014/main" id="{4F5280F0-1BF4-43A2-A25C-4FF87FB60D11}"/>
              </a:ext>
            </a:extLst>
          </p:cNvPr>
          <p:cNvSpPr txBox="1"/>
          <p:nvPr/>
        </p:nvSpPr>
        <p:spPr>
          <a:xfrm>
            <a:off x="4776418" y="4966905"/>
            <a:ext cx="4320480" cy="646331"/>
          </a:xfrm>
          <a:prstGeom prst="rect">
            <a:avLst/>
          </a:prstGeom>
          <a:noFill/>
        </p:spPr>
        <p:txBody>
          <a:bodyPr wrap="square" rtlCol="0">
            <a:spAutoFit/>
          </a:bodyPr>
          <a:lstStyle/>
          <a:p>
            <a:r>
              <a:rPr lang="en-GB" dirty="0"/>
              <a:t>Guided Study Worksheet from previous session</a:t>
            </a:r>
          </a:p>
        </p:txBody>
      </p:sp>
    </p:spTree>
    <p:extLst>
      <p:ext uri="{BB962C8B-B14F-4D97-AF65-F5344CB8AC3E}">
        <p14:creationId xmlns:p14="http://schemas.microsoft.com/office/powerpoint/2010/main" val="35053324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11"/>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2"/>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P spid="7" grpId="0"/>
      <p:bldP spid="1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8A6A2EA-B4A5-4211-BB59-49022A1F90CF}"/>
              </a:ext>
            </a:extLst>
          </p:cNvPr>
          <p:cNvSpPr txBox="1"/>
          <p:nvPr/>
        </p:nvSpPr>
        <p:spPr>
          <a:xfrm>
            <a:off x="3215680" y="260649"/>
            <a:ext cx="5328592" cy="646331"/>
          </a:xfrm>
          <a:prstGeom prst="rect">
            <a:avLst/>
          </a:prstGeom>
          <a:noFill/>
        </p:spPr>
        <p:txBody>
          <a:bodyPr wrap="square" rtlCol="0">
            <a:spAutoFit/>
          </a:bodyPr>
          <a:lstStyle/>
          <a:p>
            <a:pPr algn="ctr"/>
            <a:r>
              <a:rPr lang="en-GB" sz="3600" b="1" dirty="0"/>
              <a:t>Culture </a:t>
            </a:r>
          </a:p>
        </p:txBody>
      </p:sp>
      <p:sp>
        <p:nvSpPr>
          <p:cNvPr id="3" name="TextBox 2">
            <a:extLst>
              <a:ext uri="{FF2B5EF4-FFF2-40B4-BE49-F238E27FC236}">
                <a16:creationId xmlns:a16="http://schemas.microsoft.com/office/drawing/2014/main" id="{ECDEE7E9-0997-4007-9CF5-AB4974FD0047}"/>
              </a:ext>
            </a:extLst>
          </p:cNvPr>
          <p:cNvSpPr txBox="1"/>
          <p:nvPr/>
        </p:nvSpPr>
        <p:spPr>
          <a:xfrm>
            <a:off x="407368" y="2234831"/>
            <a:ext cx="10945216" cy="2677656"/>
          </a:xfrm>
          <a:prstGeom prst="rect">
            <a:avLst/>
          </a:prstGeom>
          <a:noFill/>
        </p:spPr>
        <p:txBody>
          <a:bodyPr wrap="square" rtlCol="0">
            <a:spAutoFit/>
          </a:bodyPr>
          <a:lstStyle/>
          <a:p>
            <a:pPr algn="ctr"/>
            <a:r>
              <a:rPr lang="en-GB" sz="2800" dirty="0"/>
              <a:t>Discuss the concept of ‘culture’.</a:t>
            </a:r>
          </a:p>
          <a:p>
            <a:pPr algn="ctr"/>
            <a:r>
              <a:rPr lang="en-GB" sz="2800" dirty="0"/>
              <a:t>(If online please raise your hand to contribute)</a:t>
            </a:r>
          </a:p>
          <a:p>
            <a:pPr algn="ctr"/>
            <a:endParaRPr lang="en-GB" sz="2800" dirty="0"/>
          </a:p>
          <a:p>
            <a:pPr algn="ctr"/>
            <a:r>
              <a:rPr lang="en-GB" sz="2800" dirty="0"/>
              <a:t> </a:t>
            </a:r>
            <a:r>
              <a:rPr lang="en-GB" sz="2800" i="1" dirty="0"/>
              <a:t>What do you understand this to mean? </a:t>
            </a:r>
          </a:p>
          <a:p>
            <a:pPr algn="ctr"/>
            <a:endParaRPr lang="en-GB" sz="2800" i="1" dirty="0"/>
          </a:p>
          <a:p>
            <a:pPr algn="ctr"/>
            <a:r>
              <a:rPr lang="en-GB" sz="2800" i="1" dirty="0"/>
              <a:t>What other words and concepts do we associate with the word culture?</a:t>
            </a:r>
          </a:p>
        </p:txBody>
      </p:sp>
      <p:pic>
        <p:nvPicPr>
          <p:cNvPr id="5" name="Picture 4">
            <a:extLst>
              <a:ext uri="{FF2B5EF4-FFF2-40B4-BE49-F238E27FC236}">
                <a16:creationId xmlns:a16="http://schemas.microsoft.com/office/drawing/2014/main" id="{DB466202-5CC5-42D9-87EC-DA6D80817B8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99857" y="1061404"/>
            <a:ext cx="854825" cy="854825"/>
          </a:xfrm>
          <a:prstGeom prst="rect">
            <a:avLst/>
          </a:prstGeom>
        </p:spPr>
      </p:pic>
      <p:sp>
        <p:nvSpPr>
          <p:cNvPr id="6" name="TextBox 5">
            <a:extLst>
              <a:ext uri="{FF2B5EF4-FFF2-40B4-BE49-F238E27FC236}">
                <a16:creationId xmlns:a16="http://schemas.microsoft.com/office/drawing/2014/main" id="{213F2FB6-7358-4FBA-9745-D9E8E49A733C}"/>
              </a:ext>
            </a:extLst>
          </p:cNvPr>
          <p:cNvSpPr txBox="1"/>
          <p:nvPr/>
        </p:nvSpPr>
        <p:spPr>
          <a:xfrm>
            <a:off x="5735960" y="1268760"/>
            <a:ext cx="2160240" cy="369332"/>
          </a:xfrm>
          <a:prstGeom prst="rect">
            <a:avLst/>
          </a:prstGeom>
          <a:noFill/>
        </p:spPr>
        <p:txBody>
          <a:bodyPr wrap="square" rtlCol="0">
            <a:spAutoFit/>
          </a:bodyPr>
          <a:lstStyle/>
          <a:p>
            <a:r>
              <a:rPr lang="en-GB" dirty="0"/>
              <a:t>Group Activity</a:t>
            </a:r>
          </a:p>
        </p:txBody>
      </p:sp>
      <p:sp>
        <p:nvSpPr>
          <p:cNvPr id="7" name="TextBox 6">
            <a:extLst>
              <a:ext uri="{FF2B5EF4-FFF2-40B4-BE49-F238E27FC236}">
                <a16:creationId xmlns:a16="http://schemas.microsoft.com/office/drawing/2014/main" id="{5BA32A1E-515B-4095-B8FE-ADD989BD40AC}"/>
              </a:ext>
            </a:extLst>
          </p:cNvPr>
          <p:cNvSpPr txBox="1"/>
          <p:nvPr/>
        </p:nvSpPr>
        <p:spPr>
          <a:xfrm>
            <a:off x="4223792" y="6061646"/>
            <a:ext cx="3528392" cy="523220"/>
          </a:xfrm>
          <a:prstGeom prst="rect">
            <a:avLst/>
          </a:prstGeom>
          <a:noFill/>
        </p:spPr>
        <p:txBody>
          <a:bodyPr wrap="square" rtlCol="0">
            <a:spAutoFit/>
          </a:bodyPr>
          <a:lstStyle/>
          <a:p>
            <a:r>
              <a:rPr lang="en-GB" sz="2800" dirty="0"/>
              <a:t>Feedback to your Tutor</a:t>
            </a:r>
          </a:p>
        </p:txBody>
      </p:sp>
      <p:pic>
        <p:nvPicPr>
          <p:cNvPr id="4" name="Picture 3">
            <a:extLst>
              <a:ext uri="{FF2B5EF4-FFF2-40B4-BE49-F238E27FC236}">
                <a16:creationId xmlns:a16="http://schemas.microsoft.com/office/drawing/2014/main" id="{C844E199-F473-3EA1-DDE1-B622C7FBF3A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815182" y="5269841"/>
            <a:ext cx="624634" cy="608087"/>
          </a:xfrm>
          <a:prstGeom prst="rect">
            <a:avLst/>
          </a:prstGeom>
        </p:spPr>
      </p:pic>
      <p:sp>
        <p:nvSpPr>
          <p:cNvPr id="8" name="TextBox 7">
            <a:extLst>
              <a:ext uri="{FF2B5EF4-FFF2-40B4-BE49-F238E27FC236}">
                <a16:creationId xmlns:a16="http://schemas.microsoft.com/office/drawing/2014/main" id="{D2E0B9DA-E0D1-25EB-ED74-CE942ABA39D4}"/>
              </a:ext>
            </a:extLst>
          </p:cNvPr>
          <p:cNvSpPr txBox="1"/>
          <p:nvPr/>
        </p:nvSpPr>
        <p:spPr>
          <a:xfrm>
            <a:off x="4439816" y="5240790"/>
            <a:ext cx="4320480" cy="646331"/>
          </a:xfrm>
          <a:prstGeom prst="rect">
            <a:avLst/>
          </a:prstGeom>
          <a:noFill/>
        </p:spPr>
        <p:txBody>
          <a:bodyPr wrap="square" rtlCol="0">
            <a:spAutoFit/>
          </a:bodyPr>
          <a:lstStyle/>
          <a:p>
            <a:r>
              <a:rPr lang="en-GB" dirty="0"/>
              <a:t>Guided Study Worksheet from previous session</a:t>
            </a:r>
          </a:p>
        </p:txBody>
      </p:sp>
    </p:spTree>
    <p:extLst>
      <p:ext uri="{BB962C8B-B14F-4D97-AF65-F5344CB8AC3E}">
        <p14:creationId xmlns:p14="http://schemas.microsoft.com/office/powerpoint/2010/main" val="38415951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4"/>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P spid="7" grpId="0"/>
      <p:bldP spid="8"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8A6A2EA-B4A5-4211-BB59-49022A1F90CF}"/>
              </a:ext>
            </a:extLst>
          </p:cNvPr>
          <p:cNvSpPr txBox="1"/>
          <p:nvPr/>
        </p:nvSpPr>
        <p:spPr>
          <a:xfrm>
            <a:off x="3215680" y="260649"/>
            <a:ext cx="5328592" cy="646331"/>
          </a:xfrm>
          <a:prstGeom prst="rect">
            <a:avLst/>
          </a:prstGeom>
          <a:noFill/>
        </p:spPr>
        <p:txBody>
          <a:bodyPr wrap="square" rtlCol="0">
            <a:spAutoFit/>
          </a:bodyPr>
          <a:lstStyle/>
          <a:p>
            <a:pPr algn="ctr"/>
            <a:r>
              <a:rPr lang="en-GB" sz="3600" b="1" dirty="0"/>
              <a:t>Social Norms &amp; Values </a:t>
            </a:r>
          </a:p>
        </p:txBody>
      </p:sp>
      <p:sp>
        <p:nvSpPr>
          <p:cNvPr id="3" name="TextBox 2">
            <a:extLst>
              <a:ext uri="{FF2B5EF4-FFF2-40B4-BE49-F238E27FC236}">
                <a16:creationId xmlns:a16="http://schemas.microsoft.com/office/drawing/2014/main" id="{ECDEE7E9-0997-4007-9CF5-AB4974FD0047}"/>
              </a:ext>
            </a:extLst>
          </p:cNvPr>
          <p:cNvSpPr txBox="1"/>
          <p:nvPr/>
        </p:nvSpPr>
        <p:spPr>
          <a:xfrm>
            <a:off x="191344" y="2077925"/>
            <a:ext cx="11809312" cy="2277547"/>
          </a:xfrm>
          <a:prstGeom prst="rect">
            <a:avLst/>
          </a:prstGeom>
          <a:noFill/>
        </p:spPr>
        <p:txBody>
          <a:bodyPr wrap="square" rtlCol="0">
            <a:spAutoFit/>
          </a:bodyPr>
          <a:lstStyle/>
          <a:p>
            <a:pPr algn="ctr"/>
            <a:r>
              <a:rPr lang="en-GB" sz="2800" dirty="0"/>
              <a:t>Discuss the concepts of  ‘Social Norms &amp; Values’.</a:t>
            </a:r>
          </a:p>
          <a:p>
            <a:pPr algn="ctr"/>
            <a:r>
              <a:rPr lang="en-GB" sz="2800" dirty="0"/>
              <a:t>(If online please raise your hand to contribute)</a:t>
            </a:r>
          </a:p>
          <a:p>
            <a:pPr algn="ctr">
              <a:spcBef>
                <a:spcPts val="1200"/>
              </a:spcBef>
              <a:spcAft>
                <a:spcPts val="1200"/>
              </a:spcAft>
            </a:pPr>
            <a:r>
              <a:rPr lang="en-GB" sz="2800" dirty="0"/>
              <a:t> </a:t>
            </a:r>
            <a:r>
              <a:rPr lang="en-GB" sz="2800" i="1" dirty="0"/>
              <a:t>What do you understand this to mean? </a:t>
            </a:r>
          </a:p>
          <a:p>
            <a:pPr algn="ctr">
              <a:spcBef>
                <a:spcPts val="1200"/>
              </a:spcBef>
              <a:spcAft>
                <a:spcPts val="1200"/>
              </a:spcAft>
            </a:pPr>
            <a:r>
              <a:rPr lang="en-GB" sz="2800" i="1" dirty="0"/>
              <a:t>What other words and concepts do we associate with these phrases?</a:t>
            </a:r>
          </a:p>
        </p:txBody>
      </p:sp>
      <p:pic>
        <p:nvPicPr>
          <p:cNvPr id="5" name="Picture 4">
            <a:extLst>
              <a:ext uri="{FF2B5EF4-FFF2-40B4-BE49-F238E27FC236}">
                <a16:creationId xmlns:a16="http://schemas.microsoft.com/office/drawing/2014/main" id="{DB466202-5CC5-42D9-87EC-DA6D80817B8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55841" y="908721"/>
            <a:ext cx="854825" cy="854825"/>
          </a:xfrm>
          <a:prstGeom prst="rect">
            <a:avLst/>
          </a:prstGeom>
        </p:spPr>
      </p:pic>
      <p:sp>
        <p:nvSpPr>
          <p:cNvPr id="6" name="TextBox 5">
            <a:extLst>
              <a:ext uri="{FF2B5EF4-FFF2-40B4-BE49-F238E27FC236}">
                <a16:creationId xmlns:a16="http://schemas.microsoft.com/office/drawing/2014/main" id="{213F2FB6-7358-4FBA-9745-D9E8E49A733C}"/>
              </a:ext>
            </a:extLst>
          </p:cNvPr>
          <p:cNvSpPr txBox="1"/>
          <p:nvPr/>
        </p:nvSpPr>
        <p:spPr>
          <a:xfrm>
            <a:off x="5591944" y="1116077"/>
            <a:ext cx="2160240" cy="369332"/>
          </a:xfrm>
          <a:prstGeom prst="rect">
            <a:avLst/>
          </a:prstGeom>
          <a:noFill/>
        </p:spPr>
        <p:txBody>
          <a:bodyPr wrap="square" rtlCol="0">
            <a:spAutoFit/>
          </a:bodyPr>
          <a:lstStyle/>
          <a:p>
            <a:r>
              <a:rPr lang="en-GB" dirty="0"/>
              <a:t>Group Activity</a:t>
            </a:r>
          </a:p>
        </p:txBody>
      </p:sp>
      <p:sp>
        <p:nvSpPr>
          <p:cNvPr id="7" name="TextBox 6">
            <a:extLst>
              <a:ext uri="{FF2B5EF4-FFF2-40B4-BE49-F238E27FC236}">
                <a16:creationId xmlns:a16="http://schemas.microsoft.com/office/drawing/2014/main" id="{5BA32A1E-515B-4095-B8FE-ADD989BD40AC}"/>
              </a:ext>
            </a:extLst>
          </p:cNvPr>
          <p:cNvSpPr txBox="1"/>
          <p:nvPr/>
        </p:nvSpPr>
        <p:spPr>
          <a:xfrm>
            <a:off x="4655840" y="6096174"/>
            <a:ext cx="3528392" cy="523220"/>
          </a:xfrm>
          <a:prstGeom prst="rect">
            <a:avLst/>
          </a:prstGeom>
          <a:noFill/>
        </p:spPr>
        <p:txBody>
          <a:bodyPr wrap="square" rtlCol="0">
            <a:spAutoFit/>
          </a:bodyPr>
          <a:lstStyle/>
          <a:p>
            <a:r>
              <a:rPr lang="en-GB" sz="2800" dirty="0"/>
              <a:t>Feedback to your Tutor</a:t>
            </a:r>
          </a:p>
        </p:txBody>
      </p:sp>
      <p:pic>
        <p:nvPicPr>
          <p:cNvPr id="4" name="Picture 3">
            <a:extLst>
              <a:ext uri="{FF2B5EF4-FFF2-40B4-BE49-F238E27FC236}">
                <a16:creationId xmlns:a16="http://schemas.microsoft.com/office/drawing/2014/main" id="{77A49969-E694-73C7-B0B9-322A530C586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671166" y="4961094"/>
            <a:ext cx="624634" cy="608087"/>
          </a:xfrm>
          <a:prstGeom prst="rect">
            <a:avLst/>
          </a:prstGeom>
        </p:spPr>
      </p:pic>
      <p:sp>
        <p:nvSpPr>
          <p:cNvPr id="8" name="TextBox 7">
            <a:extLst>
              <a:ext uri="{FF2B5EF4-FFF2-40B4-BE49-F238E27FC236}">
                <a16:creationId xmlns:a16="http://schemas.microsoft.com/office/drawing/2014/main" id="{C703F026-2CDB-131A-1068-C3824B049DDF}"/>
              </a:ext>
            </a:extLst>
          </p:cNvPr>
          <p:cNvSpPr txBox="1"/>
          <p:nvPr/>
        </p:nvSpPr>
        <p:spPr>
          <a:xfrm>
            <a:off x="4295800" y="4932043"/>
            <a:ext cx="4320480" cy="646331"/>
          </a:xfrm>
          <a:prstGeom prst="rect">
            <a:avLst/>
          </a:prstGeom>
          <a:noFill/>
        </p:spPr>
        <p:txBody>
          <a:bodyPr wrap="square" rtlCol="0">
            <a:spAutoFit/>
          </a:bodyPr>
          <a:lstStyle/>
          <a:p>
            <a:r>
              <a:rPr lang="en-GB" dirty="0"/>
              <a:t>Guided Study Worksheet from previous session</a:t>
            </a:r>
          </a:p>
        </p:txBody>
      </p:sp>
    </p:spTree>
    <p:extLst>
      <p:ext uri="{BB962C8B-B14F-4D97-AF65-F5344CB8AC3E}">
        <p14:creationId xmlns:p14="http://schemas.microsoft.com/office/powerpoint/2010/main" val="211432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4"/>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P spid="7" grpId="0"/>
      <p:bldP spid="8"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922114"/>
          </a:xfrm>
        </p:spPr>
        <p:txBody>
          <a:bodyPr/>
          <a:lstStyle/>
          <a:p>
            <a:r>
              <a:rPr lang="en-GB" b="1" dirty="0"/>
              <a:t>Key Concepts</a:t>
            </a:r>
          </a:p>
        </p:txBody>
      </p:sp>
      <p:sp>
        <p:nvSpPr>
          <p:cNvPr id="3" name="TextBox 2"/>
          <p:cNvSpPr txBox="1"/>
          <p:nvPr/>
        </p:nvSpPr>
        <p:spPr>
          <a:xfrm>
            <a:off x="551384" y="1340769"/>
            <a:ext cx="10879312"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t>These three Key Concepts will form a central part of this Module</a:t>
            </a:r>
          </a:p>
        </p:txBody>
      </p:sp>
      <p:sp>
        <p:nvSpPr>
          <p:cNvPr id="4" name="TextBox 3"/>
          <p:cNvSpPr txBox="1"/>
          <p:nvPr/>
        </p:nvSpPr>
        <p:spPr>
          <a:xfrm>
            <a:off x="545280" y="2420889"/>
            <a:ext cx="10885416"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They are also central to social science in general and will therefore be common themes in much of your studies</a:t>
            </a:r>
          </a:p>
        </p:txBody>
      </p:sp>
      <p:sp>
        <p:nvSpPr>
          <p:cNvPr id="5" name="TextBox 4"/>
          <p:cNvSpPr txBox="1"/>
          <p:nvPr/>
        </p:nvSpPr>
        <p:spPr>
          <a:xfrm>
            <a:off x="623392" y="3987062"/>
            <a:ext cx="10729192"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It is possible to think of these three concepts as forming three ‘layers’ which help us to answer the question ‘Who Are We?’</a:t>
            </a:r>
          </a:p>
        </p:txBody>
      </p:sp>
    </p:spTree>
    <p:extLst>
      <p:ext uri="{BB962C8B-B14F-4D97-AF65-F5344CB8AC3E}">
        <p14:creationId xmlns:p14="http://schemas.microsoft.com/office/powerpoint/2010/main" val="815709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Oval 18">
            <a:extLst>
              <a:ext uri="{FF2B5EF4-FFF2-40B4-BE49-F238E27FC236}">
                <a16:creationId xmlns:a16="http://schemas.microsoft.com/office/drawing/2014/main" id="{B045F2D0-756E-4E48-AAC8-CD9EAAA18028}"/>
              </a:ext>
            </a:extLst>
          </p:cNvPr>
          <p:cNvSpPr/>
          <p:nvPr/>
        </p:nvSpPr>
        <p:spPr>
          <a:xfrm>
            <a:off x="3071664" y="332656"/>
            <a:ext cx="6336704" cy="60486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AE7DC207-CB18-46D7-A193-151EAB7E74CB}"/>
              </a:ext>
            </a:extLst>
          </p:cNvPr>
          <p:cNvSpPr/>
          <p:nvPr/>
        </p:nvSpPr>
        <p:spPr>
          <a:xfrm>
            <a:off x="4141686" y="1268760"/>
            <a:ext cx="4176464" cy="424847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7" name="Group 6">
            <a:extLst>
              <a:ext uri="{FF2B5EF4-FFF2-40B4-BE49-F238E27FC236}">
                <a16:creationId xmlns:a16="http://schemas.microsoft.com/office/drawing/2014/main" id="{ED10CD8A-6011-4D6A-A9C3-062D1F576D33}"/>
              </a:ext>
            </a:extLst>
          </p:cNvPr>
          <p:cNvGrpSpPr/>
          <p:nvPr/>
        </p:nvGrpSpPr>
        <p:grpSpPr>
          <a:xfrm>
            <a:off x="5354912" y="2636912"/>
            <a:ext cx="1656184" cy="1440160"/>
            <a:chOff x="3624986" y="2708920"/>
            <a:chExt cx="1656184" cy="1440160"/>
          </a:xfrm>
        </p:grpSpPr>
        <p:sp>
          <p:nvSpPr>
            <p:cNvPr id="5" name="Oval 4">
              <a:extLst>
                <a:ext uri="{FF2B5EF4-FFF2-40B4-BE49-F238E27FC236}">
                  <a16:creationId xmlns:a16="http://schemas.microsoft.com/office/drawing/2014/main" id="{8E5E3B6D-21D9-4014-B908-4B5054DD882A}"/>
                </a:ext>
              </a:extLst>
            </p:cNvPr>
            <p:cNvSpPr/>
            <p:nvPr/>
          </p:nvSpPr>
          <p:spPr>
            <a:xfrm>
              <a:off x="3779912" y="2708920"/>
              <a:ext cx="1368152" cy="1440160"/>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a:extLst>
                <a:ext uri="{FF2B5EF4-FFF2-40B4-BE49-F238E27FC236}">
                  <a16:creationId xmlns:a16="http://schemas.microsoft.com/office/drawing/2014/main" id="{A53B614B-4943-4EAC-B478-46AAE2DF2FE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95936" y="2780928"/>
              <a:ext cx="914285" cy="914285"/>
            </a:xfrm>
            <a:prstGeom prst="rect">
              <a:avLst/>
            </a:prstGeom>
          </p:spPr>
        </p:pic>
        <p:sp>
          <p:nvSpPr>
            <p:cNvPr id="6" name="TextBox 5">
              <a:extLst>
                <a:ext uri="{FF2B5EF4-FFF2-40B4-BE49-F238E27FC236}">
                  <a16:creationId xmlns:a16="http://schemas.microsoft.com/office/drawing/2014/main" id="{5112D49D-E32B-41C3-86EC-AD2FD92B23DC}"/>
                </a:ext>
              </a:extLst>
            </p:cNvPr>
            <p:cNvSpPr txBox="1"/>
            <p:nvPr/>
          </p:nvSpPr>
          <p:spPr>
            <a:xfrm>
              <a:off x="3624986" y="3582555"/>
              <a:ext cx="1656184" cy="369332"/>
            </a:xfrm>
            <a:prstGeom prst="rect">
              <a:avLst/>
            </a:prstGeom>
            <a:noFill/>
          </p:spPr>
          <p:txBody>
            <a:bodyPr wrap="square" rtlCol="0">
              <a:spAutoFit/>
            </a:bodyPr>
            <a:lstStyle/>
            <a:p>
              <a:pPr algn="ctr"/>
              <a:r>
                <a:rPr lang="en-GB" b="1" u="sng" dirty="0">
                  <a:solidFill>
                    <a:schemeClr val="bg1"/>
                  </a:solidFill>
                </a:rPr>
                <a:t>Identity</a:t>
              </a:r>
            </a:p>
          </p:txBody>
        </p:sp>
      </p:grpSp>
      <p:sp>
        <p:nvSpPr>
          <p:cNvPr id="18" name="TextBox 17">
            <a:extLst>
              <a:ext uri="{FF2B5EF4-FFF2-40B4-BE49-F238E27FC236}">
                <a16:creationId xmlns:a16="http://schemas.microsoft.com/office/drawing/2014/main" id="{B01CD009-E60E-451A-AB9F-204EEB268180}"/>
              </a:ext>
            </a:extLst>
          </p:cNvPr>
          <p:cNvSpPr txBox="1"/>
          <p:nvPr/>
        </p:nvSpPr>
        <p:spPr>
          <a:xfrm>
            <a:off x="5452317" y="1743200"/>
            <a:ext cx="1523078" cy="461665"/>
          </a:xfrm>
          <a:prstGeom prst="rect">
            <a:avLst/>
          </a:prstGeom>
          <a:solidFill>
            <a:schemeClr val="bg1"/>
          </a:solidFill>
        </p:spPr>
        <p:txBody>
          <a:bodyPr wrap="square" rtlCol="0">
            <a:spAutoFit/>
          </a:bodyPr>
          <a:lstStyle/>
          <a:p>
            <a:pPr algn="ctr"/>
            <a:r>
              <a:rPr lang="en-GB" sz="2400" b="1" u="sng" dirty="0"/>
              <a:t>Culture</a:t>
            </a:r>
          </a:p>
        </p:txBody>
      </p:sp>
      <p:sp>
        <p:nvSpPr>
          <p:cNvPr id="20" name="TextBox 19">
            <a:extLst>
              <a:ext uri="{FF2B5EF4-FFF2-40B4-BE49-F238E27FC236}">
                <a16:creationId xmlns:a16="http://schemas.microsoft.com/office/drawing/2014/main" id="{CDC87520-5CA5-4A19-A334-DB9B33010C6D}"/>
              </a:ext>
            </a:extLst>
          </p:cNvPr>
          <p:cNvSpPr txBox="1"/>
          <p:nvPr/>
        </p:nvSpPr>
        <p:spPr>
          <a:xfrm>
            <a:off x="5303912" y="413100"/>
            <a:ext cx="1937742" cy="830997"/>
          </a:xfrm>
          <a:prstGeom prst="rect">
            <a:avLst/>
          </a:prstGeom>
          <a:noFill/>
        </p:spPr>
        <p:txBody>
          <a:bodyPr wrap="square" rtlCol="0">
            <a:spAutoFit/>
          </a:bodyPr>
          <a:lstStyle/>
          <a:p>
            <a:pPr algn="ctr"/>
            <a:r>
              <a:rPr lang="en-GB" sz="2400" b="1" u="sng" dirty="0"/>
              <a:t>Social Norms &amp; Values</a:t>
            </a:r>
          </a:p>
        </p:txBody>
      </p:sp>
    </p:spTree>
    <p:extLst>
      <p:ext uri="{BB962C8B-B14F-4D97-AF65-F5344CB8AC3E}">
        <p14:creationId xmlns:p14="http://schemas.microsoft.com/office/powerpoint/2010/main" val="29813058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500" fill="hold"/>
                                        <p:tgtEl>
                                          <p:spTgt spid="7"/>
                                        </p:tgtEl>
                                        <p:attrNameLst>
                                          <p:attrName>ppt_w</p:attrName>
                                        </p:attrNameLst>
                                      </p:cBhvr>
                                      <p:tavLst>
                                        <p:tav tm="0">
                                          <p:val>
                                            <p:fltVal val="0"/>
                                          </p:val>
                                        </p:tav>
                                        <p:tav tm="100000">
                                          <p:val>
                                            <p:strVal val="#ppt_w"/>
                                          </p:val>
                                        </p:tav>
                                      </p:tavLst>
                                    </p:anim>
                                    <p:anim calcmode="lin" valueType="num">
                                      <p:cBhvr>
                                        <p:cTn id="8" dur="500" fill="hold"/>
                                        <p:tgtEl>
                                          <p:spTgt spid="7"/>
                                        </p:tgtEl>
                                        <p:attrNameLst>
                                          <p:attrName>ppt_h</p:attrName>
                                        </p:attrNameLst>
                                      </p:cBhvr>
                                      <p:tavLst>
                                        <p:tav tm="0">
                                          <p:val>
                                            <p:fltVal val="0"/>
                                          </p:val>
                                        </p:tav>
                                        <p:tav tm="100000">
                                          <p:val>
                                            <p:strVal val="#ppt_h"/>
                                          </p:val>
                                        </p:tav>
                                      </p:tavLst>
                                    </p:anim>
                                    <p:animEffect transition="in" filter="fade">
                                      <p:cBhvr>
                                        <p:cTn id="9" dur="500"/>
                                        <p:tgtEl>
                                          <p:spTgt spid="7"/>
                                        </p:tgtEl>
                                      </p:cBhvr>
                                    </p:animEffect>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grpId="0" nodeType="clickEffect">
                                  <p:stCondLst>
                                    <p:cond delay="0"/>
                                  </p:stCondLst>
                                  <p:childTnLst>
                                    <p:set>
                                      <p:cBhvr>
                                        <p:cTn id="13" dur="1" fill="hold">
                                          <p:stCondLst>
                                            <p:cond delay="0"/>
                                          </p:stCondLst>
                                        </p:cTn>
                                        <p:tgtEl>
                                          <p:spTgt spid="18"/>
                                        </p:tgtEl>
                                        <p:attrNameLst>
                                          <p:attrName>style.visibility</p:attrName>
                                        </p:attrNameLst>
                                      </p:cBhvr>
                                      <p:to>
                                        <p:strVal val="visible"/>
                                      </p:to>
                                    </p:set>
                                  </p:childTnLst>
                                </p:cTn>
                              </p:par>
                              <p:par>
                                <p:cTn id="14" presetID="1" presetClass="entr" presetSubtype="0" fill="hold" grpId="0" nodeType="withEffect">
                                  <p:stCondLst>
                                    <p:cond delay="0"/>
                                  </p:stCondLst>
                                  <p:childTnLst>
                                    <p:set>
                                      <p:cBhvr>
                                        <p:cTn id="15" dur="1" fill="hold">
                                          <p:stCondLst>
                                            <p:cond delay="0"/>
                                          </p:stCondLst>
                                        </p:cTn>
                                        <p:tgtEl>
                                          <p:spTgt spid="8"/>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19"/>
                                        </p:tgtEl>
                                        <p:attrNameLst>
                                          <p:attrName>style.visibility</p:attrName>
                                        </p:attrNameLst>
                                      </p:cBhvr>
                                      <p:to>
                                        <p:strVal val="visible"/>
                                      </p:to>
                                    </p:set>
                                  </p:childTnLst>
                                </p:cTn>
                              </p:par>
                              <p:par>
                                <p:cTn id="20" presetID="1" presetClass="entr" presetSubtype="0" fill="hold" grpId="0" nodeType="withEffect">
                                  <p:stCondLst>
                                    <p:cond delay="0"/>
                                  </p:stCondLst>
                                  <p:childTnLst>
                                    <p:set>
                                      <p:cBhvr>
                                        <p:cTn id="21" dur="1" fill="hold">
                                          <p:stCondLst>
                                            <p:cond delay="0"/>
                                          </p:stCondLst>
                                        </p:cTn>
                                        <p:tgtEl>
                                          <p:spTgt spid="20"/>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6" presetClass="emph" presetSubtype="0" fill="hold" nodeType="clickEffect">
                                  <p:stCondLst>
                                    <p:cond delay="0"/>
                                  </p:stCondLst>
                                  <p:childTnLst>
                                    <p:animScale>
                                      <p:cBhvr>
                                        <p:cTn id="25" dur="2000" fill="hold"/>
                                        <p:tgtEl>
                                          <p:spTgt spid="7"/>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animBg="1"/>
      <p:bldP spid="8" grpId="0" animBg="1"/>
      <p:bldP spid="18" grpId="0" animBg="1"/>
      <p:bldP spid="20"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922114"/>
          </a:xfrm>
        </p:spPr>
        <p:txBody>
          <a:bodyPr/>
          <a:lstStyle/>
          <a:p>
            <a:r>
              <a:rPr lang="en-GB" b="1" dirty="0"/>
              <a:t>Key Concepts</a:t>
            </a:r>
          </a:p>
        </p:txBody>
      </p:sp>
      <p:sp>
        <p:nvSpPr>
          <p:cNvPr id="3" name="TextBox 2"/>
          <p:cNvSpPr txBox="1"/>
          <p:nvPr/>
        </p:nvSpPr>
        <p:spPr>
          <a:xfrm>
            <a:off x="407368" y="2492896"/>
            <a:ext cx="11017224" cy="2308324"/>
          </a:xfrm>
          <a:prstGeom prst="rect">
            <a:avLst/>
          </a:prstGeom>
          <a:noFill/>
        </p:spPr>
        <p:txBody>
          <a:bodyPr wrap="square" rtlCol="0">
            <a:spAutoFit/>
          </a:bodyPr>
          <a:lstStyle/>
          <a:p>
            <a:pPr marL="457200" indent="-457200">
              <a:buFont typeface="Arial" panose="020B0604020202020204" pitchFamily="34" charset="0"/>
              <a:buChar char="•"/>
            </a:pPr>
            <a:r>
              <a:rPr lang="en-GB" sz="3600" dirty="0"/>
              <a:t>We will look at each of these concepts in turn and, as we move through the Module we will explore how culture and social norms and values influence our ‘identity’</a:t>
            </a:r>
          </a:p>
        </p:txBody>
      </p:sp>
    </p:spTree>
    <p:extLst>
      <p:ext uri="{BB962C8B-B14F-4D97-AF65-F5344CB8AC3E}">
        <p14:creationId xmlns:p14="http://schemas.microsoft.com/office/powerpoint/2010/main" val="3805417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922114"/>
          </a:xfrm>
        </p:spPr>
        <p:txBody>
          <a:bodyPr/>
          <a:lstStyle/>
          <a:p>
            <a:r>
              <a:rPr lang="en-GB" b="1" dirty="0"/>
              <a:t>Key Concepts - Identity</a:t>
            </a:r>
          </a:p>
        </p:txBody>
      </p:sp>
      <p:sp>
        <p:nvSpPr>
          <p:cNvPr id="3" name="TextBox 2"/>
          <p:cNvSpPr txBox="1"/>
          <p:nvPr/>
        </p:nvSpPr>
        <p:spPr>
          <a:xfrm>
            <a:off x="479376" y="1251918"/>
            <a:ext cx="10930498"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In his seminal work </a:t>
            </a:r>
            <a:r>
              <a:rPr lang="en-GB" sz="2800" i="1" dirty="0"/>
              <a:t>Mind, Self &amp; Society</a:t>
            </a:r>
            <a:r>
              <a:rPr lang="en-GB" sz="2800" dirty="0"/>
              <a:t> George Mead (1934) argues that our sense of self is made up of the ‘I’ and the ‘Me’.</a:t>
            </a:r>
          </a:p>
        </p:txBody>
      </p:sp>
      <p:sp>
        <p:nvSpPr>
          <p:cNvPr id="6" name="TextBox 5"/>
          <p:cNvSpPr txBox="1"/>
          <p:nvPr/>
        </p:nvSpPr>
        <p:spPr>
          <a:xfrm>
            <a:off x="479376" y="2906942"/>
            <a:ext cx="10930498"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The ‘I’ refers to the individual’s subjective, internal, personal and private sense of ourselves</a:t>
            </a:r>
          </a:p>
        </p:txBody>
      </p:sp>
      <p:sp>
        <p:nvSpPr>
          <p:cNvPr id="7" name="TextBox 6"/>
          <p:cNvSpPr txBox="1"/>
          <p:nvPr/>
        </p:nvSpPr>
        <p:spPr>
          <a:xfrm>
            <a:off x="551384" y="4204245"/>
            <a:ext cx="10726408" cy="1384995"/>
          </a:xfrm>
          <a:prstGeom prst="rect">
            <a:avLst/>
          </a:prstGeom>
          <a:noFill/>
        </p:spPr>
        <p:txBody>
          <a:bodyPr wrap="square" rtlCol="0">
            <a:spAutoFit/>
          </a:bodyPr>
          <a:lstStyle/>
          <a:p>
            <a:pPr marL="457200" indent="-457200">
              <a:buFont typeface="Arial" panose="020B0604020202020204" pitchFamily="34" charset="0"/>
              <a:buChar char="•"/>
            </a:pPr>
            <a:r>
              <a:rPr lang="en-GB" sz="2800" dirty="0"/>
              <a:t>The ‘Me’ refers to the individual’s social face or ‘how people see themselves through the eyes of others’ – this is closely related to the concept of identity</a:t>
            </a:r>
          </a:p>
        </p:txBody>
      </p:sp>
    </p:spTree>
    <p:extLst>
      <p:ext uri="{BB962C8B-B14F-4D97-AF65-F5344CB8AC3E}">
        <p14:creationId xmlns:p14="http://schemas.microsoft.com/office/powerpoint/2010/main" val="1537788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P spid="7"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922114"/>
          </a:xfrm>
        </p:spPr>
        <p:txBody>
          <a:bodyPr/>
          <a:lstStyle/>
          <a:p>
            <a:r>
              <a:rPr lang="en-GB" b="1" dirty="0"/>
              <a:t>Key Concepts - Identity</a:t>
            </a:r>
          </a:p>
        </p:txBody>
      </p:sp>
      <p:sp>
        <p:nvSpPr>
          <p:cNvPr id="3" name="TextBox 2"/>
          <p:cNvSpPr txBox="1"/>
          <p:nvPr/>
        </p:nvSpPr>
        <p:spPr>
          <a:xfrm>
            <a:off x="335360" y="2564905"/>
            <a:ext cx="11521280" cy="1200329"/>
          </a:xfrm>
          <a:prstGeom prst="rect">
            <a:avLst/>
          </a:prstGeom>
          <a:noFill/>
        </p:spPr>
        <p:txBody>
          <a:bodyPr wrap="square" rtlCol="0">
            <a:spAutoFit/>
          </a:bodyPr>
          <a:lstStyle/>
          <a:p>
            <a:pPr marL="457200" indent="-457200">
              <a:buFont typeface="Arial" panose="020B0604020202020204" pitchFamily="34" charset="0"/>
              <a:buChar char="•"/>
            </a:pPr>
            <a:r>
              <a:rPr lang="en-GB" sz="3600" dirty="0"/>
              <a:t>We will now explore the idea of self and identity through two self-reflective exercises.</a:t>
            </a:r>
          </a:p>
        </p:txBody>
      </p:sp>
    </p:spTree>
    <p:extLst>
      <p:ext uri="{BB962C8B-B14F-4D97-AF65-F5344CB8AC3E}">
        <p14:creationId xmlns:p14="http://schemas.microsoft.com/office/powerpoint/2010/main" val="4591425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47528" y="188640"/>
            <a:ext cx="8229600" cy="792088"/>
          </a:xfrm>
        </p:spPr>
        <p:txBody>
          <a:bodyPr/>
          <a:lstStyle/>
          <a:p>
            <a:r>
              <a:rPr lang="en-GB" b="1" dirty="0"/>
              <a:t>Our sense of ‘I’</a:t>
            </a:r>
          </a:p>
        </p:txBody>
      </p:sp>
      <p:sp>
        <p:nvSpPr>
          <p:cNvPr id="3" name="TextBox 2"/>
          <p:cNvSpPr txBox="1"/>
          <p:nvPr/>
        </p:nvSpPr>
        <p:spPr>
          <a:xfrm>
            <a:off x="479376" y="2834934"/>
            <a:ext cx="11233248"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t>In the centre a piece paper draw a </a:t>
            </a:r>
            <a:r>
              <a:rPr lang="en-GB" sz="2800" u="sng" dirty="0"/>
              <a:t>small</a:t>
            </a:r>
            <a:r>
              <a:rPr lang="en-GB" sz="2800" dirty="0"/>
              <a:t> self portrait</a:t>
            </a:r>
          </a:p>
        </p:txBody>
      </p:sp>
      <p:sp>
        <p:nvSpPr>
          <p:cNvPr id="4" name="TextBox 3"/>
          <p:cNvSpPr txBox="1"/>
          <p:nvPr/>
        </p:nvSpPr>
        <p:spPr>
          <a:xfrm>
            <a:off x="479376" y="1628801"/>
            <a:ext cx="11233248"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This exercise is a </a:t>
            </a:r>
            <a:r>
              <a:rPr lang="en-GB" sz="2800" b="1" dirty="0"/>
              <a:t>personal</a:t>
            </a:r>
            <a:r>
              <a:rPr lang="en-GB" sz="2800" dirty="0"/>
              <a:t> self reflection. You will not be asked to share this with the group.</a:t>
            </a:r>
          </a:p>
        </p:txBody>
      </p:sp>
      <p:sp>
        <p:nvSpPr>
          <p:cNvPr id="5" name="TextBox 4"/>
          <p:cNvSpPr txBox="1"/>
          <p:nvPr/>
        </p:nvSpPr>
        <p:spPr>
          <a:xfrm>
            <a:off x="479376" y="4077073"/>
            <a:ext cx="11130608"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t>Around that self portrait, write words that you feel represent you</a:t>
            </a:r>
          </a:p>
        </p:txBody>
      </p:sp>
    </p:spTree>
    <p:extLst>
      <p:ext uri="{BB962C8B-B14F-4D97-AF65-F5344CB8AC3E}">
        <p14:creationId xmlns:p14="http://schemas.microsoft.com/office/powerpoint/2010/main" val="17639021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47528" y="332656"/>
            <a:ext cx="8229600" cy="792088"/>
          </a:xfrm>
        </p:spPr>
        <p:txBody>
          <a:bodyPr/>
          <a:lstStyle/>
          <a:p>
            <a:r>
              <a:rPr lang="en-GB" b="1" dirty="0"/>
              <a:t>Our sense of ‘Me’</a:t>
            </a:r>
          </a:p>
        </p:txBody>
      </p:sp>
      <p:sp>
        <p:nvSpPr>
          <p:cNvPr id="3" name="TextBox 2"/>
          <p:cNvSpPr txBox="1"/>
          <p:nvPr/>
        </p:nvSpPr>
        <p:spPr>
          <a:xfrm>
            <a:off x="551384" y="2708921"/>
            <a:ext cx="11089232"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t>On the reverse side of the paper draw another self portrait</a:t>
            </a:r>
          </a:p>
        </p:txBody>
      </p:sp>
      <p:sp>
        <p:nvSpPr>
          <p:cNvPr id="4" name="TextBox 3"/>
          <p:cNvSpPr txBox="1"/>
          <p:nvPr/>
        </p:nvSpPr>
        <p:spPr>
          <a:xfrm>
            <a:off x="551384" y="1484785"/>
            <a:ext cx="11089232"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This exercise is a </a:t>
            </a:r>
            <a:r>
              <a:rPr lang="en-GB" sz="2800" b="1" dirty="0"/>
              <a:t>personal</a:t>
            </a:r>
            <a:r>
              <a:rPr lang="en-GB" sz="2800" dirty="0"/>
              <a:t> self reflection. You will not be asked to share this with the group.</a:t>
            </a:r>
          </a:p>
        </p:txBody>
      </p:sp>
      <p:sp>
        <p:nvSpPr>
          <p:cNvPr id="5" name="TextBox 4"/>
          <p:cNvSpPr txBox="1"/>
          <p:nvPr/>
        </p:nvSpPr>
        <p:spPr>
          <a:xfrm>
            <a:off x="551384" y="3960351"/>
            <a:ext cx="10945216"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This time write words that you think that people who know you (friends, family, work colleagues etc.)</a:t>
            </a:r>
          </a:p>
        </p:txBody>
      </p:sp>
    </p:spTree>
    <p:extLst>
      <p:ext uri="{BB962C8B-B14F-4D97-AF65-F5344CB8AC3E}">
        <p14:creationId xmlns:p14="http://schemas.microsoft.com/office/powerpoint/2010/main" val="3354126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47528" y="332656"/>
            <a:ext cx="8229600" cy="792088"/>
          </a:xfrm>
        </p:spPr>
        <p:txBody>
          <a:bodyPr/>
          <a:lstStyle/>
          <a:p>
            <a:r>
              <a:rPr lang="en-GB" b="1" dirty="0"/>
              <a:t>Our sense of ‘Me’</a:t>
            </a:r>
          </a:p>
        </p:txBody>
      </p:sp>
      <p:sp>
        <p:nvSpPr>
          <p:cNvPr id="3" name="TextBox 2"/>
          <p:cNvSpPr txBox="1"/>
          <p:nvPr/>
        </p:nvSpPr>
        <p:spPr>
          <a:xfrm>
            <a:off x="479376" y="2420889"/>
            <a:ext cx="11233248"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t>Circle any words that are the same on both versions of ‘you’</a:t>
            </a:r>
          </a:p>
        </p:txBody>
      </p:sp>
      <p:sp>
        <p:nvSpPr>
          <p:cNvPr id="4" name="TextBox 3"/>
          <p:cNvSpPr txBox="1"/>
          <p:nvPr/>
        </p:nvSpPr>
        <p:spPr>
          <a:xfrm>
            <a:off x="479376" y="1268761"/>
            <a:ext cx="11233248"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t>Once you have completed both tasks, compare the two</a:t>
            </a:r>
          </a:p>
        </p:txBody>
      </p:sp>
      <p:sp>
        <p:nvSpPr>
          <p:cNvPr id="5" name="TextBox 4"/>
          <p:cNvSpPr txBox="1"/>
          <p:nvPr/>
        </p:nvSpPr>
        <p:spPr>
          <a:xfrm>
            <a:off x="479376" y="3501009"/>
            <a:ext cx="11233248"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Are there any words that you have written on side 2 (the Me side) that you think are accurate but that you wouldn’t use about yourself</a:t>
            </a:r>
          </a:p>
        </p:txBody>
      </p:sp>
      <p:sp>
        <p:nvSpPr>
          <p:cNvPr id="6" name="TextBox 5"/>
          <p:cNvSpPr txBox="1"/>
          <p:nvPr/>
        </p:nvSpPr>
        <p:spPr>
          <a:xfrm>
            <a:off x="479376" y="4941169"/>
            <a:ext cx="11195066"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t>The first sheet represents ‘I’ and the second sheet represents ‘Me’</a:t>
            </a:r>
          </a:p>
        </p:txBody>
      </p:sp>
    </p:spTree>
    <p:extLst>
      <p:ext uri="{BB962C8B-B14F-4D97-AF65-F5344CB8AC3E}">
        <p14:creationId xmlns:p14="http://schemas.microsoft.com/office/powerpoint/2010/main" val="34697394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Identity</a:t>
            </a:r>
          </a:p>
        </p:txBody>
      </p:sp>
      <p:sp>
        <p:nvSpPr>
          <p:cNvPr id="3" name="TextBox 2"/>
          <p:cNvSpPr txBox="1"/>
          <p:nvPr/>
        </p:nvSpPr>
        <p:spPr>
          <a:xfrm>
            <a:off x="2135560" y="2420888"/>
            <a:ext cx="7920880" cy="1446550"/>
          </a:xfrm>
          <a:prstGeom prst="rect">
            <a:avLst/>
          </a:prstGeom>
          <a:noFill/>
        </p:spPr>
        <p:txBody>
          <a:bodyPr wrap="square" rtlCol="0">
            <a:spAutoFit/>
          </a:bodyPr>
          <a:lstStyle/>
          <a:p>
            <a:pPr algn="ctr"/>
            <a:r>
              <a:rPr lang="en-GB" sz="4400" dirty="0"/>
              <a:t>We will go on to look at Theories of Identity</a:t>
            </a:r>
          </a:p>
        </p:txBody>
      </p:sp>
    </p:spTree>
    <p:extLst>
      <p:ext uri="{BB962C8B-B14F-4D97-AF65-F5344CB8AC3E}">
        <p14:creationId xmlns:p14="http://schemas.microsoft.com/office/powerpoint/2010/main" val="33604123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06634"/>
            <a:ext cx="8229600" cy="778098"/>
          </a:xfrm>
        </p:spPr>
        <p:txBody>
          <a:bodyPr>
            <a:normAutofit/>
          </a:bodyPr>
          <a:lstStyle/>
          <a:p>
            <a:r>
              <a:rPr lang="en-GB" b="1" dirty="0"/>
              <a:t>Theories of Identity</a:t>
            </a:r>
          </a:p>
        </p:txBody>
      </p:sp>
      <p:sp>
        <p:nvSpPr>
          <p:cNvPr id="3" name="TextBox 2"/>
          <p:cNvSpPr txBox="1"/>
          <p:nvPr/>
        </p:nvSpPr>
        <p:spPr>
          <a:xfrm>
            <a:off x="263352" y="1124552"/>
            <a:ext cx="11665296" cy="1538883"/>
          </a:xfrm>
          <a:prstGeom prst="rect">
            <a:avLst/>
          </a:prstGeom>
          <a:noFill/>
        </p:spPr>
        <p:txBody>
          <a:bodyPr wrap="square" rtlCol="0">
            <a:spAutoFit/>
          </a:bodyPr>
          <a:lstStyle/>
          <a:p>
            <a:pPr>
              <a:spcBef>
                <a:spcPts val="600"/>
              </a:spcBef>
              <a:spcAft>
                <a:spcPts val="600"/>
              </a:spcAft>
            </a:pPr>
            <a:r>
              <a:rPr lang="en-GB" sz="2800" dirty="0"/>
              <a:t>In looking at theories of identity the social scientist can draw on a number of theoretical disciplines.</a:t>
            </a:r>
          </a:p>
          <a:p>
            <a:pPr>
              <a:spcBef>
                <a:spcPts val="600"/>
              </a:spcBef>
              <a:spcAft>
                <a:spcPts val="600"/>
              </a:spcAft>
            </a:pPr>
            <a:r>
              <a:rPr lang="en-GB" sz="2800" dirty="0"/>
              <a:t>These include;</a:t>
            </a:r>
          </a:p>
        </p:txBody>
      </p:sp>
      <p:sp>
        <p:nvSpPr>
          <p:cNvPr id="4" name="TextBox 3"/>
          <p:cNvSpPr txBox="1"/>
          <p:nvPr/>
        </p:nvSpPr>
        <p:spPr>
          <a:xfrm>
            <a:off x="2207568" y="2708920"/>
            <a:ext cx="8136904" cy="523220"/>
          </a:xfrm>
          <a:prstGeom prst="rect">
            <a:avLst/>
          </a:prstGeom>
          <a:noFill/>
        </p:spPr>
        <p:txBody>
          <a:bodyPr wrap="square" rtlCol="0">
            <a:spAutoFit/>
          </a:bodyPr>
          <a:lstStyle/>
          <a:p>
            <a:pPr marL="457200" indent="-457200">
              <a:buFont typeface="Arial" panose="020B0604020202020204" pitchFamily="34" charset="0"/>
              <a:buChar char="•"/>
            </a:pPr>
            <a:r>
              <a:rPr lang="en-GB" sz="2800" b="1" dirty="0"/>
              <a:t>Sociology</a:t>
            </a:r>
            <a:endParaRPr lang="en-GB" sz="2800" dirty="0"/>
          </a:p>
        </p:txBody>
      </p:sp>
      <p:sp>
        <p:nvSpPr>
          <p:cNvPr id="5" name="TextBox 4"/>
          <p:cNvSpPr txBox="1"/>
          <p:nvPr/>
        </p:nvSpPr>
        <p:spPr>
          <a:xfrm>
            <a:off x="2228589" y="3730060"/>
            <a:ext cx="8136904" cy="523220"/>
          </a:xfrm>
          <a:prstGeom prst="rect">
            <a:avLst/>
          </a:prstGeom>
          <a:noFill/>
        </p:spPr>
        <p:txBody>
          <a:bodyPr wrap="square" rtlCol="0">
            <a:spAutoFit/>
          </a:bodyPr>
          <a:lstStyle/>
          <a:p>
            <a:pPr marL="457200" indent="-457200">
              <a:buFont typeface="Arial" panose="020B0604020202020204" pitchFamily="34" charset="0"/>
              <a:buChar char="•"/>
            </a:pPr>
            <a:r>
              <a:rPr lang="en-GB" sz="2800" b="1" dirty="0"/>
              <a:t>Psychology</a:t>
            </a:r>
            <a:endParaRPr lang="en-GB" sz="2800" dirty="0"/>
          </a:p>
        </p:txBody>
      </p:sp>
      <p:sp>
        <p:nvSpPr>
          <p:cNvPr id="6" name="TextBox 5"/>
          <p:cNvSpPr txBox="1"/>
          <p:nvPr/>
        </p:nvSpPr>
        <p:spPr>
          <a:xfrm>
            <a:off x="2207568" y="4751201"/>
            <a:ext cx="8064896" cy="523220"/>
          </a:xfrm>
          <a:prstGeom prst="rect">
            <a:avLst/>
          </a:prstGeom>
          <a:noFill/>
        </p:spPr>
        <p:txBody>
          <a:bodyPr wrap="square" rtlCol="0">
            <a:spAutoFit/>
          </a:bodyPr>
          <a:lstStyle/>
          <a:p>
            <a:pPr marL="457200" indent="-457200">
              <a:buFont typeface="Arial" panose="020B0604020202020204" pitchFamily="34" charset="0"/>
              <a:buChar char="•"/>
            </a:pPr>
            <a:r>
              <a:rPr lang="en-GB" sz="2800" b="1" dirty="0"/>
              <a:t>Social Psychology</a:t>
            </a:r>
            <a:endParaRPr lang="en-GB" sz="2800" dirty="0"/>
          </a:p>
        </p:txBody>
      </p:sp>
    </p:spTree>
    <p:extLst>
      <p:ext uri="{BB962C8B-B14F-4D97-AF65-F5344CB8AC3E}">
        <p14:creationId xmlns:p14="http://schemas.microsoft.com/office/powerpoint/2010/main" val="37611202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6"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06634"/>
            <a:ext cx="8229600" cy="778098"/>
          </a:xfrm>
        </p:spPr>
        <p:txBody>
          <a:bodyPr>
            <a:normAutofit/>
          </a:bodyPr>
          <a:lstStyle/>
          <a:p>
            <a:r>
              <a:rPr lang="en-GB" b="1" dirty="0"/>
              <a:t>Theories of Identity</a:t>
            </a:r>
          </a:p>
        </p:txBody>
      </p:sp>
      <p:sp>
        <p:nvSpPr>
          <p:cNvPr id="3" name="TextBox 2"/>
          <p:cNvSpPr txBox="1"/>
          <p:nvPr/>
        </p:nvSpPr>
        <p:spPr>
          <a:xfrm>
            <a:off x="479376" y="1124552"/>
            <a:ext cx="11233248" cy="954107"/>
          </a:xfrm>
          <a:prstGeom prst="rect">
            <a:avLst/>
          </a:prstGeom>
          <a:noFill/>
        </p:spPr>
        <p:txBody>
          <a:bodyPr wrap="square" rtlCol="0">
            <a:spAutoFit/>
          </a:bodyPr>
          <a:lstStyle/>
          <a:p>
            <a:pPr>
              <a:spcBef>
                <a:spcPts val="600"/>
              </a:spcBef>
              <a:spcAft>
                <a:spcPts val="600"/>
              </a:spcAft>
            </a:pPr>
            <a:r>
              <a:rPr lang="en-GB" sz="2800" dirty="0"/>
              <a:t>So Ken…..you’ve mentioned three ‘</a:t>
            </a:r>
            <a:r>
              <a:rPr lang="en-GB" sz="2800" dirty="0" err="1"/>
              <a:t>ologies</a:t>
            </a:r>
            <a:r>
              <a:rPr lang="en-GB" sz="2800" dirty="0"/>
              <a:t>’ but what are they and how do they relate to each other.</a:t>
            </a:r>
          </a:p>
        </p:txBody>
      </p:sp>
      <p:sp>
        <p:nvSpPr>
          <p:cNvPr id="4" name="TextBox 3"/>
          <p:cNvSpPr txBox="1"/>
          <p:nvPr/>
        </p:nvSpPr>
        <p:spPr>
          <a:xfrm>
            <a:off x="551384" y="2708921"/>
            <a:ext cx="11449272" cy="523220"/>
          </a:xfrm>
          <a:prstGeom prst="rect">
            <a:avLst/>
          </a:prstGeom>
          <a:noFill/>
        </p:spPr>
        <p:txBody>
          <a:bodyPr wrap="square" rtlCol="0">
            <a:spAutoFit/>
          </a:bodyPr>
          <a:lstStyle/>
          <a:p>
            <a:pPr marL="457200" indent="-457200">
              <a:buFont typeface="Arial" panose="020B0604020202020204" pitchFamily="34" charset="0"/>
              <a:buChar char="•"/>
            </a:pPr>
            <a:r>
              <a:rPr lang="en-GB" sz="2800" b="1" dirty="0"/>
              <a:t>Sociology</a:t>
            </a:r>
            <a:r>
              <a:rPr lang="en-GB" sz="2800" dirty="0"/>
              <a:t> – the study of how a society develops and is structured</a:t>
            </a:r>
          </a:p>
        </p:txBody>
      </p:sp>
      <p:sp>
        <p:nvSpPr>
          <p:cNvPr id="5" name="TextBox 4"/>
          <p:cNvSpPr txBox="1"/>
          <p:nvPr/>
        </p:nvSpPr>
        <p:spPr>
          <a:xfrm>
            <a:off x="551384" y="3501008"/>
            <a:ext cx="11491314" cy="954107"/>
          </a:xfrm>
          <a:prstGeom prst="rect">
            <a:avLst/>
          </a:prstGeom>
          <a:noFill/>
        </p:spPr>
        <p:txBody>
          <a:bodyPr wrap="square" rtlCol="0">
            <a:spAutoFit/>
          </a:bodyPr>
          <a:lstStyle/>
          <a:p>
            <a:pPr marL="457200" indent="-457200">
              <a:buFont typeface="Arial" panose="020B0604020202020204" pitchFamily="34" charset="0"/>
              <a:buChar char="•"/>
            </a:pPr>
            <a:r>
              <a:rPr lang="en-GB" sz="2800" b="1" dirty="0"/>
              <a:t>Psychology</a:t>
            </a:r>
            <a:r>
              <a:rPr lang="en-GB" sz="2800" dirty="0"/>
              <a:t> – the study of the human mind and how a person thinks and functions</a:t>
            </a:r>
          </a:p>
        </p:txBody>
      </p:sp>
      <p:sp>
        <p:nvSpPr>
          <p:cNvPr id="6" name="TextBox 5"/>
          <p:cNvSpPr txBox="1"/>
          <p:nvPr/>
        </p:nvSpPr>
        <p:spPr>
          <a:xfrm>
            <a:off x="551384" y="4751202"/>
            <a:ext cx="11377264" cy="954107"/>
          </a:xfrm>
          <a:prstGeom prst="rect">
            <a:avLst/>
          </a:prstGeom>
          <a:noFill/>
        </p:spPr>
        <p:txBody>
          <a:bodyPr wrap="square" rtlCol="0">
            <a:spAutoFit/>
          </a:bodyPr>
          <a:lstStyle/>
          <a:p>
            <a:pPr marL="457200" indent="-457200">
              <a:buFont typeface="Arial" panose="020B0604020202020204" pitchFamily="34" charset="0"/>
              <a:buChar char="•"/>
            </a:pPr>
            <a:r>
              <a:rPr lang="en-GB" sz="2800" b="1" dirty="0"/>
              <a:t>Social Psychology </a:t>
            </a:r>
            <a:r>
              <a:rPr lang="en-GB" sz="2800" dirty="0"/>
              <a:t>– the study of the way in which social interactions help to shape the individual (and vice-versa)</a:t>
            </a:r>
          </a:p>
        </p:txBody>
      </p:sp>
    </p:spTree>
    <p:extLst>
      <p:ext uri="{BB962C8B-B14F-4D97-AF65-F5344CB8AC3E}">
        <p14:creationId xmlns:p14="http://schemas.microsoft.com/office/powerpoint/2010/main" val="287693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6"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04788" y="110365"/>
            <a:ext cx="8229600" cy="778098"/>
          </a:xfrm>
        </p:spPr>
        <p:txBody>
          <a:bodyPr>
            <a:normAutofit/>
          </a:bodyPr>
          <a:lstStyle/>
          <a:p>
            <a:r>
              <a:rPr lang="en-GB" b="1" dirty="0"/>
              <a:t>Theories of Identity</a:t>
            </a:r>
          </a:p>
        </p:txBody>
      </p:sp>
      <p:sp>
        <p:nvSpPr>
          <p:cNvPr id="8" name="Oval 7"/>
          <p:cNvSpPr/>
          <p:nvPr/>
        </p:nvSpPr>
        <p:spPr>
          <a:xfrm>
            <a:off x="6994028" y="912724"/>
            <a:ext cx="3240360" cy="3168352"/>
          </a:xfrm>
          <a:prstGeom prst="ellipse">
            <a:avLst/>
          </a:prstGeom>
          <a:solidFill>
            <a:schemeClr val="accent1">
              <a:lumMod val="75000"/>
              <a:alpha val="33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Sociology</a:t>
            </a:r>
          </a:p>
        </p:txBody>
      </p:sp>
      <p:sp>
        <p:nvSpPr>
          <p:cNvPr id="9" name="Oval 8"/>
          <p:cNvSpPr/>
          <p:nvPr/>
        </p:nvSpPr>
        <p:spPr>
          <a:xfrm>
            <a:off x="1809452" y="984732"/>
            <a:ext cx="3240360" cy="3168352"/>
          </a:xfrm>
          <a:prstGeom prst="ellipse">
            <a:avLst/>
          </a:prstGeom>
          <a:solidFill>
            <a:schemeClr val="accent6">
              <a:lumMod val="60000"/>
              <a:lumOff val="40000"/>
            </a:schemeClr>
          </a:solidFill>
        </p:spPr>
        <p:style>
          <a:lnRef idx="1">
            <a:schemeClr val="accent2"/>
          </a:lnRef>
          <a:fillRef idx="3">
            <a:schemeClr val="accent2"/>
          </a:fillRef>
          <a:effectRef idx="2">
            <a:schemeClr val="accent2"/>
          </a:effectRef>
          <a:fontRef idx="minor">
            <a:schemeClr val="lt1"/>
          </a:fontRef>
        </p:style>
        <p:txBody>
          <a:bodyPr rtlCol="0" anchor="ctr"/>
          <a:lstStyle/>
          <a:p>
            <a:pPr algn="ctr"/>
            <a:r>
              <a:rPr lang="en-GB" sz="2800" dirty="0">
                <a:solidFill>
                  <a:schemeClr val="tx1"/>
                </a:solidFill>
              </a:rPr>
              <a:t>Psychology</a:t>
            </a:r>
          </a:p>
        </p:txBody>
      </p:sp>
      <p:sp>
        <p:nvSpPr>
          <p:cNvPr id="10" name="Oval 9"/>
          <p:cNvSpPr/>
          <p:nvPr/>
        </p:nvSpPr>
        <p:spPr>
          <a:xfrm>
            <a:off x="4329732" y="984732"/>
            <a:ext cx="3240360" cy="3168352"/>
          </a:xfrm>
          <a:prstGeom prst="ellipse">
            <a:avLst/>
          </a:prstGeom>
          <a:solidFill>
            <a:schemeClr val="accent3">
              <a:lumMod val="75000"/>
              <a:alpha val="37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Social Psychology</a:t>
            </a:r>
          </a:p>
        </p:txBody>
      </p:sp>
      <p:sp>
        <p:nvSpPr>
          <p:cNvPr id="12" name="TextBox 11"/>
          <p:cNvSpPr txBox="1"/>
          <p:nvPr/>
        </p:nvSpPr>
        <p:spPr>
          <a:xfrm>
            <a:off x="7298388" y="3430221"/>
            <a:ext cx="2614036" cy="2554545"/>
          </a:xfrm>
          <a:prstGeom prst="rect">
            <a:avLst/>
          </a:prstGeom>
          <a:noFill/>
        </p:spPr>
        <p:txBody>
          <a:bodyPr wrap="square" rtlCol="0">
            <a:spAutoFit/>
          </a:bodyPr>
          <a:lstStyle/>
          <a:p>
            <a:pPr algn="ctr"/>
            <a:r>
              <a:rPr lang="en-GB" sz="2000" b="1" dirty="0"/>
              <a:t>Society</a:t>
            </a:r>
          </a:p>
          <a:p>
            <a:pPr algn="ctr"/>
            <a:endParaRPr lang="en-GB" sz="2000" b="1" dirty="0"/>
          </a:p>
          <a:p>
            <a:pPr algn="ctr"/>
            <a:endParaRPr lang="en-GB" sz="2000" b="1" dirty="0"/>
          </a:p>
          <a:p>
            <a:pPr marL="285750" indent="-285750" algn="ctr">
              <a:buFont typeface="Arial" panose="020B0604020202020204" pitchFamily="34" charset="0"/>
              <a:buChar char="•"/>
            </a:pPr>
            <a:r>
              <a:rPr lang="en-GB" sz="2000" dirty="0"/>
              <a:t>Social structure</a:t>
            </a:r>
          </a:p>
          <a:p>
            <a:pPr marL="285750" indent="-285750" algn="ctr">
              <a:buFont typeface="Arial" panose="020B0604020202020204" pitchFamily="34" charset="0"/>
              <a:buChar char="•"/>
            </a:pPr>
            <a:r>
              <a:rPr lang="en-GB" sz="2000" dirty="0"/>
              <a:t>Group processes</a:t>
            </a:r>
          </a:p>
          <a:p>
            <a:pPr marL="285750" indent="-285750" algn="ctr">
              <a:buFont typeface="Arial" panose="020B0604020202020204" pitchFamily="34" charset="0"/>
              <a:buChar char="•"/>
            </a:pPr>
            <a:r>
              <a:rPr lang="en-GB" sz="2000" dirty="0"/>
              <a:t>Social norms</a:t>
            </a:r>
          </a:p>
          <a:p>
            <a:pPr marL="285750" indent="-285750" algn="ctr">
              <a:buFont typeface="Arial" panose="020B0604020202020204" pitchFamily="34" charset="0"/>
              <a:buChar char="•"/>
            </a:pPr>
            <a:r>
              <a:rPr lang="en-GB" sz="2000" dirty="0"/>
              <a:t>Social Change</a:t>
            </a:r>
          </a:p>
          <a:p>
            <a:pPr marL="285750" indent="-285750" algn="ctr">
              <a:buFont typeface="Arial" panose="020B0604020202020204" pitchFamily="34" charset="0"/>
              <a:buChar char="•"/>
            </a:pPr>
            <a:r>
              <a:rPr lang="en-GB" sz="2000" dirty="0"/>
              <a:t>Social institutions</a:t>
            </a:r>
          </a:p>
        </p:txBody>
      </p:sp>
      <p:sp>
        <p:nvSpPr>
          <p:cNvPr id="13" name="TextBox 12"/>
          <p:cNvSpPr txBox="1"/>
          <p:nvPr/>
        </p:nvSpPr>
        <p:spPr>
          <a:xfrm>
            <a:off x="2007521" y="3434773"/>
            <a:ext cx="2614036" cy="2554545"/>
          </a:xfrm>
          <a:prstGeom prst="rect">
            <a:avLst/>
          </a:prstGeom>
          <a:noFill/>
        </p:spPr>
        <p:txBody>
          <a:bodyPr wrap="square" rtlCol="0">
            <a:spAutoFit/>
          </a:bodyPr>
          <a:lstStyle/>
          <a:p>
            <a:pPr algn="ctr"/>
            <a:r>
              <a:rPr lang="en-GB" sz="2000" b="1" dirty="0"/>
              <a:t>Individual</a:t>
            </a:r>
          </a:p>
          <a:p>
            <a:pPr algn="ctr"/>
            <a:endParaRPr lang="en-GB" sz="2000" b="1" dirty="0"/>
          </a:p>
          <a:p>
            <a:pPr algn="ctr"/>
            <a:endParaRPr lang="en-GB" sz="2000" b="1" dirty="0"/>
          </a:p>
          <a:p>
            <a:pPr marL="285750" indent="-285750" algn="ctr">
              <a:buFont typeface="Arial" panose="020B0604020202020204" pitchFamily="34" charset="0"/>
              <a:buChar char="•"/>
            </a:pPr>
            <a:r>
              <a:rPr lang="en-GB" sz="2000" dirty="0"/>
              <a:t>The mind</a:t>
            </a:r>
          </a:p>
          <a:p>
            <a:pPr marL="285750" indent="-285750" algn="ctr">
              <a:buFont typeface="Arial" panose="020B0604020202020204" pitchFamily="34" charset="0"/>
              <a:buChar char="•"/>
            </a:pPr>
            <a:r>
              <a:rPr lang="en-GB" sz="2000" dirty="0"/>
              <a:t>Behaviour</a:t>
            </a:r>
          </a:p>
          <a:p>
            <a:pPr marL="285750" indent="-285750" algn="ctr">
              <a:buFont typeface="Arial" panose="020B0604020202020204" pitchFamily="34" charset="0"/>
              <a:buChar char="•"/>
            </a:pPr>
            <a:r>
              <a:rPr lang="en-GB" sz="2000" dirty="0"/>
              <a:t>Perception</a:t>
            </a:r>
          </a:p>
          <a:p>
            <a:pPr marL="285750" indent="-285750" algn="ctr">
              <a:buFont typeface="Arial" panose="020B0604020202020204" pitchFamily="34" charset="0"/>
              <a:buChar char="•"/>
            </a:pPr>
            <a:r>
              <a:rPr lang="en-GB" sz="2000" dirty="0"/>
              <a:t>Cognition</a:t>
            </a:r>
          </a:p>
          <a:p>
            <a:pPr marL="285750" indent="-285750" algn="ctr">
              <a:buFont typeface="Arial" panose="020B0604020202020204" pitchFamily="34" charset="0"/>
              <a:buChar char="•"/>
            </a:pPr>
            <a:r>
              <a:rPr lang="en-GB" sz="2000" dirty="0"/>
              <a:t>Emotion</a:t>
            </a:r>
          </a:p>
        </p:txBody>
      </p:sp>
      <p:sp>
        <p:nvSpPr>
          <p:cNvPr id="14" name="TextBox 13"/>
          <p:cNvSpPr txBox="1"/>
          <p:nvPr/>
        </p:nvSpPr>
        <p:spPr>
          <a:xfrm>
            <a:off x="4511824" y="3429001"/>
            <a:ext cx="2833502" cy="2554545"/>
          </a:xfrm>
          <a:prstGeom prst="rect">
            <a:avLst/>
          </a:prstGeom>
          <a:noFill/>
        </p:spPr>
        <p:txBody>
          <a:bodyPr wrap="square" rtlCol="0">
            <a:spAutoFit/>
          </a:bodyPr>
          <a:lstStyle/>
          <a:p>
            <a:pPr algn="ctr"/>
            <a:r>
              <a:rPr lang="en-GB" sz="2000" b="1" dirty="0"/>
              <a:t>Individuals, Groups</a:t>
            </a:r>
          </a:p>
          <a:p>
            <a:pPr algn="ctr"/>
            <a:r>
              <a:rPr lang="en-GB" sz="2000" b="1" dirty="0"/>
              <a:t>&amp; Society</a:t>
            </a:r>
          </a:p>
          <a:p>
            <a:pPr algn="ctr"/>
            <a:endParaRPr lang="en-GB" sz="2000" b="1" dirty="0"/>
          </a:p>
          <a:p>
            <a:pPr marL="285750" indent="-285750" algn="ctr">
              <a:buFont typeface="Arial" panose="020B0604020202020204" pitchFamily="34" charset="0"/>
              <a:buChar char="•"/>
            </a:pPr>
            <a:r>
              <a:rPr lang="en-GB" sz="2000" dirty="0"/>
              <a:t>Social behaviour</a:t>
            </a:r>
          </a:p>
          <a:p>
            <a:pPr marL="285750" indent="-285750" algn="ctr">
              <a:buFont typeface="Arial" panose="020B0604020202020204" pitchFamily="34" charset="0"/>
              <a:buChar char="•"/>
            </a:pPr>
            <a:r>
              <a:rPr lang="en-GB" sz="2000" dirty="0"/>
              <a:t>Social compliance</a:t>
            </a:r>
          </a:p>
          <a:p>
            <a:pPr marL="285750" indent="-285750" algn="ctr">
              <a:buFont typeface="Arial" panose="020B0604020202020204" pitchFamily="34" charset="0"/>
              <a:buChar char="•"/>
            </a:pPr>
            <a:r>
              <a:rPr lang="en-GB" sz="2000" dirty="0"/>
              <a:t>Group Dynamics</a:t>
            </a:r>
          </a:p>
          <a:p>
            <a:pPr marL="285750" indent="-285750" algn="ctr">
              <a:buFont typeface="Arial" panose="020B0604020202020204" pitchFamily="34" charset="0"/>
              <a:buChar char="•"/>
            </a:pPr>
            <a:r>
              <a:rPr lang="en-GB" sz="2000" dirty="0"/>
              <a:t>Social Attitudes</a:t>
            </a:r>
          </a:p>
          <a:p>
            <a:pPr marL="285750" indent="-285750" algn="ctr">
              <a:buFont typeface="Arial" panose="020B0604020202020204" pitchFamily="34" charset="0"/>
              <a:buChar char="•"/>
            </a:pPr>
            <a:r>
              <a:rPr lang="en-GB" sz="2000" dirty="0"/>
              <a:t>Attribution processes</a:t>
            </a:r>
          </a:p>
        </p:txBody>
      </p:sp>
      <p:sp>
        <p:nvSpPr>
          <p:cNvPr id="15" name="TextBox 14"/>
          <p:cNvSpPr txBox="1"/>
          <p:nvPr/>
        </p:nvSpPr>
        <p:spPr>
          <a:xfrm>
            <a:off x="6456040" y="6237312"/>
            <a:ext cx="3528392" cy="369332"/>
          </a:xfrm>
          <a:prstGeom prst="rect">
            <a:avLst/>
          </a:prstGeom>
          <a:noFill/>
        </p:spPr>
        <p:txBody>
          <a:bodyPr wrap="square" rtlCol="0">
            <a:spAutoFit/>
          </a:bodyPr>
          <a:lstStyle/>
          <a:p>
            <a:r>
              <a:rPr lang="en-GB" dirty="0"/>
              <a:t>Based on Crawford &amp; Novak (2018) </a:t>
            </a:r>
          </a:p>
        </p:txBody>
      </p:sp>
    </p:spTree>
    <p:extLst>
      <p:ext uri="{BB962C8B-B14F-4D97-AF65-F5344CB8AC3E}">
        <p14:creationId xmlns:p14="http://schemas.microsoft.com/office/powerpoint/2010/main" val="3260704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2">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9"/>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3">
                                            <p:txEl>
                                              <p:pRg st="0" end="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3">
                                            <p:txEl>
                                              <p:pRg st="3" end="3"/>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3">
                                            <p:txEl>
                                              <p:pRg st="4" end="4"/>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3">
                                            <p:txEl>
                                              <p:pRg st="5" end="5"/>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3">
                                            <p:txEl>
                                              <p:pRg st="6" end="6"/>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13">
                                            <p:txEl>
                                              <p:pRg st="7" end="7"/>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10"/>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14">
                                            <p:txEl>
                                              <p:pRg st="0" end="0"/>
                                            </p:txEl>
                                          </p:spTgt>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grpId="0" nodeType="clickEffect">
                                  <p:stCondLst>
                                    <p:cond delay="0"/>
                                  </p:stCondLst>
                                  <p:childTnLst>
                                    <p:set>
                                      <p:cBhvr>
                                        <p:cTn id="70" dur="1" fill="hold">
                                          <p:stCondLst>
                                            <p:cond delay="0"/>
                                          </p:stCondLst>
                                        </p:cTn>
                                        <p:tgtEl>
                                          <p:spTgt spid="14">
                                            <p:txEl>
                                              <p:pRg st="1" end="1"/>
                                            </p:txEl>
                                          </p:spTgt>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grpId="0" nodeType="clickEffect">
                                  <p:stCondLst>
                                    <p:cond delay="0"/>
                                  </p:stCondLst>
                                  <p:childTnLst>
                                    <p:set>
                                      <p:cBhvr>
                                        <p:cTn id="74" dur="1" fill="hold">
                                          <p:stCondLst>
                                            <p:cond delay="0"/>
                                          </p:stCondLst>
                                        </p:cTn>
                                        <p:tgtEl>
                                          <p:spTgt spid="14">
                                            <p:txEl>
                                              <p:pRg st="3" end="3"/>
                                            </p:txEl>
                                          </p:spTgt>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grpId="0" nodeType="clickEffect">
                                  <p:stCondLst>
                                    <p:cond delay="0"/>
                                  </p:stCondLst>
                                  <p:childTnLst>
                                    <p:set>
                                      <p:cBhvr>
                                        <p:cTn id="78" dur="1" fill="hold">
                                          <p:stCondLst>
                                            <p:cond delay="0"/>
                                          </p:stCondLst>
                                        </p:cTn>
                                        <p:tgtEl>
                                          <p:spTgt spid="14">
                                            <p:txEl>
                                              <p:pRg st="4" end="4"/>
                                            </p:txEl>
                                          </p:spTgt>
                                        </p:tgtEl>
                                        <p:attrNameLst>
                                          <p:attrName>style.visibility</p:attrName>
                                        </p:attrNameLst>
                                      </p:cBhvr>
                                      <p:to>
                                        <p:strVal val="visible"/>
                                      </p:to>
                                    </p:set>
                                  </p:childTnLst>
                                </p:cTn>
                              </p:par>
                            </p:childTnLst>
                          </p:cTn>
                        </p:par>
                      </p:childTnLst>
                    </p:cTn>
                  </p:par>
                  <p:par>
                    <p:cTn id="79" fill="hold">
                      <p:stCondLst>
                        <p:cond delay="indefinite"/>
                      </p:stCondLst>
                      <p:childTnLst>
                        <p:par>
                          <p:cTn id="80" fill="hold">
                            <p:stCondLst>
                              <p:cond delay="0"/>
                            </p:stCondLst>
                            <p:childTnLst>
                              <p:par>
                                <p:cTn id="81" presetID="1" presetClass="entr" presetSubtype="0" fill="hold" grpId="0" nodeType="clickEffect">
                                  <p:stCondLst>
                                    <p:cond delay="0"/>
                                  </p:stCondLst>
                                  <p:childTnLst>
                                    <p:set>
                                      <p:cBhvr>
                                        <p:cTn id="82" dur="1" fill="hold">
                                          <p:stCondLst>
                                            <p:cond delay="0"/>
                                          </p:stCondLst>
                                        </p:cTn>
                                        <p:tgtEl>
                                          <p:spTgt spid="14">
                                            <p:txEl>
                                              <p:pRg st="5" end="5"/>
                                            </p:txEl>
                                          </p:spTgt>
                                        </p:tgtEl>
                                        <p:attrNameLst>
                                          <p:attrName>style.visibility</p:attrName>
                                        </p:attrNameLst>
                                      </p:cBhvr>
                                      <p:to>
                                        <p:strVal val="visible"/>
                                      </p:to>
                                    </p:set>
                                  </p:childTnLst>
                                </p:cTn>
                              </p:par>
                            </p:childTnLst>
                          </p:cTn>
                        </p:par>
                      </p:childTnLst>
                    </p:cTn>
                  </p:par>
                  <p:par>
                    <p:cTn id="83" fill="hold">
                      <p:stCondLst>
                        <p:cond delay="indefinite"/>
                      </p:stCondLst>
                      <p:childTnLst>
                        <p:par>
                          <p:cTn id="84" fill="hold">
                            <p:stCondLst>
                              <p:cond delay="0"/>
                            </p:stCondLst>
                            <p:childTnLst>
                              <p:par>
                                <p:cTn id="85" presetID="1" presetClass="entr" presetSubtype="0" fill="hold" grpId="0" nodeType="clickEffect">
                                  <p:stCondLst>
                                    <p:cond delay="0"/>
                                  </p:stCondLst>
                                  <p:childTnLst>
                                    <p:set>
                                      <p:cBhvr>
                                        <p:cTn id="86" dur="1" fill="hold">
                                          <p:stCondLst>
                                            <p:cond delay="0"/>
                                          </p:stCondLst>
                                        </p:cTn>
                                        <p:tgtEl>
                                          <p:spTgt spid="14">
                                            <p:txEl>
                                              <p:pRg st="6" end="6"/>
                                            </p:txEl>
                                          </p:spTgt>
                                        </p:tgtEl>
                                        <p:attrNameLst>
                                          <p:attrName>style.visibility</p:attrName>
                                        </p:attrNameLst>
                                      </p:cBhvr>
                                      <p:to>
                                        <p:strVal val="visible"/>
                                      </p:to>
                                    </p:set>
                                  </p:childTnLst>
                                </p:cTn>
                              </p:par>
                            </p:childTnLst>
                          </p:cTn>
                        </p:par>
                      </p:childTnLst>
                    </p:cTn>
                  </p:par>
                  <p:par>
                    <p:cTn id="87" fill="hold">
                      <p:stCondLst>
                        <p:cond delay="indefinite"/>
                      </p:stCondLst>
                      <p:childTnLst>
                        <p:par>
                          <p:cTn id="88" fill="hold">
                            <p:stCondLst>
                              <p:cond delay="0"/>
                            </p:stCondLst>
                            <p:childTnLst>
                              <p:par>
                                <p:cTn id="89" presetID="1" presetClass="entr" presetSubtype="0" fill="hold" grpId="0" nodeType="clickEffect">
                                  <p:stCondLst>
                                    <p:cond delay="0"/>
                                  </p:stCondLst>
                                  <p:childTnLst>
                                    <p:set>
                                      <p:cBhvr>
                                        <p:cTn id="90" dur="1" fill="hold">
                                          <p:stCondLst>
                                            <p:cond delay="0"/>
                                          </p:stCondLst>
                                        </p:cTn>
                                        <p:tgtEl>
                                          <p:spTgt spid="14">
                                            <p:txEl>
                                              <p:pRg st="7" end="7"/>
                                            </p:txEl>
                                          </p:spTgt>
                                        </p:tgtEl>
                                        <p:attrNameLst>
                                          <p:attrName>style.visibility</p:attrName>
                                        </p:attrNameLst>
                                      </p:cBhvr>
                                      <p:to>
                                        <p:strVal val="visible"/>
                                      </p:to>
                                    </p:set>
                                  </p:childTnLst>
                                </p:cTn>
                              </p:par>
                            </p:childTnLst>
                          </p:cTn>
                        </p:par>
                      </p:childTnLst>
                    </p:cTn>
                  </p:par>
                  <p:par>
                    <p:cTn id="91" fill="hold">
                      <p:stCondLst>
                        <p:cond delay="indefinite"/>
                      </p:stCondLst>
                      <p:childTnLst>
                        <p:par>
                          <p:cTn id="92" fill="hold">
                            <p:stCondLst>
                              <p:cond delay="0"/>
                            </p:stCondLst>
                            <p:childTnLst>
                              <p:par>
                                <p:cTn id="93" presetID="1" presetClass="entr" presetSubtype="0" fill="hold" grpId="0" nodeType="clickEffect">
                                  <p:stCondLst>
                                    <p:cond delay="0"/>
                                  </p:stCondLst>
                                  <p:childTnLst>
                                    <p:set>
                                      <p:cBhvr>
                                        <p:cTn id="94"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12" grpId="0" build="p"/>
      <p:bldP spid="13" grpId="0" build="p"/>
      <p:bldP spid="14" grpId="0" build="p"/>
      <p:bldP spid="15"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835049-E1B7-4EC7-88AA-F8D6C17D623D}"/>
              </a:ext>
            </a:extLst>
          </p:cNvPr>
          <p:cNvSpPr>
            <a:spLocks noGrp="1"/>
          </p:cNvSpPr>
          <p:nvPr>
            <p:ph type="title"/>
          </p:nvPr>
        </p:nvSpPr>
        <p:spPr>
          <a:xfrm>
            <a:off x="1991544" y="188640"/>
            <a:ext cx="8229600" cy="864096"/>
          </a:xfrm>
        </p:spPr>
        <p:txBody>
          <a:bodyPr/>
          <a:lstStyle/>
          <a:p>
            <a:r>
              <a:rPr lang="en-GB" b="1" dirty="0"/>
              <a:t>Does that remind you of anything?</a:t>
            </a:r>
          </a:p>
        </p:txBody>
      </p:sp>
      <p:sp>
        <p:nvSpPr>
          <p:cNvPr id="3" name="TextBox 2"/>
          <p:cNvSpPr txBox="1"/>
          <p:nvPr/>
        </p:nvSpPr>
        <p:spPr>
          <a:xfrm>
            <a:off x="551384" y="1628800"/>
            <a:ext cx="10893896" cy="1538883"/>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800" dirty="0"/>
              <a:t>In this Module we are looking at identity, culture and social norms.</a:t>
            </a:r>
          </a:p>
          <a:p>
            <a:pPr marL="285750" indent="-285750">
              <a:spcBef>
                <a:spcPts val="600"/>
              </a:spcBef>
              <a:spcAft>
                <a:spcPts val="600"/>
              </a:spcAft>
              <a:buFont typeface="Arial" panose="020B0604020202020204" pitchFamily="34" charset="0"/>
              <a:buChar char="•"/>
            </a:pPr>
            <a:r>
              <a:rPr lang="en-GB" sz="2800" dirty="0"/>
              <a:t>We have already seen that, in studying these aspects we will be using theories from;</a:t>
            </a:r>
          </a:p>
        </p:txBody>
      </p:sp>
      <p:sp>
        <p:nvSpPr>
          <p:cNvPr id="4" name="TextBox 3"/>
          <p:cNvSpPr txBox="1"/>
          <p:nvPr/>
        </p:nvSpPr>
        <p:spPr>
          <a:xfrm>
            <a:off x="2999656" y="3356993"/>
            <a:ext cx="7056784" cy="1200329"/>
          </a:xfrm>
          <a:prstGeom prst="rect">
            <a:avLst/>
          </a:prstGeom>
          <a:noFill/>
        </p:spPr>
        <p:txBody>
          <a:bodyPr wrap="square" rtlCol="0">
            <a:spAutoFit/>
          </a:bodyPr>
          <a:lstStyle/>
          <a:p>
            <a:pPr marL="342900" indent="-342900">
              <a:buFont typeface="Arial" panose="020B0604020202020204" pitchFamily="34" charset="0"/>
              <a:buChar char="•"/>
            </a:pPr>
            <a:r>
              <a:rPr lang="en-GB" sz="2400" dirty="0"/>
              <a:t>Psychology (individuals)</a:t>
            </a:r>
          </a:p>
          <a:p>
            <a:pPr marL="342900" indent="-342900">
              <a:buFont typeface="Arial" panose="020B0604020202020204" pitchFamily="34" charset="0"/>
              <a:buChar char="•"/>
            </a:pPr>
            <a:r>
              <a:rPr lang="en-GB" sz="2400" dirty="0"/>
              <a:t>Social Psychology (individuals and groups)</a:t>
            </a:r>
          </a:p>
          <a:p>
            <a:pPr marL="342900" indent="-342900">
              <a:buFont typeface="Arial" panose="020B0604020202020204" pitchFamily="34" charset="0"/>
              <a:buChar char="•"/>
            </a:pPr>
            <a:r>
              <a:rPr lang="en-GB" sz="2400" dirty="0"/>
              <a:t>Sociology (society)</a:t>
            </a:r>
          </a:p>
        </p:txBody>
      </p:sp>
      <p:sp>
        <p:nvSpPr>
          <p:cNvPr id="5" name="TextBox 4"/>
          <p:cNvSpPr txBox="1"/>
          <p:nvPr/>
        </p:nvSpPr>
        <p:spPr>
          <a:xfrm>
            <a:off x="602704" y="4653137"/>
            <a:ext cx="10914584" cy="1261884"/>
          </a:xfrm>
          <a:prstGeom prst="rect">
            <a:avLst/>
          </a:prstGeom>
          <a:noFill/>
        </p:spPr>
        <p:txBody>
          <a:bodyPr wrap="square" rtlCol="0">
            <a:spAutoFit/>
          </a:bodyPr>
          <a:lstStyle/>
          <a:p>
            <a:pPr marL="285750" indent="-285750">
              <a:buFont typeface="Arial" panose="020B0604020202020204" pitchFamily="34" charset="0"/>
              <a:buChar char="•"/>
            </a:pPr>
            <a:r>
              <a:rPr lang="en-GB" sz="2800" dirty="0"/>
              <a:t>These ‘three tiered’ approaches also allow us to use Bronfenbrenner’s Ecological Systems theory in our investigations</a:t>
            </a:r>
          </a:p>
          <a:p>
            <a:pPr algn="r"/>
            <a:r>
              <a:rPr lang="en-GB" sz="2000" dirty="0"/>
              <a:t>(Bronfenbrenner, 2009)</a:t>
            </a:r>
          </a:p>
        </p:txBody>
      </p:sp>
    </p:spTree>
    <p:extLst>
      <p:ext uri="{BB962C8B-B14F-4D97-AF65-F5344CB8AC3E}">
        <p14:creationId xmlns:p14="http://schemas.microsoft.com/office/powerpoint/2010/main" val="825328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P spid="5"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6B835049-E1B7-4EC7-88AA-F8D6C17D623D}"/>
              </a:ext>
            </a:extLst>
          </p:cNvPr>
          <p:cNvSpPr txBox="1">
            <a:spLocks/>
          </p:cNvSpPr>
          <p:nvPr/>
        </p:nvSpPr>
        <p:spPr>
          <a:xfrm>
            <a:off x="2279576" y="22464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err="1"/>
              <a:t>Bronfennbrenner’s</a:t>
            </a:r>
            <a:r>
              <a:rPr lang="en-GB" sz="3200" b="1" dirty="0"/>
              <a:t> Ecological Systems Theory</a:t>
            </a:r>
          </a:p>
        </p:txBody>
      </p:sp>
      <p:graphicFrame>
        <p:nvGraphicFramePr>
          <p:cNvPr id="3" name="Diagram 2"/>
          <p:cNvGraphicFramePr/>
          <p:nvPr>
            <p:extLst>
              <p:ext uri="{D42A27DB-BD31-4B8C-83A1-F6EECF244321}">
                <p14:modId xmlns:p14="http://schemas.microsoft.com/office/powerpoint/2010/main" val="539153517"/>
              </p:ext>
            </p:extLst>
          </p:nvPr>
        </p:nvGraphicFramePr>
        <p:xfrm>
          <a:off x="1919536" y="809328"/>
          <a:ext cx="8208912" cy="60486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extBox 1"/>
          <p:cNvSpPr txBox="1"/>
          <p:nvPr/>
        </p:nvSpPr>
        <p:spPr>
          <a:xfrm>
            <a:off x="7824192" y="6381329"/>
            <a:ext cx="2684984" cy="307777"/>
          </a:xfrm>
          <a:prstGeom prst="rect">
            <a:avLst/>
          </a:prstGeom>
          <a:noFill/>
        </p:spPr>
        <p:txBody>
          <a:bodyPr wrap="square" rtlCol="0">
            <a:spAutoFit/>
          </a:bodyPr>
          <a:lstStyle/>
          <a:p>
            <a:r>
              <a:rPr lang="en-GB" sz="1400" dirty="0"/>
              <a:t>Based on (Bronfenbrenner, 2009)</a:t>
            </a:r>
          </a:p>
        </p:txBody>
      </p:sp>
    </p:spTree>
    <p:extLst>
      <p:ext uri="{BB962C8B-B14F-4D97-AF65-F5344CB8AC3E}">
        <p14:creationId xmlns:p14="http://schemas.microsoft.com/office/powerpoint/2010/main" val="34283520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graphicEl>
                                              <a:dgm id="{6D4F13FD-873E-4F0E-B4A7-52614D3878C2}"/>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graphicEl>
                                              <a:dgm id="{302BF69F-C37F-4583-81E7-3DFBD6C102FA}"/>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graphicEl>
                                              <a:dgm id="{7462A61E-ED80-4EC7-A2DE-5731BEEC6ECC}"/>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graphicEl>
                                              <a:dgm id="{ED6AAFAE-B8F0-4572-8066-A5F9F895010B}"/>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rev="1"/>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Oval 18">
            <a:extLst>
              <a:ext uri="{FF2B5EF4-FFF2-40B4-BE49-F238E27FC236}">
                <a16:creationId xmlns:a16="http://schemas.microsoft.com/office/drawing/2014/main" id="{B045F2D0-756E-4E48-AAC8-CD9EAAA18028}"/>
              </a:ext>
            </a:extLst>
          </p:cNvPr>
          <p:cNvSpPr/>
          <p:nvPr/>
        </p:nvSpPr>
        <p:spPr>
          <a:xfrm>
            <a:off x="2711624" y="62394"/>
            <a:ext cx="7056784" cy="67687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AE7DC207-CB18-46D7-A193-151EAB7E74CB}"/>
              </a:ext>
            </a:extLst>
          </p:cNvPr>
          <p:cNvSpPr/>
          <p:nvPr/>
        </p:nvSpPr>
        <p:spPr>
          <a:xfrm>
            <a:off x="3914486" y="1069648"/>
            <a:ext cx="4651060" cy="4754244"/>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4">
            <a:extLst>
              <a:ext uri="{FF2B5EF4-FFF2-40B4-BE49-F238E27FC236}">
                <a16:creationId xmlns:a16="http://schemas.microsoft.com/office/drawing/2014/main" id="{8E5E3B6D-21D9-4014-B908-4B5054DD882A}"/>
              </a:ext>
            </a:extLst>
          </p:cNvPr>
          <p:cNvSpPr/>
          <p:nvPr/>
        </p:nvSpPr>
        <p:spPr>
          <a:xfrm>
            <a:off x="5397693" y="2640967"/>
            <a:ext cx="1523624" cy="1611606"/>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5112D49D-E32B-41C3-86EC-AD2FD92B23DC}"/>
              </a:ext>
            </a:extLst>
          </p:cNvPr>
          <p:cNvSpPr txBox="1"/>
          <p:nvPr/>
        </p:nvSpPr>
        <p:spPr>
          <a:xfrm>
            <a:off x="5270304" y="2866933"/>
            <a:ext cx="1844388" cy="1200329"/>
          </a:xfrm>
          <a:prstGeom prst="rect">
            <a:avLst/>
          </a:prstGeom>
          <a:noFill/>
        </p:spPr>
        <p:txBody>
          <a:bodyPr wrap="square" rtlCol="0">
            <a:spAutoFit/>
          </a:bodyPr>
          <a:lstStyle/>
          <a:p>
            <a:pPr algn="ctr"/>
            <a:r>
              <a:rPr lang="en-GB" b="1" dirty="0">
                <a:solidFill>
                  <a:schemeClr val="bg1"/>
                </a:solidFill>
              </a:rPr>
              <a:t>Identity</a:t>
            </a:r>
          </a:p>
          <a:p>
            <a:pPr algn="ctr"/>
            <a:r>
              <a:rPr lang="en-GB" b="1" dirty="0">
                <a:solidFill>
                  <a:schemeClr val="bg1"/>
                </a:solidFill>
              </a:rPr>
              <a:t>Individual</a:t>
            </a:r>
          </a:p>
          <a:p>
            <a:pPr algn="ctr"/>
            <a:r>
              <a:rPr lang="en-GB" b="1" dirty="0">
                <a:solidFill>
                  <a:schemeClr val="bg1"/>
                </a:solidFill>
              </a:rPr>
              <a:t>Psychology</a:t>
            </a:r>
          </a:p>
          <a:p>
            <a:pPr algn="ctr"/>
            <a:r>
              <a:rPr lang="en-GB" b="1" dirty="0">
                <a:solidFill>
                  <a:schemeClr val="bg1"/>
                </a:solidFill>
              </a:rPr>
              <a:t>Micro</a:t>
            </a:r>
          </a:p>
        </p:txBody>
      </p:sp>
      <p:sp>
        <p:nvSpPr>
          <p:cNvPr id="18" name="TextBox 17">
            <a:extLst>
              <a:ext uri="{FF2B5EF4-FFF2-40B4-BE49-F238E27FC236}">
                <a16:creationId xmlns:a16="http://schemas.microsoft.com/office/drawing/2014/main" id="{B01CD009-E60E-451A-AB9F-204EEB268180}"/>
              </a:ext>
            </a:extLst>
          </p:cNvPr>
          <p:cNvSpPr txBox="1"/>
          <p:nvPr/>
        </p:nvSpPr>
        <p:spPr>
          <a:xfrm>
            <a:off x="5015880" y="1466156"/>
            <a:ext cx="2448272" cy="400110"/>
          </a:xfrm>
          <a:prstGeom prst="rect">
            <a:avLst/>
          </a:prstGeom>
          <a:solidFill>
            <a:schemeClr val="bg1"/>
          </a:solidFill>
        </p:spPr>
        <p:txBody>
          <a:bodyPr wrap="square" rtlCol="0">
            <a:spAutoFit/>
          </a:bodyPr>
          <a:lstStyle/>
          <a:p>
            <a:pPr algn="ctr"/>
            <a:r>
              <a:rPr lang="en-GB" sz="2000" b="1" dirty="0"/>
              <a:t>Culture</a:t>
            </a:r>
          </a:p>
        </p:txBody>
      </p:sp>
      <p:sp>
        <p:nvSpPr>
          <p:cNvPr id="20" name="TextBox 19">
            <a:extLst>
              <a:ext uri="{FF2B5EF4-FFF2-40B4-BE49-F238E27FC236}">
                <a16:creationId xmlns:a16="http://schemas.microsoft.com/office/drawing/2014/main" id="{CDC87520-5CA5-4A19-A334-DB9B33010C6D}"/>
              </a:ext>
            </a:extLst>
          </p:cNvPr>
          <p:cNvSpPr txBox="1"/>
          <p:nvPr/>
        </p:nvSpPr>
        <p:spPr>
          <a:xfrm>
            <a:off x="5150948" y="150621"/>
            <a:ext cx="2157940" cy="400110"/>
          </a:xfrm>
          <a:prstGeom prst="rect">
            <a:avLst/>
          </a:prstGeom>
          <a:noFill/>
        </p:spPr>
        <p:txBody>
          <a:bodyPr wrap="square" rtlCol="0">
            <a:spAutoFit/>
          </a:bodyPr>
          <a:lstStyle/>
          <a:p>
            <a:pPr algn="ctr"/>
            <a:r>
              <a:rPr lang="en-GB" sz="2000" b="1" dirty="0"/>
              <a:t>Social Norms </a:t>
            </a:r>
          </a:p>
        </p:txBody>
      </p:sp>
      <p:sp>
        <p:nvSpPr>
          <p:cNvPr id="9" name="TextBox 8">
            <a:extLst>
              <a:ext uri="{FF2B5EF4-FFF2-40B4-BE49-F238E27FC236}">
                <a16:creationId xmlns:a16="http://schemas.microsoft.com/office/drawing/2014/main" id="{B01CD009-E60E-451A-AB9F-204EEB268180}"/>
              </a:ext>
            </a:extLst>
          </p:cNvPr>
          <p:cNvSpPr txBox="1"/>
          <p:nvPr/>
        </p:nvSpPr>
        <p:spPr>
          <a:xfrm>
            <a:off x="4968362" y="1981399"/>
            <a:ext cx="2448272" cy="400110"/>
          </a:xfrm>
          <a:prstGeom prst="rect">
            <a:avLst/>
          </a:prstGeom>
          <a:solidFill>
            <a:schemeClr val="bg1"/>
          </a:solidFill>
        </p:spPr>
        <p:txBody>
          <a:bodyPr wrap="square" rtlCol="0">
            <a:spAutoFit/>
          </a:bodyPr>
          <a:lstStyle/>
          <a:p>
            <a:pPr algn="ctr"/>
            <a:r>
              <a:rPr lang="en-GB" sz="2000" b="1" dirty="0"/>
              <a:t>Individuals &amp; Groups</a:t>
            </a:r>
          </a:p>
        </p:txBody>
      </p:sp>
      <p:sp>
        <p:nvSpPr>
          <p:cNvPr id="10" name="TextBox 9">
            <a:extLst>
              <a:ext uri="{FF2B5EF4-FFF2-40B4-BE49-F238E27FC236}">
                <a16:creationId xmlns:a16="http://schemas.microsoft.com/office/drawing/2014/main" id="{B01CD009-E60E-451A-AB9F-204EEB268180}"/>
              </a:ext>
            </a:extLst>
          </p:cNvPr>
          <p:cNvSpPr txBox="1"/>
          <p:nvPr/>
        </p:nvSpPr>
        <p:spPr>
          <a:xfrm>
            <a:off x="4959097" y="4352629"/>
            <a:ext cx="2448272" cy="400110"/>
          </a:xfrm>
          <a:prstGeom prst="rect">
            <a:avLst/>
          </a:prstGeom>
          <a:solidFill>
            <a:schemeClr val="bg1"/>
          </a:solidFill>
        </p:spPr>
        <p:txBody>
          <a:bodyPr wrap="square" rtlCol="0">
            <a:spAutoFit/>
          </a:bodyPr>
          <a:lstStyle/>
          <a:p>
            <a:pPr algn="ctr"/>
            <a:r>
              <a:rPr lang="en-GB" sz="2000" b="1" dirty="0"/>
              <a:t>Social Psychology</a:t>
            </a:r>
          </a:p>
        </p:txBody>
      </p:sp>
      <p:sp>
        <p:nvSpPr>
          <p:cNvPr id="11" name="TextBox 10">
            <a:extLst>
              <a:ext uri="{FF2B5EF4-FFF2-40B4-BE49-F238E27FC236}">
                <a16:creationId xmlns:a16="http://schemas.microsoft.com/office/drawing/2014/main" id="{B01CD009-E60E-451A-AB9F-204EEB268180}"/>
              </a:ext>
            </a:extLst>
          </p:cNvPr>
          <p:cNvSpPr txBox="1"/>
          <p:nvPr/>
        </p:nvSpPr>
        <p:spPr>
          <a:xfrm>
            <a:off x="4968362" y="4876682"/>
            <a:ext cx="2448272" cy="400110"/>
          </a:xfrm>
          <a:prstGeom prst="rect">
            <a:avLst/>
          </a:prstGeom>
          <a:solidFill>
            <a:schemeClr val="bg1"/>
          </a:solidFill>
        </p:spPr>
        <p:txBody>
          <a:bodyPr wrap="square" rtlCol="0">
            <a:spAutoFit/>
          </a:bodyPr>
          <a:lstStyle/>
          <a:p>
            <a:pPr algn="ctr"/>
            <a:r>
              <a:rPr lang="en-GB" sz="2000" b="1" dirty="0" err="1"/>
              <a:t>Meso</a:t>
            </a:r>
            <a:r>
              <a:rPr lang="en-GB" sz="2000" b="1" dirty="0"/>
              <a:t> &amp; </a:t>
            </a:r>
            <a:r>
              <a:rPr lang="en-GB" sz="2000" b="1" dirty="0" err="1"/>
              <a:t>Exo</a:t>
            </a:r>
            <a:r>
              <a:rPr lang="en-GB" sz="2000" b="1" dirty="0"/>
              <a:t>-systems</a:t>
            </a:r>
          </a:p>
        </p:txBody>
      </p:sp>
      <p:sp>
        <p:nvSpPr>
          <p:cNvPr id="12" name="TextBox 11">
            <a:extLst>
              <a:ext uri="{FF2B5EF4-FFF2-40B4-BE49-F238E27FC236}">
                <a16:creationId xmlns:a16="http://schemas.microsoft.com/office/drawing/2014/main" id="{CDC87520-5CA5-4A19-A334-DB9B33010C6D}"/>
              </a:ext>
            </a:extLst>
          </p:cNvPr>
          <p:cNvSpPr txBox="1"/>
          <p:nvPr/>
        </p:nvSpPr>
        <p:spPr>
          <a:xfrm>
            <a:off x="5161046" y="591175"/>
            <a:ext cx="2157940" cy="400110"/>
          </a:xfrm>
          <a:prstGeom prst="rect">
            <a:avLst/>
          </a:prstGeom>
          <a:noFill/>
        </p:spPr>
        <p:txBody>
          <a:bodyPr wrap="square" rtlCol="0">
            <a:spAutoFit/>
          </a:bodyPr>
          <a:lstStyle/>
          <a:p>
            <a:pPr algn="ctr"/>
            <a:r>
              <a:rPr lang="en-GB" sz="2000" b="1" dirty="0"/>
              <a:t>Society</a:t>
            </a:r>
          </a:p>
        </p:txBody>
      </p:sp>
      <p:sp>
        <p:nvSpPr>
          <p:cNvPr id="13" name="TextBox 12">
            <a:extLst>
              <a:ext uri="{FF2B5EF4-FFF2-40B4-BE49-F238E27FC236}">
                <a16:creationId xmlns:a16="http://schemas.microsoft.com/office/drawing/2014/main" id="{CDC87520-5CA5-4A19-A334-DB9B33010C6D}"/>
              </a:ext>
            </a:extLst>
          </p:cNvPr>
          <p:cNvSpPr txBox="1"/>
          <p:nvPr/>
        </p:nvSpPr>
        <p:spPr>
          <a:xfrm>
            <a:off x="5113528" y="5878378"/>
            <a:ext cx="2157940" cy="400110"/>
          </a:xfrm>
          <a:prstGeom prst="rect">
            <a:avLst/>
          </a:prstGeom>
          <a:noFill/>
        </p:spPr>
        <p:txBody>
          <a:bodyPr wrap="square" rtlCol="0">
            <a:spAutoFit/>
          </a:bodyPr>
          <a:lstStyle/>
          <a:p>
            <a:pPr algn="ctr"/>
            <a:r>
              <a:rPr lang="en-GB" sz="2000" b="1" dirty="0"/>
              <a:t>Sociology </a:t>
            </a:r>
          </a:p>
        </p:txBody>
      </p:sp>
      <p:sp>
        <p:nvSpPr>
          <p:cNvPr id="14" name="TextBox 13">
            <a:extLst>
              <a:ext uri="{FF2B5EF4-FFF2-40B4-BE49-F238E27FC236}">
                <a16:creationId xmlns:a16="http://schemas.microsoft.com/office/drawing/2014/main" id="{CDC87520-5CA5-4A19-A334-DB9B33010C6D}"/>
              </a:ext>
            </a:extLst>
          </p:cNvPr>
          <p:cNvSpPr txBox="1"/>
          <p:nvPr/>
        </p:nvSpPr>
        <p:spPr>
          <a:xfrm>
            <a:off x="5150948" y="6256409"/>
            <a:ext cx="2157940" cy="400110"/>
          </a:xfrm>
          <a:prstGeom prst="rect">
            <a:avLst/>
          </a:prstGeom>
          <a:noFill/>
        </p:spPr>
        <p:txBody>
          <a:bodyPr wrap="square" rtlCol="0">
            <a:spAutoFit/>
          </a:bodyPr>
          <a:lstStyle/>
          <a:p>
            <a:pPr algn="ctr"/>
            <a:r>
              <a:rPr lang="en-GB" sz="2000" b="1" dirty="0"/>
              <a:t>Macro-system </a:t>
            </a:r>
          </a:p>
        </p:txBody>
      </p:sp>
    </p:spTree>
    <p:extLst>
      <p:ext uri="{BB962C8B-B14F-4D97-AF65-F5344CB8AC3E}">
        <p14:creationId xmlns:p14="http://schemas.microsoft.com/office/powerpoint/2010/main" val="10027087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8"/>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9"/>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0"/>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1"/>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9"/>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20"/>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2"/>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13"/>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animBg="1"/>
      <p:bldP spid="8" grpId="0" animBg="1"/>
      <p:bldP spid="5" grpId="0" animBg="1"/>
      <p:bldP spid="6" grpId="0" build="p"/>
      <p:bldP spid="18" grpId="0" animBg="1"/>
      <p:bldP spid="20" grpId="0"/>
      <p:bldP spid="9" grpId="0" animBg="1"/>
      <p:bldP spid="10" grpId="0" animBg="1"/>
      <p:bldP spid="11" grpId="0" animBg="1"/>
      <p:bldP spid="12" grpId="0"/>
      <p:bldP spid="13" grpId="0"/>
      <p:bldP spid="14"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9536" y="2204864"/>
            <a:ext cx="8229600" cy="1143000"/>
          </a:xfrm>
        </p:spPr>
        <p:txBody>
          <a:bodyPr>
            <a:normAutofit fontScale="90000"/>
          </a:bodyPr>
          <a:lstStyle/>
          <a:p>
            <a:r>
              <a:rPr lang="en-GB" b="1" dirty="0"/>
              <a:t>We will now move on to look at some specific Theories of Identity</a:t>
            </a:r>
          </a:p>
        </p:txBody>
      </p:sp>
    </p:spTree>
    <p:extLst>
      <p:ext uri="{BB962C8B-B14F-4D97-AF65-F5344CB8AC3E}">
        <p14:creationId xmlns:p14="http://schemas.microsoft.com/office/powerpoint/2010/main" val="4000442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981200" y="206634"/>
            <a:ext cx="8229600" cy="778098"/>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Theories of Identity:</a:t>
            </a:r>
          </a:p>
          <a:p>
            <a:r>
              <a:rPr lang="en-GB" sz="3200" b="1" dirty="0"/>
              <a:t>Symbolic Interactionism (SI)</a:t>
            </a:r>
          </a:p>
        </p:txBody>
      </p:sp>
      <p:sp>
        <p:nvSpPr>
          <p:cNvPr id="2" name="TextBox 1"/>
          <p:cNvSpPr txBox="1"/>
          <p:nvPr/>
        </p:nvSpPr>
        <p:spPr>
          <a:xfrm>
            <a:off x="263352" y="2060849"/>
            <a:ext cx="11665296" cy="2862322"/>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3200" dirty="0"/>
              <a:t>Symbolic interactionists study face-to-face interactions</a:t>
            </a:r>
          </a:p>
          <a:p>
            <a:pPr marL="457200" indent="-457200">
              <a:spcBef>
                <a:spcPts val="600"/>
              </a:spcBef>
              <a:spcAft>
                <a:spcPts val="600"/>
              </a:spcAft>
              <a:buFont typeface="Arial" panose="020B0604020202020204" pitchFamily="34" charset="0"/>
              <a:buChar char="•"/>
            </a:pPr>
            <a:r>
              <a:rPr lang="en-GB" sz="3200" dirty="0"/>
              <a:t>They are concerned with the ‘symbols’ we use to communicate or interact with others</a:t>
            </a:r>
          </a:p>
          <a:p>
            <a:pPr marL="457200" indent="-457200">
              <a:spcBef>
                <a:spcPts val="600"/>
              </a:spcBef>
              <a:spcAft>
                <a:spcPts val="600"/>
              </a:spcAft>
              <a:buFont typeface="Arial" panose="020B0604020202020204" pitchFamily="34" charset="0"/>
              <a:buChar char="•"/>
            </a:pPr>
            <a:r>
              <a:rPr lang="en-GB" sz="3200" dirty="0"/>
              <a:t>For example; speech, non-verbal communication (noises &amp; gestures etc.)</a:t>
            </a:r>
          </a:p>
        </p:txBody>
      </p:sp>
    </p:spTree>
    <p:extLst>
      <p:ext uri="{BB962C8B-B14F-4D97-AF65-F5344CB8AC3E}">
        <p14:creationId xmlns:p14="http://schemas.microsoft.com/office/powerpoint/2010/main" val="23288612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981200" y="206634"/>
            <a:ext cx="8229600" cy="778098"/>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Theories of Identity:</a:t>
            </a:r>
          </a:p>
          <a:p>
            <a:r>
              <a:rPr lang="en-GB" sz="3200" b="1" dirty="0"/>
              <a:t>Symbolic Interactionism – Chicago School</a:t>
            </a:r>
          </a:p>
        </p:txBody>
      </p:sp>
      <p:sp>
        <p:nvSpPr>
          <p:cNvPr id="2" name="TextBox 1"/>
          <p:cNvSpPr txBox="1"/>
          <p:nvPr/>
        </p:nvSpPr>
        <p:spPr>
          <a:xfrm>
            <a:off x="263352" y="1561372"/>
            <a:ext cx="11665296" cy="2862322"/>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George Mead (1863-1931)</a:t>
            </a:r>
          </a:p>
          <a:p>
            <a:pPr marL="457200" indent="-457200">
              <a:spcBef>
                <a:spcPts val="600"/>
              </a:spcBef>
              <a:spcAft>
                <a:spcPts val="600"/>
              </a:spcAft>
              <a:buFont typeface="Arial" panose="020B0604020202020204" pitchFamily="34" charset="0"/>
              <a:buChar char="•"/>
            </a:pPr>
            <a:r>
              <a:rPr lang="en-GB" sz="2800" dirty="0"/>
              <a:t>Regarded as one of the founders of symbolic interactionism (SI)</a:t>
            </a:r>
          </a:p>
          <a:p>
            <a:pPr marL="457200" indent="-457200">
              <a:spcBef>
                <a:spcPts val="600"/>
              </a:spcBef>
              <a:spcAft>
                <a:spcPts val="600"/>
              </a:spcAft>
              <a:buFont typeface="Arial" panose="020B0604020202020204" pitchFamily="34" charset="0"/>
              <a:buChar char="•"/>
            </a:pPr>
            <a:r>
              <a:rPr lang="en-GB" sz="2800" dirty="0"/>
              <a:t>Taught and researched at Chicago University</a:t>
            </a:r>
          </a:p>
          <a:p>
            <a:pPr marL="457200" indent="-457200">
              <a:spcBef>
                <a:spcPts val="600"/>
              </a:spcBef>
              <a:spcAft>
                <a:spcPts val="600"/>
              </a:spcAft>
              <a:buFont typeface="Arial" panose="020B0604020202020204" pitchFamily="34" charset="0"/>
              <a:buChar char="•"/>
            </a:pPr>
            <a:r>
              <a:rPr lang="en-GB" sz="2800" dirty="0"/>
              <a:t>Gave rise to the ‘Chicago School’ of sociology</a:t>
            </a:r>
          </a:p>
          <a:p>
            <a:pPr marL="457200" indent="-457200">
              <a:spcBef>
                <a:spcPts val="600"/>
              </a:spcBef>
              <a:spcAft>
                <a:spcPts val="600"/>
              </a:spcAft>
              <a:buFont typeface="Arial" panose="020B0604020202020204" pitchFamily="34" charset="0"/>
              <a:buChar char="•"/>
            </a:pPr>
            <a:r>
              <a:rPr lang="en-GB" sz="2800" dirty="0"/>
              <a:t>We have already looked at Mead’s theory of the ‘I’ and the ‘Me’ previously.</a:t>
            </a:r>
          </a:p>
        </p:txBody>
      </p:sp>
      <p:sp>
        <p:nvSpPr>
          <p:cNvPr id="5" name="TextBox 4"/>
          <p:cNvSpPr txBox="1"/>
          <p:nvPr/>
        </p:nvSpPr>
        <p:spPr>
          <a:xfrm>
            <a:off x="3863752" y="4767042"/>
            <a:ext cx="5184576" cy="461665"/>
          </a:xfrm>
          <a:prstGeom prst="rect">
            <a:avLst/>
          </a:prstGeom>
          <a:noFill/>
        </p:spPr>
        <p:txBody>
          <a:bodyPr wrap="square" rtlCol="0">
            <a:spAutoFit/>
          </a:bodyPr>
          <a:lstStyle/>
          <a:p>
            <a:r>
              <a:rPr lang="en-GB" sz="2400" i="1" dirty="0"/>
              <a:t>What is Mead’s concept of the ‘I’?</a:t>
            </a:r>
          </a:p>
        </p:txBody>
      </p:sp>
      <p:sp>
        <p:nvSpPr>
          <p:cNvPr id="6" name="TextBox 5"/>
          <p:cNvSpPr txBox="1"/>
          <p:nvPr/>
        </p:nvSpPr>
        <p:spPr>
          <a:xfrm>
            <a:off x="3844416" y="5413016"/>
            <a:ext cx="5563952" cy="461665"/>
          </a:xfrm>
          <a:prstGeom prst="rect">
            <a:avLst/>
          </a:prstGeom>
          <a:noFill/>
        </p:spPr>
        <p:txBody>
          <a:bodyPr wrap="square" rtlCol="0">
            <a:spAutoFit/>
          </a:bodyPr>
          <a:lstStyle/>
          <a:p>
            <a:r>
              <a:rPr lang="en-GB" sz="2400" i="1" dirty="0"/>
              <a:t>What is Mead’s concept of the ‘Me’?</a:t>
            </a: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09538" y="4795477"/>
            <a:ext cx="494785" cy="494785"/>
          </a:xfrm>
          <a:prstGeom prst="rect">
            <a:avLst/>
          </a:prstGeom>
        </p:spPr>
      </p:pic>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08369" y="5408460"/>
            <a:ext cx="494785" cy="494785"/>
          </a:xfrm>
          <a:prstGeom prst="rect">
            <a:avLst/>
          </a:prstGeom>
        </p:spPr>
      </p:pic>
    </p:spTree>
    <p:extLst>
      <p:ext uri="{BB962C8B-B14F-4D97-AF65-F5344CB8AC3E}">
        <p14:creationId xmlns:p14="http://schemas.microsoft.com/office/powerpoint/2010/main" val="948142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7"/>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6"/>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5" grpId="0"/>
      <p:bldP spid="6"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546212" y="1649254"/>
            <a:ext cx="11099576"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The primary focus of the Chicago School is how individuals (the ‘I’ &amp; ‘Me’) interact with and shape society.</a:t>
            </a:r>
          </a:p>
        </p:txBody>
      </p:sp>
      <p:sp>
        <p:nvSpPr>
          <p:cNvPr id="6" name="Rounded Rectangle 5"/>
          <p:cNvSpPr/>
          <p:nvPr/>
        </p:nvSpPr>
        <p:spPr>
          <a:xfrm>
            <a:off x="2063552" y="3429000"/>
            <a:ext cx="2592288" cy="1152128"/>
          </a:xfrm>
          <a:prstGeom prst="round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GB" sz="2800" b="1" dirty="0"/>
              <a:t>‘I’ &amp; ‘Me’</a:t>
            </a:r>
          </a:p>
        </p:txBody>
      </p:sp>
      <p:sp>
        <p:nvSpPr>
          <p:cNvPr id="7" name="Rounded Rectangle 6"/>
          <p:cNvSpPr/>
          <p:nvPr/>
        </p:nvSpPr>
        <p:spPr>
          <a:xfrm>
            <a:off x="7248128" y="3429000"/>
            <a:ext cx="2592288" cy="1152128"/>
          </a:xfrm>
          <a:prstGeom prst="round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GB" sz="2800" b="1" dirty="0"/>
              <a:t>Society</a:t>
            </a:r>
          </a:p>
        </p:txBody>
      </p:sp>
      <p:cxnSp>
        <p:nvCxnSpPr>
          <p:cNvPr id="9" name="Straight Arrow Connector 8"/>
          <p:cNvCxnSpPr/>
          <p:nvPr/>
        </p:nvCxnSpPr>
        <p:spPr>
          <a:xfrm>
            <a:off x="4799856" y="3933056"/>
            <a:ext cx="2304256" cy="0"/>
          </a:xfrm>
          <a:prstGeom prst="straightConnector1">
            <a:avLst/>
          </a:prstGeom>
          <a:ln w="76200">
            <a:tailEnd type="triangle"/>
          </a:ln>
        </p:spPr>
        <p:style>
          <a:lnRef idx="3">
            <a:schemeClr val="accent4"/>
          </a:lnRef>
          <a:fillRef idx="0">
            <a:schemeClr val="accent4"/>
          </a:fillRef>
          <a:effectRef idx="2">
            <a:schemeClr val="accent4"/>
          </a:effectRef>
          <a:fontRef idx="minor">
            <a:schemeClr val="tx1"/>
          </a:fontRef>
        </p:style>
      </p:cxnSp>
      <p:pic>
        <p:nvPicPr>
          <p:cNvPr id="4" name="Picture 3"/>
          <p:cNvPicPr>
            <a:picLocks noChangeAspect="1"/>
          </p:cNvPicPr>
          <p:nvPr/>
        </p:nvPicPr>
        <p:blipFill>
          <a:blip r:embed="rId2"/>
          <a:stretch>
            <a:fillRect/>
          </a:stretch>
        </p:blipFill>
        <p:spPr>
          <a:xfrm>
            <a:off x="2032782" y="28296"/>
            <a:ext cx="8230313" cy="1347333"/>
          </a:xfrm>
          <a:prstGeom prst="rect">
            <a:avLst/>
          </a:prstGeom>
        </p:spPr>
      </p:pic>
    </p:spTree>
    <p:extLst>
      <p:ext uri="{BB962C8B-B14F-4D97-AF65-F5344CB8AC3E}">
        <p14:creationId xmlns:p14="http://schemas.microsoft.com/office/powerpoint/2010/main" val="29689860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animBg="1"/>
      <p:bldP spid="7"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981200" y="206634"/>
            <a:ext cx="8229600" cy="778098"/>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Theories of Identity:</a:t>
            </a:r>
          </a:p>
          <a:p>
            <a:r>
              <a:rPr lang="en-GB" sz="3200" b="1" dirty="0"/>
              <a:t>Symbolic Interactionism: Iowa/Indiana School</a:t>
            </a:r>
          </a:p>
        </p:txBody>
      </p:sp>
      <p:sp>
        <p:nvSpPr>
          <p:cNvPr id="4" name="TextBox 3"/>
          <p:cNvSpPr txBox="1"/>
          <p:nvPr/>
        </p:nvSpPr>
        <p:spPr>
          <a:xfrm>
            <a:off x="371364" y="1772816"/>
            <a:ext cx="11449272" cy="3724096"/>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800" dirty="0"/>
              <a:t>Sociologist </a:t>
            </a:r>
            <a:r>
              <a:rPr lang="en-GB" sz="2800" dirty="0" err="1"/>
              <a:t>Manford</a:t>
            </a:r>
            <a:r>
              <a:rPr lang="en-GB" sz="2800" dirty="0"/>
              <a:t> Kuhn (1911-1963)</a:t>
            </a:r>
          </a:p>
          <a:p>
            <a:pPr marL="342900" indent="-342900">
              <a:spcBef>
                <a:spcPts val="600"/>
              </a:spcBef>
              <a:spcAft>
                <a:spcPts val="600"/>
              </a:spcAft>
              <a:buFont typeface="Arial" panose="020B0604020202020204" pitchFamily="34" charset="0"/>
              <a:buChar char="•"/>
            </a:pPr>
            <a:r>
              <a:rPr lang="en-GB" sz="2800" dirty="0"/>
              <a:t>Taught in the University of Iowa’s sociology department.</a:t>
            </a:r>
          </a:p>
          <a:p>
            <a:pPr marL="342900" indent="-342900">
              <a:spcBef>
                <a:spcPts val="600"/>
              </a:spcBef>
              <a:spcAft>
                <a:spcPts val="600"/>
              </a:spcAft>
              <a:buFont typeface="Arial" panose="020B0604020202020204" pitchFamily="34" charset="0"/>
              <a:buChar char="•"/>
            </a:pPr>
            <a:r>
              <a:rPr lang="en-GB" sz="2800" dirty="0"/>
              <a:t>Seen as founding a second  form of symbolic interactionism</a:t>
            </a:r>
          </a:p>
          <a:p>
            <a:pPr marL="342900" indent="-342900">
              <a:spcBef>
                <a:spcPts val="600"/>
              </a:spcBef>
              <a:spcAft>
                <a:spcPts val="600"/>
              </a:spcAft>
              <a:buFont typeface="Arial" panose="020B0604020202020204" pitchFamily="34" charset="0"/>
              <a:buChar char="•"/>
            </a:pPr>
            <a:r>
              <a:rPr lang="en-GB" sz="2800" dirty="0"/>
              <a:t>The focus of this ‘School’ of thought was the influence that society and social roles have on the individual</a:t>
            </a:r>
          </a:p>
          <a:p>
            <a:pPr marL="342900" indent="-342900">
              <a:spcBef>
                <a:spcPts val="600"/>
              </a:spcBef>
              <a:spcAft>
                <a:spcPts val="600"/>
              </a:spcAft>
              <a:buFont typeface="Arial" panose="020B0604020202020204" pitchFamily="34" charset="0"/>
              <a:buChar char="•"/>
            </a:pPr>
            <a:r>
              <a:rPr lang="en-GB" sz="2800" dirty="0"/>
              <a:t>For this reason this form of SI is sometimes called </a:t>
            </a:r>
            <a:r>
              <a:rPr lang="en-GB" sz="2800" b="1" dirty="0"/>
              <a:t>structural symbolic interactionism</a:t>
            </a:r>
            <a:endParaRPr lang="en-GB" sz="2800" dirty="0"/>
          </a:p>
        </p:txBody>
      </p:sp>
    </p:spTree>
    <p:extLst>
      <p:ext uri="{BB962C8B-B14F-4D97-AF65-F5344CB8AC3E}">
        <p14:creationId xmlns:p14="http://schemas.microsoft.com/office/powerpoint/2010/main" val="7631367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402196" y="1772816"/>
            <a:ext cx="11387608"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The primary focus of the Iowa/Indiana School is how society shapes an individual’s sense of themselves</a:t>
            </a:r>
          </a:p>
        </p:txBody>
      </p:sp>
      <p:sp>
        <p:nvSpPr>
          <p:cNvPr id="6" name="Rounded Rectangle 5"/>
          <p:cNvSpPr/>
          <p:nvPr/>
        </p:nvSpPr>
        <p:spPr>
          <a:xfrm>
            <a:off x="2063552" y="3429000"/>
            <a:ext cx="2592288" cy="1152128"/>
          </a:xfrm>
          <a:prstGeom prst="roundRect">
            <a:avLst/>
          </a:prstGeom>
        </p:spPr>
        <p:style>
          <a:lnRef idx="0">
            <a:schemeClr val="accent1"/>
          </a:lnRef>
          <a:fillRef idx="3">
            <a:schemeClr val="accent1"/>
          </a:fillRef>
          <a:effectRef idx="3">
            <a:schemeClr val="accent1"/>
          </a:effectRef>
          <a:fontRef idx="minor">
            <a:schemeClr val="lt1"/>
          </a:fontRef>
        </p:style>
        <p:txBody>
          <a:bodyPr rtlCol="0" anchor="ctr"/>
          <a:lstStyle/>
          <a:p>
            <a:pPr algn="ctr"/>
            <a:r>
              <a:rPr lang="en-GB" sz="2800" b="1" dirty="0"/>
              <a:t>Society</a:t>
            </a:r>
          </a:p>
        </p:txBody>
      </p:sp>
      <p:sp>
        <p:nvSpPr>
          <p:cNvPr id="7" name="Rounded Rectangle 6"/>
          <p:cNvSpPr/>
          <p:nvPr/>
        </p:nvSpPr>
        <p:spPr>
          <a:xfrm>
            <a:off x="7248128" y="3429000"/>
            <a:ext cx="2592288" cy="1152128"/>
          </a:xfrm>
          <a:prstGeom prst="roundRect">
            <a:avLst/>
          </a:prstGeom>
        </p:spPr>
        <p:style>
          <a:lnRef idx="0">
            <a:schemeClr val="accent1"/>
          </a:lnRef>
          <a:fillRef idx="3">
            <a:schemeClr val="accent1"/>
          </a:fillRef>
          <a:effectRef idx="3">
            <a:schemeClr val="accent1"/>
          </a:effectRef>
          <a:fontRef idx="minor">
            <a:schemeClr val="lt1"/>
          </a:fontRef>
        </p:style>
        <p:txBody>
          <a:bodyPr rtlCol="0" anchor="ctr"/>
          <a:lstStyle/>
          <a:p>
            <a:pPr algn="ctr"/>
            <a:r>
              <a:rPr lang="en-GB" sz="2800" b="1" dirty="0"/>
              <a:t>‘Me’</a:t>
            </a:r>
          </a:p>
          <a:p>
            <a:pPr algn="ctr"/>
            <a:r>
              <a:rPr lang="en-GB" sz="2800" b="1" dirty="0"/>
              <a:t>Self Concept</a:t>
            </a:r>
          </a:p>
        </p:txBody>
      </p:sp>
      <p:cxnSp>
        <p:nvCxnSpPr>
          <p:cNvPr id="9" name="Straight Arrow Connector 8"/>
          <p:cNvCxnSpPr/>
          <p:nvPr/>
        </p:nvCxnSpPr>
        <p:spPr>
          <a:xfrm>
            <a:off x="4799856" y="3933056"/>
            <a:ext cx="2304256" cy="0"/>
          </a:xfrm>
          <a:prstGeom prst="straightConnector1">
            <a:avLst/>
          </a:prstGeom>
          <a:ln w="76200">
            <a:tailEnd type="triangle"/>
          </a:ln>
        </p:spPr>
        <p:style>
          <a:lnRef idx="3">
            <a:schemeClr val="accent1"/>
          </a:lnRef>
          <a:fillRef idx="0">
            <a:schemeClr val="accent1"/>
          </a:fillRef>
          <a:effectRef idx="2">
            <a:schemeClr val="accent1"/>
          </a:effectRef>
          <a:fontRef idx="minor">
            <a:schemeClr val="tx1"/>
          </a:fontRef>
        </p:style>
      </p:cxnSp>
      <p:pic>
        <p:nvPicPr>
          <p:cNvPr id="5" name="Picture 4"/>
          <p:cNvPicPr>
            <a:picLocks noChangeAspect="1"/>
          </p:cNvPicPr>
          <p:nvPr/>
        </p:nvPicPr>
        <p:blipFill>
          <a:blip r:embed="rId2"/>
          <a:stretch>
            <a:fillRect/>
          </a:stretch>
        </p:blipFill>
        <p:spPr>
          <a:xfrm>
            <a:off x="2135561" y="65444"/>
            <a:ext cx="8230313" cy="1347333"/>
          </a:xfrm>
          <a:prstGeom prst="rect">
            <a:avLst/>
          </a:prstGeom>
        </p:spPr>
      </p:pic>
    </p:spTree>
    <p:extLst>
      <p:ext uri="{BB962C8B-B14F-4D97-AF65-F5344CB8AC3E}">
        <p14:creationId xmlns:p14="http://schemas.microsoft.com/office/powerpoint/2010/main" val="31026811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animBg="1"/>
      <p:bldP spid="7"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407369" y="1484785"/>
            <a:ext cx="11686696" cy="2431435"/>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A classic example of research used in this form of SI is the ‘Twenty Statements Test’ (TST).</a:t>
            </a:r>
          </a:p>
          <a:p>
            <a:pPr marL="457200" indent="-457200">
              <a:spcBef>
                <a:spcPts val="600"/>
              </a:spcBef>
              <a:spcAft>
                <a:spcPts val="600"/>
              </a:spcAft>
              <a:buFont typeface="Arial" panose="020B0604020202020204" pitchFamily="34" charset="0"/>
              <a:buChar char="•"/>
            </a:pPr>
            <a:r>
              <a:rPr lang="en-GB" sz="2800" dirty="0"/>
              <a:t>They used this test to collect data on people’s ‘social identity’ by asking about their ‘social roles’</a:t>
            </a:r>
          </a:p>
          <a:p>
            <a:pPr algn="r">
              <a:spcBef>
                <a:spcPts val="600"/>
              </a:spcBef>
              <a:spcAft>
                <a:spcPts val="600"/>
              </a:spcAft>
            </a:pPr>
            <a:r>
              <a:rPr lang="en-GB" sz="2000" dirty="0"/>
              <a:t>(Kuhn &amp; McPartland, 1954)</a:t>
            </a:r>
          </a:p>
        </p:txBody>
      </p:sp>
      <p:pic>
        <p:nvPicPr>
          <p:cNvPr id="5" name="Picture 4"/>
          <p:cNvPicPr>
            <a:picLocks noChangeAspect="1"/>
          </p:cNvPicPr>
          <p:nvPr/>
        </p:nvPicPr>
        <p:blipFill>
          <a:blip r:embed="rId2"/>
          <a:stretch>
            <a:fillRect/>
          </a:stretch>
        </p:blipFill>
        <p:spPr>
          <a:xfrm>
            <a:off x="2135561" y="65444"/>
            <a:ext cx="8230313" cy="1347333"/>
          </a:xfrm>
          <a:prstGeom prst="rect">
            <a:avLst/>
          </a:prstGeom>
        </p:spPr>
      </p:pic>
      <p:sp>
        <p:nvSpPr>
          <p:cNvPr id="6" name="TextBox 5"/>
          <p:cNvSpPr txBox="1"/>
          <p:nvPr/>
        </p:nvSpPr>
        <p:spPr>
          <a:xfrm>
            <a:off x="2927648" y="4365104"/>
            <a:ext cx="6984776" cy="523220"/>
          </a:xfrm>
          <a:prstGeom prst="rect">
            <a:avLst/>
          </a:prstGeom>
          <a:noFill/>
        </p:spPr>
        <p:txBody>
          <a:bodyPr wrap="square" rtlCol="0">
            <a:spAutoFit/>
          </a:bodyPr>
          <a:lstStyle/>
          <a:p>
            <a:pPr algn="ctr"/>
            <a:r>
              <a:rPr lang="en-GB" sz="2800" i="1" dirty="0"/>
              <a:t>What do we mean by ‘social roles’?</a:t>
            </a:r>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51295" y="5013177"/>
            <a:ext cx="998841" cy="998841"/>
          </a:xfrm>
          <a:prstGeom prst="rect">
            <a:avLst/>
          </a:prstGeom>
        </p:spPr>
      </p:pic>
    </p:spTree>
    <p:extLst>
      <p:ext uri="{BB962C8B-B14F-4D97-AF65-F5344CB8AC3E}">
        <p14:creationId xmlns:p14="http://schemas.microsoft.com/office/powerpoint/2010/main" val="1111289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135561" y="65444"/>
            <a:ext cx="8230313" cy="1347333"/>
          </a:xfrm>
          <a:prstGeom prst="rect">
            <a:avLst/>
          </a:prstGeom>
        </p:spPr>
      </p:pic>
      <p:sp>
        <p:nvSpPr>
          <p:cNvPr id="3" name="TextBox 2"/>
          <p:cNvSpPr txBox="1"/>
          <p:nvPr/>
        </p:nvSpPr>
        <p:spPr>
          <a:xfrm>
            <a:off x="2495600" y="1556792"/>
            <a:ext cx="7416824" cy="523220"/>
          </a:xfrm>
          <a:prstGeom prst="rect">
            <a:avLst/>
          </a:prstGeom>
          <a:noFill/>
        </p:spPr>
        <p:txBody>
          <a:bodyPr wrap="square" rtlCol="0">
            <a:spAutoFit/>
          </a:bodyPr>
          <a:lstStyle/>
          <a:p>
            <a:pPr algn="ctr"/>
            <a:r>
              <a:rPr lang="en-GB" sz="2800" b="1" dirty="0"/>
              <a:t>Guided Study – The Twenty Statements Test</a:t>
            </a:r>
          </a:p>
        </p:txBody>
      </p:sp>
      <p:sp>
        <p:nvSpPr>
          <p:cNvPr id="4" name="TextBox 3"/>
          <p:cNvSpPr txBox="1"/>
          <p:nvPr/>
        </p:nvSpPr>
        <p:spPr>
          <a:xfrm>
            <a:off x="2495600" y="2276873"/>
            <a:ext cx="7560840" cy="954107"/>
          </a:xfrm>
          <a:prstGeom prst="rect">
            <a:avLst/>
          </a:prstGeom>
          <a:noFill/>
        </p:spPr>
        <p:txBody>
          <a:bodyPr wrap="square" rtlCol="0">
            <a:spAutoFit/>
          </a:bodyPr>
          <a:lstStyle/>
          <a:p>
            <a:pPr algn="ctr"/>
            <a:r>
              <a:rPr lang="en-GB" sz="2800" i="1" dirty="0"/>
              <a:t>We will now undertake the TST exactly as it was administered by Kuhn &amp; McPartland.</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55841" y="3284985"/>
            <a:ext cx="854825" cy="854825"/>
          </a:xfrm>
          <a:prstGeom prst="rect">
            <a:avLst/>
          </a:prstGeom>
        </p:spPr>
      </p:pic>
      <p:sp>
        <p:nvSpPr>
          <p:cNvPr id="6" name="TextBox 5"/>
          <p:cNvSpPr txBox="1"/>
          <p:nvPr/>
        </p:nvSpPr>
        <p:spPr>
          <a:xfrm>
            <a:off x="5510666" y="3501008"/>
            <a:ext cx="3825695" cy="369332"/>
          </a:xfrm>
          <a:prstGeom prst="rect">
            <a:avLst/>
          </a:prstGeom>
          <a:noFill/>
        </p:spPr>
        <p:txBody>
          <a:bodyPr wrap="square" rtlCol="0">
            <a:spAutoFit/>
          </a:bodyPr>
          <a:lstStyle/>
          <a:p>
            <a:r>
              <a:rPr lang="en-GB" dirty="0"/>
              <a:t>Guided Study: Twenty Statements Test</a:t>
            </a:r>
          </a:p>
        </p:txBody>
      </p:sp>
      <p:sp>
        <p:nvSpPr>
          <p:cNvPr id="7" name="TextBox 6"/>
          <p:cNvSpPr txBox="1"/>
          <p:nvPr/>
        </p:nvSpPr>
        <p:spPr>
          <a:xfrm>
            <a:off x="2099556" y="4293096"/>
            <a:ext cx="8208912" cy="1938992"/>
          </a:xfrm>
          <a:prstGeom prst="rect">
            <a:avLst/>
          </a:prstGeom>
          <a:noFill/>
        </p:spPr>
        <p:txBody>
          <a:bodyPr wrap="square" rtlCol="0">
            <a:spAutoFit/>
          </a:bodyPr>
          <a:lstStyle/>
          <a:p>
            <a:pPr algn="ctr"/>
            <a:r>
              <a:rPr lang="en-GB" sz="2000" i="1" dirty="0"/>
              <a:t>There are twenty numbered blanks on the [sheet you have been given]. Please write twenty answers to the simple question ‘Who am I?’ in the blanks. Just give twenty different answers to this question. Answer as if you were giving the answers to yourself, not to somebody else. Write the answers in the order that they occur to you. Don’t worry about logic or “importance”. Do not take too much time to think about your answers.</a:t>
            </a:r>
          </a:p>
        </p:txBody>
      </p:sp>
      <p:sp>
        <p:nvSpPr>
          <p:cNvPr id="8" name="TextBox 7"/>
          <p:cNvSpPr txBox="1"/>
          <p:nvPr/>
        </p:nvSpPr>
        <p:spPr>
          <a:xfrm>
            <a:off x="6312024" y="6309320"/>
            <a:ext cx="3996444" cy="400110"/>
          </a:xfrm>
          <a:prstGeom prst="rect">
            <a:avLst/>
          </a:prstGeom>
          <a:noFill/>
        </p:spPr>
        <p:txBody>
          <a:bodyPr wrap="square" rtlCol="0">
            <a:spAutoFit/>
          </a:bodyPr>
          <a:lstStyle/>
          <a:p>
            <a:r>
              <a:rPr lang="en-GB" sz="2000" dirty="0"/>
              <a:t>(Kuhn &amp; </a:t>
            </a:r>
            <a:r>
              <a:rPr lang="en-GB" sz="2000" dirty="0" err="1"/>
              <a:t>Macpartland</a:t>
            </a:r>
            <a:r>
              <a:rPr lang="en-GB" sz="2000" dirty="0"/>
              <a:t>, 1954, p.69)</a:t>
            </a:r>
          </a:p>
        </p:txBody>
      </p:sp>
    </p:spTree>
    <p:extLst>
      <p:ext uri="{BB962C8B-B14F-4D97-AF65-F5344CB8AC3E}">
        <p14:creationId xmlns:p14="http://schemas.microsoft.com/office/powerpoint/2010/main" val="1456529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6"/>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6" grpId="0"/>
      <p:bldP spid="7" grpId="0"/>
      <p:bldP spid="8"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981200" y="206634"/>
            <a:ext cx="8229600" cy="778098"/>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Theories of Identity:</a:t>
            </a:r>
          </a:p>
          <a:p>
            <a:r>
              <a:rPr lang="en-GB" sz="3200" b="1" dirty="0"/>
              <a:t>Symbolic Interactionism</a:t>
            </a:r>
          </a:p>
        </p:txBody>
      </p:sp>
      <p:sp>
        <p:nvSpPr>
          <p:cNvPr id="2" name="TextBox 1">
            <a:extLst>
              <a:ext uri="{FF2B5EF4-FFF2-40B4-BE49-F238E27FC236}">
                <a16:creationId xmlns:a16="http://schemas.microsoft.com/office/drawing/2014/main" id="{CAA64FB1-C98C-466A-BF72-2C8E212D47E5}"/>
              </a:ext>
            </a:extLst>
          </p:cNvPr>
          <p:cNvSpPr txBox="1"/>
          <p:nvPr/>
        </p:nvSpPr>
        <p:spPr>
          <a:xfrm>
            <a:off x="3359696" y="1700808"/>
            <a:ext cx="5400600" cy="523220"/>
          </a:xfrm>
          <a:prstGeom prst="rect">
            <a:avLst/>
          </a:prstGeom>
          <a:noFill/>
        </p:spPr>
        <p:txBody>
          <a:bodyPr wrap="square" rtlCol="0">
            <a:spAutoFit/>
          </a:bodyPr>
          <a:lstStyle/>
          <a:p>
            <a:pPr algn="ctr"/>
            <a:r>
              <a:rPr lang="en-GB" sz="2800" b="1" i="1" dirty="0"/>
              <a:t>Discussion Point</a:t>
            </a:r>
          </a:p>
        </p:txBody>
      </p:sp>
      <p:pic>
        <p:nvPicPr>
          <p:cNvPr id="6" name="Picture 5" descr="A picture containing ball&#10;&#10;Description automatically generated">
            <a:extLst>
              <a:ext uri="{FF2B5EF4-FFF2-40B4-BE49-F238E27FC236}">
                <a16:creationId xmlns:a16="http://schemas.microsoft.com/office/drawing/2014/main" id="{B7C16FB8-2393-4B77-A2A6-5E1CC3DF25F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68588" y="2501386"/>
            <a:ext cx="854825" cy="854825"/>
          </a:xfrm>
          <a:prstGeom prst="rect">
            <a:avLst/>
          </a:prstGeom>
        </p:spPr>
      </p:pic>
      <p:sp>
        <p:nvSpPr>
          <p:cNvPr id="5" name="TextBox 4">
            <a:extLst>
              <a:ext uri="{FF2B5EF4-FFF2-40B4-BE49-F238E27FC236}">
                <a16:creationId xmlns:a16="http://schemas.microsoft.com/office/drawing/2014/main" id="{CB59B5D0-CE99-4132-8EE8-71115D767987}"/>
              </a:ext>
            </a:extLst>
          </p:cNvPr>
          <p:cNvSpPr txBox="1"/>
          <p:nvPr/>
        </p:nvSpPr>
        <p:spPr>
          <a:xfrm>
            <a:off x="2423592" y="3717033"/>
            <a:ext cx="7632848" cy="954107"/>
          </a:xfrm>
          <a:prstGeom prst="rect">
            <a:avLst/>
          </a:prstGeom>
          <a:noFill/>
        </p:spPr>
        <p:txBody>
          <a:bodyPr wrap="square" rtlCol="0">
            <a:spAutoFit/>
          </a:bodyPr>
          <a:lstStyle/>
          <a:p>
            <a:pPr algn="ctr"/>
            <a:r>
              <a:rPr lang="en-GB" sz="2800" i="1" dirty="0"/>
              <a:t>Are there significant differences between the ‘social roles’ that you have listed?</a:t>
            </a:r>
          </a:p>
        </p:txBody>
      </p:sp>
      <p:pic>
        <p:nvPicPr>
          <p:cNvPr id="8" name="Picture 7" descr="A close up of a sign&#10;&#10;Description automatically generated">
            <a:extLst>
              <a:ext uri="{FF2B5EF4-FFF2-40B4-BE49-F238E27FC236}">
                <a16:creationId xmlns:a16="http://schemas.microsoft.com/office/drawing/2014/main" id="{727AE808-7C2A-4FBE-A86B-11B4CF7B42D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774230" y="5560704"/>
            <a:ext cx="735930" cy="735930"/>
          </a:xfrm>
          <a:prstGeom prst="rect">
            <a:avLst/>
          </a:prstGeom>
        </p:spPr>
      </p:pic>
    </p:spTree>
    <p:extLst>
      <p:ext uri="{BB962C8B-B14F-4D97-AF65-F5344CB8AC3E}">
        <p14:creationId xmlns:p14="http://schemas.microsoft.com/office/powerpoint/2010/main" val="4293931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981200" y="206634"/>
            <a:ext cx="8229600" cy="778098"/>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Theories of Identity:</a:t>
            </a:r>
          </a:p>
          <a:p>
            <a:r>
              <a:rPr lang="en-GB" sz="3200" b="1" dirty="0"/>
              <a:t>Symbolic Interactionism</a:t>
            </a:r>
          </a:p>
        </p:txBody>
      </p:sp>
      <p:sp>
        <p:nvSpPr>
          <p:cNvPr id="2" name="TextBox 1">
            <a:extLst>
              <a:ext uri="{FF2B5EF4-FFF2-40B4-BE49-F238E27FC236}">
                <a16:creationId xmlns:a16="http://schemas.microsoft.com/office/drawing/2014/main" id="{CAA64FB1-C98C-466A-BF72-2C8E212D47E5}"/>
              </a:ext>
            </a:extLst>
          </p:cNvPr>
          <p:cNvSpPr txBox="1"/>
          <p:nvPr/>
        </p:nvSpPr>
        <p:spPr>
          <a:xfrm>
            <a:off x="3359696" y="1700808"/>
            <a:ext cx="5400600" cy="523220"/>
          </a:xfrm>
          <a:prstGeom prst="rect">
            <a:avLst/>
          </a:prstGeom>
          <a:noFill/>
        </p:spPr>
        <p:txBody>
          <a:bodyPr wrap="square" rtlCol="0">
            <a:spAutoFit/>
          </a:bodyPr>
          <a:lstStyle/>
          <a:p>
            <a:pPr algn="ctr"/>
            <a:r>
              <a:rPr lang="en-GB" sz="2800" b="1" i="1" dirty="0"/>
              <a:t>Discussion Point</a:t>
            </a:r>
          </a:p>
        </p:txBody>
      </p:sp>
      <p:pic>
        <p:nvPicPr>
          <p:cNvPr id="6" name="Picture 5" descr="A picture containing ball&#10;&#10;Description automatically generated">
            <a:extLst>
              <a:ext uri="{FF2B5EF4-FFF2-40B4-BE49-F238E27FC236}">
                <a16:creationId xmlns:a16="http://schemas.microsoft.com/office/drawing/2014/main" id="{B7C16FB8-2393-4B77-A2A6-5E1CC3DF25F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68588" y="2501386"/>
            <a:ext cx="854825" cy="854825"/>
          </a:xfrm>
          <a:prstGeom prst="rect">
            <a:avLst/>
          </a:prstGeom>
        </p:spPr>
      </p:pic>
      <p:sp>
        <p:nvSpPr>
          <p:cNvPr id="5" name="TextBox 4">
            <a:extLst>
              <a:ext uri="{FF2B5EF4-FFF2-40B4-BE49-F238E27FC236}">
                <a16:creationId xmlns:a16="http://schemas.microsoft.com/office/drawing/2014/main" id="{CB59B5D0-CE99-4132-8EE8-71115D767987}"/>
              </a:ext>
            </a:extLst>
          </p:cNvPr>
          <p:cNvSpPr txBox="1"/>
          <p:nvPr/>
        </p:nvSpPr>
        <p:spPr>
          <a:xfrm>
            <a:off x="2423592" y="3717032"/>
            <a:ext cx="7632848" cy="1815882"/>
          </a:xfrm>
          <a:prstGeom prst="rect">
            <a:avLst/>
          </a:prstGeom>
          <a:noFill/>
        </p:spPr>
        <p:txBody>
          <a:bodyPr wrap="square" rtlCol="0">
            <a:spAutoFit/>
          </a:bodyPr>
          <a:lstStyle/>
          <a:p>
            <a:pPr algn="ctr"/>
            <a:r>
              <a:rPr lang="en-GB" sz="2800" i="1" dirty="0"/>
              <a:t>Looking at what we have already discussed in this Theme can you identify any significant differences between the Chicago and Iowa/Indiana ‘Schools’ of sociological thought?</a:t>
            </a:r>
          </a:p>
        </p:txBody>
      </p:sp>
      <p:pic>
        <p:nvPicPr>
          <p:cNvPr id="8" name="Picture 7" descr="A close up of a sign&#10;&#10;Description automatically generated">
            <a:extLst>
              <a:ext uri="{FF2B5EF4-FFF2-40B4-BE49-F238E27FC236}">
                <a16:creationId xmlns:a16="http://schemas.microsoft.com/office/drawing/2014/main" id="{727AE808-7C2A-4FBE-A86B-11B4CF7B42D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774230" y="5560704"/>
            <a:ext cx="735930" cy="735930"/>
          </a:xfrm>
          <a:prstGeom prst="rect">
            <a:avLst/>
          </a:prstGeom>
        </p:spPr>
      </p:pic>
    </p:spTree>
    <p:extLst>
      <p:ext uri="{BB962C8B-B14F-4D97-AF65-F5344CB8AC3E}">
        <p14:creationId xmlns:p14="http://schemas.microsoft.com/office/powerpoint/2010/main" val="7369908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981200" y="206634"/>
            <a:ext cx="8229600" cy="778098"/>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Theories of Identity:</a:t>
            </a:r>
          </a:p>
          <a:p>
            <a:r>
              <a:rPr lang="en-GB" sz="3200" b="1" dirty="0"/>
              <a:t>Stryker's Identity Theory</a:t>
            </a:r>
          </a:p>
        </p:txBody>
      </p:sp>
      <p:sp>
        <p:nvSpPr>
          <p:cNvPr id="2" name="TextBox 1">
            <a:extLst>
              <a:ext uri="{FF2B5EF4-FFF2-40B4-BE49-F238E27FC236}">
                <a16:creationId xmlns:a16="http://schemas.microsoft.com/office/drawing/2014/main" id="{32F5AEFA-EE7D-4124-901E-BD1897C31419}"/>
              </a:ext>
            </a:extLst>
          </p:cNvPr>
          <p:cNvSpPr txBox="1"/>
          <p:nvPr/>
        </p:nvSpPr>
        <p:spPr>
          <a:xfrm>
            <a:off x="47328" y="1916832"/>
            <a:ext cx="12097344" cy="3354765"/>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700" dirty="0"/>
              <a:t>A more recent example of a theory from the Iowa/Indiana School is the </a:t>
            </a:r>
            <a:r>
              <a:rPr lang="en-GB" sz="2700" b="1" dirty="0"/>
              <a:t>Identity Theory</a:t>
            </a:r>
            <a:r>
              <a:rPr lang="en-GB" sz="2700" dirty="0"/>
              <a:t> of Sheldon Stryker (1980)</a:t>
            </a:r>
          </a:p>
          <a:p>
            <a:pPr marL="457200" indent="-457200">
              <a:spcBef>
                <a:spcPts val="600"/>
              </a:spcBef>
              <a:spcAft>
                <a:spcPts val="600"/>
              </a:spcAft>
              <a:buFont typeface="Arial" panose="020B0604020202020204" pitchFamily="34" charset="0"/>
              <a:buChar char="•"/>
            </a:pPr>
            <a:r>
              <a:rPr lang="en-GB" sz="2700" dirty="0"/>
              <a:t>Stryker builds on the concept of social roles used in Kuhn &amp; McPartland’s research</a:t>
            </a:r>
          </a:p>
          <a:p>
            <a:pPr marL="457200" indent="-457200">
              <a:spcBef>
                <a:spcPts val="600"/>
              </a:spcBef>
              <a:spcAft>
                <a:spcPts val="600"/>
              </a:spcAft>
              <a:buFont typeface="Arial" panose="020B0604020202020204" pitchFamily="34" charset="0"/>
              <a:buChar char="•"/>
            </a:pPr>
            <a:r>
              <a:rPr lang="en-GB" sz="2700" dirty="0"/>
              <a:t>He argues that the social statuses that people occupy influence their ‘self-concept’ which in turn influences how they choose to act in any given social situation</a:t>
            </a:r>
          </a:p>
          <a:p>
            <a:pPr marL="457200" indent="-457200">
              <a:spcBef>
                <a:spcPts val="600"/>
              </a:spcBef>
              <a:spcAft>
                <a:spcPts val="600"/>
              </a:spcAft>
              <a:buFont typeface="Arial" panose="020B0604020202020204" pitchFamily="34" charset="0"/>
              <a:buChar char="•"/>
            </a:pPr>
            <a:r>
              <a:rPr lang="en-GB" sz="2700" dirty="0"/>
              <a:t>‘How we see ourselves shapes the kinds of social encounters we seek out’ </a:t>
            </a:r>
            <a:r>
              <a:rPr lang="en-GB" sz="2000" dirty="0"/>
              <a:t>(Crawford &amp; Novak, 2018)</a:t>
            </a:r>
          </a:p>
        </p:txBody>
      </p:sp>
    </p:spTree>
    <p:extLst>
      <p:ext uri="{BB962C8B-B14F-4D97-AF65-F5344CB8AC3E}">
        <p14:creationId xmlns:p14="http://schemas.microsoft.com/office/powerpoint/2010/main" val="27225676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981200" y="206634"/>
            <a:ext cx="8229600" cy="778098"/>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Theories of Identity:</a:t>
            </a:r>
          </a:p>
          <a:p>
            <a:r>
              <a:rPr lang="en-GB" sz="3200" b="1" dirty="0"/>
              <a:t>Stryker's Identity Theory</a:t>
            </a:r>
          </a:p>
        </p:txBody>
      </p:sp>
      <p:sp>
        <p:nvSpPr>
          <p:cNvPr id="2" name="TextBox 1">
            <a:extLst>
              <a:ext uri="{FF2B5EF4-FFF2-40B4-BE49-F238E27FC236}">
                <a16:creationId xmlns:a16="http://schemas.microsoft.com/office/drawing/2014/main" id="{32F5AEFA-EE7D-4124-901E-BD1897C31419}"/>
              </a:ext>
            </a:extLst>
          </p:cNvPr>
          <p:cNvSpPr txBox="1"/>
          <p:nvPr/>
        </p:nvSpPr>
        <p:spPr>
          <a:xfrm>
            <a:off x="551384" y="1916832"/>
            <a:ext cx="11233248" cy="523220"/>
          </a:xfrm>
          <a:prstGeom prst="rect">
            <a:avLst/>
          </a:prstGeom>
          <a:noFill/>
        </p:spPr>
        <p:txBody>
          <a:bodyPr wrap="square" rtlCol="0">
            <a:spAutoFit/>
          </a:bodyPr>
          <a:lstStyle/>
          <a:p>
            <a:pPr algn="ctr">
              <a:spcBef>
                <a:spcPts val="600"/>
              </a:spcBef>
              <a:spcAft>
                <a:spcPts val="600"/>
              </a:spcAft>
            </a:pPr>
            <a:r>
              <a:rPr lang="en-GB" sz="2800" i="1" dirty="0"/>
              <a:t>Hypothetical Situation </a:t>
            </a:r>
          </a:p>
        </p:txBody>
      </p:sp>
      <p:sp>
        <p:nvSpPr>
          <p:cNvPr id="5" name="TextBox 4">
            <a:extLst>
              <a:ext uri="{FF2B5EF4-FFF2-40B4-BE49-F238E27FC236}">
                <a16:creationId xmlns:a16="http://schemas.microsoft.com/office/drawing/2014/main" id="{39A494DF-6005-4506-B450-808FF8D3B117}"/>
              </a:ext>
            </a:extLst>
          </p:cNvPr>
          <p:cNvSpPr txBox="1"/>
          <p:nvPr/>
        </p:nvSpPr>
        <p:spPr>
          <a:xfrm>
            <a:off x="1703512" y="1393612"/>
            <a:ext cx="8928992" cy="523220"/>
          </a:xfrm>
          <a:prstGeom prst="rect">
            <a:avLst/>
          </a:prstGeom>
          <a:noFill/>
        </p:spPr>
        <p:txBody>
          <a:bodyPr wrap="square" rtlCol="0">
            <a:spAutoFit/>
          </a:bodyPr>
          <a:lstStyle/>
          <a:p>
            <a:pPr algn="ctr"/>
            <a:r>
              <a:rPr lang="en-GB" sz="2800" b="1" dirty="0"/>
              <a:t>Yes, …..but what does that actually mean in practice?</a:t>
            </a:r>
          </a:p>
        </p:txBody>
      </p:sp>
      <p:sp>
        <p:nvSpPr>
          <p:cNvPr id="6" name="TextBox 5">
            <a:extLst>
              <a:ext uri="{FF2B5EF4-FFF2-40B4-BE49-F238E27FC236}">
                <a16:creationId xmlns:a16="http://schemas.microsoft.com/office/drawing/2014/main" id="{1F74575E-92E6-47BB-890F-D71AC53669FC}"/>
              </a:ext>
            </a:extLst>
          </p:cNvPr>
          <p:cNvSpPr txBox="1"/>
          <p:nvPr/>
        </p:nvSpPr>
        <p:spPr>
          <a:xfrm>
            <a:off x="335361" y="2492897"/>
            <a:ext cx="11178752" cy="830997"/>
          </a:xfrm>
          <a:prstGeom prst="rect">
            <a:avLst/>
          </a:prstGeom>
          <a:noFill/>
        </p:spPr>
        <p:txBody>
          <a:bodyPr wrap="square" rtlCol="0">
            <a:spAutoFit/>
          </a:bodyPr>
          <a:lstStyle/>
          <a:p>
            <a:pPr marL="457200" indent="-457200">
              <a:buFont typeface="Arial" panose="020B0604020202020204" pitchFamily="34" charset="0"/>
              <a:buChar char="•"/>
            </a:pPr>
            <a:r>
              <a:rPr lang="en-GB" sz="2400" dirty="0"/>
              <a:t>Five individuals with a free Saturday afternoon are given an amount of money and asked to spend this on a ‘leisure’ activity </a:t>
            </a:r>
          </a:p>
        </p:txBody>
      </p:sp>
      <p:sp>
        <p:nvSpPr>
          <p:cNvPr id="8" name="TextBox 7">
            <a:extLst>
              <a:ext uri="{FF2B5EF4-FFF2-40B4-BE49-F238E27FC236}">
                <a16:creationId xmlns:a16="http://schemas.microsoft.com/office/drawing/2014/main" id="{83009417-1BAD-4CED-BDAA-CEC549F7CC63}"/>
              </a:ext>
            </a:extLst>
          </p:cNvPr>
          <p:cNvSpPr txBox="1"/>
          <p:nvPr/>
        </p:nvSpPr>
        <p:spPr>
          <a:xfrm>
            <a:off x="2279577" y="3356992"/>
            <a:ext cx="8280920" cy="1938992"/>
          </a:xfrm>
          <a:prstGeom prst="rect">
            <a:avLst/>
          </a:prstGeom>
          <a:noFill/>
        </p:spPr>
        <p:txBody>
          <a:bodyPr wrap="square" rtlCol="0">
            <a:spAutoFit/>
          </a:bodyPr>
          <a:lstStyle/>
          <a:p>
            <a:pPr marL="342900" indent="-342900">
              <a:buFont typeface="Arial" panose="020B0604020202020204" pitchFamily="34" charset="0"/>
              <a:buChar char="•"/>
            </a:pPr>
            <a:r>
              <a:rPr lang="en-GB" sz="2400" dirty="0"/>
              <a:t>One goes to a rugby match,</a:t>
            </a:r>
          </a:p>
          <a:p>
            <a:pPr marL="342900" indent="-342900">
              <a:buFont typeface="Arial" panose="020B0604020202020204" pitchFamily="34" charset="0"/>
              <a:buChar char="•"/>
            </a:pPr>
            <a:r>
              <a:rPr lang="en-GB" sz="2400" dirty="0"/>
              <a:t>One goes to the cinema,</a:t>
            </a:r>
          </a:p>
          <a:p>
            <a:pPr marL="342900" indent="-342900">
              <a:buFont typeface="Arial" panose="020B0604020202020204" pitchFamily="34" charset="0"/>
              <a:buChar char="•"/>
            </a:pPr>
            <a:r>
              <a:rPr lang="en-GB" sz="2400" dirty="0"/>
              <a:t>One goes to an art gallery,</a:t>
            </a:r>
          </a:p>
          <a:p>
            <a:pPr marL="342900" indent="-342900">
              <a:buFont typeface="Arial" panose="020B0604020202020204" pitchFamily="34" charset="0"/>
              <a:buChar char="•"/>
            </a:pPr>
            <a:r>
              <a:rPr lang="en-GB" sz="2400" dirty="0"/>
              <a:t>One buys a bus ticket and goes walking in the Brecon Beacons</a:t>
            </a:r>
          </a:p>
          <a:p>
            <a:pPr marL="342900" indent="-342900">
              <a:buFont typeface="Arial" panose="020B0604020202020204" pitchFamily="34" charset="0"/>
              <a:buChar char="•"/>
            </a:pPr>
            <a:r>
              <a:rPr lang="en-GB" sz="2400" dirty="0"/>
              <a:t>One buys a book and spends the afternoon reading</a:t>
            </a:r>
          </a:p>
        </p:txBody>
      </p:sp>
      <p:sp>
        <p:nvSpPr>
          <p:cNvPr id="9" name="TextBox 8">
            <a:extLst>
              <a:ext uri="{FF2B5EF4-FFF2-40B4-BE49-F238E27FC236}">
                <a16:creationId xmlns:a16="http://schemas.microsoft.com/office/drawing/2014/main" id="{0C2150A2-EBD2-43AC-82FF-E23D86719916}"/>
              </a:ext>
            </a:extLst>
          </p:cNvPr>
          <p:cNvSpPr txBox="1"/>
          <p:nvPr/>
        </p:nvSpPr>
        <p:spPr>
          <a:xfrm>
            <a:off x="3719736" y="5329084"/>
            <a:ext cx="5544616" cy="830997"/>
          </a:xfrm>
          <a:prstGeom prst="rect">
            <a:avLst/>
          </a:prstGeom>
          <a:noFill/>
        </p:spPr>
        <p:txBody>
          <a:bodyPr wrap="square" rtlCol="0">
            <a:spAutoFit/>
          </a:bodyPr>
          <a:lstStyle/>
          <a:p>
            <a:pPr algn="ctr"/>
            <a:r>
              <a:rPr lang="en-GB" sz="2400" i="1" dirty="0"/>
              <a:t>In terms of Stryker’s theory what might have influenced their decisions?</a:t>
            </a:r>
          </a:p>
        </p:txBody>
      </p:sp>
      <p:pic>
        <p:nvPicPr>
          <p:cNvPr id="11" name="Picture 10" descr="A close up of a sign&#10;&#10;Description automatically generated">
            <a:extLst>
              <a:ext uri="{FF2B5EF4-FFF2-40B4-BE49-F238E27FC236}">
                <a16:creationId xmlns:a16="http://schemas.microsoft.com/office/drawing/2014/main" id="{81DF9AAE-CB35-4004-9876-CE4009909CB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244652" y="6160080"/>
            <a:ext cx="494784" cy="494784"/>
          </a:xfrm>
          <a:prstGeom prst="rect">
            <a:avLst/>
          </a:prstGeom>
        </p:spPr>
      </p:pic>
    </p:spTree>
    <p:extLst>
      <p:ext uri="{BB962C8B-B14F-4D97-AF65-F5344CB8AC3E}">
        <p14:creationId xmlns:p14="http://schemas.microsoft.com/office/powerpoint/2010/main" val="11543321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9"/>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6" grpId="0"/>
      <p:bldP spid="8" grpId="0" build="p"/>
      <p:bldP spid="9"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A4646-AA08-40A0-BA3A-A93A9C1B7F73}"/>
              </a:ext>
            </a:extLst>
          </p:cNvPr>
          <p:cNvSpPr txBox="1">
            <a:spLocks/>
          </p:cNvSpPr>
          <p:nvPr/>
        </p:nvSpPr>
        <p:spPr>
          <a:xfrm>
            <a:off x="1981200" y="206634"/>
            <a:ext cx="8229600" cy="778098"/>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Theories of Identity:</a:t>
            </a:r>
          </a:p>
          <a:p>
            <a:r>
              <a:rPr lang="en-GB" sz="3200" b="1" dirty="0"/>
              <a:t>Stryker's Identity Theory</a:t>
            </a:r>
          </a:p>
        </p:txBody>
      </p:sp>
      <p:sp>
        <p:nvSpPr>
          <p:cNvPr id="3" name="TextBox 2">
            <a:extLst>
              <a:ext uri="{FF2B5EF4-FFF2-40B4-BE49-F238E27FC236}">
                <a16:creationId xmlns:a16="http://schemas.microsoft.com/office/drawing/2014/main" id="{A1A8C904-6F03-4771-9D8A-902DEFA4D347}"/>
              </a:ext>
            </a:extLst>
          </p:cNvPr>
          <p:cNvSpPr txBox="1"/>
          <p:nvPr/>
        </p:nvSpPr>
        <p:spPr>
          <a:xfrm>
            <a:off x="409735" y="1628800"/>
            <a:ext cx="11372530" cy="4293483"/>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700" dirty="0"/>
              <a:t>Therefore, Stryker’s theory indicates that although an individual has any number of choices, their sense of ‘identity’ or ‘self concept’ will mean that they select from a self-limited number of options.</a:t>
            </a:r>
          </a:p>
          <a:p>
            <a:pPr marL="457200" indent="-457200">
              <a:spcBef>
                <a:spcPts val="600"/>
              </a:spcBef>
              <a:spcAft>
                <a:spcPts val="600"/>
              </a:spcAft>
              <a:buFont typeface="Arial" panose="020B0604020202020204" pitchFamily="34" charset="0"/>
              <a:buChar char="•"/>
            </a:pPr>
            <a:r>
              <a:rPr lang="en-GB" sz="2700" dirty="0"/>
              <a:t>These options are defined by the social and cultural influences on that person</a:t>
            </a:r>
          </a:p>
          <a:p>
            <a:pPr marL="457200" indent="-457200">
              <a:spcBef>
                <a:spcPts val="600"/>
              </a:spcBef>
              <a:spcAft>
                <a:spcPts val="600"/>
              </a:spcAft>
              <a:buFont typeface="Arial" panose="020B0604020202020204" pitchFamily="34" charset="0"/>
              <a:buChar char="•"/>
            </a:pPr>
            <a:r>
              <a:rPr lang="en-GB" sz="2700" dirty="0"/>
              <a:t>That is to say, they will tell themselves “That is not for me”, “I am not a party person”, “I don’t do sport” etc.</a:t>
            </a:r>
          </a:p>
          <a:p>
            <a:pPr marL="457200" indent="-457200">
              <a:spcBef>
                <a:spcPts val="600"/>
              </a:spcBef>
              <a:spcAft>
                <a:spcPts val="600"/>
              </a:spcAft>
              <a:buFont typeface="Arial" panose="020B0604020202020204" pitchFamily="34" charset="0"/>
              <a:buChar char="•"/>
            </a:pPr>
            <a:r>
              <a:rPr lang="en-GB" sz="2700" dirty="0"/>
              <a:t>We have looked at this in the context of leisure choices but it does have other important implications.</a:t>
            </a:r>
          </a:p>
        </p:txBody>
      </p:sp>
    </p:spTree>
    <p:extLst>
      <p:ext uri="{BB962C8B-B14F-4D97-AF65-F5344CB8AC3E}">
        <p14:creationId xmlns:p14="http://schemas.microsoft.com/office/powerpoint/2010/main" val="845654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61B91-2EA2-449C-90C0-03DB29B095C5}"/>
              </a:ext>
            </a:extLst>
          </p:cNvPr>
          <p:cNvSpPr txBox="1">
            <a:spLocks/>
          </p:cNvSpPr>
          <p:nvPr/>
        </p:nvSpPr>
        <p:spPr>
          <a:xfrm>
            <a:off x="1981200" y="206634"/>
            <a:ext cx="8229600" cy="778098"/>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Theories of Identity:</a:t>
            </a:r>
          </a:p>
          <a:p>
            <a:r>
              <a:rPr lang="en-GB" sz="3200" b="1" dirty="0"/>
              <a:t>Stryker's Identity Theory</a:t>
            </a:r>
          </a:p>
        </p:txBody>
      </p:sp>
      <p:sp>
        <p:nvSpPr>
          <p:cNvPr id="3" name="TextBox 2">
            <a:extLst>
              <a:ext uri="{FF2B5EF4-FFF2-40B4-BE49-F238E27FC236}">
                <a16:creationId xmlns:a16="http://schemas.microsoft.com/office/drawing/2014/main" id="{0B3DD4C0-15F2-4EB0-9150-62A7CBE44745}"/>
              </a:ext>
            </a:extLst>
          </p:cNvPr>
          <p:cNvSpPr txBox="1"/>
          <p:nvPr/>
        </p:nvSpPr>
        <p:spPr>
          <a:xfrm>
            <a:off x="263352" y="1786923"/>
            <a:ext cx="11665296" cy="3308598"/>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700" dirty="0"/>
              <a:t>For example, if one accepts Stryker’s hypothesis then pupil’s subject choices will be influenced by their self concept.</a:t>
            </a:r>
          </a:p>
          <a:p>
            <a:pPr marL="457200" indent="-457200">
              <a:spcBef>
                <a:spcPts val="600"/>
              </a:spcBef>
              <a:spcAft>
                <a:spcPts val="600"/>
              </a:spcAft>
              <a:buFont typeface="Arial" panose="020B0604020202020204" pitchFamily="34" charset="0"/>
              <a:buChar char="•"/>
            </a:pPr>
            <a:r>
              <a:rPr lang="en-GB" sz="2700" dirty="0"/>
              <a:t>Therefore only children who have been ‘socialised’ into thinking that science, technology, engineering and maths (STEM) are “for them” will choose them for GCSE, A Level or Degree choices.</a:t>
            </a:r>
          </a:p>
          <a:p>
            <a:pPr marL="457200" indent="-457200">
              <a:spcBef>
                <a:spcPts val="600"/>
              </a:spcBef>
              <a:spcAft>
                <a:spcPts val="600"/>
              </a:spcAft>
              <a:buFont typeface="Arial" panose="020B0604020202020204" pitchFamily="34" charset="0"/>
              <a:buChar char="•"/>
            </a:pPr>
            <a:r>
              <a:rPr lang="en-GB" sz="2700" dirty="0"/>
              <a:t>Theorists argue that this is why females are under-represented in STEM subjects and occupations </a:t>
            </a:r>
            <a:r>
              <a:rPr lang="en-GB" sz="2000" dirty="0"/>
              <a:t>(Lee, 2002)</a:t>
            </a:r>
          </a:p>
        </p:txBody>
      </p:sp>
      <p:sp>
        <p:nvSpPr>
          <p:cNvPr id="4" name="TextBox 3">
            <a:extLst>
              <a:ext uri="{FF2B5EF4-FFF2-40B4-BE49-F238E27FC236}">
                <a16:creationId xmlns:a16="http://schemas.microsoft.com/office/drawing/2014/main" id="{6E45F5A3-5BB2-4F86-A54E-DF5C71806B3D}"/>
              </a:ext>
            </a:extLst>
          </p:cNvPr>
          <p:cNvSpPr txBox="1"/>
          <p:nvPr/>
        </p:nvSpPr>
        <p:spPr>
          <a:xfrm>
            <a:off x="3719736" y="5857304"/>
            <a:ext cx="4176464" cy="523220"/>
          </a:xfrm>
          <a:prstGeom prst="rect">
            <a:avLst/>
          </a:prstGeom>
          <a:noFill/>
        </p:spPr>
        <p:txBody>
          <a:bodyPr wrap="square" rtlCol="0">
            <a:spAutoFit/>
          </a:bodyPr>
          <a:lstStyle/>
          <a:p>
            <a:r>
              <a:rPr lang="en-GB" sz="2800" i="1" dirty="0"/>
              <a:t>What are your thoughts?</a:t>
            </a:r>
          </a:p>
        </p:txBody>
      </p:sp>
      <p:pic>
        <p:nvPicPr>
          <p:cNvPr id="6" name="Picture 5" descr="A close up of a sign&#10;&#10;Description automatically generated">
            <a:extLst>
              <a:ext uri="{FF2B5EF4-FFF2-40B4-BE49-F238E27FC236}">
                <a16:creationId xmlns:a16="http://schemas.microsoft.com/office/drawing/2014/main" id="{B798737A-0C17-4BE7-82D6-EDB68323769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874159" y="5763510"/>
            <a:ext cx="710809" cy="710809"/>
          </a:xfrm>
          <a:prstGeom prst="rect">
            <a:avLst/>
          </a:prstGeom>
        </p:spPr>
      </p:pic>
    </p:spTree>
    <p:extLst>
      <p:ext uri="{BB962C8B-B14F-4D97-AF65-F5344CB8AC3E}">
        <p14:creationId xmlns:p14="http://schemas.microsoft.com/office/powerpoint/2010/main" val="32908812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947E16-08DC-449C-BBF0-E94F9809F3A7}"/>
              </a:ext>
            </a:extLst>
          </p:cNvPr>
          <p:cNvSpPr txBox="1">
            <a:spLocks/>
          </p:cNvSpPr>
          <p:nvPr/>
        </p:nvSpPr>
        <p:spPr>
          <a:xfrm>
            <a:off x="1981200" y="206634"/>
            <a:ext cx="8229600" cy="778098"/>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Theories of Identity:</a:t>
            </a:r>
          </a:p>
          <a:p>
            <a:r>
              <a:rPr lang="en-GB" sz="3200" b="1" dirty="0"/>
              <a:t>A different perspective</a:t>
            </a:r>
          </a:p>
        </p:txBody>
      </p:sp>
      <p:sp>
        <p:nvSpPr>
          <p:cNvPr id="3" name="TextBox 2">
            <a:extLst>
              <a:ext uri="{FF2B5EF4-FFF2-40B4-BE49-F238E27FC236}">
                <a16:creationId xmlns:a16="http://schemas.microsoft.com/office/drawing/2014/main" id="{F92274EA-127F-4B2B-8010-9D6F255183BB}"/>
              </a:ext>
            </a:extLst>
          </p:cNvPr>
          <p:cNvSpPr txBox="1"/>
          <p:nvPr/>
        </p:nvSpPr>
        <p:spPr>
          <a:xfrm>
            <a:off x="263352" y="1700808"/>
            <a:ext cx="11665296" cy="3724096"/>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800" dirty="0"/>
              <a:t>We have now looked at two </a:t>
            </a:r>
            <a:r>
              <a:rPr lang="en-GB" sz="2800" b="1" dirty="0"/>
              <a:t>social interactionist </a:t>
            </a:r>
            <a:r>
              <a:rPr lang="en-GB" sz="2800" dirty="0"/>
              <a:t>interpretations of identity (the Chicago School and the Iowa/ Indiana School).</a:t>
            </a:r>
          </a:p>
          <a:p>
            <a:pPr marL="285750" indent="-285750">
              <a:spcBef>
                <a:spcPts val="600"/>
              </a:spcBef>
              <a:spcAft>
                <a:spcPts val="600"/>
              </a:spcAft>
              <a:buFont typeface="Arial" panose="020B0604020202020204" pitchFamily="34" charset="0"/>
              <a:buChar char="•"/>
            </a:pPr>
            <a:r>
              <a:rPr lang="en-GB" sz="2800" dirty="0"/>
              <a:t>We will now look at a theory of identity that takes this way of viewing individuals further</a:t>
            </a:r>
          </a:p>
          <a:p>
            <a:pPr marL="285750" indent="-285750">
              <a:spcBef>
                <a:spcPts val="600"/>
              </a:spcBef>
              <a:spcAft>
                <a:spcPts val="600"/>
              </a:spcAft>
              <a:buFont typeface="Arial" panose="020B0604020202020204" pitchFamily="34" charset="0"/>
              <a:buChar char="•"/>
            </a:pPr>
            <a:r>
              <a:rPr lang="en-GB" sz="2800" dirty="0"/>
              <a:t>Zygmunt Bauman (1925-2017)</a:t>
            </a:r>
          </a:p>
          <a:p>
            <a:pPr marL="285750" indent="-285750">
              <a:spcBef>
                <a:spcPts val="600"/>
              </a:spcBef>
              <a:spcAft>
                <a:spcPts val="600"/>
              </a:spcAft>
              <a:buFont typeface="Arial" panose="020B0604020202020204" pitchFamily="34" charset="0"/>
              <a:buChar char="•"/>
            </a:pPr>
            <a:r>
              <a:rPr lang="en-GB" sz="2800" dirty="0"/>
              <a:t>Professor of Sociology at Leeds University</a:t>
            </a:r>
          </a:p>
          <a:p>
            <a:pPr marL="285750" indent="-285750">
              <a:spcBef>
                <a:spcPts val="600"/>
              </a:spcBef>
              <a:spcAft>
                <a:spcPts val="600"/>
              </a:spcAft>
              <a:buFont typeface="Arial" panose="020B0604020202020204" pitchFamily="34" charset="0"/>
              <a:buChar char="•"/>
            </a:pPr>
            <a:r>
              <a:rPr lang="en-GB" sz="2800" dirty="0"/>
              <a:t>A self-professed socialist but also interested in post-modernist perspectives. </a:t>
            </a:r>
          </a:p>
        </p:txBody>
      </p:sp>
    </p:spTree>
    <p:extLst>
      <p:ext uri="{BB962C8B-B14F-4D97-AF65-F5344CB8AC3E}">
        <p14:creationId xmlns:p14="http://schemas.microsoft.com/office/powerpoint/2010/main" val="36785093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00D9B6-E3D0-4A57-B96E-44A036E57940}"/>
              </a:ext>
            </a:extLst>
          </p:cNvPr>
          <p:cNvSpPr>
            <a:spLocks noGrp="1"/>
          </p:cNvSpPr>
          <p:nvPr>
            <p:ph type="title"/>
          </p:nvPr>
        </p:nvSpPr>
        <p:spPr>
          <a:xfrm>
            <a:off x="2063552" y="2420888"/>
            <a:ext cx="8229600" cy="1143000"/>
          </a:xfrm>
        </p:spPr>
        <p:txBody>
          <a:bodyPr/>
          <a:lstStyle/>
          <a:p>
            <a:r>
              <a:rPr lang="en-GB" b="1" dirty="0"/>
              <a:t>What is post-modernism?</a:t>
            </a:r>
          </a:p>
        </p:txBody>
      </p:sp>
      <p:pic>
        <p:nvPicPr>
          <p:cNvPr id="4" name="Picture 3" descr="A close up of a sign&#10;&#10;Description automatically generated">
            <a:extLst>
              <a:ext uri="{FF2B5EF4-FFF2-40B4-BE49-F238E27FC236}">
                <a16:creationId xmlns:a16="http://schemas.microsoft.com/office/drawing/2014/main" id="{4F49D243-CCB3-4B9E-94C1-2577BF09133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24500" y="3861049"/>
            <a:ext cx="1143001" cy="1143001"/>
          </a:xfrm>
          <a:prstGeom prst="rect">
            <a:avLst/>
          </a:prstGeom>
        </p:spPr>
      </p:pic>
    </p:spTree>
    <p:extLst>
      <p:ext uri="{BB962C8B-B14F-4D97-AF65-F5344CB8AC3E}">
        <p14:creationId xmlns:p14="http://schemas.microsoft.com/office/powerpoint/2010/main" val="29265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BC4C1-766C-4BE4-A425-FA91EED3D2F1}"/>
              </a:ext>
            </a:extLst>
          </p:cNvPr>
          <p:cNvSpPr txBox="1">
            <a:spLocks/>
          </p:cNvSpPr>
          <p:nvPr/>
        </p:nvSpPr>
        <p:spPr>
          <a:xfrm>
            <a:off x="1981200" y="206634"/>
            <a:ext cx="8229600" cy="778098"/>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Theories of Identity:</a:t>
            </a:r>
          </a:p>
          <a:p>
            <a:r>
              <a:rPr lang="en-GB" sz="3200" b="1" dirty="0"/>
              <a:t>Bauman’s Liquid Modernity Theory</a:t>
            </a:r>
          </a:p>
        </p:txBody>
      </p:sp>
      <p:sp>
        <p:nvSpPr>
          <p:cNvPr id="3" name="TextBox 2">
            <a:extLst>
              <a:ext uri="{FF2B5EF4-FFF2-40B4-BE49-F238E27FC236}">
                <a16:creationId xmlns:a16="http://schemas.microsoft.com/office/drawing/2014/main" id="{380F6DEC-378A-4BE7-AB25-FB459F7BC568}"/>
              </a:ext>
            </a:extLst>
          </p:cNvPr>
          <p:cNvSpPr txBox="1"/>
          <p:nvPr/>
        </p:nvSpPr>
        <p:spPr>
          <a:xfrm>
            <a:off x="623392" y="1556793"/>
            <a:ext cx="10811544" cy="4154984"/>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In the past the relationship between the individual and society was relatively straightforward</a:t>
            </a:r>
          </a:p>
          <a:p>
            <a:pPr marL="457200" indent="-457200">
              <a:spcBef>
                <a:spcPts val="600"/>
              </a:spcBef>
              <a:spcAft>
                <a:spcPts val="600"/>
              </a:spcAft>
              <a:buFont typeface="Arial" panose="020B0604020202020204" pitchFamily="34" charset="0"/>
              <a:buChar char="•"/>
            </a:pPr>
            <a:r>
              <a:rPr lang="en-GB" sz="2800" dirty="0"/>
              <a:t>The individual often lived, worked and socialised in one geographically defined community</a:t>
            </a:r>
          </a:p>
          <a:p>
            <a:pPr marL="457200" indent="-457200">
              <a:spcBef>
                <a:spcPts val="600"/>
              </a:spcBef>
              <a:spcAft>
                <a:spcPts val="600"/>
              </a:spcAft>
              <a:buFont typeface="Arial" panose="020B0604020202020204" pitchFamily="34" charset="0"/>
              <a:buChar char="•"/>
            </a:pPr>
            <a:r>
              <a:rPr lang="en-GB" sz="2800" dirty="0"/>
              <a:t>Although individuals could move ‘community’ (geographic and social mobility) the community was contiguous</a:t>
            </a:r>
          </a:p>
          <a:p>
            <a:pPr marL="457200" indent="-457200">
              <a:spcBef>
                <a:spcPts val="600"/>
              </a:spcBef>
              <a:spcAft>
                <a:spcPts val="600"/>
              </a:spcAft>
              <a:buFont typeface="Arial" panose="020B0604020202020204" pitchFamily="34" charset="0"/>
              <a:buChar char="•"/>
            </a:pPr>
            <a:r>
              <a:rPr lang="en-GB" sz="2800" dirty="0"/>
              <a:t>In the post-modern world the situation is more…….</a:t>
            </a:r>
          </a:p>
          <a:p>
            <a:pPr algn="r">
              <a:spcBef>
                <a:spcPts val="600"/>
              </a:spcBef>
              <a:spcAft>
                <a:spcPts val="600"/>
              </a:spcAft>
            </a:pPr>
            <a:r>
              <a:rPr lang="en-GB" sz="2800" b="1" dirty="0"/>
              <a:t>complex!</a:t>
            </a:r>
          </a:p>
        </p:txBody>
      </p:sp>
      <p:sp>
        <p:nvSpPr>
          <p:cNvPr id="4" name="TextBox 3">
            <a:extLst>
              <a:ext uri="{FF2B5EF4-FFF2-40B4-BE49-F238E27FC236}">
                <a16:creationId xmlns:a16="http://schemas.microsoft.com/office/drawing/2014/main" id="{496B6C93-4C82-4A72-85C8-9FC0862AE5EA}"/>
              </a:ext>
            </a:extLst>
          </p:cNvPr>
          <p:cNvSpPr txBox="1"/>
          <p:nvPr/>
        </p:nvSpPr>
        <p:spPr>
          <a:xfrm>
            <a:off x="7032104" y="6237312"/>
            <a:ext cx="3312368" cy="414054"/>
          </a:xfrm>
          <a:prstGeom prst="rect">
            <a:avLst/>
          </a:prstGeom>
          <a:noFill/>
        </p:spPr>
        <p:txBody>
          <a:bodyPr wrap="square" rtlCol="0">
            <a:spAutoFit/>
          </a:bodyPr>
          <a:lstStyle/>
          <a:p>
            <a:pPr algn="r"/>
            <a:r>
              <a:rPr lang="en-GB" sz="2000" dirty="0"/>
              <a:t>(Bauman, 2000)</a:t>
            </a:r>
          </a:p>
        </p:txBody>
      </p:sp>
    </p:spTree>
    <p:extLst>
      <p:ext uri="{BB962C8B-B14F-4D97-AF65-F5344CB8AC3E}">
        <p14:creationId xmlns:p14="http://schemas.microsoft.com/office/powerpoint/2010/main" val="39068840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E2926-7BC1-4074-B7C7-FF7DCBCD5503}"/>
              </a:ext>
            </a:extLst>
          </p:cNvPr>
          <p:cNvSpPr txBox="1">
            <a:spLocks/>
          </p:cNvSpPr>
          <p:nvPr/>
        </p:nvSpPr>
        <p:spPr>
          <a:xfrm>
            <a:off x="1981200" y="206634"/>
            <a:ext cx="8229600" cy="778098"/>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Theories of Identity:</a:t>
            </a:r>
          </a:p>
          <a:p>
            <a:r>
              <a:rPr lang="en-GB" sz="3200" b="1" dirty="0"/>
              <a:t>Bauman’s Liquid Modernity Theory</a:t>
            </a:r>
          </a:p>
        </p:txBody>
      </p:sp>
      <p:sp>
        <p:nvSpPr>
          <p:cNvPr id="3" name="TextBox 2">
            <a:extLst>
              <a:ext uri="{FF2B5EF4-FFF2-40B4-BE49-F238E27FC236}">
                <a16:creationId xmlns:a16="http://schemas.microsoft.com/office/drawing/2014/main" id="{37649BC8-676C-4ACE-B192-20B6391F2C30}"/>
              </a:ext>
            </a:extLst>
          </p:cNvPr>
          <p:cNvSpPr txBox="1"/>
          <p:nvPr/>
        </p:nvSpPr>
        <p:spPr>
          <a:xfrm>
            <a:off x="551384" y="1916832"/>
            <a:ext cx="10801200" cy="3462486"/>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700" dirty="0"/>
              <a:t>We are now subject to multiple and often conflicting social influences</a:t>
            </a:r>
          </a:p>
          <a:p>
            <a:pPr marL="457200" indent="-457200">
              <a:spcBef>
                <a:spcPts val="600"/>
              </a:spcBef>
              <a:spcAft>
                <a:spcPts val="600"/>
              </a:spcAft>
              <a:buFont typeface="Arial" panose="020B0604020202020204" pitchFamily="34" charset="0"/>
              <a:buChar char="•"/>
            </a:pPr>
            <a:r>
              <a:rPr lang="en-GB" sz="2700" dirty="0"/>
              <a:t>Including the ‘traditional’ e.g. family, peer group, work, street etc.</a:t>
            </a:r>
          </a:p>
          <a:p>
            <a:pPr marL="457200" indent="-457200">
              <a:spcBef>
                <a:spcPts val="600"/>
              </a:spcBef>
              <a:spcAft>
                <a:spcPts val="600"/>
              </a:spcAft>
              <a:buFont typeface="Arial" panose="020B0604020202020204" pitchFamily="34" charset="0"/>
              <a:buChar char="•"/>
            </a:pPr>
            <a:r>
              <a:rPr lang="en-GB" sz="2700" dirty="0"/>
              <a:t>But increasingly involving post-modern online communities, social media, targeted advertising etc.</a:t>
            </a:r>
          </a:p>
          <a:p>
            <a:pPr marL="457200" indent="-457200">
              <a:spcBef>
                <a:spcPts val="600"/>
              </a:spcBef>
              <a:spcAft>
                <a:spcPts val="600"/>
              </a:spcAft>
              <a:buFont typeface="Arial" panose="020B0604020202020204" pitchFamily="34" charset="0"/>
              <a:buChar char="•"/>
            </a:pPr>
            <a:r>
              <a:rPr lang="en-GB" sz="2700" dirty="0"/>
              <a:t>‘Indeed, in our contemporary age the relationship between the individual and society is changing because the concepts of identity, individual and individuality are becoming meaningless’ (</a:t>
            </a:r>
            <a:r>
              <a:rPr lang="en-GB" sz="2700" dirty="0" err="1"/>
              <a:t>Palese</a:t>
            </a:r>
            <a:r>
              <a:rPr lang="en-GB" sz="2700" dirty="0"/>
              <a:t>, 2013).</a:t>
            </a:r>
          </a:p>
        </p:txBody>
      </p:sp>
    </p:spTree>
    <p:extLst>
      <p:ext uri="{BB962C8B-B14F-4D97-AF65-F5344CB8AC3E}">
        <p14:creationId xmlns:p14="http://schemas.microsoft.com/office/powerpoint/2010/main" val="1129404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E2926-7BC1-4074-B7C7-FF7DCBCD5503}"/>
              </a:ext>
            </a:extLst>
          </p:cNvPr>
          <p:cNvSpPr txBox="1">
            <a:spLocks/>
          </p:cNvSpPr>
          <p:nvPr/>
        </p:nvSpPr>
        <p:spPr>
          <a:xfrm>
            <a:off x="1981200" y="206634"/>
            <a:ext cx="8229600" cy="778098"/>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Theories of Identity:</a:t>
            </a:r>
          </a:p>
          <a:p>
            <a:r>
              <a:rPr lang="en-GB" sz="3200" b="1" dirty="0"/>
              <a:t>Bauman’s Liquid Modernity Theory</a:t>
            </a:r>
          </a:p>
        </p:txBody>
      </p:sp>
      <p:sp>
        <p:nvSpPr>
          <p:cNvPr id="3" name="TextBox 2">
            <a:extLst>
              <a:ext uri="{FF2B5EF4-FFF2-40B4-BE49-F238E27FC236}">
                <a16:creationId xmlns:a16="http://schemas.microsoft.com/office/drawing/2014/main" id="{37649BC8-676C-4ACE-B192-20B6391F2C30}"/>
              </a:ext>
            </a:extLst>
          </p:cNvPr>
          <p:cNvSpPr txBox="1"/>
          <p:nvPr/>
        </p:nvSpPr>
        <p:spPr>
          <a:xfrm>
            <a:off x="479376" y="1460244"/>
            <a:ext cx="11377264" cy="2985433"/>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Identity creation is no longer something that happens unconsciously through the interaction between the individual and society</a:t>
            </a:r>
          </a:p>
          <a:p>
            <a:pPr marL="457200" indent="-457200">
              <a:spcBef>
                <a:spcPts val="600"/>
              </a:spcBef>
              <a:spcAft>
                <a:spcPts val="600"/>
              </a:spcAft>
              <a:buFont typeface="Arial" panose="020B0604020202020204" pitchFamily="34" charset="0"/>
              <a:buChar char="•"/>
            </a:pPr>
            <a:r>
              <a:rPr lang="en-GB" sz="2800" dirty="0"/>
              <a:t>The creation of identity is an ‘active task’</a:t>
            </a:r>
            <a:endParaRPr lang="en-GB" sz="2000" dirty="0"/>
          </a:p>
          <a:p>
            <a:pPr marL="457200" indent="-457200">
              <a:spcBef>
                <a:spcPts val="600"/>
              </a:spcBef>
              <a:spcAft>
                <a:spcPts val="600"/>
              </a:spcAft>
              <a:buFont typeface="Arial" panose="020B0604020202020204" pitchFamily="34" charset="0"/>
              <a:buChar char="•"/>
            </a:pPr>
            <a:r>
              <a:rPr lang="en-GB" sz="2800" dirty="0"/>
              <a:t>‘Being individuals in the liquid society does not simply mean being good consumers, but also being competitive goods in the global market’ </a:t>
            </a:r>
            <a:r>
              <a:rPr lang="en-GB" sz="2000" dirty="0"/>
              <a:t>(</a:t>
            </a:r>
            <a:r>
              <a:rPr lang="en-GB" sz="2000" dirty="0" err="1"/>
              <a:t>Palese</a:t>
            </a:r>
            <a:r>
              <a:rPr lang="en-GB" sz="2000" dirty="0"/>
              <a:t>, 2013)</a:t>
            </a:r>
            <a:r>
              <a:rPr lang="en-GB" sz="2800" dirty="0"/>
              <a:t>.</a:t>
            </a:r>
          </a:p>
        </p:txBody>
      </p:sp>
      <p:sp>
        <p:nvSpPr>
          <p:cNvPr id="4" name="TextBox 3">
            <a:extLst>
              <a:ext uri="{FF2B5EF4-FFF2-40B4-BE49-F238E27FC236}">
                <a16:creationId xmlns:a16="http://schemas.microsoft.com/office/drawing/2014/main" id="{F0F752DD-6B2F-46BB-8820-C61666AC2F59}"/>
              </a:ext>
            </a:extLst>
          </p:cNvPr>
          <p:cNvSpPr txBox="1"/>
          <p:nvPr/>
        </p:nvSpPr>
        <p:spPr>
          <a:xfrm>
            <a:off x="3143672" y="4581128"/>
            <a:ext cx="6131024" cy="1323439"/>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000" i="1" dirty="0"/>
              <a:t>“people who bought Cite Them Right also bought…….”</a:t>
            </a:r>
          </a:p>
          <a:p>
            <a:pPr marL="285750" indent="-285750">
              <a:spcBef>
                <a:spcPts val="600"/>
              </a:spcBef>
              <a:spcAft>
                <a:spcPts val="600"/>
              </a:spcAft>
              <a:buFont typeface="Arial" panose="020B0604020202020204" pitchFamily="34" charset="0"/>
              <a:buChar char="•"/>
            </a:pPr>
            <a:r>
              <a:rPr lang="en-GB" sz="2000" i="1" dirty="0"/>
              <a:t>“230 people have liked your picture”</a:t>
            </a:r>
          </a:p>
          <a:p>
            <a:pPr marL="285750" indent="-285750">
              <a:spcBef>
                <a:spcPts val="600"/>
              </a:spcBef>
              <a:spcAft>
                <a:spcPts val="600"/>
              </a:spcAft>
              <a:buFont typeface="Arial" panose="020B0604020202020204" pitchFamily="34" charset="0"/>
              <a:buChar char="•"/>
            </a:pPr>
            <a:r>
              <a:rPr lang="en-GB" sz="2000" i="1" dirty="0"/>
              <a:t>“Swipe right to like, swipe left to dislike”</a:t>
            </a:r>
          </a:p>
        </p:txBody>
      </p:sp>
    </p:spTree>
    <p:extLst>
      <p:ext uri="{BB962C8B-B14F-4D97-AF65-F5344CB8AC3E}">
        <p14:creationId xmlns:p14="http://schemas.microsoft.com/office/powerpoint/2010/main" val="17259322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F9E2E-5CD6-4A70-A529-AF965CFBA696}"/>
              </a:ext>
            </a:extLst>
          </p:cNvPr>
          <p:cNvSpPr>
            <a:spLocks noGrp="1"/>
          </p:cNvSpPr>
          <p:nvPr>
            <p:ph type="title"/>
          </p:nvPr>
        </p:nvSpPr>
        <p:spPr/>
        <p:txBody>
          <a:bodyPr/>
          <a:lstStyle/>
          <a:p>
            <a:r>
              <a:rPr lang="en-GB" b="1" dirty="0"/>
              <a:t>Theme 2 – Theories of Identity</a:t>
            </a:r>
          </a:p>
        </p:txBody>
      </p:sp>
      <p:sp>
        <p:nvSpPr>
          <p:cNvPr id="3" name="TextBox 2">
            <a:extLst>
              <a:ext uri="{FF2B5EF4-FFF2-40B4-BE49-F238E27FC236}">
                <a16:creationId xmlns:a16="http://schemas.microsoft.com/office/drawing/2014/main" id="{B9AFDDF6-5DBE-4029-86EB-2076FD4E07D4}"/>
              </a:ext>
            </a:extLst>
          </p:cNvPr>
          <p:cNvSpPr txBox="1"/>
          <p:nvPr/>
        </p:nvSpPr>
        <p:spPr>
          <a:xfrm>
            <a:off x="983432" y="1988840"/>
            <a:ext cx="9793088" cy="3447098"/>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So far in this Theme we have looked at;</a:t>
            </a:r>
          </a:p>
          <a:p>
            <a:pPr marL="457200" indent="-457200">
              <a:spcBef>
                <a:spcPts val="600"/>
              </a:spcBef>
              <a:spcAft>
                <a:spcPts val="600"/>
              </a:spcAft>
              <a:buFont typeface="Arial" panose="020B0604020202020204" pitchFamily="34" charset="0"/>
              <a:buChar char="•"/>
            </a:pPr>
            <a:r>
              <a:rPr lang="en-GB" sz="2800" dirty="0"/>
              <a:t>Mead’s theory – the ‘I’ and the ‘Me’</a:t>
            </a:r>
          </a:p>
          <a:p>
            <a:pPr marL="457200" indent="-457200">
              <a:spcBef>
                <a:spcPts val="600"/>
              </a:spcBef>
              <a:spcAft>
                <a:spcPts val="600"/>
              </a:spcAft>
              <a:buFont typeface="Arial" panose="020B0604020202020204" pitchFamily="34" charset="0"/>
              <a:buChar char="•"/>
            </a:pPr>
            <a:r>
              <a:rPr lang="en-GB" sz="2800" dirty="0"/>
              <a:t>Kuhn &amp; McPartland’s ideas on self-concept and social roles</a:t>
            </a:r>
          </a:p>
          <a:p>
            <a:pPr marL="457200" indent="-457200">
              <a:spcBef>
                <a:spcPts val="600"/>
              </a:spcBef>
              <a:spcAft>
                <a:spcPts val="600"/>
              </a:spcAft>
              <a:buFont typeface="Arial" panose="020B0604020202020204" pitchFamily="34" charset="0"/>
              <a:buChar char="•"/>
            </a:pPr>
            <a:r>
              <a:rPr lang="en-GB" sz="2800" dirty="0"/>
              <a:t>Stryker’s Identity Theory</a:t>
            </a:r>
          </a:p>
          <a:p>
            <a:pPr marL="457200" indent="-457200">
              <a:spcBef>
                <a:spcPts val="600"/>
              </a:spcBef>
              <a:spcAft>
                <a:spcPts val="600"/>
              </a:spcAft>
              <a:buFont typeface="Arial" panose="020B0604020202020204" pitchFamily="34" charset="0"/>
              <a:buChar char="•"/>
            </a:pPr>
            <a:r>
              <a:rPr lang="en-GB" sz="2800" dirty="0"/>
              <a:t>Bauman’s Liquid Modernity</a:t>
            </a:r>
          </a:p>
          <a:p>
            <a:pPr marL="457200" indent="-457200">
              <a:spcBef>
                <a:spcPts val="600"/>
              </a:spcBef>
              <a:spcAft>
                <a:spcPts val="600"/>
              </a:spcAft>
              <a:buFont typeface="Arial" panose="020B0604020202020204" pitchFamily="34" charset="0"/>
              <a:buChar char="•"/>
            </a:pPr>
            <a:r>
              <a:rPr lang="en-GB" sz="2800" dirty="0"/>
              <a:t>In Part 2 we will explore some other theories of identity.</a:t>
            </a:r>
          </a:p>
        </p:txBody>
      </p:sp>
    </p:spTree>
    <p:extLst>
      <p:ext uri="{BB962C8B-B14F-4D97-AF65-F5344CB8AC3E}">
        <p14:creationId xmlns:p14="http://schemas.microsoft.com/office/powerpoint/2010/main" val="34741305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9536" y="98763"/>
            <a:ext cx="8229600" cy="445103"/>
          </a:xfrm>
        </p:spPr>
        <p:txBody>
          <a:bodyPr>
            <a:normAutofit fontScale="90000"/>
          </a:bodyPr>
          <a:lstStyle/>
          <a:p>
            <a:r>
              <a:rPr lang="en-GB" b="1" dirty="0"/>
              <a:t>References</a:t>
            </a:r>
          </a:p>
        </p:txBody>
      </p:sp>
      <p:sp>
        <p:nvSpPr>
          <p:cNvPr id="3" name="TextBox 2"/>
          <p:cNvSpPr txBox="1"/>
          <p:nvPr/>
        </p:nvSpPr>
        <p:spPr>
          <a:xfrm>
            <a:off x="1703513" y="4003410"/>
            <a:ext cx="8136904" cy="584775"/>
          </a:xfrm>
          <a:prstGeom prst="rect">
            <a:avLst/>
          </a:prstGeom>
          <a:noFill/>
        </p:spPr>
        <p:txBody>
          <a:bodyPr wrap="square" rtlCol="0">
            <a:spAutoFit/>
          </a:bodyPr>
          <a:lstStyle/>
          <a:p>
            <a:r>
              <a:rPr lang="en-GB" sz="1600" dirty="0"/>
              <a:t>Crawford, L.A. &amp; Novak, K.B. (2018) </a:t>
            </a:r>
            <a:r>
              <a:rPr lang="en-GB" sz="1600" i="1" dirty="0"/>
              <a:t>Individual and Society: Sociological Social Psychology</a:t>
            </a:r>
            <a:r>
              <a:rPr lang="en-GB" sz="1600" dirty="0"/>
              <a:t> 2</a:t>
            </a:r>
            <a:r>
              <a:rPr lang="en-GB" sz="1600" baseline="30000" dirty="0"/>
              <a:t>nd</a:t>
            </a:r>
            <a:r>
              <a:rPr lang="en-GB" sz="1600" dirty="0"/>
              <a:t> Ed. Abingdon: Routledge</a:t>
            </a:r>
          </a:p>
        </p:txBody>
      </p:sp>
      <p:sp>
        <p:nvSpPr>
          <p:cNvPr id="7" name="TextBox 6"/>
          <p:cNvSpPr txBox="1"/>
          <p:nvPr/>
        </p:nvSpPr>
        <p:spPr>
          <a:xfrm>
            <a:off x="1664634" y="2714792"/>
            <a:ext cx="8136904" cy="1077218"/>
          </a:xfrm>
          <a:prstGeom prst="rect">
            <a:avLst/>
          </a:prstGeom>
          <a:noFill/>
        </p:spPr>
        <p:txBody>
          <a:bodyPr wrap="square" rtlCol="0">
            <a:spAutoFit/>
          </a:bodyPr>
          <a:lstStyle/>
          <a:p>
            <a:r>
              <a:rPr lang="en-GB" sz="1600" dirty="0"/>
              <a:t>Bronfenbrenner, U. (1996). </a:t>
            </a:r>
            <a:r>
              <a:rPr lang="en-GB" sz="1600" i="1" dirty="0"/>
              <a:t>The Ecology of Human Development: Experiments by Nature and Design</a:t>
            </a:r>
            <a:r>
              <a:rPr lang="en-GB" sz="1600" dirty="0"/>
              <a:t> Cambridge, Massachusetts: Harvard University Press. Available at </a:t>
            </a:r>
            <a:r>
              <a:rPr lang="en-GB" sz="1600" dirty="0">
                <a:hlinkClick r:id="rId2"/>
              </a:rPr>
              <a:t>https://ebookcentral.proquest.com/lib/trinity/detail.action?docID=3300702&amp;pq-origsite=primo</a:t>
            </a:r>
            <a:r>
              <a:rPr lang="en-GB" sz="1600" dirty="0"/>
              <a:t> [Accessed </a:t>
            </a:r>
            <a:r>
              <a:rPr lang="en-GB" sz="1600" dirty="0">
                <a:solidFill>
                  <a:srgbClr val="3A3A3A"/>
                </a:solidFill>
                <a:latin typeface="Source Sans Pro" panose="020B0503030403020204" pitchFamily="34" charset="0"/>
              </a:rPr>
              <a:t>14/11/2023</a:t>
            </a:r>
            <a:r>
              <a:rPr lang="en-GB" sz="1600" dirty="0"/>
              <a:t>]</a:t>
            </a:r>
          </a:p>
        </p:txBody>
      </p:sp>
      <p:sp>
        <p:nvSpPr>
          <p:cNvPr id="6" name="TextBox 5"/>
          <p:cNvSpPr txBox="1"/>
          <p:nvPr/>
        </p:nvSpPr>
        <p:spPr>
          <a:xfrm>
            <a:off x="1689956" y="4725144"/>
            <a:ext cx="8064896" cy="830997"/>
          </a:xfrm>
          <a:prstGeom prst="rect">
            <a:avLst/>
          </a:prstGeom>
          <a:noFill/>
        </p:spPr>
        <p:txBody>
          <a:bodyPr wrap="square" rtlCol="0">
            <a:spAutoFit/>
          </a:bodyPr>
          <a:lstStyle/>
          <a:p>
            <a:r>
              <a:rPr lang="en-GB" sz="1600" dirty="0"/>
              <a:t>Kuhn, M. H., &amp; McPartland, T. S. (1954). ‘An empirical investigation of self-attitudes’. </a:t>
            </a:r>
            <a:r>
              <a:rPr lang="en-GB" sz="1600" i="1" dirty="0"/>
              <a:t>American Sociological Review</a:t>
            </a:r>
            <a:r>
              <a:rPr lang="en-GB" sz="1600" dirty="0"/>
              <a:t>, Vol. 19, pp.68–76. Available at: </a:t>
            </a:r>
            <a:r>
              <a:rPr lang="en-GB" sz="1600" dirty="0">
                <a:hlinkClick r:id="rId3"/>
              </a:rPr>
              <a:t>https://doi.org/10.2307/2088175</a:t>
            </a:r>
            <a:r>
              <a:rPr lang="en-GB" sz="1600" dirty="0"/>
              <a:t> [Accessed </a:t>
            </a:r>
            <a:r>
              <a:rPr lang="en-GB" sz="1600" dirty="0">
                <a:solidFill>
                  <a:srgbClr val="3A3A3A"/>
                </a:solidFill>
                <a:latin typeface="Source Sans Pro" panose="020B0503030403020204" pitchFamily="34" charset="0"/>
              </a:rPr>
              <a:t>14/11/2023</a:t>
            </a:r>
            <a:r>
              <a:rPr lang="en-GB" sz="1600" dirty="0"/>
              <a:t>] </a:t>
            </a:r>
          </a:p>
        </p:txBody>
      </p:sp>
      <p:sp>
        <p:nvSpPr>
          <p:cNvPr id="5" name="TextBox 4">
            <a:extLst>
              <a:ext uri="{FF2B5EF4-FFF2-40B4-BE49-F238E27FC236}">
                <a16:creationId xmlns:a16="http://schemas.microsoft.com/office/drawing/2014/main" id="{56154039-366E-4AB8-B201-C7358CEF815D}"/>
              </a:ext>
            </a:extLst>
          </p:cNvPr>
          <p:cNvSpPr txBox="1"/>
          <p:nvPr/>
        </p:nvSpPr>
        <p:spPr>
          <a:xfrm>
            <a:off x="1703513" y="930564"/>
            <a:ext cx="8352927" cy="1554272"/>
          </a:xfrm>
          <a:prstGeom prst="rect">
            <a:avLst/>
          </a:prstGeom>
          <a:noFill/>
        </p:spPr>
        <p:txBody>
          <a:bodyPr wrap="square" rtlCol="0">
            <a:spAutoFit/>
          </a:bodyPr>
          <a:lstStyle/>
          <a:p>
            <a:r>
              <a:rPr lang="en-GB" sz="1600" dirty="0"/>
              <a:t>Bauman, Z. (2000) </a:t>
            </a:r>
            <a:r>
              <a:rPr lang="en-GB" sz="1600" i="1" dirty="0"/>
              <a:t>Liquid modernity</a:t>
            </a:r>
            <a:r>
              <a:rPr lang="en-GB" sz="1600" dirty="0"/>
              <a:t>, Polity Press: Cambridge</a:t>
            </a:r>
          </a:p>
          <a:p>
            <a:endParaRPr lang="en-GB" sz="1000" dirty="0"/>
          </a:p>
          <a:p>
            <a:pPr>
              <a:spcBef>
                <a:spcPts val="600"/>
              </a:spcBef>
            </a:pPr>
            <a:r>
              <a:rPr lang="en-GB" sz="1600" dirty="0">
                <a:solidFill>
                  <a:srgbClr val="3A3A3A"/>
                </a:solidFill>
                <a:latin typeface="Source Sans Pro" panose="020B0503030403020204" pitchFamily="34" charset="0"/>
              </a:rPr>
              <a:t>Bauman, Z. and </a:t>
            </a:r>
            <a:r>
              <a:rPr lang="en-GB" sz="1600" dirty="0" err="1">
                <a:solidFill>
                  <a:srgbClr val="3A3A3A"/>
                </a:solidFill>
                <a:latin typeface="Source Sans Pro" panose="020B0503030403020204" pitchFamily="34" charset="0"/>
              </a:rPr>
              <a:t>Donskis</a:t>
            </a:r>
            <a:r>
              <a:rPr lang="en-GB" sz="1600" dirty="0">
                <a:solidFill>
                  <a:srgbClr val="3A3A3A"/>
                </a:solidFill>
                <a:latin typeface="Source Sans Pro" panose="020B0503030403020204" pitchFamily="34" charset="0"/>
              </a:rPr>
              <a:t>, L. (2013) </a:t>
            </a:r>
            <a:r>
              <a:rPr lang="en-GB" sz="1600" i="1" dirty="0">
                <a:solidFill>
                  <a:srgbClr val="3A3A3A"/>
                </a:solidFill>
                <a:latin typeface="Source Sans Pro" panose="020B0503030403020204" pitchFamily="34" charset="0"/>
              </a:rPr>
              <a:t>Moral blindness : the loss of sensitivity in liquid modernity</a:t>
            </a:r>
            <a:r>
              <a:rPr lang="en-GB" sz="1600" dirty="0">
                <a:solidFill>
                  <a:srgbClr val="3A3A3A"/>
                </a:solidFill>
                <a:latin typeface="Source Sans Pro" panose="020B0503030403020204" pitchFamily="34" charset="0"/>
              </a:rPr>
              <a:t>. Cambridge, [</a:t>
            </a:r>
            <a:r>
              <a:rPr lang="en-GB" sz="1600" dirty="0" err="1">
                <a:solidFill>
                  <a:srgbClr val="3A3A3A"/>
                </a:solidFill>
                <a:latin typeface="Source Sans Pro" panose="020B0503030403020204" pitchFamily="34" charset="0"/>
              </a:rPr>
              <a:t>Massachussetts</a:t>
            </a:r>
            <a:r>
              <a:rPr lang="en-GB" sz="1600" dirty="0">
                <a:solidFill>
                  <a:srgbClr val="3A3A3A"/>
                </a:solidFill>
                <a:latin typeface="Source Sans Pro" panose="020B0503030403020204" pitchFamily="34" charset="0"/>
              </a:rPr>
              <a:t>] ;: Polity. Available at </a:t>
            </a:r>
            <a:r>
              <a:rPr lang="en-GB" sz="1600" dirty="0">
                <a:solidFill>
                  <a:srgbClr val="3A3A3A"/>
                </a:solidFill>
                <a:latin typeface="Source Sans Pro" panose="020B0503030403020204" pitchFamily="34" charset="0"/>
                <a:hlinkClick r:id="rId4"/>
              </a:rPr>
              <a:t>https://www-vlebooks-com.ezproxy.uwtsd.ac.uk/Product/Index/1025521?page=0&amp;startBookmarkId=-1</a:t>
            </a:r>
            <a:r>
              <a:rPr lang="en-GB" sz="1600" dirty="0">
                <a:solidFill>
                  <a:srgbClr val="3A3A3A"/>
                </a:solidFill>
                <a:latin typeface="Source Sans Pro" panose="020B0503030403020204" pitchFamily="34" charset="0"/>
              </a:rPr>
              <a:t> [Accessed 14/11/2023]</a:t>
            </a:r>
            <a:endParaRPr lang="en-GB" sz="1600" dirty="0"/>
          </a:p>
        </p:txBody>
      </p:sp>
    </p:spTree>
    <p:extLst>
      <p:ext uri="{BB962C8B-B14F-4D97-AF65-F5344CB8AC3E}">
        <p14:creationId xmlns:p14="http://schemas.microsoft.com/office/powerpoint/2010/main" val="279410951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9536" y="98763"/>
            <a:ext cx="8229600" cy="445103"/>
          </a:xfrm>
        </p:spPr>
        <p:txBody>
          <a:bodyPr>
            <a:normAutofit fontScale="90000"/>
          </a:bodyPr>
          <a:lstStyle/>
          <a:p>
            <a:r>
              <a:rPr lang="en-GB" b="1" dirty="0"/>
              <a:t>References</a:t>
            </a:r>
          </a:p>
        </p:txBody>
      </p:sp>
      <p:sp>
        <p:nvSpPr>
          <p:cNvPr id="4" name="TextBox 3"/>
          <p:cNvSpPr txBox="1"/>
          <p:nvPr/>
        </p:nvSpPr>
        <p:spPr>
          <a:xfrm>
            <a:off x="1831869" y="2121698"/>
            <a:ext cx="8064896" cy="338554"/>
          </a:xfrm>
          <a:prstGeom prst="rect">
            <a:avLst/>
          </a:prstGeom>
          <a:noFill/>
        </p:spPr>
        <p:txBody>
          <a:bodyPr wrap="square" rtlCol="0">
            <a:spAutoFit/>
          </a:bodyPr>
          <a:lstStyle/>
          <a:p>
            <a:r>
              <a:rPr lang="en-GB" sz="1600" dirty="0"/>
              <a:t>Mead, G. (1934) </a:t>
            </a:r>
            <a:r>
              <a:rPr lang="en-GB" sz="1600" i="1" dirty="0"/>
              <a:t>Mind, Self and Society </a:t>
            </a:r>
            <a:r>
              <a:rPr lang="en-GB" sz="1600" dirty="0"/>
              <a:t>London: University of Chicago Press</a:t>
            </a:r>
            <a:r>
              <a:rPr lang="en-GB" sz="1600" i="1" dirty="0"/>
              <a:t> </a:t>
            </a:r>
            <a:endParaRPr lang="en-GB" sz="1600" dirty="0"/>
          </a:p>
        </p:txBody>
      </p:sp>
      <p:sp>
        <p:nvSpPr>
          <p:cNvPr id="8" name="TextBox 7">
            <a:extLst>
              <a:ext uri="{FF2B5EF4-FFF2-40B4-BE49-F238E27FC236}">
                <a16:creationId xmlns:a16="http://schemas.microsoft.com/office/drawing/2014/main" id="{56622946-0A79-4C92-A01D-113CF617F78B}"/>
              </a:ext>
            </a:extLst>
          </p:cNvPr>
          <p:cNvSpPr txBox="1"/>
          <p:nvPr/>
        </p:nvSpPr>
        <p:spPr>
          <a:xfrm>
            <a:off x="1872346" y="4048037"/>
            <a:ext cx="8652005" cy="338554"/>
          </a:xfrm>
          <a:prstGeom prst="rect">
            <a:avLst/>
          </a:prstGeom>
          <a:noFill/>
        </p:spPr>
        <p:txBody>
          <a:bodyPr wrap="square" rtlCol="0">
            <a:spAutoFit/>
          </a:bodyPr>
          <a:lstStyle/>
          <a:p>
            <a:r>
              <a:rPr lang="en-GB" sz="1600" dirty="0"/>
              <a:t>Stryker, S. (1980) </a:t>
            </a:r>
            <a:r>
              <a:rPr lang="en-GB" sz="1600" i="1" dirty="0"/>
              <a:t>Symbolic Interactionism: A Social Structural Version </a:t>
            </a:r>
            <a:r>
              <a:rPr lang="en-GB" sz="1600" dirty="0"/>
              <a:t>Menlo Park: Benjamin Cummings</a:t>
            </a:r>
            <a:r>
              <a:rPr lang="en-GB" sz="1600" i="1" dirty="0"/>
              <a:t> </a:t>
            </a:r>
            <a:endParaRPr lang="en-GB" sz="1600" dirty="0"/>
          </a:p>
        </p:txBody>
      </p:sp>
      <p:sp>
        <p:nvSpPr>
          <p:cNvPr id="9" name="TextBox 8">
            <a:extLst>
              <a:ext uri="{FF2B5EF4-FFF2-40B4-BE49-F238E27FC236}">
                <a16:creationId xmlns:a16="http://schemas.microsoft.com/office/drawing/2014/main" id="{7152EFD7-2AAB-42A4-A158-E3009D67C863}"/>
              </a:ext>
            </a:extLst>
          </p:cNvPr>
          <p:cNvSpPr txBox="1"/>
          <p:nvPr/>
        </p:nvSpPr>
        <p:spPr>
          <a:xfrm>
            <a:off x="1833717" y="917284"/>
            <a:ext cx="8064896" cy="830997"/>
          </a:xfrm>
          <a:prstGeom prst="rect">
            <a:avLst/>
          </a:prstGeom>
          <a:noFill/>
        </p:spPr>
        <p:txBody>
          <a:bodyPr wrap="square" rtlCol="0">
            <a:spAutoFit/>
          </a:bodyPr>
          <a:lstStyle/>
          <a:p>
            <a:r>
              <a:rPr lang="en-GB" sz="1600" dirty="0"/>
              <a:t>Lee, J.D. (2002). ‘More than Ability: Gender and Personal Relationships Influence Science and Technology Involvement’. </a:t>
            </a:r>
            <a:r>
              <a:rPr lang="en-GB" sz="1600" i="1" dirty="0"/>
              <a:t>Sociology of Education</a:t>
            </a:r>
            <a:r>
              <a:rPr lang="en-GB" sz="1600" dirty="0"/>
              <a:t>, Vol. 73, pp.349–373. Available at: </a:t>
            </a:r>
            <a:r>
              <a:rPr lang="en-GB" sz="1600" dirty="0">
                <a:hlinkClick r:id="rId2"/>
              </a:rPr>
              <a:t>https://www-jstor-org.ezproxy.uwtsd.ac.uk/stable/3090283</a:t>
            </a:r>
            <a:r>
              <a:rPr lang="en-GB" sz="1600" dirty="0"/>
              <a:t> [Accessed </a:t>
            </a:r>
            <a:r>
              <a:rPr lang="en-GB" sz="1600" dirty="0">
                <a:solidFill>
                  <a:srgbClr val="3A3A3A"/>
                </a:solidFill>
                <a:latin typeface="Source Sans Pro" panose="020B0503030403020204" pitchFamily="34" charset="0"/>
              </a:rPr>
              <a:t>14/11/2023</a:t>
            </a:r>
            <a:r>
              <a:rPr lang="en-GB" sz="1600" dirty="0"/>
              <a:t>]  </a:t>
            </a:r>
          </a:p>
        </p:txBody>
      </p:sp>
      <p:sp>
        <p:nvSpPr>
          <p:cNvPr id="10" name="TextBox 9">
            <a:extLst>
              <a:ext uri="{FF2B5EF4-FFF2-40B4-BE49-F238E27FC236}">
                <a16:creationId xmlns:a16="http://schemas.microsoft.com/office/drawing/2014/main" id="{502C8564-7CFC-4775-8F59-A9F564D7749C}"/>
              </a:ext>
            </a:extLst>
          </p:cNvPr>
          <p:cNvSpPr txBox="1"/>
          <p:nvPr/>
        </p:nvSpPr>
        <p:spPr>
          <a:xfrm>
            <a:off x="1808763" y="2934706"/>
            <a:ext cx="8574475" cy="584775"/>
          </a:xfrm>
          <a:prstGeom prst="rect">
            <a:avLst/>
          </a:prstGeom>
          <a:noFill/>
        </p:spPr>
        <p:txBody>
          <a:bodyPr wrap="square" rtlCol="0">
            <a:spAutoFit/>
          </a:bodyPr>
          <a:lstStyle/>
          <a:p>
            <a:r>
              <a:rPr lang="en-GB" sz="1600" dirty="0" err="1"/>
              <a:t>Palese</a:t>
            </a:r>
            <a:r>
              <a:rPr lang="en-GB" sz="1600" dirty="0"/>
              <a:t>, E. (2013) Zygmunt Bauman. Individual and society in the liquid modernity. </a:t>
            </a:r>
            <a:r>
              <a:rPr lang="en-GB" sz="1600" i="1" dirty="0" err="1"/>
              <a:t>SpringerPlus</a:t>
            </a:r>
            <a:r>
              <a:rPr lang="en-GB" sz="1600" dirty="0"/>
              <a:t>  Vol.2 Issue 191 Available at: </a:t>
            </a:r>
            <a:r>
              <a:rPr lang="en-GB" sz="1600" dirty="0">
                <a:hlinkClick r:id="rId3"/>
              </a:rPr>
              <a:t>https://doi.org/10.1186/2193-1801-2-191</a:t>
            </a:r>
            <a:r>
              <a:rPr lang="en-GB" sz="1600" dirty="0"/>
              <a:t> [Accessed </a:t>
            </a:r>
            <a:r>
              <a:rPr lang="en-GB" sz="1600" dirty="0">
                <a:solidFill>
                  <a:srgbClr val="3A3A3A"/>
                </a:solidFill>
                <a:latin typeface="Source Sans Pro" panose="020B0503030403020204" pitchFamily="34" charset="0"/>
              </a:rPr>
              <a:t>14/11/2023</a:t>
            </a:r>
            <a:r>
              <a:rPr lang="en-GB" sz="1600" dirty="0"/>
              <a:t>]</a:t>
            </a:r>
          </a:p>
        </p:txBody>
      </p:sp>
    </p:spTree>
    <p:extLst>
      <p:ext uri="{BB962C8B-B14F-4D97-AF65-F5344CB8AC3E}">
        <p14:creationId xmlns:p14="http://schemas.microsoft.com/office/powerpoint/2010/main" val="4125595411"/>
      </p:ext>
    </p:extLst>
  </p:cSld>
  <p:clrMapOvr>
    <a:masterClrMapping/>
  </p:clrMapOvr>
</p:sld>
</file>

<file path=ppt/theme/theme1.xml><?xml version="1.0" encoding="utf-8"?>
<a:theme xmlns:a="http://schemas.openxmlformats.org/drawingml/2006/main" name="UWTSD blue background">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 Template (lectures)</Template>
  <TotalTime>1504</TotalTime>
  <Words>2533</Words>
  <Application>Microsoft Office PowerPoint</Application>
  <PresentationFormat>Widescreen</PresentationFormat>
  <Paragraphs>259</Paragraphs>
  <Slides>43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43</vt:i4>
      </vt:variant>
    </vt:vector>
  </HeadingPairs>
  <TitlesOfParts>
    <vt:vector size="47" baseType="lpstr">
      <vt:lpstr>Arial</vt:lpstr>
      <vt:lpstr>Calibri</vt:lpstr>
      <vt:lpstr>Source Sans Pro</vt:lpstr>
      <vt:lpstr>UWTSD blue background</vt:lpstr>
      <vt:lpstr>PowerPoint Presentation</vt:lpstr>
      <vt:lpstr>PowerPoint Presentation</vt:lpstr>
      <vt:lpstr>PowerPoint Presentation</vt:lpstr>
      <vt:lpstr>PowerPoint Presentation</vt:lpstr>
      <vt:lpstr>PowerPoint Presentation</vt:lpstr>
      <vt:lpstr>PowerPoint Presentation</vt:lpstr>
      <vt:lpstr>Key Concepts</vt:lpstr>
      <vt:lpstr>PowerPoint Presentation</vt:lpstr>
      <vt:lpstr>Key Concepts</vt:lpstr>
      <vt:lpstr>Key Concepts - Identity</vt:lpstr>
      <vt:lpstr>Key Concepts - Identity</vt:lpstr>
      <vt:lpstr>Our sense of ‘I’</vt:lpstr>
      <vt:lpstr>Our sense of ‘Me’</vt:lpstr>
      <vt:lpstr>Our sense of ‘Me’</vt:lpstr>
      <vt:lpstr>Identity</vt:lpstr>
      <vt:lpstr>Theories of Identity</vt:lpstr>
      <vt:lpstr>Theories of Identity</vt:lpstr>
      <vt:lpstr>Theories of Identity</vt:lpstr>
      <vt:lpstr>Does that remind you of anything?</vt:lpstr>
      <vt:lpstr>PowerPoint Presentation</vt:lpstr>
      <vt:lpstr>PowerPoint Presentation</vt:lpstr>
      <vt:lpstr>We will now move on to look at some specific Theories of Identity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is post-modernism?</vt:lpstr>
      <vt:lpstr>PowerPoint Presentation</vt:lpstr>
      <vt:lpstr>PowerPoint Presentation</vt:lpstr>
      <vt:lpstr>PowerPoint Presentation</vt:lpstr>
      <vt:lpstr>Theme 2 – Theories of Identity</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Ken Dicks</dc:creator>
  <cp:lastModifiedBy>Ken Dicks</cp:lastModifiedBy>
  <cp:revision>92</cp:revision>
  <dcterms:created xsi:type="dcterms:W3CDTF">2018-09-30T11:39:06Z</dcterms:created>
  <dcterms:modified xsi:type="dcterms:W3CDTF">2023-11-14T13:48:22Z</dcterms:modified>
</cp:coreProperties>
</file>