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6" r:id="rId6"/>
    <p:sldId id="261" r:id="rId7"/>
    <p:sldId id="262" r:id="rId8"/>
    <p:sldId id="263" r:id="rId9"/>
    <p:sldId id="264" r:id="rId10"/>
    <p:sldId id="265" r:id="rId11"/>
    <p:sldId id="267" r:id="rId12"/>
    <p:sldId id="270" r:id="rId13"/>
    <p:sldId id="271" r:id="rId14"/>
    <p:sldId id="268" r:id="rId15"/>
    <p:sldId id="272" r:id="rId16"/>
    <p:sldId id="260"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itlyn Hole" initials="KH" lastIdx="1" clrIdx="0">
    <p:extLst>
      <p:ext uri="{19B8F6BF-5375-455C-9EA6-DF929625EA0E}">
        <p15:presenceInfo xmlns:p15="http://schemas.microsoft.com/office/powerpoint/2012/main" userId="aaad14374268a29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4660"/>
  </p:normalViewPr>
  <p:slideViewPr>
    <p:cSldViewPr snapToGrid="0">
      <p:cViewPr varScale="1">
        <p:scale>
          <a:sx n="66" d="100"/>
          <a:sy n="66" d="100"/>
        </p:scale>
        <p:origin x="66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AD8E6-9164-40E9-A8CC-9ECC8E8039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56EF44-BB46-4BF9-9271-BD0758C91C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21D55B-FB78-4A05-BD38-77018B78C828}"/>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BA9BF825-2481-48F9-B462-10A52676C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204D54-66AC-4607-8CFF-BC2FBC1D5706}"/>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3674433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94AB-3A87-44C5-8C37-BEAD29F403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78216E-0F59-43B6-8C00-0AB4E37EAA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1D25BE-9A93-4FA7-8191-6A57CA9ABFD6}"/>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D4C6CFF4-C9DD-4024-A73A-D0F6CBD94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CA3E88-02C4-41D0-BBE1-7C3AD59CAAAF}"/>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363391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03DCF-0E14-4D83-8563-02DB44BA05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26EE61-5845-42DA-984E-00AB1E5938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0C8DAC-7D2C-4356-BDE9-F505A278BF3F}"/>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D39717DC-784B-4810-B696-2DE9BE953C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1E739A-BA4A-40AB-B587-8DA37DE72D5C}"/>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294582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DDBF-2F18-460A-AE42-AFFBEF8901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5E4379-78B6-4F16-AD5D-21EB91D9A6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0DE72B-AB15-497E-8534-FA779209C21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0115B3-65D6-4E5D-9345-15ED5A784423}"/>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6" name="Footer Placeholder 5">
            <a:extLst>
              <a:ext uri="{FF2B5EF4-FFF2-40B4-BE49-F238E27FC236}">
                <a16:creationId xmlns:a16="http://schemas.microsoft.com/office/drawing/2014/main" id="{1C94DAAB-E2C6-4351-8D9D-C11414AF09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AE4553-22D0-4F1A-B4A7-9B445C440515}"/>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2363530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21168-0C3D-4308-A7E3-EE09FF6F14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DAA5A-C6BF-4032-8B35-F8D93D09D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6A80BA-649F-4745-B8C7-1208F4D25D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5CF5D0-F4F6-487C-BEE5-B7D1A2EA17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9F797-803A-4F3A-A54C-DEE84E5AED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4F0606-0BBB-449D-AFED-3A30449BF61B}"/>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8" name="Footer Placeholder 7">
            <a:extLst>
              <a:ext uri="{FF2B5EF4-FFF2-40B4-BE49-F238E27FC236}">
                <a16:creationId xmlns:a16="http://schemas.microsoft.com/office/drawing/2014/main" id="{FCC9F7E2-0F49-4A7A-A310-569F3A981E2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1F0550-1102-4650-B1F3-E5FB5C79F2ED}"/>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288279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ABDA-6FA7-42D2-8B8B-0D24E5B389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59DB65-4CF9-4FAC-B414-779249B33F77}"/>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4" name="Footer Placeholder 3">
            <a:extLst>
              <a:ext uri="{FF2B5EF4-FFF2-40B4-BE49-F238E27FC236}">
                <a16:creationId xmlns:a16="http://schemas.microsoft.com/office/drawing/2014/main" id="{9B66E97E-DD60-4109-8C6F-7BC2C013C9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C89BCB-90A2-49E9-A74C-A29FFCAD98D0}"/>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3740038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5A8BF8-59E8-49EE-A742-D4E3A2F11FA0}"/>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3" name="Footer Placeholder 2">
            <a:extLst>
              <a:ext uri="{FF2B5EF4-FFF2-40B4-BE49-F238E27FC236}">
                <a16:creationId xmlns:a16="http://schemas.microsoft.com/office/drawing/2014/main" id="{9AACB6A2-1A28-4620-92E0-582171D5AA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49C971-CFEF-47E9-AE64-F9DB32578027}"/>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4151819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D797-0C08-4B6F-A205-67CD7403BD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55516F-32DE-404A-B299-641FA28806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137F95-1D41-4776-9C98-8C1C229C1F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41992E-567E-4331-BCD0-62BD27630D70}"/>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6" name="Footer Placeholder 5">
            <a:extLst>
              <a:ext uri="{FF2B5EF4-FFF2-40B4-BE49-F238E27FC236}">
                <a16:creationId xmlns:a16="http://schemas.microsoft.com/office/drawing/2014/main" id="{B08C50A4-143F-4CF8-A8A1-DCF188C0F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83E128-4407-4FBC-AEEB-BE1540079713}"/>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4096449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1A19E-5A61-4A3E-8E34-4BC30001E9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726481-0C6D-4052-93B4-9DE703A48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4F5AEC-0EBF-4CCF-94B6-43EB72D86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F13F20-404D-4B6E-864A-AA432F2E19A4}"/>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6" name="Footer Placeholder 5">
            <a:extLst>
              <a:ext uri="{FF2B5EF4-FFF2-40B4-BE49-F238E27FC236}">
                <a16:creationId xmlns:a16="http://schemas.microsoft.com/office/drawing/2014/main" id="{AF3AC856-D1AF-4307-B7D0-21F5B19B3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B4EA4-C8A0-4F12-8215-4C65BDC77B8E}"/>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1238964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9C60-179E-4203-A976-45D692F437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6877C5-62A1-43C1-AB6A-61C77A7A11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2780F9-CB21-4E0F-AE31-4F9F8B273418}"/>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3BA4071F-727C-4AEA-8154-D80A3C2072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91C250-D4D2-46CE-B537-7B73C4B320FC}"/>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299488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FF796A-6E74-4E10-B905-8683FB974B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77E0EE-E52B-4CE7-AD71-565FD7318C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467D73-FF51-4978-92CA-95E61D41572D}"/>
              </a:ext>
            </a:extLst>
          </p:cNvPr>
          <p:cNvSpPr>
            <a:spLocks noGrp="1"/>
          </p:cNvSpPr>
          <p:nvPr>
            <p:ph type="dt" sz="half" idx="10"/>
          </p:nvPr>
        </p:nvSpPr>
        <p:spPr/>
        <p:txBody>
          <a:body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11DF3BB7-9562-4741-9576-45C0878D4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767578-6502-4D52-82C7-DEBF40F1AD9F}"/>
              </a:ext>
            </a:extLst>
          </p:cNvPr>
          <p:cNvSpPr>
            <a:spLocks noGrp="1"/>
          </p:cNvSpPr>
          <p:nvPr>
            <p:ph type="sldNum" sz="quarter" idx="12"/>
          </p:nvPr>
        </p:nvSpPr>
        <p:spPr/>
        <p:txBody>
          <a:bodyPr/>
          <a:lstStyle/>
          <a:p>
            <a:fld id="{90F6E6B4-DC8B-4B29-9CC8-29A7CC9FE024}" type="slidenum">
              <a:rPr lang="en-GB" smtClean="0"/>
              <a:t>‹#›</a:t>
            </a:fld>
            <a:endParaRPr lang="en-GB"/>
          </a:p>
        </p:txBody>
      </p:sp>
    </p:spTree>
    <p:extLst>
      <p:ext uri="{BB962C8B-B14F-4D97-AF65-F5344CB8AC3E}">
        <p14:creationId xmlns:p14="http://schemas.microsoft.com/office/powerpoint/2010/main" val="318870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FFD580-57B6-4E6C-9D85-412ECFC78A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A2740E-5289-44C9-9334-58A7B14D54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54DF54-EA1C-4B2D-B147-9BF2AE6344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2A77EB-70B0-46D1-A473-CBB169B7A0CD}" type="datetimeFigureOut">
              <a:rPr lang="en-GB" smtClean="0"/>
              <a:t>25/11/2019</a:t>
            </a:fld>
            <a:endParaRPr lang="en-GB"/>
          </a:p>
        </p:txBody>
      </p:sp>
      <p:sp>
        <p:nvSpPr>
          <p:cNvPr id="5" name="Footer Placeholder 4">
            <a:extLst>
              <a:ext uri="{FF2B5EF4-FFF2-40B4-BE49-F238E27FC236}">
                <a16:creationId xmlns:a16="http://schemas.microsoft.com/office/drawing/2014/main" id="{06343EE9-1D21-46C7-86E9-10ECCB2383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237DEA-1783-4242-B105-908DF992F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F6E6B4-DC8B-4B29-9CC8-29A7CC9FE024}" type="slidenum">
              <a:rPr lang="en-GB" smtClean="0"/>
              <a:t>‹#›</a:t>
            </a:fld>
            <a:endParaRPr lang="en-GB"/>
          </a:p>
        </p:txBody>
      </p:sp>
    </p:spTree>
    <p:extLst>
      <p:ext uri="{BB962C8B-B14F-4D97-AF65-F5344CB8AC3E}">
        <p14:creationId xmlns:p14="http://schemas.microsoft.com/office/powerpoint/2010/main" val="3124236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MlNNGeusB7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8.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images/search?view=detailV2&amp;ccid=mbnXvi62&amp;id=934DFF5C52511385D767D3BC8FEBF52DB782EBB5&amp;thid=OIP.mbnXvi62ZSQzHkeFs-3seAHaFD&amp;mediaurl=http%3a%2f%2f2.bp.blogspot.com%2f-8A3QVbtpV_E%2fUPJ_z_9ItlI%2fAAAAAAAAFSE%2fzqzWc_DGS9I%2fs1600%2fBritain%2bflag%2bhd%2bwallpapers.jpg&amp;exph=1091&amp;expw=1600&amp;q=UK+Flag&amp;simid=608015945055604235&amp;selectedIndex=6&amp;ajaxhist=0" TargetMode="External"/><Relationship Id="rId2" Type="http://schemas.openxmlformats.org/officeDocument/2006/relationships/hyperlink" Target="https://www.bing.com/images/search?view=detailV2&amp;ccid=nd5yVOOd&amp;id=BCD3BB0042267DA412AED937063869BDB7A65D7F&amp;thid=OIP.nd5yVOOdxPCbz5Kmx3JPIwHaI2&amp;mediaurl=http%3a%2f%2fontheworldmap.com%2fuk%2fwales%2fadministrative-divisions-map-of-wales.jpg&amp;exph=1275&amp;expw=1066&amp;q=wales+map&amp;simid=607993937628692537&amp;selectedIndex=4&amp;ajaxhist=0" TargetMode="External"/><Relationship Id="rId1" Type="http://schemas.openxmlformats.org/officeDocument/2006/relationships/slideLayout" Target="../slideLayouts/slideLayout2.xml"/><Relationship Id="rId5" Type="http://schemas.openxmlformats.org/officeDocument/2006/relationships/hyperlink" Target="https://www.bing.com/images/search?view=detailV2&amp;ccid=kT07IpWE&amp;id=0A833107F05EA79AC810FD96F3F80653A5EF55A3&amp;thid=OIP.kT07IpWE7Un6rBQDY9Ki4gHaH9&amp;mediaurl=http%3a%2f%2fwww.guideoftheworld.com%2fwp-content%2fuploads%2f2018%2f03%2fcolor_map_of_minnesota_state.jpg&amp;exph=2151&amp;expw=2000&amp;q=minnesota+maps&amp;simid=607993645556762080&amp;selectedIndex=28&amp;ajaxhist=0" TargetMode="External"/><Relationship Id="rId4" Type="http://schemas.openxmlformats.org/officeDocument/2006/relationships/hyperlink" Target="https://www.bing.com/images/search?view=detailV2&amp;ccid=5lw2rsxR&amp;id=D62805FBFD2142584F0C0392B9F0F42E34F4C057&amp;thid=OIP.5lw2rsxRNJ5lWJ7gzeRakwHaHY&amp;mediaurl=https%3a%2f%2fwifinowevents.s3.amazonaws.com%2fuploads%2f2016%2f11%2fWi-Fi-NOW-2017-Logo-USA-FLAG.jpg&amp;exph=1055&amp;expw=1058&amp;q=usa+&amp;simid=608001505337083278&amp;selectedIndex=1&amp;ajaxhist=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resources.cis.edu.sg/content/Learning/Kindergarten/Sample-Kindergarten-timetable-2018-2019_V4.pdf?mtime=20190225140331" TargetMode="External"/><Relationship Id="rId3" Type="http://schemas.openxmlformats.org/officeDocument/2006/relationships/hyperlink" Target="https://www.stlukesri.org/Page/530" TargetMode="External"/><Relationship Id="rId7" Type="http://schemas.openxmlformats.org/officeDocument/2006/relationships/hyperlink" Target="https://www.aswarsaw.org/uploaded/images/Apply/enrollment_age_2018.png" TargetMode="External"/><Relationship Id="rId2" Type="http://schemas.openxmlformats.org/officeDocument/2006/relationships/hyperlink" Target="http://www.oecd.org/pisa/PISA-2015-United-States.pdf" TargetMode="External"/><Relationship Id="rId1" Type="http://schemas.openxmlformats.org/officeDocument/2006/relationships/slideLayout" Target="../slideLayouts/slideLayout2.xml"/><Relationship Id="rId6" Type="http://schemas.openxmlformats.org/officeDocument/2006/relationships/hyperlink" Target="https://gweddill.gov.wales/statistics-and-research/flying-start/?lang=en" TargetMode="External"/><Relationship Id="rId5" Type="http://schemas.openxmlformats.org/officeDocument/2006/relationships/hyperlink" Target="https://www.coolkidfacts.com/minnesota-facts/" TargetMode="External"/><Relationship Id="rId4" Type="http://schemas.openxmlformats.org/officeDocument/2006/relationships/hyperlink" Target="https://www.oecd.org/pisa/pisa-2015-results-in-focus.pdf" TargetMode="External"/><Relationship Id="rId9" Type="http://schemas.openxmlformats.org/officeDocument/2006/relationships/hyperlink" Target="https://www.gov.uk/national-curriculum/key-stage-1-and-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8D9910-4AA6-4A5F-A09A-856C7ADF2E40}"/>
              </a:ext>
            </a:extLst>
          </p:cNvPr>
          <p:cNvPicPr>
            <a:picLocks noChangeAspect="1"/>
          </p:cNvPicPr>
          <p:nvPr/>
        </p:nvPicPr>
        <p:blipFill>
          <a:blip r:embed="rId2"/>
          <a:stretch>
            <a:fillRect/>
          </a:stretch>
        </p:blipFill>
        <p:spPr>
          <a:xfrm>
            <a:off x="5943600" y="0"/>
            <a:ext cx="6248400" cy="6858000"/>
          </a:xfrm>
          <a:prstGeom prst="rect">
            <a:avLst/>
          </a:prstGeom>
        </p:spPr>
      </p:pic>
      <p:pic>
        <p:nvPicPr>
          <p:cNvPr id="4" name="Picture 3">
            <a:extLst>
              <a:ext uri="{FF2B5EF4-FFF2-40B4-BE49-F238E27FC236}">
                <a16:creationId xmlns:a16="http://schemas.microsoft.com/office/drawing/2014/main" id="{2707CD96-229C-421B-90C8-49FBBDBAF8E9}"/>
              </a:ext>
            </a:extLst>
          </p:cNvPr>
          <p:cNvPicPr>
            <a:picLocks noChangeAspect="1"/>
          </p:cNvPicPr>
          <p:nvPr/>
        </p:nvPicPr>
        <p:blipFill>
          <a:blip r:embed="rId3"/>
          <a:stretch>
            <a:fillRect/>
          </a:stretch>
        </p:blipFill>
        <p:spPr>
          <a:xfrm>
            <a:off x="-1" y="0"/>
            <a:ext cx="5943601" cy="6858000"/>
          </a:xfrm>
          <a:prstGeom prst="rect">
            <a:avLst/>
          </a:prstGeom>
        </p:spPr>
      </p:pic>
      <p:sp>
        <p:nvSpPr>
          <p:cNvPr id="2" name="Title 1">
            <a:extLst>
              <a:ext uri="{FF2B5EF4-FFF2-40B4-BE49-F238E27FC236}">
                <a16:creationId xmlns:a16="http://schemas.microsoft.com/office/drawing/2014/main" id="{A6D02D64-F6BA-4AD4-9AA1-EA427E4204B3}"/>
              </a:ext>
            </a:extLst>
          </p:cNvPr>
          <p:cNvSpPr>
            <a:spLocks noGrp="1"/>
          </p:cNvSpPr>
          <p:nvPr>
            <p:ph type="ctrTitle"/>
          </p:nvPr>
        </p:nvSpPr>
        <p:spPr>
          <a:xfrm>
            <a:off x="1524000" y="2073360"/>
            <a:ext cx="9144000" cy="2387600"/>
          </a:xfrm>
        </p:spPr>
        <p:txBody>
          <a:bodyPr/>
          <a:lstStyle/>
          <a:p>
            <a:r>
              <a:rPr lang="en-GB" dirty="0">
                <a:solidFill>
                  <a:srgbClr val="FFFF00"/>
                </a:solidFill>
                <a:highlight>
                  <a:srgbClr val="FF0000"/>
                </a:highlight>
              </a:rPr>
              <a:t>USA Curriculum to UK Curriculum </a:t>
            </a:r>
          </a:p>
        </p:txBody>
      </p:sp>
      <p:sp>
        <p:nvSpPr>
          <p:cNvPr id="3" name="Subtitle 2">
            <a:extLst>
              <a:ext uri="{FF2B5EF4-FFF2-40B4-BE49-F238E27FC236}">
                <a16:creationId xmlns:a16="http://schemas.microsoft.com/office/drawing/2014/main" id="{46C80C5C-E1CA-4B7A-A7B9-F22167EF4863}"/>
              </a:ext>
            </a:extLst>
          </p:cNvPr>
          <p:cNvSpPr>
            <a:spLocks noGrp="1"/>
          </p:cNvSpPr>
          <p:nvPr>
            <p:ph type="subTitle" idx="1"/>
          </p:nvPr>
        </p:nvSpPr>
        <p:spPr>
          <a:xfrm>
            <a:off x="9087357" y="6534319"/>
            <a:ext cx="3927334" cy="323681"/>
          </a:xfrm>
        </p:spPr>
        <p:txBody>
          <a:bodyPr>
            <a:normAutofit fontScale="85000" lnSpcReduction="20000"/>
          </a:bodyPr>
          <a:lstStyle/>
          <a:p>
            <a:r>
              <a:rPr lang="en-GB" dirty="0">
                <a:solidFill>
                  <a:srgbClr val="FFFF00"/>
                </a:solidFill>
                <a:highlight>
                  <a:srgbClr val="FF0000"/>
                </a:highlight>
              </a:rPr>
              <a:t>Kaitlyn Hole 1705192 </a:t>
            </a:r>
          </a:p>
        </p:txBody>
      </p:sp>
    </p:spTree>
    <p:extLst>
      <p:ext uri="{BB962C8B-B14F-4D97-AF65-F5344CB8AC3E}">
        <p14:creationId xmlns:p14="http://schemas.microsoft.com/office/powerpoint/2010/main" val="257743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202F9A9-0BD1-43BF-9B59-F4673E25CC66}"/>
              </a:ext>
            </a:extLst>
          </p:cNvPr>
          <p:cNvSpPr txBox="1"/>
          <p:nvPr/>
        </p:nvSpPr>
        <p:spPr>
          <a:xfrm>
            <a:off x="2601884" y="473825"/>
            <a:ext cx="6816436" cy="646331"/>
          </a:xfrm>
          <a:prstGeom prst="rect">
            <a:avLst/>
          </a:prstGeom>
          <a:noFill/>
        </p:spPr>
        <p:txBody>
          <a:bodyPr wrap="square" rtlCol="0">
            <a:spAutoFit/>
          </a:bodyPr>
          <a:lstStyle/>
          <a:p>
            <a:r>
              <a:rPr lang="en-GB" dirty="0"/>
              <a:t>I am going to be researching the Minnesota, I will also compare and contrast the Education System in USA compared to the UK Curriculum. </a:t>
            </a:r>
          </a:p>
        </p:txBody>
      </p:sp>
      <p:pic>
        <p:nvPicPr>
          <p:cNvPr id="8" name="Picture 7">
            <a:extLst>
              <a:ext uri="{FF2B5EF4-FFF2-40B4-BE49-F238E27FC236}">
                <a16:creationId xmlns:a16="http://schemas.microsoft.com/office/drawing/2014/main" id="{F3B9F2B5-BEE0-4530-A9FA-A78ECFB8616A}"/>
              </a:ext>
            </a:extLst>
          </p:cNvPr>
          <p:cNvPicPr>
            <a:picLocks noChangeAspect="1"/>
          </p:cNvPicPr>
          <p:nvPr/>
        </p:nvPicPr>
        <p:blipFill>
          <a:blip r:embed="rId2"/>
          <a:stretch>
            <a:fillRect/>
          </a:stretch>
        </p:blipFill>
        <p:spPr>
          <a:xfrm>
            <a:off x="747418" y="1526425"/>
            <a:ext cx="4514850" cy="4857750"/>
          </a:xfrm>
          <a:prstGeom prst="rect">
            <a:avLst/>
          </a:prstGeom>
        </p:spPr>
      </p:pic>
      <p:sp>
        <p:nvSpPr>
          <p:cNvPr id="9" name="TextBox 8">
            <a:extLst>
              <a:ext uri="{FF2B5EF4-FFF2-40B4-BE49-F238E27FC236}">
                <a16:creationId xmlns:a16="http://schemas.microsoft.com/office/drawing/2014/main" id="{7F09F363-F0CE-4173-AD4E-6CB82F848C58}"/>
              </a:ext>
            </a:extLst>
          </p:cNvPr>
          <p:cNvSpPr txBox="1"/>
          <p:nvPr/>
        </p:nvSpPr>
        <p:spPr>
          <a:xfrm>
            <a:off x="6465536" y="1747880"/>
            <a:ext cx="4709565" cy="3139321"/>
          </a:xfrm>
          <a:prstGeom prst="rect">
            <a:avLst/>
          </a:prstGeom>
          <a:noFill/>
        </p:spPr>
        <p:txBody>
          <a:bodyPr wrap="square" rtlCol="0">
            <a:spAutoFit/>
          </a:bodyPr>
          <a:lstStyle/>
          <a:p>
            <a:r>
              <a:rPr lang="en-GB" dirty="0"/>
              <a:t>The major industries that Minnesota are known for are :-  Agriculture, Manufacturing, Mining, Bioscience and also Fishing. </a:t>
            </a:r>
          </a:p>
          <a:p>
            <a:endParaRPr lang="en-GB" dirty="0"/>
          </a:p>
          <a:p>
            <a:r>
              <a:rPr lang="en-GB" dirty="0"/>
              <a:t>The state of Minnesota has made important contributions to the medical field. </a:t>
            </a:r>
          </a:p>
          <a:p>
            <a:endParaRPr lang="en-GB" dirty="0"/>
          </a:p>
          <a:p>
            <a:r>
              <a:rPr lang="en-GB" dirty="0"/>
              <a:t>Mayo Clinic is world famous for expert doctors and also medical discoveries.</a:t>
            </a:r>
          </a:p>
          <a:p>
            <a:endParaRPr lang="en-GB" dirty="0"/>
          </a:p>
          <a:p>
            <a:endParaRPr lang="en-GB" dirty="0"/>
          </a:p>
        </p:txBody>
      </p:sp>
    </p:spTree>
    <p:extLst>
      <p:ext uri="{BB962C8B-B14F-4D97-AF65-F5344CB8AC3E}">
        <p14:creationId xmlns:p14="http://schemas.microsoft.com/office/powerpoint/2010/main" val="3764836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9731F1-7D02-4317-9AF3-D66F9CA7786D}"/>
              </a:ext>
            </a:extLst>
          </p:cNvPr>
          <p:cNvSpPr txBox="1"/>
          <p:nvPr/>
        </p:nvSpPr>
        <p:spPr>
          <a:xfrm>
            <a:off x="2403335" y="517890"/>
            <a:ext cx="7638881" cy="923330"/>
          </a:xfrm>
          <a:prstGeom prst="rect">
            <a:avLst/>
          </a:prstGeom>
          <a:noFill/>
        </p:spPr>
        <p:txBody>
          <a:bodyPr wrap="square" rtlCol="0">
            <a:spAutoFit/>
          </a:bodyPr>
          <a:lstStyle/>
          <a:p>
            <a:r>
              <a:rPr lang="en-GB" dirty="0"/>
              <a:t>I will be comparing the USA Education System to UK Education System. </a:t>
            </a:r>
          </a:p>
          <a:p>
            <a:r>
              <a:rPr lang="en-GB" dirty="0"/>
              <a:t>I will narrow it down to Wales’ National Curriculum and compare and contrast both. </a:t>
            </a:r>
          </a:p>
        </p:txBody>
      </p:sp>
      <p:pic>
        <p:nvPicPr>
          <p:cNvPr id="5" name="Picture 4">
            <a:extLst>
              <a:ext uri="{FF2B5EF4-FFF2-40B4-BE49-F238E27FC236}">
                <a16:creationId xmlns:a16="http://schemas.microsoft.com/office/drawing/2014/main" id="{9380D93F-F311-42F0-A10E-D8BE4FE2D9B7}"/>
              </a:ext>
            </a:extLst>
          </p:cNvPr>
          <p:cNvPicPr>
            <a:picLocks noChangeAspect="1"/>
          </p:cNvPicPr>
          <p:nvPr/>
        </p:nvPicPr>
        <p:blipFill>
          <a:blip r:embed="rId2"/>
          <a:stretch>
            <a:fillRect/>
          </a:stretch>
        </p:blipFill>
        <p:spPr>
          <a:xfrm>
            <a:off x="877390" y="1901627"/>
            <a:ext cx="3562076" cy="4260457"/>
          </a:xfrm>
          <a:prstGeom prst="rect">
            <a:avLst/>
          </a:prstGeom>
        </p:spPr>
      </p:pic>
      <p:sp>
        <p:nvSpPr>
          <p:cNvPr id="6" name="TextBox 5">
            <a:extLst>
              <a:ext uri="{FF2B5EF4-FFF2-40B4-BE49-F238E27FC236}">
                <a16:creationId xmlns:a16="http://schemas.microsoft.com/office/drawing/2014/main" id="{F9BBFB46-155B-4A18-8030-CEBDD0BF1BBC}"/>
              </a:ext>
            </a:extLst>
          </p:cNvPr>
          <p:cNvSpPr txBox="1"/>
          <p:nvPr/>
        </p:nvSpPr>
        <p:spPr>
          <a:xfrm>
            <a:off x="6737684" y="2002055"/>
            <a:ext cx="4312118" cy="2862322"/>
          </a:xfrm>
          <a:prstGeom prst="rect">
            <a:avLst/>
          </a:prstGeom>
          <a:noFill/>
        </p:spPr>
        <p:txBody>
          <a:bodyPr wrap="square" rtlCol="0">
            <a:spAutoFit/>
          </a:bodyPr>
          <a:lstStyle/>
          <a:p>
            <a:r>
              <a:rPr lang="en-GB" dirty="0"/>
              <a:t>Around 172,000 students study further Education. </a:t>
            </a:r>
          </a:p>
          <a:p>
            <a:endParaRPr lang="en-GB" dirty="0"/>
          </a:p>
          <a:p>
            <a:r>
              <a:rPr lang="en-GB" dirty="0"/>
              <a:t>There are eight Universities in Wales and around 25,000 international students from 145 countries. </a:t>
            </a:r>
          </a:p>
          <a:p>
            <a:endParaRPr lang="en-GB" dirty="0"/>
          </a:p>
          <a:p>
            <a:r>
              <a:rPr lang="en-GB" dirty="0"/>
              <a:t>There are around eight Universities in Wales. </a:t>
            </a:r>
          </a:p>
          <a:p>
            <a:r>
              <a:rPr lang="en-GB" dirty="0"/>
              <a:t> </a:t>
            </a:r>
          </a:p>
        </p:txBody>
      </p:sp>
    </p:spTree>
    <p:extLst>
      <p:ext uri="{BB962C8B-B14F-4D97-AF65-F5344CB8AC3E}">
        <p14:creationId xmlns:p14="http://schemas.microsoft.com/office/powerpoint/2010/main" val="538160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D94BC2-A3C3-4C25-B968-82A571C0C3AF}"/>
              </a:ext>
            </a:extLst>
          </p:cNvPr>
          <p:cNvPicPr>
            <a:picLocks noChangeAspect="1"/>
          </p:cNvPicPr>
          <p:nvPr/>
        </p:nvPicPr>
        <p:blipFill>
          <a:blip r:embed="rId2"/>
          <a:stretch>
            <a:fillRect/>
          </a:stretch>
        </p:blipFill>
        <p:spPr>
          <a:xfrm>
            <a:off x="-1" y="0"/>
            <a:ext cx="5943601" cy="6858000"/>
          </a:xfrm>
          <a:prstGeom prst="rect">
            <a:avLst/>
          </a:prstGeom>
        </p:spPr>
      </p:pic>
      <p:pic>
        <p:nvPicPr>
          <p:cNvPr id="5" name="Picture 4">
            <a:extLst>
              <a:ext uri="{FF2B5EF4-FFF2-40B4-BE49-F238E27FC236}">
                <a16:creationId xmlns:a16="http://schemas.microsoft.com/office/drawing/2014/main" id="{7274BEDD-3256-435B-9057-182C14659142}"/>
              </a:ext>
            </a:extLst>
          </p:cNvPr>
          <p:cNvPicPr>
            <a:picLocks noChangeAspect="1"/>
          </p:cNvPicPr>
          <p:nvPr/>
        </p:nvPicPr>
        <p:blipFill>
          <a:blip r:embed="rId3"/>
          <a:stretch>
            <a:fillRect/>
          </a:stretch>
        </p:blipFill>
        <p:spPr>
          <a:xfrm>
            <a:off x="5943600" y="0"/>
            <a:ext cx="6248400" cy="6858000"/>
          </a:xfrm>
          <a:prstGeom prst="rect">
            <a:avLst/>
          </a:prstGeom>
        </p:spPr>
      </p:pic>
      <p:sp>
        <p:nvSpPr>
          <p:cNvPr id="10" name="Explosion: 14 Points 9">
            <a:extLst>
              <a:ext uri="{FF2B5EF4-FFF2-40B4-BE49-F238E27FC236}">
                <a16:creationId xmlns:a16="http://schemas.microsoft.com/office/drawing/2014/main" id="{1656902C-E498-49D3-B405-5137E9F25A5E}"/>
              </a:ext>
            </a:extLst>
          </p:cNvPr>
          <p:cNvSpPr/>
          <p:nvPr/>
        </p:nvSpPr>
        <p:spPr>
          <a:xfrm>
            <a:off x="130797" y="56644"/>
            <a:ext cx="3081742" cy="2775569"/>
          </a:xfrm>
          <a:prstGeom prst="irregularSeal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In some states, young people must stay in education until they are 18.</a:t>
            </a:r>
          </a:p>
        </p:txBody>
      </p:sp>
      <p:sp>
        <p:nvSpPr>
          <p:cNvPr id="11" name="Explosion: 14 Points 10">
            <a:extLst>
              <a:ext uri="{FF2B5EF4-FFF2-40B4-BE49-F238E27FC236}">
                <a16:creationId xmlns:a16="http://schemas.microsoft.com/office/drawing/2014/main" id="{35C7EA92-FD8F-407F-9315-2A06CEC9CF03}"/>
              </a:ext>
            </a:extLst>
          </p:cNvPr>
          <p:cNvSpPr/>
          <p:nvPr/>
        </p:nvSpPr>
        <p:spPr>
          <a:xfrm>
            <a:off x="3097855" y="56644"/>
            <a:ext cx="2976543" cy="3107342"/>
          </a:xfrm>
          <a:prstGeom prst="irregularSeal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There are private schools that cater for gifted and talented young people.</a:t>
            </a:r>
          </a:p>
        </p:txBody>
      </p:sp>
      <p:sp>
        <p:nvSpPr>
          <p:cNvPr id="12" name="Explosion: 14 Points 11">
            <a:extLst>
              <a:ext uri="{FF2B5EF4-FFF2-40B4-BE49-F238E27FC236}">
                <a16:creationId xmlns:a16="http://schemas.microsoft.com/office/drawing/2014/main" id="{55B68209-07C5-491B-B469-F793972053A5}"/>
              </a:ext>
            </a:extLst>
          </p:cNvPr>
          <p:cNvSpPr/>
          <p:nvPr/>
        </p:nvSpPr>
        <p:spPr>
          <a:xfrm>
            <a:off x="84634" y="2724992"/>
            <a:ext cx="2905041" cy="2120114"/>
          </a:xfrm>
          <a:prstGeom prst="irregularSeal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Public Schools have gifted and talented programmes.</a:t>
            </a:r>
          </a:p>
        </p:txBody>
      </p:sp>
      <p:sp>
        <p:nvSpPr>
          <p:cNvPr id="13" name="Explosion: 14 Points 12">
            <a:extLst>
              <a:ext uri="{FF2B5EF4-FFF2-40B4-BE49-F238E27FC236}">
                <a16:creationId xmlns:a16="http://schemas.microsoft.com/office/drawing/2014/main" id="{FDE708F7-2C4C-432E-85CA-9DB518459C97}"/>
              </a:ext>
            </a:extLst>
          </p:cNvPr>
          <p:cNvSpPr/>
          <p:nvPr/>
        </p:nvSpPr>
        <p:spPr>
          <a:xfrm>
            <a:off x="3097855" y="3050698"/>
            <a:ext cx="2260364" cy="2314322"/>
          </a:xfrm>
          <a:prstGeom prst="irregularSeal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They offer Pre-School – but it is not required </a:t>
            </a:r>
          </a:p>
        </p:txBody>
      </p:sp>
      <p:sp>
        <p:nvSpPr>
          <p:cNvPr id="2" name="Explosion: 8 Points 1">
            <a:extLst>
              <a:ext uri="{FF2B5EF4-FFF2-40B4-BE49-F238E27FC236}">
                <a16:creationId xmlns:a16="http://schemas.microsoft.com/office/drawing/2014/main" id="{561AA61B-B9E8-4931-B349-36E45C46BF06}"/>
              </a:ext>
            </a:extLst>
          </p:cNvPr>
          <p:cNvSpPr/>
          <p:nvPr/>
        </p:nvSpPr>
        <p:spPr>
          <a:xfrm>
            <a:off x="642594" y="4487035"/>
            <a:ext cx="2569945" cy="2314321"/>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rPr>
              <a:t>Some Pre-Schools use teaching methods like Montessori.</a:t>
            </a:r>
          </a:p>
        </p:txBody>
      </p:sp>
      <p:sp>
        <p:nvSpPr>
          <p:cNvPr id="3" name="Explosion: 8 Points 2">
            <a:extLst>
              <a:ext uri="{FF2B5EF4-FFF2-40B4-BE49-F238E27FC236}">
                <a16:creationId xmlns:a16="http://schemas.microsoft.com/office/drawing/2014/main" id="{46FB800C-3777-4A07-ADF0-33BAF2780493}"/>
              </a:ext>
            </a:extLst>
          </p:cNvPr>
          <p:cNvSpPr/>
          <p:nvPr/>
        </p:nvSpPr>
        <p:spPr>
          <a:xfrm>
            <a:off x="6051780" y="-72721"/>
            <a:ext cx="2385408" cy="2598821"/>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Children have opportunities in Wales to attend Flying Start. </a:t>
            </a:r>
          </a:p>
        </p:txBody>
      </p:sp>
      <p:sp>
        <p:nvSpPr>
          <p:cNvPr id="6" name="Explosion: 8 Points 5">
            <a:extLst>
              <a:ext uri="{FF2B5EF4-FFF2-40B4-BE49-F238E27FC236}">
                <a16:creationId xmlns:a16="http://schemas.microsoft.com/office/drawing/2014/main" id="{504E78B0-7E0E-49B4-8ACA-26BBF0949A80}"/>
              </a:ext>
            </a:extLst>
          </p:cNvPr>
          <p:cNvSpPr/>
          <p:nvPr/>
        </p:nvSpPr>
        <p:spPr>
          <a:xfrm>
            <a:off x="9041456" y="99148"/>
            <a:ext cx="2607231" cy="3022333"/>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Young people stay on in education until 16 but can go onto college/universities.</a:t>
            </a:r>
          </a:p>
        </p:txBody>
      </p:sp>
      <p:sp>
        <p:nvSpPr>
          <p:cNvPr id="7" name="Explosion: 8 Points 6">
            <a:extLst>
              <a:ext uri="{FF2B5EF4-FFF2-40B4-BE49-F238E27FC236}">
                <a16:creationId xmlns:a16="http://schemas.microsoft.com/office/drawing/2014/main" id="{9D882CEA-F7D5-4915-BD28-2B062E25A82E}"/>
              </a:ext>
            </a:extLst>
          </p:cNvPr>
          <p:cNvSpPr/>
          <p:nvPr/>
        </p:nvSpPr>
        <p:spPr>
          <a:xfrm>
            <a:off x="6179597" y="2724992"/>
            <a:ext cx="2385408" cy="2314322"/>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They do have Private Schools which people have to pay for.</a:t>
            </a:r>
          </a:p>
        </p:txBody>
      </p:sp>
      <p:sp>
        <p:nvSpPr>
          <p:cNvPr id="8" name="Explosion: 8 Points 7">
            <a:extLst>
              <a:ext uri="{FF2B5EF4-FFF2-40B4-BE49-F238E27FC236}">
                <a16:creationId xmlns:a16="http://schemas.microsoft.com/office/drawing/2014/main" id="{47E10042-EF31-48B0-8851-EDF2950D7657}"/>
              </a:ext>
            </a:extLst>
          </p:cNvPr>
          <p:cNvSpPr/>
          <p:nvPr/>
        </p:nvSpPr>
        <p:spPr>
          <a:xfrm>
            <a:off x="9410768" y="2937324"/>
            <a:ext cx="2607231" cy="2541069"/>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In 2018, 25,288 children benefitted from Flying Starts.</a:t>
            </a:r>
          </a:p>
        </p:txBody>
      </p:sp>
      <p:sp>
        <p:nvSpPr>
          <p:cNvPr id="9" name="Explosion: 8 Points 8">
            <a:extLst>
              <a:ext uri="{FF2B5EF4-FFF2-40B4-BE49-F238E27FC236}">
                <a16:creationId xmlns:a16="http://schemas.microsoft.com/office/drawing/2014/main" id="{A8D5238E-0F8D-4063-BE0E-BD17307023E1}"/>
              </a:ext>
            </a:extLst>
          </p:cNvPr>
          <p:cNvSpPr/>
          <p:nvPr/>
        </p:nvSpPr>
        <p:spPr>
          <a:xfrm>
            <a:off x="6586195" y="4905713"/>
            <a:ext cx="2907495" cy="1819152"/>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English and Welsh Medium Schools in Wales.</a:t>
            </a:r>
          </a:p>
        </p:txBody>
      </p:sp>
    </p:spTree>
    <p:extLst>
      <p:ext uri="{BB962C8B-B14F-4D97-AF65-F5344CB8AC3E}">
        <p14:creationId xmlns:p14="http://schemas.microsoft.com/office/powerpoint/2010/main" val="859931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EEE10D-9165-4000-974C-1456AC16B35B}"/>
              </a:ext>
            </a:extLst>
          </p:cNvPr>
          <p:cNvPicPr>
            <a:picLocks noChangeAspect="1"/>
          </p:cNvPicPr>
          <p:nvPr/>
        </p:nvPicPr>
        <p:blipFill>
          <a:blip r:embed="rId2"/>
          <a:stretch>
            <a:fillRect/>
          </a:stretch>
        </p:blipFill>
        <p:spPr>
          <a:xfrm>
            <a:off x="1035668" y="444416"/>
            <a:ext cx="10281184" cy="5224864"/>
          </a:xfrm>
          <a:prstGeom prst="rect">
            <a:avLst/>
          </a:prstGeom>
        </p:spPr>
      </p:pic>
    </p:spTree>
    <p:extLst>
      <p:ext uri="{BB962C8B-B14F-4D97-AF65-F5344CB8AC3E}">
        <p14:creationId xmlns:p14="http://schemas.microsoft.com/office/powerpoint/2010/main" val="3281063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5261F-7B43-4D75-B7EE-A75988FEDB06}"/>
              </a:ext>
            </a:extLst>
          </p:cNvPr>
          <p:cNvSpPr>
            <a:spLocks noGrp="1"/>
          </p:cNvSpPr>
          <p:nvPr>
            <p:ph type="title"/>
          </p:nvPr>
        </p:nvSpPr>
        <p:spPr/>
        <p:txBody>
          <a:bodyPr/>
          <a:lstStyle/>
          <a:p>
            <a:r>
              <a:rPr lang="en-GB" dirty="0"/>
              <a:t>America Education System.</a:t>
            </a:r>
          </a:p>
        </p:txBody>
      </p:sp>
      <p:sp>
        <p:nvSpPr>
          <p:cNvPr id="3" name="Content Placeholder 2">
            <a:extLst>
              <a:ext uri="{FF2B5EF4-FFF2-40B4-BE49-F238E27FC236}">
                <a16:creationId xmlns:a16="http://schemas.microsoft.com/office/drawing/2014/main" id="{F45A75F1-1C6A-46E2-92FA-3348C0A2FCEF}"/>
              </a:ext>
            </a:extLst>
          </p:cNvPr>
          <p:cNvSpPr>
            <a:spLocks noGrp="1"/>
          </p:cNvSpPr>
          <p:nvPr>
            <p:ph idx="1"/>
          </p:nvPr>
        </p:nvSpPr>
        <p:spPr/>
        <p:txBody>
          <a:bodyPr>
            <a:normAutofit/>
          </a:bodyPr>
          <a:lstStyle/>
          <a:p>
            <a:r>
              <a:rPr lang="en-GB" sz="1800" u="sng" dirty="0">
                <a:solidFill>
                  <a:srgbClr val="FF0000"/>
                </a:solidFill>
              </a:rPr>
              <a:t>Day Care </a:t>
            </a:r>
          </a:p>
          <a:p>
            <a:pPr marL="0" indent="0">
              <a:buNone/>
            </a:pPr>
            <a:r>
              <a:rPr lang="en-GB" sz="1800" i="1" dirty="0"/>
              <a:t>Day Care is early education for children; it starts at the age from </a:t>
            </a:r>
            <a:r>
              <a:rPr lang="en-GB" sz="1800" i="1" dirty="0" err="1"/>
              <a:t>Newborn</a:t>
            </a:r>
            <a:r>
              <a:rPr lang="en-GB" sz="1800" i="1" dirty="0"/>
              <a:t> to 5 years old. It is not required for young children to attend day care; also not free. (</a:t>
            </a:r>
            <a:r>
              <a:rPr lang="en-GB" sz="1800" i="1" dirty="0" err="1"/>
              <a:t>Corsi</a:t>
            </a:r>
            <a:r>
              <a:rPr lang="en-GB" sz="1800" i="1" dirty="0"/>
              <a:t>-Bunker) states that “Day Care Programmes usually offer daily programmes for up to twelve hours.” </a:t>
            </a:r>
          </a:p>
          <a:p>
            <a:pPr marL="0" indent="0">
              <a:buNone/>
            </a:pPr>
            <a:r>
              <a:rPr lang="en-GB" sz="1800" i="1" dirty="0"/>
              <a:t>Meals, depending on the school, can be provided by either the family or by the school. </a:t>
            </a:r>
          </a:p>
          <a:p>
            <a:pPr marL="0" indent="0">
              <a:buNone/>
            </a:pPr>
            <a:r>
              <a:rPr lang="en-GB" sz="1800" i="1" dirty="0"/>
              <a:t>Transportation to and from Day Care are usually up to the parents of the child; it is their responsibility, although some private Day Cares may offer Private Transportation. </a:t>
            </a:r>
          </a:p>
          <a:p>
            <a:pPr marL="0" indent="0">
              <a:buNone/>
            </a:pPr>
            <a:r>
              <a:rPr lang="en-GB" sz="1800" i="1" dirty="0"/>
              <a:t>Every week in the United States over eleven million children  attend Day Care, the children spend on average 36 hours per week. </a:t>
            </a:r>
          </a:p>
          <a:p>
            <a:pPr marL="0" indent="0">
              <a:buNone/>
            </a:pPr>
            <a:r>
              <a:rPr lang="en-GB" sz="1800" i="1" dirty="0"/>
              <a:t>Twenty-six percent of young children are in more than one Child Care arrangement during the week. </a:t>
            </a:r>
          </a:p>
          <a:p>
            <a:pPr marL="0" indent="0">
              <a:buNone/>
            </a:pPr>
            <a:endParaRPr lang="en-GB" sz="1800" i="1" dirty="0"/>
          </a:p>
          <a:p>
            <a:pPr marL="0" indent="0">
              <a:buNone/>
            </a:pPr>
            <a:r>
              <a:rPr lang="en-GB" sz="1800" dirty="0">
                <a:hlinkClick r:id="rId2"/>
              </a:rPr>
              <a:t>https://www.youtube.com/watch?v=MlNNGeusB7M</a:t>
            </a:r>
            <a:endParaRPr lang="en-GB" sz="1800" i="1" dirty="0"/>
          </a:p>
          <a:p>
            <a:pPr marL="0" indent="0">
              <a:buNone/>
            </a:pPr>
            <a:endParaRPr lang="en-GB" dirty="0"/>
          </a:p>
          <a:p>
            <a:pPr marL="0" indent="0">
              <a:buNone/>
            </a:pPr>
            <a:endParaRPr lang="en-GB" sz="1800" i="1" dirty="0"/>
          </a:p>
          <a:p>
            <a:endParaRPr lang="en-GB" sz="1800" i="1" dirty="0"/>
          </a:p>
        </p:txBody>
      </p:sp>
      <p:pic>
        <p:nvPicPr>
          <p:cNvPr id="5" name="Picture 4">
            <a:extLst>
              <a:ext uri="{FF2B5EF4-FFF2-40B4-BE49-F238E27FC236}">
                <a16:creationId xmlns:a16="http://schemas.microsoft.com/office/drawing/2014/main" id="{15F2B90F-47BD-4495-9464-CB0376CE4391}"/>
              </a:ext>
            </a:extLst>
          </p:cNvPr>
          <p:cNvPicPr>
            <a:picLocks noChangeAspect="1"/>
          </p:cNvPicPr>
          <p:nvPr/>
        </p:nvPicPr>
        <p:blipFill>
          <a:blip r:embed="rId3"/>
          <a:stretch>
            <a:fillRect/>
          </a:stretch>
        </p:blipFill>
        <p:spPr>
          <a:xfrm>
            <a:off x="7907441" y="-9625"/>
            <a:ext cx="3340863" cy="2223436"/>
          </a:xfrm>
          <a:prstGeom prst="rect">
            <a:avLst/>
          </a:prstGeom>
        </p:spPr>
      </p:pic>
    </p:spTree>
    <p:extLst>
      <p:ext uri="{BB962C8B-B14F-4D97-AF65-F5344CB8AC3E}">
        <p14:creationId xmlns:p14="http://schemas.microsoft.com/office/powerpoint/2010/main" val="1170787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E038-9E17-45B3-A6ED-F92AAB2CDCEE}"/>
              </a:ext>
            </a:extLst>
          </p:cNvPr>
          <p:cNvSpPr>
            <a:spLocks noGrp="1"/>
          </p:cNvSpPr>
          <p:nvPr>
            <p:ph type="title"/>
          </p:nvPr>
        </p:nvSpPr>
        <p:spPr/>
        <p:txBody>
          <a:bodyPr/>
          <a:lstStyle/>
          <a:p>
            <a:r>
              <a:rPr lang="en-GB" dirty="0"/>
              <a:t>Day Care Continued..</a:t>
            </a:r>
          </a:p>
        </p:txBody>
      </p:sp>
      <p:pic>
        <p:nvPicPr>
          <p:cNvPr id="4" name="Picture 3">
            <a:extLst>
              <a:ext uri="{FF2B5EF4-FFF2-40B4-BE49-F238E27FC236}">
                <a16:creationId xmlns:a16="http://schemas.microsoft.com/office/drawing/2014/main" id="{BB7BC497-5D17-4ACA-A943-A2C45299AEB2}"/>
              </a:ext>
            </a:extLst>
          </p:cNvPr>
          <p:cNvPicPr>
            <a:picLocks noChangeAspect="1"/>
          </p:cNvPicPr>
          <p:nvPr/>
        </p:nvPicPr>
        <p:blipFill>
          <a:blip r:embed="rId2"/>
          <a:stretch>
            <a:fillRect/>
          </a:stretch>
        </p:blipFill>
        <p:spPr>
          <a:xfrm>
            <a:off x="8689543" y="0"/>
            <a:ext cx="3340898" cy="2225233"/>
          </a:xfrm>
          <a:prstGeom prst="rect">
            <a:avLst/>
          </a:prstGeom>
        </p:spPr>
      </p:pic>
      <p:sp>
        <p:nvSpPr>
          <p:cNvPr id="7" name="Content Placeholder 6">
            <a:extLst>
              <a:ext uri="{FF2B5EF4-FFF2-40B4-BE49-F238E27FC236}">
                <a16:creationId xmlns:a16="http://schemas.microsoft.com/office/drawing/2014/main" id="{DB15746A-2022-42AB-9A53-FB8D4CBD343F}"/>
              </a:ext>
            </a:extLst>
          </p:cNvPr>
          <p:cNvSpPr>
            <a:spLocks noGrp="1"/>
          </p:cNvSpPr>
          <p:nvPr>
            <p:ph idx="1"/>
          </p:nvPr>
        </p:nvSpPr>
        <p:spPr/>
        <p:txBody>
          <a:bodyPr>
            <a:normAutofit/>
          </a:bodyPr>
          <a:lstStyle/>
          <a:p>
            <a:r>
              <a:rPr lang="en-GB" sz="1800" i="1" dirty="0"/>
              <a:t>(Child Care Centre Rates , 2017 ) “depicts that all the rates below are based on ten hours per day during a five day a week.</a:t>
            </a:r>
          </a:p>
          <a:p>
            <a:endParaRPr lang="en-GB" sz="1800" i="1" dirty="0"/>
          </a:p>
          <a:p>
            <a:endParaRPr lang="en-GB" sz="1800" dirty="0"/>
          </a:p>
        </p:txBody>
      </p:sp>
      <p:pic>
        <p:nvPicPr>
          <p:cNvPr id="9" name="Picture 8">
            <a:extLst>
              <a:ext uri="{FF2B5EF4-FFF2-40B4-BE49-F238E27FC236}">
                <a16:creationId xmlns:a16="http://schemas.microsoft.com/office/drawing/2014/main" id="{F7B63112-17CA-4603-8F03-10BF843E6806}"/>
              </a:ext>
            </a:extLst>
          </p:cNvPr>
          <p:cNvPicPr>
            <a:picLocks noChangeAspect="1"/>
          </p:cNvPicPr>
          <p:nvPr/>
        </p:nvPicPr>
        <p:blipFill rotWithShape="1">
          <a:blip r:embed="rId3"/>
          <a:srcRect l="23052" t="36210" r="25000" b="9931"/>
          <a:stretch/>
        </p:blipFill>
        <p:spPr>
          <a:xfrm>
            <a:off x="336885" y="2483318"/>
            <a:ext cx="6333424" cy="3693645"/>
          </a:xfrm>
          <a:prstGeom prst="rect">
            <a:avLst/>
          </a:prstGeom>
        </p:spPr>
      </p:pic>
    </p:spTree>
    <p:extLst>
      <p:ext uri="{BB962C8B-B14F-4D97-AF65-F5344CB8AC3E}">
        <p14:creationId xmlns:p14="http://schemas.microsoft.com/office/powerpoint/2010/main" val="3871506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F4309-1F9F-4A87-9DB7-718DC73477BA}"/>
              </a:ext>
            </a:extLst>
          </p:cNvPr>
          <p:cNvSpPr>
            <a:spLocks noGrp="1"/>
          </p:cNvSpPr>
          <p:nvPr>
            <p:ph type="title"/>
          </p:nvPr>
        </p:nvSpPr>
        <p:spPr/>
        <p:txBody>
          <a:bodyPr/>
          <a:lstStyle/>
          <a:p>
            <a:r>
              <a:rPr lang="en-GB" dirty="0"/>
              <a:t>Flying Start in Wales </a:t>
            </a:r>
          </a:p>
        </p:txBody>
      </p:sp>
      <p:sp>
        <p:nvSpPr>
          <p:cNvPr id="3" name="Content Placeholder 2">
            <a:extLst>
              <a:ext uri="{FF2B5EF4-FFF2-40B4-BE49-F238E27FC236}">
                <a16:creationId xmlns:a16="http://schemas.microsoft.com/office/drawing/2014/main" id="{52549C84-78D2-4261-A869-DE0909BF7FDB}"/>
              </a:ext>
            </a:extLst>
          </p:cNvPr>
          <p:cNvSpPr>
            <a:spLocks noGrp="1"/>
          </p:cNvSpPr>
          <p:nvPr>
            <p:ph idx="1"/>
          </p:nvPr>
        </p:nvSpPr>
        <p:spPr/>
        <p:txBody>
          <a:bodyPr>
            <a:normAutofit/>
          </a:bodyPr>
          <a:lstStyle/>
          <a:p>
            <a:pPr marL="0" indent="0">
              <a:buNone/>
            </a:pPr>
            <a:endParaRPr lang="en-GB" sz="1800" i="1" dirty="0"/>
          </a:p>
          <a:p>
            <a:pPr marL="0" indent="0">
              <a:buNone/>
            </a:pPr>
            <a:r>
              <a:rPr lang="en-GB" sz="1800" i="1" dirty="0"/>
              <a:t>Flying Starts in Wales are targeted for families with children under the age of 4. Similar to the American </a:t>
            </a:r>
            <a:r>
              <a:rPr lang="en-GB" sz="1800" i="1" dirty="0" err="1"/>
              <a:t>DayCare</a:t>
            </a:r>
            <a:r>
              <a:rPr lang="en-GB" sz="1800" i="1" dirty="0"/>
              <a:t> – Children do not have to attend if parents do not want to. Although; Flying Starts are for children who live in the most disadvantaged backgrounds. </a:t>
            </a:r>
          </a:p>
          <a:p>
            <a:pPr marL="0" indent="0">
              <a:buNone/>
            </a:pPr>
            <a:r>
              <a:rPr lang="en-GB" sz="1800" i="1" dirty="0"/>
              <a:t>(Government, 2019) “36,367  children benefitted from Flying Start Services in Wales at any time in 2018-2019.”</a:t>
            </a:r>
          </a:p>
          <a:p>
            <a:pPr marL="0" indent="0">
              <a:buNone/>
            </a:pPr>
            <a:r>
              <a:rPr lang="en-GB" sz="1800" i="1" dirty="0"/>
              <a:t>It has doubled with the number of children from 18,000 to 36,000 by 2016. </a:t>
            </a:r>
          </a:p>
          <a:p>
            <a:pPr marL="0" indent="0">
              <a:buNone/>
            </a:pPr>
            <a:r>
              <a:rPr lang="en-GB" sz="1800" i="1" dirty="0"/>
              <a:t>Different from America where they have to pay for their </a:t>
            </a:r>
            <a:r>
              <a:rPr lang="en-GB" sz="1800" i="1" dirty="0" err="1"/>
              <a:t>DayCare</a:t>
            </a:r>
            <a:r>
              <a:rPr lang="en-GB" sz="1800" i="1" dirty="0"/>
              <a:t> – Flying Starts are free for children aged 2-3. </a:t>
            </a:r>
          </a:p>
          <a:p>
            <a:pPr marL="0" indent="0">
              <a:buNone/>
            </a:pPr>
            <a:r>
              <a:rPr lang="en-GB" sz="1800" i="1" dirty="0"/>
              <a:t>They have an enhanced health visiting service. </a:t>
            </a:r>
          </a:p>
          <a:p>
            <a:pPr marL="0" indent="0">
              <a:buNone/>
            </a:pPr>
            <a:r>
              <a:rPr lang="en-GB" sz="1800" i="1" dirty="0"/>
              <a:t>(Government, 2019) “They have access to speech, language and communication support.”</a:t>
            </a:r>
          </a:p>
          <a:p>
            <a:pPr marL="0" indent="0">
              <a:buNone/>
            </a:pPr>
            <a:endParaRPr lang="en-GB" sz="1800" i="1" dirty="0"/>
          </a:p>
          <a:p>
            <a:pPr marL="0" indent="0">
              <a:buNone/>
            </a:pPr>
            <a:endParaRPr lang="en-GB" sz="1800" i="1" dirty="0"/>
          </a:p>
          <a:p>
            <a:pPr marL="0" indent="0">
              <a:buNone/>
            </a:pPr>
            <a:endParaRPr lang="en-GB" sz="1800" i="1" dirty="0"/>
          </a:p>
        </p:txBody>
      </p:sp>
      <p:pic>
        <p:nvPicPr>
          <p:cNvPr id="5" name="Picture 4">
            <a:extLst>
              <a:ext uri="{FF2B5EF4-FFF2-40B4-BE49-F238E27FC236}">
                <a16:creationId xmlns:a16="http://schemas.microsoft.com/office/drawing/2014/main" id="{277E03CF-A5C9-4893-AC49-E310E2EA30E8}"/>
              </a:ext>
            </a:extLst>
          </p:cNvPr>
          <p:cNvPicPr>
            <a:picLocks noChangeAspect="1"/>
          </p:cNvPicPr>
          <p:nvPr/>
        </p:nvPicPr>
        <p:blipFill>
          <a:blip r:embed="rId2"/>
          <a:stretch>
            <a:fillRect/>
          </a:stretch>
        </p:blipFill>
        <p:spPr>
          <a:xfrm>
            <a:off x="9711890" y="-308008"/>
            <a:ext cx="2384860" cy="2384860"/>
          </a:xfrm>
          <a:prstGeom prst="rect">
            <a:avLst/>
          </a:prstGeom>
        </p:spPr>
      </p:pic>
    </p:spTree>
    <p:extLst>
      <p:ext uri="{BB962C8B-B14F-4D97-AF65-F5344CB8AC3E}">
        <p14:creationId xmlns:p14="http://schemas.microsoft.com/office/powerpoint/2010/main" val="1496776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1EDB60-3B54-4123-A9D9-C05BC46B902D}"/>
              </a:ext>
            </a:extLst>
          </p:cNvPr>
          <p:cNvPicPr>
            <a:picLocks noChangeAspect="1"/>
          </p:cNvPicPr>
          <p:nvPr/>
        </p:nvPicPr>
        <p:blipFill rotWithShape="1">
          <a:blip r:embed="rId2"/>
          <a:srcRect l="22579" t="26667" r="23658" b="36421"/>
          <a:stretch/>
        </p:blipFill>
        <p:spPr>
          <a:xfrm>
            <a:off x="231004" y="211756"/>
            <a:ext cx="11564372" cy="4466122"/>
          </a:xfrm>
          <a:prstGeom prst="rect">
            <a:avLst/>
          </a:prstGeom>
        </p:spPr>
      </p:pic>
      <p:sp>
        <p:nvSpPr>
          <p:cNvPr id="5" name="TextBox 4">
            <a:extLst>
              <a:ext uri="{FF2B5EF4-FFF2-40B4-BE49-F238E27FC236}">
                <a16:creationId xmlns:a16="http://schemas.microsoft.com/office/drawing/2014/main" id="{E23CDC86-9EC2-434B-BA8D-90195246CBA7}"/>
              </a:ext>
            </a:extLst>
          </p:cNvPr>
          <p:cNvSpPr txBox="1"/>
          <p:nvPr/>
        </p:nvSpPr>
        <p:spPr>
          <a:xfrm>
            <a:off x="798897" y="4995512"/>
            <a:ext cx="6371924" cy="1200329"/>
          </a:xfrm>
          <a:prstGeom prst="rect">
            <a:avLst/>
          </a:prstGeom>
          <a:noFill/>
        </p:spPr>
        <p:txBody>
          <a:bodyPr wrap="square" rtlCol="0">
            <a:spAutoFit/>
          </a:bodyPr>
          <a:lstStyle/>
          <a:p>
            <a:r>
              <a:rPr lang="en-GB" dirty="0"/>
              <a:t>This table shows how many children have benefitted from 2012 – 2019 by attending flying start services, it could be health or even develop intellectually, emotionally, wellbeing etc.</a:t>
            </a:r>
          </a:p>
          <a:p>
            <a:endParaRPr lang="en-GB" dirty="0"/>
          </a:p>
        </p:txBody>
      </p:sp>
    </p:spTree>
    <p:extLst>
      <p:ext uri="{BB962C8B-B14F-4D97-AF65-F5344CB8AC3E}">
        <p14:creationId xmlns:p14="http://schemas.microsoft.com/office/powerpoint/2010/main" val="4102510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646650-EA1A-4533-8784-95FD7DD6C5B7}"/>
              </a:ext>
            </a:extLst>
          </p:cNvPr>
          <p:cNvPicPr>
            <a:picLocks noChangeAspect="1"/>
          </p:cNvPicPr>
          <p:nvPr/>
        </p:nvPicPr>
        <p:blipFill>
          <a:blip r:embed="rId2"/>
          <a:stretch>
            <a:fillRect/>
          </a:stretch>
        </p:blipFill>
        <p:spPr>
          <a:xfrm>
            <a:off x="0" y="-44424"/>
            <a:ext cx="12647595" cy="13804847"/>
          </a:xfrm>
          <a:prstGeom prst="rect">
            <a:avLst/>
          </a:prstGeom>
        </p:spPr>
      </p:pic>
      <p:sp>
        <p:nvSpPr>
          <p:cNvPr id="2" name="Title 1">
            <a:extLst>
              <a:ext uri="{FF2B5EF4-FFF2-40B4-BE49-F238E27FC236}">
                <a16:creationId xmlns:a16="http://schemas.microsoft.com/office/drawing/2014/main" id="{D6891C75-5B20-41FA-BAB5-DB026D97DE6C}"/>
              </a:ext>
            </a:extLst>
          </p:cNvPr>
          <p:cNvSpPr>
            <a:spLocks noGrp="1"/>
          </p:cNvSpPr>
          <p:nvPr>
            <p:ph type="title"/>
          </p:nvPr>
        </p:nvSpPr>
        <p:spPr>
          <a:xfrm>
            <a:off x="838200" y="-266701"/>
            <a:ext cx="10515600" cy="1325563"/>
          </a:xfrm>
        </p:spPr>
        <p:txBody>
          <a:bodyPr/>
          <a:lstStyle/>
          <a:p>
            <a:r>
              <a:rPr lang="en-GB" dirty="0">
                <a:solidFill>
                  <a:srgbClr val="FFFF00"/>
                </a:solidFill>
                <a:highlight>
                  <a:srgbClr val="FF0000"/>
                </a:highlight>
              </a:rPr>
              <a:t>Kindergarten Timetable.</a:t>
            </a:r>
          </a:p>
        </p:txBody>
      </p:sp>
      <p:sp>
        <p:nvSpPr>
          <p:cNvPr id="3" name="Content Placeholder 2">
            <a:extLst>
              <a:ext uri="{FF2B5EF4-FFF2-40B4-BE49-F238E27FC236}">
                <a16:creationId xmlns:a16="http://schemas.microsoft.com/office/drawing/2014/main" id="{57A2829C-3D6A-4483-B8C5-75731807AC23}"/>
              </a:ext>
            </a:extLst>
          </p:cNvPr>
          <p:cNvSpPr>
            <a:spLocks noGrp="1"/>
          </p:cNvSpPr>
          <p:nvPr>
            <p:ph idx="1"/>
          </p:nvPr>
        </p:nvSpPr>
        <p:spPr>
          <a:xfrm>
            <a:off x="781250" y="727986"/>
            <a:ext cx="10515600" cy="4351338"/>
          </a:xfrm>
        </p:spPr>
        <p:txBody>
          <a:bodyPr>
            <a:normAutofit/>
          </a:bodyPr>
          <a:lstStyle/>
          <a:p>
            <a:pPr marL="0" indent="0">
              <a:buNone/>
            </a:pPr>
            <a:r>
              <a:rPr lang="en-GB" sz="1800" i="1" dirty="0">
                <a:solidFill>
                  <a:srgbClr val="FFFF00"/>
                </a:solidFill>
                <a:highlight>
                  <a:srgbClr val="FF0000"/>
                </a:highlight>
              </a:rPr>
              <a:t>In Kindergarten – all children in different kindergarten learn different things, they have specialised teaching methods which are Montessori, </a:t>
            </a:r>
            <a:r>
              <a:rPr lang="en-GB" sz="1800" i="1" dirty="0" err="1">
                <a:solidFill>
                  <a:srgbClr val="FFFF00"/>
                </a:solidFill>
                <a:highlight>
                  <a:srgbClr val="FF0000"/>
                </a:highlight>
              </a:rPr>
              <a:t>Waldof</a:t>
            </a:r>
            <a:r>
              <a:rPr lang="en-GB" sz="1800" i="1" dirty="0">
                <a:solidFill>
                  <a:srgbClr val="FFFF00"/>
                </a:solidFill>
                <a:highlight>
                  <a:srgbClr val="FF0000"/>
                </a:highlight>
              </a:rPr>
              <a:t> and also High Scope. </a:t>
            </a:r>
          </a:p>
          <a:p>
            <a:pPr marL="0" indent="0">
              <a:buNone/>
            </a:pPr>
            <a:endParaRPr lang="en-GB" sz="1800" i="1" dirty="0">
              <a:solidFill>
                <a:srgbClr val="FFFF00"/>
              </a:solidFill>
              <a:highlight>
                <a:srgbClr val="FF0000"/>
              </a:highlight>
            </a:endParaRPr>
          </a:p>
        </p:txBody>
      </p:sp>
      <p:pic>
        <p:nvPicPr>
          <p:cNvPr id="5" name="Picture 4">
            <a:extLst>
              <a:ext uri="{FF2B5EF4-FFF2-40B4-BE49-F238E27FC236}">
                <a16:creationId xmlns:a16="http://schemas.microsoft.com/office/drawing/2014/main" id="{8B5D906C-A0D6-4833-AE19-8259BFE79AC0}"/>
              </a:ext>
            </a:extLst>
          </p:cNvPr>
          <p:cNvPicPr>
            <a:picLocks noChangeAspect="1"/>
          </p:cNvPicPr>
          <p:nvPr/>
        </p:nvPicPr>
        <p:blipFill rotWithShape="1">
          <a:blip r:embed="rId3"/>
          <a:srcRect l="8368" t="21754" r="8894" b="6807"/>
          <a:stretch/>
        </p:blipFill>
        <p:spPr>
          <a:xfrm>
            <a:off x="838200" y="1562660"/>
            <a:ext cx="10087276" cy="4899259"/>
          </a:xfrm>
          <a:prstGeom prst="rect">
            <a:avLst/>
          </a:prstGeom>
        </p:spPr>
      </p:pic>
    </p:spTree>
    <p:extLst>
      <p:ext uri="{BB962C8B-B14F-4D97-AF65-F5344CB8AC3E}">
        <p14:creationId xmlns:p14="http://schemas.microsoft.com/office/powerpoint/2010/main" val="3184766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865242-EB0E-49E7-88D4-6989F8D9B013}"/>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218AFAA-7A4A-464A-A1FF-7D20770A18BB}"/>
              </a:ext>
            </a:extLst>
          </p:cNvPr>
          <p:cNvSpPr>
            <a:spLocks noGrp="1"/>
          </p:cNvSpPr>
          <p:nvPr>
            <p:ph type="title"/>
          </p:nvPr>
        </p:nvSpPr>
        <p:spPr/>
        <p:txBody>
          <a:bodyPr/>
          <a:lstStyle/>
          <a:p>
            <a:r>
              <a:rPr lang="en-GB" dirty="0">
                <a:solidFill>
                  <a:srgbClr val="FFFF00"/>
                </a:solidFill>
                <a:highlight>
                  <a:srgbClr val="FF0000"/>
                </a:highlight>
              </a:rPr>
              <a:t>Year One</a:t>
            </a:r>
          </a:p>
        </p:txBody>
      </p:sp>
      <p:sp>
        <p:nvSpPr>
          <p:cNvPr id="3" name="Content Placeholder 2">
            <a:extLst>
              <a:ext uri="{FF2B5EF4-FFF2-40B4-BE49-F238E27FC236}">
                <a16:creationId xmlns:a16="http://schemas.microsoft.com/office/drawing/2014/main" id="{8D2095E7-F1F6-4FCF-9447-18EBF507CEE9}"/>
              </a:ext>
            </a:extLst>
          </p:cNvPr>
          <p:cNvSpPr>
            <a:spLocks noGrp="1"/>
          </p:cNvSpPr>
          <p:nvPr>
            <p:ph idx="1"/>
          </p:nvPr>
        </p:nvSpPr>
        <p:spPr/>
        <p:txBody>
          <a:bodyPr>
            <a:normAutofit/>
          </a:bodyPr>
          <a:lstStyle/>
          <a:p>
            <a:r>
              <a:rPr lang="en-GB" sz="1800" i="1" dirty="0">
                <a:solidFill>
                  <a:srgbClr val="FFFF00"/>
                </a:solidFill>
                <a:highlight>
                  <a:srgbClr val="FF0000"/>
                </a:highlight>
              </a:rPr>
              <a:t>In the UK – they are taught in stages; so year one is Key Stage One. </a:t>
            </a:r>
          </a:p>
          <a:p>
            <a:r>
              <a:rPr lang="en-GB" sz="1800" i="1" dirty="0">
                <a:solidFill>
                  <a:srgbClr val="FFFF00"/>
                </a:solidFill>
                <a:highlight>
                  <a:srgbClr val="FF0000"/>
                </a:highlight>
              </a:rPr>
              <a:t>They have compulsory lessons of the national curriculum which are – English, Maths, Science, Design and Technology, History, Geography, P.E which also includes Swimming.</a:t>
            </a:r>
          </a:p>
          <a:p>
            <a:r>
              <a:rPr lang="en-GB" sz="1800" i="1" dirty="0">
                <a:solidFill>
                  <a:srgbClr val="FFFF00"/>
                </a:solidFill>
                <a:highlight>
                  <a:srgbClr val="FF0000"/>
                </a:highlight>
              </a:rPr>
              <a:t>Schools must provide R.E but parents can take their children out of lessons if they wish to do so.</a:t>
            </a:r>
          </a:p>
          <a:p>
            <a:r>
              <a:rPr lang="en-GB" sz="1800" i="1" dirty="0">
                <a:solidFill>
                  <a:srgbClr val="FFFF00"/>
                </a:solidFill>
                <a:highlight>
                  <a:srgbClr val="FF0000"/>
                </a:highlight>
              </a:rPr>
              <a:t>Also in Year One they have Phonics Tests; this is to assess whether your child may need extra help in their school work. </a:t>
            </a:r>
          </a:p>
          <a:p>
            <a:r>
              <a:rPr lang="en-GB" sz="1800" i="1" dirty="0">
                <a:solidFill>
                  <a:srgbClr val="FFFF00"/>
                </a:solidFill>
                <a:highlight>
                  <a:srgbClr val="FF0000"/>
                </a:highlight>
              </a:rPr>
              <a:t>Key stage one tests cover English reading, English grammar, punctuation and spelling. </a:t>
            </a:r>
          </a:p>
          <a:p>
            <a:r>
              <a:rPr lang="en-GB" sz="1800" i="1" dirty="0">
                <a:solidFill>
                  <a:srgbClr val="FFFF00"/>
                </a:solidFill>
                <a:highlight>
                  <a:srgbClr val="FF0000"/>
                </a:highlight>
              </a:rPr>
              <a:t>In Key Stage Two they also have tests, and these tests last less than four hours, these are to see where your child has progressed and also if they need extra help in their next year of schooling.</a:t>
            </a:r>
          </a:p>
        </p:txBody>
      </p:sp>
    </p:spTree>
    <p:extLst>
      <p:ext uri="{BB962C8B-B14F-4D97-AF65-F5344CB8AC3E}">
        <p14:creationId xmlns:p14="http://schemas.microsoft.com/office/powerpoint/2010/main" val="445825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DFF937-5B81-4EFD-A1BB-66868F25F8C3}"/>
              </a:ext>
            </a:extLst>
          </p:cNvPr>
          <p:cNvPicPr>
            <a:picLocks noChangeAspect="1"/>
          </p:cNvPicPr>
          <p:nvPr/>
        </p:nvPicPr>
        <p:blipFill>
          <a:blip r:embed="rId2"/>
          <a:stretch>
            <a:fillRect/>
          </a:stretch>
        </p:blipFill>
        <p:spPr>
          <a:xfrm>
            <a:off x="0" y="-44424"/>
            <a:ext cx="12647595" cy="13804847"/>
          </a:xfrm>
          <a:prstGeom prst="rect">
            <a:avLst/>
          </a:prstGeom>
        </p:spPr>
      </p:pic>
      <p:sp>
        <p:nvSpPr>
          <p:cNvPr id="2" name="Title 1">
            <a:extLst>
              <a:ext uri="{FF2B5EF4-FFF2-40B4-BE49-F238E27FC236}">
                <a16:creationId xmlns:a16="http://schemas.microsoft.com/office/drawing/2014/main" id="{608DFE35-2EDB-434E-AE45-226E17E8C69E}"/>
              </a:ext>
            </a:extLst>
          </p:cNvPr>
          <p:cNvSpPr>
            <a:spLocks noGrp="1"/>
          </p:cNvSpPr>
          <p:nvPr>
            <p:ph type="title"/>
          </p:nvPr>
        </p:nvSpPr>
        <p:spPr/>
        <p:txBody>
          <a:bodyPr/>
          <a:lstStyle/>
          <a:p>
            <a:r>
              <a:rPr lang="en-GB" dirty="0">
                <a:solidFill>
                  <a:srgbClr val="FFFF00"/>
                </a:solidFill>
                <a:highlight>
                  <a:srgbClr val="FF0000"/>
                </a:highlight>
              </a:rPr>
              <a:t>Grade 2 Lessons</a:t>
            </a:r>
          </a:p>
        </p:txBody>
      </p:sp>
      <p:pic>
        <p:nvPicPr>
          <p:cNvPr id="8" name="Picture 7">
            <a:extLst>
              <a:ext uri="{FF2B5EF4-FFF2-40B4-BE49-F238E27FC236}">
                <a16:creationId xmlns:a16="http://schemas.microsoft.com/office/drawing/2014/main" id="{D9799CFD-4DDB-450B-8AFF-6CBD9B406228}"/>
              </a:ext>
            </a:extLst>
          </p:cNvPr>
          <p:cNvPicPr>
            <a:picLocks noChangeAspect="1"/>
          </p:cNvPicPr>
          <p:nvPr/>
        </p:nvPicPr>
        <p:blipFill rotWithShape="1">
          <a:blip r:embed="rId3"/>
          <a:srcRect l="31658" t="13895" r="20974" b="5324"/>
          <a:stretch/>
        </p:blipFill>
        <p:spPr>
          <a:xfrm>
            <a:off x="6096000" y="659013"/>
            <a:ext cx="5775158" cy="5539974"/>
          </a:xfrm>
          <a:prstGeom prst="rect">
            <a:avLst/>
          </a:prstGeom>
        </p:spPr>
      </p:pic>
      <p:sp>
        <p:nvSpPr>
          <p:cNvPr id="9" name="TextBox 8">
            <a:extLst>
              <a:ext uri="{FF2B5EF4-FFF2-40B4-BE49-F238E27FC236}">
                <a16:creationId xmlns:a16="http://schemas.microsoft.com/office/drawing/2014/main" id="{535FEA51-65FF-4802-B326-3F7EAA07BE0F}"/>
              </a:ext>
            </a:extLst>
          </p:cNvPr>
          <p:cNvSpPr txBox="1"/>
          <p:nvPr/>
        </p:nvSpPr>
        <p:spPr>
          <a:xfrm>
            <a:off x="914400" y="1963554"/>
            <a:ext cx="3907857" cy="3139321"/>
          </a:xfrm>
          <a:prstGeom prst="rect">
            <a:avLst/>
          </a:prstGeom>
          <a:noFill/>
        </p:spPr>
        <p:txBody>
          <a:bodyPr wrap="square" rtlCol="0">
            <a:spAutoFit/>
          </a:bodyPr>
          <a:lstStyle/>
          <a:p>
            <a:r>
              <a:rPr lang="en-GB" i="1" dirty="0">
                <a:solidFill>
                  <a:srgbClr val="FFFF00"/>
                </a:solidFill>
                <a:highlight>
                  <a:srgbClr val="FF0000"/>
                </a:highlight>
              </a:rPr>
              <a:t>This is a weekly schedule of lessons that pupils at St </a:t>
            </a:r>
            <a:r>
              <a:rPr lang="en-GB" i="1" dirty="0" err="1">
                <a:solidFill>
                  <a:srgbClr val="FFFF00"/>
                </a:solidFill>
                <a:highlight>
                  <a:srgbClr val="FF0000"/>
                </a:highlight>
              </a:rPr>
              <a:t>Lukes</a:t>
            </a:r>
            <a:r>
              <a:rPr lang="en-GB" i="1" dirty="0">
                <a:solidFill>
                  <a:srgbClr val="FFFF00"/>
                </a:solidFill>
                <a:highlight>
                  <a:srgbClr val="FF0000"/>
                </a:highlight>
              </a:rPr>
              <a:t> School which is a Catholic School, which is located in Rhode Island. They are passionate about academic excellence, spiritual information and Christian Leadership.  </a:t>
            </a:r>
          </a:p>
          <a:p>
            <a:endParaRPr lang="en-GB" i="1" dirty="0">
              <a:solidFill>
                <a:srgbClr val="FFFF00"/>
              </a:solidFill>
              <a:highlight>
                <a:srgbClr val="FF0000"/>
              </a:highlight>
            </a:endParaRPr>
          </a:p>
          <a:p>
            <a:r>
              <a:rPr lang="en-GB" i="1" dirty="0">
                <a:solidFill>
                  <a:srgbClr val="FFFF00"/>
                </a:solidFill>
                <a:highlight>
                  <a:srgbClr val="FF0000"/>
                </a:highlight>
              </a:rPr>
              <a:t>Their day starts from 8:15 and ends at 2:55, this is where they have a range of subjects such as Social Studies, Spanish and also Religion.</a:t>
            </a:r>
          </a:p>
        </p:txBody>
      </p:sp>
    </p:spTree>
    <p:extLst>
      <p:ext uri="{BB962C8B-B14F-4D97-AF65-F5344CB8AC3E}">
        <p14:creationId xmlns:p14="http://schemas.microsoft.com/office/powerpoint/2010/main" val="2302342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1A6F3C9-976C-46B2-99CE-666998EE6B70}"/>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92FE972-4491-40E6-ADCE-EC67CB3CAEED}"/>
              </a:ext>
            </a:extLst>
          </p:cNvPr>
          <p:cNvSpPr>
            <a:spLocks noGrp="1"/>
          </p:cNvSpPr>
          <p:nvPr>
            <p:ph type="title"/>
          </p:nvPr>
        </p:nvSpPr>
        <p:spPr/>
        <p:txBody>
          <a:bodyPr/>
          <a:lstStyle/>
          <a:p>
            <a:r>
              <a:rPr lang="en-GB" dirty="0">
                <a:solidFill>
                  <a:srgbClr val="FFFF00"/>
                </a:solidFill>
                <a:highlight>
                  <a:srgbClr val="FF0000"/>
                </a:highlight>
              </a:rPr>
              <a:t>Year 3 Lessons</a:t>
            </a:r>
          </a:p>
        </p:txBody>
      </p:sp>
      <p:pic>
        <p:nvPicPr>
          <p:cNvPr id="5" name="Picture 4">
            <a:extLst>
              <a:ext uri="{FF2B5EF4-FFF2-40B4-BE49-F238E27FC236}">
                <a16:creationId xmlns:a16="http://schemas.microsoft.com/office/drawing/2014/main" id="{84E91440-D5D4-4501-A627-17DA0DC37E70}"/>
              </a:ext>
            </a:extLst>
          </p:cNvPr>
          <p:cNvPicPr>
            <a:picLocks noChangeAspect="1"/>
          </p:cNvPicPr>
          <p:nvPr/>
        </p:nvPicPr>
        <p:blipFill rotWithShape="1">
          <a:blip r:embed="rId3"/>
          <a:srcRect l="26066" t="16023" r="27355" b="27135"/>
          <a:stretch/>
        </p:blipFill>
        <p:spPr>
          <a:xfrm>
            <a:off x="984985" y="1469306"/>
            <a:ext cx="10661584" cy="5023569"/>
          </a:xfrm>
          <a:prstGeom prst="rect">
            <a:avLst/>
          </a:prstGeom>
        </p:spPr>
      </p:pic>
    </p:spTree>
    <p:extLst>
      <p:ext uri="{BB962C8B-B14F-4D97-AF65-F5344CB8AC3E}">
        <p14:creationId xmlns:p14="http://schemas.microsoft.com/office/powerpoint/2010/main" val="3563030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F3FD115-9A1E-446D-B54C-7421056DE529}"/>
              </a:ext>
            </a:extLst>
          </p:cNvPr>
          <p:cNvPicPr>
            <a:picLocks noChangeAspect="1"/>
          </p:cNvPicPr>
          <p:nvPr/>
        </p:nvPicPr>
        <p:blipFill>
          <a:blip r:embed="rId2"/>
          <a:stretch>
            <a:fillRect/>
          </a:stretch>
        </p:blipFill>
        <p:spPr>
          <a:xfrm>
            <a:off x="-1" y="0"/>
            <a:ext cx="5943601" cy="6858000"/>
          </a:xfrm>
          <a:prstGeom prst="rect">
            <a:avLst/>
          </a:prstGeom>
        </p:spPr>
      </p:pic>
      <p:sp>
        <p:nvSpPr>
          <p:cNvPr id="6" name="TextBox 5">
            <a:extLst>
              <a:ext uri="{FF2B5EF4-FFF2-40B4-BE49-F238E27FC236}">
                <a16:creationId xmlns:a16="http://schemas.microsoft.com/office/drawing/2014/main" id="{0A03601F-DD1E-4C7F-970F-2E93F4A9C829}"/>
              </a:ext>
            </a:extLst>
          </p:cNvPr>
          <p:cNvSpPr txBox="1"/>
          <p:nvPr/>
        </p:nvSpPr>
        <p:spPr>
          <a:xfrm>
            <a:off x="455060" y="279377"/>
            <a:ext cx="10943924" cy="769441"/>
          </a:xfrm>
          <a:prstGeom prst="rect">
            <a:avLst/>
          </a:prstGeom>
          <a:noFill/>
        </p:spPr>
        <p:txBody>
          <a:bodyPr wrap="square" rtlCol="0">
            <a:spAutoFit/>
          </a:bodyPr>
          <a:lstStyle/>
          <a:p>
            <a:r>
              <a:rPr lang="en-GB" sz="4400" dirty="0">
                <a:solidFill>
                  <a:srgbClr val="FFFF00"/>
                </a:solidFill>
                <a:highlight>
                  <a:srgbClr val="FF0000"/>
                </a:highlight>
              </a:rPr>
              <a:t>PISA Test Results </a:t>
            </a:r>
          </a:p>
        </p:txBody>
      </p:sp>
      <p:pic>
        <p:nvPicPr>
          <p:cNvPr id="12" name="Picture 11">
            <a:extLst>
              <a:ext uri="{FF2B5EF4-FFF2-40B4-BE49-F238E27FC236}">
                <a16:creationId xmlns:a16="http://schemas.microsoft.com/office/drawing/2014/main" id="{7DD827AA-2B43-4620-B227-FFE0A50130D7}"/>
              </a:ext>
            </a:extLst>
          </p:cNvPr>
          <p:cNvPicPr>
            <a:picLocks noChangeAspect="1"/>
          </p:cNvPicPr>
          <p:nvPr/>
        </p:nvPicPr>
        <p:blipFill>
          <a:blip r:embed="rId3"/>
          <a:stretch>
            <a:fillRect/>
          </a:stretch>
        </p:blipFill>
        <p:spPr>
          <a:xfrm>
            <a:off x="5966058" y="0"/>
            <a:ext cx="6248400" cy="6858000"/>
          </a:xfrm>
          <a:prstGeom prst="rect">
            <a:avLst/>
          </a:prstGeom>
        </p:spPr>
      </p:pic>
      <p:pic>
        <p:nvPicPr>
          <p:cNvPr id="13" name="Picture 12">
            <a:extLst>
              <a:ext uri="{FF2B5EF4-FFF2-40B4-BE49-F238E27FC236}">
                <a16:creationId xmlns:a16="http://schemas.microsoft.com/office/drawing/2014/main" id="{6CA7C2C9-7FD2-434F-8BF7-EAC2A3BDFB81}"/>
              </a:ext>
            </a:extLst>
          </p:cNvPr>
          <p:cNvPicPr>
            <a:picLocks noChangeAspect="1"/>
          </p:cNvPicPr>
          <p:nvPr/>
        </p:nvPicPr>
        <p:blipFill rotWithShape="1">
          <a:blip r:embed="rId4"/>
          <a:srcRect l="9000" t="27930" r="6504" b="55509"/>
          <a:stretch/>
        </p:blipFill>
        <p:spPr>
          <a:xfrm>
            <a:off x="144378" y="1203158"/>
            <a:ext cx="11925701" cy="1511166"/>
          </a:xfrm>
          <a:prstGeom prst="rect">
            <a:avLst/>
          </a:prstGeom>
        </p:spPr>
      </p:pic>
      <p:pic>
        <p:nvPicPr>
          <p:cNvPr id="14" name="Picture 13">
            <a:extLst>
              <a:ext uri="{FF2B5EF4-FFF2-40B4-BE49-F238E27FC236}">
                <a16:creationId xmlns:a16="http://schemas.microsoft.com/office/drawing/2014/main" id="{1E4297E6-70BE-4708-880C-EAECB3837CB8}"/>
              </a:ext>
            </a:extLst>
          </p:cNvPr>
          <p:cNvPicPr>
            <a:picLocks noChangeAspect="1"/>
          </p:cNvPicPr>
          <p:nvPr/>
        </p:nvPicPr>
        <p:blipFill rotWithShape="1">
          <a:blip r:embed="rId5"/>
          <a:srcRect l="17413" t="23294" r="7588" b="64490"/>
          <a:stretch/>
        </p:blipFill>
        <p:spPr>
          <a:xfrm>
            <a:off x="1552874" y="2706601"/>
            <a:ext cx="10517205" cy="837733"/>
          </a:xfrm>
          <a:prstGeom prst="rect">
            <a:avLst/>
          </a:prstGeom>
        </p:spPr>
      </p:pic>
      <p:pic>
        <p:nvPicPr>
          <p:cNvPr id="15" name="Picture 14">
            <a:extLst>
              <a:ext uri="{FF2B5EF4-FFF2-40B4-BE49-F238E27FC236}">
                <a16:creationId xmlns:a16="http://schemas.microsoft.com/office/drawing/2014/main" id="{08C5C895-20C5-4C22-BDCE-3F31B36D7B62}"/>
              </a:ext>
            </a:extLst>
          </p:cNvPr>
          <p:cNvPicPr>
            <a:picLocks noChangeAspect="1"/>
          </p:cNvPicPr>
          <p:nvPr/>
        </p:nvPicPr>
        <p:blipFill rotWithShape="1">
          <a:blip r:embed="rId6"/>
          <a:srcRect l="7499" t="65965" r="9132" b="31649"/>
          <a:stretch/>
        </p:blipFill>
        <p:spPr>
          <a:xfrm>
            <a:off x="187692" y="3544334"/>
            <a:ext cx="11819050" cy="190268"/>
          </a:xfrm>
          <a:prstGeom prst="rect">
            <a:avLst/>
          </a:prstGeom>
        </p:spPr>
      </p:pic>
      <p:pic>
        <p:nvPicPr>
          <p:cNvPr id="16" name="Picture 15">
            <a:extLst>
              <a:ext uri="{FF2B5EF4-FFF2-40B4-BE49-F238E27FC236}">
                <a16:creationId xmlns:a16="http://schemas.microsoft.com/office/drawing/2014/main" id="{F66C3177-C2DD-4C67-BE99-330061E04595}"/>
              </a:ext>
            </a:extLst>
          </p:cNvPr>
          <p:cNvPicPr>
            <a:picLocks noChangeAspect="1"/>
          </p:cNvPicPr>
          <p:nvPr/>
        </p:nvPicPr>
        <p:blipFill rotWithShape="1">
          <a:blip r:embed="rId7"/>
          <a:srcRect l="8053" t="85614" r="9131" b="11612"/>
          <a:stretch/>
        </p:blipFill>
        <p:spPr>
          <a:xfrm>
            <a:off x="251029" y="3734602"/>
            <a:ext cx="11819050" cy="222720"/>
          </a:xfrm>
          <a:prstGeom prst="rect">
            <a:avLst/>
          </a:prstGeom>
        </p:spPr>
      </p:pic>
      <p:sp>
        <p:nvSpPr>
          <p:cNvPr id="17" name="TextBox 16">
            <a:extLst>
              <a:ext uri="{FF2B5EF4-FFF2-40B4-BE49-F238E27FC236}">
                <a16:creationId xmlns:a16="http://schemas.microsoft.com/office/drawing/2014/main" id="{B84BF456-E4BD-4DA5-A21B-8FEE690AE0FC}"/>
              </a:ext>
            </a:extLst>
          </p:cNvPr>
          <p:cNvSpPr txBox="1"/>
          <p:nvPr/>
        </p:nvSpPr>
        <p:spPr>
          <a:xfrm>
            <a:off x="187692" y="4086823"/>
            <a:ext cx="5505651" cy="1200329"/>
          </a:xfrm>
          <a:prstGeom prst="rect">
            <a:avLst/>
          </a:prstGeom>
          <a:noFill/>
        </p:spPr>
        <p:txBody>
          <a:bodyPr wrap="square" rtlCol="0">
            <a:spAutoFit/>
          </a:bodyPr>
          <a:lstStyle/>
          <a:p>
            <a:r>
              <a:rPr lang="en-GB" i="1" dirty="0">
                <a:solidFill>
                  <a:srgbClr val="FFFF00"/>
                </a:solidFill>
                <a:highlight>
                  <a:srgbClr val="FF0000"/>
                </a:highlight>
              </a:rPr>
              <a:t>In 2015 – On the PISA Tests; it actually shows that the UK is above in their Reading, Mathematics and Science compared to the USA. It may be different in recent years; but this is what is depicted in 2015.</a:t>
            </a:r>
            <a:endParaRPr lang="en-GB" i="1" dirty="0">
              <a:solidFill>
                <a:srgbClr val="FFFF00"/>
              </a:solidFill>
            </a:endParaRPr>
          </a:p>
        </p:txBody>
      </p:sp>
    </p:spTree>
    <p:extLst>
      <p:ext uri="{BB962C8B-B14F-4D97-AF65-F5344CB8AC3E}">
        <p14:creationId xmlns:p14="http://schemas.microsoft.com/office/powerpoint/2010/main" val="2836102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D8BF729-4736-4305-8DD1-478BF5915570}"/>
              </a:ext>
            </a:extLst>
          </p:cNvPr>
          <p:cNvPicPr>
            <a:picLocks noChangeAspect="1"/>
          </p:cNvPicPr>
          <p:nvPr/>
        </p:nvPicPr>
        <p:blipFill>
          <a:blip r:embed="rId2"/>
          <a:stretch>
            <a:fillRect/>
          </a:stretch>
        </p:blipFill>
        <p:spPr>
          <a:xfrm>
            <a:off x="288758" y="0"/>
            <a:ext cx="5401778" cy="6482134"/>
          </a:xfrm>
          <a:prstGeom prst="rect">
            <a:avLst/>
          </a:prstGeom>
        </p:spPr>
      </p:pic>
      <p:pic>
        <p:nvPicPr>
          <p:cNvPr id="5" name="Picture 4">
            <a:extLst>
              <a:ext uri="{FF2B5EF4-FFF2-40B4-BE49-F238E27FC236}">
                <a16:creationId xmlns:a16="http://schemas.microsoft.com/office/drawing/2014/main" id="{7D73F14A-0623-4B0C-926E-7FA70C17769B}"/>
              </a:ext>
            </a:extLst>
          </p:cNvPr>
          <p:cNvPicPr>
            <a:picLocks noChangeAspect="1"/>
          </p:cNvPicPr>
          <p:nvPr/>
        </p:nvPicPr>
        <p:blipFill>
          <a:blip r:embed="rId3"/>
          <a:stretch>
            <a:fillRect/>
          </a:stretch>
        </p:blipFill>
        <p:spPr>
          <a:xfrm>
            <a:off x="6096000" y="779646"/>
            <a:ext cx="6044665" cy="4533499"/>
          </a:xfrm>
          <a:prstGeom prst="rect">
            <a:avLst/>
          </a:prstGeom>
        </p:spPr>
      </p:pic>
    </p:spTree>
    <p:extLst>
      <p:ext uri="{BB962C8B-B14F-4D97-AF65-F5344CB8AC3E}">
        <p14:creationId xmlns:p14="http://schemas.microsoft.com/office/powerpoint/2010/main" val="4027237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1E44C-5CA3-4FBC-BA8F-989D13881CB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3FC3E7A-F00A-4722-A118-0301C69412CF}"/>
              </a:ext>
            </a:extLst>
          </p:cNvPr>
          <p:cNvSpPr>
            <a:spLocks noGrp="1"/>
          </p:cNvSpPr>
          <p:nvPr>
            <p:ph idx="1"/>
          </p:nvPr>
        </p:nvSpPr>
        <p:spPr>
          <a:xfrm>
            <a:off x="462815" y="1690688"/>
            <a:ext cx="10515600" cy="4351338"/>
          </a:xfrm>
        </p:spPr>
        <p:txBody>
          <a:bodyPr>
            <a:normAutofit fontScale="77500" lnSpcReduction="20000"/>
          </a:bodyPr>
          <a:lstStyle/>
          <a:p>
            <a:endParaRPr lang="en-GB" sz="1600" dirty="0">
              <a:hlinkClick r:id="rId2"/>
            </a:endParaRPr>
          </a:p>
          <a:p>
            <a:endParaRPr lang="en-GB" sz="1600" dirty="0">
              <a:hlinkClick r:id="rId2"/>
            </a:endParaRPr>
          </a:p>
          <a:p>
            <a:endParaRPr lang="en-GB" sz="1600" dirty="0">
              <a:hlinkClick r:id="rId2"/>
            </a:endParaRPr>
          </a:p>
          <a:p>
            <a:r>
              <a:rPr lang="en-GB" sz="2100" dirty="0">
                <a:hlinkClick r:id="rId2"/>
              </a:rPr>
              <a:t>https://www.bing.com/images/search?view=detailV2&amp;ccid=nd5yVOOd&amp;id=BCD3BB0042267DA412AED937063869BDB7A65D7F&amp;thid=OIP.nd5yVOOdxPCbz5Kmx3JPIwHaI2&amp;mediaurl=http%3a%2f%2fontheworldmap.com%2fuk%2fwales%2fadministrative-divisions-map-of-wales.jpg&amp;exph=1275&amp;expw=1066&amp;q=wales+map&amp;simid=607993937628692537&amp;selectedIndex=4&amp;ajaxhist=0</a:t>
            </a:r>
            <a:endParaRPr lang="en-GB" sz="2100" dirty="0"/>
          </a:p>
          <a:p>
            <a:r>
              <a:rPr lang="en-GB" sz="2100" dirty="0">
                <a:hlinkClick r:id="rId3"/>
              </a:rPr>
              <a:t>https://www.bing.com/images/search?view=detailV2&amp;ccid=mbnXvi62&amp;id=934DFF5C52511385D767D3BC8FEBF52DB782EBB5&amp;thid=OIP.mbnXvi62ZSQzHkeFs-3seAHaFD&amp;mediaurl=http%3a%2f%2f2.bp.blogspot.com%2f-8A3QVbtpV_E%2fUPJ_z_9ItlI%2fAAAAAAAAFSE%2fzqzWc_DGS9I%2fs1600%2fBritain%2bflag%2bhd%2bwallpapers.jpg&amp;exph=1091&amp;expw=1600&amp;q=UK+Flag&amp;simid=608015945055604235&amp;selectedIndex=6&amp;ajaxhist=0</a:t>
            </a:r>
            <a:endParaRPr lang="en-GB" sz="2100" dirty="0"/>
          </a:p>
          <a:p>
            <a:r>
              <a:rPr lang="en-GB" sz="2100" dirty="0">
                <a:hlinkClick r:id="rId4"/>
              </a:rPr>
              <a:t>https://www.bing.com/images/search?view=detailV2&amp;ccid=5lw2rsxR&amp;id=D62805FBFD2142584F0C0392B9F0F42E34F4C057&amp;thid=OIP.5lw2rsxRNJ5lWJ7gzeRakwHaHY&amp;mediaurl=https%3a%2f%2fwifinowevents.s3.amazonaws.com%2fuploads%2f2016%2f11%2fWi-Fi-NOW-2017-Logo-USA-FLAG.jpg&amp;exph=1055&amp;expw=1058&amp;q=usa+&amp;simid=608001505337083278&amp;selectedIndex=1&amp;ajaxhist=0</a:t>
            </a:r>
            <a:endParaRPr lang="en-GB" sz="2100" dirty="0"/>
          </a:p>
          <a:p>
            <a:r>
              <a:rPr lang="en-GB" sz="2100" dirty="0">
                <a:hlinkClick r:id="rId5"/>
              </a:rPr>
              <a:t>https://www.bing.com/images/search?view=detailV2&amp;ccid=kT07IpWE&amp;id=0A833107F05EA79AC810FD96F3F80653A5EF55A3&amp;thid=OIP.kT07IpWE7Un6rBQDY9Ki4gHaH9&amp;mediaurl=http%3a%2f%2fwww.guideoftheworld.com%2fwp-content%2fuploads%2f2018%2f03%2fcolor_map_of_minnesota_state.jpg&amp;exph=2151&amp;expw=2000&amp;q=minnesota+maps&amp;simid=607993645556762080&amp;selectedIndex=28&amp;ajaxhist=0</a:t>
            </a:r>
            <a:endParaRPr lang="en-GB" sz="2100" dirty="0"/>
          </a:p>
          <a:p>
            <a:endParaRPr lang="en-GB" sz="1400" dirty="0"/>
          </a:p>
          <a:p>
            <a:endParaRPr lang="en-GB" sz="1400" b="1" dirty="0"/>
          </a:p>
        </p:txBody>
      </p:sp>
      <p:sp>
        <p:nvSpPr>
          <p:cNvPr id="4" name="Rectangle 1">
            <a:extLst>
              <a:ext uri="{FF2B5EF4-FFF2-40B4-BE49-F238E27FC236}">
                <a16:creationId xmlns:a16="http://schemas.microsoft.com/office/drawing/2014/main" id="{14DFC28A-A474-4A11-909F-634899663F89}"/>
              </a:ext>
            </a:extLst>
          </p:cNvPr>
          <p:cNvSpPr>
            <a:spLocks noChangeArrowheads="1"/>
          </p:cNvSpPr>
          <p:nvPr/>
        </p:nvSpPr>
        <p:spPr bwMode="auto">
          <a:xfrm>
            <a:off x="770021" y="1307242"/>
            <a:ext cx="10282815" cy="1354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Child Care Centre Rates . (2017 ).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Greater </a:t>
            </a:r>
            <a:r>
              <a:rPr kumimoji="0" lang="en-US" altLang="en-US" sz="16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Minesotta's</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Child Centre Wage and Rate Survey Results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CORSI-BUNKER, A. (n.d.). American Education System: An Overview.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Guide To The Education System in The United States.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 W. (2019). Statistics First Release .</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N/A. (n.d.).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Pennsylvania Department of Education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8106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5345-5A08-4CB2-BFB6-959E45C93CC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BA0D7D-5D43-431C-A5F7-A9B5A8E98FFB}"/>
              </a:ext>
            </a:extLst>
          </p:cNvPr>
          <p:cNvSpPr>
            <a:spLocks noGrp="1"/>
          </p:cNvSpPr>
          <p:nvPr>
            <p:ph idx="1"/>
          </p:nvPr>
        </p:nvSpPr>
        <p:spPr/>
        <p:txBody>
          <a:bodyPr>
            <a:normAutofit/>
          </a:bodyPr>
          <a:lstStyle/>
          <a:p>
            <a:r>
              <a:rPr lang="en-GB" sz="2000" dirty="0">
                <a:hlinkClick r:id="rId2"/>
              </a:rPr>
              <a:t>http://www.oecd.org/pisa/PISA-2015-United-States.pdf</a:t>
            </a:r>
            <a:endParaRPr lang="en-GB" sz="2000" dirty="0"/>
          </a:p>
          <a:p>
            <a:r>
              <a:rPr lang="en-GB" sz="2000" dirty="0">
                <a:hlinkClick r:id="rId3"/>
              </a:rPr>
              <a:t>https://www.stlukesri.org/Page/530</a:t>
            </a:r>
            <a:endParaRPr lang="en-GB" sz="2000" dirty="0"/>
          </a:p>
          <a:p>
            <a:r>
              <a:rPr lang="en-GB" sz="2000" dirty="0">
                <a:hlinkClick r:id="rId4"/>
              </a:rPr>
              <a:t>https://www.oecd.org/pisa/pisa-2015-results-in-focus.pdf</a:t>
            </a:r>
            <a:endParaRPr lang="en-GB" sz="2000" dirty="0"/>
          </a:p>
          <a:p>
            <a:r>
              <a:rPr lang="en-GB" sz="2000" dirty="0">
                <a:hlinkClick r:id="rId5"/>
              </a:rPr>
              <a:t>https://www.coolkidfacts.com/minnesota-facts/</a:t>
            </a:r>
            <a:endParaRPr lang="en-GB" sz="2000" dirty="0"/>
          </a:p>
          <a:p>
            <a:r>
              <a:rPr lang="en-GB" sz="2000" dirty="0">
                <a:hlinkClick r:id="rId6"/>
              </a:rPr>
              <a:t>https://gweddill.gov.wales/statistics-and-research/flying-start/?lang=en</a:t>
            </a:r>
            <a:endParaRPr lang="en-GB" sz="2000" dirty="0"/>
          </a:p>
          <a:p>
            <a:r>
              <a:rPr lang="en-GB" sz="2000" dirty="0">
                <a:hlinkClick r:id="rId7"/>
              </a:rPr>
              <a:t>https://www.aswarsaw.org/uploaded/images/Apply/enrollment_age_2018.png</a:t>
            </a:r>
            <a:endParaRPr lang="en-GB" sz="2000" dirty="0"/>
          </a:p>
          <a:p>
            <a:r>
              <a:rPr lang="en-GB" sz="2000" dirty="0">
                <a:hlinkClick r:id="rId8"/>
              </a:rPr>
              <a:t>https://resources.cis.edu.sg/content/Learning/Kindergarten/Sample-Kindergarten-timetable-2018-2019_V4.pdf?mtime=20190225140331</a:t>
            </a:r>
            <a:endParaRPr lang="en-GB" sz="2000" dirty="0"/>
          </a:p>
          <a:p>
            <a:r>
              <a:rPr lang="en-GB" sz="2000" dirty="0">
                <a:hlinkClick r:id="rId9"/>
              </a:rPr>
              <a:t>https://www.gov.uk/national-curriculum/key-stage-1-and-2</a:t>
            </a:r>
            <a:endParaRPr lang="en-GB" sz="2000" dirty="0"/>
          </a:p>
          <a:p>
            <a:endParaRPr lang="en-GB" dirty="0"/>
          </a:p>
        </p:txBody>
      </p:sp>
    </p:spTree>
    <p:extLst>
      <p:ext uri="{BB962C8B-B14F-4D97-AF65-F5344CB8AC3E}">
        <p14:creationId xmlns:p14="http://schemas.microsoft.com/office/powerpoint/2010/main" val="3092548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1447</Words>
  <Application>Microsoft Office PowerPoint</Application>
  <PresentationFormat>Widescreen</PresentationFormat>
  <Paragraphs>85</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USA Curriculum to UK Curriculum </vt:lpstr>
      <vt:lpstr>PowerPoint Presentation</vt:lpstr>
      <vt:lpstr>PowerPoint Presentation</vt:lpstr>
      <vt:lpstr>PowerPoint Presentation</vt:lpstr>
      <vt:lpstr>PowerPoint Presentation</vt:lpstr>
      <vt:lpstr>America Education System.</vt:lpstr>
      <vt:lpstr>Day Care Continued..</vt:lpstr>
      <vt:lpstr>Flying Start in Wales </vt:lpstr>
      <vt:lpstr>PowerPoint Presentation</vt:lpstr>
      <vt:lpstr>Kindergarten Timetable.</vt:lpstr>
      <vt:lpstr>Year One</vt:lpstr>
      <vt:lpstr>Grade 2 Lessons</vt:lpstr>
      <vt:lpstr>Year 3 Lessons</vt:lpstr>
      <vt:lpstr>PowerPoint Presentation</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USA Curriculum to UK Curriculum</dc:title>
  <dc:creator>Kaitlyn Hole</dc:creator>
  <cp:lastModifiedBy>Kaitlyn Hole</cp:lastModifiedBy>
  <cp:revision>30</cp:revision>
  <dcterms:created xsi:type="dcterms:W3CDTF">2019-11-22T21:10:02Z</dcterms:created>
  <dcterms:modified xsi:type="dcterms:W3CDTF">2019-11-25T22:54:59Z</dcterms:modified>
</cp:coreProperties>
</file>