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852" r:id="rId1"/>
  </p:sldMasterIdLst>
  <p:notesMasterIdLst>
    <p:notesMasterId r:id="rId11"/>
  </p:notesMasterIdLst>
  <p:sldIdLst>
    <p:sldId id="257" r:id="rId2"/>
    <p:sldId id="301" r:id="rId3"/>
    <p:sldId id="321" r:id="rId4"/>
    <p:sldId id="322" r:id="rId5"/>
    <p:sldId id="323" r:id="rId6"/>
    <p:sldId id="324" r:id="rId7"/>
    <p:sldId id="325" r:id="rId8"/>
    <p:sldId id="326" r:id="rId9"/>
    <p:sldId id="320" r:id="rId10"/>
  </p:sldIdLst>
  <p:sldSz cx="12192000" cy="6858000"/>
  <p:notesSz cx="6858000" cy="9144000"/>
  <p:embeddedFontLst>
    <p:embeddedFont>
      <p:font typeface="Tw Cen MT" panose="020B0602020104020603" pitchFamily="34" charset="0"/>
      <p:regular r:id="rId12"/>
      <p:bold r:id="rId13"/>
      <p:italic r:id="rId14"/>
      <p:boldItalic r:id="rId15"/>
    </p:embeddedFont>
    <p:embeddedFont>
      <p:font typeface="Tw Cen MT Condensed" panose="020B0606020104020203" pitchFamily="34" charset="0"/>
      <p:regular r:id="rId16"/>
      <p:bold r:id="rId17"/>
    </p:embeddedFont>
    <p:embeddedFont>
      <p:font typeface="Wingdings 3" panose="05040102010807070707" pitchFamily="18" charset="2"/>
      <p:regular r:id="rId18"/>
    </p:embeddedFont>
    <p:embeddedFont>
      <p:font typeface="Calibri" panose="020F0502020204030204" pitchFamily="34" charset="0"/>
      <p:regular r:id="rId19"/>
      <p:bold r:id="rId20"/>
      <p:italic r:id="rId21"/>
      <p:boldItalic r:id="rId2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showGuides="1">
      <p:cViewPr varScale="1">
        <p:scale>
          <a:sx n="83" d="100"/>
          <a:sy n="83" d="100"/>
        </p:scale>
        <p:origin x="45" y="22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F8AE66-3524-4E8B-9E47-FF68E5D3151E}" type="datetimeFigureOut">
              <a:rPr lang="en-GB" smtClean="0"/>
              <a:t>10/10/2020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DEA4D6-B027-42B4-A724-437B4F85FDAB}" type="slidenum">
              <a:rPr lang="en-GB" smtClean="0"/>
              <a:t>‹#›</a:t>
            </a:fld>
            <a:endParaRPr lang="en-GB"/>
          </a:p>
        </p:txBody>
      </p:sp>
    </p:spTree>
    <p:extLst>
      <p:ext uri="{BB962C8B-B14F-4D97-AF65-F5344CB8AC3E}">
        <p14:creationId xmlns:p14="http://schemas.microsoft.com/office/powerpoint/2010/main" val="3846702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665E195-C89C-4871-8AE9-903FDB8B6D9D}" type="datetimeFigureOut">
              <a:rPr lang="en-US" smtClean="0"/>
              <a:t>10/10/2020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cxnSp>
        <p:nvCxnSpPr>
          <p:cNvPr id="13" name="Straight Connector 12"/>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66830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10/10/2020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87515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t>10/10/2020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5120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665E195-C89C-4871-8AE9-903FDB8B6D9D}" type="datetimeFigureOut">
              <a:rPr lang="en-US" smtClean="0"/>
              <a:t>10/10/2020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520030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665E195-C89C-4871-8AE9-903FDB8B6D9D}" type="datetimeFigureOut">
              <a:rPr lang="en-US" smtClean="0"/>
              <a:t>10/10/2020</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923306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665E195-C89C-4871-8AE9-903FDB8B6D9D}" type="datetimeFigureOut">
              <a:rPr lang="en-US" smtClean="0"/>
              <a:t>10/10/2020</a:t>
            </a:fld>
            <a:endParaRPr lang="en-US"/>
          </a:p>
        </p:txBody>
      </p:sp>
      <p:sp>
        <p:nvSpPr>
          <p:cNvPr id="4" name="Footer Placeholder 3"/>
          <p:cNvSpPr>
            <a:spLocks noGrp="1"/>
          </p:cNvSpPr>
          <p:nvPr>
            <p:ph type="ftr" sz="quarter" idx="11"/>
          </p:nvPr>
        </p:nvSpPr>
        <p:spPr/>
        <p:txBody>
          <a:bodyPr/>
          <a:lstStyle/>
          <a:p>
            <a:r>
              <a:rPr lang="en-US" smtClean="0"/>
              <a:t>Add a footer</a:t>
            </a:r>
            <a:endParaRPr lang="en-US" dirty="0"/>
          </a:p>
        </p:txBody>
      </p:sp>
      <p:sp>
        <p:nvSpPr>
          <p:cNvPr id="5" name="Slide Number Placeholder 4"/>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903612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5E195-C89C-4871-8AE9-903FDB8B6D9D}" type="datetimeFigureOut">
              <a:rPr lang="en-US" smtClean="0"/>
              <a:t>10/10/2020</a:t>
            </a:fld>
            <a:endParaRPr lang="en-US"/>
          </a:p>
        </p:txBody>
      </p:sp>
      <p:sp>
        <p:nvSpPr>
          <p:cNvPr id="3" name="Footer Placeholder 2"/>
          <p:cNvSpPr>
            <a:spLocks noGrp="1"/>
          </p:cNvSpPr>
          <p:nvPr>
            <p:ph type="ftr" sz="quarter" idx="11"/>
          </p:nvPr>
        </p:nvSpPr>
        <p:spPr/>
        <p:txBody>
          <a:bodyPr/>
          <a:lstStyle/>
          <a:p>
            <a:r>
              <a:rPr lang="en-US" smtClean="0"/>
              <a:t>Add a footer</a:t>
            </a:r>
            <a:endParaRPr lang="en-US" dirty="0"/>
          </a:p>
        </p:txBody>
      </p:sp>
      <p:sp>
        <p:nvSpPr>
          <p:cNvPr id="4" name="Slide Number Placeholder 3"/>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724825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10/10/2020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580856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10/10/2020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7688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10/10/2020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723862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10/10/2020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593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665E195-C89C-4871-8AE9-903FDB8B6D9D}" type="datetimeFigureOut">
              <a:rPr lang="en-US" smtClean="0"/>
              <a:pPr/>
              <a:t>10/10/2020</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smtClean="0"/>
              <a:t>Add a footer</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62D6987-FB6D-4DB8-81B8-AD0F35E3BB5F}" type="slidenum">
              <a:rPr lang="en-US" smtClean="0"/>
              <a:pPr/>
              <a:t>‹#›</a:t>
            </a:fld>
            <a:endParaRPr lang="en-US"/>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5054073"/>
      </p:ext>
    </p:extLst>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pluralisticpractice.weebly.co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34186" y="2070979"/>
            <a:ext cx="8825658" cy="2677648"/>
          </a:xfrm>
        </p:spPr>
        <p:txBody>
          <a:bodyPr>
            <a:noAutofit/>
          </a:bodyPr>
          <a:lstStyle/>
          <a:p>
            <a:r>
              <a:rPr lang="en-US" sz="8000" dirty="0" smtClean="0"/>
              <a:t>ECHC6004</a:t>
            </a:r>
            <a:br>
              <a:rPr lang="en-US" sz="8000" dirty="0" smtClean="0"/>
            </a:br>
            <a:r>
              <a:rPr lang="en-US" sz="8000" b="1" dirty="0" smtClean="0"/>
              <a:t>Practicum 3 </a:t>
            </a:r>
            <a:r>
              <a:rPr lang="en-US" sz="8000" dirty="0" smtClean="0"/>
              <a:t> </a:t>
            </a:r>
            <a:br>
              <a:rPr lang="en-US" sz="8000" dirty="0" smtClean="0"/>
            </a:br>
            <a:endParaRPr lang="en-US" sz="8000" dirty="0" smtClean="0"/>
          </a:p>
        </p:txBody>
      </p:sp>
      <p:sp>
        <p:nvSpPr>
          <p:cNvPr id="3" name="Subtitle 2"/>
          <p:cNvSpPr>
            <a:spLocks noGrp="1"/>
          </p:cNvSpPr>
          <p:nvPr>
            <p:ph type="subTitle" idx="1"/>
          </p:nvPr>
        </p:nvSpPr>
        <p:spPr>
          <a:xfrm>
            <a:off x="1154955" y="4152181"/>
            <a:ext cx="9484290" cy="1486619"/>
          </a:xfrm>
        </p:spPr>
        <p:txBody>
          <a:bodyPr>
            <a:normAutofit/>
          </a:bodyPr>
          <a:lstStyle/>
          <a:p>
            <a:r>
              <a:rPr lang="en-US" sz="4800" dirty="0" smtClean="0"/>
              <a:t>Week </a:t>
            </a:r>
            <a:r>
              <a:rPr lang="en-US" sz="4800" dirty="0" smtClean="0"/>
              <a:t>3:  Pluralistic Framework</a:t>
            </a:r>
            <a:endParaRPr lang="en-US" sz="4800" dirty="0"/>
          </a:p>
        </p:txBody>
      </p:sp>
    </p:spTree>
    <p:extLst>
      <p:ext uri="{BB962C8B-B14F-4D97-AF65-F5344CB8AC3E}">
        <p14:creationId xmlns:p14="http://schemas.microsoft.com/office/powerpoint/2010/main" val="17561361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t>
            </a:r>
            <a:br>
              <a:rPr lang="en-GB" dirty="0" smtClean="0"/>
            </a:b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sz="3600" dirty="0" smtClean="0"/>
              <a:t>Placement </a:t>
            </a:r>
            <a:r>
              <a:rPr lang="en-GB" sz="3600" dirty="0" smtClean="0"/>
              <a:t>Updates</a:t>
            </a:r>
            <a:endParaRPr lang="en-GB" sz="3600" dirty="0" smtClean="0"/>
          </a:p>
          <a:p>
            <a:pPr marL="0" indent="0">
              <a:buNone/>
            </a:pPr>
            <a:r>
              <a:rPr lang="en-GB" sz="3600" dirty="0" smtClean="0"/>
              <a:t>Reviewing </a:t>
            </a:r>
            <a:r>
              <a:rPr lang="en-GB" sz="3600" dirty="0" smtClean="0"/>
              <a:t>Phenomenology - Moving Towards Pluralism </a:t>
            </a:r>
            <a:endParaRPr lang="en-GB" sz="3600" dirty="0" smtClean="0"/>
          </a:p>
          <a:p>
            <a:pPr marL="0" indent="0">
              <a:buNone/>
            </a:pPr>
            <a:r>
              <a:rPr lang="en-GB" sz="3600" dirty="0" smtClean="0"/>
              <a:t>Theory, Thoughts, and </a:t>
            </a:r>
            <a:r>
              <a:rPr lang="en-GB" sz="3600" dirty="0" smtClean="0"/>
              <a:t>Reflections/Experiences</a:t>
            </a:r>
          </a:p>
          <a:p>
            <a:pPr marL="0" indent="0">
              <a:buNone/>
            </a:pPr>
            <a:r>
              <a:rPr lang="en-GB" sz="3600" dirty="0" smtClean="0"/>
              <a:t>Assessment Review</a:t>
            </a:r>
          </a:p>
          <a:p>
            <a:pPr marL="0" indent="0">
              <a:buNone/>
            </a:pPr>
            <a:r>
              <a:rPr lang="en-GB" sz="3600" dirty="0" smtClean="0"/>
              <a:t>Skills Practice</a:t>
            </a:r>
            <a:endParaRPr lang="en-GB" sz="3600" dirty="0" smtClean="0"/>
          </a:p>
          <a:p>
            <a:pPr marL="0" indent="0">
              <a:buNone/>
            </a:pPr>
            <a:r>
              <a:rPr lang="en-GB" sz="3600" dirty="0" smtClean="0"/>
              <a:t>J</a:t>
            </a:r>
            <a:r>
              <a:rPr lang="en-GB" sz="3600" dirty="0" smtClean="0"/>
              <a:t>ournal </a:t>
            </a:r>
            <a:r>
              <a:rPr lang="en-GB" sz="3600" dirty="0" smtClean="0"/>
              <a:t>Reflective </a:t>
            </a:r>
            <a:r>
              <a:rPr lang="en-GB" sz="3600" dirty="0" smtClean="0"/>
              <a:t>Exercise</a:t>
            </a:r>
            <a:endParaRPr lang="en-GB" sz="3600" dirty="0" smtClean="0"/>
          </a:p>
          <a:p>
            <a:pPr marL="0" indent="0">
              <a:buNone/>
            </a:pPr>
            <a:r>
              <a:rPr lang="en-GB" sz="3600" dirty="0" smtClean="0"/>
              <a:t>Closing Round </a:t>
            </a:r>
          </a:p>
          <a:p>
            <a:pPr marL="0" indent="0">
              <a:buNone/>
            </a:pPr>
            <a:r>
              <a:rPr lang="en-GB" sz="3600" dirty="0" smtClean="0"/>
              <a:t>	</a:t>
            </a:r>
          </a:p>
          <a:p>
            <a:endParaRPr lang="en-GB" sz="2800" dirty="0" smtClean="0"/>
          </a:p>
          <a:p>
            <a:endParaRPr lang="en-GB" sz="2800" dirty="0" smtClean="0"/>
          </a:p>
          <a:p>
            <a:endParaRPr lang="en-GB" dirty="0" smtClean="0"/>
          </a:p>
          <a:p>
            <a:endParaRPr lang="en-GB" dirty="0"/>
          </a:p>
        </p:txBody>
      </p:sp>
      <p:pic>
        <p:nvPicPr>
          <p:cNvPr id="4" name="Picture 3"/>
          <p:cNvPicPr>
            <a:picLocks noChangeAspect="1"/>
          </p:cNvPicPr>
          <p:nvPr/>
        </p:nvPicPr>
        <p:blipFill>
          <a:blip r:embed="rId2"/>
          <a:stretch>
            <a:fillRect/>
          </a:stretch>
        </p:blipFill>
        <p:spPr>
          <a:xfrm>
            <a:off x="7157214" y="192024"/>
            <a:ext cx="4619625" cy="2286000"/>
          </a:xfrm>
          <a:prstGeom prst="rect">
            <a:avLst/>
          </a:prstGeom>
        </p:spPr>
      </p:pic>
    </p:spTree>
    <p:extLst>
      <p:ext uri="{BB962C8B-B14F-4D97-AF65-F5344CB8AC3E}">
        <p14:creationId xmlns:p14="http://schemas.microsoft.com/office/powerpoint/2010/main" val="30599324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Phenomenology </a:t>
            </a:r>
            <a:endParaRPr lang="en-GB" dirty="0"/>
          </a:p>
        </p:txBody>
      </p:sp>
      <p:sp>
        <p:nvSpPr>
          <p:cNvPr id="3" name="Content Placeholder 2"/>
          <p:cNvSpPr>
            <a:spLocks noGrp="1"/>
          </p:cNvSpPr>
          <p:nvPr>
            <p:ph idx="1"/>
          </p:nvPr>
        </p:nvSpPr>
        <p:spPr/>
        <p:txBody>
          <a:bodyPr>
            <a:normAutofit/>
          </a:bodyPr>
          <a:lstStyle/>
          <a:p>
            <a:r>
              <a:rPr lang="en-GB" sz="4400" dirty="0" smtClean="0"/>
              <a:t>What is this?  </a:t>
            </a:r>
          </a:p>
          <a:p>
            <a:r>
              <a:rPr lang="en-GB" sz="4400" dirty="0" smtClean="0"/>
              <a:t>Why is this important. </a:t>
            </a:r>
            <a:endParaRPr lang="en-GB" sz="4400" dirty="0"/>
          </a:p>
        </p:txBody>
      </p:sp>
      <p:pic>
        <p:nvPicPr>
          <p:cNvPr id="4" name="Picture 3"/>
          <p:cNvPicPr>
            <a:picLocks noChangeAspect="1"/>
          </p:cNvPicPr>
          <p:nvPr/>
        </p:nvPicPr>
        <p:blipFill>
          <a:blip r:embed="rId2"/>
          <a:stretch>
            <a:fillRect/>
          </a:stretch>
        </p:blipFill>
        <p:spPr>
          <a:xfrm>
            <a:off x="6432250" y="258793"/>
            <a:ext cx="5259417" cy="6308784"/>
          </a:xfrm>
          <a:prstGeom prst="rect">
            <a:avLst/>
          </a:prstGeom>
        </p:spPr>
      </p:pic>
    </p:spTree>
    <p:extLst>
      <p:ext uri="{BB962C8B-B14F-4D97-AF65-F5344CB8AC3E}">
        <p14:creationId xmlns:p14="http://schemas.microsoft.com/office/powerpoint/2010/main" val="3103877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Pluralistic Practice </a:t>
            </a:r>
            <a:endParaRPr lang="en-GB" dirty="0"/>
          </a:p>
        </p:txBody>
      </p:sp>
      <p:sp>
        <p:nvSpPr>
          <p:cNvPr id="3" name="Content Placeholder 2"/>
          <p:cNvSpPr>
            <a:spLocks noGrp="1"/>
          </p:cNvSpPr>
          <p:nvPr>
            <p:ph idx="1"/>
          </p:nvPr>
        </p:nvSpPr>
        <p:spPr/>
        <p:txBody>
          <a:bodyPr/>
          <a:lstStyle/>
          <a:p>
            <a:r>
              <a:rPr lang="en-GB" dirty="0"/>
              <a:t>Pluralistic practice puts the client at the centre of a collaborative and engaging relationship, viewing the client as resourceful and full of agency, very much an active partner in the process of change</a:t>
            </a:r>
            <a:r>
              <a:rPr lang="en-GB" dirty="0" smtClean="0"/>
              <a:t>.</a:t>
            </a:r>
          </a:p>
          <a:p>
            <a:endParaRPr lang="en-GB" dirty="0"/>
          </a:p>
          <a:p>
            <a:r>
              <a:rPr lang="en-GB" dirty="0"/>
              <a:t>Pluralistic practitioners work collaboratively with their clients to understand their view of their situation and help clients identify goals they want to aim for. They jointly consider ways to move forward and agree on tasks that will help achieve those goals, drawing from many methods and approaches to suit client needs and preferences. Identifying client strengths and </a:t>
            </a:r>
            <a:r>
              <a:rPr lang="en-GB" dirty="0" err="1"/>
              <a:t>and</a:t>
            </a:r>
            <a:r>
              <a:rPr lang="en-GB" dirty="0"/>
              <a:t> harnessing their personal resources is an important part of the process. Progress is reviewed regularly in an open, honest and productive partnership of equals.</a:t>
            </a:r>
            <a:endParaRPr lang="en-GB" dirty="0"/>
          </a:p>
        </p:txBody>
      </p:sp>
      <p:pic>
        <p:nvPicPr>
          <p:cNvPr id="5" name="Picture 4"/>
          <p:cNvPicPr>
            <a:picLocks noChangeAspect="1"/>
          </p:cNvPicPr>
          <p:nvPr/>
        </p:nvPicPr>
        <p:blipFill>
          <a:blip r:embed="rId2"/>
          <a:stretch>
            <a:fillRect/>
          </a:stretch>
        </p:blipFill>
        <p:spPr>
          <a:xfrm>
            <a:off x="7260655" y="108966"/>
            <a:ext cx="4295775" cy="2076450"/>
          </a:xfrm>
          <a:prstGeom prst="rect">
            <a:avLst/>
          </a:prstGeom>
        </p:spPr>
      </p:pic>
    </p:spTree>
    <p:extLst>
      <p:ext uri="{BB962C8B-B14F-4D97-AF65-F5344CB8AC3E}">
        <p14:creationId xmlns:p14="http://schemas.microsoft.com/office/powerpoint/2010/main" val="940193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lnSpcReduction="10000"/>
          </a:bodyPr>
          <a:lstStyle/>
          <a:p>
            <a:endParaRPr lang="en-GB" dirty="0" smtClean="0"/>
          </a:p>
          <a:p>
            <a:endParaRPr lang="en-GB" dirty="0"/>
          </a:p>
          <a:p>
            <a:endParaRPr lang="en-GB" dirty="0" smtClean="0"/>
          </a:p>
          <a:p>
            <a:r>
              <a:rPr lang="en-GB" sz="2400" dirty="0" smtClean="0"/>
              <a:t>Pluralistic </a:t>
            </a:r>
            <a:r>
              <a:rPr lang="en-GB" sz="2400" dirty="0"/>
              <a:t>practitioners are informed by a hopeful, postmodern, constructivist view of the world, believing that there is no one fixed or absolute truth; they embrace a 'both/and' philosophy (rather than 'either/or') - the idea that there is more than one way to look at things, more than one way to solve a problem. </a:t>
            </a:r>
            <a:endParaRPr lang="en-GB" sz="2400" dirty="0" smtClean="0"/>
          </a:p>
          <a:p>
            <a:r>
              <a:rPr lang="en-GB" sz="2400" dirty="0" smtClean="0"/>
              <a:t>Pluralistic Practice.com</a:t>
            </a:r>
            <a:endParaRPr lang="en-GB" sz="2400" dirty="0"/>
          </a:p>
          <a:p>
            <a:r>
              <a:rPr lang="en-GB" sz="2400" dirty="0">
                <a:hlinkClick r:id="rId2"/>
              </a:rPr>
              <a:t>https://pluralisticpractice.weebly.co</a:t>
            </a:r>
            <a:r>
              <a:rPr lang="en-GB" dirty="0">
                <a:hlinkClick r:id="rId2"/>
              </a:rPr>
              <a:t>m/</a:t>
            </a:r>
            <a:endParaRPr lang="en-GB" dirty="0"/>
          </a:p>
        </p:txBody>
      </p:sp>
      <p:pic>
        <p:nvPicPr>
          <p:cNvPr id="5" name="Picture 4"/>
          <p:cNvPicPr>
            <a:picLocks noChangeAspect="1"/>
          </p:cNvPicPr>
          <p:nvPr/>
        </p:nvPicPr>
        <p:blipFill>
          <a:blip r:embed="rId3"/>
          <a:stretch>
            <a:fillRect/>
          </a:stretch>
        </p:blipFill>
        <p:spPr>
          <a:xfrm>
            <a:off x="805133" y="585216"/>
            <a:ext cx="4100422" cy="2533667"/>
          </a:xfrm>
          <a:prstGeom prst="rect">
            <a:avLst/>
          </a:prstGeom>
        </p:spPr>
      </p:pic>
    </p:spTree>
    <p:extLst>
      <p:ext uri="{BB962C8B-B14F-4D97-AF65-F5344CB8AC3E}">
        <p14:creationId xmlns:p14="http://schemas.microsoft.com/office/powerpoint/2010/main" val="2178529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REVIEW </a:t>
            </a:r>
            <a:endParaRPr lang="en-GB" dirty="0"/>
          </a:p>
        </p:txBody>
      </p:sp>
      <p:sp>
        <p:nvSpPr>
          <p:cNvPr id="3" name="Content Placeholder 2"/>
          <p:cNvSpPr>
            <a:spLocks noGrp="1"/>
          </p:cNvSpPr>
          <p:nvPr>
            <p:ph idx="1"/>
          </p:nvPr>
        </p:nvSpPr>
        <p:spPr/>
        <p:txBody>
          <a:bodyPr>
            <a:normAutofit/>
          </a:bodyPr>
          <a:lstStyle/>
          <a:p>
            <a:r>
              <a:rPr lang="en-GB" sz="4400" dirty="0" smtClean="0"/>
              <a:t>Assessment 1 (RECORDING) 09/03/21</a:t>
            </a:r>
          </a:p>
          <a:p>
            <a:r>
              <a:rPr lang="en-GB" sz="4400" dirty="0" smtClean="0"/>
              <a:t>Assessment 2 Reflective Essay on Practice 09/03/21</a:t>
            </a:r>
          </a:p>
          <a:p>
            <a:r>
              <a:rPr lang="en-GB" sz="4400" dirty="0" smtClean="0"/>
              <a:t>Portfolio of Evidence 3 27/04/21</a:t>
            </a:r>
          </a:p>
          <a:p>
            <a:endParaRPr lang="en-GB" sz="4400" dirty="0"/>
          </a:p>
        </p:txBody>
      </p:sp>
    </p:spTree>
    <p:extLst>
      <p:ext uri="{BB962C8B-B14F-4D97-AF65-F5344CB8AC3E}">
        <p14:creationId xmlns:p14="http://schemas.microsoft.com/office/powerpoint/2010/main" val="3091911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Skills Practice </a:t>
            </a:r>
            <a:endParaRPr lang="en-GB" dirty="0"/>
          </a:p>
        </p:txBody>
      </p:sp>
      <p:sp>
        <p:nvSpPr>
          <p:cNvPr id="3" name="Content Placeholder 2"/>
          <p:cNvSpPr>
            <a:spLocks noGrp="1"/>
          </p:cNvSpPr>
          <p:nvPr>
            <p:ph idx="1"/>
          </p:nvPr>
        </p:nvSpPr>
        <p:spPr/>
        <p:txBody>
          <a:bodyPr>
            <a:normAutofit/>
          </a:bodyPr>
          <a:lstStyle/>
          <a:p>
            <a:r>
              <a:rPr lang="en-GB" sz="3600" dirty="0" smtClean="0"/>
              <a:t>Microsoft Teams – Channel Groups Private with Module Lead Ruth</a:t>
            </a:r>
          </a:p>
          <a:p>
            <a:r>
              <a:rPr lang="en-GB" sz="3600" dirty="0" smtClean="0"/>
              <a:t>Developing a Protocol of Safe Practice</a:t>
            </a:r>
          </a:p>
          <a:p>
            <a:r>
              <a:rPr lang="en-GB" sz="3600" dirty="0" smtClean="0"/>
              <a:t>Skills:  Online Wednesday 11-1:30PM</a:t>
            </a:r>
            <a:endParaRPr lang="en-GB" sz="3600" dirty="0"/>
          </a:p>
        </p:txBody>
      </p:sp>
    </p:spTree>
    <p:extLst>
      <p:ext uri="{BB962C8B-B14F-4D97-AF65-F5344CB8AC3E}">
        <p14:creationId xmlns:p14="http://schemas.microsoft.com/office/powerpoint/2010/main" val="2029056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reflective journal Exercise:</a:t>
            </a:r>
            <a:endParaRPr lang="en-GB" dirty="0"/>
          </a:p>
        </p:txBody>
      </p:sp>
      <p:sp>
        <p:nvSpPr>
          <p:cNvPr id="3" name="Content Placeholder 2"/>
          <p:cNvSpPr>
            <a:spLocks noGrp="1"/>
          </p:cNvSpPr>
          <p:nvPr>
            <p:ph idx="1"/>
          </p:nvPr>
        </p:nvSpPr>
        <p:spPr/>
        <p:txBody>
          <a:bodyPr/>
          <a:lstStyle/>
          <a:p>
            <a:r>
              <a:rPr lang="en-GB" b="1" dirty="0" smtClean="0"/>
              <a:t>Linking Theory to Practice</a:t>
            </a:r>
          </a:p>
          <a:p>
            <a:endParaRPr lang="en-GB" b="1" dirty="0"/>
          </a:p>
          <a:p>
            <a:endParaRPr lang="en-GB" b="1" dirty="0" smtClean="0"/>
          </a:p>
          <a:p>
            <a:r>
              <a:rPr lang="en-GB" sz="3600" dirty="0" smtClean="0"/>
              <a:t>Find a journal article on either Relational Depth or Pluralistic Practice in Counselling and be prepared to discuss in next weeks Monday Lecture 19</a:t>
            </a:r>
            <a:r>
              <a:rPr lang="en-GB" sz="3600" baseline="30000" dirty="0" smtClean="0"/>
              <a:t>th</a:t>
            </a:r>
            <a:r>
              <a:rPr lang="en-GB" sz="3600" dirty="0" smtClean="0"/>
              <a:t> October</a:t>
            </a:r>
            <a:r>
              <a:rPr lang="en-GB" dirty="0" smtClean="0"/>
              <a:t>. </a:t>
            </a:r>
            <a:endParaRPr lang="en-GB" dirty="0"/>
          </a:p>
        </p:txBody>
      </p:sp>
      <p:pic>
        <p:nvPicPr>
          <p:cNvPr id="4" name="Picture 3"/>
          <p:cNvPicPr>
            <a:picLocks noChangeAspect="1"/>
          </p:cNvPicPr>
          <p:nvPr/>
        </p:nvPicPr>
        <p:blipFill>
          <a:blip r:embed="rId2"/>
          <a:stretch>
            <a:fillRect/>
          </a:stretch>
        </p:blipFill>
        <p:spPr>
          <a:xfrm>
            <a:off x="7703568" y="585216"/>
            <a:ext cx="4019550" cy="2667000"/>
          </a:xfrm>
          <a:prstGeom prst="rect">
            <a:avLst/>
          </a:prstGeom>
        </p:spPr>
      </p:pic>
    </p:spTree>
    <p:extLst>
      <p:ext uri="{BB962C8B-B14F-4D97-AF65-F5344CB8AC3E}">
        <p14:creationId xmlns:p14="http://schemas.microsoft.com/office/powerpoint/2010/main" val="3111342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Wednesday – Synchronous Session 11-1:30pM</a:t>
            </a:r>
            <a:endParaRPr lang="en-GB" dirty="0"/>
          </a:p>
        </p:txBody>
      </p:sp>
      <p:sp>
        <p:nvSpPr>
          <p:cNvPr id="3" name="Content Placeholder 2"/>
          <p:cNvSpPr>
            <a:spLocks noGrp="1"/>
          </p:cNvSpPr>
          <p:nvPr>
            <p:ph idx="1"/>
          </p:nvPr>
        </p:nvSpPr>
        <p:spPr/>
        <p:txBody>
          <a:bodyPr>
            <a:normAutofit/>
          </a:bodyPr>
          <a:lstStyle/>
          <a:p>
            <a:r>
              <a:rPr lang="en-GB" sz="4800" dirty="0" smtClean="0"/>
              <a:t>Q&amp;A </a:t>
            </a:r>
          </a:p>
          <a:p>
            <a:r>
              <a:rPr lang="en-GB" sz="4800" dirty="0" smtClean="0"/>
              <a:t>Skills Practice Rounds on Microsoft Teams </a:t>
            </a:r>
            <a:r>
              <a:rPr lang="en-GB" sz="3600" dirty="0" smtClean="0"/>
              <a:t>  </a:t>
            </a:r>
            <a:endParaRPr lang="en-GB" sz="3600" dirty="0"/>
          </a:p>
        </p:txBody>
      </p:sp>
      <p:pic>
        <p:nvPicPr>
          <p:cNvPr id="4" name="Picture 3"/>
          <p:cNvPicPr>
            <a:picLocks noChangeAspect="1"/>
          </p:cNvPicPr>
          <p:nvPr/>
        </p:nvPicPr>
        <p:blipFill>
          <a:blip r:embed="rId2"/>
          <a:stretch>
            <a:fillRect/>
          </a:stretch>
        </p:blipFill>
        <p:spPr>
          <a:xfrm>
            <a:off x="9544050" y="1847973"/>
            <a:ext cx="2400300" cy="3429000"/>
          </a:xfrm>
          <a:prstGeom prst="rect">
            <a:avLst/>
          </a:prstGeom>
        </p:spPr>
      </p:pic>
    </p:spTree>
    <p:extLst>
      <p:ext uri="{BB962C8B-B14F-4D97-AF65-F5344CB8AC3E}">
        <p14:creationId xmlns:p14="http://schemas.microsoft.com/office/powerpoint/2010/main" val="21543750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4825F1AF-8DBC-4E3D-9F3D-688338DA83F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8469</TotalTime>
  <Words>337</Words>
  <Application>Microsoft Office PowerPoint</Application>
  <PresentationFormat>Widescreen</PresentationFormat>
  <Paragraphs>42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Tw Cen MT</vt:lpstr>
      <vt:lpstr>Tw Cen MT Condensed</vt:lpstr>
      <vt:lpstr>Wingdings 3</vt:lpstr>
      <vt:lpstr>Calibri</vt:lpstr>
      <vt:lpstr>Integral</vt:lpstr>
      <vt:lpstr>ECHC6004 Practicum 3   </vt:lpstr>
      <vt:lpstr>Aims  </vt:lpstr>
      <vt:lpstr>Phenomenology </vt:lpstr>
      <vt:lpstr>Pluralistic Practice </vt:lpstr>
      <vt:lpstr>PowerPoint Presentation</vt:lpstr>
      <vt:lpstr>Assessment REVIEW </vt:lpstr>
      <vt:lpstr>Skills Practice </vt:lpstr>
      <vt:lpstr>reflective journal Exercise:</vt:lpstr>
      <vt:lpstr>Wednesday – Synchronous Session 11-1:30pM</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Relationships</dc:title>
  <dc:creator>Andrea Williams</dc:creator>
  <cp:lastModifiedBy>Ruth Groff</cp:lastModifiedBy>
  <cp:revision>129</cp:revision>
  <dcterms:created xsi:type="dcterms:W3CDTF">2018-10-15T20:48:49Z</dcterms:created>
  <dcterms:modified xsi:type="dcterms:W3CDTF">2020-10-11T09:07:52Z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74064600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