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30267275" cy="213963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646" autoAdjust="0"/>
  </p:normalViewPr>
  <p:slideViewPr>
    <p:cSldViewPr snapToGrid="0">
      <p:cViewPr>
        <p:scale>
          <a:sx n="40" d="100"/>
          <a:sy n="40" d="100"/>
        </p:scale>
        <p:origin x="43" y="-2674"/>
      </p:cViewPr>
      <p:guideLst/>
    </p:cSldViewPr>
  </p:slideViewPr>
  <p:notesTextViewPr>
    <p:cViewPr>
      <p:scale>
        <a:sx n="1" d="1"/>
        <a:sy n="1" d="1"/>
      </p:scale>
      <p:origin x="0" y="-2592"/>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8B484-8CE9-462C-82B7-F70DB906CA6B}" type="datetimeFigureOut">
              <a:rPr lang="en-US" smtClean="0"/>
              <a:t>6/23/2026</a:t>
            </a:fld>
            <a:endParaRPr lang="en-US"/>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EDECC1-FFCE-43F5-A7C2-EF9DFBADD965}" type="slidenum">
              <a:rPr lang="en-US" smtClean="0"/>
              <a:t>‹#›</a:t>
            </a:fld>
            <a:endParaRPr lang="en-US"/>
          </a:p>
        </p:txBody>
      </p:sp>
    </p:spTree>
    <p:extLst>
      <p:ext uri="{BB962C8B-B14F-4D97-AF65-F5344CB8AC3E}">
        <p14:creationId xmlns:p14="http://schemas.microsoft.com/office/powerpoint/2010/main" val="2598783878"/>
      </p:ext>
    </p:extLst>
  </p:cSld>
  <p:clrMap bg1="lt1" tx1="dk1" bg2="lt2" tx2="dk2" accent1="accent1" accent2="accent2" accent3="accent3" accent4="accent4" accent5="accent5" accent6="accent6" hlink="hlink" folHlink="folHlink"/>
  <p:notesStyle>
    <a:lvl1pPr marL="0" algn="l" defTabSz="2479853" rtl="0" eaLnBrk="1" latinLnBrk="0" hangingPunct="1">
      <a:defRPr sz="3254" kern="1200">
        <a:solidFill>
          <a:schemeClr val="tx1"/>
        </a:solidFill>
        <a:latin typeface="+mn-lt"/>
        <a:ea typeface="+mn-ea"/>
        <a:cs typeface="+mn-cs"/>
      </a:defRPr>
    </a:lvl1pPr>
    <a:lvl2pPr marL="1239926" algn="l" defTabSz="2479853" rtl="0" eaLnBrk="1" latinLnBrk="0" hangingPunct="1">
      <a:defRPr sz="3254" kern="1200">
        <a:solidFill>
          <a:schemeClr val="tx1"/>
        </a:solidFill>
        <a:latin typeface="+mn-lt"/>
        <a:ea typeface="+mn-ea"/>
        <a:cs typeface="+mn-cs"/>
      </a:defRPr>
    </a:lvl2pPr>
    <a:lvl3pPr marL="2479853" algn="l" defTabSz="2479853" rtl="0" eaLnBrk="1" latinLnBrk="0" hangingPunct="1">
      <a:defRPr sz="3254" kern="1200">
        <a:solidFill>
          <a:schemeClr val="tx1"/>
        </a:solidFill>
        <a:latin typeface="+mn-lt"/>
        <a:ea typeface="+mn-ea"/>
        <a:cs typeface="+mn-cs"/>
      </a:defRPr>
    </a:lvl3pPr>
    <a:lvl4pPr marL="3719779" algn="l" defTabSz="2479853" rtl="0" eaLnBrk="1" latinLnBrk="0" hangingPunct="1">
      <a:defRPr sz="3254" kern="1200">
        <a:solidFill>
          <a:schemeClr val="tx1"/>
        </a:solidFill>
        <a:latin typeface="+mn-lt"/>
        <a:ea typeface="+mn-ea"/>
        <a:cs typeface="+mn-cs"/>
      </a:defRPr>
    </a:lvl4pPr>
    <a:lvl5pPr marL="4959706" algn="l" defTabSz="2479853" rtl="0" eaLnBrk="1" latinLnBrk="0" hangingPunct="1">
      <a:defRPr sz="3254" kern="1200">
        <a:solidFill>
          <a:schemeClr val="tx1"/>
        </a:solidFill>
        <a:latin typeface="+mn-lt"/>
        <a:ea typeface="+mn-ea"/>
        <a:cs typeface="+mn-cs"/>
      </a:defRPr>
    </a:lvl5pPr>
    <a:lvl6pPr marL="6199632" algn="l" defTabSz="2479853" rtl="0" eaLnBrk="1" latinLnBrk="0" hangingPunct="1">
      <a:defRPr sz="3254" kern="1200">
        <a:solidFill>
          <a:schemeClr val="tx1"/>
        </a:solidFill>
        <a:latin typeface="+mn-lt"/>
        <a:ea typeface="+mn-ea"/>
        <a:cs typeface="+mn-cs"/>
      </a:defRPr>
    </a:lvl6pPr>
    <a:lvl7pPr marL="7439558" algn="l" defTabSz="2479853" rtl="0" eaLnBrk="1" latinLnBrk="0" hangingPunct="1">
      <a:defRPr sz="3254" kern="1200">
        <a:solidFill>
          <a:schemeClr val="tx1"/>
        </a:solidFill>
        <a:latin typeface="+mn-lt"/>
        <a:ea typeface="+mn-ea"/>
        <a:cs typeface="+mn-cs"/>
      </a:defRPr>
    </a:lvl7pPr>
    <a:lvl8pPr marL="8679485" algn="l" defTabSz="2479853" rtl="0" eaLnBrk="1" latinLnBrk="0" hangingPunct="1">
      <a:defRPr sz="3254" kern="1200">
        <a:solidFill>
          <a:schemeClr val="tx1"/>
        </a:solidFill>
        <a:latin typeface="+mn-lt"/>
        <a:ea typeface="+mn-ea"/>
        <a:cs typeface="+mn-cs"/>
      </a:defRPr>
    </a:lvl8pPr>
    <a:lvl9pPr marL="9919411" algn="l" defTabSz="2479853" rtl="0" eaLnBrk="1" latinLnBrk="0" hangingPunct="1">
      <a:defRPr sz="325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implementationscience.biomedcentral.com/articles/10.1186/1748-5908-6-42" TargetMode="External"/><Relationship Id="rId13" Type="http://schemas.openxmlformats.org/officeDocument/2006/relationships/hyperlink" Target="https://rag-diabetes.org/global-diabetes-epidemic/" TargetMode="External"/><Relationship Id="rId18" Type="http://schemas.openxmlformats.org/officeDocument/2006/relationships/hyperlink" Target="https://www.who.int/publications/i/item/9789240029200" TargetMode="External"/><Relationship Id="rId3" Type="http://schemas.openxmlformats.org/officeDocument/2006/relationships/hyperlink" Target="https://discover.hubpages.com/health/Mobile-Health-Technology-mHealth-Apps-that-can-help-you-manage-your-diabetes-condition" TargetMode="External"/><Relationship Id="rId21" Type="http://schemas.openxmlformats.org/officeDocument/2006/relationships/hyperlink" Target="https://www.who.int/publications/i/item/9789240020924" TargetMode="External"/><Relationship Id="rId7" Type="http://schemas.openxmlformats.org/officeDocument/2006/relationships/hyperlink" Target="https://academic.oup.com/ijpp/article/25/3/203/6100177" TargetMode="External"/><Relationship Id="rId12" Type="http://schemas.openxmlformats.org/officeDocument/2006/relationships/hyperlink" Target="https://academic.oup.com/tbm/article/7/2/254/4560409" TargetMode="External"/><Relationship Id="rId17" Type="http://schemas.openxmlformats.org/officeDocument/2006/relationships/hyperlink" Target="https://bmcpublichealth.biomedcentral.com/articles" TargetMode="External"/><Relationship Id="rId2" Type="http://schemas.openxmlformats.org/officeDocument/2006/relationships/slide" Target="../slides/slide1.xml"/><Relationship Id="rId16" Type="http://schemas.openxmlformats.org/officeDocument/2006/relationships/hyperlink" Target="https://unstats.un.org/sdgs/report/2023/" TargetMode="External"/><Relationship Id="rId20" Type="http://schemas.openxmlformats.org/officeDocument/2006/relationships/hyperlink" Target="https://www.who.int/news-room/fact-sheets/detail/diabetes" TargetMode="External"/><Relationship Id="rId1" Type="http://schemas.openxmlformats.org/officeDocument/2006/relationships/notesMaster" Target="../notesMasters/notesMaster1.xml"/><Relationship Id="rId6" Type="http://schemas.openxmlformats.org/officeDocument/2006/relationships/hyperlink" Target="https://dribbble.com/shots/27358986-AI-Health-Dashboard-Calorie-Tracking-Mobile-App-Design" TargetMode="External"/><Relationship Id="rId11" Type="http://schemas.openxmlformats.org/officeDocument/2006/relationships/hyperlink" Target="https://www.england.nhs.uk/diabetes/diabetes-prevention/" TargetMode="External"/><Relationship Id="rId5" Type="http://schemas.openxmlformats.org/officeDocument/2006/relationships/hyperlink" Target="https://data-flair.training/blogs/ai-in-healthcare-sector/" TargetMode="External"/><Relationship Id="rId15" Type="http://schemas.openxmlformats.org/officeDocument/2006/relationships/hyperlink" Target="https://www.thelancet.com/journals/landig/home" TargetMode="External"/><Relationship Id="rId10" Type="http://schemas.openxmlformats.org/officeDocument/2006/relationships/hyperlink" Target="https://www.england.nhs.uk/diabetes/digital-innovations-to-support-diabetes-outcomes/nhs-diabetes-prevention-programme-digital-stream/" TargetMode="External"/><Relationship Id="rId19" Type="http://schemas.openxmlformats.org/officeDocument/2006/relationships/hyperlink" Target="https://www.who.int/health-topics/health-promotion" TargetMode="External"/><Relationship Id="rId4" Type="http://schemas.openxmlformats.org/officeDocument/2006/relationships/hyperlink" Target="https://people-shift.com/articles/the-behavior-change-wheel/" TargetMode="External"/><Relationship Id="rId9" Type="http://schemas.openxmlformats.org/officeDocument/2006/relationships/hyperlink" Target="https://www.nice.org.uk/" TargetMode="External"/><Relationship Id="rId14" Type="http://schemas.openxmlformats.org/officeDocument/2006/relationships/hyperlink" Target="https://www.regenstrief.org/article/study-explores-patient-perspectives-diabetes-self-management-apps/" TargetMode="External"/><Relationship Id="rId22" Type="http://schemas.openxmlformats.org/officeDocument/2006/relationships/hyperlink" Target="https://www.jmir.org/2023/1/e43849"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600"/>
              </a:spcAft>
            </a:pPr>
            <a:r>
              <a:rPr lang="en-US" sz="1800" b="1" kern="0" dirty="0">
                <a:solidFill>
                  <a:srgbClr val="002060"/>
                </a:solidFill>
                <a:effectLst/>
                <a:latin typeface="Arial" panose="020B0604020202020204" pitchFamily="34" charset="0"/>
              </a:rPr>
              <a:t>1. Background</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1.1 Public Health Problem</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One of the most important and fastest-increasing population health problems in the world is type 2 diabetes (T2D). The disease is a leading cause of cardiovascular disease, kidney failure, blindness and premature deaths and is a significant burden on health care systems and economies (World Health Organization, 2024). More recent estimates suggest that over 800 million adults globally are impacted by diabetes, and the prevalence is expected to rise as a result of sedentary lifestyles, poor dietary habits and the increase in obesity levels (World Health Organization, 2024). The increasing incidence of T2D underscores the significance of scalable and sustainable prevention efforts that can assist individuals to adopt healthier </a:t>
            </a:r>
            <a:r>
              <a:rPr lang="en-US" sz="1800" dirty="0" err="1">
                <a:effectLst/>
                <a:latin typeface="Arial" panose="020B0604020202020204" pitchFamily="34" charset="0"/>
                <a:ea typeface="Arial" panose="020B0604020202020204" pitchFamily="34" charset="0"/>
              </a:rPr>
              <a:t>behaviours</a:t>
            </a:r>
            <a:r>
              <a:rPr lang="en-US" sz="1800" dirty="0">
                <a:effectLst/>
                <a:latin typeface="Arial" panose="020B0604020202020204" pitchFamily="34" charset="0"/>
                <a:ea typeface="Arial" panose="020B0604020202020204" pitchFamily="34" charset="0"/>
              </a:rPr>
              <a:t> prior to developing the disease (Naidoo and Wills, 2022).</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1.2 Existing Interventions</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Different health interventions at a population level have been adopted to minimize the risk of T2D. Non-digital methods, such as community education </a:t>
            </a:r>
            <a:r>
              <a:rPr lang="en-US" sz="1800" dirty="0" err="1">
                <a:effectLst/>
                <a:latin typeface="Arial" panose="020B0604020202020204" pitchFamily="34" charset="0"/>
                <a:ea typeface="Arial" panose="020B0604020202020204" pitchFamily="34" charset="0"/>
              </a:rPr>
              <a:t>programmes</a:t>
            </a:r>
            <a:r>
              <a:rPr lang="en-US" sz="1800" dirty="0">
                <a:effectLst/>
                <a:latin typeface="Arial" panose="020B0604020202020204" pitchFamily="34" charset="0"/>
                <a:ea typeface="Arial" panose="020B0604020202020204" pitchFamily="34" charset="0"/>
              </a:rPr>
              <a:t>, dietary counselling, physical activity programs and face-to-face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interventions provided by primary care and community-based health services, are traditional (Naidoo and Wills, 2022). Even though these interventions have proved to be effective, they are usually restricted to geographical, financial and workforce limitations.</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1.3 </a:t>
            </a:r>
            <a:r>
              <a:rPr lang="en-US" sz="1800" b="1" dirty="0" err="1">
                <a:solidFill>
                  <a:srgbClr val="0070C0"/>
                </a:solidFill>
                <a:effectLst/>
                <a:latin typeface="Arial" panose="020B0604020202020204" pitchFamily="34" charset="0"/>
              </a:rPr>
              <a:t>DiaWell</a:t>
            </a:r>
            <a:r>
              <a:rPr lang="en-US" sz="1800" b="1" dirty="0">
                <a:solidFill>
                  <a:srgbClr val="0070C0"/>
                </a:solidFill>
                <a:effectLst/>
                <a:latin typeface="Arial" panose="020B0604020202020204" pitchFamily="34" charset="0"/>
              </a:rPr>
              <a:t> Intervention</a:t>
            </a:r>
          </a:p>
          <a:p>
            <a:pPr marL="0" marR="0" algn="just">
              <a:lnSpc>
                <a:spcPct val="150000"/>
              </a:lnSpc>
              <a:spcBef>
                <a:spcPts val="0"/>
              </a:spcBef>
              <a:spcAft>
                <a:spcPts val="600"/>
              </a:spcAft>
            </a:pP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is a proposed artificial intelligence (AI)-based digital health coaching application that can assist people at high risk of getting T2D. The intervention is a combination of wearable technologies, predictive analytics, </a:t>
            </a:r>
            <a:r>
              <a:rPr lang="en-US" sz="1800" dirty="0" err="1">
                <a:effectLst/>
                <a:latin typeface="Arial" panose="020B0604020202020204" pitchFamily="34" charset="0"/>
                <a:ea typeface="Arial" panose="020B0604020202020204" pitchFamily="34" charset="0"/>
              </a:rPr>
              <a:t>personalised</a:t>
            </a:r>
            <a:r>
              <a:rPr lang="en-US" sz="1800" dirty="0">
                <a:effectLst/>
                <a:latin typeface="Arial" panose="020B0604020202020204" pitchFamily="34" charset="0"/>
                <a:ea typeface="Arial" panose="020B0604020202020204" pitchFamily="34" charset="0"/>
              </a:rPr>
              <a:t> health education and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coaching, all integrated into one mobile application. Based on real-time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and physiological data, users are given specific recommendations regarding nutrition, physical activity, sleep quality and weight management.</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The AI system is always processing user-created data to detect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risks and give </a:t>
            </a:r>
            <a:r>
              <a:rPr lang="en-US" sz="1800" dirty="0" err="1">
                <a:effectLst/>
                <a:latin typeface="Arial" panose="020B0604020202020204" pitchFamily="34" charset="0"/>
                <a:ea typeface="Arial" panose="020B0604020202020204" pitchFamily="34" charset="0"/>
              </a:rPr>
              <a:t>personalised</a:t>
            </a:r>
            <a:r>
              <a:rPr lang="en-US" sz="1800" dirty="0">
                <a:effectLst/>
                <a:latin typeface="Arial" panose="020B0604020202020204" pitchFamily="34" charset="0"/>
                <a:ea typeface="Arial" panose="020B0604020202020204" pitchFamily="34" charset="0"/>
              </a:rPr>
              <a:t> feedback, goal-setting and motivational prompts. Combining health education, self-monitoring and behaviour modification strategies (</a:t>
            </a:r>
            <a:r>
              <a:rPr lang="en-US" sz="1800" dirty="0" err="1">
                <a:effectLst/>
                <a:latin typeface="Arial" panose="020B0604020202020204" pitchFamily="34" charset="0"/>
                <a:ea typeface="Arial" panose="020B0604020202020204" pitchFamily="34" charset="0"/>
              </a:rPr>
              <a:t>DataFlair</a:t>
            </a:r>
            <a:r>
              <a:rPr lang="en-US" sz="1800" dirty="0">
                <a:effectLst/>
                <a:latin typeface="Arial" panose="020B0604020202020204" pitchFamily="34" charset="0"/>
                <a:ea typeface="Arial" panose="020B0604020202020204" pitchFamily="34" charset="0"/>
              </a:rPr>
              <a:t>, 2023; Wang et al., 2023).</a:t>
            </a:r>
          </a:p>
          <a:p>
            <a:pPr marL="0" marR="0">
              <a:lnSpc>
                <a:spcPct val="115000"/>
              </a:lnSpc>
              <a:spcBef>
                <a:spcPts val="0"/>
              </a:spcBef>
              <a:spcAft>
                <a:spcPts val="0"/>
              </a:spcAft>
            </a:pPr>
            <a:br>
              <a:rPr lang="en-US" sz="1800" dirty="0">
                <a:effectLst/>
                <a:latin typeface="Arial" panose="020B0604020202020204" pitchFamily="34" charset="0"/>
                <a:ea typeface="Arial" panose="020B0604020202020204" pitchFamily="34" charset="0"/>
              </a:rPr>
            </a:br>
            <a:r>
              <a:rPr lang="en-US" sz="1800" b="1" dirty="0">
                <a:solidFill>
                  <a:srgbClr val="002060"/>
                </a:solidFill>
                <a:effectLst/>
                <a:latin typeface="Arial" panose="020B0604020202020204" pitchFamily="34" charset="0"/>
                <a:ea typeface="Arial" panose="020B0604020202020204" pitchFamily="34" charset="0"/>
              </a:rPr>
              <a:t>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600"/>
              </a:spcAft>
            </a:pPr>
            <a:r>
              <a:rPr lang="en-US" sz="1800" b="1" kern="0" dirty="0">
                <a:solidFill>
                  <a:srgbClr val="002060"/>
                </a:solidFill>
                <a:effectLst/>
                <a:latin typeface="Arial" panose="020B0604020202020204" pitchFamily="34" charset="0"/>
              </a:rPr>
              <a:t>2. Health Promotion Values and Principles</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2.1 Health Promotion Values</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Health promotion is also interested in empowering individuals and communities to have more control over health and wellbeing determinants (Naidoo and Wills, 2022). Major values are empowerment, participation, equity, social justice and person-</a:t>
            </a:r>
            <a:r>
              <a:rPr lang="en-US" sz="1800" dirty="0" err="1">
                <a:effectLst/>
                <a:latin typeface="Arial" panose="020B0604020202020204" pitchFamily="34" charset="0"/>
                <a:ea typeface="Arial" panose="020B0604020202020204" pitchFamily="34" charset="0"/>
              </a:rPr>
              <a:t>centred</a:t>
            </a:r>
            <a:r>
              <a:rPr lang="en-US" sz="1800" dirty="0">
                <a:effectLst/>
                <a:latin typeface="Arial" panose="020B0604020202020204" pitchFamily="34" charset="0"/>
                <a:ea typeface="Arial" panose="020B0604020202020204" pitchFamily="34" charset="0"/>
              </a:rPr>
              <a:t> care. Targeted health promotion efforts must aid in informed decisions, lessen health disparities and enhance the ability of individuals to enhance their health results (World Health Organization, 2022).</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2.2 Alignment with </a:t>
            </a:r>
            <a:r>
              <a:rPr lang="en-US" sz="1800" b="1" dirty="0" err="1">
                <a:solidFill>
                  <a:srgbClr val="0070C0"/>
                </a:solidFill>
                <a:effectLst/>
                <a:latin typeface="Arial" panose="020B0604020202020204" pitchFamily="34" charset="0"/>
              </a:rPr>
              <a:t>DiaWell</a:t>
            </a:r>
            <a:endParaRPr lang="en-US" sz="1800" b="1" dirty="0">
              <a:solidFill>
                <a:srgbClr val="0070C0"/>
              </a:solidFill>
              <a:effectLst/>
              <a:latin typeface="Arial" panose="020B0604020202020204" pitchFamily="34" charset="0"/>
            </a:endParaRPr>
          </a:p>
          <a:p>
            <a:pPr marL="0" marR="0" algn="just">
              <a:lnSpc>
                <a:spcPct val="150000"/>
              </a:lnSpc>
              <a:spcBef>
                <a:spcPts val="0"/>
              </a:spcBef>
              <a:spcAft>
                <a:spcPts val="600"/>
              </a:spcAft>
            </a:pP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is in line with these values and principles. To begin with, the platform encourages empowerment by offering users with </a:t>
            </a:r>
            <a:r>
              <a:rPr lang="en-US" sz="1800" dirty="0" err="1">
                <a:effectLst/>
                <a:latin typeface="Arial" panose="020B0604020202020204" pitchFamily="34" charset="0"/>
                <a:ea typeface="Arial" panose="020B0604020202020204" pitchFamily="34" charset="0"/>
              </a:rPr>
              <a:t>personalised</a:t>
            </a:r>
            <a:r>
              <a:rPr lang="en-US" sz="1800" dirty="0">
                <a:effectLst/>
                <a:latin typeface="Arial" panose="020B0604020202020204" pitchFamily="34" charset="0"/>
                <a:ea typeface="Arial" panose="020B0604020202020204" pitchFamily="34" charset="0"/>
              </a:rPr>
              <a:t> information and self-management tools which can be used to make informed lifestyle choices. Secondly, the intervention promotes participation by interactive goal-setting, self-monitoring dashboards and </a:t>
            </a:r>
            <a:r>
              <a:rPr lang="en-US" sz="1800" dirty="0" err="1">
                <a:effectLst/>
                <a:latin typeface="Arial" panose="020B0604020202020204" pitchFamily="34" charset="0"/>
                <a:ea typeface="Arial" panose="020B0604020202020204" pitchFamily="34" charset="0"/>
              </a:rPr>
              <a:t>personalised</a:t>
            </a:r>
            <a:r>
              <a:rPr lang="en-US" sz="1800" dirty="0">
                <a:effectLst/>
                <a:latin typeface="Arial" panose="020B0604020202020204" pitchFamily="34" charset="0"/>
                <a:ea typeface="Arial" panose="020B0604020202020204" pitchFamily="34" charset="0"/>
              </a:rPr>
              <a:t> feedback mechanisms that actively engage users in self-health management (Michie, van </a:t>
            </a:r>
            <a:r>
              <a:rPr lang="en-US" sz="1800" dirty="0" err="1">
                <a:effectLst/>
                <a:latin typeface="Arial" panose="020B0604020202020204" pitchFamily="34" charset="0"/>
                <a:ea typeface="Arial" panose="020B0604020202020204" pitchFamily="34" charset="0"/>
              </a:rPr>
              <a:t>Stralen</a:t>
            </a:r>
            <a:r>
              <a:rPr lang="en-US" sz="1800" dirty="0">
                <a:effectLst/>
                <a:latin typeface="Arial" panose="020B0604020202020204" pitchFamily="34" charset="0"/>
                <a:ea typeface="Arial" panose="020B0604020202020204" pitchFamily="34" charset="0"/>
              </a:rPr>
              <a:t> and West, 2011).</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The intervention also promotes the principle of prevention since it focuses on individuals prior to the onset of diseases thus minimizing the future health risks and healthcare costs (NHS England, 2024a).</a:t>
            </a:r>
          </a:p>
          <a:p>
            <a:pPr marL="0" marR="0" algn="just">
              <a:lnSpc>
                <a:spcPct val="150000"/>
              </a:lnSpc>
              <a:spcBef>
                <a:spcPts val="0"/>
              </a:spcBef>
              <a:spcAft>
                <a:spcPts val="600"/>
              </a:spcAft>
            </a:pPr>
            <a:r>
              <a:rPr lang="en-US" sz="1800" b="1" kern="0" dirty="0">
                <a:solidFill>
                  <a:srgbClr val="002060"/>
                </a:solidFill>
                <a:effectLst/>
                <a:latin typeface="Arial" panose="020B0604020202020204" pitchFamily="34" charset="0"/>
              </a:rPr>
              <a:t>3. </a:t>
            </a:r>
            <a:r>
              <a:rPr lang="en-US" sz="1800" b="1" kern="0" dirty="0" err="1">
                <a:solidFill>
                  <a:srgbClr val="002060"/>
                </a:solidFill>
                <a:effectLst/>
                <a:latin typeface="Arial" panose="020B0604020202020204" pitchFamily="34" charset="0"/>
              </a:rPr>
              <a:t>Behavioural</a:t>
            </a:r>
            <a:r>
              <a:rPr lang="en-US" sz="1800" b="1" kern="0" dirty="0">
                <a:solidFill>
                  <a:srgbClr val="002060"/>
                </a:solidFill>
                <a:effectLst/>
                <a:latin typeface="Arial" panose="020B0604020202020204" pitchFamily="34" charset="0"/>
              </a:rPr>
              <a:t> Change Theory</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3.1 COM-B Model</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The </a:t>
            </a: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intervention is based on the theoretical framework of the Behaviour Change Wheel and its COM-B framework. The model by Michie, van </a:t>
            </a:r>
            <a:r>
              <a:rPr lang="en-US" sz="1800" dirty="0" err="1">
                <a:effectLst/>
                <a:latin typeface="Arial" panose="020B0604020202020204" pitchFamily="34" charset="0"/>
                <a:ea typeface="Arial" panose="020B0604020202020204" pitchFamily="34" charset="0"/>
              </a:rPr>
              <a:t>Stralen</a:t>
            </a:r>
            <a:r>
              <a:rPr lang="en-US" sz="1800" dirty="0">
                <a:effectLst/>
                <a:latin typeface="Arial" panose="020B0604020202020204" pitchFamily="34" charset="0"/>
                <a:ea typeface="Arial" panose="020B0604020202020204" pitchFamily="34" charset="0"/>
              </a:rPr>
              <a:t> and West (2011) suggests that behaviour is affected by three interacting elements: Capability, Opportunity and Motivation.</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Capability is the psychological and physical capacity of an individual to do a behaviour. Opportunity refers to external processes that enable behaviour change such as environmental and social processes. Motivation involves reflective and automatic mechanisms that influence decisions in behaviour (Michie, van </a:t>
            </a:r>
            <a:r>
              <a:rPr lang="en-US" sz="1800" dirty="0" err="1">
                <a:effectLst/>
                <a:latin typeface="Arial" panose="020B0604020202020204" pitchFamily="34" charset="0"/>
                <a:ea typeface="Arial" panose="020B0604020202020204" pitchFamily="34" charset="0"/>
              </a:rPr>
              <a:t>Stralen</a:t>
            </a:r>
            <a:r>
              <a:rPr lang="en-US" sz="1800" dirty="0">
                <a:effectLst/>
                <a:latin typeface="Arial" panose="020B0604020202020204" pitchFamily="34" charset="0"/>
                <a:ea typeface="Arial" panose="020B0604020202020204" pitchFamily="34" charset="0"/>
              </a:rPr>
              <a:t> and West, 2011).</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3.2 Application to </a:t>
            </a:r>
            <a:r>
              <a:rPr lang="en-US" sz="1800" b="1" dirty="0" err="1">
                <a:solidFill>
                  <a:srgbClr val="0070C0"/>
                </a:solidFill>
                <a:effectLst/>
                <a:latin typeface="Arial" panose="020B0604020202020204" pitchFamily="34" charset="0"/>
              </a:rPr>
              <a:t>DiaWell</a:t>
            </a:r>
            <a:endParaRPr lang="en-US" sz="1800" b="1" dirty="0">
              <a:solidFill>
                <a:srgbClr val="0070C0"/>
              </a:solidFill>
              <a:effectLst/>
              <a:latin typeface="Arial" panose="020B0604020202020204" pitchFamily="34" charset="0"/>
            </a:endParaRPr>
          </a:p>
          <a:p>
            <a:pPr marL="0" marR="0" algn="just">
              <a:lnSpc>
                <a:spcPct val="150000"/>
              </a:lnSpc>
              <a:spcBef>
                <a:spcPts val="0"/>
              </a:spcBef>
              <a:spcAft>
                <a:spcPts val="600"/>
              </a:spcAft>
            </a:pP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a:t>
            </a:r>
            <a:r>
              <a:rPr lang="en-US" sz="1800" dirty="0" err="1">
                <a:effectLst/>
                <a:latin typeface="Arial" panose="020B0604020202020204" pitchFamily="34" charset="0"/>
                <a:ea typeface="Arial" panose="020B0604020202020204" pitchFamily="34" charset="0"/>
              </a:rPr>
              <a:t>realises</a:t>
            </a:r>
            <a:r>
              <a:rPr lang="en-US" sz="1800" dirty="0">
                <a:effectLst/>
                <a:latin typeface="Arial" panose="020B0604020202020204" pitchFamily="34" charset="0"/>
                <a:ea typeface="Arial" panose="020B0604020202020204" pitchFamily="34" charset="0"/>
              </a:rPr>
              <a:t> the three elements of COM-B. </a:t>
            </a:r>
            <a:r>
              <a:rPr lang="en-US" sz="1800" dirty="0" err="1">
                <a:effectLst/>
                <a:latin typeface="Arial" panose="020B0604020202020204" pitchFamily="34" charset="0"/>
                <a:ea typeface="Arial" panose="020B0604020202020204" pitchFamily="34" charset="0"/>
              </a:rPr>
              <a:t>Individualised</a:t>
            </a:r>
            <a:r>
              <a:rPr lang="en-US" sz="1800" dirty="0">
                <a:effectLst/>
                <a:latin typeface="Arial" panose="020B0604020202020204" pitchFamily="34" charset="0"/>
                <a:ea typeface="Arial" panose="020B0604020202020204" pitchFamily="34" charset="0"/>
              </a:rPr>
              <a:t> learning materials are used to boost psychological capability by increasing the knowledge of risk factors of diabetes and healthy lifestyle habits. Physical ability is reinforced by the use of activity monitoring and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monitoring devices which promote frequent practice of health promoting </a:t>
            </a:r>
            <a:r>
              <a:rPr lang="en-US" sz="1800" dirty="0" err="1">
                <a:effectLst/>
                <a:latin typeface="Arial" panose="020B0604020202020204" pitchFamily="34" charset="0"/>
                <a:ea typeface="Arial" panose="020B0604020202020204" pitchFamily="34" charset="0"/>
              </a:rPr>
              <a:t>behaviours</a:t>
            </a:r>
            <a:r>
              <a:rPr lang="en-US" sz="1800" dirty="0">
                <a:effectLst/>
                <a:latin typeface="Arial" panose="020B0604020202020204" pitchFamily="34" charset="0"/>
                <a:ea typeface="Arial" panose="020B0604020202020204" pitchFamily="34" charset="0"/>
              </a:rPr>
              <a:t>.</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Opportunity is enhanced by offering unlimited access to evidence-based health information and behaviour support using mobile technology. Wearable devices can be integrated to enable users to access preventive interventions at any time and place, which removes the traditional barriers to accessing healthcare (NHS England, 2024b).</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Motivation is enhanced through </a:t>
            </a:r>
            <a:r>
              <a:rPr lang="en-US" sz="1800" dirty="0" err="1">
                <a:effectLst/>
                <a:latin typeface="Arial" panose="020B0604020202020204" pitchFamily="34" charset="0"/>
                <a:ea typeface="Arial" panose="020B0604020202020204" pitchFamily="34" charset="0"/>
              </a:rPr>
              <a:t>personalised</a:t>
            </a:r>
            <a:r>
              <a:rPr lang="en-US" sz="1800" dirty="0">
                <a:effectLst/>
                <a:latin typeface="Arial" panose="020B0604020202020204" pitchFamily="34" charset="0"/>
                <a:ea typeface="Arial" panose="020B0604020202020204" pitchFamily="34" charset="0"/>
              </a:rPr>
              <a:t> feedback, achievement tracking,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nudges and AI-generated encouragement messages. These characteristics strengthen the positive </a:t>
            </a:r>
            <a:r>
              <a:rPr lang="en-US" sz="1800" dirty="0" err="1">
                <a:effectLst/>
                <a:latin typeface="Arial" panose="020B0604020202020204" pitchFamily="34" charset="0"/>
                <a:ea typeface="Arial" panose="020B0604020202020204" pitchFamily="34" charset="0"/>
              </a:rPr>
              <a:t>behaviours</a:t>
            </a:r>
            <a:r>
              <a:rPr lang="en-US" sz="1800" dirty="0">
                <a:effectLst/>
                <a:latin typeface="Arial" panose="020B0604020202020204" pitchFamily="34" charset="0"/>
                <a:ea typeface="Arial" panose="020B0604020202020204" pitchFamily="34" charset="0"/>
              </a:rPr>
              <a:t> and contribute to maintaining engagement in the long-term. Evidence shows that digital health interventions that are based on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science frameworks tend to be more effective in leading to meaningful and sustained health behaviour change than interventions that are not based on theoretical frameworks (Michie, van </a:t>
            </a:r>
            <a:r>
              <a:rPr lang="en-US" sz="1800" dirty="0" err="1">
                <a:effectLst/>
                <a:latin typeface="Arial" panose="020B0604020202020204" pitchFamily="34" charset="0"/>
                <a:ea typeface="Arial" panose="020B0604020202020204" pitchFamily="34" charset="0"/>
              </a:rPr>
              <a:t>Stralen</a:t>
            </a:r>
            <a:r>
              <a:rPr lang="en-US" sz="1800" dirty="0">
                <a:effectLst/>
                <a:latin typeface="Arial" panose="020B0604020202020204" pitchFamily="34" charset="0"/>
                <a:ea typeface="Arial" panose="020B0604020202020204" pitchFamily="34" charset="0"/>
              </a:rPr>
              <a:t> and West, 2011; Wang et al., 2023).</a:t>
            </a:r>
          </a:p>
          <a:p>
            <a:pPr marL="0" marR="0" algn="just">
              <a:lnSpc>
                <a:spcPct val="150000"/>
              </a:lnSpc>
              <a:spcBef>
                <a:spcPts val="0"/>
              </a:spcBef>
              <a:spcAft>
                <a:spcPts val="600"/>
              </a:spcAft>
            </a:pPr>
            <a:r>
              <a:rPr lang="en-US" sz="1800" b="1" kern="0" dirty="0">
                <a:solidFill>
                  <a:srgbClr val="002060"/>
                </a:solidFill>
                <a:effectLst/>
                <a:latin typeface="Arial" panose="020B0604020202020204" pitchFamily="34" charset="0"/>
              </a:rPr>
              <a:t>4. Digital Health Inequality</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4.1 Challenges</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Even though there are significant opportunities of disease prevention through digital health technologies, they can also be the source of digital health inequalities. Digital inequality is the difference in access to digital devices, internet access, digital literacy and capacity to effectively use health technologies (The Lancet Digital Health, 2023). Such disparities are usually related to socioeconomic status, age, education level, disability and geographical location.</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Elderly people, those in less affluent families and those with low levels of digital literacy can have problems with interacting with AI-based health interventions. Moreover, the issues of privacy, cybersecurity and mistrust in artificial intelligence can decrease the adoption by some groups (World Health Organization, 2021). Unless such barriers are appropriately tackled, digital interventions will run the risk of favoring already privileged groups at the expense of vulnerable groups.</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4.2 Reducing Inequalities</a:t>
            </a:r>
          </a:p>
          <a:p>
            <a:pPr marL="0" marR="0" algn="just">
              <a:lnSpc>
                <a:spcPct val="150000"/>
              </a:lnSpc>
              <a:spcBef>
                <a:spcPts val="0"/>
              </a:spcBef>
              <a:spcAft>
                <a:spcPts val="600"/>
              </a:spcAft>
            </a:pP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must be developed with the principles of inclusivity and usability to encourage fair access. The application must also include easy navigation systems, multilingual systems, voice-assisted applications and accessibility modifications to enable users with visual or physical impairments to use the application. The educational contents must be written in simple language to suit the different health literacy levels.</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Cooperation with healthcare providers, local </a:t>
            </a:r>
            <a:r>
              <a:rPr lang="en-US" sz="1800" dirty="0" err="1">
                <a:effectLst/>
                <a:latin typeface="Arial" panose="020B0604020202020204" pitchFamily="34" charset="0"/>
                <a:ea typeface="Arial" panose="020B0604020202020204" pitchFamily="34" charset="0"/>
              </a:rPr>
              <a:t>organisations</a:t>
            </a:r>
            <a:r>
              <a:rPr lang="en-US" sz="1800" dirty="0">
                <a:effectLst/>
                <a:latin typeface="Arial" panose="020B0604020202020204" pitchFamily="34" charset="0"/>
                <a:ea typeface="Arial" panose="020B0604020202020204" pitchFamily="34" charset="0"/>
              </a:rPr>
              <a:t> and local health agencies may also aid in digital inclusion by providing digital skills training and alternative access channels to underserved audiences. Also, financial barriers to participation can be minimized by ensuring compatibility with cheaper mobile devices (The Lancet Digital Health, 2023).</a:t>
            </a:r>
          </a:p>
          <a:p>
            <a:pPr marL="0" marR="0" algn="just">
              <a:lnSpc>
                <a:spcPct val="150000"/>
              </a:lnSpc>
              <a:spcBef>
                <a:spcPts val="0"/>
              </a:spcBef>
              <a:spcAft>
                <a:spcPts val="600"/>
              </a:spcAft>
            </a:pPr>
            <a:r>
              <a:rPr lang="en-US" sz="1800" b="1" kern="0" dirty="0">
                <a:solidFill>
                  <a:srgbClr val="002060"/>
                </a:solidFill>
                <a:effectLst/>
                <a:latin typeface="Arial" panose="020B0604020202020204" pitchFamily="34" charset="0"/>
              </a:rPr>
              <a:t>5. Expected Outcomes</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5.1 Anticipated Impact</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It is anticipated that the implementation of the COM-B framework in </a:t>
            </a: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will support the sustainable behaviour change in people who are at risk of developing T2D. The intervention will promote adherence to healthy dietary </a:t>
            </a:r>
            <a:r>
              <a:rPr lang="en-US" sz="1800" dirty="0" err="1">
                <a:effectLst/>
                <a:latin typeface="Arial" panose="020B0604020202020204" pitchFamily="34" charset="0"/>
                <a:ea typeface="Arial" panose="020B0604020202020204" pitchFamily="34" charset="0"/>
              </a:rPr>
              <a:t>behaviours</a:t>
            </a:r>
            <a:r>
              <a:rPr lang="en-US" sz="1800" dirty="0">
                <a:effectLst/>
                <a:latin typeface="Arial" panose="020B0604020202020204" pitchFamily="34" charset="0"/>
                <a:ea typeface="Arial" panose="020B0604020202020204" pitchFamily="34" charset="0"/>
              </a:rPr>
              <a:t> by increasing physical activity levels, strengthening self-efficacy and weight management in the context of making health-related decisions (Michie, van </a:t>
            </a:r>
            <a:r>
              <a:rPr lang="en-US" sz="1800" dirty="0" err="1">
                <a:effectLst/>
                <a:latin typeface="Arial" panose="020B0604020202020204" pitchFamily="34" charset="0"/>
                <a:ea typeface="Arial" panose="020B0604020202020204" pitchFamily="34" charset="0"/>
              </a:rPr>
              <a:t>Stralen</a:t>
            </a:r>
            <a:r>
              <a:rPr lang="en-US" sz="1800" dirty="0">
                <a:effectLst/>
                <a:latin typeface="Arial" panose="020B0604020202020204" pitchFamily="34" charset="0"/>
                <a:ea typeface="Arial" panose="020B0604020202020204" pitchFamily="34" charset="0"/>
              </a:rPr>
              <a:t> and West, 2011).</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The digital health research evidence indicates that </a:t>
            </a:r>
            <a:r>
              <a:rPr lang="en-US" sz="1800" dirty="0" err="1">
                <a:effectLst/>
                <a:latin typeface="Arial" panose="020B0604020202020204" pitchFamily="34" charset="0"/>
                <a:ea typeface="Arial" panose="020B0604020202020204" pitchFamily="34" charset="0"/>
              </a:rPr>
              <a:t>individualised</a:t>
            </a:r>
            <a:r>
              <a:rPr lang="en-US" sz="1800" dirty="0">
                <a:effectLst/>
                <a:latin typeface="Arial" panose="020B0604020202020204" pitchFamily="34" charset="0"/>
                <a:ea typeface="Arial" panose="020B0604020202020204" pitchFamily="34" charset="0"/>
              </a:rPr>
              <a:t> coaching, self-monitoring and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feedback may be effectively used to positively affect health </a:t>
            </a:r>
            <a:r>
              <a:rPr lang="en-US" sz="1800" dirty="0" err="1">
                <a:effectLst/>
                <a:latin typeface="Arial" panose="020B0604020202020204" pitchFamily="34" charset="0"/>
                <a:ea typeface="Arial" panose="020B0604020202020204" pitchFamily="34" charset="0"/>
              </a:rPr>
              <a:t>behaviours</a:t>
            </a:r>
            <a:r>
              <a:rPr lang="en-US" sz="1800" dirty="0">
                <a:effectLst/>
                <a:latin typeface="Arial" panose="020B0604020202020204" pitchFamily="34" charset="0"/>
                <a:ea typeface="Arial" panose="020B0604020202020204" pitchFamily="34" charset="0"/>
              </a:rPr>
              <a:t> and clinical outcomes in populations at risk of chronic illness (Wang et al., 2023; Zhou et al., 2023). Therefore, </a:t>
            </a: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can facilitate a decrease in the incidence of T2D, decrease healthcare use and enhance the quality of life.</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5.2 Critical Perspective</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Although such benefits are expected, continued user engagement is crucial to the success of the intervention. Past research shows that a significant portion of users abandon health apps when motivation wanes, and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results cannot be sustained (</a:t>
            </a:r>
            <a:r>
              <a:rPr lang="en-US" sz="1800" dirty="0" err="1">
                <a:effectLst/>
                <a:latin typeface="Arial" panose="020B0604020202020204" pitchFamily="34" charset="0"/>
                <a:ea typeface="Arial" panose="020B0604020202020204" pitchFamily="34" charset="0"/>
              </a:rPr>
              <a:t>Perski</a:t>
            </a:r>
            <a:r>
              <a:rPr lang="en-US" sz="1800" dirty="0">
                <a:effectLst/>
                <a:latin typeface="Arial" panose="020B0604020202020204" pitchFamily="34" charset="0"/>
                <a:ea typeface="Arial" panose="020B0604020202020204" pitchFamily="34" charset="0"/>
              </a:rPr>
              <a:t> et al., 2019). Moreover, AI-generated suggestions might be less useful when perceived by users as intrusive, repetitive or not relevant to them personally.</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Another issue is the data privacy concerns. Governance frameworks are needed to safeguard the collection and analysis of sensitive health information, clear data management procedures and adherence to ethical and legal norms (World Health Organization, 2021). Thus, even though </a:t>
            </a: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has a lot of potential, its success in the long term will be determined by the good governance, user trust, accessibility and continuous engagement measures.</a:t>
            </a:r>
          </a:p>
          <a:p>
            <a:pPr marL="0" marR="0" algn="just">
              <a:lnSpc>
                <a:spcPct val="150000"/>
              </a:lnSpc>
              <a:spcBef>
                <a:spcPts val="0"/>
              </a:spcBef>
              <a:spcAft>
                <a:spcPts val="600"/>
              </a:spcAft>
            </a:pPr>
            <a:r>
              <a:rPr lang="en-US" sz="1800" b="1" kern="0" dirty="0">
                <a:solidFill>
                  <a:srgbClr val="002060"/>
                </a:solidFill>
                <a:effectLst/>
                <a:latin typeface="Arial" panose="020B0604020202020204" pitchFamily="34" charset="0"/>
              </a:rPr>
              <a:t>6. Policy, Education and Research Implications</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6.1 Policy</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The growing incorporation of AI in health promotion underscores the necessity of having policies that favor responsible innovation, digital inclusion and ethical data governance. The policymakers should provide clear regulatory frameworks that guarantee transparency, accountability and patient safety and promote innovation in digital health systems (World Health Organization, 2021). Digital infrastructures and digital literacy </a:t>
            </a:r>
            <a:r>
              <a:rPr lang="en-US" sz="1800" dirty="0" err="1">
                <a:effectLst/>
                <a:latin typeface="Arial" panose="020B0604020202020204" pitchFamily="34" charset="0"/>
                <a:ea typeface="Arial" panose="020B0604020202020204" pitchFamily="34" charset="0"/>
              </a:rPr>
              <a:t>programmes</a:t>
            </a:r>
            <a:r>
              <a:rPr lang="en-US" sz="1800" dirty="0">
                <a:effectLst/>
                <a:latin typeface="Arial" panose="020B0604020202020204" pitchFamily="34" charset="0"/>
                <a:ea typeface="Arial" panose="020B0604020202020204" pitchFamily="34" charset="0"/>
              </a:rPr>
              <a:t> will also have to be invested in to reduce inequalities and maximize population-level benefits.</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6.2 Education</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The digital health technologies are changing the manner in which health information is provided and accessed. Healthcare professionals thus need to be equipped with superior digital skills to make them effectively use AI-enabled tools in preventive healthcare services. Education of the public is also a crucial factor to enhance health literacy and digital literacy and confidence in the use of digital health interventions (NHS England, 2024b).</a:t>
            </a:r>
          </a:p>
          <a:p>
            <a:pPr marL="0" marR="0" algn="just">
              <a:lnSpc>
                <a:spcPct val="150000"/>
              </a:lnSpc>
              <a:spcBef>
                <a:spcPts val="0"/>
              </a:spcBef>
              <a:spcAft>
                <a:spcPts val="600"/>
              </a:spcAft>
            </a:pPr>
            <a:r>
              <a:rPr lang="en-US" sz="1800" b="1" dirty="0">
                <a:solidFill>
                  <a:srgbClr val="0070C0"/>
                </a:solidFill>
                <a:effectLst/>
                <a:latin typeface="Arial" panose="020B0604020202020204" pitchFamily="34" charset="0"/>
              </a:rPr>
              <a:t>6.3 Research</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It needs to be followed up by further research to determine the long-term efficacy, cost-efficacy, and acceptability of AI-based digital health interventions. Future research ought to focus on the patterns of user engagement,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changes and the effects of digital interventions on health disparities among various population groups. Also, studies examining ethical governance, algorithmic transparency and trust in AI systems will be essential as digital health technologies start to become more integrated into the practice of public health (The Lancet Digital Health, 2023).</a:t>
            </a:r>
          </a:p>
          <a:p>
            <a:pPr marL="0" marR="0" algn="just">
              <a:lnSpc>
                <a:spcPct val="150000"/>
              </a:lnSpc>
              <a:spcBef>
                <a:spcPts val="0"/>
              </a:spcBef>
              <a:spcAft>
                <a:spcPts val="600"/>
              </a:spcAft>
            </a:pPr>
            <a:br>
              <a:rPr lang="en-US" sz="1800" dirty="0">
                <a:effectLst/>
                <a:latin typeface="Arial" panose="020B0604020202020204" pitchFamily="34" charset="0"/>
                <a:ea typeface="Arial" panose="020B0604020202020204" pitchFamily="34" charset="0"/>
              </a:rPr>
            </a:br>
            <a:r>
              <a:rPr lang="en-US" sz="1800" dirty="0">
                <a:effectLst/>
                <a:latin typeface="Arial" panose="020B0604020202020204" pitchFamily="34" charset="0"/>
                <a:ea typeface="Arial" panose="020B0604020202020204" pitchFamily="34" charset="0"/>
              </a:rPr>
              <a:t> </a:t>
            </a:r>
          </a:p>
          <a:p>
            <a:pPr marL="0" marR="0" algn="just">
              <a:lnSpc>
                <a:spcPct val="150000"/>
              </a:lnSpc>
              <a:spcBef>
                <a:spcPts val="0"/>
              </a:spcBef>
              <a:spcAft>
                <a:spcPts val="600"/>
              </a:spcAft>
            </a:pPr>
            <a:r>
              <a:rPr lang="en-US" sz="1800" b="1" kern="0" dirty="0">
                <a:solidFill>
                  <a:srgbClr val="002060"/>
                </a:solidFill>
                <a:effectLst/>
                <a:latin typeface="Arial" panose="020B0604020202020204" pitchFamily="34" charset="0"/>
              </a:rPr>
              <a:t>7. Conclusion</a:t>
            </a:r>
          </a:p>
          <a:p>
            <a:pPr marL="0" marR="0" algn="just">
              <a:lnSpc>
                <a:spcPct val="150000"/>
              </a:lnSpc>
              <a:spcBef>
                <a:spcPts val="0"/>
              </a:spcBef>
              <a:spcAft>
                <a:spcPts val="600"/>
              </a:spcAft>
            </a:pPr>
            <a:r>
              <a:rPr lang="en-US" sz="1800" dirty="0" err="1">
                <a:effectLst/>
                <a:latin typeface="Arial" panose="020B0604020202020204" pitchFamily="34" charset="0"/>
                <a:ea typeface="Arial" panose="020B0604020202020204" pitchFamily="34" charset="0"/>
              </a:rPr>
              <a:t>DiaWell</a:t>
            </a:r>
            <a:r>
              <a:rPr lang="en-US" sz="1800" dirty="0">
                <a:effectLst/>
                <a:latin typeface="Arial" panose="020B0604020202020204" pitchFamily="34" charset="0"/>
                <a:ea typeface="Arial" panose="020B0604020202020204" pitchFamily="34" charset="0"/>
              </a:rPr>
              <a:t> is a novel AI-based digital health promotion program that can help reduce the increasing burden of Type 2 diabetes by providing </a:t>
            </a:r>
            <a:r>
              <a:rPr lang="en-US" sz="1800" dirty="0" err="1">
                <a:effectLst/>
                <a:latin typeface="Arial" panose="020B0604020202020204" pitchFamily="34" charset="0"/>
                <a:ea typeface="Arial" panose="020B0604020202020204" pitchFamily="34" charset="0"/>
              </a:rPr>
              <a:t>personalised</a:t>
            </a:r>
            <a:r>
              <a:rPr lang="en-US" sz="1800" dirty="0">
                <a:effectLst/>
                <a:latin typeface="Arial" panose="020B0604020202020204" pitchFamily="34" charset="0"/>
                <a:ea typeface="Arial" panose="020B0604020202020204" pitchFamily="34" charset="0"/>
              </a:rPr>
              <a:t> </a:t>
            </a:r>
            <a:r>
              <a:rPr lang="en-US" sz="1800" dirty="0" err="1">
                <a:effectLst/>
                <a:latin typeface="Arial" panose="020B0604020202020204" pitchFamily="34" charset="0"/>
                <a:ea typeface="Arial" panose="020B0604020202020204" pitchFamily="34" charset="0"/>
              </a:rPr>
              <a:t>behavioural</a:t>
            </a:r>
            <a:r>
              <a:rPr lang="en-US" sz="1800" dirty="0">
                <a:effectLst/>
                <a:latin typeface="Arial" panose="020B0604020202020204" pitchFamily="34" charset="0"/>
                <a:ea typeface="Arial" panose="020B0604020202020204" pitchFamily="34" charset="0"/>
              </a:rPr>
              <a:t> support. Following the principles of health promotion and focusing on empowerment, prevention and equity, the intervention can enhance the health </a:t>
            </a:r>
            <a:r>
              <a:rPr lang="en-US" sz="1800" dirty="0" err="1">
                <a:effectLst/>
                <a:latin typeface="Arial" panose="020B0604020202020204" pitchFamily="34" charset="0"/>
                <a:ea typeface="Arial" panose="020B0604020202020204" pitchFamily="34" charset="0"/>
              </a:rPr>
              <a:t>behaviours</a:t>
            </a:r>
            <a:r>
              <a:rPr lang="en-US" sz="1800" dirty="0">
                <a:effectLst/>
                <a:latin typeface="Arial" panose="020B0604020202020204" pitchFamily="34" charset="0"/>
                <a:ea typeface="Arial" panose="020B0604020202020204" pitchFamily="34" charset="0"/>
              </a:rPr>
              <a:t> and decrease the risk of disease. Nevertheless, in order to be successful, it is crucial to address digital inequalities, keep users engaged and ethically governed. AI-based digital health interventions can contribute immensely to the future population health outcomes with the right policy support, education, and continuous research.</a:t>
            </a:r>
          </a:p>
          <a:p>
            <a:pPr marL="0" marR="0" algn="just">
              <a:lnSpc>
                <a:spcPct val="150000"/>
              </a:lnSpc>
              <a:spcBef>
                <a:spcPts val="0"/>
              </a:spcBef>
              <a:spcAft>
                <a:spcPts val="600"/>
              </a:spcAft>
            </a:pPr>
            <a:r>
              <a:rPr lang="en-US" sz="1800" dirty="0">
                <a:effectLst/>
                <a:latin typeface="Arial" panose="020B0604020202020204" pitchFamily="34" charset="0"/>
                <a:ea typeface="Arial" panose="020B0604020202020204" pitchFamily="34" charset="0"/>
              </a:rPr>
              <a:t> </a:t>
            </a:r>
          </a:p>
          <a:p>
            <a:pPr marL="0" marR="0" algn="just">
              <a:lnSpc>
                <a:spcPct val="150000"/>
              </a:lnSpc>
              <a:spcBef>
                <a:spcPts val="0"/>
              </a:spcBef>
              <a:spcAft>
                <a:spcPts val="600"/>
              </a:spcAft>
            </a:pPr>
            <a:br>
              <a:rPr lang="en-US" sz="1800" b="1" dirty="0">
                <a:effectLst/>
                <a:latin typeface="Arial" panose="020B0604020202020204" pitchFamily="34" charset="0"/>
                <a:ea typeface="Arial" panose="020B0604020202020204" pitchFamily="34" charset="0"/>
              </a:rPr>
            </a:br>
            <a:r>
              <a:rPr lang="en-US" sz="1800" b="1" dirty="0">
                <a:effectLst/>
                <a:latin typeface="Arial" panose="020B0604020202020204" pitchFamily="34" charset="0"/>
                <a:ea typeface="Arial" panose="020B0604020202020204" pitchFamily="34" charset="0"/>
              </a:rPr>
              <a:t>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600"/>
              </a:spcAft>
            </a:pPr>
            <a:r>
              <a:rPr lang="en-US" sz="1800" b="1" kern="0" dirty="0">
                <a:solidFill>
                  <a:srgbClr val="002060"/>
                </a:solidFill>
                <a:effectLst/>
                <a:latin typeface="Arial" panose="020B0604020202020204" pitchFamily="34" charset="0"/>
              </a:rPr>
              <a:t>References</a:t>
            </a:r>
          </a:p>
          <a:p>
            <a:pPr marL="457200" marR="0" indent="-457200">
              <a:lnSpc>
                <a:spcPct val="150000"/>
              </a:lnSpc>
              <a:spcBef>
                <a:spcPts val="500"/>
              </a:spcBef>
              <a:spcAft>
                <a:spcPts val="1200"/>
              </a:spcAft>
            </a:pPr>
            <a:r>
              <a:rPr lang="en-US" sz="1800" dirty="0">
                <a:effectLst/>
                <a:latin typeface="Arial" panose="020B0604020202020204" pitchFamily="34" charset="0"/>
                <a:ea typeface="Times New Roman" panose="02020603050405020304" pitchFamily="18" charset="0"/>
              </a:rPr>
              <a:t>Adeniran, A. (2019) ‘Mobile Health Technology (mHealth): Apps That Can Help You Manage Your Diabetes Condition’, </a:t>
            </a:r>
            <a:r>
              <a:rPr lang="en-US" sz="1800" i="1" dirty="0" err="1">
                <a:effectLst/>
                <a:latin typeface="Arial" panose="020B0604020202020204" pitchFamily="34" charset="0"/>
                <a:ea typeface="Times New Roman" panose="02020603050405020304" pitchFamily="18" charset="0"/>
              </a:rPr>
              <a:t>HubPages</a:t>
            </a:r>
            <a:r>
              <a:rPr lang="en-US" sz="1800" dirty="0">
                <a:effectLst/>
                <a:latin typeface="Arial" panose="020B0604020202020204" pitchFamily="34" charset="0"/>
                <a:ea typeface="Times New Roman" panose="02020603050405020304" pitchFamily="18" charset="0"/>
              </a:rPr>
              <a:t>. Available at: </a:t>
            </a:r>
            <a:r>
              <a:rPr lang="en-US" sz="1800" u="sng" dirty="0">
                <a:solidFill>
                  <a:srgbClr val="0000FF"/>
                </a:solidFill>
                <a:effectLst/>
                <a:latin typeface="Arial" panose="020B0604020202020204" pitchFamily="34" charset="0"/>
                <a:ea typeface="Times New Roman" panose="02020603050405020304" pitchFamily="18" charset="0"/>
                <a:hlinkClick r:id="rId3"/>
              </a:rPr>
              <a:t>https://discover.hubpages.com/health/Mobile-Health-Technology-mHealth-Apps-that-can-help-you-manage-your-diabetes-condition</a:t>
            </a:r>
            <a:r>
              <a:rPr lang="en-US" sz="1800" dirty="0">
                <a:effectLst/>
                <a:latin typeface="Arial" panose="020B0604020202020204" pitchFamily="34" charset="0"/>
                <a:ea typeface="Times New Roman" panose="02020603050405020304" pitchFamily="18" charset="0"/>
              </a:rPr>
              <a:t> (Accessed: 22 June 2026).\</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Carrier, J. (2019) </a:t>
            </a:r>
            <a:r>
              <a:rPr lang="en-US" sz="1800" i="1" dirty="0">
                <a:effectLst/>
                <a:latin typeface="Arial" panose="020B0604020202020204" pitchFamily="34" charset="0"/>
                <a:ea typeface="Arial" panose="020B0604020202020204" pitchFamily="34" charset="0"/>
              </a:rPr>
              <a:t>The Behavior Change Wheel: A Simple Introduction</a:t>
            </a:r>
            <a:r>
              <a:rPr lang="en-US" sz="1800" dirty="0">
                <a:effectLst/>
                <a:latin typeface="Arial" panose="020B0604020202020204" pitchFamily="34" charset="0"/>
                <a:ea typeface="Arial" panose="020B0604020202020204" pitchFamily="34" charset="0"/>
              </a:rPr>
              <a:t>. </a:t>
            </a:r>
            <a:r>
              <a:rPr lang="en-US" sz="1800" dirty="0" err="1">
                <a:effectLst/>
                <a:latin typeface="Arial" panose="020B0604020202020204" pitchFamily="34" charset="0"/>
                <a:ea typeface="Arial" panose="020B0604020202020204" pitchFamily="34" charset="0"/>
              </a:rPr>
              <a:t>PeopleShift</a:t>
            </a:r>
            <a:r>
              <a:rPr lang="en-US" sz="1800" dirty="0">
                <a:effectLst/>
                <a:latin typeface="Arial" panose="020B0604020202020204" pitchFamily="34" charset="0"/>
                <a:ea typeface="Arial" panose="020B0604020202020204" pitchFamily="34" charset="0"/>
              </a:rPr>
              <a:t>, 11 July.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4"/>
              </a:rPr>
              <a:t> </a:t>
            </a:r>
            <a:r>
              <a:rPr lang="en-US" sz="1800" u="sng" dirty="0">
                <a:solidFill>
                  <a:srgbClr val="1155CC"/>
                </a:solidFill>
                <a:effectLst/>
                <a:latin typeface="Arial" panose="020B0604020202020204" pitchFamily="34" charset="0"/>
                <a:ea typeface="Arial" panose="020B0604020202020204" pitchFamily="34" charset="0"/>
                <a:hlinkClick r:id="rId4"/>
              </a:rPr>
              <a:t>https://people-shift.com/articles/the-behavior-change-wheel/</a:t>
            </a:r>
            <a:r>
              <a:rPr lang="en-US" sz="1800" dirty="0">
                <a:effectLst/>
                <a:latin typeface="Arial" panose="020B0604020202020204" pitchFamily="34" charset="0"/>
                <a:ea typeface="Arial" panose="020B0604020202020204" pitchFamily="34" charset="0"/>
              </a:rPr>
              <a:t> (Accessed: 22 June 2026). </a:t>
            </a:r>
          </a:p>
          <a:p>
            <a:pPr marL="457200" marR="0" indent="-457200" algn="just">
              <a:lnSpc>
                <a:spcPct val="150000"/>
              </a:lnSpc>
              <a:spcBef>
                <a:spcPts val="0"/>
              </a:spcBef>
              <a:spcAft>
                <a:spcPts val="1200"/>
              </a:spcAft>
            </a:pPr>
            <a:r>
              <a:rPr lang="en-US" sz="1800" dirty="0" err="1">
                <a:effectLst/>
                <a:latin typeface="Arial" panose="020B0604020202020204" pitchFamily="34" charset="0"/>
                <a:ea typeface="Arial" panose="020B0604020202020204" pitchFamily="34" charset="0"/>
              </a:rPr>
              <a:t>DataFlair</a:t>
            </a:r>
            <a:r>
              <a:rPr lang="en-US" sz="1800" dirty="0">
                <a:effectLst/>
                <a:latin typeface="Arial" panose="020B0604020202020204" pitchFamily="34" charset="0"/>
                <a:ea typeface="Arial" panose="020B0604020202020204" pitchFamily="34" charset="0"/>
              </a:rPr>
              <a:t> (2023) </a:t>
            </a:r>
            <a:r>
              <a:rPr lang="en-US" sz="1800" i="1" dirty="0">
                <a:effectLst/>
                <a:latin typeface="Arial" panose="020B0604020202020204" pitchFamily="34" charset="0"/>
                <a:ea typeface="Arial" panose="020B0604020202020204" pitchFamily="34" charset="0"/>
              </a:rPr>
              <a:t>Artificial Intelligence (AI) in Healthcare Sector: Applications, Benefits and Challenges</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5"/>
              </a:rPr>
              <a:t> </a:t>
            </a:r>
            <a:r>
              <a:rPr lang="en-US" sz="1800" u="sng" dirty="0">
                <a:solidFill>
                  <a:srgbClr val="1155CC"/>
                </a:solidFill>
                <a:effectLst/>
                <a:latin typeface="Arial" panose="020B0604020202020204" pitchFamily="34" charset="0"/>
                <a:ea typeface="Arial" panose="020B0604020202020204" pitchFamily="34" charset="0"/>
                <a:hlinkClick r:id="rId5"/>
              </a:rPr>
              <a:t>https://data-flair.training/blogs/ai-in-healthcare-sector/</a:t>
            </a:r>
            <a:r>
              <a:rPr lang="en-US" sz="1800" dirty="0">
                <a:effectLst/>
                <a:latin typeface="Arial" panose="020B0604020202020204" pitchFamily="34" charset="0"/>
                <a:ea typeface="Arial" panose="020B0604020202020204" pitchFamily="34" charset="0"/>
              </a:rPr>
              <a:t> (Accessed: 22 June 2026).</a:t>
            </a:r>
          </a:p>
          <a:p>
            <a:pPr marL="457200" marR="0" indent="-457200">
              <a:lnSpc>
                <a:spcPct val="150000"/>
              </a:lnSpc>
              <a:spcBef>
                <a:spcPts val="500"/>
              </a:spcBef>
              <a:spcAft>
                <a:spcPts val="1200"/>
              </a:spcAft>
            </a:pPr>
            <a:r>
              <a:rPr lang="en-US" sz="1800" dirty="0">
                <a:effectLst/>
                <a:latin typeface="Arial" panose="020B0604020202020204" pitchFamily="34" charset="0"/>
                <a:ea typeface="Times New Roman" panose="02020603050405020304" pitchFamily="18" charset="0"/>
              </a:rPr>
              <a:t>Hasan, S.N. (2025) </a:t>
            </a:r>
            <a:r>
              <a:rPr lang="en-US" sz="1800" i="1" dirty="0">
                <a:effectLst/>
                <a:latin typeface="Arial" panose="020B0604020202020204" pitchFamily="34" charset="0"/>
                <a:ea typeface="Times New Roman" panose="02020603050405020304" pitchFamily="18" charset="0"/>
              </a:rPr>
              <a:t>AI Health Dashboard &amp; Calorie Tracking Mobile App Design</a:t>
            </a:r>
            <a:r>
              <a:rPr lang="en-US" sz="1800" dirty="0">
                <a:effectLst/>
                <a:latin typeface="Arial" panose="020B0604020202020204" pitchFamily="34" charset="0"/>
                <a:ea typeface="Times New Roman" panose="02020603050405020304" pitchFamily="18" charset="0"/>
              </a:rPr>
              <a:t>. </a:t>
            </a:r>
            <a:r>
              <a:rPr lang="en-US" sz="1800" dirty="0" err="1">
                <a:effectLst/>
                <a:latin typeface="Arial" panose="020B0604020202020204" pitchFamily="34" charset="0"/>
                <a:ea typeface="Times New Roman" panose="02020603050405020304" pitchFamily="18" charset="0"/>
              </a:rPr>
              <a:t>Dribbble</a:t>
            </a:r>
            <a:r>
              <a:rPr lang="en-US" sz="1800" dirty="0">
                <a:effectLst/>
                <a:latin typeface="Arial" panose="020B0604020202020204" pitchFamily="34" charset="0"/>
                <a:ea typeface="Times New Roman" panose="02020603050405020304" pitchFamily="18" charset="0"/>
              </a:rPr>
              <a:t>. Available at: </a:t>
            </a:r>
            <a:r>
              <a:rPr lang="en-US" sz="1800" u="sng" dirty="0">
                <a:solidFill>
                  <a:srgbClr val="0000FF"/>
                </a:solidFill>
                <a:effectLst/>
                <a:latin typeface="Arial" panose="020B0604020202020204" pitchFamily="34" charset="0"/>
                <a:ea typeface="Times New Roman" panose="02020603050405020304" pitchFamily="18" charset="0"/>
                <a:hlinkClick r:id="rId6"/>
              </a:rPr>
              <a:t>https://dribbble.com/shots/27358986-AI-Health-Dashboard-Calorie-Tracking-Mobile-App-Design</a:t>
            </a:r>
            <a:r>
              <a:rPr lang="en-US" sz="1800" dirty="0">
                <a:effectLst/>
                <a:latin typeface="Arial" panose="020B0604020202020204" pitchFamily="34" charset="0"/>
                <a:ea typeface="Times New Roman" panose="02020603050405020304" pitchFamily="18" charset="0"/>
              </a:rPr>
              <a:t> (Accessed: 22 June 2026).</a:t>
            </a:r>
            <a:endParaRPr lang="en-US" sz="1800" dirty="0">
              <a:effectLst/>
              <a:latin typeface="Times New Roman" panose="02020603050405020304" pitchFamily="18" charset="0"/>
              <a:ea typeface="Times New Roman" panose="02020603050405020304" pitchFamily="18" charset="0"/>
            </a:endParaRPr>
          </a:p>
          <a:p>
            <a:pPr marL="457200" marR="0" indent="-457200" algn="just">
              <a:lnSpc>
                <a:spcPct val="150000"/>
              </a:lnSpc>
              <a:spcBef>
                <a:spcPts val="0"/>
              </a:spcBef>
              <a:spcAft>
                <a:spcPts val="1200"/>
              </a:spcAft>
            </a:pPr>
            <a:r>
              <a:rPr lang="en-US" sz="1800" dirty="0" err="1">
                <a:effectLst/>
                <a:latin typeface="Arial" panose="020B0604020202020204" pitchFamily="34" charset="0"/>
                <a:ea typeface="Arial" panose="020B0604020202020204" pitchFamily="34" charset="0"/>
              </a:rPr>
              <a:t>Kayyali</a:t>
            </a:r>
            <a:r>
              <a:rPr lang="en-US" sz="1800" dirty="0">
                <a:effectLst/>
                <a:latin typeface="Arial" panose="020B0604020202020204" pitchFamily="34" charset="0"/>
                <a:ea typeface="Arial" panose="020B0604020202020204" pitchFamily="34" charset="0"/>
              </a:rPr>
              <a:t>, R., </a:t>
            </a:r>
            <a:r>
              <a:rPr lang="en-US" sz="1800" dirty="0" err="1">
                <a:effectLst/>
                <a:latin typeface="Arial" panose="020B0604020202020204" pitchFamily="34" charset="0"/>
                <a:ea typeface="Arial" panose="020B0604020202020204" pitchFamily="34" charset="0"/>
              </a:rPr>
              <a:t>Hesso</a:t>
            </a:r>
            <a:r>
              <a:rPr lang="en-US" sz="1800" dirty="0">
                <a:effectLst/>
                <a:latin typeface="Arial" panose="020B0604020202020204" pitchFamily="34" charset="0"/>
                <a:ea typeface="Arial" panose="020B0604020202020204" pitchFamily="34" charset="0"/>
              </a:rPr>
              <a:t>, I., Mahdi, A., </a:t>
            </a:r>
            <a:r>
              <a:rPr lang="en-US" sz="1800" dirty="0" err="1">
                <a:effectLst/>
                <a:latin typeface="Arial" panose="020B0604020202020204" pitchFamily="34" charset="0"/>
                <a:ea typeface="Arial" panose="020B0604020202020204" pitchFamily="34" charset="0"/>
              </a:rPr>
              <a:t>Hamzat</a:t>
            </a:r>
            <a:r>
              <a:rPr lang="en-US" sz="1800" dirty="0">
                <a:effectLst/>
                <a:latin typeface="Arial" panose="020B0604020202020204" pitchFamily="34" charset="0"/>
                <a:ea typeface="Arial" panose="020B0604020202020204" pitchFamily="34" charset="0"/>
              </a:rPr>
              <a:t>, O., </a:t>
            </a:r>
            <a:r>
              <a:rPr lang="en-US" sz="1800" dirty="0" err="1">
                <a:effectLst/>
                <a:latin typeface="Arial" panose="020B0604020202020204" pitchFamily="34" charset="0"/>
                <a:ea typeface="Arial" panose="020B0604020202020204" pitchFamily="34" charset="0"/>
              </a:rPr>
              <a:t>Adu</a:t>
            </a:r>
            <a:r>
              <a:rPr lang="en-US" sz="1800" dirty="0">
                <a:effectLst/>
                <a:latin typeface="Arial" panose="020B0604020202020204" pitchFamily="34" charset="0"/>
                <a:ea typeface="Arial" panose="020B0604020202020204" pitchFamily="34" charset="0"/>
              </a:rPr>
              <a:t>, A. and </a:t>
            </a:r>
            <a:r>
              <a:rPr lang="en-US" sz="1800" dirty="0" err="1">
                <a:effectLst/>
                <a:latin typeface="Arial" panose="020B0604020202020204" pitchFamily="34" charset="0"/>
                <a:ea typeface="Arial" panose="020B0604020202020204" pitchFamily="34" charset="0"/>
              </a:rPr>
              <a:t>Nabhani-Gebara</a:t>
            </a:r>
            <a:r>
              <a:rPr lang="en-US" sz="1800" dirty="0">
                <a:effectLst/>
                <a:latin typeface="Arial" panose="020B0604020202020204" pitchFamily="34" charset="0"/>
                <a:ea typeface="Arial" panose="020B0604020202020204" pitchFamily="34" charset="0"/>
              </a:rPr>
              <a:t>, S. (2017) ‘Telehealth: Misconceptions and experiences of healthcare professionals in England’, </a:t>
            </a:r>
            <a:r>
              <a:rPr lang="en-US" sz="1800" i="1" dirty="0">
                <a:effectLst/>
                <a:latin typeface="Arial" panose="020B0604020202020204" pitchFamily="34" charset="0"/>
                <a:ea typeface="Arial" panose="020B0604020202020204" pitchFamily="34" charset="0"/>
              </a:rPr>
              <a:t>International Journal of Pharmacy Practice</a:t>
            </a:r>
            <a:r>
              <a:rPr lang="en-US" sz="1800" dirty="0">
                <a:effectLst/>
                <a:latin typeface="Arial" panose="020B0604020202020204" pitchFamily="34" charset="0"/>
                <a:ea typeface="Arial" panose="020B0604020202020204" pitchFamily="34" charset="0"/>
              </a:rPr>
              <a:t>, 25(3), pp. 203–209.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7"/>
              </a:rPr>
              <a:t> </a:t>
            </a:r>
            <a:r>
              <a:rPr lang="en-US" sz="1800" u="sng" dirty="0">
                <a:solidFill>
                  <a:srgbClr val="1155CC"/>
                </a:solidFill>
                <a:effectLst/>
                <a:latin typeface="Arial" panose="020B0604020202020204" pitchFamily="34" charset="0"/>
                <a:ea typeface="Arial" panose="020B0604020202020204" pitchFamily="34" charset="0"/>
                <a:hlinkClick r:id="rId7"/>
              </a:rPr>
              <a:t>https://academic.oup.com/ijpp/article/25/3/203/6100177</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Michie, S., van </a:t>
            </a:r>
            <a:r>
              <a:rPr lang="en-US" sz="1800" dirty="0" err="1">
                <a:effectLst/>
                <a:latin typeface="Arial" panose="020B0604020202020204" pitchFamily="34" charset="0"/>
                <a:ea typeface="Arial" panose="020B0604020202020204" pitchFamily="34" charset="0"/>
              </a:rPr>
              <a:t>Stralen</a:t>
            </a:r>
            <a:r>
              <a:rPr lang="en-US" sz="1800" dirty="0">
                <a:effectLst/>
                <a:latin typeface="Arial" panose="020B0604020202020204" pitchFamily="34" charset="0"/>
                <a:ea typeface="Arial" panose="020B0604020202020204" pitchFamily="34" charset="0"/>
              </a:rPr>
              <a:t>, M.M. and West, R. (2011) ‘The behaviour change wheel: A new method for </a:t>
            </a:r>
            <a:r>
              <a:rPr lang="en-US" sz="1800" dirty="0" err="1">
                <a:effectLst/>
                <a:latin typeface="Arial" panose="020B0604020202020204" pitchFamily="34" charset="0"/>
                <a:ea typeface="Arial" panose="020B0604020202020204" pitchFamily="34" charset="0"/>
              </a:rPr>
              <a:t>characterising</a:t>
            </a:r>
            <a:r>
              <a:rPr lang="en-US" sz="1800" dirty="0">
                <a:effectLst/>
                <a:latin typeface="Arial" panose="020B0604020202020204" pitchFamily="34" charset="0"/>
                <a:ea typeface="Arial" panose="020B0604020202020204" pitchFamily="34" charset="0"/>
              </a:rPr>
              <a:t> and designing behaviour change interventions’, </a:t>
            </a:r>
            <a:r>
              <a:rPr lang="en-US" sz="1800" i="1" dirty="0">
                <a:effectLst/>
                <a:latin typeface="Arial" panose="020B0604020202020204" pitchFamily="34" charset="0"/>
                <a:ea typeface="Arial" panose="020B0604020202020204" pitchFamily="34" charset="0"/>
              </a:rPr>
              <a:t>Implementation Science</a:t>
            </a:r>
            <a:r>
              <a:rPr lang="en-US" sz="1800" dirty="0">
                <a:effectLst/>
                <a:latin typeface="Arial" panose="020B0604020202020204" pitchFamily="34" charset="0"/>
                <a:ea typeface="Arial" panose="020B0604020202020204" pitchFamily="34" charset="0"/>
              </a:rPr>
              <a:t>, 6(42), pp. 1–12.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8"/>
              </a:rPr>
              <a:t> </a:t>
            </a:r>
            <a:r>
              <a:rPr lang="en-US" sz="1800" u="sng" dirty="0">
                <a:solidFill>
                  <a:srgbClr val="1155CC"/>
                </a:solidFill>
                <a:effectLst/>
                <a:latin typeface="Arial" panose="020B0604020202020204" pitchFamily="34" charset="0"/>
                <a:ea typeface="Arial" panose="020B0604020202020204" pitchFamily="34" charset="0"/>
                <a:hlinkClick r:id="rId8"/>
              </a:rPr>
              <a:t>https://implementationscience.biomedcentral.com/articles/10.1186/1748-5908-6-42</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Naidoo, J. and Wills, J. (2022) </a:t>
            </a:r>
            <a:r>
              <a:rPr lang="en-US" sz="1800" i="1" dirty="0">
                <a:effectLst/>
                <a:latin typeface="Arial" panose="020B0604020202020204" pitchFamily="34" charset="0"/>
                <a:ea typeface="Arial" panose="020B0604020202020204" pitchFamily="34" charset="0"/>
              </a:rPr>
              <a:t>Foundations for Health Promotion</a:t>
            </a:r>
            <a:r>
              <a:rPr lang="en-US" sz="1800" dirty="0">
                <a:effectLst/>
                <a:latin typeface="Arial" panose="020B0604020202020204" pitchFamily="34" charset="0"/>
                <a:ea typeface="Arial" panose="020B0604020202020204" pitchFamily="34" charset="0"/>
              </a:rPr>
              <a:t>. 5th </a:t>
            </a:r>
            <a:r>
              <a:rPr lang="en-US" sz="1800" dirty="0" err="1">
                <a:effectLst/>
                <a:latin typeface="Arial" panose="020B0604020202020204" pitchFamily="34" charset="0"/>
                <a:ea typeface="Arial" panose="020B0604020202020204" pitchFamily="34" charset="0"/>
              </a:rPr>
              <a:t>edn</a:t>
            </a:r>
            <a:r>
              <a:rPr lang="en-US" sz="1800" dirty="0">
                <a:effectLst/>
                <a:latin typeface="Arial" panose="020B0604020202020204" pitchFamily="34" charset="0"/>
                <a:ea typeface="Arial" panose="020B0604020202020204" pitchFamily="34" charset="0"/>
              </a:rPr>
              <a:t>. London: Elsevier.</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National Institute for Health and Care Excellence (2022) </a:t>
            </a:r>
            <a:r>
              <a:rPr lang="en-US" sz="1800" i="1" dirty="0">
                <a:effectLst/>
                <a:latin typeface="Arial" panose="020B0604020202020204" pitchFamily="34" charset="0"/>
                <a:ea typeface="Arial" panose="020B0604020202020204" pitchFamily="34" charset="0"/>
              </a:rPr>
              <a:t>Behaviour Change: Digital and Mobile Health Interventions</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9"/>
              </a:rPr>
              <a:t> </a:t>
            </a:r>
            <a:r>
              <a:rPr lang="en-US" sz="1800" u="sng" dirty="0">
                <a:solidFill>
                  <a:srgbClr val="1155CC"/>
                </a:solidFill>
                <a:effectLst/>
                <a:latin typeface="Arial" panose="020B0604020202020204" pitchFamily="34" charset="0"/>
                <a:ea typeface="Arial" panose="020B0604020202020204" pitchFamily="34" charset="0"/>
                <a:hlinkClick r:id="rId9"/>
              </a:rPr>
              <a:t>https://www.nice.org.uk</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NHS England (2024a) </a:t>
            </a:r>
            <a:r>
              <a:rPr lang="en-US" sz="1800" i="1" dirty="0">
                <a:effectLst/>
                <a:latin typeface="Arial" panose="020B0604020202020204" pitchFamily="34" charset="0"/>
                <a:ea typeface="Arial" panose="020B0604020202020204" pitchFamily="34" charset="0"/>
              </a:rPr>
              <a:t>NHS Diabetes Prevention </a:t>
            </a:r>
            <a:r>
              <a:rPr lang="en-US" sz="1800" i="1" dirty="0" err="1">
                <a:effectLst/>
                <a:latin typeface="Arial" panose="020B0604020202020204" pitchFamily="34" charset="0"/>
                <a:ea typeface="Arial" panose="020B0604020202020204" pitchFamily="34" charset="0"/>
              </a:rPr>
              <a:t>Programme</a:t>
            </a:r>
            <a:r>
              <a:rPr lang="en-US" sz="1800" i="1" dirty="0">
                <a:effectLst/>
                <a:latin typeface="Arial" panose="020B0604020202020204" pitchFamily="34" charset="0"/>
                <a:ea typeface="Arial" panose="020B0604020202020204" pitchFamily="34" charset="0"/>
              </a:rPr>
              <a:t> – Digital Stream</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0"/>
              </a:rPr>
              <a:t> </a:t>
            </a:r>
            <a:r>
              <a:rPr lang="en-US" sz="1800" u="sng" dirty="0">
                <a:solidFill>
                  <a:srgbClr val="1155CC"/>
                </a:solidFill>
                <a:effectLst/>
                <a:latin typeface="Arial" panose="020B0604020202020204" pitchFamily="34" charset="0"/>
                <a:ea typeface="Arial" panose="020B0604020202020204" pitchFamily="34" charset="0"/>
                <a:hlinkClick r:id="rId10"/>
              </a:rPr>
              <a:t>https://www.england.nhs.uk/diabetes/digital-innovations-to-support-diabetes-outcomes/nhs-diabetes-prevention-programme-digital-stream/</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NHS England (2024b) </a:t>
            </a:r>
            <a:r>
              <a:rPr lang="en-US" sz="1800" i="1" dirty="0">
                <a:effectLst/>
                <a:latin typeface="Arial" panose="020B0604020202020204" pitchFamily="34" charset="0"/>
                <a:ea typeface="Arial" panose="020B0604020202020204" pitchFamily="34" charset="0"/>
              </a:rPr>
              <a:t>NHS Diabetes Prevention </a:t>
            </a:r>
            <a:r>
              <a:rPr lang="en-US" sz="1800" i="1" dirty="0" err="1">
                <a:effectLst/>
                <a:latin typeface="Arial" panose="020B0604020202020204" pitchFamily="34" charset="0"/>
                <a:ea typeface="Arial" panose="020B0604020202020204" pitchFamily="34" charset="0"/>
              </a:rPr>
              <a:t>Programme</a:t>
            </a:r>
            <a:r>
              <a:rPr lang="en-US" sz="1800" i="1" dirty="0">
                <a:effectLst/>
                <a:latin typeface="Arial" panose="020B0604020202020204" pitchFamily="34" charset="0"/>
                <a:ea typeface="Arial" panose="020B0604020202020204" pitchFamily="34" charset="0"/>
              </a:rPr>
              <a:t> (NHS DPP)</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1"/>
              </a:rPr>
              <a:t> </a:t>
            </a:r>
            <a:r>
              <a:rPr lang="en-US" sz="1800" u="sng" dirty="0">
                <a:solidFill>
                  <a:srgbClr val="1155CC"/>
                </a:solidFill>
                <a:effectLst/>
                <a:latin typeface="Arial" panose="020B0604020202020204" pitchFamily="34" charset="0"/>
                <a:ea typeface="Arial" panose="020B0604020202020204" pitchFamily="34" charset="0"/>
                <a:hlinkClick r:id="rId11"/>
              </a:rPr>
              <a:t>https://www.england.nhs.uk/diabetes/diabetes-prevention/</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err="1">
                <a:effectLst/>
                <a:latin typeface="Arial" panose="020B0604020202020204" pitchFamily="34" charset="0"/>
                <a:ea typeface="Arial" panose="020B0604020202020204" pitchFamily="34" charset="0"/>
              </a:rPr>
              <a:t>Perski</a:t>
            </a:r>
            <a:r>
              <a:rPr lang="en-US" sz="1800" dirty="0">
                <a:effectLst/>
                <a:latin typeface="Arial" panose="020B0604020202020204" pitchFamily="34" charset="0"/>
                <a:ea typeface="Arial" panose="020B0604020202020204" pitchFamily="34" charset="0"/>
              </a:rPr>
              <a:t>, O., Blandford, A., West, R. and Michie, S. (2019) ‘</a:t>
            </a:r>
            <a:r>
              <a:rPr lang="en-US" sz="1800" dirty="0" err="1">
                <a:effectLst/>
                <a:latin typeface="Arial" panose="020B0604020202020204" pitchFamily="34" charset="0"/>
                <a:ea typeface="Arial" panose="020B0604020202020204" pitchFamily="34" charset="0"/>
              </a:rPr>
              <a:t>Conceptualising</a:t>
            </a:r>
            <a:r>
              <a:rPr lang="en-US" sz="1800" dirty="0">
                <a:effectLst/>
                <a:latin typeface="Arial" panose="020B0604020202020204" pitchFamily="34" charset="0"/>
                <a:ea typeface="Arial" panose="020B0604020202020204" pitchFamily="34" charset="0"/>
              </a:rPr>
              <a:t> engagement with digital behaviour change interventions: A systematic review using principles from critical interpretive synthesis’, </a:t>
            </a:r>
            <a:r>
              <a:rPr lang="en-US" sz="1800" i="1" dirty="0">
                <a:effectLst/>
                <a:latin typeface="Arial" panose="020B0604020202020204" pitchFamily="34" charset="0"/>
                <a:ea typeface="Arial" panose="020B0604020202020204" pitchFamily="34" charset="0"/>
              </a:rPr>
              <a:t>Translational Behavioral Medicine</a:t>
            </a:r>
            <a:r>
              <a:rPr lang="en-US" sz="1800" dirty="0">
                <a:effectLst/>
                <a:latin typeface="Arial" panose="020B0604020202020204" pitchFamily="34" charset="0"/>
                <a:ea typeface="Arial" panose="020B0604020202020204" pitchFamily="34" charset="0"/>
              </a:rPr>
              <a:t>, 7(2), pp. 254–267.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2"/>
              </a:rPr>
              <a:t> </a:t>
            </a:r>
            <a:r>
              <a:rPr lang="en-US" sz="1800" u="sng" dirty="0">
                <a:solidFill>
                  <a:srgbClr val="1155CC"/>
                </a:solidFill>
                <a:effectLst/>
                <a:latin typeface="Arial" panose="020B0604020202020204" pitchFamily="34" charset="0"/>
                <a:ea typeface="Arial" panose="020B0604020202020204" pitchFamily="34" charset="0"/>
                <a:hlinkClick r:id="rId12"/>
              </a:rPr>
              <a:t>https://academic.oup.com/tbm/article/7/2/254/4560409</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RAG Diabetes (n.d.) </a:t>
            </a:r>
            <a:r>
              <a:rPr lang="en-US" sz="1800" i="1" dirty="0">
                <a:effectLst/>
                <a:latin typeface="Arial" panose="020B0604020202020204" pitchFamily="34" charset="0"/>
                <a:ea typeface="Arial" panose="020B0604020202020204" pitchFamily="34" charset="0"/>
              </a:rPr>
              <a:t>Global Diabetes Epidemic</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3"/>
              </a:rPr>
              <a:t> </a:t>
            </a:r>
            <a:r>
              <a:rPr lang="en-US" sz="1800" u="sng" dirty="0">
                <a:solidFill>
                  <a:srgbClr val="1155CC"/>
                </a:solidFill>
                <a:effectLst/>
                <a:latin typeface="Arial" panose="020B0604020202020204" pitchFamily="34" charset="0"/>
                <a:ea typeface="Arial" panose="020B0604020202020204" pitchFamily="34" charset="0"/>
                <a:hlinkClick r:id="rId13"/>
              </a:rPr>
              <a:t>https://rag-diabetes.org/global-diabetes-epidemic/</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err="1">
                <a:effectLst/>
                <a:latin typeface="Arial" panose="020B0604020202020204" pitchFamily="34" charset="0"/>
                <a:ea typeface="Arial" panose="020B0604020202020204" pitchFamily="34" charset="0"/>
              </a:rPr>
              <a:t>Regenstrief</a:t>
            </a:r>
            <a:r>
              <a:rPr lang="en-US" sz="1800" dirty="0">
                <a:effectLst/>
                <a:latin typeface="Arial" panose="020B0604020202020204" pitchFamily="34" charset="0"/>
                <a:ea typeface="Arial" panose="020B0604020202020204" pitchFamily="34" charset="0"/>
              </a:rPr>
              <a:t> Institute (2024) </a:t>
            </a:r>
            <a:r>
              <a:rPr lang="en-US" sz="1800" i="1" dirty="0">
                <a:effectLst/>
                <a:latin typeface="Arial" panose="020B0604020202020204" pitchFamily="34" charset="0"/>
                <a:ea typeface="Arial" panose="020B0604020202020204" pitchFamily="34" charset="0"/>
              </a:rPr>
              <a:t>Study Explores Patient Perspectives on Diabetes Self-Management Apps</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4"/>
              </a:rPr>
              <a:t> </a:t>
            </a:r>
            <a:r>
              <a:rPr lang="en-US" sz="1800" u="sng" dirty="0">
                <a:solidFill>
                  <a:srgbClr val="1155CC"/>
                </a:solidFill>
                <a:effectLst/>
                <a:latin typeface="Arial" panose="020B0604020202020204" pitchFamily="34" charset="0"/>
                <a:ea typeface="Arial" panose="020B0604020202020204" pitchFamily="34" charset="0"/>
                <a:hlinkClick r:id="rId14"/>
              </a:rPr>
              <a:t>https://www.regenstrief.org/article/study-explores-patient-perspectives-diabetes-self-management-apps/</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The Lancet Digital Health (2023) ‘Digital health technologies and health inequalities: Challenges and opportunities’, </a:t>
            </a:r>
            <a:r>
              <a:rPr lang="en-US" sz="1800" i="1" dirty="0">
                <a:effectLst/>
                <a:latin typeface="Arial" panose="020B0604020202020204" pitchFamily="34" charset="0"/>
                <a:ea typeface="Arial" panose="020B0604020202020204" pitchFamily="34" charset="0"/>
              </a:rPr>
              <a:t>The Lancet Digital Health</a:t>
            </a:r>
            <a:r>
              <a:rPr lang="en-US" sz="1800" dirty="0">
                <a:effectLst/>
                <a:latin typeface="Arial" panose="020B0604020202020204" pitchFamily="34" charset="0"/>
                <a:ea typeface="Arial" panose="020B0604020202020204" pitchFamily="34" charset="0"/>
              </a:rPr>
              <a:t>, 5(10), pp. e620–e622.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5"/>
              </a:rPr>
              <a:t> </a:t>
            </a:r>
            <a:r>
              <a:rPr lang="en-US" sz="1800" u="sng" dirty="0">
                <a:solidFill>
                  <a:srgbClr val="1155CC"/>
                </a:solidFill>
                <a:effectLst/>
                <a:latin typeface="Arial" panose="020B0604020202020204" pitchFamily="34" charset="0"/>
                <a:ea typeface="Arial" panose="020B0604020202020204" pitchFamily="34" charset="0"/>
                <a:hlinkClick r:id="rId15"/>
              </a:rPr>
              <a:t>https://www.thelancet.com/journals/landig/home</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err="1">
                <a:effectLst/>
                <a:latin typeface="Arial" panose="020B0604020202020204" pitchFamily="34" charset="0"/>
                <a:ea typeface="Arial" panose="020B0604020202020204" pitchFamily="34" charset="0"/>
              </a:rPr>
              <a:t>Topol</a:t>
            </a:r>
            <a:r>
              <a:rPr lang="en-US" sz="1800" dirty="0">
                <a:effectLst/>
                <a:latin typeface="Arial" panose="020B0604020202020204" pitchFamily="34" charset="0"/>
                <a:ea typeface="Arial" panose="020B0604020202020204" pitchFamily="34" charset="0"/>
              </a:rPr>
              <a:t>, E.J. (2019) </a:t>
            </a:r>
            <a:r>
              <a:rPr lang="en-US" sz="1800" i="1" dirty="0">
                <a:effectLst/>
                <a:latin typeface="Arial" panose="020B0604020202020204" pitchFamily="34" charset="0"/>
                <a:ea typeface="Arial" panose="020B0604020202020204" pitchFamily="34" charset="0"/>
              </a:rPr>
              <a:t>Deep Medicine: How Artificial Intelligence Can Make Healthcare Human Again</a:t>
            </a:r>
            <a:r>
              <a:rPr lang="en-US" sz="1800" dirty="0">
                <a:effectLst/>
                <a:latin typeface="Arial" panose="020B0604020202020204" pitchFamily="34" charset="0"/>
                <a:ea typeface="Arial" panose="020B0604020202020204" pitchFamily="34" charset="0"/>
              </a:rPr>
              <a:t>. New York: Basic Books.</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United Nations (2023) </a:t>
            </a:r>
            <a:r>
              <a:rPr lang="en-US" sz="1800" i="1" dirty="0">
                <a:effectLst/>
                <a:latin typeface="Arial" panose="020B0604020202020204" pitchFamily="34" charset="0"/>
                <a:ea typeface="Arial" panose="020B0604020202020204" pitchFamily="34" charset="0"/>
              </a:rPr>
              <a:t>The Sustainable Development Goals Report 2023</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6"/>
              </a:rPr>
              <a:t> </a:t>
            </a:r>
            <a:r>
              <a:rPr lang="en-US" sz="1800" u="sng" dirty="0">
                <a:solidFill>
                  <a:srgbClr val="1155CC"/>
                </a:solidFill>
                <a:effectLst/>
                <a:latin typeface="Arial" panose="020B0604020202020204" pitchFamily="34" charset="0"/>
                <a:ea typeface="Arial" panose="020B0604020202020204" pitchFamily="34" charset="0"/>
                <a:hlinkClick r:id="rId16"/>
              </a:rPr>
              <a:t>https://unstats.un.org/sdgs/report/2023/</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Wang, Y., Min, J., </a:t>
            </a:r>
            <a:r>
              <a:rPr lang="en-US" sz="1800" dirty="0" err="1">
                <a:effectLst/>
                <a:latin typeface="Arial" panose="020B0604020202020204" pitchFamily="34" charset="0"/>
                <a:ea typeface="Arial" panose="020B0604020202020204" pitchFamily="34" charset="0"/>
              </a:rPr>
              <a:t>Khuri</a:t>
            </a:r>
            <a:r>
              <a:rPr lang="en-US" sz="1800" dirty="0">
                <a:effectLst/>
                <a:latin typeface="Arial" panose="020B0604020202020204" pitchFamily="34" charset="0"/>
                <a:ea typeface="Arial" panose="020B0604020202020204" pitchFamily="34" charset="0"/>
              </a:rPr>
              <a:t>, J., </a:t>
            </a:r>
            <a:r>
              <a:rPr lang="en-US" sz="1800" dirty="0" err="1">
                <a:effectLst/>
                <a:latin typeface="Arial" panose="020B0604020202020204" pitchFamily="34" charset="0"/>
                <a:ea typeface="Arial" panose="020B0604020202020204" pitchFamily="34" charset="0"/>
              </a:rPr>
              <a:t>Xue</a:t>
            </a:r>
            <a:r>
              <a:rPr lang="en-US" sz="1800" dirty="0">
                <a:effectLst/>
                <a:latin typeface="Arial" panose="020B0604020202020204" pitchFamily="34" charset="0"/>
                <a:ea typeface="Arial" panose="020B0604020202020204" pitchFamily="34" charset="0"/>
              </a:rPr>
              <a:t>, H., </a:t>
            </a:r>
            <a:r>
              <a:rPr lang="en-US" sz="1800" dirty="0" err="1">
                <a:effectLst/>
                <a:latin typeface="Arial" panose="020B0604020202020204" pitchFamily="34" charset="0"/>
                <a:ea typeface="Arial" panose="020B0604020202020204" pitchFamily="34" charset="0"/>
              </a:rPr>
              <a:t>Xie</a:t>
            </a:r>
            <a:r>
              <a:rPr lang="en-US" sz="1800" dirty="0">
                <a:effectLst/>
                <a:latin typeface="Arial" panose="020B0604020202020204" pitchFamily="34" charset="0"/>
                <a:ea typeface="Arial" panose="020B0604020202020204" pitchFamily="34" charset="0"/>
              </a:rPr>
              <a:t>, B. and Kaminsky, L.A. (2023) ‘Effectiveness of mobile health interventions on diabetes and obesity management: Systematic review and meta-analysis’, </a:t>
            </a:r>
            <a:r>
              <a:rPr lang="en-US" sz="1800" i="1" dirty="0">
                <a:effectLst/>
                <a:latin typeface="Arial" panose="020B0604020202020204" pitchFamily="34" charset="0"/>
                <a:ea typeface="Arial" panose="020B0604020202020204" pitchFamily="34" charset="0"/>
              </a:rPr>
              <a:t>BMC Public Health</a:t>
            </a:r>
            <a:r>
              <a:rPr lang="en-US" sz="1800" dirty="0">
                <a:effectLst/>
                <a:latin typeface="Arial" panose="020B0604020202020204" pitchFamily="34" charset="0"/>
                <a:ea typeface="Arial" panose="020B0604020202020204" pitchFamily="34" charset="0"/>
              </a:rPr>
              <a:t>, 23(1), pp. 1–15.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7"/>
              </a:rPr>
              <a:t> </a:t>
            </a:r>
            <a:r>
              <a:rPr lang="en-US" sz="1800" u="sng" dirty="0">
                <a:solidFill>
                  <a:srgbClr val="1155CC"/>
                </a:solidFill>
                <a:effectLst/>
                <a:latin typeface="Arial" panose="020B0604020202020204" pitchFamily="34" charset="0"/>
                <a:ea typeface="Arial" panose="020B0604020202020204" pitchFamily="34" charset="0"/>
                <a:hlinkClick r:id="rId17"/>
              </a:rPr>
              <a:t>https://bmcpublichealth.biomedcentral.com/articles</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World Health Organization (2021) </a:t>
            </a:r>
            <a:r>
              <a:rPr lang="en-US" sz="1800" i="1" dirty="0">
                <a:effectLst/>
                <a:latin typeface="Arial" panose="020B0604020202020204" pitchFamily="34" charset="0"/>
                <a:ea typeface="Arial" panose="020B0604020202020204" pitchFamily="34" charset="0"/>
              </a:rPr>
              <a:t>Ethics and Governance of Artificial Intelligence for Health</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8"/>
              </a:rPr>
              <a:t> </a:t>
            </a:r>
            <a:r>
              <a:rPr lang="en-US" sz="1800" u="sng" dirty="0">
                <a:solidFill>
                  <a:srgbClr val="1155CC"/>
                </a:solidFill>
                <a:effectLst/>
                <a:latin typeface="Arial" panose="020B0604020202020204" pitchFamily="34" charset="0"/>
                <a:ea typeface="Arial" panose="020B0604020202020204" pitchFamily="34" charset="0"/>
                <a:hlinkClick r:id="rId18"/>
              </a:rPr>
              <a:t>https://www.who.int/publications/i/item/9789240029200</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World Health Organization (2022) </a:t>
            </a:r>
            <a:r>
              <a:rPr lang="en-US" sz="1800" i="1" dirty="0">
                <a:effectLst/>
                <a:latin typeface="Arial" panose="020B0604020202020204" pitchFamily="34" charset="0"/>
                <a:ea typeface="Arial" panose="020B0604020202020204" pitchFamily="34" charset="0"/>
              </a:rPr>
              <a:t>Health Promotion</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19"/>
              </a:rPr>
              <a:t> </a:t>
            </a:r>
            <a:r>
              <a:rPr lang="en-US" sz="1800" u="sng" dirty="0">
                <a:solidFill>
                  <a:srgbClr val="1155CC"/>
                </a:solidFill>
                <a:effectLst/>
                <a:latin typeface="Arial" panose="020B0604020202020204" pitchFamily="34" charset="0"/>
                <a:ea typeface="Arial" panose="020B0604020202020204" pitchFamily="34" charset="0"/>
                <a:hlinkClick r:id="rId19"/>
              </a:rPr>
              <a:t>https://www.who.int/health-topics/health-promotion</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World Health Organization (2024) </a:t>
            </a:r>
            <a:r>
              <a:rPr lang="en-US" sz="1800" i="1" dirty="0">
                <a:effectLst/>
                <a:latin typeface="Arial" panose="020B0604020202020204" pitchFamily="34" charset="0"/>
                <a:ea typeface="Arial" panose="020B0604020202020204" pitchFamily="34" charset="0"/>
              </a:rPr>
              <a:t>Diabetes: Fact Sheet</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20"/>
              </a:rPr>
              <a:t> </a:t>
            </a:r>
            <a:r>
              <a:rPr lang="en-US" sz="1800" u="sng" dirty="0">
                <a:solidFill>
                  <a:srgbClr val="1155CC"/>
                </a:solidFill>
                <a:effectLst/>
                <a:latin typeface="Arial" panose="020B0604020202020204" pitchFamily="34" charset="0"/>
                <a:ea typeface="Arial" panose="020B0604020202020204" pitchFamily="34" charset="0"/>
                <a:hlinkClick r:id="rId20"/>
              </a:rPr>
              <a:t>https://www.who.int/news-room/fact-sheets/detail/diabetes</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World Health Organization (2024) </a:t>
            </a:r>
            <a:r>
              <a:rPr lang="en-US" sz="1800" i="1" dirty="0">
                <a:effectLst/>
                <a:latin typeface="Arial" panose="020B0604020202020204" pitchFamily="34" charset="0"/>
                <a:ea typeface="Arial" panose="020B0604020202020204" pitchFamily="34" charset="0"/>
              </a:rPr>
              <a:t>Global Strategy on Digital Health 2020–2025</a:t>
            </a:r>
            <a:r>
              <a:rPr lang="en-US" sz="1800" dirty="0">
                <a:effectLst/>
                <a:latin typeface="Arial" panose="020B0604020202020204" pitchFamily="34" charset="0"/>
                <a:ea typeface="Arial" panose="020B0604020202020204" pitchFamily="34" charset="0"/>
              </a:rPr>
              <a:t>.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21"/>
              </a:rPr>
              <a:t> </a:t>
            </a:r>
            <a:r>
              <a:rPr lang="en-US" sz="1800" u="sng" dirty="0">
                <a:solidFill>
                  <a:srgbClr val="1155CC"/>
                </a:solidFill>
                <a:effectLst/>
                <a:latin typeface="Arial" panose="020B0604020202020204" pitchFamily="34" charset="0"/>
                <a:ea typeface="Arial" panose="020B0604020202020204" pitchFamily="34" charset="0"/>
                <a:hlinkClick r:id="rId21"/>
              </a:rPr>
              <a:t>https://www.who.int/publications/i/item/9789240020924</a:t>
            </a:r>
            <a:r>
              <a:rPr lang="en-US" sz="1800" dirty="0">
                <a:effectLst/>
                <a:latin typeface="Arial" panose="020B0604020202020204" pitchFamily="34" charset="0"/>
                <a:ea typeface="Arial" panose="020B0604020202020204" pitchFamily="34" charset="0"/>
              </a:rPr>
              <a:t> (Accessed: 22 June 2026).</a:t>
            </a:r>
          </a:p>
          <a:p>
            <a:pPr marL="457200" marR="0" indent="-457200" algn="just">
              <a:lnSpc>
                <a:spcPct val="150000"/>
              </a:lnSpc>
              <a:spcBef>
                <a:spcPts val="0"/>
              </a:spcBef>
              <a:spcAft>
                <a:spcPts val="1200"/>
              </a:spcAft>
            </a:pPr>
            <a:r>
              <a:rPr lang="en-US" sz="1800" dirty="0">
                <a:effectLst/>
                <a:latin typeface="Arial" panose="020B0604020202020204" pitchFamily="34" charset="0"/>
                <a:ea typeface="Arial" panose="020B0604020202020204" pitchFamily="34" charset="0"/>
              </a:rPr>
              <a:t>Zhou, W., Chen, M., Yuan, J. and Sun, Y. (2023) ‘</a:t>
            </a:r>
            <a:r>
              <a:rPr lang="en-US" sz="1800" dirty="0" err="1">
                <a:effectLst/>
                <a:latin typeface="Arial" panose="020B0604020202020204" pitchFamily="34" charset="0"/>
                <a:ea typeface="Arial" panose="020B0604020202020204" pitchFamily="34" charset="0"/>
              </a:rPr>
              <a:t>Welltang</a:t>
            </a:r>
            <a:r>
              <a:rPr lang="en-US" sz="1800" dirty="0">
                <a:effectLst/>
                <a:latin typeface="Arial" panose="020B0604020202020204" pitchFamily="34" charset="0"/>
                <a:ea typeface="Arial" panose="020B0604020202020204" pitchFamily="34" charset="0"/>
              </a:rPr>
              <a:t> – A smartphone-based diabetes management application improves blood glucose control in Chinese people with diabetes’, </a:t>
            </a:r>
            <a:r>
              <a:rPr lang="en-US" sz="1800" i="1" dirty="0">
                <a:effectLst/>
                <a:latin typeface="Arial" panose="020B0604020202020204" pitchFamily="34" charset="0"/>
                <a:ea typeface="Arial" panose="020B0604020202020204" pitchFamily="34" charset="0"/>
              </a:rPr>
              <a:t>Journal of Medical Internet Research</a:t>
            </a:r>
            <a:r>
              <a:rPr lang="en-US" sz="1800" dirty="0">
                <a:effectLst/>
                <a:latin typeface="Arial" panose="020B0604020202020204" pitchFamily="34" charset="0"/>
                <a:ea typeface="Arial" panose="020B0604020202020204" pitchFamily="34" charset="0"/>
              </a:rPr>
              <a:t>, 25, e43849. Available at:</a:t>
            </a:r>
            <a:r>
              <a:rPr lang="en-US" sz="1800" u="none" strike="noStrike" dirty="0">
                <a:solidFill>
                  <a:srgbClr val="0000FF"/>
                </a:solidFill>
                <a:effectLst/>
                <a:latin typeface="Arial" panose="020B0604020202020204" pitchFamily="34" charset="0"/>
                <a:ea typeface="Arial" panose="020B0604020202020204" pitchFamily="34" charset="0"/>
                <a:hlinkClick r:id="rId22"/>
              </a:rPr>
              <a:t> </a:t>
            </a:r>
            <a:r>
              <a:rPr lang="en-US" sz="1800" u="sng" dirty="0">
                <a:solidFill>
                  <a:srgbClr val="1155CC"/>
                </a:solidFill>
                <a:effectLst/>
                <a:latin typeface="Arial" panose="020B0604020202020204" pitchFamily="34" charset="0"/>
                <a:ea typeface="Arial" panose="020B0604020202020204" pitchFamily="34" charset="0"/>
                <a:hlinkClick r:id="rId22"/>
              </a:rPr>
              <a:t>https://www.jmir.org/2023/1/e43849</a:t>
            </a:r>
            <a:r>
              <a:rPr lang="en-US" sz="1800" dirty="0">
                <a:effectLst/>
                <a:latin typeface="Arial" panose="020B0604020202020204" pitchFamily="34" charset="0"/>
                <a:ea typeface="Arial" panose="020B0604020202020204" pitchFamily="34" charset="0"/>
              </a:rPr>
              <a:t> (Accessed: 22 June 2026).</a:t>
            </a:r>
          </a:p>
          <a:p>
            <a:endParaRPr lang="en-US" dirty="0"/>
          </a:p>
        </p:txBody>
      </p:sp>
      <p:sp>
        <p:nvSpPr>
          <p:cNvPr id="4" name="Slide Number Placeholder 3"/>
          <p:cNvSpPr>
            <a:spLocks noGrp="1"/>
          </p:cNvSpPr>
          <p:nvPr>
            <p:ph type="sldNum" sz="quarter" idx="5"/>
          </p:nvPr>
        </p:nvSpPr>
        <p:spPr/>
        <p:txBody>
          <a:bodyPr/>
          <a:lstStyle/>
          <a:p>
            <a:fld id="{14EDECC1-FFCE-43F5-A7C2-EF9DFBADD965}" type="slidenum">
              <a:rPr lang="en-US" smtClean="0"/>
              <a:t>1</a:t>
            </a:fld>
            <a:endParaRPr lang="en-US"/>
          </a:p>
        </p:txBody>
      </p:sp>
    </p:spTree>
    <p:extLst>
      <p:ext uri="{BB962C8B-B14F-4D97-AF65-F5344CB8AC3E}">
        <p14:creationId xmlns:p14="http://schemas.microsoft.com/office/powerpoint/2010/main" val="1235690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046" y="3501669"/>
            <a:ext cx="25727184" cy="7449091"/>
          </a:xfrm>
        </p:spPr>
        <p:txBody>
          <a:bodyPr anchor="b"/>
          <a:lstStyle>
            <a:lvl1pPr algn="ctr">
              <a:defRPr sz="18719"/>
            </a:lvl1pPr>
          </a:lstStyle>
          <a:p>
            <a:r>
              <a:rPr lang="en-US"/>
              <a:t>Click to edit Master title style</a:t>
            </a:r>
            <a:endParaRPr lang="en-US" dirty="0"/>
          </a:p>
        </p:txBody>
      </p:sp>
      <p:sp>
        <p:nvSpPr>
          <p:cNvPr id="3" name="Subtitle 2"/>
          <p:cNvSpPr>
            <a:spLocks noGrp="1"/>
          </p:cNvSpPr>
          <p:nvPr>
            <p:ph type="subTitle" idx="1"/>
          </p:nvPr>
        </p:nvSpPr>
        <p:spPr>
          <a:xfrm>
            <a:off x="3783410" y="11238025"/>
            <a:ext cx="22700456" cy="5165824"/>
          </a:xfrm>
        </p:spPr>
        <p:txBody>
          <a:bodyPr/>
          <a:lstStyle>
            <a:lvl1pPr marL="0" indent="0" algn="ctr">
              <a:buNone/>
              <a:defRPr sz="7488"/>
            </a:lvl1pPr>
            <a:lvl2pPr marL="1426418" indent="0" algn="ctr">
              <a:buNone/>
              <a:defRPr sz="6240"/>
            </a:lvl2pPr>
            <a:lvl3pPr marL="2852837" indent="0" algn="ctr">
              <a:buNone/>
              <a:defRPr sz="5616"/>
            </a:lvl3pPr>
            <a:lvl4pPr marL="4279255" indent="0" algn="ctr">
              <a:buNone/>
              <a:defRPr sz="4992"/>
            </a:lvl4pPr>
            <a:lvl5pPr marL="5705673" indent="0" algn="ctr">
              <a:buNone/>
              <a:defRPr sz="4992"/>
            </a:lvl5pPr>
            <a:lvl6pPr marL="7132091" indent="0" algn="ctr">
              <a:buNone/>
              <a:defRPr sz="4992"/>
            </a:lvl6pPr>
            <a:lvl7pPr marL="8558510" indent="0" algn="ctr">
              <a:buNone/>
              <a:defRPr sz="4992"/>
            </a:lvl7pPr>
            <a:lvl8pPr marL="9984928" indent="0" algn="ctr">
              <a:buNone/>
              <a:defRPr sz="4992"/>
            </a:lvl8pPr>
            <a:lvl9pPr marL="11411346" indent="0" algn="ctr">
              <a:buNone/>
              <a:defRPr sz="499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D745E8-02C3-46D3-8E3F-434A869ADB5F}" type="datetimeFigureOut">
              <a:rPr lang="en-US" smtClean="0"/>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1112551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745E8-02C3-46D3-8E3F-434A869ADB5F}" type="datetimeFigureOut">
              <a:rPr lang="en-US" smtClean="0"/>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2681187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112" y="5334229"/>
            <a:ext cx="26105525" cy="8900275"/>
          </a:xfrm>
        </p:spPr>
        <p:txBody>
          <a:bodyPr anchor="b"/>
          <a:lstStyle>
            <a:lvl1pPr>
              <a:defRPr sz="18719"/>
            </a:lvl1pPr>
          </a:lstStyle>
          <a:p>
            <a:r>
              <a:rPr lang="en-US"/>
              <a:t>Click to edit Master title style</a:t>
            </a:r>
            <a:endParaRPr lang="en-US" dirty="0"/>
          </a:p>
        </p:txBody>
      </p:sp>
      <p:sp>
        <p:nvSpPr>
          <p:cNvPr id="3" name="Text Placeholder 2"/>
          <p:cNvSpPr>
            <a:spLocks noGrp="1"/>
          </p:cNvSpPr>
          <p:nvPr>
            <p:ph type="body" idx="1"/>
          </p:nvPr>
        </p:nvSpPr>
        <p:spPr>
          <a:xfrm>
            <a:off x="2065112" y="14318704"/>
            <a:ext cx="26105525" cy="4680445"/>
          </a:xfrm>
        </p:spPr>
        <p:txBody>
          <a:bodyPr/>
          <a:lstStyle>
            <a:lvl1pPr marL="0" indent="0">
              <a:buNone/>
              <a:defRPr sz="7488">
                <a:solidFill>
                  <a:schemeClr val="tx1"/>
                </a:solidFill>
              </a:defRPr>
            </a:lvl1pPr>
            <a:lvl2pPr marL="1426418" indent="0">
              <a:buNone/>
              <a:defRPr sz="6240">
                <a:solidFill>
                  <a:schemeClr val="tx1">
                    <a:tint val="75000"/>
                  </a:schemeClr>
                </a:solidFill>
              </a:defRPr>
            </a:lvl2pPr>
            <a:lvl3pPr marL="2852837" indent="0">
              <a:buNone/>
              <a:defRPr sz="5616">
                <a:solidFill>
                  <a:schemeClr val="tx1">
                    <a:tint val="75000"/>
                  </a:schemeClr>
                </a:solidFill>
              </a:defRPr>
            </a:lvl3pPr>
            <a:lvl4pPr marL="4279255" indent="0">
              <a:buNone/>
              <a:defRPr sz="4992">
                <a:solidFill>
                  <a:schemeClr val="tx1">
                    <a:tint val="75000"/>
                  </a:schemeClr>
                </a:solidFill>
              </a:defRPr>
            </a:lvl4pPr>
            <a:lvl5pPr marL="5705673" indent="0">
              <a:buNone/>
              <a:defRPr sz="4992">
                <a:solidFill>
                  <a:schemeClr val="tx1">
                    <a:tint val="75000"/>
                  </a:schemeClr>
                </a:solidFill>
              </a:defRPr>
            </a:lvl5pPr>
            <a:lvl6pPr marL="7132091" indent="0">
              <a:buNone/>
              <a:defRPr sz="4992">
                <a:solidFill>
                  <a:schemeClr val="tx1">
                    <a:tint val="75000"/>
                  </a:schemeClr>
                </a:solidFill>
              </a:defRPr>
            </a:lvl6pPr>
            <a:lvl7pPr marL="8558510" indent="0">
              <a:buNone/>
              <a:defRPr sz="4992">
                <a:solidFill>
                  <a:schemeClr val="tx1">
                    <a:tint val="75000"/>
                  </a:schemeClr>
                </a:solidFill>
              </a:defRPr>
            </a:lvl7pPr>
            <a:lvl8pPr marL="9984928" indent="0">
              <a:buNone/>
              <a:defRPr sz="4992">
                <a:solidFill>
                  <a:schemeClr val="tx1">
                    <a:tint val="75000"/>
                  </a:schemeClr>
                </a:solidFill>
              </a:defRPr>
            </a:lvl8pPr>
            <a:lvl9pPr marL="11411346" indent="0">
              <a:buNone/>
              <a:defRPr sz="499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D745E8-02C3-46D3-8E3F-434A869ADB5F}" type="datetimeFigureOut">
              <a:rPr lang="en-US" smtClean="0"/>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4235474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0875" y="5695781"/>
            <a:ext cx="12863592" cy="1357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2808" y="5695781"/>
            <a:ext cx="12863592" cy="1357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D745E8-02C3-46D3-8E3F-434A869ADB5F}" type="datetimeFigureOut">
              <a:rPr lang="en-US" smtClean="0"/>
              <a:t>6/23/2026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3532571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4817" y="1139161"/>
            <a:ext cx="26105525" cy="413563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4821" y="5245073"/>
            <a:ext cx="12804474" cy="2570529"/>
          </a:xfrm>
        </p:spPr>
        <p:txBody>
          <a:bodyPr anchor="b"/>
          <a:lstStyle>
            <a:lvl1pPr marL="0" indent="0">
              <a:buNone/>
              <a:defRPr sz="7488" b="1"/>
            </a:lvl1pPr>
            <a:lvl2pPr marL="1426418" indent="0">
              <a:buNone/>
              <a:defRPr sz="6240"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US"/>
              <a:t>Click to edit Master text styles</a:t>
            </a:r>
          </a:p>
        </p:txBody>
      </p:sp>
      <p:sp>
        <p:nvSpPr>
          <p:cNvPr id="4" name="Content Placeholder 3"/>
          <p:cNvSpPr>
            <a:spLocks noGrp="1"/>
          </p:cNvSpPr>
          <p:nvPr>
            <p:ph sz="half" idx="2"/>
          </p:nvPr>
        </p:nvSpPr>
        <p:spPr>
          <a:xfrm>
            <a:off x="2084821" y="7815602"/>
            <a:ext cx="12804474" cy="114955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2810" y="5245073"/>
            <a:ext cx="12867534" cy="2570529"/>
          </a:xfrm>
        </p:spPr>
        <p:txBody>
          <a:bodyPr anchor="b"/>
          <a:lstStyle>
            <a:lvl1pPr marL="0" indent="0">
              <a:buNone/>
              <a:defRPr sz="7488" b="1"/>
            </a:lvl1pPr>
            <a:lvl2pPr marL="1426418" indent="0">
              <a:buNone/>
              <a:defRPr sz="6240"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US"/>
              <a:t>Click to edit Master text styles</a:t>
            </a:r>
          </a:p>
        </p:txBody>
      </p:sp>
      <p:sp>
        <p:nvSpPr>
          <p:cNvPr id="6" name="Content Placeholder 5"/>
          <p:cNvSpPr>
            <a:spLocks noGrp="1"/>
          </p:cNvSpPr>
          <p:nvPr>
            <p:ph sz="quarter" idx="4"/>
          </p:nvPr>
        </p:nvSpPr>
        <p:spPr>
          <a:xfrm>
            <a:off x="15322810" y="7815602"/>
            <a:ext cx="12867534" cy="114955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D745E8-02C3-46D3-8E3F-434A869ADB5F}" type="datetimeFigureOut">
              <a:rPr lang="en-US" smtClean="0"/>
              <a:t>6/23/2026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2920330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D745E8-02C3-46D3-8E3F-434A869ADB5F}" type="datetimeFigureOut">
              <a:rPr lang="en-US" smtClean="0"/>
              <a:t>6/23/2026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3581998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D745E8-02C3-46D3-8E3F-434A869ADB5F}" type="datetimeFigureOut">
              <a:rPr lang="en-US" smtClean="0"/>
              <a:t>6/23/2026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2938467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817" y="1426422"/>
            <a:ext cx="9761984" cy="4992476"/>
          </a:xfrm>
        </p:spPr>
        <p:txBody>
          <a:bodyPr anchor="b"/>
          <a:lstStyle>
            <a:lvl1pPr>
              <a:defRPr sz="9984"/>
            </a:lvl1pPr>
          </a:lstStyle>
          <a:p>
            <a:r>
              <a:rPr lang="en-US"/>
              <a:t>Click to edit Master title style</a:t>
            </a:r>
            <a:endParaRPr lang="en-US" dirty="0"/>
          </a:p>
        </p:txBody>
      </p:sp>
      <p:sp>
        <p:nvSpPr>
          <p:cNvPr id="3" name="Content Placeholder 2"/>
          <p:cNvSpPr>
            <a:spLocks noGrp="1"/>
          </p:cNvSpPr>
          <p:nvPr>
            <p:ph idx="1"/>
          </p:nvPr>
        </p:nvSpPr>
        <p:spPr>
          <a:xfrm>
            <a:off x="12867534" y="3080679"/>
            <a:ext cx="15322808" cy="15205259"/>
          </a:xfrm>
        </p:spPr>
        <p:txBody>
          <a:bodyPr/>
          <a:lstStyle>
            <a:lvl1pPr>
              <a:defRPr sz="9984"/>
            </a:lvl1pPr>
            <a:lvl2pPr>
              <a:defRPr sz="8736"/>
            </a:lvl2pPr>
            <a:lvl3pPr>
              <a:defRPr sz="7488"/>
            </a:lvl3pPr>
            <a:lvl4pPr>
              <a:defRPr sz="6240"/>
            </a:lvl4pPr>
            <a:lvl5pPr>
              <a:defRPr sz="6240"/>
            </a:lvl5pPr>
            <a:lvl6pPr>
              <a:defRPr sz="6240"/>
            </a:lvl6pPr>
            <a:lvl7pPr>
              <a:defRPr sz="6240"/>
            </a:lvl7pPr>
            <a:lvl8pPr>
              <a:defRPr sz="6240"/>
            </a:lvl8pPr>
            <a:lvl9pPr>
              <a:defRPr sz="62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4817" y="6418897"/>
            <a:ext cx="9761984" cy="11891802"/>
          </a:xfrm>
        </p:spPr>
        <p:txBody>
          <a:bodyPr/>
          <a:lstStyle>
            <a:lvl1pPr marL="0" indent="0">
              <a:buNone/>
              <a:defRPr sz="4992"/>
            </a:lvl1pPr>
            <a:lvl2pPr marL="1426418" indent="0">
              <a:buNone/>
              <a:defRPr sz="4368"/>
            </a:lvl2pPr>
            <a:lvl3pPr marL="2852837" indent="0">
              <a:buNone/>
              <a:defRPr sz="3744"/>
            </a:lvl3pPr>
            <a:lvl4pPr marL="4279255" indent="0">
              <a:buNone/>
              <a:defRPr sz="3120"/>
            </a:lvl4pPr>
            <a:lvl5pPr marL="5705673" indent="0">
              <a:buNone/>
              <a:defRPr sz="3120"/>
            </a:lvl5pPr>
            <a:lvl6pPr marL="7132091" indent="0">
              <a:buNone/>
              <a:defRPr sz="3120"/>
            </a:lvl6pPr>
            <a:lvl7pPr marL="8558510" indent="0">
              <a:buNone/>
              <a:defRPr sz="3120"/>
            </a:lvl7pPr>
            <a:lvl8pPr marL="9984928" indent="0">
              <a:buNone/>
              <a:defRPr sz="3120"/>
            </a:lvl8pPr>
            <a:lvl9pPr marL="11411346" indent="0">
              <a:buNone/>
              <a:defRPr sz="3120"/>
            </a:lvl9pPr>
          </a:lstStyle>
          <a:p>
            <a:pPr lvl="0"/>
            <a:r>
              <a:rPr lang="en-US"/>
              <a:t>Click to edit Master text styles</a:t>
            </a:r>
          </a:p>
        </p:txBody>
      </p:sp>
      <p:sp>
        <p:nvSpPr>
          <p:cNvPr id="5" name="Date Placeholder 4"/>
          <p:cNvSpPr>
            <a:spLocks noGrp="1"/>
          </p:cNvSpPr>
          <p:nvPr>
            <p:ph type="dt" sz="half" idx="10"/>
          </p:nvPr>
        </p:nvSpPr>
        <p:spPr/>
        <p:txBody>
          <a:bodyPr/>
          <a:lstStyle/>
          <a:p>
            <a:fld id="{72D745E8-02C3-46D3-8E3F-434A869ADB5F}" type="datetimeFigureOut">
              <a:rPr lang="en-US" smtClean="0"/>
              <a:t>6/23/2026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2516911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817" y="1426422"/>
            <a:ext cx="9761984" cy="4992476"/>
          </a:xfrm>
        </p:spPr>
        <p:txBody>
          <a:bodyPr anchor="b"/>
          <a:lstStyle>
            <a:lvl1pPr>
              <a:defRPr sz="9984"/>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67534" y="3080679"/>
            <a:ext cx="15322808" cy="15205259"/>
          </a:xfrm>
        </p:spPr>
        <p:txBody>
          <a:bodyPr anchor="t"/>
          <a:lstStyle>
            <a:lvl1pPr marL="0" indent="0">
              <a:buNone/>
              <a:defRPr sz="9984"/>
            </a:lvl1pPr>
            <a:lvl2pPr marL="1426418" indent="0">
              <a:buNone/>
              <a:defRPr sz="8736"/>
            </a:lvl2pPr>
            <a:lvl3pPr marL="2852837" indent="0">
              <a:buNone/>
              <a:defRPr sz="7488"/>
            </a:lvl3pPr>
            <a:lvl4pPr marL="4279255" indent="0">
              <a:buNone/>
              <a:defRPr sz="6240"/>
            </a:lvl4pPr>
            <a:lvl5pPr marL="5705673" indent="0">
              <a:buNone/>
              <a:defRPr sz="6240"/>
            </a:lvl5pPr>
            <a:lvl6pPr marL="7132091" indent="0">
              <a:buNone/>
              <a:defRPr sz="6240"/>
            </a:lvl6pPr>
            <a:lvl7pPr marL="8558510" indent="0">
              <a:buNone/>
              <a:defRPr sz="6240"/>
            </a:lvl7pPr>
            <a:lvl8pPr marL="9984928" indent="0">
              <a:buNone/>
              <a:defRPr sz="6240"/>
            </a:lvl8pPr>
            <a:lvl9pPr marL="11411346" indent="0">
              <a:buNone/>
              <a:defRPr sz="6240"/>
            </a:lvl9pPr>
          </a:lstStyle>
          <a:p>
            <a:r>
              <a:rPr lang="en-US"/>
              <a:t>Click icon to add picture</a:t>
            </a:r>
            <a:endParaRPr lang="en-US" dirty="0"/>
          </a:p>
        </p:txBody>
      </p:sp>
      <p:sp>
        <p:nvSpPr>
          <p:cNvPr id="4" name="Text Placeholder 3"/>
          <p:cNvSpPr>
            <a:spLocks noGrp="1"/>
          </p:cNvSpPr>
          <p:nvPr>
            <p:ph type="body" sz="half" idx="2"/>
          </p:nvPr>
        </p:nvSpPr>
        <p:spPr>
          <a:xfrm>
            <a:off x="2084817" y="6418897"/>
            <a:ext cx="9761984" cy="11891802"/>
          </a:xfrm>
        </p:spPr>
        <p:txBody>
          <a:bodyPr/>
          <a:lstStyle>
            <a:lvl1pPr marL="0" indent="0">
              <a:buNone/>
              <a:defRPr sz="4992"/>
            </a:lvl1pPr>
            <a:lvl2pPr marL="1426418" indent="0">
              <a:buNone/>
              <a:defRPr sz="4368"/>
            </a:lvl2pPr>
            <a:lvl3pPr marL="2852837" indent="0">
              <a:buNone/>
              <a:defRPr sz="3744"/>
            </a:lvl3pPr>
            <a:lvl4pPr marL="4279255" indent="0">
              <a:buNone/>
              <a:defRPr sz="3120"/>
            </a:lvl4pPr>
            <a:lvl5pPr marL="5705673" indent="0">
              <a:buNone/>
              <a:defRPr sz="3120"/>
            </a:lvl5pPr>
            <a:lvl6pPr marL="7132091" indent="0">
              <a:buNone/>
              <a:defRPr sz="3120"/>
            </a:lvl6pPr>
            <a:lvl7pPr marL="8558510" indent="0">
              <a:buNone/>
              <a:defRPr sz="3120"/>
            </a:lvl7pPr>
            <a:lvl8pPr marL="9984928" indent="0">
              <a:buNone/>
              <a:defRPr sz="3120"/>
            </a:lvl8pPr>
            <a:lvl9pPr marL="11411346" indent="0">
              <a:buNone/>
              <a:defRPr sz="3120"/>
            </a:lvl9pPr>
          </a:lstStyle>
          <a:p>
            <a:pPr lvl="0"/>
            <a:r>
              <a:rPr lang="en-US"/>
              <a:t>Click to edit Master text styles</a:t>
            </a:r>
          </a:p>
        </p:txBody>
      </p:sp>
      <p:sp>
        <p:nvSpPr>
          <p:cNvPr id="5" name="Date Placeholder 4"/>
          <p:cNvSpPr>
            <a:spLocks noGrp="1"/>
          </p:cNvSpPr>
          <p:nvPr>
            <p:ph type="dt" sz="half" idx="10"/>
          </p:nvPr>
        </p:nvSpPr>
        <p:spPr/>
        <p:txBody>
          <a:bodyPr/>
          <a:lstStyle/>
          <a:p>
            <a:fld id="{72D745E8-02C3-46D3-8E3F-434A869ADB5F}" type="datetimeFigureOut">
              <a:rPr lang="en-US" smtClean="0"/>
              <a:t>6/23/2026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1911096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745E8-02C3-46D3-8E3F-434A869ADB5F}" type="datetimeFigureOut">
              <a:rPr lang="en-US" smtClean="0"/>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434971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0020" y="1139156"/>
            <a:ext cx="6526381" cy="1813239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0877" y="1139156"/>
            <a:ext cx="19200803" cy="181323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745E8-02C3-46D3-8E3F-434A869ADB5F}" type="datetimeFigureOut">
              <a:rPr lang="en-US" smtClean="0"/>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EEB4DA-FDAF-42A8-9A4F-B4E0AB02CA06}" type="slidenum">
              <a:rPr lang="en-US" smtClean="0"/>
              <a:t>‹#›</a:t>
            </a:fld>
            <a:endParaRPr lang="en-US"/>
          </a:p>
        </p:txBody>
      </p:sp>
    </p:spTree>
    <p:extLst>
      <p:ext uri="{BB962C8B-B14F-4D97-AF65-F5344CB8AC3E}">
        <p14:creationId xmlns:p14="http://schemas.microsoft.com/office/powerpoint/2010/main" val="3647086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0875" y="1139161"/>
            <a:ext cx="26105525" cy="413563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0875" y="5695781"/>
            <a:ext cx="26105525" cy="135757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0875" y="19831228"/>
            <a:ext cx="6810137" cy="1139156"/>
          </a:xfrm>
          <a:prstGeom prst="rect">
            <a:avLst/>
          </a:prstGeom>
        </p:spPr>
        <p:txBody>
          <a:bodyPr vert="horz" lIns="91440" tIns="45720" rIns="91440" bIns="45720" rtlCol="0" anchor="ctr"/>
          <a:lstStyle>
            <a:lvl1pPr algn="l">
              <a:defRPr sz="3744">
                <a:solidFill>
                  <a:schemeClr val="tx1">
                    <a:tint val="75000"/>
                  </a:schemeClr>
                </a:solidFill>
              </a:defRPr>
            </a:lvl1pPr>
          </a:lstStyle>
          <a:p>
            <a:fld id="{72D745E8-02C3-46D3-8E3F-434A869ADB5F}" type="datetimeFigureOut">
              <a:rPr lang="en-US" smtClean="0"/>
              <a:t>6/23/2026</a:t>
            </a:fld>
            <a:endParaRPr lang="en-US"/>
          </a:p>
        </p:txBody>
      </p:sp>
      <p:sp>
        <p:nvSpPr>
          <p:cNvPr id="5" name="Footer Placeholder 4"/>
          <p:cNvSpPr>
            <a:spLocks noGrp="1"/>
          </p:cNvSpPr>
          <p:nvPr>
            <p:ph type="ftr" sz="quarter" idx="3"/>
          </p:nvPr>
        </p:nvSpPr>
        <p:spPr>
          <a:xfrm>
            <a:off x="10026035" y="19831228"/>
            <a:ext cx="10215205" cy="1139156"/>
          </a:xfrm>
          <a:prstGeom prst="rect">
            <a:avLst/>
          </a:prstGeom>
        </p:spPr>
        <p:txBody>
          <a:bodyPr vert="horz" lIns="91440" tIns="45720" rIns="91440" bIns="45720" rtlCol="0" anchor="ctr"/>
          <a:lstStyle>
            <a:lvl1pPr algn="ctr">
              <a:defRPr sz="3744">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76263" y="19831228"/>
            <a:ext cx="6810137" cy="1139156"/>
          </a:xfrm>
          <a:prstGeom prst="rect">
            <a:avLst/>
          </a:prstGeom>
        </p:spPr>
        <p:txBody>
          <a:bodyPr vert="horz" lIns="91440" tIns="45720" rIns="91440" bIns="45720" rtlCol="0" anchor="ctr"/>
          <a:lstStyle>
            <a:lvl1pPr algn="r">
              <a:defRPr sz="3744">
                <a:solidFill>
                  <a:schemeClr val="tx1">
                    <a:tint val="75000"/>
                  </a:schemeClr>
                </a:solidFill>
              </a:defRPr>
            </a:lvl1pPr>
          </a:lstStyle>
          <a:p>
            <a:fld id="{25EEB4DA-FDAF-42A8-9A4F-B4E0AB02CA06}" type="slidenum">
              <a:rPr lang="en-US" smtClean="0"/>
              <a:t>‹#›</a:t>
            </a:fld>
            <a:endParaRPr lang="en-US"/>
          </a:p>
        </p:txBody>
      </p:sp>
    </p:spTree>
    <p:extLst>
      <p:ext uri="{BB962C8B-B14F-4D97-AF65-F5344CB8AC3E}">
        <p14:creationId xmlns:p14="http://schemas.microsoft.com/office/powerpoint/2010/main" val="635357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52837" rtl="0" eaLnBrk="1" latinLnBrk="0" hangingPunct="1">
        <a:lnSpc>
          <a:spcPct val="90000"/>
        </a:lnSpc>
        <a:spcBef>
          <a:spcPct val="0"/>
        </a:spcBef>
        <a:buNone/>
        <a:defRPr sz="13728" kern="1200">
          <a:solidFill>
            <a:schemeClr val="tx1"/>
          </a:solidFill>
          <a:latin typeface="+mj-lt"/>
          <a:ea typeface="+mj-ea"/>
          <a:cs typeface="+mj-cs"/>
        </a:defRPr>
      </a:lvl1pPr>
    </p:titleStyle>
    <p:bodyStyle>
      <a:lvl1pPr marL="713209" indent="-713209" algn="l" defTabSz="2852837" rtl="0" eaLnBrk="1" latinLnBrk="0" hangingPunct="1">
        <a:lnSpc>
          <a:spcPct val="90000"/>
        </a:lnSpc>
        <a:spcBef>
          <a:spcPts val="3120"/>
        </a:spcBef>
        <a:buFont typeface="Arial" panose="020B0604020202020204" pitchFamily="34" charset="0"/>
        <a:buChar char="•"/>
        <a:defRPr sz="8736" kern="1200">
          <a:solidFill>
            <a:schemeClr val="tx1"/>
          </a:solidFill>
          <a:latin typeface="+mn-lt"/>
          <a:ea typeface="+mn-ea"/>
          <a:cs typeface="+mn-cs"/>
        </a:defRPr>
      </a:lvl1pPr>
      <a:lvl2pPr marL="2139627" indent="-713209" algn="l" defTabSz="2852837" rtl="0" eaLnBrk="1" latinLnBrk="0" hangingPunct="1">
        <a:lnSpc>
          <a:spcPct val="90000"/>
        </a:lnSpc>
        <a:spcBef>
          <a:spcPts val="1560"/>
        </a:spcBef>
        <a:buFont typeface="Arial" panose="020B0604020202020204" pitchFamily="34" charset="0"/>
        <a:buChar char="•"/>
        <a:defRPr sz="7488" kern="1200">
          <a:solidFill>
            <a:schemeClr val="tx1"/>
          </a:solidFill>
          <a:latin typeface="+mn-lt"/>
          <a:ea typeface="+mn-ea"/>
          <a:cs typeface="+mn-cs"/>
        </a:defRPr>
      </a:lvl2pPr>
      <a:lvl3pPr marL="3566046" indent="-713209" algn="l" defTabSz="2852837" rtl="0" eaLnBrk="1" latinLnBrk="0" hangingPunct="1">
        <a:lnSpc>
          <a:spcPct val="90000"/>
        </a:lnSpc>
        <a:spcBef>
          <a:spcPts val="1560"/>
        </a:spcBef>
        <a:buFont typeface="Arial" panose="020B0604020202020204" pitchFamily="34" charset="0"/>
        <a:buChar char="•"/>
        <a:defRPr sz="6240" kern="1200">
          <a:solidFill>
            <a:schemeClr val="tx1"/>
          </a:solidFill>
          <a:latin typeface="+mn-lt"/>
          <a:ea typeface="+mn-ea"/>
          <a:cs typeface="+mn-cs"/>
        </a:defRPr>
      </a:lvl3pPr>
      <a:lvl4pPr marL="4992464"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4pPr>
      <a:lvl5pPr marL="6418882"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5pPr>
      <a:lvl6pPr marL="7845301"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6pPr>
      <a:lvl7pPr marL="9271719"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7pPr>
      <a:lvl8pPr marL="10698137"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8pPr>
      <a:lvl9pPr marL="12124555" indent="-713209" algn="l" defTabSz="2852837" rtl="0" eaLnBrk="1" latinLnBrk="0" hangingPunct="1">
        <a:lnSpc>
          <a:spcPct val="90000"/>
        </a:lnSpc>
        <a:spcBef>
          <a:spcPts val="1560"/>
        </a:spcBef>
        <a:buFont typeface="Arial" panose="020B0604020202020204" pitchFamily="34" charset="0"/>
        <a:buChar char="•"/>
        <a:defRPr sz="5616" kern="1200">
          <a:solidFill>
            <a:schemeClr val="tx1"/>
          </a:solidFill>
          <a:latin typeface="+mn-lt"/>
          <a:ea typeface="+mn-ea"/>
          <a:cs typeface="+mn-cs"/>
        </a:defRPr>
      </a:lvl9pPr>
    </p:bodyStyle>
    <p:otherStyle>
      <a:defPPr>
        <a:defRPr lang="en-US"/>
      </a:defPPr>
      <a:lvl1pPr marL="0" algn="l" defTabSz="2852837" rtl="0" eaLnBrk="1" latinLnBrk="0" hangingPunct="1">
        <a:defRPr sz="5616" kern="1200">
          <a:solidFill>
            <a:schemeClr val="tx1"/>
          </a:solidFill>
          <a:latin typeface="+mn-lt"/>
          <a:ea typeface="+mn-ea"/>
          <a:cs typeface="+mn-cs"/>
        </a:defRPr>
      </a:lvl1pPr>
      <a:lvl2pPr marL="1426418" algn="l" defTabSz="2852837" rtl="0" eaLnBrk="1" latinLnBrk="0" hangingPunct="1">
        <a:defRPr sz="5616" kern="1200">
          <a:solidFill>
            <a:schemeClr val="tx1"/>
          </a:solidFill>
          <a:latin typeface="+mn-lt"/>
          <a:ea typeface="+mn-ea"/>
          <a:cs typeface="+mn-cs"/>
        </a:defRPr>
      </a:lvl2pPr>
      <a:lvl3pPr marL="2852837" algn="l" defTabSz="2852837" rtl="0" eaLnBrk="1" latinLnBrk="0" hangingPunct="1">
        <a:defRPr sz="5616" kern="1200">
          <a:solidFill>
            <a:schemeClr val="tx1"/>
          </a:solidFill>
          <a:latin typeface="+mn-lt"/>
          <a:ea typeface="+mn-ea"/>
          <a:cs typeface="+mn-cs"/>
        </a:defRPr>
      </a:lvl3pPr>
      <a:lvl4pPr marL="4279255" algn="l" defTabSz="2852837" rtl="0" eaLnBrk="1" latinLnBrk="0" hangingPunct="1">
        <a:defRPr sz="5616" kern="1200">
          <a:solidFill>
            <a:schemeClr val="tx1"/>
          </a:solidFill>
          <a:latin typeface="+mn-lt"/>
          <a:ea typeface="+mn-ea"/>
          <a:cs typeface="+mn-cs"/>
        </a:defRPr>
      </a:lvl4pPr>
      <a:lvl5pPr marL="5705673" algn="l" defTabSz="2852837" rtl="0" eaLnBrk="1" latinLnBrk="0" hangingPunct="1">
        <a:defRPr sz="5616" kern="1200">
          <a:solidFill>
            <a:schemeClr val="tx1"/>
          </a:solidFill>
          <a:latin typeface="+mn-lt"/>
          <a:ea typeface="+mn-ea"/>
          <a:cs typeface="+mn-cs"/>
        </a:defRPr>
      </a:lvl5pPr>
      <a:lvl6pPr marL="7132091" algn="l" defTabSz="2852837" rtl="0" eaLnBrk="1" latinLnBrk="0" hangingPunct="1">
        <a:defRPr sz="5616" kern="1200">
          <a:solidFill>
            <a:schemeClr val="tx1"/>
          </a:solidFill>
          <a:latin typeface="+mn-lt"/>
          <a:ea typeface="+mn-ea"/>
          <a:cs typeface="+mn-cs"/>
        </a:defRPr>
      </a:lvl6pPr>
      <a:lvl7pPr marL="8558510" algn="l" defTabSz="2852837" rtl="0" eaLnBrk="1" latinLnBrk="0" hangingPunct="1">
        <a:defRPr sz="5616" kern="1200">
          <a:solidFill>
            <a:schemeClr val="tx1"/>
          </a:solidFill>
          <a:latin typeface="+mn-lt"/>
          <a:ea typeface="+mn-ea"/>
          <a:cs typeface="+mn-cs"/>
        </a:defRPr>
      </a:lvl7pPr>
      <a:lvl8pPr marL="9984928" algn="l" defTabSz="2852837" rtl="0" eaLnBrk="1" latinLnBrk="0" hangingPunct="1">
        <a:defRPr sz="5616" kern="1200">
          <a:solidFill>
            <a:schemeClr val="tx1"/>
          </a:solidFill>
          <a:latin typeface="+mn-lt"/>
          <a:ea typeface="+mn-ea"/>
          <a:cs typeface="+mn-cs"/>
        </a:defRPr>
      </a:lvl8pPr>
      <a:lvl9pPr marL="11411346" algn="l" defTabSz="2852837" rtl="0" eaLnBrk="1" latinLnBrk="0" hangingPunct="1">
        <a:defRPr sz="561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implementationscience.biomedcentral.com/articles/10.1186/1748-5908-6-42" TargetMode="External"/><Relationship Id="rId13" Type="http://schemas.openxmlformats.org/officeDocument/2006/relationships/hyperlink" Target="https://rag-diabetes.org/global-diabetes-epidemic/" TargetMode="External"/><Relationship Id="rId18" Type="http://schemas.openxmlformats.org/officeDocument/2006/relationships/hyperlink" Target="https://www.who.int/publications/i/item/9789240029200" TargetMode="External"/><Relationship Id="rId26" Type="http://schemas.openxmlformats.org/officeDocument/2006/relationships/image" Target="../media/image4.png"/><Relationship Id="rId3" Type="http://schemas.openxmlformats.org/officeDocument/2006/relationships/hyperlink" Target="https://discover.hubpages.com/health/Mobile-Health-Technology-mHealth-Apps-that-can-help-you-manage-your-diabetes-condition" TargetMode="External"/><Relationship Id="rId21" Type="http://schemas.openxmlformats.org/officeDocument/2006/relationships/hyperlink" Target="https://www.who.int/publications/i/item/9789240020924" TargetMode="External"/><Relationship Id="rId7" Type="http://schemas.openxmlformats.org/officeDocument/2006/relationships/hyperlink" Target="https://academic.oup.com/ijpp/article/25/3/203/6100177" TargetMode="External"/><Relationship Id="rId12" Type="http://schemas.openxmlformats.org/officeDocument/2006/relationships/hyperlink" Target="https://academic.oup.com/tbm/article/7/2/254/4560409" TargetMode="External"/><Relationship Id="rId17" Type="http://schemas.openxmlformats.org/officeDocument/2006/relationships/hyperlink" Target="https://bmcpublichealth.biomedcentral.com/articles" TargetMode="External"/><Relationship Id="rId25" Type="http://schemas.openxmlformats.org/officeDocument/2006/relationships/image" Target="../media/image3.png"/><Relationship Id="rId2" Type="http://schemas.openxmlformats.org/officeDocument/2006/relationships/notesSlide" Target="../notesSlides/notesSlide1.xml"/><Relationship Id="rId16" Type="http://schemas.openxmlformats.org/officeDocument/2006/relationships/hyperlink" Target="https://unstats.un.org/sdgs/report/2023/" TargetMode="External"/><Relationship Id="rId20" Type="http://schemas.openxmlformats.org/officeDocument/2006/relationships/hyperlink" Target="https://www.who.int/news-room/fact-sheets/detail/diabetes" TargetMode="External"/><Relationship Id="rId1" Type="http://schemas.openxmlformats.org/officeDocument/2006/relationships/slideLayout" Target="../slideLayouts/slideLayout1.xml"/><Relationship Id="rId6" Type="http://schemas.openxmlformats.org/officeDocument/2006/relationships/hyperlink" Target="https://dribbble.com/shots/27358986-AI-Health-Dashboard-Calorie-Tracking-Mobile-App-Design" TargetMode="External"/><Relationship Id="rId11" Type="http://schemas.openxmlformats.org/officeDocument/2006/relationships/hyperlink" Target="https://www.england.nhs.uk/diabetes/diabetes-prevention/" TargetMode="External"/><Relationship Id="rId24" Type="http://schemas.openxmlformats.org/officeDocument/2006/relationships/image" Target="../media/image2.jpeg"/><Relationship Id="rId5" Type="http://schemas.openxmlformats.org/officeDocument/2006/relationships/hyperlink" Target="https://data-flair.training/blogs/ai-in-healthcare-sector/" TargetMode="External"/><Relationship Id="rId15" Type="http://schemas.openxmlformats.org/officeDocument/2006/relationships/hyperlink" Target="https://www.thelancet.com/journals/landig/home" TargetMode="External"/><Relationship Id="rId23" Type="http://schemas.openxmlformats.org/officeDocument/2006/relationships/image" Target="../media/image1.png"/><Relationship Id="rId10" Type="http://schemas.openxmlformats.org/officeDocument/2006/relationships/hyperlink" Target="https://www.england.nhs.uk/diabetes/digital-innovations-to-support-diabetes-outcomes/nhs-diabetes-prevention-programme-digital-stream/" TargetMode="External"/><Relationship Id="rId19" Type="http://schemas.openxmlformats.org/officeDocument/2006/relationships/hyperlink" Target="https://www.who.int/health-topics/health-promotion" TargetMode="External"/><Relationship Id="rId4" Type="http://schemas.openxmlformats.org/officeDocument/2006/relationships/hyperlink" Target="https://people-shift.com/articles/the-behavior-change-wheel/" TargetMode="External"/><Relationship Id="rId9" Type="http://schemas.openxmlformats.org/officeDocument/2006/relationships/hyperlink" Target="https://www.nice.org.uk/" TargetMode="External"/><Relationship Id="rId14" Type="http://schemas.openxmlformats.org/officeDocument/2006/relationships/hyperlink" Target="https://www.regenstrief.org/article/study-explores-patient-perspectives-diabetes-self-management-apps/" TargetMode="External"/><Relationship Id="rId22" Type="http://schemas.openxmlformats.org/officeDocument/2006/relationships/hyperlink" Target="https://www.jmir.org/2023/1/e4384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2000">
              <a:schemeClr val="accent1">
                <a:lumMod val="45000"/>
                <a:lumOff val="55000"/>
              </a:schemeClr>
            </a:gs>
            <a:gs pos="100000">
              <a:schemeClr val="accent1">
                <a:lumMod val="45000"/>
                <a:lumOff val="55000"/>
              </a:schemeClr>
            </a:gs>
            <a:gs pos="56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20422CD-5678-4CE9-ADCF-BD3DB09274FA}"/>
              </a:ext>
            </a:extLst>
          </p:cNvPr>
          <p:cNvSpPr txBox="1"/>
          <p:nvPr/>
        </p:nvSpPr>
        <p:spPr>
          <a:xfrm>
            <a:off x="18392598" y="15367550"/>
            <a:ext cx="11460266" cy="5914440"/>
          </a:xfrm>
          <a:prstGeom prst="rect">
            <a:avLst/>
          </a:prstGeom>
          <a:solidFill>
            <a:schemeClr val="accent2">
              <a:lumMod val="20000"/>
              <a:lumOff val="80000"/>
            </a:schemeClr>
          </a:solidFill>
        </p:spPr>
        <p:txBody>
          <a:bodyPr wrap="square" numCol="1" spcCol="457200">
            <a:spAutoFit/>
          </a:bodyPr>
          <a:lstStyle/>
          <a:p>
            <a:pPr marL="0" marR="0" algn="just">
              <a:spcBef>
                <a:spcPts val="0"/>
              </a:spcBef>
              <a:spcAft>
                <a:spcPts val="1200"/>
              </a:spcAft>
            </a:pPr>
            <a:r>
              <a:rPr lang="en-US" sz="2000" b="1" u="sng" kern="0" dirty="0">
                <a:solidFill>
                  <a:srgbClr val="002060"/>
                </a:solidFill>
                <a:effectLst/>
                <a:latin typeface="Arial" panose="020B0604020202020204" pitchFamily="34" charset="0"/>
                <a:ea typeface="Calibri" panose="020F0502020204030204" pitchFamily="34" charset="0"/>
                <a:cs typeface="Arial" panose="020B0604020202020204" pitchFamily="34" charset="0"/>
              </a:rPr>
              <a:t>References</a:t>
            </a:r>
            <a:endParaRPr lang="en-US" sz="2000" b="1" kern="0" dirty="0">
              <a:solidFill>
                <a:srgbClr val="002060"/>
              </a:solidFill>
              <a:effectLst/>
              <a:latin typeface="Arial" panose="020B0604020202020204" pitchFamily="34" charset="0"/>
              <a:ea typeface="Calibri" panose="020F0502020204030204" pitchFamily="34" charset="0"/>
              <a:cs typeface="Arial" panose="020B0604020202020204" pitchFamily="34" charset="0"/>
            </a:endParaRPr>
          </a:p>
          <a:p>
            <a:pPr marL="457200" marR="0" indent="-457200">
              <a:spcBef>
                <a:spcPts val="500"/>
              </a:spcBef>
            </a:pPr>
            <a:r>
              <a:rPr lang="en-US" sz="1000" dirty="0">
                <a:effectLst/>
                <a:latin typeface="Arial" panose="020B0604020202020204" pitchFamily="34" charset="0"/>
                <a:ea typeface="Times New Roman" panose="02020603050405020304" pitchFamily="18" charset="0"/>
              </a:rPr>
              <a:t>Adeniran, A. (2019) ‘Mobile Health Technology (mHealth): Apps That Can Help You Manage Your Diabetes Condition’, </a:t>
            </a:r>
            <a:r>
              <a:rPr lang="en-US" sz="1000" i="1" dirty="0" err="1">
                <a:effectLst/>
                <a:latin typeface="Arial" panose="020B0604020202020204" pitchFamily="34" charset="0"/>
                <a:ea typeface="Times New Roman" panose="02020603050405020304" pitchFamily="18" charset="0"/>
              </a:rPr>
              <a:t>HubPages</a:t>
            </a:r>
            <a:r>
              <a:rPr lang="en-US" sz="1000" dirty="0">
                <a:effectLst/>
                <a:latin typeface="Arial" panose="020B0604020202020204" pitchFamily="34" charset="0"/>
                <a:ea typeface="Times New Roman" panose="02020603050405020304" pitchFamily="18" charset="0"/>
              </a:rPr>
              <a:t>. Available at: </a:t>
            </a:r>
            <a:r>
              <a:rPr lang="en-US" sz="1000" u="sng" dirty="0">
                <a:solidFill>
                  <a:srgbClr val="0000FF"/>
                </a:solidFill>
                <a:effectLst/>
                <a:latin typeface="Arial" panose="020B0604020202020204" pitchFamily="34" charset="0"/>
                <a:ea typeface="Times New Roman" panose="02020603050405020304" pitchFamily="18" charset="0"/>
                <a:hlinkClick r:id="rId3"/>
              </a:rPr>
              <a:t>https://discover.hubpages.com/health/Mobile-Health-Technology-mHealth-Apps-that-can-help-you-manage-your-diabetes-condition</a:t>
            </a:r>
            <a:r>
              <a:rPr lang="en-US" sz="1000" dirty="0">
                <a:effectLst/>
                <a:latin typeface="Arial" panose="020B0604020202020204" pitchFamily="34" charset="0"/>
                <a:ea typeface="Times New Roman" panose="02020603050405020304" pitchFamily="18" charset="0"/>
              </a:rPr>
              <a:t> (Accessed: 22 June 2026).\</a:t>
            </a:r>
            <a:endParaRPr lang="en-US" sz="1000" dirty="0">
              <a:effectLst/>
              <a:latin typeface="Times New Roman" panose="02020603050405020304" pitchFamily="18" charset="0"/>
              <a:ea typeface="Times New Roman" panose="02020603050405020304" pitchFamily="18" charset="0"/>
            </a:endParaRPr>
          </a:p>
          <a:p>
            <a:pPr marL="457200" marR="0" indent="-457200" algn="just">
              <a:spcBef>
                <a:spcPts val="0"/>
              </a:spcBef>
            </a:pPr>
            <a:r>
              <a:rPr lang="en-US" sz="1000" dirty="0">
                <a:effectLst/>
                <a:latin typeface="Arial" panose="020B0604020202020204" pitchFamily="34" charset="0"/>
                <a:ea typeface="Arial" panose="020B0604020202020204" pitchFamily="34" charset="0"/>
              </a:rPr>
              <a:t>Carrier, J. (2019) </a:t>
            </a:r>
            <a:r>
              <a:rPr lang="en-US" sz="1000" i="1" dirty="0">
                <a:effectLst/>
                <a:latin typeface="Arial" panose="020B0604020202020204" pitchFamily="34" charset="0"/>
                <a:ea typeface="Arial" panose="020B0604020202020204" pitchFamily="34" charset="0"/>
              </a:rPr>
              <a:t>The Behavior Change Wheel: A Simple Introduction</a:t>
            </a:r>
            <a:r>
              <a:rPr lang="en-US" sz="1000" dirty="0">
                <a:effectLst/>
                <a:latin typeface="Arial" panose="020B0604020202020204" pitchFamily="34" charset="0"/>
                <a:ea typeface="Arial" panose="020B0604020202020204" pitchFamily="34" charset="0"/>
              </a:rPr>
              <a:t>. </a:t>
            </a:r>
            <a:r>
              <a:rPr lang="en-US" sz="1000" dirty="0" err="1">
                <a:effectLst/>
                <a:latin typeface="Arial" panose="020B0604020202020204" pitchFamily="34" charset="0"/>
                <a:ea typeface="Arial" panose="020B0604020202020204" pitchFamily="34" charset="0"/>
              </a:rPr>
              <a:t>PeopleShift</a:t>
            </a:r>
            <a:r>
              <a:rPr lang="en-US" sz="1000" dirty="0">
                <a:effectLst/>
                <a:latin typeface="Arial" panose="020B0604020202020204" pitchFamily="34" charset="0"/>
                <a:ea typeface="Arial" panose="020B0604020202020204" pitchFamily="34" charset="0"/>
              </a:rPr>
              <a:t>, 11 July.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4"/>
              </a:rPr>
              <a:t> </a:t>
            </a:r>
            <a:r>
              <a:rPr lang="en-US" sz="1000" u="sng" dirty="0">
                <a:solidFill>
                  <a:srgbClr val="1155CC"/>
                </a:solidFill>
                <a:effectLst/>
                <a:latin typeface="Arial" panose="020B0604020202020204" pitchFamily="34" charset="0"/>
                <a:ea typeface="Arial" panose="020B0604020202020204" pitchFamily="34" charset="0"/>
                <a:hlinkClick r:id="rId4"/>
              </a:rPr>
              <a:t>https://people-shift.com/articles/the-behavior-change-wheel/</a:t>
            </a:r>
            <a:r>
              <a:rPr lang="en-US" sz="1000" dirty="0">
                <a:effectLst/>
                <a:latin typeface="Arial" panose="020B0604020202020204" pitchFamily="34" charset="0"/>
                <a:ea typeface="Arial" panose="020B0604020202020204" pitchFamily="34" charset="0"/>
              </a:rPr>
              <a:t> (Accessed: 22 June 2026). </a:t>
            </a:r>
          </a:p>
          <a:p>
            <a:pPr marL="457200" marR="0" indent="-457200" algn="just">
              <a:spcBef>
                <a:spcPts val="0"/>
              </a:spcBef>
            </a:pPr>
            <a:r>
              <a:rPr lang="en-US" sz="1000" dirty="0" err="1">
                <a:effectLst/>
                <a:latin typeface="Arial" panose="020B0604020202020204" pitchFamily="34" charset="0"/>
                <a:ea typeface="Arial" panose="020B0604020202020204" pitchFamily="34" charset="0"/>
              </a:rPr>
              <a:t>DataFlair</a:t>
            </a:r>
            <a:r>
              <a:rPr lang="en-US" sz="1000" dirty="0">
                <a:effectLst/>
                <a:latin typeface="Arial" panose="020B0604020202020204" pitchFamily="34" charset="0"/>
                <a:ea typeface="Arial" panose="020B0604020202020204" pitchFamily="34" charset="0"/>
              </a:rPr>
              <a:t> (2023) </a:t>
            </a:r>
            <a:r>
              <a:rPr lang="en-US" sz="1000" i="1" dirty="0">
                <a:effectLst/>
                <a:latin typeface="Arial" panose="020B0604020202020204" pitchFamily="34" charset="0"/>
                <a:ea typeface="Arial" panose="020B0604020202020204" pitchFamily="34" charset="0"/>
              </a:rPr>
              <a:t>Artificial Intelligence (AI) in Healthcare Sector: Applications, Benefits and Challenges</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5"/>
              </a:rPr>
              <a:t> </a:t>
            </a:r>
            <a:r>
              <a:rPr lang="en-US" sz="1000" u="sng" dirty="0">
                <a:solidFill>
                  <a:srgbClr val="1155CC"/>
                </a:solidFill>
                <a:effectLst/>
                <a:latin typeface="Arial" panose="020B0604020202020204" pitchFamily="34" charset="0"/>
                <a:ea typeface="Arial" panose="020B0604020202020204" pitchFamily="34" charset="0"/>
                <a:hlinkClick r:id="rId5"/>
              </a:rPr>
              <a:t>https://data-flair.training/blogs/ai-in-healthcare-sector/</a:t>
            </a:r>
            <a:r>
              <a:rPr lang="en-US" sz="1000" dirty="0">
                <a:effectLst/>
                <a:latin typeface="Arial" panose="020B0604020202020204" pitchFamily="34" charset="0"/>
                <a:ea typeface="Arial" panose="020B0604020202020204" pitchFamily="34" charset="0"/>
              </a:rPr>
              <a:t> (Accessed: 22 June 2026).</a:t>
            </a:r>
          </a:p>
          <a:p>
            <a:pPr marL="457200" marR="0" indent="-457200">
              <a:spcBef>
                <a:spcPts val="500"/>
              </a:spcBef>
            </a:pPr>
            <a:r>
              <a:rPr lang="en-US" sz="1000" dirty="0">
                <a:effectLst/>
                <a:latin typeface="Arial" panose="020B0604020202020204" pitchFamily="34" charset="0"/>
                <a:ea typeface="Times New Roman" panose="02020603050405020304" pitchFamily="18" charset="0"/>
              </a:rPr>
              <a:t>Hasan, S.N. (2025) </a:t>
            </a:r>
            <a:r>
              <a:rPr lang="en-US" sz="1000" i="1" dirty="0">
                <a:effectLst/>
                <a:latin typeface="Arial" panose="020B0604020202020204" pitchFamily="34" charset="0"/>
                <a:ea typeface="Times New Roman" panose="02020603050405020304" pitchFamily="18" charset="0"/>
              </a:rPr>
              <a:t>AI Health Dashboard &amp; Calorie Tracking Mobile App Design</a:t>
            </a:r>
            <a:r>
              <a:rPr lang="en-US" sz="1000" dirty="0">
                <a:effectLst/>
                <a:latin typeface="Arial" panose="020B0604020202020204" pitchFamily="34" charset="0"/>
                <a:ea typeface="Times New Roman" panose="02020603050405020304" pitchFamily="18" charset="0"/>
              </a:rPr>
              <a:t>. </a:t>
            </a:r>
            <a:r>
              <a:rPr lang="en-US" sz="1000" dirty="0" err="1">
                <a:effectLst/>
                <a:latin typeface="Arial" panose="020B0604020202020204" pitchFamily="34" charset="0"/>
                <a:ea typeface="Times New Roman" panose="02020603050405020304" pitchFamily="18" charset="0"/>
              </a:rPr>
              <a:t>Dribbble</a:t>
            </a:r>
            <a:r>
              <a:rPr lang="en-US" sz="1000" dirty="0">
                <a:effectLst/>
                <a:latin typeface="Arial" panose="020B0604020202020204" pitchFamily="34" charset="0"/>
                <a:ea typeface="Times New Roman" panose="02020603050405020304" pitchFamily="18" charset="0"/>
              </a:rPr>
              <a:t>. Available at: </a:t>
            </a:r>
            <a:r>
              <a:rPr lang="en-US" sz="1000" u="sng" dirty="0">
                <a:solidFill>
                  <a:srgbClr val="0000FF"/>
                </a:solidFill>
                <a:effectLst/>
                <a:latin typeface="Arial" panose="020B0604020202020204" pitchFamily="34" charset="0"/>
                <a:ea typeface="Times New Roman" panose="02020603050405020304" pitchFamily="18" charset="0"/>
                <a:hlinkClick r:id="rId6"/>
              </a:rPr>
              <a:t>https://dribbble.com/shots/27358986-AI-Health-Dashboard-Calorie-Tracking-Mobile-App-Design</a:t>
            </a:r>
            <a:r>
              <a:rPr lang="en-US" sz="1000" dirty="0">
                <a:effectLst/>
                <a:latin typeface="Arial" panose="020B0604020202020204" pitchFamily="34" charset="0"/>
                <a:ea typeface="Times New Roman" panose="02020603050405020304" pitchFamily="18" charset="0"/>
              </a:rPr>
              <a:t> (Accessed: 22 June 2026).</a:t>
            </a:r>
            <a:endParaRPr lang="en-US" sz="1000" dirty="0">
              <a:effectLst/>
              <a:latin typeface="Times New Roman" panose="02020603050405020304" pitchFamily="18" charset="0"/>
              <a:ea typeface="Times New Roman" panose="02020603050405020304" pitchFamily="18" charset="0"/>
            </a:endParaRPr>
          </a:p>
          <a:p>
            <a:pPr marL="457200" marR="0" indent="-457200" algn="just">
              <a:spcBef>
                <a:spcPts val="0"/>
              </a:spcBef>
            </a:pPr>
            <a:r>
              <a:rPr lang="en-US" sz="1000" dirty="0" err="1">
                <a:effectLst/>
                <a:latin typeface="Arial" panose="020B0604020202020204" pitchFamily="34" charset="0"/>
                <a:ea typeface="Arial" panose="020B0604020202020204" pitchFamily="34" charset="0"/>
              </a:rPr>
              <a:t>Kayyali</a:t>
            </a:r>
            <a:r>
              <a:rPr lang="en-US" sz="1000" dirty="0">
                <a:effectLst/>
                <a:latin typeface="Arial" panose="020B0604020202020204" pitchFamily="34" charset="0"/>
                <a:ea typeface="Arial" panose="020B0604020202020204" pitchFamily="34" charset="0"/>
              </a:rPr>
              <a:t>, R., </a:t>
            </a:r>
            <a:r>
              <a:rPr lang="en-US" sz="1000" dirty="0" err="1">
                <a:effectLst/>
                <a:latin typeface="Arial" panose="020B0604020202020204" pitchFamily="34" charset="0"/>
                <a:ea typeface="Arial" panose="020B0604020202020204" pitchFamily="34" charset="0"/>
              </a:rPr>
              <a:t>Hesso</a:t>
            </a:r>
            <a:r>
              <a:rPr lang="en-US" sz="1000" dirty="0">
                <a:effectLst/>
                <a:latin typeface="Arial" panose="020B0604020202020204" pitchFamily="34" charset="0"/>
                <a:ea typeface="Arial" panose="020B0604020202020204" pitchFamily="34" charset="0"/>
              </a:rPr>
              <a:t>, I., Mahdi, A., </a:t>
            </a:r>
            <a:r>
              <a:rPr lang="en-US" sz="1000" dirty="0" err="1">
                <a:effectLst/>
                <a:latin typeface="Arial" panose="020B0604020202020204" pitchFamily="34" charset="0"/>
                <a:ea typeface="Arial" panose="020B0604020202020204" pitchFamily="34" charset="0"/>
              </a:rPr>
              <a:t>Hamzat</a:t>
            </a:r>
            <a:r>
              <a:rPr lang="en-US" sz="1000" dirty="0">
                <a:effectLst/>
                <a:latin typeface="Arial" panose="020B0604020202020204" pitchFamily="34" charset="0"/>
                <a:ea typeface="Arial" panose="020B0604020202020204" pitchFamily="34" charset="0"/>
              </a:rPr>
              <a:t>, O., </a:t>
            </a:r>
            <a:r>
              <a:rPr lang="en-US" sz="1000" dirty="0" err="1">
                <a:effectLst/>
                <a:latin typeface="Arial" panose="020B0604020202020204" pitchFamily="34" charset="0"/>
                <a:ea typeface="Arial" panose="020B0604020202020204" pitchFamily="34" charset="0"/>
              </a:rPr>
              <a:t>Adu</a:t>
            </a:r>
            <a:r>
              <a:rPr lang="en-US" sz="1000" dirty="0">
                <a:effectLst/>
                <a:latin typeface="Arial" panose="020B0604020202020204" pitchFamily="34" charset="0"/>
                <a:ea typeface="Arial" panose="020B0604020202020204" pitchFamily="34" charset="0"/>
              </a:rPr>
              <a:t>, A. and </a:t>
            </a:r>
            <a:r>
              <a:rPr lang="en-US" sz="1000" dirty="0" err="1">
                <a:effectLst/>
                <a:latin typeface="Arial" panose="020B0604020202020204" pitchFamily="34" charset="0"/>
                <a:ea typeface="Arial" panose="020B0604020202020204" pitchFamily="34" charset="0"/>
              </a:rPr>
              <a:t>Nabhani-Gebara</a:t>
            </a:r>
            <a:r>
              <a:rPr lang="en-US" sz="1000" dirty="0">
                <a:effectLst/>
                <a:latin typeface="Arial" panose="020B0604020202020204" pitchFamily="34" charset="0"/>
                <a:ea typeface="Arial" panose="020B0604020202020204" pitchFamily="34" charset="0"/>
              </a:rPr>
              <a:t>, S. (2017) ‘Telehealth: Misconceptions and experiences of healthcare professionals in England’, </a:t>
            </a:r>
            <a:r>
              <a:rPr lang="en-US" sz="1000" i="1" dirty="0">
                <a:effectLst/>
                <a:latin typeface="Arial" panose="020B0604020202020204" pitchFamily="34" charset="0"/>
                <a:ea typeface="Arial" panose="020B0604020202020204" pitchFamily="34" charset="0"/>
              </a:rPr>
              <a:t>International Journal of Pharmacy Practice</a:t>
            </a:r>
            <a:r>
              <a:rPr lang="en-US" sz="1000" dirty="0">
                <a:effectLst/>
                <a:latin typeface="Arial" panose="020B0604020202020204" pitchFamily="34" charset="0"/>
                <a:ea typeface="Arial" panose="020B0604020202020204" pitchFamily="34" charset="0"/>
              </a:rPr>
              <a:t>, 25(3), pp. 203–209.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7"/>
              </a:rPr>
              <a:t> </a:t>
            </a:r>
            <a:r>
              <a:rPr lang="en-US" sz="1000" u="sng" dirty="0">
                <a:solidFill>
                  <a:srgbClr val="1155CC"/>
                </a:solidFill>
                <a:effectLst/>
                <a:latin typeface="Arial" panose="020B0604020202020204" pitchFamily="34" charset="0"/>
                <a:ea typeface="Arial" panose="020B0604020202020204" pitchFamily="34" charset="0"/>
                <a:hlinkClick r:id="rId7"/>
              </a:rPr>
              <a:t>https://academic.oup.com/ijpp/article/25/3/203/6100177</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Michie, S., van </a:t>
            </a:r>
            <a:r>
              <a:rPr lang="en-US" sz="1000" dirty="0" err="1">
                <a:effectLst/>
                <a:latin typeface="Arial" panose="020B0604020202020204" pitchFamily="34" charset="0"/>
                <a:ea typeface="Arial" panose="020B0604020202020204" pitchFamily="34" charset="0"/>
              </a:rPr>
              <a:t>Stralen</a:t>
            </a:r>
            <a:r>
              <a:rPr lang="en-US" sz="1000" dirty="0">
                <a:effectLst/>
                <a:latin typeface="Arial" panose="020B0604020202020204" pitchFamily="34" charset="0"/>
                <a:ea typeface="Arial" panose="020B0604020202020204" pitchFamily="34" charset="0"/>
              </a:rPr>
              <a:t>, M.M. and West, R. (2011) ‘The behaviour change wheel: A new method for </a:t>
            </a:r>
            <a:r>
              <a:rPr lang="en-US" sz="1000" dirty="0" err="1">
                <a:effectLst/>
                <a:latin typeface="Arial" panose="020B0604020202020204" pitchFamily="34" charset="0"/>
                <a:ea typeface="Arial" panose="020B0604020202020204" pitchFamily="34" charset="0"/>
              </a:rPr>
              <a:t>characterising</a:t>
            </a:r>
            <a:r>
              <a:rPr lang="en-US" sz="1000" dirty="0">
                <a:effectLst/>
                <a:latin typeface="Arial" panose="020B0604020202020204" pitchFamily="34" charset="0"/>
                <a:ea typeface="Arial" panose="020B0604020202020204" pitchFamily="34" charset="0"/>
              </a:rPr>
              <a:t> and designing behaviour change interventions’, </a:t>
            </a:r>
            <a:r>
              <a:rPr lang="en-US" sz="1000" i="1" dirty="0">
                <a:effectLst/>
                <a:latin typeface="Arial" panose="020B0604020202020204" pitchFamily="34" charset="0"/>
                <a:ea typeface="Arial" panose="020B0604020202020204" pitchFamily="34" charset="0"/>
              </a:rPr>
              <a:t>Implementation Science</a:t>
            </a:r>
            <a:r>
              <a:rPr lang="en-US" sz="1000" dirty="0">
                <a:effectLst/>
                <a:latin typeface="Arial" panose="020B0604020202020204" pitchFamily="34" charset="0"/>
                <a:ea typeface="Arial" panose="020B0604020202020204" pitchFamily="34" charset="0"/>
              </a:rPr>
              <a:t>, 6(42), pp. 1–12.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8"/>
              </a:rPr>
              <a:t> </a:t>
            </a:r>
            <a:r>
              <a:rPr lang="en-US" sz="1000" u="sng" dirty="0">
                <a:solidFill>
                  <a:srgbClr val="1155CC"/>
                </a:solidFill>
                <a:effectLst/>
                <a:latin typeface="Arial" panose="020B0604020202020204" pitchFamily="34" charset="0"/>
                <a:ea typeface="Arial" panose="020B0604020202020204" pitchFamily="34" charset="0"/>
                <a:hlinkClick r:id="rId8"/>
              </a:rPr>
              <a:t>https://implementationscience.biomedcentral.com/articles/10.1186/1748-5908-6-42</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Naidoo, J. and Wills, J. (2022) </a:t>
            </a:r>
            <a:r>
              <a:rPr lang="en-US" sz="1000" i="1" dirty="0">
                <a:effectLst/>
                <a:latin typeface="Arial" panose="020B0604020202020204" pitchFamily="34" charset="0"/>
                <a:ea typeface="Arial" panose="020B0604020202020204" pitchFamily="34" charset="0"/>
              </a:rPr>
              <a:t>Foundations for Health Promotion</a:t>
            </a:r>
            <a:r>
              <a:rPr lang="en-US" sz="1000" dirty="0">
                <a:effectLst/>
                <a:latin typeface="Arial" panose="020B0604020202020204" pitchFamily="34" charset="0"/>
                <a:ea typeface="Arial" panose="020B0604020202020204" pitchFamily="34" charset="0"/>
              </a:rPr>
              <a:t>. 5th </a:t>
            </a:r>
            <a:r>
              <a:rPr lang="en-US" sz="1000" dirty="0" err="1">
                <a:effectLst/>
                <a:latin typeface="Arial" panose="020B0604020202020204" pitchFamily="34" charset="0"/>
                <a:ea typeface="Arial" panose="020B0604020202020204" pitchFamily="34" charset="0"/>
              </a:rPr>
              <a:t>edn</a:t>
            </a:r>
            <a:r>
              <a:rPr lang="en-US" sz="1000" dirty="0">
                <a:effectLst/>
                <a:latin typeface="Arial" panose="020B0604020202020204" pitchFamily="34" charset="0"/>
                <a:ea typeface="Arial" panose="020B0604020202020204" pitchFamily="34" charset="0"/>
              </a:rPr>
              <a:t>. London: Elsevier.</a:t>
            </a:r>
          </a:p>
          <a:p>
            <a:pPr marL="457200" marR="0" indent="-457200" algn="just">
              <a:spcBef>
                <a:spcPts val="0"/>
              </a:spcBef>
            </a:pPr>
            <a:r>
              <a:rPr lang="en-US" sz="1000" dirty="0">
                <a:effectLst/>
                <a:latin typeface="Arial" panose="020B0604020202020204" pitchFamily="34" charset="0"/>
                <a:ea typeface="Arial" panose="020B0604020202020204" pitchFamily="34" charset="0"/>
              </a:rPr>
              <a:t>National Institute for Health and Care Excellence (2022) </a:t>
            </a:r>
            <a:r>
              <a:rPr lang="en-US" sz="1000" i="1" dirty="0">
                <a:effectLst/>
                <a:latin typeface="Arial" panose="020B0604020202020204" pitchFamily="34" charset="0"/>
                <a:ea typeface="Arial" panose="020B0604020202020204" pitchFamily="34" charset="0"/>
              </a:rPr>
              <a:t>Behaviour Change: Digital and Mobile Health Interventions</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9"/>
              </a:rPr>
              <a:t> </a:t>
            </a:r>
            <a:r>
              <a:rPr lang="en-US" sz="1000" u="sng" dirty="0">
                <a:solidFill>
                  <a:srgbClr val="1155CC"/>
                </a:solidFill>
                <a:effectLst/>
                <a:latin typeface="Arial" panose="020B0604020202020204" pitchFamily="34" charset="0"/>
                <a:ea typeface="Arial" panose="020B0604020202020204" pitchFamily="34" charset="0"/>
                <a:hlinkClick r:id="rId9"/>
              </a:rPr>
              <a:t>https://www.nice.org.uk</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NHS England (2024a) </a:t>
            </a:r>
            <a:r>
              <a:rPr lang="en-US" sz="1000" i="1" dirty="0">
                <a:effectLst/>
                <a:latin typeface="Arial" panose="020B0604020202020204" pitchFamily="34" charset="0"/>
                <a:ea typeface="Arial" panose="020B0604020202020204" pitchFamily="34" charset="0"/>
              </a:rPr>
              <a:t>NHS Diabetes Prevention </a:t>
            </a:r>
            <a:r>
              <a:rPr lang="en-US" sz="1000" i="1" dirty="0" err="1">
                <a:effectLst/>
                <a:latin typeface="Arial" panose="020B0604020202020204" pitchFamily="34" charset="0"/>
                <a:ea typeface="Arial" panose="020B0604020202020204" pitchFamily="34" charset="0"/>
              </a:rPr>
              <a:t>Programme</a:t>
            </a:r>
            <a:r>
              <a:rPr lang="en-US" sz="1000" i="1" dirty="0">
                <a:effectLst/>
                <a:latin typeface="Arial" panose="020B0604020202020204" pitchFamily="34" charset="0"/>
                <a:ea typeface="Arial" panose="020B0604020202020204" pitchFamily="34" charset="0"/>
              </a:rPr>
              <a:t> – Digital Stream</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0"/>
              </a:rPr>
              <a:t> </a:t>
            </a:r>
            <a:r>
              <a:rPr lang="en-US" sz="1000" u="sng" dirty="0">
                <a:solidFill>
                  <a:srgbClr val="1155CC"/>
                </a:solidFill>
                <a:effectLst/>
                <a:latin typeface="Arial" panose="020B0604020202020204" pitchFamily="34" charset="0"/>
                <a:ea typeface="Arial" panose="020B0604020202020204" pitchFamily="34" charset="0"/>
                <a:hlinkClick r:id="rId10"/>
              </a:rPr>
              <a:t>https://www.england.nhs.uk/diabetes/digital-innovations-to-support-diabetes-outcomes/nhs-diabetes-prevention-programme-digital-stream/</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NHS England (2024b) </a:t>
            </a:r>
            <a:r>
              <a:rPr lang="en-US" sz="1000" i="1" dirty="0">
                <a:effectLst/>
                <a:latin typeface="Arial" panose="020B0604020202020204" pitchFamily="34" charset="0"/>
                <a:ea typeface="Arial" panose="020B0604020202020204" pitchFamily="34" charset="0"/>
              </a:rPr>
              <a:t>NHS Diabetes Prevention </a:t>
            </a:r>
            <a:r>
              <a:rPr lang="en-US" sz="1000" i="1" dirty="0" err="1">
                <a:effectLst/>
                <a:latin typeface="Arial" panose="020B0604020202020204" pitchFamily="34" charset="0"/>
                <a:ea typeface="Arial" panose="020B0604020202020204" pitchFamily="34" charset="0"/>
              </a:rPr>
              <a:t>Programme</a:t>
            </a:r>
            <a:r>
              <a:rPr lang="en-US" sz="1000" i="1" dirty="0">
                <a:effectLst/>
                <a:latin typeface="Arial" panose="020B0604020202020204" pitchFamily="34" charset="0"/>
                <a:ea typeface="Arial" panose="020B0604020202020204" pitchFamily="34" charset="0"/>
              </a:rPr>
              <a:t> (NHS DPP)</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1"/>
              </a:rPr>
              <a:t> </a:t>
            </a:r>
            <a:r>
              <a:rPr lang="en-US" sz="1000" u="sng" dirty="0">
                <a:solidFill>
                  <a:srgbClr val="1155CC"/>
                </a:solidFill>
                <a:effectLst/>
                <a:latin typeface="Arial" panose="020B0604020202020204" pitchFamily="34" charset="0"/>
                <a:ea typeface="Arial" panose="020B0604020202020204" pitchFamily="34" charset="0"/>
                <a:hlinkClick r:id="rId11"/>
              </a:rPr>
              <a:t>https://www.england.nhs.uk/diabetes/diabetes-prevention/</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endParaRPr lang="en-US" sz="1000" dirty="0">
              <a:effectLst/>
              <a:latin typeface="Arial" panose="020B0604020202020204" pitchFamily="34" charset="0"/>
              <a:ea typeface="Arial" panose="020B0604020202020204" pitchFamily="34" charset="0"/>
            </a:endParaRPr>
          </a:p>
          <a:p>
            <a:pPr marL="457200" marR="0" indent="-457200" algn="just">
              <a:spcBef>
                <a:spcPts val="0"/>
              </a:spcBef>
            </a:pPr>
            <a:r>
              <a:rPr lang="en-US" sz="1000" dirty="0" err="1">
                <a:effectLst/>
                <a:latin typeface="Arial" panose="020B0604020202020204" pitchFamily="34" charset="0"/>
                <a:ea typeface="Arial" panose="020B0604020202020204" pitchFamily="34" charset="0"/>
              </a:rPr>
              <a:t>Perski</a:t>
            </a:r>
            <a:r>
              <a:rPr lang="en-US" sz="1000" dirty="0">
                <a:effectLst/>
                <a:latin typeface="Arial" panose="020B0604020202020204" pitchFamily="34" charset="0"/>
                <a:ea typeface="Arial" panose="020B0604020202020204" pitchFamily="34" charset="0"/>
              </a:rPr>
              <a:t>, O., Blandford, A., West, R. and Michie, S. (2019) ‘</a:t>
            </a:r>
            <a:r>
              <a:rPr lang="en-US" sz="1000" dirty="0" err="1">
                <a:effectLst/>
                <a:latin typeface="Arial" panose="020B0604020202020204" pitchFamily="34" charset="0"/>
                <a:ea typeface="Arial" panose="020B0604020202020204" pitchFamily="34" charset="0"/>
              </a:rPr>
              <a:t>Conceptualising</a:t>
            </a:r>
            <a:r>
              <a:rPr lang="en-US" sz="1000" dirty="0">
                <a:effectLst/>
                <a:latin typeface="Arial" panose="020B0604020202020204" pitchFamily="34" charset="0"/>
                <a:ea typeface="Arial" panose="020B0604020202020204" pitchFamily="34" charset="0"/>
              </a:rPr>
              <a:t> engagement with digital behaviour change interventions: A systematic review using principles from critical interpretive synthesis’, </a:t>
            </a:r>
            <a:r>
              <a:rPr lang="en-US" sz="1000" i="1" dirty="0">
                <a:effectLst/>
                <a:latin typeface="Arial" panose="020B0604020202020204" pitchFamily="34" charset="0"/>
                <a:ea typeface="Arial" panose="020B0604020202020204" pitchFamily="34" charset="0"/>
              </a:rPr>
              <a:t>Translational Behavioral Medicine</a:t>
            </a:r>
            <a:r>
              <a:rPr lang="en-US" sz="1000" dirty="0">
                <a:effectLst/>
                <a:latin typeface="Arial" panose="020B0604020202020204" pitchFamily="34" charset="0"/>
                <a:ea typeface="Arial" panose="020B0604020202020204" pitchFamily="34" charset="0"/>
              </a:rPr>
              <a:t>, 7(2), pp. 254–267.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2"/>
              </a:rPr>
              <a:t> </a:t>
            </a:r>
            <a:r>
              <a:rPr lang="en-US" sz="1000" u="sng" dirty="0">
                <a:solidFill>
                  <a:srgbClr val="1155CC"/>
                </a:solidFill>
                <a:effectLst/>
                <a:latin typeface="Arial" panose="020B0604020202020204" pitchFamily="34" charset="0"/>
                <a:ea typeface="Arial" panose="020B0604020202020204" pitchFamily="34" charset="0"/>
                <a:hlinkClick r:id="rId12"/>
              </a:rPr>
              <a:t>https://academic.oup.com/tbm/article/7/2/254/4560409</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RAG Diabetes (n.d.) </a:t>
            </a:r>
            <a:r>
              <a:rPr lang="en-US" sz="1000" i="1" dirty="0">
                <a:effectLst/>
                <a:latin typeface="Arial" panose="020B0604020202020204" pitchFamily="34" charset="0"/>
                <a:ea typeface="Arial" panose="020B0604020202020204" pitchFamily="34" charset="0"/>
              </a:rPr>
              <a:t>Global Diabetes Epidemic</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3"/>
              </a:rPr>
              <a:t> </a:t>
            </a:r>
            <a:r>
              <a:rPr lang="en-US" sz="1000" u="sng" dirty="0">
                <a:solidFill>
                  <a:srgbClr val="1155CC"/>
                </a:solidFill>
                <a:effectLst/>
                <a:latin typeface="Arial" panose="020B0604020202020204" pitchFamily="34" charset="0"/>
                <a:ea typeface="Arial" panose="020B0604020202020204" pitchFamily="34" charset="0"/>
                <a:hlinkClick r:id="rId13"/>
              </a:rPr>
              <a:t>https://rag-diabetes.org/global-diabetes-epidemic/</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err="1">
                <a:effectLst/>
                <a:latin typeface="Arial" panose="020B0604020202020204" pitchFamily="34" charset="0"/>
                <a:ea typeface="Arial" panose="020B0604020202020204" pitchFamily="34" charset="0"/>
              </a:rPr>
              <a:t>Regenstrief</a:t>
            </a:r>
            <a:r>
              <a:rPr lang="en-US" sz="1000" dirty="0">
                <a:effectLst/>
                <a:latin typeface="Arial" panose="020B0604020202020204" pitchFamily="34" charset="0"/>
                <a:ea typeface="Arial" panose="020B0604020202020204" pitchFamily="34" charset="0"/>
              </a:rPr>
              <a:t> Institute (2024) </a:t>
            </a:r>
            <a:r>
              <a:rPr lang="en-US" sz="1000" i="1" dirty="0">
                <a:effectLst/>
                <a:latin typeface="Arial" panose="020B0604020202020204" pitchFamily="34" charset="0"/>
                <a:ea typeface="Arial" panose="020B0604020202020204" pitchFamily="34" charset="0"/>
              </a:rPr>
              <a:t>Study Explores Patient Perspectives on Diabetes Self-Management Apps</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4"/>
              </a:rPr>
              <a:t> </a:t>
            </a:r>
            <a:r>
              <a:rPr lang="en-US" sz="1000" u="sng" dirty="0">
                <a:solidFill>
                  <a:srgbClr val="1155CC"/>
                </a:solidFill>
                <a:effectLst/>
                <a:latin typeface="Arial" panose="020B0604020202020204" pitchFamily="34" charset="0"/>
                <a:ea typeface="Arial" panose="020B0604020202020204" pitchFamily="34" charset="0"/>
                <a:hlinkClick r:id="rId14"/>
              </a:rPr>
              <a:t>https://www.regenstrief.org/article/study-explores-patient-perspectives-diabetes-self-management-apps/</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The Lancet Digital Health (2023) ‘Digital health technologies and health inequalities: Challenges and opportunities’, </a:t>
            </a:r>
            <a:r>
              <a:rPr lang="en-US" sz="1000" i="1" dirty="0">
                <a:effectLst/>
                <a:latin typeface="Arial" panose="020B0604020202020204" pitchFamily="34" charset="0"/>
                <a:ea typeface="Arial" panose="020B0604020202020204" pitchFamily="34" charset="0"/>
              </a:rPr>
              <a:t>The Lancet Digital Health</a:t>
            </a:r>
            <a:r>
              <a:rPr lang="en-US" sz="1000" dirty="0">
                <a:effectLst/>
                <a:latin typeface="Arial" panose="020B0604020202020204" pitchFamily="34" charset="0"/>
                <a:ea typeface="Arial" panose="020B0604020202020204" pitchFamily="34" charset="0"/>
              </a:rPr>
              <a:t>, 5(10), pp. e620–e622.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5"/>
              </a:rPr>
              <a:t> </a:t>
            </a:r>
            <a:r>
              <a:rPr lang="en-US" sz="1000" u="sng" dirty="0">
                <a:solidFill>
                  <a:srgbClr val="1155CC"/>
                </a:solidFill>
                <a:effectLst/>
                <a:latin typeface="Arial" panose="020B0604020202020204" pitchFamily="34" charset="0"/>
                <a:ea typeface="Arial" panose="020B0604020202020204" pitchFamily="34" charset="0"/>
                <a:hlinkClick r:id="rId15"/>
              </a:rPr>
              <a:t>https://www.thelancet.com/journals/landig/home</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err="1">
                <a:effectLst/>
                <a:latin typeface="Arial" panose="020B0604020202020204" pitchFamily="34" charset="0"/>
                <a:ea typeface="Arial" panose="020B0604020202020204" pitchFamily="34" charset="0"/>
              </a:rPr>
              <a:t>Topol</a:t>
            </a:r>
            <a:r>
              <a:rPr lang="en-US" sz="1000" dirty="0">
                <a:effectLst/>
                <a:latin typeface="Arial" panose="020B0604020202020204" pitchFamily="34" charset="0"/>
                <a:ea typeface="Arial" panose="020B0604020202020204" pitchFamily="34" charset="0"/>
              </a:rPr>
              <a:t>, E.J. (2019) </a:t>
            </a:r>
            <a:r>
              <a:rPr lang="en-US" sz="1000" i="1" dirty="0">
                <a:effectLst/>
                <a:latin typeface="Arial" panose="020B0604020202020204" pitchFamily="34" charset="0"/>
                <a:ea typeface="Arial" panose="020B0604020202020204" pitchFamily="34" charset="0"/>
              </a:rPr>
              <a:t>Deep Medicine: How Artificial Intelligence Can Make Healthcare Human Again</a:t>
            </a:r>
            <a:r>
              <a:rPr lang="en-US" sz="1000" dirty="0">
                <a:effectLst/>
                <a:latin typeface="Arial" panose="020B0604020202020204" pitchFamily="34" charset="0"/>
                <a:ea typeface="Arial" panose="020B0604020202020204" pitchFamily="34" charset="0"/>
              </a:rPr>
              <a:t>. New York: Basic Books.</a:t>
            </a:r>
          </a:p>
          <a:p>
            <a:pPr marL="457200" marR="0" indent="-457200" algn="just">
              <a:spcBef>
                <a:spcPts val="0"/>
              </a:spcBef>
            </a:pPr>
            <a:r>
              <a:rPr lang="en-US" sz="1000" dirty="0">
                <a:effectLst/>
                <a:latin typeface="Arial" panose="020B0604020202020204" pitchFamily="34" charset="0"/>
                <a:ea typeface="Arial" panose="020B0604020202020204" pitchFamily="34" charset="0"/>
              </a:rPr>
              <a:t>United Nations (2023) </a:t>
            </a:r>
            <a:r>
              <a:rPr lang="en-US" sz="1000" i="1" dirty="0">
                <a:effectLst/>
                <a:latin typeface="Arial" panose="020B0604020202020204" pitchFamily="34" charset="0"/>
                <a:ea typeface="Arial" panose="020B0604020202020204" pitchFamily="34" charset="0"/>
              </a:rPr>
              <a:t>The Sustainable Development Goals Report 2023</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6"/>
              </a:rPr>
              <a:t> </a:t>
            </a:r>
            <a:r>
              <a:rPr lang="en-US" sz="1000" u="sng" dirty="0">
                <a:solidFill>
                  <a:srgbClr val="1155CC"/>
                </a:solidFill>
                <a:effectLst/>
                <a:latin typeface="Arial" panose="020B0604020202020204" pitchFamily="34" charset="0"/>
                <a:ea typeface="Arial" panose="020B0604020202020204" pitchFamily="34" charset="0"/>
                <a:hlinkClick r:id="rId16"/>
              </a:rPr>
              <a:t>https://unstats.un.org/sdgs/report/2023/</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Wang, Y., Min, J., </a:t>
            </a:r>
            <a:r>
              <a:rPr lang="en-US" sz="1000" dirty="0" err="1">
                <a:effectLst/>
                <a:latin typeface="Arial" panose="020B0604020202020204" pitchFamily="34" charset="0"/>
                <a:ea typeface="Arial" panose="020B0604020202020204" pitchFamily="34" charset="0"/>
              </a:rPr>
              <a:t>Khuri</a:t>
            </a:r>
            <a:r>
              <a:rPr lang="en-US" sz="1000" dirty="0">
                <a:effectLst/>
                <a:latin typeface="Arial" panose="020B0604020202020204" pitchFamily="34" charset="0"/>
                <a:ea typeface="Arial" panose="020B0604020202020204" pitchFamily="34" charset="0"/>
              </a:rPr>
              <a:t>, J., </a:t>
            </a:r>
            <a:r>
              <a:rPr lang="en-US" sz="1000" dirty="0" err="1">
                <a:effectLst/>
                <a:latin typeface="Arial" panose="020B0604020202020204" pitchFamily="34" charset="0"/>
                <a:ea typeface="Arial" panose="020B0604020202020204" pitchFamily="34" charset="0"/>
              </a:rPr>
              <a:t>Xue</a:t>
            </a:r>
            <a:r>
              <a:rPr lang="en-US" sz="1000" dirty="0">
                <a:effectLst/>
                <a:latin typeface="Arial" panose="020B0604020202020204" pitchFamily="34" charset="0"/>
                <a:ea typeface="Arial" panose="020B0604020202020204" pitchFamily="34" charset="0"/>
              </a:rPr>
              <a:t>, H., </a:t>
            </a:r>
            <a:r>
              <a:rPr lang="en-US" sz="1000" dirty="0" err="1">
                <a:effectLst/>
                <a:latin typeface="Arial" panose="020B0604020202020204" pitchFamily="34" charset="0"/>
                <a:ea typeface="Arial" panose="020B0604020202020204" pitchFamily="34" charset="0"/>
              </a:rPr>
              <a:t>Xie</a:t>
            </a:r>
            <a:r>
              <a:rPr lang="en-US" sz="1000" dirty="0">
                <a:effectLst/>
                <a:latin typeface="Arial" panose="020B0604020202020204" pitchFamily="34" charset="0"/>
                <a:ea typeface="Arial" panose="020B0604020202020204" pitchFamily="34" charset="0"/>
              </a:rPr>
              <a:t>, B. and Kaminsky, L.A. (2023) ‘Effectiveness of mobile health interventions on diabetes and obesity management: Systematic review and meta-analysis’, </a:t>
            </a:r>
            <a:r>
              <a:rPr lang="en-US" sz="1000" i="1" dirty="0">
                <a:effectLst/>
                <a:latin typeface="Arial" panose="020B0604020202020204" pitchFamily="34" charset="0"/>
                <a:ea typeface="Arial" panose="020B0604020202020204" pitchFamily="34" charset="0"/>
              </a:rPr>
              <a:t>BMC Public Health</a:t>
            </a:r>
            <a:r>
              <a:rPr lang="en-US" sz="1000" dirty="0">
                <a:effectLst/>
                <a:latin typeface="Arial" panose="020B0604020202020204" pitchFamily="34" charset="0"/>
                <a:ea typeface="Arial" panose="020B0604020202020204" pitchFamily="34" charset="0"/>
              </a:rPr>
              <a:t>, 23(1), pp. 1–15.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7"/>
              </a:rPr>
              <a:t> </a:t>
            </a:r>
            <a:r>
              <a:rPr lang="en-US" sz="1000" u="sng" dirty="0">
                <a:solidFill>
                  <a:srgbClr val="1155CC"/>
                </a:solidFill>
                <a:effectLst/>
                <a:latin typeface="Arial" panose="020B0604020202020204" pitchFamily="34" charset="0"/>
                <a:ea typeface="Arial" panose="020B0604020202020204" pitchFamily="34" charset="0"/>
                <a:hlinkClick r:id="rId17"/>
              </a:rPr>
              <a:t>https://bmcpublichealth.biomedcentral.com/articles</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World Health Organization (2021) </a:t>
            </a:r>
            <a:r>
              <a:rPr lang="en-US" sz="1000" i="1" dirty="0">
                <a:effectLst/>
                <a:latin typeface="Arial" panose="020B0604020202020204" pitchFamily="34" charset="0"/>
                <a:ea typeface="Arial" panose="020B0604020202020204" pitchFamily="34" charset="0"/>
              </a:rPr>
              <a:t>Ethics and Governance of Artificial Intelligence for Health</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8"/>
              </a:rPr>
              <a:t> </a:t>
            </a:r>
            <a:r>
              <a:rPr lang="en-US" sz="1000" u="sng" dirty="0">
                <a:solidFill>
                  <a:srgbClr val="1155CC"/>
                </a:solidFill>
                <a:effectLst/>
                <a:latin typeface="Arial" panose="020B0604020202020204" pitchFamily="34" charset="0"/>
                <a:ea typeface="Arial" panose="020B0604020202020204" pitchFamily="34" charset="0"/>
                <a:hlinkClick r:id="rId18"/>
              </a:rPr>
              <a:t>https://www.who.int/publications/i/item/9789240029200</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World Health Organization (2022) </a:t>
            </a:r>
            <a:r>
              <a:rPr lang="en-US" sz="1000" i="1" dirty="0">
                <a:effectLst/>
                <a:latin typeface="Arial" panose="020B0604020202020204" pitchFamily="34" charset="0"/>
                <a:ea typeface="Arial" panose="020B0604020202020204" pitchFamily="34" charset="0"/>
              </a:rPr>
              <a:t>Health Promotion</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19"/>
              </a:rPr>
              <a:t> </a:t>
            </a:r>
            <a:r>
              <a:rPr lang="en-US" sz="1000" u="sng" dirty="0">
                <a:solidFill>
                  <a:srgbClr val="1155CC"/>
                </a:solidFill>
                <a:effectLst/>
                <a:latin typeface="Arial" panose="020B0604020202020204" pitchFamily="34" charset="0"/>
                <a:ea typeface="Arial" panose="020B0604020202020204" pitchFamily="34" charset="0"/>
                <a:hlinkClick r:id="rId19"/>
              </a:rPr>
              <a:t>https://www.who.int/health-topics/health-promotion</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World Health Organization (2024) </a:t>
            </a:r>
            <a:r>
              <a:rPr lang="en-US" sz="1000" i="1" dirty="0">
                <a:effectLst/>
                <a:latin typeface="Arial" panose="020B0604020202020204" pitchFamily="34" charset="0"/>
                <a:ea typeface="Arial" panose="020B0604020202020204" pitchFamily="34" charset="0"/>
              </a:rPr>
              <a:t>Diabetes: Fact Sheet</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20"/>
              </a:rPr>
              <a:t> </a:t>
            </a:r>
            <a:r>
              <a:rPr lang="en-US" sz="1000" u="sng" dirty="0">
                <a:solidFill>
                  <a:srgbClr val="1155CC"/>
                </a:solidFill>
                <a:effectLst/>
                <a:latin typeface="Arial" panose="020B0604020202020204" pitchFamily="34" charset="0"/>
                <a:ea typeface="Arial" panose="020B0604020202020204" pitchFamily="34" charset="0"/>
                <a:hlinkClick r:id="rId20"/>
              </a:rPr>
              <a:t>https://www.who.int/news-room/fact-sheets/detail/diabetes</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World Health Organization (2024) </a:t>
            </a:r>
            <a:r>
              <a:rPr lang="en-US" sz="1000" i="1" dirty="0">
                <a:effectLst/>
                <a:latin typeface="Arial" panose="020B0604020202020204" pitchFamily="34" charset="0"/>
                <a:ea typeface="Arial" panose="020B0604020202020204" pitchFamily="34" charset="0"/>
              </a:rPr>
              <a:t>Global Strategy on Digital Health 2020–2025</a:t>
            </a:r>
            <a:r>
              <a:rPr lang="en-US" sz="1000" dirty="0">
                <a:effectLst/>
                <a:latin typeface="Arial" panose="020B0604020202020204" pitchFamily="34" charset="0"/>
                <a:ea typeface="Arial" panose="020B0604020202020204" pitchFamily="34" charset="0"/>
              </a:rPr>
              <a:t>.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21"/>
              </a:rPr>
              <a:t> </a:t>
            </a:r>
            <a:r>
              <a:rPr lang="en-US" sz="1000" u="sng" dirty="0">
                <a:solidFill>
                  <a:srgbClr val="1155CC"/>
                </a:solidFill>
                <a:effectLst/>
                <a:latin typeface="Arial" panose="020B0604020202020204" pitchFamily="34" charset="0"/>
                <a:ea typeface="Arial" panose="020B0604020202020204" pitchFamily="34" charset="0"/>
                <a:hlinkClick r:id="rId21"/>
              </a:rPr>
              <a:t>https://www.who.int/publications/i/item/9789240020924</a:t>
            </a:r>
            <a:r>
              <a:rPr lang="en-US" sz="1000" dirty="0">
                <a:effectLst/>
                <a:latin typeface="Arial" panose="020B0604020202020204" pitchFamily="34" charset="0"/>
                <a:ea typeface="Arial" panose="020B0604020202020204" pitchFamily="34" charset="0"/>
              </a:rPr>
              <a:t> (Accessed: 22 June 2026).</a:t>
            </a:r>
          </a:p>
          <a:p>
            <a:pPr marL="457200" marR="0" indent="-457200" algn="just">
              <a:spcBef>
                <a:spcPts val="0"/>
              </a:spcBef>
            </a:pPr>
            <a:r>
              <a:rPr lang="en-US" sz="1000" dirty="0">
                <a:effectLst/>
                <a:latin typeface="Arial" panose="020B0604020202020204" pitchFamily="34" charset="0"/>
                <a:ea typeface="Arial" panose="020B0604020202020204" pitchFamily="34" charset="0"/>
              </a:rPr>
              <a:t>Zhou, W., Chen, M., Yuan, J. and Sun, Y. (2023) ‘</a:t>
            </a:r>
            <a:r>
              <a:rPr lang="en-US" sz="1000" dirty="0" err="1">
                <a:effectLst/>
                <a:latin typeface="Arial" panose="020B0604020202020204" pitchFamily="34" charset="0"/>
                <a:ea typeface="Arial" panose="020B0604020202020204" pitchFamily="34" charset="0"/>
              </a:rPr>
              <a:t>Welltang</a:t>
            </a:r>
            <a:r>
              <a:rPr lang="en-US" sz="1000" dirty="0">
                <a:effectLst/>
                <a:latin typeface="Arial" panose="020B0604020202020204" pitchFamily="34" charset="0"/>
                <a:ea typeface="Arial" panose="020B0604020202020204" pitchFamily="34" charset="0"/>
              </a:rPr>
              <a:t> – A smartphone-based diabetes management application improves blood glucose control in Chinese people with diabetes’, </a:t>
            </a:r>
            <a:r>
              <a:rPr lang="en-US" sz="1000" i="1" dirty="0">
                <a:effectLst/>
                <a:latin typeface="Arial" panose="020B0604020202020204" pitchFamily="34" charset="0"/>
                <a:ea typeface="Arial" panose="020B0604020202020204" pitchFamily="34" charset="0"/>
              </a:rPr>
              <a:t>Journal of Medical Internet Research</a:t>
            </a:r>
            <a:r>
              <a:rPr lang="en-US" sz="1000" dirty="0">
                <a:effectLst/>
                <a:latin typeface="Arial" panose="020B0604020202020204" pitchFamily="34" charset="0"/>
                <a:ea typeface="Arial" panose="020B0604020202020204" pitchFamily="34" charset="0"/>
              </a:rPr>
              <a:t>, 25, e43849. Available at:</a:t>
            </a:r>
            <a:r>
              <a:rPr lang="en-US" sz="1000" u="none" strike="noStrike" dirty="0">
                <a:solidFill>
                  <a:srgbClr val="0000FF"/>
                </a:solidFill>
                <a:effectLst/>
                <a:latin typeface="Arial" panose="020B0604020202020204" pitchFamily="34" charset="0"/>
                <a:ea typeface="Arial" panose="020B0604020202020204" pitchFamily="34" charset="0"/>
                <a:hlinkClick r:id="rId22"/>
              </a:rPr>
              <a:t> </a:t>
            </a:r>
            <a:r>
              <a:rPr lang="en-US" sz="1000" u="sng" dirty="0">
                <a:solidFill>
                  <a:srgbClr val="1155CC"/>
                </a:solidFill>
                <a:effectLst/>
                <a:latin typeface="Arial" panose="020B0604020202020204" pitchFamily="34" charset="0"/>
                <a:ea typeface="Arial" panose="020B0604020202020204" pitchFamily="34" charset="0"/>
                <a:hlinkClick r:id="rId22"/>
              </a:rPr>
              <a:t>https://www.jmir.org/2023/1/e43849</a:t>
            </a:r>
            <a:r>
              <a:rPr lang="en-US" sz="1000" dirty="0">
                <a:effectLst/>
                <a:latin typeface="Arial" panose="020B0604020202020204" pitchFamily="34" charset="0"/>
                <a:ea typeface="Arial" panose="020B0604020202020204" pitchFamily="34" charset="0"/>
              </a:rPr>
              <a:t> (Accessed: 22 June 2026).</a:t>
            </a:r>
          </a:p>
        </p:txBody>
      </p:sp>
      <p:sp>
        <p:nvSpPr>
          <p:cNvPr id="7" name="TextBox 6">
            <a:extLst>
              <a:ext uri="{FF2B5EF4-FFF2-40B4-BE49-F238E27FC236}">
                <a16:creationId xmlns:a16="http://schemas.microsoft.com/office/drawing/2014/main" id="{503BA13E-6C98-4159-803D-B6006EB03CE5}"/>
              </a:ext>
            </a:extLst>
          </p:cNvPr>
          <p:cNvSpPr txBox="1"/>
          <p:nvPr/>
        </p:nvSpPr>
        <p:spPr>
          <a:xfrm>
            <a:off x="414410" y="871959"/>
            <a:ext cx="10104474" cy="11664732"/>
          </a:xfrm>
          <a:prstGeom prst="rect">
            <a:avLst/>
          </a:prstGeom>
          <a:solidFill>
            <a:schemeClr val="accent1">
              <a:lumMod val="20000"/>
              <a:lumOff val="80000"/>
            </a:schemeClr>
          </a:solidFill>
        </p:spPr>
        <p:txBody>
          <a:bodyPr wrap="square">
            <a:spAutoFit/>
          </a:bodyPr>
          <a:lstStyle/>
          <a:p>
            <a:pPr marL="0" marR="0" algn="ctr">
              <a:lnSpc>
                <a:spcPct val="150000"/>
              </a:lnSpc>
              <a:spcBef>
                <a:spcPts val="0"/>
              </a:spcBef>
              <a:spcAft>
                <a:spcPts val="600"/>
              </a:spcAft>
            </a:pPr>
            <a:r>
              <a:rPr lang="en-US" sz="2800" b="1" kern="0" dirty="0">
                <a:solidFill>
                  <a:schemeClr val="bg1"/>
                </a:solidFill>
                <a:effectLst/>
                <a:highlight>
                  <a:srgbClr val="0000FF"/>
                </a:highlight>
                <a:latin typeface="Arial" panose="020B0604020202020204" pitchFamily="34" charset="0"/>
                <a:cs typeface="Arial" panose="020B0604020202020204" pitchFamily="34" charset="0"/>
              </a:rPr>
              <a:t>1. Background</a:t>
            </a: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1.1 Public Health Problem</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One of the fastest-increasing population health problems in the world is type 2 diabetes (World Health Organization, 2024). </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The disease is a leading cause of cardiovascular disease, kidney failure, blindness and premature deaths (Naidoo and Wills, 2022).</a:t>
            </a: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1.2 Existing Interventions</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Different health interventions at a population level have been adopted to minimize the risk. </a:t>
            </a:r>
          </a:p>
          <a:p>
            <a:pPr marL="285750" marR="0" indent="-285750" algn="just">
              <a:spcBef>
                <a:spcPts val="0"/>
              </a:spcBef>
              <a:spcAft>
                <a:spcPts val="600"/>
              </a:spcAft>
              <a:buFont typeface="Arial" panose="020B0604020202020204" pitchFamily="34" charset="0"/>
              <a:buChar char="•"/>
            </a:pPr>
            <a:r>
              <a:rPr lang="en-US" sz="2000" dirty="0">
                <a:latin typeface="Arial" panose="020B0604020202020204" pitchFamily="34" charset="0"/>
                <a:ea typeface="Arial" panose="020B0604020202020204" pitchFamily="34" charset="0"/>
                <a:cs typeface="Arial" panose="020B0604020202020204" pitchFamily="34" charset="0"/>
              </a:rPr>
              <a:t>C</a:t>
            </a:r>
            <a:r>
              <a:rPr lang="en-US" sz="2000" dirty="0">
                <a:effectLst/>
                <a:latin typeface="Arial" panose="020B0604020202020204" pitchFamily="34" charset="0"/>
                <a:ea typeface="Arial" panose="020B0604020202020204" pitchFamily="34" charset="0"/>
                <a:cs typeface="Arial" panose="020B0604020202020204" pitchFamily="34" charset="0"/>
              </a:rPr>
              <a:t>ommunity education </a:t>
            </a:r>
            <a:r>
              <a:rPr lang="en-US" sz="2000" dirty="0" err="1">
                <a:effectLst/>
                <a:latin typeface="Arial" panose="020B0604020202020204" pitchFamily="34" charset="0"/>
                <a:ea typeface="Arial" panose="020B0604020202020204" pitchFamily="34" charset="0"/>
                <a:cs typeface="Arial" panose="020B0604020202020204" pitchFamily="34" charset="0"/>
              </a:rPr>
              <a:t>programmes</a:t>
            </a:r>
            <a:r>
              <a:rPr lang="en-US" sz="2000" dirty="0">
                <a:effectLst/>
                <a:latin typeface="Arial" panose="020B0604020202020204" pitchFamily="34" charset="0"/>
                <a:ea typeface="Arial" panose="020B0604020202020204" pitchFamily="34" charset="0"/>
                <a:cs typeface="Arial" panose="020B0604020202020204" pitchFamily="34" charset="0"/>
              </a:rPr>
              <a:t>, dietary counselling, physical activity programs and face-to-face </a:t>
            </a:r>
            <a:r>
              <a:rPr lang="en-US" sz="2000" dirty="0" err="1">
                <a:effectLst/>
                <a:latin typeface="Arial" panose="020B0604020202020204" pitchFamily="34" charset="0"/>
                <a:ea typeface="Arial" panose="020B0604020202020204" pitchFamily="34" charset="0"/>
                <a:cs typeface="Arial" panose="020B0604020202020204" pitchFamily="34" charset="0"/>
              </a:rPr>
              <a:t>behavioural</a:t>
            </a:r>
            <a:r>
              <a:rPr lang="en-US" sz="2000" dirty="0">
                <a:effectLst/>
                <a:latin typeface="Arial" panose="020B0604020202020204" pitchFamily="34" charset="0"/>
                <a:ea typeface="Arial" panose="020B0604020202020204" pitchFamily="34" charset="0"/>
                <a:cs typeface="Arial" panose="020B0604020202020204" pitchFamily="34" charset="0"/>
              </a:rPr>
              <a:t> interventions provided by primary care </a:t>
            </a:r>
            <a:r>
              <a:rPr lang="en-US" sz="2000" dirty="0">
                <a:effectLst/>
                <a:latin typeface="Arial" panose="020B0604020202020204" pitchFamily="34" charset="0"/>
                <a:ea typeface="Arial" panose="020B0604020202020204" pitchFamily="34" charset="0"/>
              </a:rPr>
              <a:t>(Naidoo and Wills, 2022). </a:t>
            </a:r>
            <a:endParaRPr lang="en-US" sz="2000" dirty="0">
              <a:effectLst/>
              <a:latin typeface="Arial" panose="020B0604020202020204" pitchFamily="34" charset="0"/>
              <a:ea typeface="Arial" panose="020B0604020202020204" pitchFamily="34" charset="0"/>
              <a:cs typeface="Arial" panose="020B0604020202020204" pitchFamily="34" charset="0"/>
            </a:endParaRPr>
          </a:p>
          <a:p>
            <a:pPr marR="0" algn="just">
              <a:lnSpc>
                <a:spcPct val="150000"/>
              </a:lnSpc>
              <a:spcBef>
                <a:spcPts val="0"/>
              </a:spcBef>
              <a:spcAft>
                <a:spcPts val="600"/>
              </a:spcAft>
            </a:pPr>
            <a:endParaRPr lang="en-US" sz="2000" dirty="0">
              <a:latin typeface="Arial" panose="020B0604020202020204" pitchFamily="34" charset="0"/>
              <a:ea typeface="Arial" panose="020B0604020202020204" pitchFamily="34" charset="0"/>
              <a:cs typeface="Arial" panose="020B0604020202020204" pitchFamily="34" charset="0"/>
            </a:endParaRPr>
          </a:p>
          <a:p>
            <a:pPr marR="0" algn="just">
              <a:lnSpc>
                <a:spcPct val="150000"/>
              </a:lnSpc>
              <a:spcBef>
                <a:spcPts val="0"/>
              </a:spcBef>
              <a:spcAft>
                <a:spcPts val="600"/>
              </a:spcAft>
            </a:pPr>
            <a:endParaRPr lang="en-US" sz="2000" dirty="0">
              <a:effectLst/>
              <a:latin typeface="Arial" panose="020B0604020202020204" pitchFamily="34" charset="0"/>
              <a:ea typeface="Arial" panose="020B0604020202020204" pitchFamily="34" charset="0"/>
              <a:cs typeface="Arial" panose="020B0604020202020204" pitchFamily="34" charset="0"/>
            </a:endParaRPr>
          </a:p>
          <a:p>
            <a:pPr marR="0" algn="just">
              <a:lnSpc>
                <a:spcPct val="150000"/>
              </a:lnSpc>
              <a:spcBef>
                <a:spcPts val="0"/>
              </a:spcBef>
              <a:spcAft>
                <a:spcPts val="600"/>
              </a:spcAft>
            </a:pPr>
            <a:endParaRPr lang="en-US" sz="2000" dirty="0">
              <a:latin typeface="Arial" panose="020B0604020202020204" pitchFamily="34" charset="0"/>
              <a:ea typeface="Arial" panose="020B0604020202020204" pitchFamily="34" charset="0"/>
              <a:cs typeface="Arial" panose="020B0604020202020204" pitchFamily="34" charset="0"/>
            </a:endParaRPr>
          </a:p>
          <a:p>
            <a:pPr marR="0" algn="just">
              <a:lnSpc>
                <a:spcPct val="150000"/>
              </a:lnSpc>
              <a:spcBef>
                <a:spcPts val="0"/>
              </a:spcBef>
              <a:spcAft>
                <a:spcPts val="600"/>
              </a:spcAft>
            </a:pPr>
            <a:endParaRPr lang="en-US" sz="2000" dirty="0">
              <a:latin typeface="Arial" panose="020B0604020202020204" pitchFamily="34" charset="0"/>
              <a:ea typeface="Arial" panose="020B0604020202020204" pitchFamily="34" charset="0"/>
              <a:cs typeface="Arial" panose="020B0604020202020204" pitchFamily="34" charset="0"/>
            </a:endParaRPr>
          </a:p>
          <a:p>
            <a:pPr marR="0" algn="just">
              <a:lnSpc>
                <a:spcPct val="150000"/>
              </a:lnSpc>
              <a:spcBef>
                <a:spcPts val="0"/>
              </a:spcBef>
              <a:spcAft>
                <a:spcPts val="600"/>
              </a:spcAft>
            </a:pPr>
            <a:endParaRPr lang="en-US" sz="2000" dirty="0">
              <a:effectLst/>
              <a:latin typeface="Arial" panose="020B0604020202020204" pitchFamily="34" charset="0"/>
              <a:ea typeface="Arial" panose="020B0604020202020204" pitchFamily="34" charset="0"/>
              <a:cs typeface="Arial" panose="020B0604020202020204" pitchFamily="34" charset="0"/>
            </a:endParaRPr>
          </a:p>
          <a:p>
            <a:pPr marR="0" algn="just">
              <a:lnSpc>
                <a:spcPct val="150000"/>
              </a:lnSpc>
              <a:spcBef>
                <a:spcPts val="0"/>
              </a:spcBef>
              <a:spcAft>
                <a:spcPts val="600"/>
              </a:spcAft>
            </a:pPr>
            <a:endParaRPr lang="en-US" sz="2000" dirty="0">
              <a:latin typeface="Arial" panose="020B0604020202020204" pitchFamily="34" charset="0"/>
              <a:ea typeface="Arial" panose="020B0604020202020204" pitchFamily="34" charset="0"/>
              <a:cs typeface="Arial" panose="020B0604020202020204" pitchFamily="34" charset="0"/>
            </a:endParaRPr>
          </a:p>
          <a:p>
            <a:pPr marL="0" marR="0" algn="just">
              <a:lnSpc>
                <a:spcPct val="150000"/>
              </a:lnSpc>
              <a:spcBef>
                <a:spcPts val="0"/>
              </a:spcBef>
              <a:spcAft>
                <a:spcPts val="600"/>
              </a:spcAft>
            </a:pPr>
            <a:endParaRPr lang="en-US" sz="800" dirty="0">
              <a:latin typeface="Arial" panose="020B0604020202020204" pitchFamily="34" charset="0"/>
              <a:cs typeface="Arial" panose="020B0604020202020204" pitchFamily="34" charset="0"/>
            </a:endParaRPr>
          </a:p>
          <a:p>
            <a:pPr marL="0" marR="0" algn="just">
              <a:lnSpc>
                <a:spcPct val="150000"/>
              </a:lnSpc>
              <a:spcBef>
                <a:spcPts val="0"/>
              </a:spcBef>
              <a:spcAft>
                <a:spcPts val="600"/>
              </a:spcAft>
            </a:pPr>
            <a:endParaRPr lang="en-US" b="1" dirty="0">
              <a:solidFill>
                <a:srgbClr val="0070C0"/>
              </a:solidFill>
              <a:effectLst/>
              <a:latin typeface="Arial" panose="020B0604020202020204" pitchFamily="34" charset="0"/>
              <a:cs typeface="Arial" panose="020B0604020202020204" pitchFamily="34" charset="0"/>
            </a:endParaRP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1.3 </a:t>
            </a:r>
            <a:r>
              <a:rPr lang="en-US" sz="2400" b="1" dirty="0" err="1">
                <a:solidFill>
                  <a:srgbClr val="0070C0"/>
                </a:solidFill>
                <a:effectLst/>
                <a:latin typeface="Arial" panose="020B0604020202020204" pitchFamily="34" charset="0"/>
                <a:cs typeface="Arial" panose="020B0604020202020204" pitchFamily="34" charset="0"/>
              </a:rPr>
              <a:t>DiaWell</a:t>
            </a:r>
            <a:r>
              <a:rPr lang="en-US" sz="2400" b="1" dirty="0">
                <a:solidFill>
                  <a:srgbClr val="0070C0"/>
                </a:solidFill>
                <a:effectLst/>
                <a:latin typeface="Arial" panose="020B0604020202020204" pitchFamily="34" charset="0"/>
                <a:cs typeface="Arial" panose="020B0604020202020204" pitchFamily="34" charset="0"/>
              </a:rPr>
              <a:t> Intervention</a:t>
            </a:r>
          </a:p>
          <a:p>
            <a:pPr marL="285750" marR="0" indent="-285750" algn="just">
              <a:spcBef>
                <a:spcPts val="0"/>
              </a:spcBef>
              <a:spcAft>
                <a:spcPts val="600"/>
              </a:spcAft>
              <a:buFont typeface="Arial" panose="020B0604020202020204" pitchFamily="34" charset="0"/>
              <a:buChar char="•"/>
            </a:pPr>
            <a:r>
              <a:rPr lang="en-US" sz="2000" dirty="0" err="1">
                <a:effectLst/>
                <a:latin typeface="Arial" panose="020B0604020202020204" pitchFamily="34" charset="0"/>
                <a:ea typeface="Arial" panose="020B0604020202020204" pitchFamily="34" charset="0"/>
                <a:cs typeface="Arial" panose="020B0604020202020204" pitchFamily="34" charset="0"/>
              </a:rPr>
              <a:t>DiaWell</a:t>
            </a:r>
            <a:r>
              <a:rPr lang="en-US" sz="2000" dirty="0">
                <a:effectLst/>
                <a:latin typeface="Arial" panose="020B0604020202020204" pitchFamily="34" charset="0"/>
                <a:ea typeface="Arial" panose="020B0604020202020204" pitchFamily="34" charset="0"/>
                <a:cs typeface="Arial" panose="020B0604020202020204" pitchFamily="34" charset="0"/>
              </a:rPr>
              <a:t> is a proposed artificial intelligence (AI)-based digital health coaching application that can assist people at high risk of getting T2D. </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Based on real-time </a:t>
            </a:r>
            <a:r>
              <a:rPr lang="en-US" sz="2000" dirty="0" err="1">
                <a:effectLst/>
                <a:latin typeface="Arial" panose="020B0604020202020204" pitchFamily="34" charset="0"/>
                <a:ea typeface="Arial" panose="020B0604020202020204" pitchFamily="34" charset="0"/>
                <a:cs typeface="Arial" panose="020B0604020202020204" pitchFamily="34" charset="0"/>
              </a:rPr>
              <a:t>behavioural</a:t>
            </a:r>
            <a:r>
              <a:rPr lang="en-US" sz="2000" dirty="0">
                <a:effectLst/>
                <a:latin typeface="Arial" panose="020B0604020202020204" pitchFamily="34" charset="0"/>
                <a:ea typeface="Arial" panose="020B0604020202020204" pitchFamily="34" charset="0"/>
                <a:cs typeface="Arial" panose="020B0604020202020204" pitchFamily="34" charset="0"/>
              </a:rPr>
              <a:t> and physiological data, users are given specific recommendations regarding nutrition, physical activity, sleep quality and weight management </a:t>
            </a:r>
            <a:r>
              <a:rPr lang="nl-NL" sz="2000" dirty="0">
                <a:effectLst/>
                <a:latin typeface="Arial" panose="020B0604020202020204" pitchFamily="34" charset="0"/>
                <a:ea typeface="Arial" panose="020B0604020202020204" pitchFamily="34" charset="0"/>
                <a:cs typeface="Arial" panose="020B0604020202020204" pitchFamily="34" charset="0"/>
              </a:rPr>
              <a:t>(DataFlair, 2023; Wang et al., 2023).</a:t>
            </a:r>
            <a:endParaRPr lang="en-US" dirty="0">
              <a:latin typeface="Arial" panose="020B0604020202020204" pitchFamily="34" charset="0"/>
              <a:ea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DE6533EE-4BCB-49A8-9247-6E0589EFFA13}"/>
              </a:ext>
            </a:extLst>
          </p:cNvPr>
          <p:cNvSpPr txBox="1"/>
          <p:nvPr/>
        </p:nvSpPr>
        <p:spPr>
          <a:xfrm>
            <a:off x="414410" y="12712456"/>
            <a:ext cx="10104474" cy="5078313"/>
          </a:xfrm>
          <a:prstGeom prst="rect">
            <a:avLst/>
          </a:prstGeom>
          <a:solidFill>
            <a:schemeClr val="bg2"/>
          </a:solidFill>
        </p:spPr>
        <p:txBody>
          <a:bodyPr wrap="square">
            <a:spAutoFit/>
          </a:bodyPr>
          <a:lstStyle/>
          <a:p>
            <a:pPr marL="0" marR="0" algn="ctr">
              <a:lnSpc>
                <a:spcPct val="150000"/>
              </a:lnSpc>
              <a:spcBef>
                <a:spcPts val="0"/>
              </a:spcBef>
              <a:spcAft>
                <a:spcPts val="600"/>
              </a:spcAft>
            </a:pPr>
            <a:r>
              <a:rPr lang="en-US" sz="2800" b="1" kern="0" dirty="0">
                <a:solidFill>
                  <a:schemeClr val="bg1"/>
                </a:solidFill>
                <a:effectLst/>
                <a:highlight>
                  <a:srgbClr val="0000FF"/>
                </a:highlight>
                <a:latin typeface="Arial" panose="020B0604020202020204" pitchFamily="34" charset="0"/>
                <a:cs typeface="Arial" panose="020B0604020202020204" pitchFamily="34" charset="0"/>
              </a:rPr>
              <a:t>2. Health Promotion Values and Principles</a:t>
            </a: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2.1 Health Promotion Values</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Major values are empowerment, participation, equity, social justice and person-</a:t>
            </a:r>
            <a:r>
              <a:rPr lang="en-US" sz="2000" dirty="0" err="1">
                <a:effectLst/>
                <a:latin typeface="Arial" panose="020B0604020202020204" pitchFamily="34" charset="0"/>
                <a:ea typeface="Arial" panose="020B0604020202020204" pitchFamily="34" charset="0"/>
                <a:cs typeface="Arial" panose="020B0604020202020204" pitchFamily="34" charset="0"/>
              </a:rPr>
              <a:t>centred</a:t>
            </a:r>
            <a:r>
              <a:rPr lang="en-US" sz="2000" dirty="0">
                <a:effectLst/>
                <a:latin typeface="Arial" panose="020B0604020202020204" pitchFamily="34" charset="0"/>
                <a:ea typeface="Arial" panose="020B0604020202020204" pitchFamily="34" charset="0"/>
                <a:cs typeface="Arial" panose="020B0604020202020204" pitchFamily="34" charset="0"/>
              </a:rPr>
              <a:t> care. </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Targeted health promotion efforts must aid in informed decisions, lessen health disparities and enhance the ability of individuals to enhance their health results (World Health Organization, 2022).</a:t>
            </a:r>
          </a:p>
          <a:p>
            <a:pPr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2.2 Alignment with </a:t>
            </a:r>
            <a:r>
              <a:rPr lang="en-US" sz="2400" b="1" dirty="0" err="1">
                <a:solidFill>
                  <a:srgbClr val="0070C0"/>
                </a:solidFill>
                <a:effectLst/>
                <a:latin typeface="Arial" panose="020B0604020202020204" pitchFamily="34" charset="0"/>
                <a:cs typeface="Arial" panose="020B0604020202020204" pitchFamily="34" charset="0"/>
              </a:rPr>
              <a:t>DiaWell</a:t>
            </a:r>
            <a:endParaRPr lang="en-US" sz="2400" b="1" dirty="0">
              <a:solidFill>
                <a:srgbClr val="0070C0"/>
              </a:solidFill>
              <a:effectLst/>
              <a:latin typeface="Arial" panose="020B0604020202020204" pitchFamily="34" charset="0"/>
              <a:cs typeface="Arial" panose="020B0604020202020204" pitchFamily="34" charset="0"/>
            </a:endParaRPr>
          </a:p>
          <a:p>
            <a:pPr marL="285750" marR="0" indent="-285750" algn="just">
              <a:spcBef>
                <a:spcPts val="0"/>
              </a:spcBef>
              <a:spcAft>
                <a:spcPts val="600"/>
              </a:spcAft>
              <a:buFont typeface="Arial" panose="020B0604020202020204" pitchFamily="34" charset="0"/>
              <a:buChar char="•"/>
            </a:pPr>
            <a:r>
              <a:rPr lang="en-US" sz="2000" dirty="0">
                <a:latin typeface="Arial" panose="020B0604020202020204" pitchFamily="34" charset="0"/>
                <a:ea typeface="Arial" panose="020B0604020202020204" pitchFamily="34" charset="0"/>
                <a:cs typeface="Arial" panose="020B0604020202020204" pitchFamily="34" charset="0"/>
              </a:rPr>
              <a:t>E</a:t>
            </a:r>
            <a:r>
              <a:rPr lang="en-US" sz="2000" dirty="0">
                <a:effectLst/>
                <a:latin typeface="Arial" panose="020B0604020202020204" pitchFamily="34" charset="0"/>
                <a:ea typeface="Arial" panose="020B0604020202020204" pitchFamily="34" charset="0"/>
                <a:cs typeface="Arial" panose="020B0604020202020204" pitchFamily="34" charset="0"/>
              </a:rPr>
              <a:t>ncourages empowerment by offering users with </a:t>
            </a:r>
            <a:r>
              <a:rPr lang="en-US" sz="2000" dirty="0" err="1">
                <a:effectLst/>
                <a:latin typeface="Arial" panose="020B0604020202020204" pitchFamily="34" charset="0"/>
                <a:ea typeface="Arial" panose="020B0604020202020204" pitchFamily="34" charset="0"/>
                <a:cs typeface="Arial" panose="020B0604020202020204" pitchFamily="34" charset="0"/>
              </a:rPr>
              <a:t>personalised</a:t>
            </a:r>
            <a:r>
              <a:rPr lang="en-US" sz="2000" dirty="0">
                <a:effectLst/>
                <a:latin typeface="Arial" panose="020B0604020202020204" pitchFamily="34" charset="0"/>
                <a:ea typeface="Arial" panose="020B0604020202020204" pitchFamily="34" charset="0"/>
                <a:cs typeface="Arial" panose="020B0604020202020204" pitchFamily="34" charset="0"/>
              </a:rPr>
              <a:t> information and self-management tools.</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Promotes participation by interactive goal-setting, self-monitoring dashboards and </a:t>
            </a:r>
            <a:r>
              <a:rPr lang="en-US" sz="2000" dirty="0" err="1">
                <a:effectLst/>
                <a:latin typeface="Arial" panose="020B0604020202020204" pitchFamily="34" charset="0"/>
                <a:ea typeface="Arial" panose="020B0604020202020204" pitchFamily="34" charset="0"/>
                <a:cs typeface="Arial" panose="020B0604020202020204" pitchFamily="34" charset="0"/>
              </a:rPr>
              <a:t>personalised</a:t>
            </a:r>
            <a:r>
              <a:rPr lang="en-US" sz="2000" dirty="0">
                <a:effectLst/>
                <a:latin typeface="Arial" panose="020B0604020202020204" pitchFamily="34" charset="0"/>
                <a:ea typeface="Arial" panose="020B0604020202020204" pitchFamily="34" charset="0"/>
                <a:cs typeface="Arial" panose="020B0604020202020204" pitchFamily="34" charset="0"/>
              </a:rPr>
              <a:t> feedback mechanisms</a:t>
            </a:r>
            <a:r>
              <a:rPr lang="en-US" sz="2000" dirty="0">
                <a:latin typeface="Arial" panose="020B0604020202020204" pitchFamily="34" charset="0"/>
                <a:ea typeface="Arial" panose="020B0604020202020204" pitchFamily="34" charset="0"/>
                <a:cs typeface="Arial" panose="020B0604020202020204" pitchFamily="34" charset="0"/>
              </a:rPr>
              <a:t> </a:t>
            </a:r>
            <a:r>
              <a:rPr lang="de-DE" sz="2000" dirty="0">
                <a:latin typeface="Arial" panose="020B0604020202020204" pitchFamily="34" charset="0"/>
                <a:ea typeface="Arial" panose="020B0604020202020204" pitchFamily="34" charset="0"/>
                <a:cs typeface="Arial" panose="020B0604020202020204" pitchFamily="34" charset="0"/>
              </a:rPr>
              <a:t>(Michie, van Stralen and West, 2011).</a:t>
            </a:r>
          </a:p>
        </p:txBody>
      </p:sp>
      <p:sp>
        <p:nvSpPr>
          <p:cNvPr id="11" name="TextBox 10">
            <a:extLst>
              <a:ext uri="{FF2B5EF4-FFF2-40B4-BE49-F238E27FC236}">
                <a16:creationId xmlns:a16="http://schemas.microsoft.com/office/drawing/2014/main" id="{670DFB0D-50B0-4F88-9567-C9967A8A4C2B}"/>
              </a:ext>
            </a:extLst>
          </p:cNvPr>
          <p:cNvSpPr txBox="1"/>
          <p:nvPr/>
        </p:nvSpPr>
        <p:spPr>
          <a:xfrm>
            <a:off x="10699680" y="896064"/>
            <a:ext cx="6019231" cy="8079135"/>
          </a:xfrm>
          <a:prstGeom prst="rect">
            <a:avLst/>
          </a:prstGeom>
          <a:solidFill>
            <a:schemeClr val="accent2">
              <a:lumMod val="20000"/>
              <a:lumOff val="80000"/>
            </a:schemeClr>
          </a:solidFill>
        </p:spPr>
        <p:txBody>
          <a:bodyPr wrap="square">
            <a:spAutoFit/>
          </a:bodyPr>
          <a:lstStyle/>
          <a:p>
            <a:pPr marL="0" marR="0" algn="ctr">
              <a:lnSpc>
                <a:spcPct val="150000"/>
              </a:lnSpc>
              <a:spcBef>
                <a:spcPts val="0"/>
              </a:spcBef>
              <a:spcAft>
                <a:spcPts val="600"/>
              </a:spcAft>
            </a:pPr>
            <a:r>
              <a:rPr lang="en-US" sz="2800" b="1" kern="0" dirty="0">
                <a:solidFill>
                  <a:schemeClr val="bg1"/>
                </a:solidFill>
                <a:effectLst/>
                <a:highlight>
                  <a:srgbClr val="0000FF"/>
                </a:highlight>
                <a:latin typeface="Arial" panose="020B0604020202020204" pitchFamily="34" charset="0"/>
                <a:cs typeface="Arial" panose="020B0604020202020204" pitchFamily="34" charset="0"/>
              </a:rPr>
              <a:t>3. </a:t>
            </a:r>
            <a:r>
              <a:rPr lang="en-US" sz="2800" b="1" kern="0" dirty="0" err="1">
                <a:solidFill>
                  <a:schemeClr val="bg1"/>
                </a:solidFill>
                <a:effectLst/>
                <a:highlight>
                  <a:srgbClr val="0000FF"/>
                </a:highlight>
                <a:latin typeface="Arial" panose="020B0604020202020204" pitchFamily="34" charset="0"/>
                <a:cs typeface="Arial" panose="020B0604020202020204" pitchFamily="34" charset="0"/>
              </a:rPr>
              <a:t>Behavioural</a:t>
            </a:r>
            <a:r>
              <a:rPr lang="en-US" sz="2800" b="1" kern="0" dirty="0">
                <a:solidFill>
                  <a:schemeClr val="bg1"/>
                </a:solidFill>
                <a:effectLst/>
                <a:highlight>
                  <a:srgbClr val="0000FF"/>
                </a:highlight>
                <a:latin typeface="Arial" panose="020B0604020202020204" pitchFamily="34" charset="0"/>
                <a:cs typeface="Arial" panose="020B0604020202020204" pitchFamily="34" charset="0"/>
              </a:rPr>
              <a:t> Change Theory</a:t>
            </a: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3.1 COM-B Model</a:t>
            </a:r>
          </a:p>
          <a:p>
            <a:pPr marL="285750" marR="0" indent="-285750" algn="just">
              <a:spcBef>
                <a:spcPts val="0"/>
              </a:spcBef>
              <a:spcAft>
                <a:spcPts val="600"/>
              </a:spcAft>
              <a:buFont typeface="Arial" panose="020B0604020202020204" pitchFamily="34" charset="0"/>
              <a:buChar char="•"/>
            </a:pPr>
            <a:r>
              <a:rPr lang="en-US" sz="2000" b="1" dirty="0">
                <a:effectLst/>
                <a:latin typeface="Arial" panose="020B0604020202020204" pitchFamily="34" charset="0"/>
                <a:ea typeface="Arial" panose="020B0604020202020204" pitchFamily="34" charset="0"/>
                <a:cs typeface="Arial" panose="020B0604020202020204" pitchFamily="34" charset="0"/>
              </a:rPr>
              <a:t>Capability</a:t>
            </a:r>
            <a:r>
              <a:rPr lang="en-US" sz="2000" dirty="0">
                <a:effectLst/>
                <a:latin typeface="Arial" panose="020B0604020202020204" pitchFamily="34" charset="0"/>
                <a:ea typeface="Arial" panose="020B0604020202020204" pitchFamily="34" charset="0"/>
                <a:cs typeface="Arial" panose="020B0604020202020204" pitchFamily="34" charset="0"/>
              </a:rPr>
              <a:t>: psychological and physical capacity of an individual to do a behaviour. </a:t>
            </a:r>
          </a:p>
          <a:p>
            <a:pPr marL="285750" marR="0" indent="-285750" algn="just">
              <a:spcBef>
                <a:spcPts val="0"/>
              </a:spcBef>
              <a:spcAft>
                <a:spcPts val="600"/>
              </a:spcAft>
              <a:buFont typeface="Arial" panose="020B0604020202020204" pitchFamily="34" charset="0"/>
              <a:buChar char="•"/>
            </a:pPr>
            <a:r>
              <a:rPr lang="en-US" sz="2000" b="1" dirty="0">
                <a:effectLst/>
                <a:latin typeface="Arial" panose="020B0604020202020204" pitchFamily="34" charset="0"/>
                <a:ea typeface="Arial" panose="020B0604020202020204" pitchFamily="34" charset="0"/>
                <a:cs typeface="Arial" panose="020B0604020202020204" pitchFamily="34" charset="0"/>
              </a:rPr>
              <a:t>Opportunity</a:t>
            </a:r>
            <a:r>
              <a:rPr lang="en-US" sz="2000" dirty="0">
                <a:effectLst/>
                <a:latin typeface="Arial" panose="020B0604020202020204" pitchFamily="34" charset="0"/>
                <a:ea typeface="Arial" panose="020B0604020202020204" pitchFamily="34" charset="0"/>
                <a:cs typeface="Arial" panose="020B0604020202020204" pitchFamily="34" charset="0"/>
              </a:rPr>
              <a:t>: external processes that enable behaviour change. </a:t>
            </a:r>
          </a:p>
          <a:p>
            <a:pPr marL="285750" marR="0" indent="-285750" algn="just">
              <a:spcBef>
                <a:spcPts val="0"/>
              </a:spcBef>
              <a:spcAft>
                <a:spcPts val="600"/>
              </a:spcAft>
              <a:buFont typeface="Arial" panose="020B0604020202020204" pitchFamily="34" charset="0"/>
              <a:buChar char="•"/>
            </a:pPr>
            <a:r>
              <a:rPr lang="en-US" sz="2000" b="1" dirty="0">
                <a:effectLst/>
                <a:latin typeface="Arial" panose="020B0604020202020204" pitchFamily="34" charset="0"/>
                <a:ea typeface="Arial" panose="020B0604020202020204" pitchFamily="34" charset="0"/>
                <a:cs typeface="Arial" panose="020B0604020202020204" pitchFamily="34" charset="0"/>
              </a:rPr>
              <a:t>Motivation</a:t>
            </a:r>
            <a:r>
              <a:rPr lang="en-US" sz="2000" dirty="0">
                <a:effectLst/>
                <a:latin typeface="Arial" panose="020B0604020202020204" pitchFamily="34" charset="0"/>
                <a:ea typeface="Arial" panose="020B0604020202020204" pitchFamily="34" charset="0"/>
                <a:cs typeface="Arial" panose="020B0604020202020204" pitchFamily="34" charset="0"/>
              </a:rPr>
              <a:t>: reflective and automatic mechanisms that influence decisions in behaviour </a:t>
            </a:r>
            <a:r>
              <a:rPr lang="de-DE" sz="2000" dirty="0">
                <a:effectLst/>
                <a:latin typeface="Arial" panose="020B0604020202020204" pitchFamily="34" charset="0"/>
                <a:ea typeface="Arial" panose="020B0604020202020204" pitchFamily="34" charset="0"/>
                <a:cs typeface="Arial" panose="020B0604020202020204" pitchFamily="34" charset="0"/>
              </a:rPr>
              <a:t>(Michie, van Stralen and West, 2011).</a:t>
            </a:r>
            <a:endParaRPr lang="en-US" dirty="0">
              <a:effectLst/>
              <a:latin typeface="Arial" panose="020B0604020202020204" pitchFamily="34" charset="0"/>
              <a:ea typeface="Arial" panose="020B0604020202020204" pitchFamily="34" charset="0"/>
              <a:cs typeface="Arial" panose="020B0604020202020204" pitchFamily="34" charset="0"/>
            </a:endParaRP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3.2 Application to </a:t>
            </a:r>
            <a:r>
              <a:rPr lang="en-US" sz="2400" b="1" dirty="0" err="1">
                <a:solidFill>
                  <a:srgbClr val="0070C0"/>
                </a:solidFill>
                <a:effectLst/>
                <a:latin typeface="Arial" panose="020B0604020202020204" pitchFamily="34" charset="0"/>
                <a:cs typeface="Arial" panose="020B0604020202020204" pitchFamily="34" charset="0"/>
              </a:rPr>
              <a:t>DiaWell</a:t>
            </a:r>
            <a:endParaRPr lang="en-US" sz="2400" b="1" dirty="0">
              <a:solidFill>
                <a:srgbClr val="0070C0"/>
              </a:solidFill>
              <a:effectLst/>
              <a:latin typeface="Arial" panose="020B0604020202020204" pitchFamily="34" charset="0"/>
              <a:cs typeface="Arial" panose="020B0604020202020204" pitchFamily="34" charset="0"/>
            </a:endParaRPr>
          </a:p>
          <a:p>
            <a:pPr marL="285750" marR="0" indent="-285750" algn="just">
              <a:spcBef>
                <a:spcPts val="0"/>
              </a:spcBef>
              <a:spcAft>
                <a:spcPts val="600"/>
              </a:spcAft>
              <a:buFont typeface="Arial" panose="020B0604020202020204" pitchFamily="34" charset="0"/>
              <a:buChar char="•"/>
            </a:pPr>
            <a:r>
              <a:rPr lang="en-US" sz="2000" dirty="0" err="1">
                <a:effectLst/>
                <a:latin typeface="Arial" panose="020B0604020202020204" pitchFamily="34" charset="0"/>
                <a:ea typeface="Arial" panose="020B0604020202020204" pitchFamily="34" charset="0"/>
                <a:cs typeface="Arial" panose="020B0604020202020204" pitchFamily="34" charset="0"/>
              </a:rPr>
              <a:t>Individualised</a:t>
            </a:r>
            <a:r>
              <a:rPr lang="en-US" sz="2000" dirty="0">
                <a:effectLst/>
                <a:latin typeface="Arial" panose="020B0604020202020204" pitchFamily="34" charset="0"/>
                <a:ea typeface="Arial" panose="020B0604020202020204" pitchFamily="34" charset="0"/>
                <a:cs typeface="Arial" panose="020B0604020202020204" pitchFamily="34" charset="0"/>
              </a:rPr>
              <a:t> learning materials are used to boost psychological capability. </a:t>
            </a:r>
            <a:endParaRPr lang="en-US" sz="2000" dirty="0">
              <a:latin typeface="Arial" panose="020B0604020202020204" pitchFamily="34" charset="0"/>
              <a:ea typeface="Arial" panose="020B0604020202020204" pitchFamily="34" charset="0"/>
              <a:cs typeface="Arial" panose="020B0604020202020204" pitchFamily="34" charset="0"/>
            </a:endParaRP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Physical ability is reinforced by the use of activity monitoring and </a:t>
            </a:r>
            <a:r>
              <a:rPr lang="en-US" sz="2000" dirty="0" err="1">
                <a:effectLst/>
                <a:latin typeface="Arial" panose="020B0604020202020204" pitchFamily="34" charset="0"/>
                <a:ea typeface="Arial" panose="020B0604020202020204" pitchFamily="34" charset="0"/>
                <a:cs typeface="Arial" panose="020B0604020202020204" pitchFamily="34" charset="0"/>
              </a:rPr>
              <a:t>behavioural</a:t>
            </a:r>
            <a:r>
              <a:rPr lang="en-US" sz="2000" dirty="0">
                <a:effectLst/>
                <a:latin typeface="Arial" panose="020B0604020202020204" pitchFamily="34" charset="0"/>
                <a:ea typeface="Arial" panose="020B0604020202020204" pitchFamily="34" charset="0"/>
                <a:cs typeface="Arial" panose="020B0604020202020204" pitchFamily="34" charset="0"/>
              </a:rPr>
              <a:t> monitoring devices.</a:t>
            </a:r>
            <a:endParaRPr lang="en-US" dirty="0">
              <a:effectLst/>
              <a:latin typeface="Arial" panose="020B0604020202020204" pitchFamily="34" charset="0"/>
              <a:ea typeface="Arial" panose="020B0604020202020204" pitchFamily="34" charset="0"/>
              <a:cs typeface="Arial" panose="020B0604020202020204" pitchFamily="34" charset="0"/>
            </a:endParaRP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Opportunity is enhanced by offering unlimited access to evidence-based health information.</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Motivation is enhanced through </a:t>
            </a:r>
            <a:r>
              <a:rPr lang="en-US" sz="2000" dirty="0" err="1">
                <a:effectLst/>
                <a:latin typeface="Arial" panose="020B0604020202020204" pitchFamily="34" charset="0"/>
                <a:ea typeface="Arial" panose="020B0604020202020204" pitchFamily="34" charset="0"/>
                <a:cs typeface="Arial" panose="020B0604020202020204" pitchFamily="34" charset="0"/>
              </a:rPr>
              <a:t>personalised</a:t>
            </a:r>
            <a:r>
              <a:rPr lang="en-US" sz="2000" dirty="0">
                <a:effectLst/>
                <a:latin typeface="Arial" panose="020B0604020202020204" pitchFamily="34" charset="0"/>
                <a:ea typeface="Arial" panose="020B0604020202020204" pitchFamily="34" charset="0"/>
                <a:cs typeface="Arial" panose="020B0604020202020204" pitchFamily="34" charset="0"/>
              </a:rPr>
              <a:t> feedback, achievement tracking, </a:t>
            </a:r>
            <a:r>
              <a:rPr lang="en-US" sz="2000" dirty="0" err="1">
                <a:effectLst/>
                <a:latin typeface="Arial" panose="020B0604020202020204" pitchFamily="34" charset="0"/>
                <a:ea typeface="Arial" panose="020B0604020202020204" pitchFamily="34" charset="0"/>
                <a:cs typeface="Arial" panose="020B0604020202020204" pitchFamily="34" charset="0"/>
              </a:rPr>
              <a:t>behavioural</a:t>
            </a:r>
            <a:r>
              <a:rPr lang="en-US" sz="2000" dirty="0">
                <a:effectLst/>
                <a:latin typeface="Arial" panose="020B0604020202020204" pitchFamily="34" charset="0"/>
                <a:ea typeface="Arial" panose="020B0604020202020204" pitchFamily="34" charset="0"/>
                <a:cs typeface="Arial" panose="020B0604020202020204" pitchFamily="34" charset="0"/>
              </a:rPr>
              <a:t> nudges and AI-generated encouragement messages</a:t>
            </a:r>
            <a:r>
              <a:rPr lang="en-US" sz="2000" dirty="0">
                <a:latin typeface="Arial" panose="020B0604020202020204" pitchFamily="34" charset="0"/>
                <a:ea typeface="Arial" panose="020B0604020202020204" pitchFamily="34" charset="0"/>
                <a:cs typeface="Arial" panose="020B0604020202020204" pitchFamily="34" charset="0"/>
              </a:rPr>
              <a:t> (Michie, van </a:t>
            </a:r>
            <a:r>
              <a:rPr lang="en-US" sz="2000" dirty="0" err="1">
                <a:latin typeface="Arial" panose="020B0604020202020204" pitchFamily="34" charset="0"/>
                <a:ea typeface="Arial" panose="020B0604020202020204" pitchFamily="34" charset="0"/>
                <a:cs typeface="Arial" panose="020B0604020202020204" pitchFamily="34" charset="0"/>
              </a:rPr>
              <a:t>Stralen</a:t>
            </a:r>
            <a:r>
              <a:rPr lang="en-US" sz="2000" dirty="0">
                <a:latin typeface="Arial" panose="020B0604020202020204" pitchFamily="34" charset="0"/>
                <a:ea typeface="Arial" panose="020B0604020202020204" pitchFamily="34" charset="0"/>
                <a:cs typeface="Arial" panose="020B0604020202020204" pitchFamily="34" charset="0"/>
              </a:rPr>
              <a:t> and West, 2011; Wang et al., 2023).</a:t>
            </a:r>
          </a:p>
        </p:txBody>
      </p:sp>
      <p:sp>
        <p:nvSpPr>
          <p:cNvPr id="13" name="TextBox 12">
            <a:extLst>
              <a:ext uri="{FF2B5EF4-FFF2-40B4-BE49-F238E27FC236}">
                <a16:creationId xmlns:a16="http://schemas.microsoft.com/office/drawing/2014/main" id="{90B852A3-0DE1-46C6-8624-5C9D01186FCD}"/>
              </a:ext>
            </a:extLst>
          </p:cNvPr>
          <p:cNvSpPr txBox="1"/>
          <p:nvPr/>
        </p:nvSpPr>
        <p:spPr>
          <a:xfrm>
            <a:off x="10699681" y="13713678"/>
            <a:ext cx="7512120" cy="7432804"/>
          </a:xfrm>
          <a:prstGeom prst="rect">
            <a:avLst/>
          </a:prstGeom>
          <a:solidFill>
            <a:schemeClr val="accent6">
              <a:lumMod val="20000"/>
              <a:lumOff val="80000"/>
            </a:schemeClr>
          </a:solidFill>
        </p:spPr>
        <p:txBody>
          <a:bodyPr wrap="square">
            <a:spAutoFit/>
          </a:bodyPr>
          <a:lstStyle/>
          <a:p>
            <a:pPr marL="0" marR="0" algn="ctr">
              <a:lnSpc>
                <a:spcPct val="150000"/>
              </a:lnSpc>
              <a:spcBef>
                <a:spcPts val="0"/>
              </a:spcBef>
              <a:spcAft>
                <a:spcPts val="600"/>
              </a:spcAft>
            </a:pPr>
            <a:r>
              <a:rPr lang="en-US" sz="2800" b="1" kern="0" dirty="0">
                <a:solidFill>
                  <a:schemeClr val="bg1"/>
                </a:solidFill>
                <a:effectLst/>
                <a:highlight>
                  <a:srgbClr val="0000FF"/>
                </a:highlight>
                <a:latin typeface="Arial" panose="020B0604020202020204" pitchFamily="34" charset="0"/>
                <a:cs typeface="Arial" panose="020B0604020202020204" pitchFamily="34" charset="0"/>
              </a:rPr>
              <a:t>4. Digital Health Inequality</a:t>
            </a: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4.1 Challenges</a:t>
            </a:r>
          </a:p>
          <a:p>
            <a:pPr marL="285750" marR="0" indent="-285750" algn="just">
              <a:spcBef>
                <a:spcPts val="0"/>
              </a:spcBef>
              <a:spcAft>
                <a:spcPts val="600"/>
              </a:spcAft>
              <a:buFont typeface="Arial" panose="020B0604020202020204" pitchFamily="34" charset="0"/>
              <a:buChar char="•"/>
            </a:pPr>
            <a:r>
              <a:rPr lang="en-US" sz="2000" dirty="0">
                <a:latin typeface="Arial" panose="020B0604020202020204" pitchFamily="34" charset="0"/>
                <a:ea typeface="Arial" panose="020B0604020202020204" pitchFamily="34" charset="0"/>
                <a:cs typeface="Arial" panose="020B0604020202020204" pitchFamily="34" charset="0"/>
              </a:rPr>
              <a:t>T</a:t>
            </a:r>
            <a:r>
              <a:rPr lang="en-US" sz="2000" dirty="0">
                <a:effectLst/>
                <a:latin typeface="Arial" panose="020B0604020202020204" pitchFamily="34" charset="0"/>
                <a:ea typeface="Arial" panose="020B0604020202020204" pitchFamily="34" charset="0"/>
                <a:cs typeface="Arial" panose="020B0604020202020204" pitchFamily="34" charset="0"/>
              </a:rPr>
              <a:t>he difference in access to digital devices, internet access</a:t>
            </a:r>
            <a:r>
              <a:rPr lang="en-US" sz="2000" dirty="0">
                <a:latin typeface="Arial" panose="020B0604020202020204" pitchFamily="34" charset="0"/>
                <a:ea typeface="Arial" panose="020B0604020202020204" pitchFamily="34" charset="0"/>
                <a:cs typeface="Arial" panose="020B0604020202020204" pitchFamily="34" charset="0"/>
              </a:rPr>
              <a:t>.</a:t>
            </a:r>
            <a:endParaRPr lang="en-US" sz="2000" dirty="0">
              <a:effectLst/>
              <a:latin typeface="Arial" panose="020B0604020202020204" pitchFamily="34" charset="0"/>
              <a:ea typeface="Arial" panose="020B0604020202020204" pitchFamily="34" charset="0"/>
              <a:cs typeface="Arial" panose="020B0604020202020204" pitchFamily="34" charset="0"/>
            </a:endParaRPr>
          </a:p>
          <a:p>
            <a:pPr marL="285750" marR="0" indent="-285750" algn="just">
              <a:spcBef>
                <a:spcPts val="0"/>
              </a:spcBef>
              <a:spcAft>
                <a:spcPts val="600"/>
              </a:spcAft>
              <a:buFont typeface="Arial" panose="020B0604020202020204" pitchFamily="34" charset="0"/>
              <a:buChar char="•"/>
            </a:pPr>
            <a:r>
              <a:rPr lang="en-US" sz="2000" dirty="0">
                <a:latin typeface="Arial" panose="020B0604020202020204" pitchFamily="34" charset="0"/>
                <a:ea typeface="Arial" panose="020B0604020202020204" pitchFamily="34" charset="0"/>
                <a:cs typeface="Arial" panose="020B0604020202020204" pitchFamily="34" charset="0"/>
              </a:rPr>
              <a:t>R</a:t>
            </a:r>
            <a:r>
              <a:rPr lang="en-US" sz="2000" dirty="0">
                <a:effectLst/>
                <a:latin typeface="Arial" panose="020B0604020202020204" pitchFamily="34" charset="0"/>
                <a:ea typeface="Arial" panose="020B0604020202020204" pitchFamily="34" charset="0"/>
                <a:cs typeface="Arial" panose="020B0604020202020204" pitchFamily="34" charset="0"/>
              </a:rPr>
              <a:t>elated to socioeconomic status, age, education level, etc. </a:t>
            </a:r>
            <a:r>
              <a:rPr lang="en-US" sz="1800" dirty="0">
                <a:effectLst/>
                <a:latin typeface="Arial" panose="020B0604020202020204" pitchFamily="34" charset="0"/>
                <a:ea typeface="Arial" panose="020B0604020202020204" pitchFamily="34" charset="0"/>
              </a:rPr>
              <a:t>(The Lancet Digital Health, 2023). </a:t>
            </a:r>
            <a:endParaRPr lang="en-US" dirty="0">
              <a:latin typeface="Arial" panose="020B0604020202020204" pitchFamily="34" charset="0"/>
              <a:ea typeface="Arial" panose="020B0604020202020204" pitchFamily="34" charset="0"/>
              <a:cs typeface="Arial" panose="020B0604020202020204" pitchFamily="34" charset="0"/>
            </a:endParaRP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Elderly people</a:t>
            </a:r>
            <a:r>
              <a:rPr lang="en-US" sz="2000" dirty="0">
                <a:latin typeface="Arial" panose="020B0604020202020204" pitchFamily="34" charset="0"/>
                <a:ea typeface="Arial" panose="020B0604020202020204" pitchFamily="34" charset="0"/>
                <a:cs typeface="Arial" panose="020B0604020202020204" pitchFamily="34" charset="0"/>
              </a:rPr>
              <a:t> </a:t>
            </a:r>
            <a:r>
              <a:rPr lang="en-US" sz="2000" dirty="0">
                <a:effectLst/>
                <a:latin typeface="Arial" panose="020B0604020202020204" pitchFamily="34" charset="0"/>
                <a:ea typeface="Arial" panose="020B0604020202020204" pitchFamily="34" charset="0"/>
                <a:cs typeface="Arial" panose="020B0604020202020204" pitchFamily="34" charset="0"/>
              </a:rPr>
              <a:t>can have problems with interacting with AI-based health interventions. </a:t>
            </a: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4.2 Reducing Inequalities</a:t>
            </a:r>
          </a:p>
          <a:p>
            <a:pPr marL="285750" marR="0" indent="-285750" algn="just">
              <a:spcBef>
                <a:spcPts val="0"/>
              </a:spcBef>
              <a:spcAft>
                <a:spcPts val="600"/>
              </a:spcAft>
              <a:buFont typeface="Arial" panose="020B0604020202020204" pitchFamily="34" charset="0"/>
              <a:buChar char="•"/>
            </a:pPr>
            <a:r>
              <a:rPr lang="en-US" sz="2000" dirty="0" err="1">
                <a:effectLst/>
                <a:latin typeface="Arial" panose="020B0604020202020204" pitchFamily="34" charset="0"/>
                <a:ea typeface="Arial" panose="020B0604020202020204" pitchFamily="34" charset="0"/>
                <a:cs typeface="Arial" panose="020B0604020202020204" pitchFamily="34" charset="0"/>
              </a:rPr>
              <a:t>DiaWell</a:t>
            </a:r>
            <a:r>
              <a:rPr lang="en-US" sz="2000" dirty="0">
                <a:effectLst/>
                <a:latin typeface="Arial" panose="020B0604020202020204" pitchFamily="34" charset="0"/>
                <a:ea typeface="Arial" panose="020B0604020202020204" pitchFamily="34" charset="0"/>
                <a:cs typeface="Arial" panose="020B0604020202020204" pitchFamily="34" charset="0"/>
              </a:rPr>
              <a:t> must be developed with the principles of inclusivity and usability to encourage fair access. </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The application must also include easy navigation systems, multilingual systems, voice-assisted applications and accessibility modifications to enable users with visual or physical impairments to use the application. </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The educational contents must be written in simple language to suit the different health literacy levels.</a:t>
            </a:r>
            <a:endParaRPr lang="en-US" dirty="0">
              <a:latin typeface="Arial" panose="020B0604020202020204" pitchFamily="34" charset="0"/>
              <a:ea typeface="Arial" panose="020B0604020202020204" pitchFamily="34" charset="0"/>
              <a:cs typeface="Arial" panose="020B0604020202020204" pitchFamily="34" charset="0"/>
            </a:endParaRP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Cooperation with healthcare providers, local </a:t>
            </a:r>
            <a:r>
              <a:rPr lang="en-US" sz="2000" dirty="0" err="1">
                <a:effectLst/>
                <a:latin typeface="Arial" panose="020B0604020202020204" pitchFamily="34" charset="0"/>
                <a:ea typeface="Arial" panose="020B0604020202020204" pitchFamily="34" charset="0"/>
                <a:cs typeface="Arial" panose="020B0604020202020204" pitchFamily="34" charset="0"/>
              </a:rPr>
              <a:t>organisations</a:t>
            </a:r>
            <a:r>
              <a:rPr lang="en-US" sz="2000" dirty="0">
                <a:effectLst/>
                <a:latin typeface="Arial" panose="020B0604020202020204" pitchFamily="34" charset="0"/>
                <a:ea typeface="Arial" panose="020B0604020202020204" pitchFamily="34" charset="0"/>
                <a:cs typeface="Arial" panose="020B0604020202020204" pitchFamily="34" charset="0"/>
              </a:rPr>
              <a:t> and local health agencies may also aid in digital inclusion (The Lancet Digital Health, 2023).</a:t>
            </a:r>
          </a:p>
        </p:txBody>
      </p:sp>
      <p:sp>
        <p:nvSpPr>
          <p:cNvPr id="15" name="TextBox 14">
            <a:extLst>
              <a:ext uri="{FF2B5EF4-FFF2-40B4-BE49-F238E27FC236}">
                <a16:creationId xmlns:a16="http://schemas.microsoft.com/office/drawing/2014/main" id="{6EFBB518-767F-4204-8568-DEFAE215134E}"/>
              </a:ext>
            </a:extLst>
          </p:cNvPr>
          <p:cNvSpPr txBox="1"/>
          <p:nvPr/>
        </p:nvSpPr>
        <p:spPr>
          <a:xfrm>
            <a:off x="16899708" y="896657"/>
            <a:ext cx="6631318" cy="5155257"/>
          </a:xfrm>
          <a:prstGeom prst="rect">
            <a:avLst/>
          </a:prstGeom>
          <a:solidFill>
            <a:schemeClr val="bg2"/>
          </a:solidFill>
        </p:spPr>
        <p:txBody>
          <a:bodyPr wrap="square">
            <a:spAutoFit/>
          </a:bodyPr>
          <a:lstStyle/>
          <a:p>
            <a:pPr marL="0" marR="0" algn="ctr">
              <a:lnSpc>
                <a:spcPct val="150000"/>
              </a:lnSpc>
              <a:spcBef>
                <a:spcPts val="0"/>
              </a:spcBef>
              <a:spcAft>
                <a:spcPts val="600"/>
              </a:spcAft>
            </a:pPr>
            <a:r>
              <a:rPr lang="en-US" sz="2800" b="1" kern="0" dirty="0">
                <a:solidFill>
                  <a:schemeClr val="bg1"/>
                </a:solidFill>
                <a:effectLst/>
                <a:highlight>
                  <a:srgbClr val="0000FF"/>
                </a:highlight>
                <a:latin typeface="Arial" panose="020B0604020202020204" pitchFamily="34" charset="0"/>
                <a:cs typeface="Arial" panose="020B0604020202020204" pitchFamily="34" charset="0"/>
              </a:rPr>
              <a:t>5. Expected Outcomes</a:t>
            </a: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5.1 Anticipated Impact</a:t>
            </a:r>
          </a:p>
          <a:p>
            <a:pPr marL="285750" marR="0" indent="-285750" algn="just">
              <a:spcBef>
                <a:spcPts val="0"/>
              </a:spcBef>
              <a:spcAft>
                <a:spcPts val="600"/>
              </a:spcAft>
              <a:buFont typeface="Arial" panose="020B0604020202020204" pitchFamily="34" charset="0"/>
              <a:buChar char="•"/>
            </a:pPr>
            <a:r>
              <a:rPr lang="en-US" sz="2000" dirty="0" err="1">
                <a:latin typeface="Arial" panose="020B0604020202020204" pitchFamily="34" charset="0"/>
                <a:ea typeface="Arial" panose="020B0604020202020204" pitchFamily="34" charset="0"/>
                <a:cs typeface="Arial" panose="020B0604020202020204" pitchFamily="34" charset="0"/>
              </a:rPr>
              <a:t>I</a:t>
            </a:r>
            <a:r>
              <a:rPr lang="en-US" sz="2000" dirty="0" err="1">
                <a:effectLst/>
                <a:latin typeface="Arial" panose="020B0604020202020204" pitchFamily="34" charset="0"/>
                <a:ea typeface="Arial" panose="020B0604020202020204" pitchFamily="34" charset="0"/>
                <a:cs typeface="Arial" panose="020B0604020202020204" pitchFamily="34" charset="0"/>
              </a:rPr>
              <a:t>ndividualised</a:t>
            </a:r>
            <a:r>
              <a:rPr lang="en-US" sz="2000" dirty="0">
                <a:effectLst/>
                <a:latin typeface="Arial" panose="020B0604020202020204" pitchFamily="34" charset="0"/>
                <a:ea typeface="Arial" panose="020B0604020202020204" pitchFamily="34" charset="0"/>
                <a:cs typeface="Arial" panose="020B0604020202020204" pitchFamily="34" charset="0"/>
              </a:rPr>
              <a:t> coaching, self-monitoring and </a:t>
            </a:r>
            <a:r>
              <a:rPr lang="en-US" sz="2000" dirty="0" err="1">
                <a:effectLst/>
                <a:latin typeface="Arial" panose="020B0604020202020204" pitchFamily="34" charset="0"/>
                <a:ea typeface="Arial" panose="020B0604020202020204" pitchFamily="34" charset="0"/>
                <a:cs typeface="Arial" panose="020B0604020202020204" pitchFamily="34" charset="0"/>
              </a:rPr>
              <a:t>behavioural</a:t>
            </a:r>
            <a:r>
              <a:rPr lang="en-US" sz="2000" dirty="0">
                <a:effectLst/>
                <a:latin typeface="Arial" panose="020B0604020202020204" pitchFamily="34" charset="0"/>
                <a:ea typeface="Arial" panose="020B0604020202020204" pitchFamily="34" charset="0"/>
                <a:cs typeface="Arial" panose="020B0604020202020204" pitchFamily="34" charset="0"/>
              </a:rPr>
              <a:t> feedback (Wang et al., 2023; Zhou et al., 2023). </a:t>
            </a:r>
          </a:p>
          <a:p>
            <a:pPr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5.2 Critical Perspective</a:t>
            </a:r>
          </a:p>
          <a:p>
            <a:pPr marL="285750" marR="0" indent="-285750" algn="just">
              <a:spcBef>
                <a:spcPts val="0"/>
              </a:spcBef>
              <a:spcAft>
                <a:spcPts val="600"/>
              </a:spcAft>
              <a:buFont typeface="Arial" panose="020B0604020202020204" pitchFamily="34" charset="0"/>
              <a:buChar char="•"/>
            </a:pPr>
            <a:r>
              <a:rPr lang="en-US" sz="2000" dirty="0">
                <a:latin typeface="Arial" panose="020B0604020202020204" pitchFamily="34" charset="0"/>
                <a:ea typeface="Arial" panose="020B0604020202020204" pitchFamily="34" charset="0"/>
                <a:cs typeface="Arial" panose="020B0604020202020204" pitchFamily="34" charset="0"/>
              </a:rPr>
              <a:t>C</a:t>
            </a:r>
            <a:r>
              <a:rPr lang="en-US" sz="2000" dirty="0">
                <a:effectLst/>
                <a:latin typeface="Arial" panose="020B0604020202020204" pitchFamily="34" charset="0"/>
                <a:ea typeface="Arial" panose="020B0604020202020204" pitchFamily="34" charset="0"/>
                <a:cs typeface="Arial" panose="020B0604020202020204" pitchFamily="34" charset="0"/>
              </a:rPr>
              <a:t>ontinued user engagement</a:t>
            </a:r>
          </a:p>
          <a:p>
            <a:pPr marL="285750" marR="0" indent="-285750" algn="just">
              <a:spcBef>
                <a:spcPts val="0"/>
              </a:spcBef>
              <a:spcAft>
                <a:spcPts val="600"/>
              </a:spcAft>
              <a:buFont typeface="Arial" panose="020B0604020202020204" pitchFamily="34" charset="0"/>
              <a:buChar char="•"/>
            </a:pPr>
            <a:r>
              <a:rPr lang="en-US" sz="2000" dirty="0">
                <a:latin typeface="Arial" panose="020B0604020202020204" pitchFamily="34" charset="0"/>
                <a:ea typeface="Arial" panose="020B0604020202020204" pitchFamily="34" charset="0"/>
                <a:cs typeface="Arial" panose="020B0604020202020204" pitchFamily="34" charset="0"/>
              </a:rPr>
              <a:t>U</a:t>
            </a:r>
            <a:r>
              <a:rPr lang="en-US" sz="2000" dirty="0">
                <a:effectLst/>
                <a:latin typeface="Arial" panose="020B0604020202020204" pitchFamily="34" charset="0"/>
                <a:ea typeface="Arial" panose="020B0604020202020204" pitchFamily="34" charset="0"/>
                <a:cs typeface="Arial" panose="020B0604020202020204" pitchFamily="34" charset="0"/>
              </a:rPr>
              <a:t>sers abandon health apps when motivation wanes.</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Another issue is the data privacy concerns. </a:t>
            </a:r>
            <a:endParaRPr lang="en-US" sz="2000" dirty="0">
              <a:latin typeface="Arial" panose="020B0604020202020204" pitchFamily="34" charset="0"/>
              <a:ea typeface="Arial" panose="020B0604020202020204" pitchFamily="34" charset="0"/>
              <a:cs typeface="Arial" panose="020B0604020202020204" pitchFamily="34" charset="0"/>
            </a:endParaRP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Governance frameworks are needed to safeguard the collection and analysis of sensitive health information (World Health Organization, 2021). </a:t>
            </a:r>
            <a:r>
              <a:rPr lang="en-US" sz="2000" dirty="0">
                <a:latin typeface="Arial" panose="020B0604020202020204" pitchFamily="34" charset="0"/>
                <a:ea typeface="Arial" panose="020B0604020202020204" pitchFamily="34" charset="0"/>
                <a:cs typeface="Arial" panose="020B0604020202020204" pitchFamily="34" charset="0"/>
              </a:rPr>
              <a:t>.</a:t>
            </a:r>
            <a:endParaRPr lang="en-US" dirty="0">
              <a:effectLst/>
              <a:latin typeface="Arial" panose="020B0604020202020204" pitchFamily="34" charset="0"/>
              <a:ea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06E40A37-46A4-40C1-99FB-1A2C3F503090}"/>
              </a:ext>
            </a:extLst>
          </p:cNvPr>
          <p:cNvSpPr txBox="1"/>
          <p:nvPr/>
        </p:nvSpPr>
        <p:spPr>
          <a:xfrm>
            <a:off x="16899707" y="6171844"/>
            <a:ext cx="12953156" cy="7171194"/>
          </a:xfrm>
          <a:prstGeom prst="rect">
            <a:avLst/>
          </a:prstGeom>
          <a:solidFill>
            <a:schemeClr val="accent3">
              <a:lumMod val="20000"/>
              <a:lumOff val="80000"/>
            </a:schemeClr>
          </a:solidFill>
        </p:spPr>
        <p:txBody>
          <a:bodyPr wrap="square">
            <a:spAutoFit/>
          </a:bodyPr>
          <a:lstStyle/>
          <a:p>
            <a:pPr marL="0" marR="0" algn="ctr">
              <a:lnSpc>
                <a:spcPct val="150000"/>
              </a:lnSpc>
              <a:spcBef>
                <a:spcPts val="0"/>
              </a:spcBef>
              <a:spcAft>
                <a:spcPts val="600"/>
              </a:spcAft>
            </a:pPr>
            <a:r>
              <a:rPr lang="en-US" sz="2800" b="1" kern="0" dirty="0">
                <a:solidFill>
                  <a:schemeClr val="bg1"/>
                </a:solidFill>
                <a:effectLst/>
                <a:highlight>
                  <a:srgbClr val="0000FF"/>
                </a:highlight>
                <a:latin typeface="Arial" panose="020B0604020202020204" pitchFamily="34" charset="0"/>
                <a:cs typeface="Arial" panose="020B0604020202020204" pitchFamily="34" charset="0"/>
              </a:rPr>
              <a:t>6. Policy, Education and Research Implications</a:t>
            </a: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6.1 Policy</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The growing incorporation of AI in health promotion underscores the necessity of having policies that favor responsible innovation, digital inclusion and ethical data governance.</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The policymakers should provide clear regulatory frameworks that guarantee transparency, accountability and patient safety and promote innovation in digital health systems (World Health Organization, 2021).</a:t>
            </a:r>
          </a:p>
          <a:p>
            <a:pPr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6.2 Education</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Healthcare professionals need to be equipped with superior digital skills.</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Education of the public is also a crucial factor to enhance health literacy and digital literacy and confidence in the use of digital health interventions (NHS England, 2024b).</a:t>
            </a:r>
            <a:endParaRPr lang="en-US" dirty="0">
              <a:effectLst/>
              <a:latin typeface="Arial" panose="020B0604020202020204" pitchFamily="34" charset="0"/>
              <a:ea typeface="Arial" panose="020B0604020202020204" pitchFamily="34" charset="0"/>
              <a:cs typeface="Arial" panose="020B0604020202020204" pitchFamily="34" charset="0"/>
            </a:endParaRPr>
          </a:p>
          <a:p>
            <a:pPr marL="0" marR="0" algn="just">
              <a:lnSpc>
                <a:spcPct val="150000"/>
              </a:lnSpc>
              <a:spcBef>
                <a:spcPts val="0"/>
              </a:spcBef>
              <a:spcAft>
                <a:spcPts val="600"/>
              </a:spcAft>
            </a:pPr>
            <a:r>
              <a:rPr lang="en-US" sz="2400" b="1" dirty="0">
                <a:solidFill>
                  <a:srgbClr val="0070C0"/>
                </a:solidFill>
                <a:effectLst/>
                <a:latin typeface="Arial" panose="020B0604020202020204" pitchFamily="34" charset="0"/>
                <a:cs typeface="Arial" panose="020B0604020202020204" pitchFamily="34" charset="0"/>
              </a:rPr>
              <a:t>6.3 Research</a:t>
            </a:r>
          </a:p>
          <a:p>
            <a:pPr marL="285750" marR="0" indent="-285750" algn="just">
              <a:spcBef>
                <a:spcPts val="0"/>
              </a:spcBef>
              <a:spcAft>
                <a:spcPts val="600"/>
              </a:spcAft>
              <a:buFont typeface="Arial" panose="020B0604020202020204" pitchFamily="34" charset="0"/>
              <a:buChar char="•"/>
            </a:pPr>
            <a:r>
              <a:rPr lang="en-US" sz="2000" dirty="0">
                <a:latin typeface="Arial" panose="020B0604020202020204" pitchFamily="34" charset="0"/>
                <a:ea typeface="Arial" panose="020B0604020202020204" pitchFamily="34" charset="0"/>
                <a:cs typeface="Arial" panose="020B0604020202020204" pitchFamily="34" charset="0"/>
              </a:rPr>
              <a:t>F</a:t>
            </a:r>
            <a:r>
              <a:rPr lang="en-US" sz="2000" dirty="0">
                <a:effectLst/>
                <a:latin typeface="Arial" panose="020B0604020202020204" pitchFamily="34" charset="0"/>
                <a:ea typeface="Arial" panose="020B0604020202020204" pitchFamily="34" charset="0"/>
                <a:cs typeface="Arial" panose="020B0604020202020204" pitchFamily="34" charset="0"/>
              </a:rPr>
              <a:t>urther research to determine the long-term efficacy, cost-efficacy, and acceptability of AI-based digital health interventions. </a:t>
            </a:r>
          </a:p>
          <a:p>
            <a:pPr marL="285750" marR="0" indent="-285750" algn="just">
              <a:spcBef>
                <a:spcPts val="0"/>
              </a:spcBef>
              <a:spcAft>
                <a:spcPts val="600"/>
              </a:spcAft>
              <a:buFont typeface="Arial" panose="020B0604020202020204" pitchFamily="34" charset="0"/>
              <a:buChar char="•"/>
            </a:pPr>
            <a:r>
              <a:rPr lang="en-US" sz="2000" dirty="0">
                <a:latin typeface="Arial" panose="020B0604020202020204" pitchFamily="34" charset="0"/>
                <a:ea typeface="Arial" panose="020B0604020202020204" pitchFamily="34" charset="0"/>
                <a:cs typeface="Arial" panose="020B0604020202020204" pitchFamily="34" charset="0"/>
              </a:rPr>
              <a:t>F</a:t>
            </a:r>
            <a:r>
              <a:rPr lang="en-US" sz="2000" dirty="0">
                <a:effectLst/>
                <a:latin typeface="Arial" panose="020B0604020202020204" pitchFamily="34" charset="0"/>
                <a:ea typeface="Arial" panose="020B0604020202020204" pitchFamily="34" charset="0"/>
                <a:cs typeface="Arial" panose="020B0604020202020204" pitchFamily="34" charset="0"/>
              </a:rPr>
              <a:t>ocus on the patterns of user engagement, </a:t>
            </a:r>
            <a:r>
              <a:rPr lang="en-US" sz="2000" dirty="0" err="1">
                <a:effectLst/>
                <a:latin typeface="Arial" panose="020B0604020202020204" pitchFamily="34" charset="0"/>
                <a:ea typeface="Arial" panose="020B0604020202020204" pitchFamily="34" charset="0"/>
                <a:cs typeface="Arial" panose="020B0604020202020204" pitchFamily="34" charset="0"/>
              </a:rPr>
              <a:t>behavioural</a:t>
            </a:r>
            <a:r>
              <a:rPr lang="en-US" sz="2000" dirty="0">
                <a:effectLst/>
                <a:latin typeface="Arial" panose="020B0604020202020204" pitchFamily="34" charset="0"/>
                <a:ea typeface="Arial" panose="020B0604020202020204" pitchFamily="34" charset="0"/>
                <a:cs typeface="Arial" panose="020B0604020202020204" pitchFamily="34" charset="0"/>
              </a:rPr>
              <a:t> changes and the effects of digital interventions on health disparities.</a:t>
            </a:r>
          </a:p>
          <a:p>
            <a:pPr marL="285750" marR="0" indent="-285750" algn="just">
              <a:spcBef>
                <a:spcPts val="0"/>
              </a:spcBef>
              <a:spcAft>
                <a:spcPts val="600"/>
              </a:spcAft>
              <a:buFont typeface="Arial" panose="020B0604020202020204" pitchFamily="34" charset="0"/>
              <a:buChar char="•"/>
            </a:pPr>
            <a:r>
              <a:rPr lang="en-US" sz="2000" dirty="0" err="1">
                <a:latin typeface="Arial" panose="020B0604020202020204" pitchFamily="34" charset="0"/>
                <a:ea typeface="Arial" panose="020B0604020202020204" pitchFamily="34" charset="0"/>
                <a:cs typeface="Arial" panose="020B0604020202020204" pitchFamily="34" charset="0"/>
              </a:rPr>
              <a:t>D</a:t>
            </a:r>
            <a:r>
              <a:rPr lang="en-US" sz="2000" dirty="0" err="1">
                <a:effectLst/>
                <a:latin typeface="Arial" panose="020B0604020202020204" pitchFamily="34" charset="0"/>
                <a:ea typeface="Arial" panose="020B0604020202020204" pitchFamily="34" charset="0"/>
                <a:cs typeface="Arial" panose="020B0604020202020204" pitchFamily="34" charset="0"/>
              </a:rPr>
              <a:t>tudies</a:t>
            </a:r>
            <a:r>
              <a:rPr lang="en-US" sz="2000" dirty="0">
                <a:effectLst/>
                <a:latin typeface="Arial" panose="020B0604020202020204" pitchFamily="34" charset="0"/>
                <a:ea typeface="Arial" panose="020B0604020202020204" pitchFamily="34" charset="0"/>
                <a:cs typeface="Arial" panose="020B0604020202020204" pitchFamily="34" charset="0"/>
              </a:rPr>
              <a:t> examining ethical governance, algorithmic transparency and trust in AI systems will be essential (The Lancet Digital Health, 2023).</a:t>
            </a:r>
            <a:endParaRPr lang="en-US" dirty="0">
              <a:effectLst/>
              <a:latin typeface="Arial" panose="020B0604020202020204" pitchFamily="34" charset="0"/>
              <a:ea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1160931B-63EA-4414-B5D3-B4FBA9235964}"/>
              </a:ext>
            </a:extLst>
          </p:cNvPr>
          <p:cNvSpPr txBox="1"/>
          <p:nvPr/>
        </p:nvSpPr>
        <p:spPr>
          <a:xfrm>
            <a:off x="18392598" y="13450628"/>
            <a:ext cx="11460266" cy="1815882"/>
          </a:xfrm>
          <a:prstGeom prst="rect">
            <a:avLst/>
          </a:prstGeom>
          <a:solidFill>
            <a:schemeClr val="accent1">
              <a:lumMod val="20000"/>
              <a:lumOff val="80000"/>
            </a:schemeClr>
          </a:solidFill>
        </p:spPr>
        <p:txBody>
          <a:bodyPr wrap="square">
            <a:spAutoFit/>
          </a:bodyPr>
          <a:lstStyle/>
          <a:p>
            <a:pPr marL="0" marR="0" algn="ctr">
              <a:lnSpc>
                <a:spcPct val="150000"/>
              </a:lnSpc>
              <a:spcBef>
                <a:spcPts val="0"/>
              </a:spcBef>
              <a:spcAft>
                <a:spcPts val="600"/>
              </a:spcAft>
            </a:pPr>
            <a:r>
              <a:rPr lang="en-US" sz="2800" b="1" kern="0" dirty="0">
                <a:solidFill>
                  <a:schemeClr val="bg1"/>
                </a:solidFill>
                <a:effectLst/>
                <a:highlight>
                  <a:srgbClr val="0000FF"/>
                </a:highlight>
                <a:latin typeface="Arial" panose="020B0604020202020204" pitchFamily="34" charset="0"/>
                <a:cs typeface="Arial" panose="020B0604020202020204" pitchFamily="34" charset="0"/>
              </a:rPr>
              <a:t>7. Conclusion</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The intervention can enhance the health </a:t>
            </a:r>
            <a:r>
              <a:rPr lang="en-US" sz="2000" dirty="0" err="1">
                <a:effectLst/>
                <a:latin typeface="Arial" panose="020B0604020202020204" pitchFamily="34" charset="0"/>
                <a:ea typeface="Arial" panose="020B0604020202020204" pitchFamily="34" charset="0"/>
                <a:cs typeface="Arial" panose="020B0604020202020204" pitchFamily="34" charset="0"/>
              </a:rPr>
              <a:t>behaviours</a:t>
            </a:r>
            <a:r>
              <a:rPr lang="en-US" sz="2000" dirty="0">
                <a:effectLst/>
                <a:latin typeface="Arial" panose="020B0604020202020204" pitchFamily="34" charset="0"/>
                <a:ea typeface="Arial" panose="020B0604020202020204" pitchFamily="34" charset="0"/>
                <a:cs typeface="Arial" panose="020B0604020202020204" pitchFamily="34" charset="0"/>
              </a:rPr>
              <a:t> and decrease the risk of disease. </a:t>
            </a:r>
          </a:p>
          <a:p>
            <a:pPr marL="285750" marR="0" indent="-285750" algn="just">
              <a:spcBef>
                <a:spcPts val="0"/>
              </a:spcBef>
              <a:spcAft>
                <a:spcPts val="600"/>
              </a:spcAft>
              <a:buFont typeface="Arial" panose="020B0604020202020204" pitchFamily="34" charset="0"/>
              <a:buChar char="•"/>
            </a:pPr>
            <a:r>
              <a:rPr lang="en-US" sz="2000" dirty="0">
                <a:effectLst/>
                <a:latin typeface="Arial" panose="020B0604020202020204" pitchFamily="34" charset="0"/>
                <a:ea typeface="Arial" panose="020B0604020202020204" pitchFamily="34" charset="0"/>
                <a:cs typeface="Arial" panose="020B0604020202020204" pitchFamily="34" charset="0"/>
              </a:rPr>
              <a:t>AI-based digital health interventions can contribute immensely to the future population health outcomes with the right policy support, education, and continuous research.</a:t>
            </a:r>
            <a:endParaRPr lang="en-US" dirty="0">
              <a:effectLst/>
              <a:latin typeface="Arial" panose="020B0604020202020204" pitchFamily="34" charset="0"/>
              <a:ea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0857FA9F-74B6-45AF-B1DC-25B674BD0CCE}"/>
              </a:ext>
            </a:extLst>
          </p:cNvPr>
          <p:cNvSpPr txBox="1"/>
          <p:nvPr/>
        </p:nvSpPr>
        <p:spPr>
          <a:xfrm>
            <a:off x="6792627" y="172974"/>
            <a:ext cx="16682021" cy="584775"/>
          </a:xfrm>
          <a:prstGeom prst="rect">
            <a:avLst/>
          </a:prstGeom>
          <a:solidFill>
            <a:srgbClr val="002060"/>
          </a:solidFill>
        </p:spPr>
        <p:txBody>
          <a:bodyPr wrap="square" rtlCol="0">
            <a:spAutoFit/>
          </a:bodyPr>
          <a:lstStyle/>
          <a:p>
            <a:pPr algn="ctr"/>
            <a:r>
              <a:rPr lang="en-US" sz="3200" dirty="0" err="1">
                <a:solidFill>
                  <a:schemeClr val="bg1"/>
                </a:solidFill>
                <a:latin typeface="Arial" panose="020B0604020202020204" pitchFamily="34" charset="0"/>
                <a:cs typeface="Arial" panose="020B0604020202020204" pitchFamily="34" charset="0"/>
              </a:rPr>
              <a:t>DiaWell</a:t>
            </a:r>
            <a:r>
              <a:rPr lang="en-US" sz="3200" dirty="0">
                <a:solidFill>
                  <a:schemeClr val="bg1"/>
                </a:solidFill>
                <a:latin typeface="Arial" panose="020B0604020202020204" pitchFamily="34" charset="0"/>
                <a:cs typeface="Arial" panose="020B0604020202020204" pitchFamily="34" charset="0"/>
              </a:rPr>
              <a:t>: An AI-Powered Digital Health Coach for the Prevention of Type 2 Diabetes</a:t>
            </a:r>
          </a:p>
        </p:txBody>
      </p:sp>
      <p:grpSp>
        <p:nvGrpSpPr>
          <p:cNvPr id="23" name="Group 22">
            <a:extLst>
              <a:ext uri="{FF2B5EF4-FFF2-40B4-BE49-F238E27FC236}">
                <a16:creationId xmlns:a16="http://schemas.microsoft.com/office/drawing/2014/main" id="{74A7CB14-2854-4BB7-A9D2-59953C8023D1}"/>
              </a:ext>
            </a:extLst>
          </p:cNvPr>
          <p:cNvGrpSpPr/>
          <p:nvPr/>
        </p:nvGrpSpPr>
        <p:grpSpPr>
          <a:xfrm>
            <a:off x="1583364" y="6113660"/>
            <a:ext cx="8064293" cy="3700931"/>
            <a:chOff x="10432462" y="655698"/>
            <a:chExt cx="4563491" cy="3301040"/>
          </a:xfrm>
        </p:grpSpPr>
        <p:pic>
          <p:nvPicPr>
            <p:cNvPr id="1025" name="image1.png">
              <a:extLst>
                <a:ext uri="{FF2B5EF4-FFF2-40B4-BE49-F238E27FC236}">
                  <a16:creationId xmlns:a16="http://schemas.microsoft.com/office/drawing/2014/main" id="{83267134-56E6-4EB7-8782-1B8B84D4A00F}"/>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10432462" y="655698"/>
              <a:ext cx="2796189" cy="330104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22" name="Rectangle 3">
              <a:extLst>
                <a:ext uri="{FF2B5EF4-FFF2-40B4-BE49-F238E27FC236}">
                  <a16:creationId xmlns:a16="http://schemas.microsoft.com/office/drawing/2014/main" id="{FCDF0F5B-37C5-45FF-B2E5-3F79135A13BD}"/>
                </a:ext>
              </a:extLst>
            </p:cNvPr>
            <p:cNvSpPr>
              <a:spLocks noChangeArrowheads="1"/>
            </p:cNvSpPr>
            <p:nvPr/>
          </p:nvSpPr>
          <p:spPr bwMode="auto">
            <a:xfrm>
              <a:off x="13330961" y="1935616"/>
              <a:ext cx="1664992" cy="7412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ea typeface="Arial" panose="020B0604020202020204" pitchFamily="34" charset="0"/>
                </a:rPr>
                <a:t>Figure 1: People Living with Diabetes Worldwide (RAG Diabetes, n.d.)</a:t>
              </a:r>
              <a:endParaRPr kumimoji="0" lang="en-US" altLang="en-US" sz="2400" b="1" i="0" u="none" strike="noStrike" cap="none" normalizeH="0" baseline="0" dirty="0">
                <a:ln>
                  <a:noFill/>
                </a:ln>
                <a:solidFill>
                  <a:schemeClr val="tx1"/>
                </a:solidFill>
                <a:effectLst/>
                <a:latin typeface="Arial" panose="020B0604020202020204" pitchFamily="34" charset="0"/>
              </a:endParaRPr>
            </a:p>
          </p:txBody>
        </p:sp>
      </p:grpSp>
      <p:grpSp>
        <p:nvGrpSpPr>
          <p:cNvPr id="24" name="Group 23">
            <a:extLst>
              <a:ext uri="{FF2B5EF4-FFF2-40B4-BE49-F238E27FC236}">
                <a16:creationId xmlns:a16="http://schemas.microsoft.com/office/drawing/2014/main" id="{15C92FD1-8228-4994-A2F6-58464079C036}"/>
              </a:ext>
            </a:extLst>
          </p:cNvPr>
          <p:cNvGrpSpPr/>
          <p:nvPr/>
        </p:nvGrpSpPr>
        <p:grpSpPr>
          <a:xfrm>
            <a:off x="1200148" y="17926276"/>
            <a:ext cx="8797646" cy="3220206"/>
            <a:chOff x="11504576" y="11359137"/>
            <a:chExt cx="5072252" cy="2711084"/>
          </a:xfrm>
        </p:grpSpPr>
        <p:pic>
          <p:nvPicPr>
            <p:cNvPr id="1031" name="Picture 7" descr="Mobile Health Technology (Mhealth): Apps That Can Help You Manage Your  Diabetes Condition. - HubPages">
              <a:extLst>
                <a:ext uri="{FF2B5EF4-FFF2-40B4-BE49-F238E27FC236}">
                  <a16:creationId xmlns:a16="http://schemas.microsoft.com/office/drawing/2014/main" id="{BA380E88-8038-425C-8C5E-2461E17487EB}"/>
                </a:ext>
              </a:extLst>
            </p:cNvPr>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11504576" y="11359137"/>
              <a:ext cx="3800191" cy="2711084"/>
            </a:xfrm>
            <a:prstGeom prst="rect">
              <a:avLst/>
            </a:prstGeom>
            <a:noFill/>
            <a:extLst>
              <a:ext uri="{909E8E84-426E-40DD-AFC4-6F175D3DCCD1}">
                <a14:hiddenFill xmlns:a14="http://schemas.microsoft.com/office/drawing/2010/main">
                  <a:solidFill>
                    <a:srgbClr val="FFFFFF"/>
                  </a:solidFill>
                </a14:hiddenFill>
              </a:ext>
            </a:extLst>
          </p:spPr>
        </p:pic>
        <p:sp>
          <p:nvSpPr>
            <p:cNvPr id="27" name="Rectangle 3">
              <a:extLst>
                <a:ext uri="{FF2B5EF4-FFF2-40B4-BE49-F238E27FC236}">
                  <a16:creationId xmlns:a16="http://schemas.microsoft.com/office/drawing/2014/main" id="{D04DA14C-85FA-4E08-B4FE-A27D62A943AD}"/>
                </a:ext>
              </a:extLst>
            </p:cNvPr>
            <p:cNvSpPr>
              <a:spLocks noChangeArrowheads="1"/>
            </p:cNvSpPr>
            <p:nvPr/>
          </p:nvSpPr>
          <p:spPr bwMode="auto">
            <a:xfrm>
              <a:off x="15409005" y="12017676"/>
              <a:ext cx="1167823" cy="152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ea typeface="Arial" panose="020B0604020202020204" pitchFamily="34" charset="0"/>
                </a:rPr>
                <a:t>Figure 2: Mobile health technologies supporting diabetes prevention (Adeniran, 2019)</a:t>
              </a:r>
              <a:endParaRPr kumimoji="0" lang="en-US" altLang="en-US" sz="2400" b="1" i="0" u="none" strike="noStrike" cap="none" normalizeH="0" baseline="0" dirty="0">
                <a:ln>
                  <a:noFill/>
                </a:ln>
                <a:solidFill>
                  <a:schemeClr val="tx1"/>
                </a:solidFill>
                <a:effectLst/>
                <a:latin typeface="Arial" panose="020B0604020202020204" pitchFamily="34" charset="0"/>
              </a:endParaRPr>
            </a:p>
          </p:txBody>
        </p:sp>
      </p:grpSp>
      <p:grpSp>
        <p:nvGrpSpPr>
          <p:cNvPr id="25" name="Group 24">
            <a:extLst>
              <a:ext uri="{FF2B5EF4-FFF2-40B4-BE49-F238E27FC236}">
                <a16:creationId xmlns:a16="http://schemas.microsoft.com/office/drawing/2014/main" id="{2CF36812-D01D-464E-B0B8-DB6CFB70E837}"/>
              </a:ext>
            </a:extLst>
          </p:cNvPr>
          <p:cNvGrpSpPr/>
          <p:nvPr/>
        </p:nvGrpSpPr>
        <p:grpSpPr>
          <a:xfrm>
            <a:off x="10705179" y="9186816"/>
            <a:ext cx="6013732" cy="4251255"/>
            <a:chOff x="10995234" y="15784077"/>
            <a:chExt cx="3527234" cy="2123096"/>
          </a:xfrm>
        </p:grpSpPr>
        <p:pic>
          <p:nvPicPr>
            <p:cNvPr id="1033" name="Picture 9" descr="AI Health Dashboard &amp; Calorie Tracking Mobile App Design by Sk Nahid Hasan  on Dribbble">
              <a:extLst>
                <a:ext uri="{FF2B5EF4-FFF2-40B4-BE49-F238E27FC236}">
                  <a16:creationId xmlns:a16="http://schemas.microsoft.com/office/drawing/2014/main" id="{B09ACAA7-5398-4D9E-81AB-D6325ECBA505}"/>
                </a:ext>
              </a:extLst>
            </p:cNvPr>
            <p:cNvPicPr>
              <a:picLocks noChangeAspect="1" noChangeArrowheads="1"/>
            </p:cNvPicPr>
            <p:nvPr/>
          </p:nvPicPr>
          <p:blipFill rotWithShape="1">
            <a:blip r:embed="rId25">
              <a:extLst>
                <a:ext uri="{28A0092B-C50C-407E-A947-70E740481C1C}">
                  <a14:useLocalDpi xmlns:a14="http://schemas.microsoft.com/office/drawing/2010/main" val="0"/>
                </a:ext>
              </a:extLst>
            </a:blip>
            <a:srcRect l="18243" b="7584"/>
            <a:stretch/>
          </p:blipFill>
          <p:spPr bwMode="auto">
            <a:xfrm>
              <a:off x="10995234" y="15784077"/>
              <a:ext cx="2597424" cy="2123096"/>
            </a:xfrm>
            <a:prstGeom prst="rect">
              <a:avLst/>
            </a:prstGeom>
            <a:noFill/>
            <a:extLst>
              <a:ext uri="{909E8E84-426E-40DD-AFC4-6F175D3DCCD1}">
                <a14:hiddenFill xmlns:a14="http://schemas.microsoft.com/office/drawing/2010/main">
                  <a:solidFill>
                    <a:srgbClr val="FFFFFF"/>
                  </a:solidFill>
                </a14:hiddenFill>
              </a:ext>
            </a:extLst>
          </p:spPr>
        </p:pic>
        <p:sp>
          <p:nvSpPr>
            <p:cNvPr id="30" name="Rectangle 3">
              <a:extLst>
                <a:ext uri="{FF2B5EF4-FFF2-40B4-BE49-F238E27FC236}">
                  <a16:creationId xmlns:a16="http://schemas.microsoft.com/office/drawing/2014/main" id="{DA4DE4BA-537E-4450-981B-ACF67CF37157}"/>
                </a:ext>
              </a:extLst>
            </p:cNvPr>
            <p:cNvSpPr>
              <a:spLocks noChangeArrowheads="1"/>
            </p:cNvSpPr>
            <p:nvPr/>
          </p:nvSpPr>
          <p:spPr bwMode="auto">
            <a:xfrm>
              <a:off x="13655738" y="16461944"/>
              <a:ext cx="866730" cy="7838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ea typeface="Arial" panose="020B0604020202020204" pitchFamily="34" charset="0"/>
                </a:rPr>
                <a:t>Figure 3: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ea typeface="Arial" panose="020B0604020202020204" pitchFamily="34" charset="0"/>
                </a:rPr>
                <a:t>AI-powered digital health coach (Hasan, 2025)</a:t>
              </a:r>
              <a:endParaRPr kumimoji="0" lang="en-US" altLang="en-US" sz="2400" b="1" i="0" u="none" strike="noStrike" cap="none" normalizeH="0" baseline="0" dirty="0">
                <a:ln>
                  <a:noFill/>
                </a:ln>
                <a:solidFill>
                  <a:schemeClr val="tx1"/>
                </a:solidFill>
                <a:effectLst/>
                <a:latin typeface="Arial" panose="020B0604020202020204" pitchFamily="34" charset="0"/>
              </a:endParaRPr>
            </a:p>
          </p:txBody>
        </p:sp>
      </p:grpSp>
      <p:grpSp>
        <p:nvGrpSpPr>
          <p:cNvPr id="33" name="Group 32">
            <a:extLst>
              <a:ext uri="{FF2B5EF4-FFF2-40B4-BE49-F238E27FC236}">
                <a16:creationId xmlns:a16="http://schemas.microsoft.com/office/drawing/2014/main" id="{1DF81BC8-A26D-4204-A8BF-3DDE2D447185}"/>
              </a:ext>
            </a:extLst>
          </p:cNvPr>
          <p:cNvGrpSpPr/>
          <p:nvPr/>
        </p:nvGrpSpPr>
        <p:grpSpPr>
          <a:xfrm>
            <a:off x="23531027" y="967327"/>
            <a:ext cx="6321835" cy="5173127"/>
            <a:chOff x="18494379" y="928777"/>
            <a:chExt cx="7178285" cy="5260728"/>
          </a:xfrm>
        </p:grpSpPr>
        <p:pic>
          <p:nvPicPr>
            <p:cNvPr id="32" name="image3.png">
              <a:extLst>
                <a:ext uri="{FF2B5EF4-FFF2-40B4-BE49-F238E27FC236}">
                  <a16:creationId xmlns:a16="http://schemas.microsoft.com/office/drawing/2014/main" id="{AFC7829D-196A-4926-B74A-F459B6805EDC}"/>
                </a:ext>
              </a:extLst>
            </p:cNvPr>
            <p:cNvPicPr/>
            <p:nvPr/>
          </p:nvPicPr>
          <p:blipFill>
            <a:blip r:embed="rId26"/>
            <a:srcRect/>
            <a:stretch>
              <a:fillRect/>
            </a:stretch>
          </p:blipFill>
          <p:spPr>
            <a:xfrm>
              <a:off x="18494379" y="928777"/>
              <a:ext cx="7178285" cy="4811623"/>
            </a:xfrm>
            <a:prstGeom prst="rect">
              <a:avLst/>
            </a:prstGeom>
            <a:ln/>
          </p:spPr>
        </p:pic>
        <p:sp>
          <p:nvSpPr>
            <p:cNvPr id="38" name="Rectangle 3">
              <a:extLst>
                <a:ext uri="{FF2B5EF4-FFF2-40B4-BE49-F238E27FC236}">
                  <a16:creationId xmlns:a16="http://schemas.microsoft.com/office/drawing/2014/main" id="{684F6A0F-43A3-4F9A-B888-AB343F73CAB3}"/>
                </a:ext>
              </a:extLst>
            </p:cNvPr>
            <p:cNvSpPr>
              <a:spLocks noChangeArrowheads="1"/>
            </p:cNvSpPr>
            <p:nvPr/>
          </p:nvSpPr>
          <p:spPr bwMode="auto">
            <a:xfrm>
              <a:off x="19034546" y="5845218"/>
              <a:ext cx="6097950" cy="344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chemeClr val="tx1"/>
                  </a:solidFill>
                  <a:effectLst/>
                  <a:latin typeface="Arial" panose="020B0604020202020204" pitchFamily="34" charset="0"/>
                  <a:ea typeface="Arial" panose="020B0604020202020204" pitchFamily="34" charset="0"/>
                </a:rPr>
                <a:t>Figure 4: The Behavior Change Wheel (Carrier, 2019)</a:t>
              </a:r>
              <a:endParaRPr kumimoji="0" lang="en-US" altLang="en-US" sz="2400" b="1" i="0" u="none" strike="noStrike" cap="none" normalizeH="0" baseline="0" dirty="0">
                <a:ln>
                  <a:noFill/>
                </a:ln>
                <a:solidFill>
                  <a:schemeClr val="tx1"/>
                </a:solidFill>
                <a:effectLst/>
                <a:latin typeface="Arial" panose="020B0604020202020204" pitchFamily="34" charset="0"/>
              </a:endParaRPr>
            </a:p>
          </p:txBody>
        </p:sp>
      </p:grpSp>
    </p:spTree>
    <p:extLst>
      <p:ext uri="{BB962C8B-B14F-4D97-AF65-F5344CB8AC3E}">
        <p14:creationId xmlns:p14="http://schemas.microsoft.com/office/powerpoint/2010/main" val="17619555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1201</TotalTime>
  <Words>4622</Words>
  <Application>Microsoft Office PowerPoint</Application>
  <PresentationFormat>Custom</PresentationFormat>
  <Paragraphs>170</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DELL</cp:lastModifiedBy>
  <cp:revision>14</cp:revision>
  <dcterms:created xsi:type="dcterms:W3CDTF">2026-06-22T09:29:05Z</dcterms:created>
  <dcterms:modified xsi:type="dcterms:W3CDTF">2026-06-23T05:55:33Z</dcterms:modified>
</cp:coreProperties>
</file>