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8"/>
  </p:notesMasterIdLst>
  <p:sldIdLst>
    <p:sldId id="256" r:id="rId6"/>
    <p:sldId id="276" r:id="rId7"/>
    <p:sldId id="277" r:id="rId8"/>
    <p:sldId id="257" r:id="rId9"/>
    <p:sldId id="278" r:id="rId10"/>
    <p:sldId id="279" r:id="rId11"/>
    <p:sldId id="280" r:id="rId12"/>
    <p:sldId id="264" r:id="rId13"/>
    <p:sldId id="270" r:id="rId14"/>
    <p:sldId id="265" r:id="rId15"/>
    <p:sldId id="269" r:id="rId16"/>
    <p:sldId id="271" r:id="rId17"/>
    <p:sldId id="281" r:id="rId18"/>
    <p:sldId id="273" r:id="rId19"/>
    <p:sldId id="274" r:id="rId20"/>
    <p:sldId id="275" r:id="rId21"/>
    <p:sldId id="282" r:id="rId22"/>
    <p:sldId id="283" r:id="rId23"/>
    <p:sldId id="284" r:id="rId24"/>
    <p:sldId id="285" r:id="rId25"/>
    <p:sldId id="286" r:id="rId26"/>
    <p:sldId id="27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5" d="100"/>
          <a:sy n="65" d="100"/>
        </p:scale>
        <p:origin x="93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77CC56-9C75-414C-B360-D34DD90338D5}"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8B776E33-5748-41C3-BAE9-AE0F3E7ACA24}">
      <dgm:prSet/>
      <dgm:spPr/>
      <dgm:t>
        <a:bodyPr/>
        <a:lstStyle/>
        <a:p>
          <a:r>
            <a:rPr lang="en-GB" dirty="0"/>
            <a:t>Social inclusion &amp; exclusion </a:t>
          </a:r>
          <a:endParaRPr lang="en-US" dirty="0"/>
        </a:p>
      </dgm:t>
    </dgm:pt>
    <dgm:pt modelId="{D14E522F-4BBE-43F7-A438-39938906895D}" type="parTrans" cxnId="{8FD30A39-3B34-4126-BE52-95BDDBCB3308}">
      <dgm:prSet/>
      <dgm:spPr/>
      <dgm:t>
        <a:bodyPr/>
        <a:lstStyle/>
        <a:p>
          <a:endParaRPr lang="en-US"/>
        </a:p>
      </dgm:t>
    </dgm:pt>
    <dgm:pt modelId="{A4C65294-0842-45E6-BBC1-0EFE1B068271}" type="sibTrans" cxnId="{8FD30A39-3B34-4126-BE52-95BDDBCB3308}">
      <dgm:prSet/>
      <dgm:spPr/>
      <dgm:t>
        <a:bodyPr/>
        <a:lstStyle/>
        <a:p>
          <a:endParaRPr lang="en-US"/>
        </a:p>
      </dgm:t>
    </dgm:pt>
    <dgm:pt modelId="{839FD031-5DC4-46B4-B258-18DA59F30068}">
      <dgm:prSet/>
      <dgm:spPr/>
      <dgm:t>
        <a:bodyPr/>
        <a:lstStyle/>
        <a:p>
          <a:r>
            <a:rPr lang="en-GB"/>
            <a:t>Causes</a:t>
          </a:r>
          <a:endParaRPr lang="en-US"/>
        </a:p>
      </dgm:t>
    </dgm:pt>
    <dgm:pt modelId="{E91ED1F4-72A7-4D6E-AD91-070496C7A57E}" type="parTrans" cxnId="{EDD3589B-6CC7-4E99-9281-3C57E779BD35}">
      <dgm:prSet/>
      <dgm:spPr/>
      <dgm:t>
        <a:bodyPr/>
        <a:lstStyle/>
        <a:p>
          <a:endParaRPr lang="en-US"/>
        </a:p>
      </dgm:t>
    </dgm:pt>
    <dgm:pt modelId="{5CDF9E26-5A66-4880-8E5A-7C567E52AFA8}" type="sibTrans" cxnId="{EDD3589B-6CC7-4E99-9281-3C57E779BD35}">
      <dgm:prSet/>
      <dgm:spPr/>
      <dgm:t>
        <a:bodyPr/>
        <a:lstStyle/>
        <a:p>
          <a:endParaRPr lang="en-US"/>
        </a:p>
      </dgm:t>
    </dgm:pt>
    <dgm:pt modelId="{E1463E94-F891-4141-88BE-D043C02BED5E}">
      <dgm:prSet/>
      <dgm:spPr/>
      <dgm:t>
        <a:bodyPr/>
        <a:lstStyle/>
        <a:p>
          <a:r>
            <a:rPr lang="en-GB"/>
            <a:t>Impacts </a:t>
          </a:r>
          <a:endParaRPr lang="en-US"/>
        </a:p>
      </dgm:t>
    </dgm:pt>
    <dgm:pt modelId="{298618B4-A73C-4974-8FEC-865C3251841E}" type="parTrans" cxnId="{644D2AD9-FB63-41A1-A04D-D9A756956560}">
      <dgm:prSet/>
      <dgm:spPr/>
      <dgm:t>
        <a:bodyPr/>
        <a:lstStyle/>
        <a:p>
          <a:endParaRPr lang="en-US"/>
        </a:p>
      </dgm:t>
    </dgm:pt>
    <dgm:pt modelId="{04429821-47BA-48E7-8BFF-1CD55B0615FA}" type="sibTrans" cxnId="{644D2AD9-FB63-41A1-A04D-D9A756956560}">
      <dgm:prSet/>
      <dgm:spPr/>
      <dgm:t>
        <a:bodyPr/>
        <a:lstStyle/>
        <a:p>
          <a:endParaRPr lang="en-US"/>
        </a:p>
      </dgm:t>
    </dgm:pt>
    <dgm:pt modelId="{744A92A3-0BB0-4031-94A9-A2ECA9125CB3}" type="pres">
      <dgm:prSet presAssocID="{1877CC56-9C75-414C-B360-D34DD90338D5}" presName="vert0" presStyleCnt="0">
        <dgm:presLayoutVars>
          <dgm:dir/>
          <dgm:animOne val="branch"/>
          <dgm:animLvl val="lvl"/>
        </dgm:presLayoutVars>
      </dgm:prSet>
      <dgm:spPr/>
    </dgm:pt>
    <dgm:pt modelId="{3866C53C-BB73-4573-8A1C-1F58430B0E5D}" type="pres">
      <dgm:prSet presAssocID="{8B776E33-5748-41C3-BAE9-AE0F3E7ACA24}" presName="thickLine" presStyleLbl="alignNode1" presStyleIdx="0" presStyleCnt="3"/>
      <dgm:spPr/>
    </dgm:pt>
    <dgm:pt modelId="{9C78EF83-7F8B-4E51-AD1B-92ECF38347C1}" type="pres">
      <dgm:prSet presAssocID="{8B776E33-5748-41C3-BAE9-AE0F3E7ACA24}" presName="horz1" presStyleCnt="0"/>
      <dgm:spPr/>
    </dgm:pt>
    <dgm:pt modelId="{BC80DEFA-38BB-4B17-81CB-D5DADFB9F6EA}" type="pres">
      <dgm:prSet presAssocID="{8B776E33-5748-41C3-BAE9-AE0F3E7ACA24}" presName="tx1" presStyleLbl="revTx" presStyleIdx="0" presStyleCnt="3"/>
      <dgm:spPr/>
    </dgm:pt>
    <dgm:pt modelId="{E2F055DE-25F5-4CCF-916D-06B13D32516B}" type="pres">
      <dgm:prSet presAssocID="{8B776E33-5748-41C3-BAE9-AE0F3E7ACA24}" presName="vert1" presStyleCnt="0"/>
      <dgm:spPr/>
    </dgm:pt>
    <dgm:pt modelId="{703054F9-4119-4718-BA49-C195661EE422}" type="pres">
      <dgm:prSet presAssocID="{839FD031-5DC4-46B4-B258-18DA59F30068}" presName="thickLine" presStyleLbl="alignNode1" presStyleIdx="1" presStyleCnt="3"/>
      <dgm:spPr/>
    </dgm:pt>
    <dgm:pt modelId="{9D1CACE4-CD5A-46AC-8A40-E915A8D42EF9}" type="pres">
      <dgm:prSet presAssocID="{839FD031-5DC4-46B4-B258-18DA59F30068}" presName="horz1" presStyleCnt="0"/>
      <dgm:spPr/>
    </dgm:pt>
    <dgm:pt modelId="{B4FA95A2-D9B0-45B7-8E96-11014CE9AC2E}" type="pres">
      <dgm:prSet presAssocID="{839FD031-5DC4-46B4-B258-18DA59F30068}" presName="tx1" presStyleLbl="revTx" presStyleIdx="1" presStyleCnt="3"/>
      <dgm:spPr/>
    </dgm:pt>
    <dgm:pt modelId="{9ECF3BD0-7870-44C7-98A4-60120FB85380}" type="pres">
      <dgm:prSet presAssocID="{839FD031-5DC4-46B4-B258-18DA59F30068}" presName="vert1" presStyleCnt="0"/>
      <dgm:spPr/>
    </dgm:pt>
    <dgm:pt modelId="{14B1ADEF-EE90-441C-82F2-4627E151CED1}" type="pres">
      <dgm:prSet presAssocID="{E1463E94-F891-4141-88BE-D043C02BED5E}" presName="thickLine" presStyleLbl="alignNode1" presStyleIdx="2" presStyleCnt="3"/>
      <dgm:spPr/>
    </dgm:pt>
    <dgm:pt modelId="{CBBA87BE-0C10-4DB9-A024-4DA2FF8C97FE}" type="pres">
      <dgm:prSet presAssocID="{E1463E94-F891-4141-88BE-D043C02BED5E}" presName="horz1" presStyleCnt="0"/>
      <dgm:spPr/>
    </dgm:pt>
    <dgm:pt modelId="{70905F76-811F-4223-AF01-E51592638390}" type="pres">
      <dgm:prSet presAssocID="{E1463E94-F891-4141-88BE-D043C02BED5E}" presName="tx1" presStyleLbl="revTx" presStyleIdx="2" presStyleCnt="3"/>
      <dgm:spPr/>
    </dgm:pt>
    <dgm:pt modelId="{C31743E3-7F54-49F6-B33C-5D2148044A7D}" type="pres">
      <dgm:prSet presAssocID="{E1463E94-F891-4141-88BE-D043C02BED5E}" presName="vert1" presStyleCnt="0"/>
      <dgm:spPr/>
    </dgm:pt>
  </dgm:ptLst>
  <dgm:cxnLst>
    <dgm:cxn modelId="{9C8B1D31-198B-467A-9310-21C4838DEC95}" type="presOf" srcId="{E1463E94-F891-4141-88BE-D043C02BED5E}" destId="{70905F76-811F-4223-AF01-E51592638390}" srcOrd="0" destOrd="0" presId="urn:microsoft.com/office/officeart/2008/layout/LinedList"/>
    <dgm:cxn modelId="{8FD30A39-3B34-4126-BE52-95BDDBCB3308}" srcId="{1877CC56-9C75-414C-B360-D34DD90338D5}" destId="{8B776E33-5748-41C3-BAE9-AE0F3E7ACA24}" srcOrd="0" destOrd="0" parTransId="{D14E522F-4BBE-43F7-A438-39938906895D}" sibTransId="{A4C65294-0842-45E6-BBC1-0EFE1B068271}"/>
    <dgm:cxn modelId="{810CD783-6442-4425-9F24-B1130EA0FC93}" type="presOf" srcId="{1877CC56-9C75-414C-B360-D34DD90338D5}" destId="{744A92A3-0BB0-4031-94A9-A2ECA9125CB3}" srcOrd="0" destOrd="0" presId="urn:microsoft.com/office/officeart/2008/layout/LinedList"/>
    <dgm:cxn modelId="{EDD3589B-6CC7-4E99-9281-3C57E779BD35}" srcId="{1877CC56-9C75-414C-B360-D34DD90338D5}" destId="{839FD031-5DC4-46B4-B258-18DA59F30068}" srcOrd="1" destOrd="0" parTransId="{E91ED1F4-72A7-4D6E-AD91-070496C7A57E}" sibTransId="{5CDF9E26-5A66-4880-8E5A-7C567E52AFA8}"/>
    <dgm:cxn modelId="{644D2AD9-FB63-41A1-A04D-D9A756956560}" srcId="{1877CC56-9C75-414C-B360-D34DD90338D5}" destId="{E1463E94-F891-4141-88BE-D043C02BED5E}" srcOrd="2" destOrd="0" parTransId="{298618B4-A73C-4974-8FEC-865C3251841E}" sibTransId="{04429821-47BA-48E7-8BFF-1CD55B0615FA}"/>
    <dgm:cxn modelId="{7859D5E2-6CD8-422C-BBAD-8BFC69A3ED9B}" type="presOf" srcId="{839FD031-5DC4-46B4-B258-18DA59F30068}" destId="{B4FA95A2-D9B0-45B7-8E96-11014CE9AC2E}" srcOrd="0" destOrd="0" presId="urn:microsoft.com/office/officeart/2008/layout/LinedList"/>
    <dgm:cxn modelId="{8E794CFF-7A84-41FC-B3DF-C306B976AEAC}" type="presOf" srcId="{8B776E33-5748-41C3-BAE9-AE0F3E7ACA24}" destId="{BC80DEFA-38BB-4B17-81CB-D5DADFB9F6EA}" srcOrd="0" destOrd="0" presId="urn:microsoft.com/office/officeart/2008/layout/LinedList"/>
    <dgm:cxn modelId="{06D29517-1229-4249-881E-33FCD55A0C19}" type="presParOf" srcId="{744A92A3-0BB0-4031-94A9-A2ECA9125CB3}" destId="{3866C53C-BB73-4573-8A1C-1F58430B0E5D}" srcOrd="0" destOrd="0" presId="urn:microsoft.com/office/officeart/2008/layout/LinedList"/>
    <dgm:cxn modelId="{64AFC364-B33A-4597-81D0-281F3BAAF1B7}" type="presParOf" srcId="{744A92A3-0BB0-4031-94A9-A2ECA9125CB3}" destId="{9C78EF83-7F8B-4E51-AD1B-92ECF38347C1}" srcOrd="1" destOrd="0" presId="urn:microsoft.com/office/officeart/2008/layout/LinedList"/>
    <dgm:cxn modelId="{DB3F87A9-FC8F-43AA-ADDF-92EF018E262F}" type="presParOf" srcId="{9C78EF83-7F8B-4E51-AD1B-92ECF38347C1}" destId="{BC80DEFA-38BB-4B17-81CB-D5DADFB9F6EA}" srcOrd="0" destOrd="0" presId="urn:microsoft.com/office/officeart/2008/layout/LinedList"/>
    <dgm:cxn modelId="{A939274F-706A-455B-B475-8787D5359070}" type="presParOf" srcId="{9C78EF83-7F8B-4E51-AD1B-92ECF38347C1}" destId="{E2F055DE-25F5-4CCF-916D-06B13D32516B}" srcOrd="1" destOrd="0" presId="urn:microsoft.com/office/officeart/2008/layout/LinedList"/>
    <dgm:cxn modelId="{F8F5E7E5-ADBA-4F07-B01F-DABC1D766D7D}" type="presParOf" srcId="{744A92A3-0BB0-4031-94A9-A2ECA9125CB3}" destId="{703054F9-4119-4718-BA49-C195661EE422}" srcOrd="2" destOrd="0" presId="urn:microsoft.com/office/officeart/2008/layout/LinedList"/>
    <dgm:cxn modelId="{E12EA9A8-0848-49E8-9AFD-88300213594A}" type="presParOf" srcId="{744A92A3-0BB0-4031-94A9-A2ECA9125CB3}" destId="{9D1CACE4-CD5A-46AC-8A40-E915A8D42EF9}" srcOrd="3" destOrd="0" presId="urn:microsoft.com/office/officeart/2008/layout/LinedList"/>
    <dgm:cxn modelId="{7D0A7521-A155-41E2-A201-5DE79C0D5DB9}" type="presParOf" srcId="{9D1CACE4-CD5A-46AC-8A40-E915A8D42EF9}" destId="{B4FA95A2-D9B0-45B7-8E96-11014CE9AC2E}" srcOrd="0" destOrd="0" presId="urn:microsoft.com/office/officeart/2008/layout/LinedList"/>
    <dgm:cxn modelId="{B3BC9C3F-748B-4C20-B4AA-85CFBAA6C4B0}" type="presParOf" srcId="{9D1CACE4-CD5A-46AC-8A40-E915A8D42EF9}" destId="{9ECF3BD0-7870-44C7-98A4-60120FB85380}" srcOrd="1" destOrd="0" presId="urn:microsoft.com/office/officeart/2008/layout/LinedList"/>
    <dgm:cxn modelId="{1A09789C-CBC4-4137-87C2-DEF423AFCD91}" type="presParOf" srcId="{744A92A3-0BB0-4031-94A9-A2ECA9125CB3}" destId="{14B1ADEF-EE90-441C-82F2-4627E151CED1}" srcOrd="4" destOrd="0" presId="urn:microsoft.com/office/officeart/2008/layout/LinedList"/>
    <dgm:cxn modelId="{72F57A4E-DC86-4A47-BF07-91AB2D07D084}" type="presParOf" srcId="{744A92A3-0BB0-4031-94A9-A2ECA9125CB3}" destId="{CBBA87BE-0C10-4DB9-A024-4DA2FF8C97FE}" srcOrd="5" destOrd="0" presId="urn:microsoft.com/office/officeart/2008/layout/LinedList"/>
    <dgm:cxn modelId="{8C8EE904-79FE-4E2D-AFAB-9B5D4C84D30F}" type="presParOf" srcId="{CBBA87BE-0C10-4DB9-A024-4DA2FF8C97FE}" destId="{70905F76-811F-4223-AF01-E51592638390}" srcOrd="0" destOrd="0" presId="urn:microsoft.com/office/officeart/2008/layout/LinedList"/>
    <dgm:cxn modelId="{383C3EA8-3F41-460A-861E-EDAAAF323C70}" type="presParOf" srcId="{CBBA87BE-0C10-4DB9-A024-4DA2FF8C97FE}" destId="{C31743E3-7F54-49F6-B33C-5D2148044A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ABD40E-3C89-4D43-A48B-98A149C042AE}"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00735CD3-C88B-4A89-884A-1CEA8D55933E}">
      <dgm:prSet/>
      <dgm:spPr/>
      <dgm:t>
        <a:bodyPr/>
        <a:lstStyle/>
        <a:p>
          <a:r>
            <a:rPr lang="en-GB" dirty="0"/>
            <a:t>The term together with Social Exclusion and Social Cohesion are terms that are often used in relation to government initiatives and funding </a:t>
          </a:r>
          <a:endParaRPr lang="en-US" dirty="0"/>
        </a:p>
      </dgm:t>
    </dgm:pt>
    <dgm:pt modelId="{6E0E9223-19C2-48DF-9510-D2190775ECF8}" type="parTrans" cxnId="{9E31FA00-3E13-495B-AF03-2EB490310E46}">
      <dgm:prSet/>
      <dgm:spPr/>
      <dgm:t>
        <a:bodyPr/>
        <a:lstStyle/>
        <a:p>
          <a:endParaRPr lang="en-US"/>
        </a:p>
      </dgm:t>
    </dgm:pt>
    <dgm:pt modelId="{86BBBB99-0ADD-4A75-A015-46F859635CEF}" type="sibTrans" cxnId="{9E31FA00-3E13-495B-AF03-2EB490310E46}">
      <dgm:prSet/>
      <dgm:spPr/>
      <dgm:t>
        <a:bodyPr/>
        <a:lstStyle/>
        <a:p>
          <a:endParaRPr lang="en-US"/>
        </a:p>
      </dgm:t>
    </dgm:pt>
    <dgm:pt modelId="{E7085DE7-E9C0-440D-93BE-60703C20E048}">
      <dgm:prSet/>
      <dgm:spPr/>
      <dgm:t>
        <a:bodyPr/>
        <a:lstStyle/>
        <a:p>
          <a:r>
            <a:rPr lang="en-GB"/>
            <a:t>Terms are broad meaning different things to different people in different context.</a:t>
          </a:r>
          <a:endParaRPr lang="en-US"/>
        </a:p>
      </dgm:t>
    </dgm:pt>
    <dgm:pt modelId="{72966D76-2E08-492C-8DD2-080CECF7F92C}" type="parTrans" cxnId="{408DC7E0-014B-485E-819D-03B17A047FA9}">
      <dgm:prSet/>
      <dgm:spPr/>
      <dgm:t>
        <a:bodyPr/>
        <a:lstStyle/>
        <a:p>
          <a:endParaRPr lang="en-US"/>
        </a:p>
      </dgm:t>
    </dgm:pt>
    <dgm:pt modelId="{C3EA3FF6-5831-46A4-8C80-AA539EFAE6E1}" type="sibTrans" cxnId="{408DC7E0-014B-485E-819D-03B17A047FA9}">
      <dgm:prSet/>
      <dgm:spPr/>
      <dgm:t>
        <a:bodyPr/>
        <a:lstStyle/>
        <a:p>
          <a:endParaRPr lang="en-US"/>
        </a:p>
      </dgm:t>
    </dgm:pt>
    <dgm:pt modelId="{AA299DAF-DC9E-4D12-9AA8-7F2E2AC54E9A}">
      <dgm:prSet/>
      <dgm:spPr/>
      <dgm:t>
        <a:bodyPr/>
        <a:lstStyle/>
        <a:p>
          <a:r>
            <a:rPr lang="en-GB"/>
            <a:t>Social Inclusion  - positive action to change the circumstances and habits that have led to social exclusion.. </a:t>
          </a:r>
          <a:endParaRPr lang="en-US"/>
        </a:p>
      </dgm:t>
    </dgm:pt>
    <dgm:pt modelId="{4D02B107-2EA0-47D5-BFDE-91BABBD6242B}" type="parTrans" cxnId="{FF922B89-DB8E-41AB-AC17-F74774605172}">
      <dgm:prSet/>
      <dgm:spPr/>
      <dgm:t>
        <a:bodyPr/>
        <a:lstStyle/>
        <a:p>
          <a:endParaRPr lang="en-US"/>
        </a:p>
      </dgm:t>
    </dgm:pt>
    <dgm:pt modelId="{CF7A8A1D-FD7B-4F89-861D-A47F23E5DEDB}" type="sibTrans" cxnId="{FF922B89-DB8E-41AB-AC17-F74774605172}">
      <dgm:prSet/>
      <dgm:spPr/>
      <dgm:t>
        <a:bodyPr/>
        <a:lstStyle/>
        <a:p>
          <a:endParaRPr lang="en-US"/>
        </a:p>
      </dgm:t>
    </dgm:pt>
    <dgm:pt modelId="{5AC977C7-32B6-410E-8E31-CCDEBB75B2EA}" type="pres">
      <dgm:prSet presAssocID="{C1ABD40E-3C89-4D43-A48B-98A149C042AE}" presName="vert0" presStyleCnt="0">
        <dgm:presLayoutVars>
          <dgm:dir/>
          <dgm:animOne val="branch"/>
          <dgm:animLvl val="lvl"/>
        </dgm:presLayoutVars>
      </dgm:prSet>
      <dgm:spPr/>
    </dgm:pt>
    <dgm:pt modelId="{BB341401-F32C-4D9D-AA17-DFF7A6FED22F}" type="pres">
      <dgm:prSet presAssocID="{00735CD3-C88B-4A89-884A-1CEA8D55933E}" presName="thickLine" presStyleLbl="alignNode1" presStyleIdx="0" presStyleCnt="3"/>
      <dgm:spPr/>
    </dgm:pt>
    <dgm:pt modelId="{BBF18DD5-0E39-483A-8C27-B64060E2C40C}" type="pres">
      <dgm:prSet presAssocID="{00735CD3-C88B-4A89-884A-1CEA8D55933E}" presName="horz1" presStyleCnt="0"/>
      <dgm:spPr/>
    </dgm:pt>
    <dgm:pt modelId="{3C5F1FD4-8D0D-4D99-A0C4-2BAE8C2AEE4C}" type="pres">
      <dgm:prSet presAssocID="{00735CD3-C88B-4A89-884A-1CEA8D55933E}" presName="tx1" presStyleLbl="revTx" presStyleIdx="0" presStyleCnt="3"/>
      <dgm:spPr/>
    </dgm:pt>
    <dgm:pt modelId="{D64922AC-1ABE-4136-ADB7-E0CEA7990E8D}" type="pres">
      <dgm:prSet presAssocID="{00735CD3-C88B-4A89-884A-1CEA8D55933E}" presName="vert1" presStyleCnt="0"/>
      <dgm:spPr/>
    </dgm:pt>
    <dgm:pt modelId="{88B35C74-A8BC-406C-88AE-A3C168FF9533}" type="pres">
      <dgm:prSet presAssocID="{E7085DE7-E9C0-440D-93BE-60703C20E048}" presName="thickLine" presStyleLbl="alignNode1" presStyleIdx="1" presStyleCnt="3"/>
      <dgm:spPr/>
    </dgm:pt>
    <dgm:pt modelId="{568B1C11-ED8C-4A20-9F1C-1AB27E333D2A}" type="pres">
      <dgm:prSet presAssocID="{E7085DE7-E9C0-440D-93BE-60703C20E048}" presName="horz1" presStyleCnt="0"/>
      <dgm:spPr/>
    </dgm:pt>
    <dgm:pt modelId="{6561C384-0666-48C8-AC56-16FE1278FDC5}" type="pres">
      <dgm:prSet presAssocID="{E7085DE7-E9C0-440D-93BE-60703C20E048}" presName="tx1" presStyleLbl="revTx" presStyleIdx="1" presStyleCnt="3"/>
      <dgm:spPr/>
    </dgm:pt>
    <dgm:pt modelId="{01653E1E-CE71-4ADC-9AC3-E045C4140AE3}" type="pres">
      <dgm:prSet presAssocID="{E7085DE7-E9C0-440D-93BE-60703C20E048}" presName="vert1" presStyleCnt="0"/>
      <dgm:spPr/>
    </dgm:pt>
    <dgm:pt modelId="{3589E592-E675-45B0-8452-3322C76F37B2}" type="pres">
      <dgm:prSet presAssocID="{AA299DAF-DC9E-4D12-9AA8-7F2E2AC54E9A}" presName="thickLine" presStyleLbl="alignNode1" presStyleIdx="2" presStyleCnt="3"/>
      <dgm:spPr/>
    </dgm:pt>
    <dgm:pt modelId="{DB6E1412-FE31-426B-8249-784FC7E46458}" type="pres">
      <dgm:prSet presAssocID="{AA299DAF-DC9E-4D12-9AA8-7F2E2AC54E9A}" presName="horz1" presStyleCnt="0"/>
      <dgm:spPr/>
    </dgm:pt>
    <dgm:pt modelId="{177480CE-A554-4481-B36E-60FE7FEC089A}" type="pres">
      <dgm:prSet presAssocID="{AA299DAF-DC9E-4D12-9AA8-7F2E2AC54E9A}" presName="tx1" presStyleLbl="revTx" presStyleIdx="2" presStyleCnt="3"/>
      <dgm:spPr/>
    </dgm:pt>
    <dgm:pt modelId="{D2D19856-5B50-4572-A539-7A1D4B48A17D}" type="pres">
      <dgm:prSet presAssocID="{AA299DAF-DC9E-4D12-9AA8-7F2E2AC54E9A}" presName="vert1" presStyleCnt="0"/>
      <dgm:spPr/>
    </dgm:pt>
  </dgm:ptLst>
  <dgm:cxnLst>
    <dgm:cxn modelId="{9E31FA00-3E13-495B-AF03-2EB490310E46}" srcId="{C1ABD40E-3C89-4D43-A48B-98A149C042AE}" destId="{00735CD3-C88B-4A89-884A-1CEA8D55933E}" srcOrd="0" destOrd="0" parTransId="{6E0E9223-19C2-48DF-9510-D2190775ECF8}" sibTransId="{86BBBB99-0ADD-4A75-A015-46F859635CEF}"/>
    <dgm:cxn modelId="{0F3A5E2B-F2AD-42EF-BA46-B72F07FEE584}" type="presOf" srcId="{C1ABD40E-3C89-4D43-A48B-98A149C042AE}" destId="{5AC977C7-32B6-410E-8E31-CCDEBB75B2EA}" srcOrd="0" destOrd="0" presId="urn:microsoft.com/office/officeart/2008/layout/LinedList"/>
    <dgm:cxn modelId="{8E167D7A-A12A-4B40-940E-C3343AF144FF}" type="presOf" srcId="{E7085DE7-E9C0-440D-93BE-60703C20E048}" destId="{6561C384-0666-48C8-AC56-16FE1278FDC5}" srcOrd="0" destOrd="0" presId="urn:microsoft.com/office/officeart/2008/layout/LinedList"/>
    <dgm:cxn modelId="{FF922B89-DB8E-41AB-AC17-F74774605172}" srcId="{C1ABD40E-3C89-4D43-A48B-98A149C042AE}" destId="{AA299DAF-DC9E-4D12-9AA8-7F2E2AC54E9A}" srcOrd="2" destOrd="0" parTransId="{4D02B107-2EA0-47D5-BFDE-91BABBD6242B}" sibTransId="{CF7A8A1D-FD7B-4F89-861D-A47F23E5DEDB}"/>
    <dgm:cxn modelId="{7F56A5D0-9CD9-4583-A931-9EEA9F57852B}" type="presOf" srcId="{AA299DAF-DC9E-4D12-9AA8-7F2E2AC54E9A}" destId="{177480CE-A554-4481-B36E-60FE7FEC089A}" srcOrd="0" destOrd="0" presId="urn:microsoft.com/office/officeart/2008/layout/LinedList"/>
    <dgm:cxn modelId="{408DC7E0-014B-485E-819D-03B17A047FA9}" srcId="{C1ABD40E-3C89-4D43-A48B-98A149C042AE}" destId="{E7085DE7-E9C0-440D-93BE-60703C20E048}" srcOrd="1" destOrd="0" parTransId="{72966D76-2E08-492C-8DD2-080CECF7F92C}" sibTransId="{C3EA3FF6-5831-46A4-8C80-AA539EFAE6E1}"/>
    <dgm:cxn modelId="{ADB4CFE8-353D-402A-BA6C-435AEA42B9A3}" type="presOf" srcId="{00735CD3-C88B-4A89-884A-1CEA8D55933E}" destId="{3C5F1FD4-8D0D-4D99-A0C4-2BAE8C2AEE4C}" srcOrd="0" destOrd="0" presId="urn:microsoft.com/office/officeart/2008/layout/LinedList"/>
    <dgm:cxn modelId="{CCCFE145-8CF8-4C05-9B0B-01359F0417AE}" type="presParOf" srcId="{5AC977C7-32B6-410E-8E31-CCDEBB75B2EA}" destId="{BB341401-F32C-4D9D-AA17-DFF7A6FED22F}" srcOrd="0" destOrd="0" presId="urn:microsoft.com/office/officeart/2008/layout/LinedList"/>
    <dgm:cxn modelId="{6FB736FA-96BE-43A9-8EFB-0EF1FCF3BEA9}" type="presParOf" srcId="{5AC977C7-32B6-410E-8E31-CCDEBB75B2EA}" destId="{BBF18DD5-0E39-483A-8C27-B64060E2C40C}" srcOrd="1" destOrd="0" presId="urn:microsoft.com/office/officeart/2008/layout/LinedList"/>
    <dgm:cxn modelId="{B2BF0B38-B7D4-4109-BB4C-7351B2CF6E6C}" type="presParOf" srcId="{BBF18DD5-0E39-483A-8C27-B64060E2C40C}" destId="{3C5F1FD4-8D0D-4D99-A0C4-2BAE8C2AEE4C}" srcOrd="0" destOrd="0" presId="urn:microsoft.com/office/officeart/2008/layout/LinedList"/>
    <dgm:cxn modelId="{3BD67360-C561-48A4-AEA5-556B447AECFE}" type="presParOf" srcId="{BBF18DD5-0E39-483A-8C27-B64060E2C40C}" destId="{D64922AC-1ABE-4136-ADB7-E0CEA7990E8D}" srcOrd="1" destOrd="0" presId="urn:microsoft.com/office/officeart/2008/layout/LinedList"/>
    <dgm:cxn modelId="{7C83F7B4-725B-409C-BA57-221BC585A950}" type="presParOf" srcId="{5AC977C7-32B6-410E-8E31-CCDEBB75B2EA}" destId="{88B35C74-A8BC-406C-88AE-A3C168FF9533}" srcOrd="2" destOrd="0" presId="urn:microsoft.com/office/officeart/2008/layout/LinedList"/>
    <dgm:cxn modelId="{B0CB5373-5D1E-409A-92EE-27E762253BC9}" type="presParOf" srcId="{5AC977C7-32B6-410E-8E31-CCDEBB75B2EA}" destId="{568B1C11-ED8C-4A20-9F1C-1AB27E333D2A}" srcOrd="3" destOrd="0" presId="urn:microsoft.com/office/officeart/2008/layout/LinedList"/>
    <dgm:cxn modelId="{203B95C9-73FD-47C7-97EA-FB27205A8531}" type="presParOf" srcId="{568B1C11-ED8C-4A20-9F1C-1AB27E333D2A}" destId="{6561C384-0666-48C8-AC56-16FE1278FDC5}" srcOrd="0" destOrd="0" presId="urn:microsoft.com/office/officeart/2008/layout/LinedList"/>
    <dgm:cxn modelId="{DDCFF827-4242-46BB-AE13-8A8BF9F32AB0}" type="presParOf" srcId="{568B1C11-ED8C-4A20-9F1C-1AB27E333D2A}" destId="{01653E1E-CE71-4ADC-9AC3-E045C4140AE3}" srcOrd="1" destOrd="0" presId="urn:microsoft.com/office/officeart/2008/layout/LinedList"/>
    <dgm:cxn modelId="{9F13FE8E-52ED-4A24-9CAF-7977F98AC2D6}" type="presParOf" srcId="{5AC977C7-32B6-410E-8E31-CCDEBB75B2EA}" destId="{3589E592-E675-45B0-8452-3322C76F37B2}" srcOrd="4" destOrd="0" presId="urn:microsoft.com/office/officeart/2008/layout/LinedList"/>
    <dgm:cxn modelId="{EC17011B-61A8-40B9-BD83-49E1D574CEB6}" type="presParOf" srcId="{5AC977C7-32B6-410E-8E31-CCDEBB75B2EA}" destId="{DB6E1412-FE31-426B-8249-784FC7E46458}" srcOrd="5" destOrd="0" presId="urn:microsoft.com/office/officeart/2008/layout/LinedList"/>
    <dgm:cxn modelId="{8F0EDC1D-9327-4D8A-84C3-86CCACBD1AF8}" type="presParOf" srcId="{DB6E1412-FE31-426B-8249-784FC7E46458}" destId="{177480CE-A554-4481-B36E-60FE7FEC089A}" srcOrd="0" destOrd="0" presId="urn:microsoft.com/office/officeart/2008/layout/LinedList"/>
    <dgm:cxn modelId="{8D114500-9FF5-4DBA-A6E0-DB297F62F769}" type="presParOf" srcId="{DB6E1412-FE31-426B-8249-784FC7E46458}" destId="{D2D19856-5B50-4572-A539-7A1D4B48A1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5DE991-B312-4955-8808-84E0C62E6EF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12BF38E-6118-4BE3-AD25-C5BE4A93FE5E}">
      <dgm:prSet/>
      <dgm:spPr/>
      <dgm:t>
        <a:bodyPr/>
        <a:lstStyle/>
        <a:p>
          <a:r>
            <a:rPr lang="en-GB"/>
            <a:t>It is important for a person’s sense of dignity </a:t>
          </a:r>
          <a:endParaRPr lang="en-US"/>
        </a:p>
      </dgm:t>
    </dgm:pt>
    <dgm:pt modelId="{BBAF5729-F8F2-46E9-AB7F-42B723EDA990}" type="parTrans" cxnId="{AFF4F69D-42F6-4765-B780-2E3D4E6BF738}">
      <dgm:prSet/>
      <dgm:spPr/>
      <dgm:t>
        <a:bodyPr/>
        <a:lstStyle/>
        <a:p>
          <a:endParaRPr lang="en-US"/>
        </a:p>
      </dgm:t>
    </dgm:pt>
    <dgm:pt modelId="{6D13F28B-DBF1-4506-9B22-6AE7B823801C}" type="sibTrans" cxnId="{AFF4F69D-42F6-4765-B780-2E3D4E6BF738}">
      <dgm:prSet/>
      <dgm:spPr/>
      <dgm:t>
        <a:bodyPr/>
        <a:lstStyle/>
        <a:p>
          <a:endParaRPr lang="en-US"/>
        </a:p>
      </dgm:t>
    </dgm:pt>
    <dgm:pt modelId="{46BD9747-1DEF-4A62-AFDB-4FBCEAE63E71}">
      <dgm:prSet/>
      <dgm:spPr/>
      <dgm:t>
        <a:bodyPr/>
        <a:lstStyle/>
        <a:p>
          <a:r>
            <a:rPr lang="en-GB"/>
            <a:t>Sence of security </a:t>
          </a:r>
          <a:endParaRPr lang="en-US"/>
        </a:p>
      </dgm:t>
    </dgm:pt>
    <dgm:pt modelId="{D66E3035-FDEB-404D-956D-08EF78233EC3}" type="parTrans" cxnId="{614895CF-EF46-4E4E-ADD9-B3815B9F35A6}">
      <dgm:prSet/>
      <dgm:spPr/>
      <dgm:t>
        <a:bodyPr/>
        <a:lstStyle/>
        <a:p>
          <a:endParaRPr lang="en-US"/>
        </a:p>
      </dgm:t>
    </dgm:pt>
    <dgm:pt modelId="{D89F9559-A9C9-462A-8299-4732A15CBA13}" type="sibTrans" cxnId="{614895CF-EF46-4E4E-ADD9-B3815B9F35A6}">
      <dgm:prSet/>
      <dgm:spPr/>
      <dgm:t>
        <a:bodyPr/>
        <a:lstStyle/>
        <a:p>
          <a:endParaRPr lang="en-US"/>
        </a:p>
      </dgm:t>
    </dgm:pt>
    <dgm:pt modelId="{744C1E7E-724E-4F69-84B0-CCC494E8883E}">
      <dgm:prSet/>
      <dgm:spPr/>
      <dgm:t>
        <a:bodyPr/>
        <a:lstStyle/>
        <a:p>
          <a:r>
            <a:rPr lang="en-GB"/>
            <a:t>And opportunity to lead a better life </a:t>
          </a:r>
          <a:endParaRPr lang="en-US"/>
        </a:p>
      </dgm:t>
    </dgm:pt>
    <dgm:pt modelId="{F7BE0E1E-6CA6-42FA-90F1-F2245DF90C3D}" type="parTrans" cxnId="{E3E2ACDF-3EB0-4942-8AA2-062B530A4875}">
      <dgm:prSet/>
      <dgm:spPr/>
      <dgm:t>
        <a:bodyPr/>
        <a:lstStyle/>
        <a:p>
          <a:endParaRPr lang="en-US"/>
        </a:p>
      </dgm:t>
    </dgm:pt>
    <dgm:pt modelId="{0BA5352D-7897-4DDC-87D2-7527042085D3}" type="sibTrans" cxnId="{E3E2ACDF-3EB0-4942-8AA2-062B530A4875}">
      <dgm:prSet/>
      <dgm:spPr/>
      <dgm:t>
        <a:bodyPr/>
        <a:lstStyle/>
        <a:p>
          <a:endParaRPr lang="en-US"/>
        </a:p>
      </dgm:t>
    </dgm:pt>
    <dgm:pt modelId="{E8EBF5EB-AA2F-4465-A09C-018DEAEDDCFC}">
      <dgm:prSet/>
      <dgm:spPr/>
      <dgm:t>
        <a:bodyPr/>
        <a:lstStyle/>
        <a:p>
          <a:r>
            <a:rPr lang="en-GB"/>
            <a:t>Improved sense of belonging and well-being</a:t>
          </a:r>
          <a:endParaRPr lang="en-US"/>
        </a:p>
      </dgm:t>
    </dgm:pt>
    <dgm:pt modelId="{25A89D7A-789C-4478-8C72-E4FFCBB237C0}" type="parTrans" cxnId="{4A3A2F6B-E378-45CF-A017-AFD60DAF1360}">
      <dgm:prSet/>
      <dgm:spPr/>
      <dgm:t>
        <a:bodyPr/>
        <a:lstStyle/>
        <a:p>
          <a:endParaRPr lang="en-US"/>
        </a:p>
      </dgm:t>
    </dgm:pt>
    <dgm:pt modelId="{22BED4C7-E98C-4DB4-A650-3860018F2D71}" type="sibTrans" cxnId="{4A3A2F6B-E378-45CF-A017-AFD60DAF1360}">
      <dgm:prSet/>
      <dgm:spPr/>
      <dgm:t>
        <a:bodyPr/>
        <a:lstStyle/>
        <a:p>
          <a:endParaRPr lang="en-US"/>
        </a:p>
      </dgm:t>
    </dgm:pt>
    <dgm:pt modelId="{02E2D9B9-95C9-46DE-B5A5-0CBB8AD568A2}" type="pres">
      <dgm:prSet presAssocID="{2F5DE991-B312-4955-8808-84E0C62E6EF6}" presName="linear" presStyleCnt="0">
        <dgm:presLayoutVars>
          <dgm:animLvl val="lvl"/>
          <dgm:resizeHandles val="exact"/>
        </dgm:presLayoutVars>
      </dgm:prSet>
      <dgm:spPr/>
    </dgm:pt>
    <dgm:pt modelId="{9AB90197-892E-401C-87B7-F39277EA5050}" type="pres">
      <dgm:prSet presAssocID="{612BF38E-6118-4BE3-AD25-C5BE4A93FE5E}" presName="parentText" presStyleLbl="node1" presStyleIdx="0" presStyleCnt="4">
        <dgm:presLayoutVars>
          <dgm:chMax val="0"/>
          <dgm:bulletEnabled val="1"/>
        </dgm:presLayoutVars>
      </dgm:prSet>
      <dgm:spPr/>
    </dgm:pt>
    <dgm:pt modelId="{39455CC6-964F-4B49-9986-EF8B3CDD6BDB}" type="pres">
      <dgm:prSet presAssocID="{6D13F28B-DBF1-4506-9B22-6AE7B823801C}" presName="spacer" presStyleCnt="0"/>
      <dgm:spPr/>
    </dgm:pt>
    <dgm:pt modelId="{A971DD06-50BE-445A-B79E-E73E8C05893D}" type="pres">
      <dgm:prSet presAssocID="{46BD9747-1DEF-4A62-AFDB-4FBCEAE63E71}" presName="parentText" presStyleLbl="node1" presStyleIdx="1" presStyleCnt="4">
        <dgm:presLayoutVars>
          <dgm:chMax val="0"/>
          <dgm:bulletEnabled val="1"/>
        </dgm:presLayoutVars>
      </dgm:prSet>
      <dgm:spPr/>
    </dgm:pt>
    <dgm:pt modelId="{B09ACE5C-F994-4EEE-81DF-2574A557AB05}" type="pres">
      <dgm:prSet presAssocID="{D89F9559-A9C9-462A-8299-4732A15CBA13}" presName="spacer" presStyleCnt="0"/>
      <dgm:spPr/>
    </dgm:pt>
    <dgm:pt modelId="{A62C2875-51F4-448C-AC91-1BA28A540263}" type="pres">
      <dgm:prSet presAssocID="{744C1E7E-724E-4F69-84B0-CCC494E8883E}" presName="parentText" presStyleLbl="node1" presStyleIdx="2" presStyleCnt="4">
        <dgm:presLayoutVars>
          <dgm:chMax val="0"/>
          <dgm:bulletEnabled val="1"/>
        </dgm:presLayoutVars>
      </dgm:prSet>
      <dgm:spPr/>
    </dgm:pt>
    <dgm:pt modelId="{B880938C-271A-4C85-8D66-7D9A3F53366C}" type="pres">
      <dgm:prSet presAssocID="{0BA5352D-7897-4DDC-87D2-7527042085D3}" presName="spacer" presStyleCnt="0"/>
      <dgm:spPr/>
    </dgm:pt>
    <dgm:pt modelId="{FC291066-2107-41F8-B870-5BB1B39F5162}" type="pres">
      <dgm:prSet presAssocID="{E8EBF5EB-AA2F-4465-A09C-018DEAEDDCFC}" presName="parentText" presStyleLbl="node1" presStyleIdx="3" presStyleCnt="4">
        <dgm:presLayoutVars>
          <dgm:chMax val="0"/>
          <dgm:bulletEnabled val="1"/>
        </dgm:presLayoutVars>
      </dgm:prSet>
      <dgm:spPr/>
    </dgm:pt>
  </dgm:ptLst>
  <dgm:cxnLst>
    <dgm:cxn modelId="{0215F635-E688-40FB-91FD-704752559159}" type="presOf" srcId="{2F5DE991-B312-4955-8808-84E0C62E6EF6}" destId="{02E2D9B9-95C9-46DE-B5A5-0CBB8AD568A2}" srcOrd="0" destOrd="0" presId="urn:microsoft.com/office/officeart/2005/8/layout/vList2"/>
    <dgm:cxn modelId="{4A3A2F6B-E378-45CF-A017-AFD60DAF1360}" srcId="{2F5DE991-B312-4955-8808-84E0C62E6EF6}" destId="{E8EBF5EB-AA2F-4465-A09C-018DEAEDDCFC}" srcOrd="3" destOrd="0" parTransId="{25A89D7A-789C-4478-8C72-E4FFCBB237C0}" sibTransId="{22BED4C7-E98C-4DB4-A650-3860018F2D71}"/>
    <dgm:cxn modelId="{AFF4F69D-42F6-4765-B780-2E3D4E6BF738}" srcId="{2F5DE991-B312-4955-8808-84E0C62E6EF6}" destId="{612BF38E-6118-4BE3-AD25-C5BE4A93FE5E}" srcOrd="0" destOrd="0" parTransId="{BBAF5729-F8F2-46E9-AB7F-42B723EDA990}" sibTransId="{6D13F28B-DBF1-4506-9B22-6AE7B823801C}"/>
    <dgm:cxn modelId="{356EDBAD-A975-492D-BF9F-A95B2BCE7EF0}" type="presOf" srcId="{612BF38E-6118-4BE3-AD25-C5BE4A93FE5E}" destId="{9AB90197-892E-401C-87B7-F39277EA5050}" srcOrd="0" destOrd="0" presId="urn:microsoft.com/office/officeart/2005/8/layout/vList2"/>
    <dgm:cxn modelId="{773B98B3-9904-478E-865F-088F5BD63BD6}" type="presOf" srcId="{46BD9747-1DEF-4A62-AFDB-4FBCEAE63E71}" destId="{A971DD06-50BE-445A-B79E-E73E8C05893D}" srcOrd="0" destOrd="0" presId="urn:microsoft.com/office/officeart/2005/8/layout/vList2"/>
    <dgm:cxn modelId="{614895CF-EF46-4E4E-ADD9-B3815B9F35A6}" srcId="{2F5DE991-B312-4955-8808-84E0C62E6EF6}" destId="{46BD9747-1DEF-4A62-AFDB-4FBCEAE63E71}" srcOrd="1" destOrd="0" parTransId="{D66E3035-FDEB-404D-956D-08EF78233EC3}" sibTransId="{D89F9559-A9C9-462A-8299-4732A15CBA13}"/>
    <dgm:cxn modelId="{F73F55DF-66A7-4EA8-8381-DDD011B696DD}" type="presOf" srcId="{E8EBF5EB-AA2F-4465-A09C-018DEAEDDCFC}" destId="{FC291066-2107-41F8-B870-5BB1B39F5162}" srcOrd="0" destOrd="0" presId="urn:microsoft.com/office/officeart/2005/8/layout/vList2"/>
    <dgm:cxn modelId="{E3E2ACDF-3EB0-4942-8AA2-062B530A4875}" srcId="{2F5DE991-B312-4955-8808-84E0C62E6EF6}" destId="{744C1E7E-724E-4F69-84B0-CCC494E8883E}" srcOrd="2" destOrd="0" parTransId="{F7BE0E1E-6CA6-42FA-90F1-F2245DF90C3D}" sibTransId="{0BA5352D-7897-4DDC-87D2-7527042085D3}"/>
    <dgm:cxn modelId="{5A8A82E6-3597-476A-B93C-C1BB785F8C77}" type="presOf" srcId="{744C1E7E-724E-4F69-84B0-CCC494E8883E}" destId="{A62C2875-51F4-448C-AC91-1BA28A540263}" srcOrd="0" destOrd="0" presId="urn:microsoft.com/office/officeart/2005/8/layout/vList2"/>
    <dgm:cxn modelId="{107D0AD8-98D2-438B-A4BC-6E5804CC0D4B}" type="presParOf" srcId="{02E2D9B9-95C9-46DE-B5A5-0CBB8AD568A2}" destId="{9AB90197-892E-401C-87B7-F39277EA5050}" srcOrd="0" destOrd="0" presId="urn:microsoft.com/office/officeart/2005/8/layout/vList2"/>
    <dgm:cxn modelId="{89BB5816-7413-4056-8DE8-412770C4E209}" type="presParOf" srcId="{02E2D9B9-95C9-46DE-B5A5-0CBB8AD568A2}" destId="{39455CC6-964F-4B49-9986-EF8B3CDD6BDB}" srcOrd="1" destOrd="0" presId="urn:microsoft.com/office/officeart/2005/8/layout/vList2"/>
    <dgm:cxn modelId="{71AF964F-D162-4845-8C2E-4AA86F509BA3}" type="presParOf" srcId="{02E2D9B9-95C9-46DE-B5A5-0CBB8AD568A2}" destId="{A971DD06-50BE-445A-B79E-E73E8C05893D}" srcOrd="2" destOrd="0" presId="urn:microsoft.com/office/officeart/2005/8/layout/vList2"/>
    <dgm:cxn modelId="{DEE37043-1812-49AC-9F8C-B48A9B9F0F76}" type="presParOf" srcId="{02E2D9B9-95C9-46DE-B5A5-0CBB8AD568A2}" destId="{B09ACE5C-F994-4EEE-81DF-2574A557AB05}" srcOrd="3" destOrd="0" presId="urn:microsoft.com/office/officeart/2005/8/layout/vList2"/>
    <dgm:cxn modelId="{5D4391B0-C5E7-4A27-A2A6-F26C9C7D23E8}" type="presParOf" srcId="{02E2D9B9-95C9-46DE-B5A5-0CBB8AD568A2}" destId="{A62C2875-51F4-448C-AC91-1BA28A540263}" srcOrd="4" destOrd="0" presId="urn:microsoft.com/office/officeart/2005/8/layout/vList2"/>
    <dgm:cxn modelId="{EFF9DB23-A1A7-493C-80BA-EB9F25114AD4}" type="presParOf" srcId="{02E2D9B9-95C9-46DE-B5A5-0CBB8AD568A2}" destId="{B880938C-271A-4C85-8D66-7D9A3F53366C}" srcOrd="5" destOrd="0" presId="urn:microsoft.com/office/officeart/2005/8/layout/vList2"/>
    <dgm:cxn modelId="{933E3B52-5A96-4A2B-9A87-5D26F908853B}" type="presParOf" srcId="{02E2D9B9-95C9-46DE-B5A5-0CBB8AD568A2}" destId="{FC291066-2107-41F8-B870-5BB1B39F516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08874B2-0580-47B4-B478-71BF2F88C11F}" type="doc">
      <dgm:prSet loTypeId="urn:microsoft.com/office/officeart/2005/8/layout/vList2" loCatId="list" qsTypeId="urn:microsoft.com/office/officeart/2005/8/quickstyle/simple5" qsCatId="simple" csTypeId="urn:microsoft.com/office/officeart/2005/8/colors/colorful5" csCatId="colorful"/>
      <dgm:spPr/>
      <dgm:t>
        <a:bodyPr/>
        <a:lstStyle/>
        <a:p>
          <a:endParaRPr lang="en-US"/>
        </a:p>
      </dgm:t>
    </dgm:pt>
    <dgm:pt modelId="{7C25883E-F7D4-4240-8F25-4970E552B0E4}">
      <dgm:prSet/>
      <dgm:spPr/>
      <dgm:t>
        <a:bodyPr/>
        <a:lstStyle/>
        <a:p>
          <a:r>
            <a:rPr lang="en-GB" dirty="0"/>
            <a:t>An individual being unable to find a job due to discrimination based on  their ethnic background or disability.</a:t>
          </a:r>
          <a:endParaRPr lang="en-US" dirty="0"/>
        </a:p>
      </dgm:t>
    </dgm:pt>
    <dgm:pt modelId="{2C681471-B4E2-4948-A34F-34BBB6D87357}" type="parTrans" cxnId="{CFD5DF1B-8EFA-4EF6-89A2-49294DA10B8B}">
      <dgm:prSet/>
      <dgm:spPr/>
      <dgm:t>
        <a:bodyPr/>
        <a:lstStyle/>
        <a:p>
          <a:endParaRPr lang="en-US"/>
        </a:p>
      </dgm:t>
    </dgm:pt>
    <dgm:pt modelId="{F2AF896A-20E5-4B63-9A70-C87EFAC2FF98}" type="sibTrans" cxnId="{CFD5DF1B-8EFA-4EF6-89A2-49294DA10B8B}">
      <dgm:prSet/>
      <dgm:spPr/>
      <dgm:t>
        <a:bodyPr/>
        <a:lstStyle/>
        <a:p>
          <a:endParaRPr lang="en-US"/>
        </a:p>
      </dgm:t>
    </dgm:pt>
    <dgm:pt modelId="{CFC98615-342B-4959-870A-0D8890A53295}">
      <dgm:prSet/>
      <dgm:spPr/>
      <dgm:t>
        <a:bodyPr/>
        <a:lstStyle/>
        <a:p>
          <a:r>
            <a:rPr lang="en-GB"/>
            <a:t>Someone being unable to participate in social activities because they cannot afford to travel or buy suitable clothing.</a:t>
          </a:r>
          <a:endParaRPr lang="en-US"/>
        </a:p>
      </dgm:t>
    </dgm:pt>
    <dgm:pt modelId="{822653C5-E744-463F-B430-FFA5E2FEE8D6}" type="parTrans" cxnId="{4E036050-2634-427E-A459-801C22C5177F}">
      <dgm:prSet/>
      <dgm:spPr/>
      <dgm:t>
        <a:bodyPr/>
        <a:lstStyle/>
        <a:p>
          <a:endParaRPr lang="en-US"/>
        </a:p>
      </dgm:t>
    </dgm:pt>
    <dgm:pt modelId="{05B26E4D-0AF8-48BE-8170-3C5F9ADF8B3B}" type="sibTrans" cxnId="{4E036050-2634-427E-A459-801C22C5177F}">
      <dgm:prSet/>
      <dgm:spPr/>
      <dgm:t>
        <a:bodyPr/>
        <a:lstStyle/>
        <a:p>
          <a:endParaRPr lang="en-US"/>
        </a:p>
      </dgm:t>
    </dgm:pt>
    <dgm:pt modelId="{637548BA-1FA5-4D61-B4CA-8E79D7B734C9}">
      <dgm:prSet/>
      <dgm:spPr/>
      <dgm:t>
        <a:bodyPr/>
        <a:lstStyle/>
        <a:p>
          <a:r>
            <a:rPr lang="en-GB"/>
            <a:t>People with disabilities facing practical barriers like buildings without ramps or discriminatory attitudes that hinder their independence.</a:t>
          </a:r>
          <a:endParaRPr lang="en-US"/>
        </a:p>
      </dgm:t>
    </dgm:pt>
    <dgm:pt modelId="{6E250E48-03A3-42F3-83FB-BE741D6B32D1}" type="parTrans" cxnId="{28374CF3-179E-403F-B439-C70A08D67A23}">
      <dgm:prSet/>
      <dgm:spPr/>
      <dgm:t>
        <a:bodyPr/>
        <a:lstStyle/>
        <a:p>
          <a:endParaRPr lang="en-US"/>
        </a:p>
      </dgm:t>
    </dgm:pt>
    <dgm:pt modelId="{8E803FB4-28DD-4458-B3DE-6515BF264FC6}" type="sibTrans" cxnId="{28374CF3-179E-403F-B439-C70A08D67A23}">
      <dgm:prSet/>
      <dgm:spPr/>
      <dgm:t>
        <a:bodyPr/>
        <a:lstStyle/>
        <a:p>
          <a:endParaRPr lang="en-US"/>
        </a:p>
      </dgm:t>
    </dgm:pt>
    <dgm:pt modelId="{7EE749B5-59CD-46CA-8337-A21E977521CF}">
      <dgm:prSet/>
      <dgm:spPr/>
      <dgm:t>
        <a:bodyPr/>
        <a:lstStyle/>
        <a:p>
          <a:r>
            <a:rPr lang="en-GB"/>
            <a:t>Individuals with mental illness finding it difficult to be socially included due to stigma and a lack of community support. </a:t>
          </a:r>
          <a:endParaRPr lang="en-US"/>
        </a:p>
      </dgm:t>
    </dgm:pt>
    <dgm:pt modelId="{B5D315B7-4D72-4ADD-A0B0-ADFC89BA07ED}" type="parTrans" cxnId="{9B05E57C-EA87-4D08-B13F-C1A603A2F910}">
      <dgm:prSet/>
      <dgm:spPr/>
      <dgm:t>
        <a:bodyPr/>
        <a:lstStyle/>
        <a:p>
          <a:endParaRPr lang="en-US"/>
        </a:p>
      </dgm:t>
    </dgm:pt>
    <dgm:pt modelId="{86852495-7AD8-43C9-B2D5-9D5039276866}" type="sibTrans" cxnId="{9B05E57C-EA87-4D08-B13F-C1A603A2F910}">
      <dgm:prSet/>
      <dgm:spPr/>
      <dgm:t>
        <a:bodyPr/>
        <a:lstStyle/>
        <a:p>
          <a:endParaRPr lang="en-US"/>
        </a:p>
      </dgm:t>
    </dgm:pt>
    <dgm:pt modelId="{009D41A3-B961-4A5F-8BA4-798D5987FD8D}" type="pres">
      <dgm:prSet presAssocID="{E08874B2-0580-47B4-B478-71BF2F88C11F}" presName="linear" presStyleCnt="0">
        <dgm:presLayoutVars>
          <dgm:animLvl val="lvl"/>
          <dgm:resizeHandles val="exact"/>
        </dgm:presLayoutVars>
      </dgm:prSet>
      <dgm:spPr/>
    </dgm:pt>
    <dgm:pt modelId="{C6EF571A-051E-40C2-A140-219FF2B9734C}" type="pres">
      <dgm:prSet presAssocID="{7C25883E-F7D4-4240-8F25-4970E552B0E4}" presName="parentText" presStyleLbl="node1" presStyleIdx="0" presStyleCnt="4">
        <dgm:presLayoutVars>
          <dgm:chMax val="0"/>
          <dgm:bulletEnabled val="1"/>
        </dgm:presLayoutVars>
      </dgm:prSet>
      <dgm:spPr/>
    </dgm:pt>
    <dgm:pt modelId="{D8FB94AD-77CF-482D-8BD8-B2E899084CBE}" type="pres">
      <dgm:prSet presAssocID="{F2AF896A-20E5-4B63-9A70-C87EFAC2FF98}" presName="spacer" presStyleCnt="0"/>
      <dgm:spPr/>
    </dgm:pt>
    <dgm:pt modelId="{615A8EC8-7D9B-4167-9BD2-DBB13DA07348}" type="pres">
      <dgm:prSet presAssocID="{CFC98615-342B-4959-870A-0D8890A53295}" presName="parentText" presStyleLbl="node1" presStyleIdx="1" presStyleCnt="4">
        <dgm:presLayoutVars>
          <dgm:chMax val="0"/>
          <dgm:bulletEnabled val="1"/>
        </dgm:presLayoutVars>
      </dgm:prSet>
      <dgm:spPr/>
    </dgm:pt>
    <dgm:pt modelId="{D3CB5C70-33E8-44DD-BE41-F75D79E939E8}" type="pres">
      <dgm:prSet presAssocID="{05B26E4D-0AF8-48BE-8170-3C5F9ADF8B3B}" presName="spacer" presStyleCnt="0"/>
      <dgm:spPr/>
    </dgm:pt>
    <dgm:pt modelId="{F5977638-37F0-4D36-A967-F720AB5DE61D}" type="pres">
      <dgm:prSet presAssocID="{637548BA-1FA5-4D61-B4CA-8E79D7B734C9}" presName="parentText" presStyleLbl="node1" presStyleIdx="2" presStyleCnt="4">
        <dgm:presLayoutVars>
          <dgm:chMax val="0"/>
          <dgm:bulletEnabled val="1"/>
        </dgm:presLayoutVars>
      </dgm:prSet>
      <dgm:spPr/>
    </dgm:pt>
    <dgm:pt modelId="{F7BEC6D5-A183-4430-A6AE-A9957719FAC4}" type="pres">
      <dgm:prSet presAssocID="{8E803FB4-28DD-4458-B3DE-6515BF264FC6}" presName="spacer" presStyleCnt="0"/>
      <dgm:spPr/>
    </dgm:pt>
    <dgm:pt modelId="{EBECDF6F-77BB-4CEE-9656-6F70D4F4E432}" type="pres">
      <dgm:prSet presAssocID="{7EE749B5-59CD-46CA-8337-A21E977521CF}" presName="parentText" presStyleLbl="node1" presStyleIdx="3" presStyleCnt="4">
        <dgm:presLayoutVars>
          <dgm:chMax val="0"/>
          <dgm:bulletEnabled val="1"/>
        </dgm:presLayoutVars>
      </dgm:prSet>
      <dgm:spPr/>
    </dgm:pt>
  </dgm:ptLst>
  <dgm:cxnLst>
    <dgm:cxn modelId="{CDD87403-4C47-4FF5-AE9F-42AC973BB6C1}" type="presOf" srcId="{E08874B2-0580-47B4-B478-71BF2F88C11F}" destId="{009D41A3-B961-4A5F-8BA4-798D5987FD8D}" srcOrd="0" destOrd="0" presId="urn:microsoft.com/office/officeart/2005/8/layout/vList2"/>
    <dgm:cxn modelId="{CFD5DF1B-8EFA-4EF6-89A2-49294DA10B8B}" srcId="{E08874B2-0580-47B4-B478-71BF2F88C11F}" destId="{7C25883E-F7D4-4240-8F25-4970E552B0E4}" srcOrd="0" destOrd="0" parTransId="{2C681471-B4E2-4948-A34F-34BBB6D87357}" sibTransId="{F2AF896A-20E5-4B63-9A70-C87EFAC2FF98}"/>
    <dgm:cxn modelId="{1F145F5D-3A30-4379-A1AA-95CBD2043236}" type="presOf" srcId="{7C25883E-F7D4-4240-8F25-4970E552B0E4}" destId="{C6EF571A-051E-40C2-A140-219FF2B9734C}" srcOrd="0" destOrd="0" presId="urn:microsoft.com/office/officeart/2005/8/layout/vList2"/>
    <dgm:cxn modelId="{1DB58763-2068-466F-A228-6F009350BB62}" type="presOf" srcId="{637548BA-1FA5-4D61-B4CA-8E79D7B734C9}" destId="{F5977638-37F0-4D36-A967-F720AB5DE61D}" srcOrd="0" destOrd="0" presId="urn:microsoft.com/office/officeart/2005/8/layout/vList2"/>
    <dgm:cxn modelId="{7A31026F-B168-44F6-8FCE-2FEE82EA2C11}" type="presOf" srcId="{CFC98615-342B-4959-870A-0D8890A53295}" destId="{615A8EC8-7D9B-4167-9BD2-DBB13DA07348}" srcOrd="0" destOrd="0" presId="urn:microsoft.com/office/officeart/2005/8/layout/vList2"/>
    <dgm:cxn modelId="{4E036050-2634-427E-A459-801C22C5177F}" srcId="{E08874B2-0580-47B4-B478-71BF2F88C11F}" destId="{CFC98615-342B-4959-870A-0D8890A53295}" srcOrd="1" destOrd="0" parTransId="{822653C5-E744-463F-B430-FFA5E2FEE8D6}" sibTransId="{05B26E4D-0AF8-48BE-8170-3C5F9ADF8B3B}"/>
    <dgm:cxn modelId="{9B05E57C-EA87-4D08-B13F-C1A603A2F910}" srcId="{E08874B2-0580-47B4-B478-71BF2F88C11F}" destId="{7EE749B5-59CD-46CA-8337-A21E977521CF}" srcOrd="3" destOrd="0" parTransId="{B5D315B7-4D72-4ADD-A0B0-ADFC89BA07ED}" sibTransId="{86852495-7AD8-43C9-B2D5-9D5039276866}"/>
    <dgm:cxn modelId="{A65A12A9-FDD9-4DB9-8154-541CC424C34B}" type="presOf" srcId="{7EE749B5-59CD-46CA-8337-A21E977521CF}" destId="{EBECDF6F-77BB-4CEE-9656-6F70D4F4E432}" srcOrd="0" destOrd="0" presId="urn:microsoft.com/office/officeart/2005/8/layout/vList2"/>
    <dgm:cxn modelId="{28374CF3-179E-403F-B439-C70A08D67A23}" srcId="{E08874B2-0580-47B4-B478-71BF2F88C11F}" destId="{637548BA-1FA5-4D61-B4CA-8E79D7B734C9}" srcOrd="2" destOrd="0" parTransId="{6E250E48-03A3-42F3-83FB-BE741D6B32D1}" sibTransId="{8E803FB4-28DD-4458-B3DE-6515BF264FC6}"/>
    <dgm:cxn modelId="{234A6793-A6C6-4BD3-81E9-79231212C789}" type="presParOf" srcId="{009D41A3-B961-4A5F-8BA4-798D5987FD8D}" destId="{C6EF571A-051E-40C2-A140-219FF2B9734C}" srcOrd="0" destOrd="0" presId="urn:microsoft.com/office/officeart/2005/8/layout/vList2"/>
    <dgm:cxn modelId="{615F430B-E0EE-4685-A5F5-8FE4E8EC4634}" type="presParOf" srcId="{009D41A3-B961-4A5F-8BA4-798D5987FD8D}" destId="{D8FB94AD-77CF-482D-8BD8-B2E899084CBE}" srcOrd="1" destOrd="0" presId="urn:microsoft.com/office/officeart/2005/8/layout/vList2"/>
    <dgm:cxn modelId="{0F224177-98B1-439B-A1E3-DC6906E8B321}" type="presParOf" srcId="{009D41A3-B961-4A5F-8BA4-798D5987FD8D}" destId="{615A8EC8-7D9B-4167-9BD2-DBB13DA07348}" srcOrd="2" destOrd="0" presId="urn:microsoft.com/office/officeart/2005/8/layout/vList2"/>
    <dgm:cxn modelId="{A0332BF1-F968-4C6B-B0BA-1AA88C83D49A}" type="presParOf" srcId="{009D41A3-B961-4A5F-8BA4-798D5987FD8D}" destId="{D3CB5C70-33E8-44DD-BE41-F75D79E939E8}" srcOrd="3" destOrd="0" presId="urn:microsoft.com/office/officeart/2005/8/layout/vList2"/>
    <dgm:cxn modelId="{E7F5CBBD-6EC8-47F9-9C06-3A8FE53459FC}" type="presParOf" srcId="{009D41A3-B961-4A5F-8BA4-798D5987FD8D}" destId="{F5977638-37F0-4D36-A967-F720AB5DE61D}" srcOrd="4" destOrd="0" presId="urn:microsoft.com/office/officeart/2005/8/layout/vList2"/>
    <dgm:cxn modelId="{5997081B-7D8C-4461-A3F8-0C369567FB63}" type="presParOf" srcId="{009D41A3-B961-4A5F-8BA4-798D5987FD8D}" destId="{F7BEC6D5-A183-4430-A6AE-A9957719FAC4}" srcOrd="5" destOrd="0" presId="urn:microsoft.com/office/officeart/2005/8/layout/vList2"/>
    <dgm:cxn modelId="{B703248F-7457-4291-A8B9-026CBE3B76FD}" type="presParOf" srcId="{009D41A3-B961-4A5F-8BA4-798D5987FD8D}" destId="{EBECDF6F-77BB-4CEE-9656-6F70D4F4E43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6C53C-BB73-4573-8A1C-1F58430B0E5D}">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C80DEFA-38BB-4B17-81CB-D5DADFB9F6EA}">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GB" sz="5000" kern="1200" dirty="0"/>
            <a:t>Social inclusion &amp; exclusion </a:t>
          </a:r>
          <a:endParaRPr lang="en-US" sz="5000" kern="1200" dirty="0"/>
        </a:p>
      </dsp:txBody>
      <dsp:txXfrm>
        <a:off x="0" y="2663"/>
        <a:ext cx="6666833" cy="1816197"/>
      </dsp:txXfrm>
    </dsp:sp>
    <dsp:sp modelId="{703054F9-4119-4718-BA49-C195661EE422}">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4FA95A2-D9B0-45B7-8E96-11014CE9AC2E}">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GB" sz="5000" kern="1200"/>
            <a:t>Causes</a:t>
          </a:r>
          <a:endParaRPr lang="en-US" sz="5000" kern="1200"/>
        </a:p>
      </dsp:txBody>
      <dsp:txXfrm>
        <a:off x="0" y="1818861"/>
        <a:ext cx="6666833" cy="1816197"/>
      </dsp:txXfrm>
    </dsp:sp>
    <dsp:sp modelId="{14B1ADEF-EE90-441C-82F2-4627E151CED1}">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0905F76-811F-4223-AF01-E51592638390}">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0" tIns="190500" rIns="190500" bIns="190500" numCol="1" spcCol="1270" anchor="t" anchorCtr="0">
          <a:noAutofit/>
        </a:bodyPr>
        <a:lstStyle/>
        <a:p>
          <a:pPr marL="0" lvl="0" indent="0" algn="l" defTabSz="2222500">
            <a:lnSpc>
              <a:spcPct val="90000"/>
            </a:lnSpc>
            <a:spcBef>
              <a:spcPct val="0"/>
            </a:spcBef>
            <a:spcAft>
              <a:spcPct val="35000"/>
            </a:spcAft>
            <a:buNone/>
          </a:pPr>
          <a:r>
            <a:rPr lang="en-GB" sz="5000" kern="1200"/>
            <a:t>Impacts </a:t>
          </a:r>
          <a:endParaRPr lang="en-US" sz="5000" kern="1200"/>
        </a:p>
      </dsp:txBody>
      <dsp:txXfrm>
        <a:off x="0" y="3635058"/>
        <a:ext cx="6666833" cy="18161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41401-F32C-4D9D-AA17-DFF7A6FED22F}">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5F1FD4-8D0D-4D99-A0C4-2BAE8C2AEE4C}">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The term together with Social Exclusion and Social Cohesion are terms that are often used in relation to government initiatives and funding </a:t>
          </a:r>
          <a:endParaRPr lang="en-US" sz="2900" kern="1200" dirty="0"/>
        </a:p>
      </dsp:txBody>
      <dsp:txXfrm>
        <a:off x="0" y="2703"/>
        <a:ext cx="6900512" cy="1843578"/>
      </dsp:txXfrm>
    </dsp:sp>
    <dsp:sp modelId="{88B35C74-A8BC-406C-88AE-A3C168FF9533}">
      <dsp:nvSpPr>
        <dsp:cNvPr id="0" name=""/>
        <dsp:cNvSpPr/>
      </dsp:nvSpPr>
      <dsp:spPr>
        <a:xfrm>
          <a:off x="0" y="18462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61C384-0666-48C8-AC56-16FE1278FDC5}">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Terms are broad meaning different things to different people in different context.</a:t>
          </a:r>
          <a:endParaRPr lang="en-US" sz="2900" kern="1200"/>
        </a:p>
      </dsp:txBody>
      <dsp:txXfrm>
        <a:off x="0" y="1846281"/>
        <a:ext cx="6900512" cy="1843578"/>
      </dsp:txXfrm>
    </dsp:sp>
    <dsp:sp modelId="{3589E592-E675-45B0-8452-3322C76F37B2}">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7480CE-A554-4481-B36E-60FE7FEC089A}">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Social Inclusion  - positive action to change the circumstances and habits that have led to social exclusion.. </a:t>
          </a:r>
          <a:endParaRPr lang="en-US" sz="2900" kern="120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B90197-892E-401C-87B7-F39277EA5050}">
      <dsp:nvSpPr>
        <dsp:cNvPr id="0" name=""/>
        <dsp:cNvSpPr/>
      </dsp:nvSpPr>
      <dsp:spPr>
        <a:xfrm>
          <a:off x="0" y="42799"/>
          <a:ext cx="6666833" cy="127296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It is important for a person’s sense of dignity </a:t>
          </a:r>
          <a:endParaRPr lang="en-US" sz="3200" kern="1200"/>
        </a:p>
      </dsp:txBody>
      <dsp:txXfrm>
        <a:off x="62141" y="104940"/>
        <a:ext cx="6542551" cy="1148678"/>
      </dsp:txXfrm>
    </dsp:sp>
    <dsp:sp modelId="{A971DD06-50BE-445A-B79E-E73E8C05893D}">
      <dsp:nvSpPr>
        <dsp:cNvPr id="0" name=""/>
        <dsp:cNvSpPr/>
      </dsp:nvSpPr>
      <dsp:spPr>
        <a:xfrm>
          <a:off x="0" y="1407919"/>
          <a:ext cx="6666833" cy="127296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Sence of security </a:t>
          </a:r>
          <a:endParaRPr lang="en-US" sz="3200" kern="1200"/>
        </a:p>
      </dsp:txBody>
      <dsp:txXfrm>
        <a:off x="62141" y="1470060"/>
        <a:ext cx="6542551" cy="1148678"/>
      </dsp:txXfrm>
    </dsp:sp>
    <dsp:sp modelId="{A62C2875-51F4-448C-AC91-1BA28A540263}">
      <dsp:nvSpPr>
        <dsp:cNvPr id="0" name=""/>
        <dsp:cNvSpPr/>
      </dsp:nvSpPr>
      <dsp:spPr>
        <a:xfrm>
          <a:off x="0" y="2773040"/>
          <a:ext cx="6666833" cy="127296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And opportunity to lead a better life </a:t>
          </a:r>
          <a:endParaRPr lang="en-US" sz="3200" kern="1200"/>
        </a:p>
      </dsp:txBody>
      <dsp:txXfrm>
        <a:off x="62141" y="2835181"/>
        <a:ext cx="6542551" cy="1148678"/>
      </dsp:txXfrm>
    </dsp:sp>
    <dsp:sp modelId="{FC291066-2107-41F8-B870-5BB1B39F5162}">
      <dsp:nvSpPr>
        <dsp:cNvPr id="0" name=""/>
        <dsp:cNvSpPr/>
      </dsp:nvSpPr>
      <dsp:spPr>
        <a:xfrm>
          <a:off x="0" y="4138160"/>
          <a:ext cx="6666833" cy="127296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Improved sense of belonging and well-being</a:t>
          </a:r>
          <a:endParaRPr lang="en-US" sz="3200" kern="1200"/>
        </a:p>
      </dsp:txBody>
      <dsp:txXfrm>
        <a:off x="62141" y="4200301"/>
        <a:ext cx="6542551" cy="11486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F571A-051E-40C2-A140-219FF2B9734C}">
      <dsp:nvSpPr>
        <dsp:cNvPr id="0" name=""/>
        <dsp:cNvSpPr/>
      </dsp:nvSpPr>
      <dsp:spPr>
        <a:xfrm>
          <a:off x="0" y="48792"/>
          <a:ext cx="7559040" cy="13747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An individual being unable to find a job due to discrimination based on  their ethnic background or disability.</a:t>
          </a:r>
          <a:endParaRPr lang="en-US" sz="2500" kern="1200" dirty="0"/>
        </a:p>
      </dsp:txBody>
      <dsp:txXfrm>
        <a:off x="67110" y="115902"/>
        <a:ext cx="7424820" cy="1240530"/>
      </dsp:txXfrm>
    </dsp:sp>
    <dsp:sp modelId="{615A8EC8-7D9B-4167-9BD2-DBB13DA07348}">
      <dsp:nvSpPr>
        <dsp:cNvPr id="0" name=""/>
        <dsp:cNvSpPr/>
      </dsp:nvSpPr>
      <dsp:spPr>
        <a:xfrm>
          <a:off x="0" y="1495542"/>
          <a:ext cx="7559040" cy="137475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Someone being unable to participate in social activities because they cannot afford to travel or buy suitable clothing.</a:t>
          </a:r>
          <a:endParaRPr lang="en-US" sz="2500" kern="1200"/>
        </a:p>
      </dsp:txBody>
      <dsp:txXfrm>
        <a:off x="67110" y="1562652"/>
        <a:ext cx="7424820" cy="1240530"/>
      </dsp:txXfrm>
    </dsp:sp>
    <dsp:sp modelId="{F5977638-37F0-4D36-A967-F720AB5DE61D}">
      <dsp:nvSpPr>
        <dsp:cNvPr id="0" name=""/>
        <dsp:cNvSpPr/>
      </dsp:nvSpPr>
      <dsp:spPr>
        <a:xfrm>
          <a:off x="0" y="2942292"/>
          <a:ext cx="7559040" cy="137475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People with disabilities facing practical barriers like buildings without ramps or discriminatory attitudes that hinder their independence.</a:t>
          </a:r>
          <a:endParaRPr lang="en-US" sz="2500" kern="1200"/>
        </a:p>
      </dsp:txBody>
      <dsp:txXfrm>
        <a:off x="67110" y="3009402"/>
        <a:ext cx="7424820" cy="1240530"/>
      </dsp:txXfrm>
    </dsp:sp>
    <dsp:sp modelId="{EBECDF6F-77BB-4CEE-9656-6F70D4F4E432}">
      <dsp:nvSpPr>
        <dsp:cNvPr id="0" name=""/>
        <dsp:cNvSpPr/>
      </dsp:nvSpPr>
      <dsp:spPr>
        <a:xfrm>
          <a:off x="0" y="4389042"/>
          <a:ext cx="7559040" cy="137475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Individuals with mental illness finding it difficult to be socially included due to stigma and a lack of community support. </a:t>
          </a:r>
          <a:endParaRPr lang="en-US" sz="2500" kern="1200"/>
        </a:p>
      </dsp:txBody>
      <dsp:txXfrm>
        <a:off x="67110" y="4456152"/>
        <a:ext cx="7424820" cy="124053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592ABD-CB21-41F9-B6CE-B62099706FD5}" type="datetimeFigureOut">
              <a:rPr lang="en-GB" smtClean="0"/>
              <a:t>24/11/2025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0A8D96-FFB3-40B6-B278-81FF76282A99}" type="slidenum">
              <a:rPr lang="en-GB" smtClean="0"/>
              <a:t>‹#›</a:t>
            </a:fld>
            <a:endParaRPr lang="en-GB"/>
          </a:p>
        </p:txBody>
      </p:sp>
    </p:spTree>
    <p:extLst>
      <p:ext uri="{BB962C8B-B14F-4D97-AF65-F5344CB8AC3E}">
        <p14:creationId xmlns:p14="http://schemas.microsoft.com/office/powerpoint/2010/main" val="2553107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0A8D96-FFB3-40B6-B278-81FF76282A99}" type="slidenum">
              <a:rPr lang="en-GB" smtClean="0"/>
              <a:t>14</a:t>
            </a:fld>
            <a:endParaRPr lang="en-GB"/>
          </a:p>
        </p:txBody>
      </p:sp>
    </p:spTree>
    <p:extLst>
      <p:ext uri="{BB962C8B-B14F-4D97-AF65-F5344CB8AC3E}">
        <p14:creationId xmlns:p14="http://schemas.microsoft.com/office/powerpoint/2010/main" val="329975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30A8D96-FFB3-40B6-B278-81FF76282A99}" type="slidenum">
              <a:rPr lang="en-GB" smtClean="0"/>
              <a:t>17</a:t>
            </a:fld>
            <a:endParaRPr lang="en-GB"/>
          </a:p>
        </p:txBody>
      </p:sp>
    </p:spTree>
    <p:extLst>
      <p:ext uri="{BB962C8B-B14F-4D97-AF65-F5344CB8AC3E}">
        <p14:creationId xmlns:p14="http://schemas.microsoft.com/office/powerpoint/2010/main" val="29378215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7263C-76E4-F7AE-50D0-BD90BF30EB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BC34B1-0092-06B7-0B21-550021BF98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B8AFCD7-8C2B-DF9D-93A3-9AA5569EFA3A}"/>
              </a:ext>
            </a:extLst>
          </p:cNvPr>
          <p:cNvSpPr>
            <a:spLocks noGrp="1"/>
          </p:cNvSpPr>
          <p:nvPr>
            <p:ph type="dt" sz="half" idx="10"/>
          </p:nvPr>
        </p:nvSpPr>
        <p:spPr/>
        <p:txBody>
          <a:bodyPr/>
          <a:lstStyle/>
          <a:p>
            <a:fld id="{AC4A9B46-97EF-4060-A5F0-6000A3147769}" type="datetimeFigureOut">
              <a:rPr lang="en-GB" smtClean="0"/>
              <a:t>24/11/2025</a:t>
            </a:fld>
            <a:endParaRPr lang="en-GB"/>
          </a:p>
        </p:txBody>
      </p:sp>
      <p:sp>
        <p:nvSpPr>
          <p:cNvPr id="5" name="Footer Placeholder 4">
            <a:extLst>
              <a:ext uri="{FF2B5EF4-FFF2-40B4-BE49-F238E27FC236}">
                <a16:creationId xmlns:a16="http://schemas.microsoft.com/office/drawing/2014/main" id="{1EFDA41C-F493-C016-7743-659C2B3DAC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386110-CC55-088E-7A66-581A46C67ED3}"/>
              </a:ext>
            </a:extLst>
          </p:cNvPr>
          <p:cNvSpPr>
            <a:spLocks noGrp="1"/>
          </p:cNvSpPr>
          <p:nvPr>
            <p:ph type="sldNum" sz="quarter" idx="12"/>
          </p:nvPr>
        </p:nvSpPr>
        <p:spPr/>
        <p:txBody>
          <a:bodyPr/>
          <a:lstStyle/>
          <a:p>
            <a:fld id="{5D161FE6-04ED-4F3C-9336-6B803068B579}" type="slidenum">
              <a:rPr lang="en-GB" smtClean="0"/>
              <a:t>‹#›</a:t>
            </a:fld>
            <a:endParaRPr lang="en-GB"/>
          </a:p>
        </p:txBody>
      </p:sp>
    </p:spTree>
    <p:extLst>
      <p:ext uri="{BB962C8B-B14F-4D97-AF65-F5344CB8AC3E}">
        <p14:creationId xmlns:p14="http://schemas.microsoft.com/office/powerpoint/2010/main" val="677993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6F2E7-3EF1-52FC-3F23-B434FE1AA1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E5FC26-2C48-8721-AAF5-79CA486A3C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67CD23-0E2F-C235-2E36-F89F0C58A420}"/>
              </a:ext>
            </a:extLst>
          </p:cNvPr>
          <p:cNvSpPr>
            <a:spLocks noGrp="1"/>
          </p:cNvSpPr>
          <p:nvPr>
            <p:ph type="dt" sz="half" idx="10"/>
          </p:nvPr>
        </p:nvSpPr>
        <p:spPr/>
        <p:txBody>
          <a:bodyPr/>
          <a:lstStyle/>
          <a:p>
            <a:fld id="{AC4A9B46-97EF-4060-A5F0-6000A3147769}" type="datetimeFigureOut">
              <a:rPr lang="en-GB" smtClean="0"/>
              <a:t>24/11/2025</a:t>
            </a:fld>
            <a:endParaRPr lang="en-GB"/>
          </a:p>
        </p:txBody>
      </p:sp>
      <p:sp>
        <p:nvSpPr>
          <p:cNvPr id="5" name="Footer Placeholder 4">
            <a:extLst>
              <a:ext uri="{FF2B5EF4-FFF2-40B4-BE49-F238E27FC236}">
                <a16:creationId xmlns:a16="http://schemas.microsoft.com/office/drawing/2014/main" id="{5E282C62-B444-896C-A6A8-291C3E91F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EAC102-9216-45EA-1913-1AA5B6361B5E}"/>
              </a:ext>
            </a:extLst>
          </p:cNvPr>
          <p:cNvSpPr>
            <a:spLocks noGrp="1"/>
          </p:cNvSpPr>
          <p:nvPr>
            <p:ph type="sldNum" sz="quarter" idx="12"/>
          </p:nvPr>
        </p:nvSpPr>
        <p:spPr/>
        <p:txBody>
          <a:bodyPr/>
          <a:lstStyle/>
          <a:p>
            <a:fld id="{5D161FE6-04ED-4F3C-9336-6B803068B579}" type="slidenum">
              <a:rPr lang="en-GB" smtClean="0"/>
              <a:t>‹#›</a:t>
            </a:fld>
            <a:endParaRPr lang="en-GB"/>
          </a:p>
        </p:txBody>
      </p:sp>
    </p:spTree>
    <p:extLst>
      <p:ext uri="{BB962C8B-B14F-4D97-AF65-F5344CB8AC3E}">
        <p14:creationId xmlns:p14="http://schemas.microsoft.com/office/powerpoint/2010/main" val="22015784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90E6F-540A-741E-A3B3-339677484DB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F4FCF4-9A34-B4EF-991D-9FBCA8E44D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E9C42F-B242-BCFC-BDE4-6D761E8ECA8A}"/>
              </a:ext>
            </a:extLst>
          </p:cNvPr>
          <p:cNvSpPr>
            <a:spLocks noGrp="1"/>
          </p:cNvSpPr>
          <p:nvPr>
            <p:ph type="dt" sz="half" idx="10"/>
          </p:nvPr>
        </p:nvSpPr>
        <p:spPr/>
        <p:txBody>
          <a:bodyPr/>
          <a:lstStyle/>
          <a:p>
            <a:fld id="{AC4A9B46-97EF-4060-A5F0-6000A3147769}" type="datetimeFigureOut">
              <a:rPr lang="en-GB" smtClean="0"/>
              <a:t>24/11/2025</a:t>
            </a:fld>
            <a:endParaRPr lang="en-GB"/>
          </a:p>
        </p:txBody>
      </p:sp>
      <p:sp>
        <p:nvSpPr>
          <p:cNvPr id="5" name="Footer Placeholder 4">
            <a:extLst>
              <a:ext uri="{FF2B5EF4-FFF2-40B4-BE49-F238E27FC236}">
                <a16:creationId xmlns:a16="http://schemas.microsoft.com/office/drawing/2014/main" id="{A65CFE0C-B054-7BC0-BCA5-3284261AEC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BF54FB-25F9-F1BF-C833-53CD295D84AE}"/>
              </a:ext>
            </a:extLst>
          </p:cNvPr>
          <p:cNvSpPr>
            <a:spLocks noGrp="1"/>
          </p:cNvSpPr>
          <p:nvPr>
            <p:ph type="sldNum" sz="quarter" idx="12"/>
          </p:nvPr>
        </p:nvSpPr>
        <p:spPr/>
        <p:txBody>
          <a:bodyPr/>
          <a:lstStyle/>
          <a:p>
            <a:fld id="{5D161FE6-04ED-4F3C-9336-6B803068B579}" type="slidenum">
              <a:rPr lang="en-GB" smtClean="0"/>
              <a:t>‹#›</a:t>
            </a:fld>
            <a:endParaRPr lang="en-GB"/>
          </a:p>
        </p:txBody>
      </p:sp>
    </p:spTree>
    <p:extLst>
      <p:ext uri="{BB962C8B-B14F-4D97-AF65-F5344CB8AC3E}">
        <p14:creationId xmlns:p14="http://schemas.microsoft.com/office/powerpoint/2010/main" val="5086795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06166-29C8-2D64-9929-05433C7DEE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36C48A-F173-090A-7E00-6F39216EDDA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1267105-136D-DF95-AF67-27E2EA01950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852FCE-5581-5684-829B-58779376BC7D}"/>
              </a:ext>
            </a:extLst>
          </p:cNvPr>
          <p:cNvSpPr>
            <a:spLocks noGrp="1"/>
          </p:cNvSpPr>
          <p:nvPr>
            <p:ph type="dt" sz="half" idx="10"/>
          </p:nvPr>
        </p:nvSpPr>
        <p:spPr/>
        <p:txBody>
          <a:bodyPr/>
          <a:lstStyle/>
          <a:p>
            <a:fld id="{AC4A9B46-97EF-4060-A5F0-6000A3147769}" type="datetimeFigureOut">
              <a:rPr lang="en-GB" smtClean="0"/>
              <a:t>24/11/2025</a:t>
            </a:fld>
            <a:endParaRPr lang="en-GB"/>
          </a:p>
        </p:txBody>
      </p:sp>
      <p:sp>
        <p:nvSpPr>
          <p:cNvPr id="6" name="Footer Placeholder 5">
            <a:extLst>
              <a:ext uri="{FF2B5EF4-FFF2-40B4-BE49-F238E27FC236}">
                <a16:creationId xmlns:a16="http://schemas.microsoft.com/office/drawing/2014/main" id="{5523E501-47E8-E56F-8803-687137AA86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C6CF31-DCD3-7959-07B3-23C1E738091F}"/>
              </a:ext>
            </a:extLst>
          </p:cNvPr>
          <p:cNvSpPr>
            <a:spLocks noGrp="1"/>
          </p:cNvSpPr>
          <p:nvPr>
            <p:ph type="sldNum" sz="quarter" idx="12"/>
          </p:nvPr>
        </p:nvSpPr>
        <p:spPr/>
        <p:txBody>
          <a:bodyPr/>
          <a:lstStyle/>
          <a:p>
            <a:fld id="{5D161FE6-04ED-4F3C-9336-6B803068B579}" type="slidenum">
              <a:rPr lang="en-GB" smtClean="0"/>
              <a:t>‹#›</a:t>
            </a:fld>
            <a:endParaRPr lang="en-GB"/>
          </a:p>
        </p:txBody>
      </p:sp>
    </p:spTree>
    <p:extLst>
      <p:ext uri="{BB962C8B-B14F-4D97-AF65-F5344CB8AC3E}">
        <p14:creationId xmlns:p14="http://schemas.microsoft.com/office/powerpoint/2010/main" val="110020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F8B55-A781-408F-2FB7-FF34B812924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1C1F32-93D8-76EF-E2C0-4CF246E876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44400C-9548-096E-A042-0B846C807F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0959A0C-0662-9FD3-7AC7-1845CDB1FDF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D9B244-C99E-563E-7879-0D1D40F5A46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8E5C89-53A2-7200-1666-B2764A5821D7}"/>
              </a:ext>
            </a:extLst>
          </p:cNvPr>
          <p:cNvSpPr>
            <a:spLocks noGrp="1"/>
          </p:cNvSpPr>
          <p:nvPr>
            <p:ph type="dt" sz="half" idx="10"/>
          </p:nvPr>
        </p:nvSpPr>
        <p:spPr/>
        <p:txBody>
          <a:bodyPr/>
          <a:lstStyle/>
          <a:p>
            <a:fld id="{AC4A9B46-97EF-4060-A5F0-6000A3147769}" type="datetimeFigureOut">
              <a:rPr lang="en-GB" smtClean="0"/>
              <a:t>24/11/2025</a:t>
            </a:fld>
            <a:endParaRPr lang="en-GB"/>
          </a:p>
        </p:txBody>
      </p:sp>
      <p:sp>
        <p:nvSpPr>
          <p:cNvPr id="8" name="Footer Placeholder 7">
            <a:extLst>
              <a:ext uri="{FF2B5EF4-FFF2-40B4-BE49-F238E27FC236}">
                <a16:creationId xmlns:a16="http://schemas.microsoft.com/office/drawing/2014/main" id="{40EEA35C-B48D-7ED9-CD3B-3583CE1E9C6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5CD973A-D00E-EF05-F017-868BE3B77F21}"/>
              </a:ext>
            </a:extLst>
          </p:cNvPr>
          <p:cNvSpPr>
            <a:spLocks noGrp="1"/>
          </p:cNvSpPr>
          <p:nvPr>
            <p:ph type="sldNum" sz="quarter" idx="12"/>
          </p:nvPr>
        </p:nvSpPr>
        <p:spPr/>
        <p:txBody>
          <a:bodyPr/>
          <a:lstStyle/>
          <a:p>
            <a:fld id="{5D161FE6-04ED-4F3C-9336-6B803068B579}" type="slidenum">
              <a:rPr lang="en-GB" smtClean="0"/>
              <a:t>‹#›</a:t>
            </a:fld>
            <a:endParaRPr lang="en-GB"/>
          </a:p>
        </p:txBody>
      </p:sp>
    </p:spTree>
    <p:extLst>
      <p:ext uri="{BB962C8B-B14F-4D97-AF65-F5344CB8AC3E}">
        <p14:creationId xmlns:p14="http://schemas.microsoft.com/office/powerpoint/2010/main" val="2649380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9C485-DDE6-8733-CC0D-F9A82B1773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B92E245-C155-A961-B191-D4AF96165578}"/>
              </a:ext>
            </a:extLst>
          </p:cNvPr>
          <p:cNvSpPr>
            <a:spLocks noGrp="1"/>
          </p:cNvSpPr>
          <p:nvPr>
            <p:ph type="dt" sz="half" idx="10"/>
          </p:nvPr>
        </p:nvSpPr>
        <p:spPr/>
        <p:txBody>
          <a:bodyPr/>
          <a:lstStyle/>
          <a:p>
            <a:fld id="{AC4A9B46-97EF-4060-A5F0-6000A3147769}" type="datetimeFigureOut">
              <a:rPr lang="en-GB" smtClean="0"/>
              <a:t>24/11/2025</a:t>
            </a:fld>
            <a:endParaRPr lang="en-GB"/>
          </a:p>
        </p:txBody>
      </p:sp>
      <p:sp>
        <p:nvSpPr>
          <p:cNvPr id="4" name="Footer Placeholder 3">
            <a:extLst>
              <a:ext uri="{FF2B5EF4-FFF2-40B4-BE49-F238E27FC236}">
                <a16:creationId xmlns:a16="http://schemas.microsoft.com/office/drawing/2014/main" id="{AB7FDF1C-05F5-FBAF-6E1D-42459FC180D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9921B6-3D25-1A14-068C-F036BAB17112}"/>
              </a:ext>
            </a:extLst>
          </p:cNvPr>
          <p:cNvSpPr>
            <a:spLocks noGrp="1"/>
          </p:cNvSpPr>
          <p:nvPr>
            <p:ph type="sldNum" sz="quarter" idx="12"/>
          </p:nvPr>
        </p:nvSpPr>
        <p:spPr/>
        <p:txBody>
          <a:bodyPr/>
          <a:lstStyle/>
          <a:p>
            <a:fld id="{5D161FE6-04ED-4F3C-9336-6B803068B579}" type="slidenum">
              <a:rPr lang="en-GB" smtClean="0"/>
              <a:t>‹#›</a:t>
            </a:fld>
            <a:endParaRPr lang="en-GB"/>
          </a:p>
        </p:txBody>
      </p:sp>
    </p:spTree>
    <p:extLst>
      <p:ext uri="{BB962C8B-B14F-4D97-AF65-F5344CB8AC3E}">
        <p14:creationId xmlns:p14="http://schemas.microsoft.com/office/powerpoint/2010/main" val="798979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307A4FF-D8D3-F8B3-44AE-6C7FF90C21FF}"/>
              </a:ext>
            </a:extLst>
          </p:cNvPr>
          <p:cNvSpPr>
            <a:spLocks noGrp="1"/>
          </p:cNvSpPr>
          <p:nvPr>
            <p:ph type="dt" sz="half" idx="10"/>
          </p:nvPr>
        </p:nvSpPr>
        <p:spPr/>
        <p:txBody>
          <a:bodyPr/>
          <a:lstStyle/>
          <a:p>
            <a:fld id="{AC4A9B46-97EF-4060-A5F0-6000A3147769}" type="datetimeFigureOut">
              <a:rPr lang="en-GB" smtClean="0"/>
              <a:t>24/11/2025</a:t>
            </a:fld>
            <a:endParaRPr lang="en-GB"/>
          </a:p>
        </p:txBody>
      </p:sp>
      <p:sp>
        <p:nvSpPr>
          <p:cNvPr id="3" name="Footer Placeholder 2">
            <a:extLst>
              <a:ext uri="{FF2B5EF4-FFF2-40B4-BE49-F238E27FC236}">
                <a16:creationId xmlns:a16="http://schemas.microsoft.com/office/drawing/2014/main" id="{91C31095-E52B-535B-9335-4EC8D9D1A7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F8A6B29-E000-08B4-281C-CC5329DDC4A1}"/>
              </a:ext>
            </a:extLst>
          </p:cNvPr>
          <p:cNvSpPr>
            <a:spLocks noGrp="1"/>
          </p:cNvSpPr>
          <p:nvPr>
            <p:ph type="sldNum" sz="quarter" idx="12"/>
          </p:nvPr>
        </p:nvSpPr>
        <p:spPr/>
        <p:txBody>
          <a:bodyPr/>
          <a:lstStyle/>
          <a:p>
            <a:fld id="{5D161FE6-04ED-4F3C-9336-6B803068B579}" type="slidenum">
              <a:rPr lang="en-GB" smtClean="0"/>
              <a:t>‹#›</a:t>
            </a:fld>
            <a:endParaRPr lang="en-GB"/>
          </a:p>
        </p:txBody>
      </p:sp>
    </p:spTree>
    <p:extLst>
      <p:ext uri="{BB962C8B-B14F-4D97-AF65-F5344CB8AC3E}">
        <p14:creationId xmlns:p14="http://schemas.microsoft.com/office/powerpoint/2010/main" val="23939914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FB0F-3406-24AC-B900-6CDEA5E749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8D998D-9AE1-9BEC-E5CB-48D7F363EC2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743F03-2EB4-B573-CCF9-477BBC735F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D5BD00-C131-1164-55B5-B1CA729906EA}"/>
              </a:ext>
            </a:extLst>
          </p:cNvPr>
          <p:cNvSpPr>
            <a:spLocks noGrp="1"/>
          </p:cNvSpPr>
          <p:nvPr>
            <p:ph type="dt" sz="half" idx="10"/>
          </p:nvPr>
        </p:nvSpPr>
        <p:spPr/>
        <p:txBody>
          <a:bodyPr/>
          <a:lstStyle/>
          <a:p>
            <a:fld id="{AC4A9B46-97EF-4060-A5F0-6000A3147769}" type="datetimeFigureOut">
              <a:rPr lang="en-GB" smtClean="0"/>
              <a:t>24/11/2025</a:t>
            </a:fld>
            <a:endParaRPr lang="en-GB"/>
          </a:p>
        </p:txBody>
      </p:sp>
      <p:sp>
        <p:nvSpPr>
          <p:cNvPr id="6" name="Footer Placeholder 5">
            <a:extLst>
              <a:ext uri="{FF2B5EF4-FFF2-40B4-BE49-F238E27FC236}">
                <a16:creationId xmlns:a16="http://schemas.microsoft.com/office/drawing/2014/main" id="{5DD3A60A-1B8E-295D-E42F-39ABC59DBC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6E6346-D3A0-60D5-04D5-39A7A6A116D4}"/>
              </a:ext>
            </a:extLst>
          </p:cNvPr>
          <p:cNvSpPr>
            <a:spLocks noGrp="1"/>
          </p:cNvSpPr>
          <p:nvPr>
            <p:ph type="sldNum" sz="quarter" idx="12"/>
          </p:nvPr>
        </p:nvSpPr>
        <p:spPr/>
        <p:txBody>
          <a:bodyPr/>
          <a:lstStyle/>
          <a:p>
            <a:fld id="{5D161FE6-04ED-4F3C-9336-6B803068B579}" type="slidenum">
              <a:rPr lang="en-GB" smtClean="0"/>
              <a:t>‹#›</a:t>
            </a:fld>
            <a:endParaRPr lang="en-GB"/>
          </a:p>
        </p:txBody>
      </p:sp>
    </p:spTree>
    <p:extLst>
      <p:ext uri="{BB962C8B-B14F-4D97-AF65-F5344CB8AC3E}">
        <p14:creationId xmlns:p14="http://schemas.microsoft.com/office/powerpoint/2010/main" val="2790017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66D99-3F02-2938-6C7D-BC4300766D0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79C4EC-6798-20BF-01A7-91D9427534E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7CA27E-11E4-6DEE-5EA8-77F071AF2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D0A8FB-8A8C-E0FC-C0DB-FF3D3CD5F6D6}"/>
              </a:ext>
            </a:extLst>
          </p:cNvPr>
          <p:cNvSpPr>
            <a:spLocks noGrp="1"/>
          </p:cNvSpPr>
          <p:nvPr>
            <p:ph type="dt" sz="half" idx="10"/>
          </p:nvPr>
        </p:nvSpPr>
        <p:spPr/>
        <p:txBody>
          <a:bodyPr/>
          <a:lstStyle/>
          <a:p>
            <a:fld id="{AC4A9B46-97EF-4060-A5F0-6000A3147769}" type="datetimeFigureOut">
              <a:rPr lang="en-GB" smtClean="0"/>
              <a:t>24/11/2025</a:t>
            </a:fld>
            <a:endParaRPr lang="en-GB"/>
          </a:p>
        </p:txBody>
      </p:sp>
      <p:sp>
        <p:nvSpPr>
          <p:cNvPr id="6" name="Footer Placeholder 5">
            <a:extLst>
              <a:ext uri="{FF2B5EF4-FFF2-40B4-BE49-F238E27FC236}">
                <a16:creationId xmlns:a16="http://schemas.microsoft.com/office/drawing/2014/main" id="{ACDB2AA0-86F5-DE42-F947-E389123660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FCC937-F997-9FC0-CAD1-F1928E34EF9F}"/>
              </a:ext>
            </a:extLst>
          </p:cNvPr>
          <p:cNvSpPr>
            <a:spLocks noGrp="1"/>
          </p:cNvSpPr>
          <p:nvPr>
            <p:ph type="sldNum" sz="quarter" idx="12"/>
          </p:nvPr>
        </p:nvSpPr>
        <p:spPr/>
        <p:txBody>
          <a:bodyPr/>
          <a:lstStyle/>
          <a:p>
            <a:fld id="{5D161FE6-04ED-4F3C-9336-6B803068B579}" type="slidenum">
              <a:rPr lang="en-GB" smtClean="0"/>
              <a:t>‹#›</a:t>
            </a:fld>
            <a:endParaRPr lang="en-GB"/>
          </a:p>
        </p:txBody>
      </p:sp>
    </p:spTree>
    <p:extLst>
      <p:ext uri="{BB962C8B-B14F-4D97-AF65-F5344CB8AC3E}">
        <p14:creationId xmlns:p14="http://schemas.microsoft.com/office/powerpoint/2010/main" val="3007036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18A65A-C050-1632-C73E-031DD0F8CDB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9A25BA-4388-AEF7-7A91-05B0AB8436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D279C3-A46A-49A5-88FA-E9F042B9D4DF}"/>
              </a:ext>
            </a:extLst>
          </p:cNvPr>
          <p:cNvSpPr>
            <a:spLocks noGrp="1"/>
          </p:cNvSpPr>
          <p:nvPr>
            <p:ph type="dt" sz="half" idx="10"/>
          </p:nvPr>
        </p:nvSpPr>
        <p:spPr/>
        <p:txBody>
          <a:bodyPr/>
          <a:lstStyle/>
          <a:p>
            <a:fld id="{AC4A9B46-97EF-4060-A5F0-6000A3147769}" type="datetimeFigureOut">
              <a:rPr lang="en-GB" smtClean="0"/>
              <a:t>24/11/2025</a:t>
            </a:fld>
            <a:endParaRPr lang="en-GB"/>
          </a:p>
        </p:txBody>
      </p:sp>
      <p:sp>
        <p:nvSpPr>
          <p:cNvPr id="5" name="Footer Placeholder 4">
            <a:extLst>
              <a:ext uri="{FF2B5EF4-FFF2-40B4-BE49-F238E27FC236}">
                <a16:creationId xmlns:a16="http://schemas.microsoft.com/office/drawing/2014/main" id="{65FFB0A5-B788-6702-8815-E19C93C3A8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37E71F-55F6-BB7B-1971-92319AAE3E0F}"/>
              </a:ext>
            </a:extLst>
          </p:cNvPr>
          <p:cNvSpPr>
            <a:spLocks noGrp="1"/>
          </p:cNvSpPr>
          <p:nvPr>
            <p:ph type="sldNum" sz="quarter" idx="12"/>
          </p:nvPr>
        </p:nvSpPr>
        <p:spPr/>
        <p:txBody>
          <a:bodyPr/>
          <a:lstStyle/>
          <a:p>
            <a:fld id="{5D161FE6-04ED-4F3C-9336-6B803068B579}" type="slidenum">
              <a:rPr lang="en-GB" smtClean="0"/>
              <a:t>‹#›</a:t>
            </a:fld>
            <a:endParaRPr lang="en-GB"/>
          </a:p>
        </p:txBody>
      </p:sp>
    </p:spTree>
    <p:extLst>
      <p:ext uri="{BB962C8B-B14F-4D97-AF65-F5344CB8AC3E}">
        <p14:creationId xmlns:p14="http://schemas.microsoft.com/office/powerpoint/2010/main" val="881812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BA6399-3C19-376E-36F6-074C71CFB31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FD1A84-2A1D-A686-55A7-0DEEB6712F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DAF6B2-5943-1F4C-A542-EAE93E7AA583}"/>
              </a:ext>
            </a:extLst>
          </p:cNvPr>
          <p:cNvSpPr>
            <a:spLocks noGrp="1"/>
          </p:cNvSpPr>
          <p:nvPr>
            <p:ph type="dt" sz="half" idx="10"/>
          </p:nvPr>
        </p:nvSpPr>
        <p:spPr/>
        <p:txBody>
          <a:bodyPr/>
          <a:lstStyle/>
          <a:p>
            <a:fld id="{AC4A9B46-97EF-4060-A5F0-6000A3147769}" type="datetimeFigureOut">
              <a:rPr lang="en-GB" smtClean="0"/>
              <a:t>24/11/2025</a:t>
            </a:fld>
            <a:endParaRPr lang="en-GB"/>
          </a:p>
        </p:txBody>
      </p:sp>
      <p:sp>
        <p:nvSpPr>
          <p:cNvPr id="5" name="Footer Placeholder 4">
            <a:extLst>
              <a:ext uri="{FF2B5EF4-FFF2-40B4-BE49-F238E27FC236}">
                <a16:creationId xmlns:a16="http://schemas.microsoft.com/office/drawing/2014/main" id="{D2E3B8F5-AE80-2E57-2D61-06A71F5D4F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05B0BC-C984-53ED-57D1-104AA829E5C1}"/>
              </a:ext>
            </a:extLst>
          </p:cNvPr>
          <p:cNvSpPr>
            <a:spLocks noGrp="1"/>
          </p:cNvSpPr>
          <p:nvPr>
            <p:ph type="sldNum" sz="quarter" idx="12"/>
          </p:nvPr>
        </p:nvSpPr>
        <p:spPr/>
        <p:txBody>
          <a:bodyPr/>
          <a:lstStyle/>
          <a:p>
            <a:fld id="{5D161FE6-04ED-4F3C-9336-6B803068B579}" type="slidenum">
              <a:rPr lang="en-GB" smtClean="0"/>
              <a:t>‹#›</a:t>
            </a:fld>
            <a:endParaRPr lang="en-GB"/>
          </a:p>
        </p:txBody>
      </p:sp>
    </p:spTree>
    <p:extLst>
      <p:ext uri="{BB962C8B-B14F-4D97-AF65-F5344CB8AC3E}">
        <p14:creationId xmlns:p14="http://schemas.microsoft.com/office/powerpoint/2010/main" val="1353009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543168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823435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6398457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465014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014818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227890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9591639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3139483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608063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269541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197626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61540E1-9878-BE50-CE94-DBD1533A5D3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8C5520-6672-6DFD-1890-EDDB310A776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318164-DEC9-C6C2-2056-F1F2939693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C4A9B46-97EF-4060-A5F0-6000A3147769}" type="datetimeFigureOut">
              <a:rPr lang="en-GB" smtClean="0"/>
              <a:t>24/11/2025</a:t>
            </a:fld>
            <a:endParaRPr lang="en-GB"/>
          </a:p>
        </p:txBody>
      </p:sp>
      <p:sp>
        <p:nvSpPr>
          <p:cNvPr id="5" name="Footer Placeholder 4">
            <a:extLst>
              <a:ext uri="{FF2B5EF4-FFF2-40B4-BE49-F238E27FC236}">
                <a16:creationId xmlns:a16="http://schemas.microsoft.com/office/drawing/2014/main" id="{403610D9-893A-2610-3AB9-2A9913C6D6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AFE2736-7694-340B-BFD4-7B317465828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D161FE6-04ED-4F3C-9336-6B803068B579}" type="slidenum">
              <a:rPr lang="en-GB" smtClean="0"/>
              <a:t>‹#›</a:t>
            </a:fld>
            <a:endParaRPr lang="en-GB"/>
          </a:p>
        </p:txBody>
      </p:sp>
    </p:spTree>
    <p:extLst>
      <p:ext uri="{BB962C8B-B14F-4D97-AF65-F5344CB8AC3E}">
        <p14:creationId xmlns:p14="http://schemas.microsoft.com/office/powerpoint/2010/main" val="25275565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24/11/2025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4011176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hyperlink" Target="https://www.google.com/search?q=social+exclusion&amp;oq=social+inclusion+meaning&amp;gs_lcrp=EgZjaHJvbWUyCQgAEEUYORiABDIHCAEQABiABDIHCAIQABiABDIHCAMQABiABDIHCAQQABiABDIHCAUQABiABDIHCAYQABiABDIHCAcQABiABDIHCAgQABiABDIHCAkQABiABNIBCDQ4NDFqMGo3qAIAsAIA&amp;sourceid=chrome&amp;ie=UTF-8&amp;ved=2ahUKEwj54NvcvYuRAxV9XEEAHaGPM-YQgK4QegYIAAgAEA4"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5.jpeg"/><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hyperlink" Target="https://www.gov.uk/government/statistics/personal-independence-payment-statistics-to-january-2025/personal-independence-payment-official-statistics-to-january-2025#:~:text=Between%20April%202013%2C%20when%20PIP,April%202013%20and%20January%202025." TargetMode="Externa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ins and thread forming a heptagon">
            <a:extLst>
              <a:ext uri="{FF2B5EF4-FFF2-40B4-BE49-F238E27FC236}">
                <a16:creationId xmlns:a16="http://schemas.microsoft.com/office/drawing/2014/main" id="{7F050A6C-AAD6-5345-4313-093D24330A69}"/>
              </a:ext>
            </a:extLst>
          </p:cNvPr>
          <p:cNvPicPr>
            <a:picLocks noChangeAspect="1"/>
          </p:cNvPicPr>
          <p:nvPr/>
        </p:nvPicPr>
        <p:blipFill>
          <a:blip r:embed="rId2">
            <a:alphaModFix amt="50000"/>
          </a:blip>
          <a:srcRect t="9579" b="6151"/>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958F3D46-6679-A357-E646-229F0D2ABC37}"/>
              </a:ext>
            </a:extLst>
          </p:cNvPr>
          <p:cNvSpPr>
            <a:spLocks noGrp="1"/>
          </p:cNvSpPr>
          <p:nvPr>
            <p:ph type="ctrTitle"/>
          </p:nvPr>
        </p:nvSpPr>
        <p:spPr>
          <a:xfrm>
            <a:off x="1524000" y="1122362"/>
            <a:ext cx="9144000" cy="2900518"/>
          </a:xfrm>
        </p:spPr>
        <p:txBody>
          <a:bodyPr>
            <a:normAutofit/>
          </a:bodyPr>
          <a:lstStyle/>
          <a:p>
            <a:r>
              <a:rPr lang="en-GB">
                <a:solidFill>
                  <a:srgbClr val="FFFFFF"/>
                </a:solidFill>
              </a:rPr>
              <a:t>Combating social exclusion</a:t>
            </a:r>
          </a:p>
        </p:txBody>
      </p:sp>
      <p:sp>
        <p:nvSpPr>
          <p:cNvPr id="3" name="Subtitle 2">
            <a:extLst>
              <a:ext uri="{FF2B5EF4-FFF2-40B4-BE49-F238E27FC236}">
                <a16:creationId xmlns:a16="http://schemas.microsoft.com/office/drawing/2014/main" id="{7F46DDCE-C90D-55C4-AB86-DAEC927EA524}"/>
              </a:ext>
            </a:extLst>
          </p:cNvPr>
          <p:cNvSpPr>
            <a:spLocks noGrp="1"/>
          </p:cNvSpPr>
          <p:nvPr>
            <p:ph type="subTitle" idx="1"/>
          </p:nvPr>
        </p:nvSpPr>
        <p:spPr>
          <a:xfrm>
            <a:off x="1524000" y="4159404"/>
            <a:ext cx="9144000" cy="1098395"/>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11665221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B5F782-E6AB-49CC-DC4B-C1959C40D40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Today’s session 	</a:t>
            </a:r>
          </a:p>
        </p:txBody>
      </p:sp>
      <p:graphicFrame>
        <p:nvGraphicFramePr>
          <p:cNvPr id="27" name="Content Placeholder 2">
            <a:extLst>
              <a:ext uri="{FF2B5EF4-FFF2-40B4-BE49-F238E27FC236}">
                <a16:creationId xmlns:a16="http://schemas.microsoft.com/office/drawing/2014/main" id="{A424F03C-CC28-1FC0-05FB-9FFDC7177A7F}"/>
              </a:ext>
            </a:extLst>
          </p:cNvPr>
          <p:cNvGraphicFramePr>
            <a:graphicFrameLocks noGrp="1"/>
          </p:cNvGraphicFramePr>
          <p:nvPr>
            <p:ph idx="1"/>
            <p:extLst>
              <p:ext uri="{D42A27DB-BD31-4B8C-83A1-F6EECF244321}">
                <p14:modId xmlns:p14="http://schemas.microsoft.com/office/powerpoint/2010/main" val="50511351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26110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graphicEl>
                                              <a:dgm id="{3866C53C-BB73-4573-8A1C-1F58430B0E5D}"/>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7">
                                            <p:graphicEl>
                                              <a:dgm id="{BC80DEFA-38BB-4B17-81CB-D5DADFB9F6EA}"/>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27">
                                            <p:graphicEl>
                                              <a:dgm id="{703054F9-4119-4718-BA49-C195661EE422}"/>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7">
                                            <p:graphicEl>
                                              <a:dgm id="{B4FA95A2-D9B0-45B7-8E96-11014CE9AC2E}"/>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graphicEl>
                                              <a:dgm id="{14B1ADEF-EE90-441C-82F2-4627E151CED1}"/>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7">
                                            <p:graphicEl>
                                              <a:dgm id="{70905F76-811F-4223-AF01-E51592638390}"/>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7"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33A1DE-4FB5-3C0A-9C9D-96BAE5F5CC24}"/>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Social inclusion</a:t>
            </a:r>
          </a:p>
        </p:txBody>
      </p:sp>
      <p:sp>
        <p:nvSpPr>
          <p:cNvPr id="3" name="Content Placeholder 2">
            <a:extLst>
              <a:ext uri="{FF2B5EF4-FFF2-40B4-BE49-F238E27FC236}">
                <a16:creationId xmlns:a16="http://schemas.microsoft.com/office/drawing/2014/main" id="{54278B3A-3A8C-8A7D-E8A5-F54CC03F8504}"/>
              </a:ext>
            </a:extLst>
          </p:cNvPr>
          <p:cNvSpPr>
            <a:spLocks noGrp="1"/>
          </p:cNvSpPr>
          <p:nvPr>
            <p:ph idx="1"/>
          </p:nvPr>
        </p:nvSpPr>
        <p:spPr>
          <a:xfrm>
            <a:off x="5766620" y="221226"/>
            <a:ext cx="6194322" cy="6341806"/>
          </a:xfrm>
        </p:spPr>
        <p:txBody>
          <a:bodyPr anchor="ctr">
            <a:normAutofit/>
          </a:bodyPr>
          <a:lstStyle/>
          <a:p>
            <a:r>
              <a:rPr lang="en-GB" sz="2000" b="0" i="0" dirty="0">
                <a:effectLst/>
                <a:latin typeface="Google Sans"/>
              </a:rPr>
              <a:t>Social inclusion is </a:t>
            </a:r>
            <a:r>
              <a:rPr lang="en-GB" sz="2000" dirty="0"/>
              <a:t>the process of ensuring that individuals and groups can fully participate in society by improving their ability, opportunity, and dignity to do so</a:t>
            </a:r>
          </a:p>
          <a:p>
            <a:r>
              <a:rPr lang="en-GB" sz="2000" dirty="0"/>
              <a:t>It involves creating a society where everyone is welcomed and treated equally, regardless of their background or identity, and includes removing barriers to their participation in economic, social, and cultural life. </a:t>
            </a:r>
          </a:p>
          <a:p>
            <a:r>
              <a:rPr lang="en-GB" sz="2000" dirty="0"/>
              <a:t>Addressing disadvantages- It actively seeks to change the circumstances and habits that lead to </a:t>
            </a:r>
            <a:r>
              <a:rPr lang="en-GB" sz="2000" dirty="0">
                <a:hlinkClick r:id="rId2"/>
              </a:rPr>
              <a:t>social exclusion</a:t>
            </a:r>
            <a:r>
              <a:rPr lang="en-GB" sz="2000" dirty="0"/>
              <a:t> by addressing disadvantages based on factors like gender, race, age, disability, religion, or sexual orientation</a:t>
            </a:r>
          </a:p>
        </p:txBody>
      </p:sp>
    </p:spTree>
    <p:extLst>
      <p:ext uri="{BB962C8B-B14F-4D97-AF65-F5344CB8AC3E}">
        <p14:creationId xmlns:p14="http://schemas.microsoft.com/office/powerpoint/2010/main" val="1628989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168D2F-1456-B241-66AD-44824CEBB4C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Social Inclusion</a:t>
            </a:r>
          </a:p>
        </p:txBody>
      </p:sp>
      <p:graphicFrame>
        <p:nvGraphicFramePr>
          <p:cNvPr id="5" name="Content Placeholder 2">
            <a:extLst>
              <a:ext uri="{FF2B5EF4-FFF2-40B4-BE49-F238E27FC236}">
                <a16:creationId xmlns:a16="http://schemas.microsoft.com/office/drawing/2014/main" id="{949C0F06-8DBC-29BC-7611-813ABBE871CA}"/>
              </a:ext>
            </a:extLst>
          </p:cNvPr>
          <p:cNvGraphicFramePr>
            <a:graphicFrameLocks noGrp="1"/>
          </p:cNvGraphicFramePr>
          <p:nvPr>
            <p:ph idx="1"/>
            <p:extLst>
              <p:ext uri="{D42A27DB-BD31-4B8C-83A1-F6EECF244321}">
                <p14:modId xmlns:p14="http://schemas.microsoft.com/office/powerpoint/2010/main" val="285433961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7972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BB341401-F32C-4D9D-AA17-DFF7A6FED22F}"/>
                                            </p:graphic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graphicEl>
                                              <a:dgm id="{3C5F1FD4-8D0D-4D99-A0C4-2BAE8C2AEE4C}"/>
                                            </p:graphic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graphicEl>
                                              <a:dgm id="{88B35C74-A8BC-406C-88AE-A3C168FF9533}"/>
                                            </p:graphic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
                                            <p:graphicEl>
                                              <a:dgm id="{6561C384-0666-48C8-AC56-16FE1278FDC5}"/>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3589E592-E675-45B0-8452-3322C76F37B2}"/>
                                            </p:graphic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
                                            <p:graphicEl>
                                              <a:dgm id="{177480CE-A554-4481-B36E-60FE7FEC089A}"/>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11935-F7F5-C86D-5847-2D0403394971}"/>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Why is social inclusion important?</a:t>
            </a:r>
          </a:p>
        </p:txBody>
      </p:sp>
      <p:graphicFrame>
        <p:nvGraphicFramePr>
          <p:cNvPr id="5" name="Content Placeholder 2">
            <a:extLst>
              <a:ext uri="{FF2B5EF4-FFF2-40B4-BE49-F238E27FC236}">
                <a16:creationId xmlns:a16="http://schemas.microsoft.com/office/drawing/2014/main" id="{85BC46E7-CBDB-E674-E909-B6CEA85BDE59}"/>
              </a:ext>
            </a:extLst>
          </p:cNvPr>
          <p:cNvGraphicFramePr>
            <a:graphicFrameLocks noGrp="1"/>
          </p:cNvGraphicFramePr>
          <p:nvPr>
            <p:ph idx="1"/>
            <p:extLst>
              <p:ext uri="{D42A27DB-BD31-4B8C-83A1-F6EECF244321}">
                <p14:modId xmlns:p14="http://schemas.microsoft.com/office/powerpoint/2010/main" val="427021479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67267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9AB90197-892E-401C-87B7-F39277EA5050}"/>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A971DD06-50BE-445A-B79E-E73E8C05893D}"/>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A62C2875-51F4-448C-AC91-1BA28A540263}"/>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FC291066-2107-41F8-B870-5BB1B39F516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44A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Rectangle 512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Maslow's Hierarchy of Needs">
            <a:extLst>
              <a:ext uri="{FF2B5EF4-FFF2-40B4-BE49-F238E27FC236}">
                <a16:creationId xmlns:a16="http://schemas.microsoft.com/office/drawing/2014/main" id="{7E81CD65-7209-D202-55B3-4892259006E2}"/>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bwMode="auto">
          <a:xfrm>
            <a:off x="186919" y="468859"/>
            <a:ext cx="5909081" cy="590908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FCA65DA-1F1C-0977-FB32-9DA93CA6F93C}"/>
              </a:ext>
            </a:extLst>
          </p:cNvPr>
          <p:cNvSpPr txBox="1"/>
          <p:nvPr/>
        </p:nvSpPr>
        <p:spPr>
          <a:xfrm>
            <a:off x="5786284" y="607241"/>
            <a:ext cx="5928704" cy="5632311"/>
          </a:xfrm>
          <a:prstGeom prst="rect">
            <a:avLst/>
          </a:prstGeom>
          <a:noFill/>
        </p:spPr>
        <p:txBody>
          <a:bodyPr wrap="square" rtlCol="0">
            <a:spAutoFit/>
          </a:bodyPr>
          <a:lstStyle/>
          <a:p>
            <a:r>
              <a:rPr lang="en-GB" sz="2400" dirty="0"/>
              <a:t>Maslow's hierarchy of needs relates to social inclusion by placing "love and belonging" as the third tier of needs, which must be met after physiological and safety needs. Social inclusion fulfils this need by providing a sense of community, friendship, intimacy, and acceptance, which are crucial for an individual's overall well-being and motivation. </a:t>
            </a:r>
          </a:p>
          <a:p>
            <a:endParaRPr lang="en-GB" sz="2400" dirty="0"/>
          </a:p>
          <a:p>
            <a:r>
              <a:rPr lang="en-GB" sz="2400" dirty="0"/>
              <a:t>Without social inclusion, individuals may experience loneliness, depression, and anxiety, preventing them from moving on to meet higher-level needs like esteem and self-actualization</a:t>
            </a:r>
          </a:p>
        </p:txBody>
      </p:sp>
    </p:spTree>
    <p:extLst>
      <p:ext uri="{BB962C8B-B14F-4D97-AF65-F5344CB8AC3E}">
        <p14:creationId xmlns:p14="http://schemas.microsoft.com/office/powerpoint/2010/main" val="2713876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3" name="Rectangle 615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7" name="Rectangle 615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ocial inclusion: having meaningful relationships with family and friends; Feeling valued, welcome in interactions with others, including strangers;  Economic inclusion: having options to participate in paid or voluntary work and contribute as a productive member of society; Having choices as a valued consumer  of goods and services;  Political inclusion: Being able to influence decisions affecting your life, for example by voting in elections or participating in civil and political activities;">
            <a:extLst>
              <a:ext uri="{FF2B5EF4-FFF2-40B4-BE49-F238E27FC236}">
                <a16:creationId xmlns:a16="http://schemas.microsoft.com/office/drawing/2014/main" id="{2B60967D-935E-101B-2BF7-8033E4BED83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364105" y="81185"/>
            <a:ext cx="9458793" cy="66920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2413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0A8E0BEB-27E5-A0E2-3A0F-938B5A6DF198}"/>
              </a:ext>
            </a:extLst>
          </p:cNvPr>
          <p:cNvSpPr>
            <a:spLocks noGrp="1"/>
          </p:cNvSpPr>
          <p:nvPr>
            <p:ph type="title"/>
          </p:nvPr>
        </p:nvSpPr>
        <p:spPr>
          <a:xfrm>
            <a:off x="838200" y="365125"/>
            <a:ext cx="10515600" cy="1325563"/>
          </a:xfrm>
        </p:spPr>
        <p:txBody>
          <a:bodyPr>
            <a:normAutofit/>
          </a:bodyPr>
          <a:lstStyle/>
          <a:p>
            <a:r>
              <a:rPr lang="en-GB" sz="5400" dirty="0"/>
              <a:t>Social Exclusion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3" name="Content Placeholder 2">
            <a:extLst>
              <a:ext uri="{FF2B5EF4-FFF2-40B4-BE49-F238E27FC236}">
                <a16:creationId xmlns:a16="http://schemas.microsoft.com/office/drawing/2014/main" id="{8BC64501-4B68-70E6-901E-D3A948A39F0D}"/>
              </a:ext>
            </a:extLst>
          </p:cNvPr>
          <p:cNvSpPr>
            <a:spLocks noGrp="1"/>
          </p:cNvSpPr>
          <p:nvPr>
            <p:ph idx="1"/>
          </p:nvPr>
        </p:nvSpPr>
        <p:spPr>
          <a:xfrm>
            <a:off x="499871" y="1929384"/>
            <a:ext cx="11343083" cy="4251960"/>
          </a:xfrm>
        </p:spPr>
        <p:txBody>
          <a:bodyPr>
            <a:normAutofit lnSpcReduction="10000"/>
          </a:bodyPr>
          <a:lstStyle/>
          <a:p>
            <a:r>
              <a:rPr lang="en-GB" dirty="0"/>
              <a:t>The process of being denied full participation in economic, social, cultural, and political life due to factors like poverty, discrimination, or systemic barriers</a:t>
            </a:r>
          </a:p>
          <a:p>
            <a:r>
              <a:rPr lang="en-GB" dirty="0"/>
              <a:t>A phenomenon where particular people have no recognition by voice or stake in the society they live in</a:t>
            </a:r>
          </a:p>
          <a:p>
            <a:r>
              <a:rPr lang="en-GB" dirty="0"/>
              <a:t>The cause of social exclusion are multiple within that community </a:t>
            </a:r>
          </a:p>
          <a:p>
            <a:r>
              <a:rPr lang="en-GB" dirty="0"/>
              <a:t>Could be social or economic circumstances </a:t>
            </a:r>
          </a:p>
          <a:p>
            <a:r>
              <a:rPr lang="en-GB" dirty="0"/>
              <a:t>It effects people participating fully in society </a:t>
            </a:r>
          </a:p>
          <a:p>
            <a:r>
              <a:rPr lang="en-GB" dirty="0"/>
              <a:t>Communities may self-exclude by removing themselves from the wider community. </a:t>
            </a:r>
          </a:p>
        </p:txBody>
      </p:sp>
    </p:spTree>
    <p:extLst>
      <p:ext uri="{BB962C8B-B14F-4D97-AF65-F5344CB8AC3E}">
        <p14:creationId xmlns:p14="http://schemas.microsoft.com/office/powerpoint/2010/main" val="4151525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Top shot of a representation of networks with stick figures.">
            <a:extLst>
              <a:ext uri="{FF2B5EF4-FFF2-40B4-BE49-F238E27FC236}">
                <a16:creationId xmlns:a16="http://schemas.microsoft.com/office/drawing/2014/main" id="{61CF52DA-76E7-72AF-6A4A-ED7EC33F92DC}"/>
              </a:ext>
            </a:extLst>
          </p:cNvPr>
          <p:cNvPicPr>
            <a:picLocks noChangeAspect="1"/>
          </p:cNvPicPr>
          <p:nvPr/>
        </p:nvPicPr>
        <p:blipFill>
          <a:blip r:embed="rId2"/>
          <a:srcRect l="32361" r="8528"/>
          <a:stretch>
            <a:fillRect/>
          </a:stretch>
        </p:blipFill>
        <p:spPr>
          <a:xfrm>
            <a:off x="6934199" y="0"/>
            <a:ext cx="6096001" cy="6858002"/>
          </a:xfrm>
          <a:prstGeom prst="rect">
            <a:avLst/>
          </a:prstGeom>
        </p:spPr>
      </p:pic>
      <p:sp>
        <p:nvSpPr>
          <p:cNvPr id="3" name="Content Placeholder 2">
            <a:extLst>
              <a:ext uri="{FF2B5EF4-FFF2-40B4-BE49-F238E27FC236}">
                <a16:creationId xmlns:a16="http://schemas.microsoft.com/office/drawing/2014/main" id="{DA7E1432-91A4-BBA7-6008-CF6DB21939D4}"/>
              </a:ext>
            </a:extLst>
          </p:cNvPr>
          <p:cNvSpPr>
            <a:spLocks noGrp="1"/>
          </p:cNvSpPr>
          <p:nvPr>
            <p:ph idx="4294967295"/>
          </p:nvPr>
        </p:nvSpPr>
        <p:spPr>
          <a:xfrm>
            <a:off x="274320" y="878721"/>
            <a:ext cx="6330969" cy="5100557"/>
          </a:xfrm>
        </p:spPr>
        <p:txBody>
          <a:bodyPr vert="horz" lIns="91440" tIns="45720" rIns="91440" bIns="45720" rtlCol="0" anchor="ctr">
            <a:noAutofit/>
          </a:bodyPr>
          <a:lstStyle/>
          <a:p>
            <a:pPr marL="0" indent="0">
              <a:buNone/>
            </a:pPr>
            <a:r>
              <a:rPr lang="en-US" sz="2000" dirty="0"/>
              <a:t>Social exclusion typically manifests across several interconnected domains: </a:t>
            </a:r>
          </a:p>
          <a:p>
            <a:r>
              <a:rPr lang="en-US" sz="2000" dirty="0"/>
              <a:t>Material/Economic: Lack of access to income, employment, credit, adequate housing, and basic services like electricity and running water.</a:t>
            </a:r>
          </a:p>
          <a:p>
            <a:r>
              <a:rPr lang="en-US" sz="2000" dirty="0"/>
              <a:t>Relational/Social: Limited involvement in the community, loss of social networks, and experiences of stigma, discrimination, and isolation.</a:t>
            </a:r>
          </a:p>
          <a:p>
            <a:r>
              <a:rPr lang="en-US" sz="2000" dirty="0"/>
              <a:t>Political: Restricted ability to participate in decision-making processes, exercise citizenship rights, and have one's voice heard in public debate.</a:t>
            </a:r>
          </a:p>
          <a:p>
            <a:r>
              <a:rPr lang="en-US" sz="2000" dirty="0"/>
              <a:t>Digital: Lack of access to technology and the internet, hindering access to information and connection in an increasingly digital world.</a:t>
            </a:r>
          </a:p>
          <a:p>
            <a:r>
              <a:rPr lang="en-US" sz="2000" dirty="0"/>
              <a:t>Structural: Systemic issues like discriminatory laws and social norms, or the impacts of globalization and certain social policies that create or exacerbate inequalities</a:t>
            </a:r>
          </a:p>
        </p:txBody>
      </p:sp>
    </p:spTree>
    <p:extLst>
      <p:ext uri="{BB962C8B-B14F-4D97-AF65-F5344CB8AC3E}">
        <p14:creationId xmlns:p14="http://schemas.microsoft.com/office/powerpoint/2010/main" val="22483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2" name="Title 1">
            <a:extLst>
              <a:ext uri="{FF2B5EF4-FFF2-40B4-BE49-F238E27FC236}">
                <a16:creationId xmlns:a16="http://schemas.microsoft.com/office/drawing/2014/main" id="{A6B470CB-6273-B742-691F-B0893D98C606}"/>
              </a:ext>
            </a:extLst>
          </p:cNvPr>
          <p:cNvSpPr>
            <a:spLocks noGrp="1"/>
          </p:cNvSpPr>
          <p:nvPr>
            <p:ph type="title"/>
          </p:nvPr>
        </p:nvSpPr>
        <p:spPr>
          <a:xfrm>
            <a:off x="838200" y="365125"/>
            <a:ext cx="10515600" cy="1325563"/>
          </a:xfrm>
        </p:spPr>
        <p:txBody>
          <a:bodyPr>
            <a:normAutofit/>
          </a:bodyPr>
          <a:lstStyle/>
          <a:p>
            <a:r>
              <a:rPr lang="en-GB" sz="5400" dirty="0"/>
              <a:t>Exclusion Examples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0B0004020202020204"/>
              <a:ea typeface="+mn-ea"/>
              <a:cs typeface="+mn-cs"/>
            </a:endParaRPr>
          </a:p>
        </p:txBody>
      </p:sp>
      <p:sp>
        <p:nvSpPr>
          <p:cNvPr id="3" name="Content Placeholder 2">
            <a:extLst>
              <a:ext uri="{FF2B5EF4-FFF2-40B4-BE49-F238E27FC236}">
                <a16:creationId xmlns:a16="http://schemas.microsoft.com/office/drawing/2014/main" id="{3F9833F8-9F9C-BB8F-D685-A64662C51B25}"/>
              </a:ext>
            </a:extLst>
          </p:cNvPr>
          <p:cNvSpPr>
            <a:spLocks noGrp="1"/>
          </p:cNvSpPr>
          <p:nvPr>
            <p:ph idx="1"/>
          </p:nvPr>
        </p:nvSpPr>
        <p:spPr>
          <a:xfrm>
            <a:off x="838200" y="1929384"/>
            <a:ext cx="10515600" cy="4372916"/>
          </a:xfrm>
        </p:spPr>
        <p:txBody>
          <a:bodyPr>
            <a:normAutofit lnSpcReduction="10000"/>
          </a:bodyPr>
          <a:lstStyle/>
          <a:p>
            <a:r>
              <a:rPr lang="en-GB" sz="2400" dirty="0"/>
              <a:t>Employment</a:t>
            </a:r>
          </a:p>
          <a:p>
            <a:r>
              <a:rPr lang="en-GB" sz="2400" dirty="0"/>
              <a:t>Financial hardship</a:t>
            </a:r>
          </a:p>
          <a:p>
            <a:r>
              <a:rPr lang="en-GB" sz="2400" dirty="0"/>
              <a:t>Youth or old age</a:t>
            </a:r>
          </a:p>
          <a:p>
            <a:r>
              <a:rPr lang="en-GB" sz="2400" dirty="0"/>
              <a:t>Ill health</a:t>
            </a:r>
          </a:p>
          <a:p>
            <a:r>
              <a:rPr lang="en-GB" sz="2400" dirty="0"/>
              <a:t>Poor Education</a:t>
            </a:r>
          </a:p>
          <a:p>
            <a:r>
              <a:rPr lang="en-GB" sz="2400" dirty="0"/>
              <a:t>Substance dependence drug/alcohol</a:t>
            </a:r>
          </a:p>
          <a:p>
            <a:r>
              <a:rPr lang="en-GB" sz="2400" dirty="0"/>
              <a:t>Discrimination – sex/race/ethnicity</a:t>
            </a:r>
          </a:p>
          <a:p>
            <a:r>
              <a:rPr lang="en-GB" sz="2400" dirty="0"/>
              <a:t>Family breakdown</a:t>
            </a:r>
          </a:p>
          <a:p>
            <a:r>
              <a:rPr lang="en-GB" sz="2400" dirty="0"/>
              <a:t>Poor housing</a:t>
            </a:r>
          </a:p>
          <a:p>
            <a:r>
              <a:rPr lang="en-GB" sz="2400" dirty="0"/>
              <a:t>Crime – victim or offender</a:t>
            </a:r>
          </a:p>
          <a:p>
            <a:endParaRPr lang="en-GB" sz="2200" dirty="0"/>
          </a:p>
        </p:txBody>
      </p:sp>
    </p:spTree>
    <p:extLst>
      <p:ext uri="{BB962C8B-B14F-4D97-AF65-F5344CB8AC3E}">
        <p14:creationId xmlns:p14="http://schemas.microsoft.com/office/powerpoint/2010/main" val="12665476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CBD488-8D54-B8B4-E201-A1362867B2E3}"/>
              </a:ext>
            </a:extLst>
          </p:cNvPr>
          <p:cNvSpPr>
            <a:spLocks noGrp="1"/>
          </p:cNvSpPr>
          <p:nvPr>
            <p:ph type="title"/>
          </p:nvPr>
        </p:nvSpPr>
        <p:spPr>
          <a:xfrm>
            <a:off x="4758875" y="237695"/>
            <a:ext cx="6798541" cy="1010514"/>
          </a:xfrm>
        </p:spPr>
        <p:txBody>
          <a:bodyPr anchor="b">
            <a:normAutofit fontScale="90000"/>
          </a:bodyPr>
          <a:lstStyle/>
          <a:p>
            <a:r>
              <a:rPr lang="en-GB" sz="4000" dirty="0"/>
              <a:t>Examples of social exclusion:</a:t>
            </a:r>
            <a:br>
              <a:rPr lang="en-GB" sz="4000" dirty="0"/>
            </a:br>
            <a:endParaRPr lang="en-GB" sz="4000" dirty="0"/>
          </a:p>
        </p:txBody>
      </p:sp>
      <p:graphicFrame>
        <p:nvGraphicFramePr>
          <p:cNvPr id="6" name="Rectangle 1">
            <a:extLst>
              <a:ext uri="{FF2B5EF4-FFF2-40B4-BE49-F238E27FC236}">
                <a16:creationId xmlns:a16="http://schemas.microsoft.com/office/drawing/2014/main" id="{DDC22561-B99C-D3DE-3C92-4E6F4008310F}"/>
              </a:ext>
            </a:extLst>
          </p:cNvPr>
          <p:cNvGraphicFramePr>
            <a:graphicFrameLocks noGrp="1"/>
          </p:cNvGraphicFramePr>
          <p:nvPr>
            <p:ph idx="1"/>
            <p:extLst>
              <p:ext uri="{D42A27DB-BD31-4B8C-83A1-F6EECF244321}">
                <p14:modId xmlns:p14="http://schemas.microsoft.com/office/powerpoint/2010/main" val="2089347616"/>
              </p:ext>
            </p:extLst>
          </p:nvPr>
        </p:nvGraphicFramePr>
        <p:xfrm>
          <a:off x="4434840" y="807719"/>
          <a:ext cx="7559040" cy="58125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B734AA75-EEBD-7D4B-88C9-C3063F39A55B}"/>
              </a:ext>
            </a:extLst>
          </p:cNvPr>
          <p:cNvPicPr>
            <a:picLocks noChangeAspect="1"/>
          </p:cNvPicPr>
          <p:nvPr/>
        </p:nvPicPr>
        <p:blipFill>
          <a:blip r:embed="rId7"/>
          <a:srcRect l="30479" r="28829"/>
          <a:stretch>
            <a:fillRect/>
          </a:stretch>
        </p:blipFill>
        <p:spPr>
          <a:xfrm>
            <a:off x="-69156" y="10"/>
            <a:ext cx="4196496" cy="6857990"/>
          </a:xfrm>
          <a:prstGeom prst="rect">
            <a:avLst/>
          </a:prstGeom>
          <a:effectLst/>
        </p:spPr>
      </p:pic>
    </p:spTree>
    <p:extLst>
      <p:ext uri="{BB962C8B-B14F-4D97-AF65-F5344CB8AC3E}">
        <p14:creationId xmlns:p14="http://schemas.microsoft.com/office/powerpoint/2010/main" val="1660089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graphicEl>
                                              <a:dgm id="{C6EF571A-051E-40C2-A140-219FF2B9734C}"/>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graphicEl>
                                              <a:dgm id="{615A8EC8-7D9B-4167-9BD2-DBB13DA07348}"/>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graphicEl>
                                              <a:dgm id="{F5977638-37F0-4D36-A967-F720AB5DE61D}"/>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graphicEl>
                                              <a:dgm id="{EBECDF6F-77BB-4CEE-9656-6F70D4F4E432}"/>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6"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653FB0-9479-EBE5-6676-84ED3C6303A4}"/>
              </a:ext>
            </a:extLst>
          </p:cNvPr>
          <p:cNvSpPr>
            <a:spLocks noGrp="1"/>
          </p:cNvSpPr>
          <p:nvPr>
            <p:ph type="title"/>
          </p:nvPr>
        </p:nvSpPr>
        <p:spPr>
          <a:xfrm>
            <a:off x="530802" y="162394"/>
            <a:ext cx="5946095" cy="1708242"/>
          </a:xfrm>
        </p:spPr>
        <p:txBody>
          <a:bodyPr anchor="ctr">
            <a:normAutofit/>
          </a:bodyPr>
          <a:lstStyle/>
          <a:p>
            <a:r>
              <a:rPr lang="en-GB" sz="4000" dirty="0"/>
              <a:t>Impacts of Social exclusion</a:t>
            </a:r>
          </a:p>
        </p:txBody>
      </p:sp>
      <p:sp>
        <p:nvSpPr>
          <p:cNvPr id="3" name="Content Placeholder 2">
            <a:extLst>
              <a:ext uri="{FF2B5EF4-FFF2-40B4-BE49-F238E27FC236}">
                <a16:creationId xmlns:a16="http://schemas.microsoft.com/office/drawing/2014/main" id="{A93E0FBD-731D-9D37-D824-C5B82CD2EB9D}"/>
              </a:ext>
            </a:extLst>
          </p:cNvPr>
          <p:cNvSpPr>
            <a:spLocks noGrp="1"/>
          </p:cNvSpPr>
          <p:nvPr>
            <p:ph idx="1"/>
          </p:nvPr>
        </p:nvSpPr>
        <p:spPr>
          <a:xfrm>
            <a:off x="149901" y="1558978"/>
            <a:ext cx="6326995" cy="4841822"/>
          </a:xfrm>
        </p:spPr>
        <p:txBody>
          <a:bodyPr anchor="ctr">
            <a:normAutofit/>
          </a:bodyPr>
          <a:lstStyle/>
          <a:p>
            <a:r>
              <a:rPr lang="en-GB" sz="2000" dirty="0"/>
              <a:t>The consequences of social exclusion are significant and far-reaching, affecting individuals' well-being and society as a whole: </a:t>
            </a:r>
          </a:p>
          <a:p>
            <a:r>
              <a:rPr lang="en-GB" sz="2000" dirty="0"/>
              <a:t>Psychological and Physical Harm-  Exclusion can cause anger, depression, anxiety, reduced self-esteem, poor physical health outcomes, and is processed in the same brain regions as physical pain.</a:t>
            </a:r>
          </a:p>
          <a:p>
            <a:r>
              <a:rPr lang="en-GB" sz="2000" dirty="0"/>
              <a:t>Reduced Opportunities-  It often leads to a cycle of disadvantage, where exclusion in one area (e.g., education) leads to exclusion in others (e.g., employment, housing).</a:t>
            </a:r>
          </a:p>
          <a:p>
            <a:r>
              <a:rPr lang="en-GB" sz="2000" dirty="0"/>
              <a:t>Societal Costs- Unaddressed social exclusion can lead to foregone GDP, increased crime rates, and a breakdown in social cohesion</a:t>
            </a:r>
          </a:p>
        </p:txBody>
      </p:sp>
      <p:pic>
        <p:nvPicPr>
          <p:cNvPr id="5" name="Picture 4" descr="Computer Generated Lights">
            <a:extLst>
              <a:ext uri="{FF2B5EF4-FFF2-40B4-BE49-F238E27FC236}">
                <a16:creationId xmlns:a16="http://schemas.microsoft.com/office/drawing/2014/main" id="{0F0A7954-848E-A8DB-4B3A-B007E346D06E}"/>
              </a:ext>
            </a:extLst>
          </p:cNvPr>
          <p:cNvPicPr>
            <a:picLocks noChangeAspect="1"/>
          </p:cNvPicPr>
          <p:nvPr/>
        </p:nvPicPr>
        <p:blipFill>
          <a:blip r:embed="rId2"/>
          <a:srcRect l="15992" r="26542"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60314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Hot drink on table">
            <a:extLst>
              <a:ext uri="{FF2B5EF4-FFF2-40B4-BE49-F238E27FC236}">
                <a16:creationId xmlns:a16="http://schemas.microsoft.com/office/drawing/2014/main" id="{41AEF6A3-DBFE-EC66-3B95-CF4A65BA2F5E}"/>
              </a:ext>
            </a:extLst>
          </p:cNvPr>
          <p:cNvPicPr>
            <a:picLocks noChangeAspect="1"/>
          </p:cNvPicPr>
          <p:nvPr/>
        </p:nvPicPr>
        <p:blipFill>
          <a:blip r:embed="rId2"/>
          <a:srcRect t="26635"/>
          <a:stretch>
            <a:fillRect/>
          </a:stretch>
        </p:blipFill>
        <p:spPr>
          <a:xfrm>
            <a:off x="20" y="-7619"/>
            <a:ext cx="12191979" cy="6887364"/>
          </a:xfrm>
          <a:prstGeom prst="rect">
            <a:avLst/>
          </a:prstGeom>
        </p:spPr>
      </p:pic>
      <p:sp>
        <p:nvSpPr>
          <p:cNvPr id="10" name="Rectangle 9">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63219" y="-1252908"/>
            <a:ext cx="4065561" cy="12192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464116" y="322049"/>
            <a:ext cx="3067943" cy="2408606"/>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392" y="4172881"/>
            <a:ext cx="7154743"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4" name="Title 3">
            <a:extLst>
              <a:ext uri="{FF2B5EF4-FFF2-40B4-BE49-F238E27FC236}">
                <a16:creationId xmlns:a16="http://schemas.microsoft.com/office/drawing/2014/main" id="{45D514EF-C441-7767-66DA-7FF96B25256A}"/>
              </a:ext>
            </a:extLst>
          </p:cNvPr>
          <p:cNvSpPr>
            <a:spLocks noGrp="1"/>
          </p:cNvSpPr>
          <p:nvPr>
            <p:ph type="title"/>
          </p:nvPr>
        </p:nvSpPr>
        <p:spPr>
          <a:xfrm>
            <a:off x="859029" y="1936866"/>
            <a:ext cx="4849044" cy="2839273"/>
          </a:xfrm>
        </p:spPr>
        <p:txBody>
          <a:bodyPr vert="horz" lIns="91440" tIns="45720" rIns="91440" bIns="45720" rtlCol="0" anchor="b">
            <a:normAutofit/>
          </a:bodyPr>
          <a:lstStyle/>
          <a:p>
            <a:r>
              <a:rPr lang="en-US" sz="3600">
                <a:solidFill>
                  <a:srgbClr val="FFFFFF"/>
                </a:solidFill>
              </a:rPr>
              <a:t>Take a break</a:t>
            </a:r>
          </a:p>
        </p:txBody>
      </p:sp>
      <p:sp>
        <p:nvSpPr>
          <p:cNvPr id="16" name="Rectangle 15">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6736" y="-7619"/>
            <a:ext cx="995654"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16218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Freeform: Shape 410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300BDC-6276-8A35-CE37-832BF84CEF39}"/>
              </a:ext>
            </a:extLst>
          </p:cNvPr>
          <p:cNvSpPr>
            <a:spLocks noGrp="1"/>
          </p:cNvSpPr>
          <p:nvPr>
            <p:ph type="title"/>
          </p:nvPr>
        </p:nvSpPr>
        <p:spPr>
          <a:xfrm>
            <a:off x="1137034" y="609597"/>
            <a:ext cx="9392421" cy="1330841"/>
          </a:xfrm>
        </p:spPr>
        <p:txBody>
          <a:bodyPr>
            <a:normAutofit/>
          </a:bodyPr>
          <a:lstStyle/>
          <a:p>
            <a:r>
              <a:rPr lang="en-GB" dirty="0"/>
              <a:t>Medical model of disability</a:t>
            </a:r>
          </a:p>
        </p:txBody>
      </p:sp>
      <p:sp>
        <p:nvSpPr>
          <p:cNvPr id="3" name="Content Placeholder 2">
            <a:extLst>
              <a:ext uri="{FF2B5EF4-FFF2-40B4-BE49-F238E27FC236}">
                <a16:creationId xmlns:a16="http://schemas.microsoft.com/office/drawing/2014/main" id="{4AEFBA3C-67C7-B590-3663-AFA6CFA38D7A}"/>
              </a:ext>
            </a:extLst>
          </p:cNvPr>
          <p:cNvSpPr>
            <a:spLocks noGrp="1"/>
          </p:cNvSpPr>
          <p:nvPr>
            <p:ph idx="1"/>
          </p:nvPr>
        </p:nvSpPr>
        <p:spPr>
          <a:xfrm>
            <a:off x="342429" y="2254194"/>
            <a:ext cx="6245090" cy="4092315"/>
          </a:xfrm>
        </p:spPr>
        <p:txBody>
          <a:bodyPr>
            <a:noAutofit/>
          </a:bodyPr>
          <a:lstStyle/>
          <a:p>
            <a:r>
              <a:rPr lang="en-GB" sz="2400" dirty="0"/>
              <a:t>The medical model of disability views a person's impairment as the primary cause of their disability, focusing on it as a problem that needs to be "fixed," cured, or managed through medical intervention</a:t>
            </a:r>
          </a:p>
          <a:p>
            <a:r>
              <a:rPr lang="en-GB" sz="2400" dirty="0"/>
              <a:t>Focus on the individual- The problem is seen as being in the person, stemming from their physical or mental impairment</a:t>
            </a:r>
          </a:p>
          <a:p>
            <a:r>
              <a:rPr lang="en-GB" sz="2400" dirty="0"/>
              <a:t>This perspective suggests that the individual is "defective" or "different" and that their limitations prevent full participation in society</a:t>
            </a:r>
          </a:p>
          <a:p>
            <a:endParaRPr lang="en-GB" sz="2400" dirty="0"/>
          </a:p>
        </p:txBody>
      </p:sp>
      <p:pic>
        <p:nvPicPr>
          <p:cNvPr id="4098" name="Picture 2" descr="a cartoon image of a wheelchair user with labels tied to his chair.">
            <a:extLst>
              <a:ext uri="{FF2B5EF4-FFF2-40B4-BE49-F238E27FC236}">
                <a16:creationId xmlns:a16="http://schemas.microsoft.com/office/drawing/2014/main" id="{BF79D62D-464E-3A2E-7348-D13E07E8A71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29948" y="2184914"/>
            <a:ext cx="4919623" cy="4230876"/>
          </a:xfrm>
          <a:prstGeom prst="rect">
            <a:avLst/>
          </a:prstGeom>
          <a:noFill/>
          <a:extLst>
            <a:ext uri="{909E8E84-426E-40DD-AFC4-6F175D3DCCD1}">
              <a14:hiddenFill xmlns:a14="http://schemas.microsoft.com/office/drawing/2010/main">
                <a:solidFill>
                  <a:srgbClr val="FFFFFF"/>
                </a:solidFill>
              </a14:hiddenFill>
            </a:ext>
          </a:extLst>
        </p:spPr>
      </p:pic>
      <p:sp>
        <p:nvSpPr>
          <p:cNvPr id="4107" name="Freeform: Shape 410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4947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6DA0B-D91F-90CD-9914-0F596E4E3627}"/>
              </a:ext>
            </a:extLst>
          </p:cNvPr>
          <p:cNvSpPr>
            <a:spLocks noGrp="1"/>
          </p:cNvSpPr>
          <p:nvPr>
            <p:ph type="title"/>
          </p:nvPr>
        </p:nvSpPr>
        <p:spPr/>
        <p:txBody>
          <a:bodyPr/>
          <a:lstStyle/>
          <a:p>
            <a:r>
              <a:rPr lang="en-GB" dirty="0"/>
              <a:t>Impacts of this approach</a:t>
            </a:r>
          </a:p>
        </p:txBody>
      </p:sp>
      <p:sp>
        <p:nvSpPr>
          <p:cNvPr id="3" name="Content Placeholder 2">
            <a:extLst>
              <a:ext uri="{FF2B5EF4-FFF2-40B4-BE49-F238E27FC236}">
                <a16:creationId xmlns:a16="http://schemas.microsoft.com/office/drawing/2014/main" id="{662B3906-15B1-8A59-03AD-ED0CE7C0BF5A}"/>
              </a:ext>
            </a:extLst>
          </p:cNvPr>
          <p:cNvSpPr>
            <a:spLocks noGrp="1"/>
          </p:cNvSpPr>
          <p:nvPr>
            <p:ph idx="1"/>
          </p:nvPr>
        </p:nvSpPr>
        <p:spPr/>
        <p:txBody>
          <a:bodyPr>
            <a:normAutofit fontScale="92500" lnSpcReduction="20000"/>
          </a:bodyPr>
          <a:lstStyle/>
          <a:p>
            <a:r>
              <a:rPr lang="en-GB" dirty="0"/>
              <a:t>It can lead to the view that a person's disability is a tragedy and that their life is inherently lower in quality due to their condition</a:t>
            </a:r>
          </a:p>
          <a:p>
            <a:r>
              <a:rPr lang="en-GB" dirty="0"/>
              <a:t>This model can influence people with a disability to internalise negative messages, making them feel that their impairments automatically exclude them from social activities</a:t>
            </a:r>
          </a:p>
          <a:p>
            <a:r>
              <a:rPr lang="en-GB" dirty="0"/>
              <a:t>Creates dependency - The focus on individual "fixing" can limit a person's independence, choice, and control over their life</a:t>
            </a:r>
          </a:p>
          <a:p>
            <a:r>
              <a:rPr lang="en-GB" i="0" dirty="0">
                <a:solidFill>
                  <a:srgbClr val="0A0A0A"/>
                </a:solidFill>
                <a:effectLst/>
                <a:latin typeface="Google Sans"/>
              </a:rPr>
              <a:t>Exclusionary practices </a:t>
            </a:r>
            <a:r>
              <a:rPr lang="en-GB" b="1" i="0" dirty="0">
                <a:solidFill>
                  <a:srgbClr val="0A0A0A"/>
                </a:solidFill>
                <a:effectLst/>
                <a:latin typeface="Google Sans"/>
              </a:rPr>
              <a:t>-</a:t>
            </a:r>
            <a:r>
              <a:rPr lang="en-GB" b="0" i="0" dirty="0">
                <a:solidFill>
                  <a:srgbClr val="0A0A0A"/>
                </a:solidFill>
                <a:effectLst/>
                <a:latin typeface="Google Sans"/>
              </a:rPr>
              <a:t>It has historically led to the development of segregated services that can isolate disabled people from mainstream society</a:t>
            </a:r>
          </a:p>
          <a:p>
            <a:r>
              <a:rPr lang="en-GB" dirty="0"/>
              <a:t>Neglects social barriers- It ignores the role of society in creating disability, such as inaccessible buildings, lack of assistive technology, and discriminatory attitudes</a:t>
            </a:r>
          </a:p>
          <a:p>
            <a:endParaRPr lang="en-GB" b="0" i="0" dirty="0">
              <a:solidFill>
                <a:srgbClr val="0A0A0A"/>
              </a:solidFill>
              <a:effectLst/>
              <a:latin typeface="Google Sans"/>
            </a:endParaRPr>
          </a:p>
          <a:p>
            <a:endParaRPr lang="en-GB" dirty="0"/>
          </a:p>
          <a:p>
            <a:endParaRPr lang="en-GB" dirty="0"/>
          </a:p>
        </p:txBody>
      </p:sp>
    </p:spTree>
    <p:extLst>
      <p:ext uri="{BB962C8B-B14F-4D97-AF65-F5344CB8AC3E}">
        <p14:creationId xmlns:p14="http://schemas.microsoft.com/office/powerpoint/2010/main" val="20648386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AA89D2-3B39-ACE3-44CC-0B7EE0CCE73B}"/>
              </a:ext>
            </a:extLst>
          </p:cNvPr>
          <p:cNvSpPr>
            <a:spLocks noGrp="1"/>
          </p:cNvSpPr>
          <p:nvPr>
            <p:ph type="title"/>
          </p:nvPr>
        </p:nvSpPr>
        <p:spPr>
          <a:xfrm>
            <a:off x="572493" y="238539"/>
            <a:ext cx="11018520" cy="1434415"/>
          </a:xfrm>
        </p:spPr>
        <p:txBody>
          <a:bodyPr anchor="b">
            <a:normAutofit/>
          </a:bodyPr>
          <a:lstStyle/>
          <a:p>
            <a:r>
              <a:rPr lang="en-GB" sz="5400" dirty="0"/>
              <a:t>Labelling theory</a:t>
            </a:r>
          </a:p>
        </p:txBody>
      </p:sp>
      <p:sp>
        <p:nvSpPr>
          <p:cNvPr id="308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7FC40E-82A7-FA85-5D76-2856E298DED3}"/>
              </a:ext>
            </a:extLst>
          </p:cNvPr>
          <p:cNvSpPr>
            <a:spLocks noGrp="1"/>
          </p:cNvSpPr>
          <p:nvPr>
            <p:ph idx="1"/>
          </p:nvPr>
        </p:nvSpPr>
        <p:spPr>
          <a:xfrm>
            <a:off x="284813" y="2036643"/>
            <a:ext cx="7423823" cy="4582818"/>
          </a:xfrm>
        </p:spPr>
        <p:txBody>
          <a:bodyPr anchor="t">
            <a:noAutofit/>
          </a:bodyPr>
          <a:lstStyle/>
          <a:p>
            <a:r>
              <a:rPr lang="en-GB" sz="2000" dirty="0"/>
              <a:t>Labelling theory in the context of disability suggests that official diagnoses and labels can lead to negative consequences like stigma, lowered expectations, and social exclusion</a:t>
            </a:r>
          </a:p>
          <a:p>
            <a:r>
              <a:rPr lang="en-GB" sz="2000" dirty="0"/>
              <a:t>can also cause individuals to be defined by their disability, leading to self-fulfilling prophecies and limiting potential by shifting focus to deficits rather than strengths. </a:t>
            </a:r>
          </a:p>
          <a:p>
            <a:r>
              <a:rPr lang="en-GB" sz="2000" dirty="0"/>
              <a:t>Self-fulfilling prophecy-  Individuals may internalize the label and begin to act in ways that align with the negative expectations associated with it</a:t>
            </a:r>
          </a:p>
          <a:p>
            <a:r>
              <a:rPr lang="en-GB" sz="2000" dirty="0"/>
              <a:t>Lowered expectations-  A diagnosis can cause educators and others to have lower expectations for the individual, which can limit their educational and career opportunities</a:t>
            </a:r>
          </a:p>
          <a:p>
            <a:r>
              <a:rPr lang="en-GB" sz="2000" dirty="0"/>
              <a:t>Diminishes individuality - Focusing on a label can cause individuals to be seen as a category rather than as unique human beings</a:t>
            </a:r>
          </a:p>
        </p:txBody>
      </p:sp>
      <p:pic>
        <p:nvPicPr>
          <p:cNvPr id="3074" name="Picture 2" descr="Disability Rights | 1.25 Inch Political Button | See the Able, Not the Label  - Etsy UK">
            <a:extLst>
              <a:ext uri="{FF2B5EF4-FFF2-40B4-BE49-F238E27FC236}">
                <a16:creationId xmlns:a16="http://schemas.microsoft.com/office/drawing/2014/main" id="{8D08CE03-DA59-2BA9-8E6D-CE7D94348F9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13" r="2707" b="-3"/>
          <a:stretch>
            <a:fillRect/>
          </a:stretch>
        </p:blipFill>
        <p:spPr bwMode="auto">
          <a:xfrm>
            <a:off x="7849065" y="1973234"/>
            <a:ext cx="4199457" cy="4557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94030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8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E6D98A-D766-A042-3F1F-B5CF89E6D5CD}"/>
              </a:ext>
            </a:extLst>
          </p:cNvPr>
          <p:cNvSpPr>
            <a:spLocks noGrp="1"/>
          </p:cNvSpPr>
          <p:nvPr>
            <p:ph type="title"/>
          </p:nvPr>
        </p:nvSpPr>
        <p:spPr>
          <a:xfrm>
            <a:off x="1136397" y="502020"/>
            <a:ext cx="5323715" cy="592262"/>
          </a:xfrm>
        </p:spPr>
        <p:txBody>
          <a:bodyPr anchor="b">
            <a:normAutofit fontScale="90000"/>
          </a:bodyPr>
          <a:lstStyle/>
          <a:p>
            <a:r>
              <a:rPr lang="en-GB" sz="4000" dirty="0"/>
              <a:t>Social model of disability</a:t>
            </a:r>
          </a:p>
        </p:txBody>
      </p:sp>
      <p:sp>
        <p:nvSpPr>
          <p:cNvPr id="3" name="Content Placeholder 2">
            <a:extLst>
              <a:ext uri="{FF2B5EF4-FFF2-40B4-BE49-F238E27FC236}">
                <a16:creationId xmlns:a16="http://schemas.microsoft.com/office/drawing/2014/main" id="{89A0EBEB-A83F-9FE8-7B81-498C28D4301B}"/>
              </a:ext>
            </a:extLst>
          </p:cNvPr>
          <p:cNvSpPr>
            <a:spLocks noGrp="1"/>
          </p:cNvSpPr>
          <p:nvPr>
            <p:ph idx="1"/>
          </p:nvPr>
        </p:nvSpPr>
        <p:spPr>
          <a:xfrm>
            <a:off x="177669" y="1311639"/>
            <a:ext cx="7558988" cy="5561351"/>
          </a:xfrm>
        </p:spPr>
        <p:txBody>
          <a:bodyPr anchor="t">
            <a:normAutofit/>
          </a:bodyPr>
          <a:lstStyle/>
          <a:p>
            <a:r>
              <a:rPr lang="en-GB" sz="2000" dirty="0"/>
              <a:t>Argues that disability is caused by societal barriers-physical, organisational, and attitudinal, rather than an individual's impairment or difference</a:t>
            </a:r>
          </a:p>
          <a:p>
            <a:r>
              <a:rPr lang="en-GB" sz="2000" dirty="0"/>
              <a:t>Society is designed for ‘normal’ people that disables others- societal barriers. Society disables people not the disability itself </a:t>
            </a:r>
          </a:p>
          <a:p>
            <a:r>
              <a:rPr lang="en-GB" sz="2000" dirty="0"/>
              <a:t>Physical/Environmental: Stairs, narrow doorways, and inaccessible buildings are examples of environmental barriers. </a:t>
            </a:r>
          </a:p>
          <a:p>
            <a:r>
              <a:rPr lang="en-GB" sz="2000" dirty="0"/>
              <a:t>Organisational: Policies, procedures, and infrastructure that exclude disabled people are organisational barriers. An example is a cluttered accessible toilet. </a:t>
            </a:r>
          </a:p>
          <a:p>
            <a:r>
              <a:rPr lang="en-GB" sz="2000" dirty="0"/>
              <a:t>Attitudinal: Negative attitudes, assumptions, low expectations, and stereotypes about disabled people are significant attitudinal barriers. </a:t>
            </a:r>
          </a:p>
          <a:p>
            <a:r>
              <a:rPr lang="en-GB" sz="2000" dirty="0"/>
              <a:t>Communication: Lack of sign language interpreters, information in alternative formats, or signage placed too high for wheelchair users are communication barriers. </a:t>
            </a:r>
          </a:p>
          <a:p>
            <a:endParaRPr lang="en-GB" sz="2000" dirty="0"/>
          </a:p>
        </p:txBody>
      </p:sp>
      <p:sp>
        <p:nvSpPr>
          <p:cNvPr id="7184" name="Rectangle 718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6" name="Rectangle 718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88" name="Rectangle 718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90" name="Rectangle 718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172" name="Picture 4" descr="How the medical and social models of disability play out in adoption social  work – #CrippingSocialWork">
            <a:extLst>
              <a:ext uri="{FF2B5EF4-FFF2-40B4-BE49-F238E27FC236}">
                <a16:creationId xmlns:a16="http://schemas.microsoft.com/office/drawing/2014/main" id="{277218E5-A02D-0413-FE34-95E3B70CCB5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7851" t="5928" r="26719" b="6435"/>
          <a:stretch>
            <a:fillRect/>
          </a:stretch>
        </p:blipFill>
        <p:spPr bwMode="auto">
          <a:xfrm>
            <a:off x="7843801" y="1692282"/>
            <a:ext cx="4170530" cy="44047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492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DE265-32F7-C77A-766E-5500ED97E445}"/>
              </a:ext>
            </a:extLst>
          </p:cNvPr>
          <p:cNvSpPr>
            <a:spLocks noGrp="1"/>
          </p:cNvSpPr>
          <p:nvPr>
            <p:ph type="title"/>
          </p:nvPr>
        </p:nvSpPr>
        <p:spPr>
          <a:xfrm>
            <a:off x="686834" y="1153572"/>
            <a:ext cx="3200400" cy="4461163"/>
          </a:xfrm>
        </p:spPr>
        <p:txBody>
          <a:bodyPr>
            <a:normAutofit/>
          </a:bodyPr>
          <a:lstStyle/>
          <a:p>
            <a:r>
              <a:rPr lang="en-GB">
                <a:solidFill>
                  <a:srgbClr val="FFFFFF"/>
                </a:solidFill>
              </a:rPr>
              <a:t>Focus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636097-DBA7-1FD1-F127-783F253DD146}"/>
              </a:ext>
            </a:extLst>
          </p:cNvPr>
          <p:cNvSpPr>
            <a:spLocks noGrp="1"/>
          </p:cNvSpPr>
          <p:nvPr>
            <p:ph idx="1"/>
          </p:nvPr>
        </p:nvSpPr>
        <p:spPr>
          <a:xfrm>
            <a:off x="4447308" y="591344"/>
            <a:ext cx="6906491" cy="5585619"/>
          </a:xfrm>
        </p:spPr>
        <p:txBody>
          <a:bodyPr anchor="ctr">
            <a:normAutofit/>
          </a:bodyPr>
          <a:lstStyle/>
          <a:p>
            <a:r>
              <a:rPr lang="en-GB" sz="2400" dirty="0"/>
              <a:t>Focus on solutions-  The model shifts the focus from "fixing" the individual to removing the barriers that "disable" them</a:t>
            </a:r>
          </a:p>
          <a:p>
            <a:r>
              <a:rPr lang="en-GB" sz="2400" dirty="0"/>
              <a:t>Responsibility is on society to change not the disabled person to adapt</a:t>
            </a:r>
          </a:p>
          <a:p>
            <a:r>
              <a:rPr lang="en-GB" sz="2400" dirty="0"/>
              <a:t>Creating a more inclusive society-  By changing attitudes and making environments and systems accessible, a society can be created that includes everyone and offers the same opportunities to disabled people as to their non-disabled peers. </a:t>
            </a:r>
          </a:p>
          <a:p>
            <a:r>
              <a:rPr lang="en-GB" sz="2400" dirty="0"/>
              <a:t>Empowerment-  It empowers disabled people by framing their challenges as a result of an inaccessible society, not a personal failing, and by advocating for social change</a:t>
            </a:r>
          </a:p>
        </p:txBody>
      </p:sp>
    </p:spTree>
    <p:extLst>
      <p:ext uri="{BB962C8B-B14F-4D97-AF65-F5344CB8AC3E}">
        <p14:creationId xmlns:p14="http://schemas.microsoft.com/office/powerpoint/2010/main" val="1919367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2" name="Rectangle 9221">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4" name="Freeform: Shape 9223">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7C96228-ABB7-41D5-41A9-3A3A0BCB3512}"/>
              </a:ext>
            </a:extLst>
          </p:cNvPr>
          <p:cNvSpPr>
            <a:spLocks noGrp="1"/>
          </p:cNvSpPr>
          <p:nvPr>
            <p:ph type="title"/>
          </p:nvPr>
        </p:nvSpPr>
        <p:spPr>
          <a:xfrm>
            <a:off x="1077073" y="277319"/>
            <a:ext cx="9392421" cy="753598"/>
          </a:xfrm>
        </p:spPr>
        <p:txBody>
          <a:bodyPr>
            <a:normAutofit/>
          </a:bodyPr>
          <a:lstStyle/>
          <a:p>
            <a:r>
              <a:rPr lang="en-GB" dirty="0"/>
              <a:t>DLA now PIP </a:t>
            </a:r>
          </a:p>
        </p:txBody>
      </p:sp>
      <p:sp>
        <p:nvSpPr>
          <p:cNvPr id="3" name="Content Placeholder 2">
            <a:extLst>
              <a:ext uri="{FF2B5EF4-FFF2-40B4-BE49-F238E27FC236}">
                <a16:creationId xmlns:a16="http://schemas.microsoft.com/office/drawing/2014/main" id="{CFBBC83E-2B15-EB9F-A6AB-812FB8AE1D22}"/>
              </a:ext>
            </a:extLst>
          </p:cNvPr>
          <p:cNvSpPr>
            <a:spLocks noGrp="1"/>
          </p:cNvSpPr>
          <p:nvPr>
            <p:ph idx="1"/>
          </p:nvPr>
        </p:nvSpPr>
        <p:spPr>
          <a:xfrm>
            <a:off x="162473" y="1661905"/>
            <a:ext cx="7432706" cy="4871802"/>
          </a:xfrm>
        </p:spPr>
        <p:txBody>
          <a:bodyPr>
            <a:noAutofit/>
          </a:bodyPr>
          <a:lstStyle/>
          <a:p>
            <a:r>
              <a:rPr lang="en-GB" sz="2000" dirty="0"/>
              <a:t>Is a UK benefit designed to help with the </a:t>
            </a:r>
            <a:r>
              <a:rPr lang="en-GB" sz="2000" b="1" dirty="0"/>
              <a:t>extra living costs</a:t>
            </a:r>
            <a:r>
              <a:rPr lang="en-GB" sz="2000" dirty="0"/>
              <a:t> associated with a long-term physical or mental health condition or disability</a:t>
            </a:r>
          </a:p>
          <a:p>
            <a:r>
              <a:rPr lang="en-GB" sz="2000" b="1" dirty="0"/>
              <a:t>Non-means-tested</a:t>
            </a:r>
            <a:r>
              <a:rPr lang="en-GB" sz="2000" dirty="0"/>
              <a:t>: Eligibility and payment rates are not affected by your income, savings, or whether you are working.</a:t>
            </a:r>
          </a:p>
          <a:p>
            <a:r>
              <a:rPr lang="en-GB" sz="2000" b="1" dirty="0"/>
              <a:t>Age range</a:t>
            </a:r>
            <a:r>
              <a:rPr lang="en-GB" sz="2000" dirty="0"/>
              <a:t>: It is generally for individuals aged 16 up to State Pension age. If you are older than State Pension age and making a new claim, you may be eligible for Attendance Allowance instead.</a:t>
            </a:r>
          </a:p>
          <a:p>
            <a:r>
              <a:rPr lang="en-GB" sz="2000" b="1" dirty="0"/>
              <a:t>Based on needs, not the condition</a:t>
            </a:r>
            <a:r>
              <a:rPr lang="en-GB" sz="2000" dirty="0"/>
              <a:t>: What matters is how your condition affects your daily life and ability to get around, not the specific diagnosis itself.</a:t>
            </a:r>
          </a:p>
          <a:p>
            <a:r>
              <a:rPr lang="en-GB" sz="2000" b="1" dirty="0"/>
              <a:t>Replaces DLA</a:t>
            </a:r>
            <a:r>
              <a:rPr lang="en-GB" sz="2000" dirty="0"/>
              <a:t>: PIP has gradually replaced Disability Living Allowance (DLA) for most working-age adults.</a:t>
            </a:r>
          </a:p>
          <a:p>
            <a:r>
              <a:rPr lang="en-GB" sz="2000" b="1" dirty="0"/>
              <a:t>Scotland</a:t>
            </a:r>
            <a:r>
              <a:rPr lang="en-GB" sz="2000" dirty="0"/>
              <a:t>: In Scotland, PIP has been replaced by the Adult Disability Payment, administered by Social Security Scotland</a:t>
            </a:r>
          </a:p>
          <a:p>
            <a:endParaRPr lang="en-GB" sz="2000" dirty="0"/>
          </a:p>
        </p:txBody>
      </p:sp>
      <p:pic>
        <p:nvPicPr>
          <p:cNvPr id="9220" name="Picture 4" descr="The big DWP benefit U-turn on PIP payments in full - how it will affect  your benefits | Wales Online">
            <a:extLst>
              <a:ext uri="{FF2B5EF4-FFF2-40B4-BE49-F238E27FC236}">
                <a16:creationId xmlns:a16="http://schemas.microsoft.com/office/drawing/2014/main" id="{6508A6B4-95A9-0E9F-9A84-F26EDC75501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8294"/>
          <a:stretch>
            <a:fillRect/>
          </a:stretch>
        </p:blipFill>
        <p:spPr bwMode="auto">
          <a:xfrm>
            <a:off x="7676415" y="2339155"/>
            <a:ext cx="4434348" cy="3341816"/>
          </a:xfrm>
          <a:prstGeom prst="rect">
            <a:avLst/>
          </a:prstGeom>
          <a:noFill/>
          <a:extLst>
            <a:ext uri="{909E8E84-426E-40DD-AFC4-6F175D3DCCD1}">
              <a14:hiddenFill xmlns:a14="http://schemas.microsoft.com/office/drawing/2010/main">
                <a:solidFill>
                  <a:srgbClr val="FFFFFF"/>
                </a:solidFill>
              </a14:hiddenFill>
            </a:ext>
          </a:extLst>
        </p:spPr>
      </p:pic>
      <p:sp>
        <p:nvSpPr>
          <p:cNvPr id="9226" name="Freeform: Shape 9225">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11353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F1F0E6-7B3C-82BA-3156-04B46F60EAF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Components of PIP </a:t>
            </a:r>
          </a:p>
        </p:txBody>
      </p:sp>
      <p:sp>
        <p:nvSpPr>
          <p:cNvPr id="3" name="Content Placeholder 2">
            <a:extLst>
              <a:ext uri="{FF2B5EF4-FFF2-40B4-BE49-F238E27FC236}">
                <a16:creationId xmlns:a16="http://schemas.microsoft.com/office/drawing/2014/main" id="{BD9D85FC-14DA-8BD9-BDC8-3C97D5FD48B0}"/>
              </a:ext>
            </a:extLst>
          </p:cNvPr>
          <p:cNvSpPr>
            <a:spLocks noGrp="1"/>
          </p:cNvSpPr>
          <p:nvPr>
            <p:ph idx="1"/>
          </p:nvPr>
        </p:nvSpPr>
        <p:spPr>
          <a:xfrm>
            <a:off x="4242216" y="179882"/>
            <a:ext cx="7689953" cy="6400800"/>
          </a:xfrm>
        </p:spPr>
        <p:txBody>
          <a:bodyPr anchor="ctr">
            <a:normAutofit/>
          </a:bodyPr>
          <a:lstStyle/>
          <a:p>
            <a:pPr marL="0" indent="0">
              <a:buNone/>
            </a:pPr>
            <a:r>
              <a:rPr lang="en-GB" sz="2400" dirty="0"/>
              <a:t>PIP is divided into two parts, and you may qualify for one or both depending on your needs: </a:t>
            </a:r>
          </a:p>
          <a:p>
            <a:r>
              <a:rPr lang="en-GB" sz="2400" dirty="0"/>
              <a:t>Daily Living part: For individuals who need help with everyday tasks such as preparing food, washing and bathing, managing medicines, dressing, and communicating.</a:t>
            </a:r>
          </a:p>
          <a:p>
            <a:r>
              <a:rPr lang="en-GB" sz="2400" dirty="0"/>
              <a:t>Mobility part: For individuals who need help with getting around, including physically moving or planning and following a journey</a:t>
            </a:r>
          </a:p>
          <a:p>
            <a:r>
              <a:rPr lang="en-GB" sz="2400" dirty="0"/>
              <a:t>Receiving PIP may also make you eligible for other support, such as a Blue Badge for parking, a Disabled Person's Railcard, the Motability scheme (if you get the enhanced mobility rate), or an increase in other benefits</a:t>
            </a:r>
          </a:p>
        </p:txBody>
      </p:sp>
    </p:spTree>
    <p:extLst>
      <p:ext uri="{BB962C8B-B14F-4D97-AF65-F5344CB8AC3E}">
        <p14:creationId xmlns:p14="http://schemas.microsoft.com/office/powerpoint/2010/main" val="21112128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92B2A2-16A0-F853-250D-E1297DE9172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Figures- </a:t>
            </a:r>
            <a:r>
              <a:rPr lang="en-GB" sz="4000">
                <a:solidFill>
                  <a:srgbClr val="FFFFFF"/>
                </a:solidFill>
                <a:hlinkClick r:id="rId2"/>
              </a:rPr>
              <a:t>DWP</a:t>
            </a:r>
            <a:endParaRPr lang="en-GB" sz="4000">
              <a:solidFill>
                <a:srgbClr val="FFFFFF"/>
              </a:solidFill>
            </a:endParaRPr>
          </a:p>
        </p:txBody>
      </p:sp>
      <p:sp>
        <p:nvSpPr>
          <p:cNvPr id="3" name="Content Placeholder 2">
            <a:extLst>
              <a:ext uri="{FF2B5EF4-FFF2-40B4-BE49-F238E27FC236}">
                <a16:creationId xmlns:a16="http://schemas.microsoft.com/office/drawing/2014/main" id="{B86AD9B2-1F7A-1D76-2719-E004DDF42B24}"/>
              </a:ext>
            </a:extLst>
          </p:cNvPr>
          <p:cNvSpPr>
            <a:spLocks noGrp="1"/>
          </p:cNvSpPr>
          <p:nvPr>
            <p:ph idx="1"/>
          </p:nvPr>
        </p:nvSpPr>
        <p:spPr>
          <a:xfrm>
            <a:off x="4257207" y="164892"/>
            <a:ext cx="7674963" cy="6460760"/>
          </a:xfrm>
        </p:spPr>
        <p:txBody>
          <a:bodyPr anchor="ctr">
            <a:normAutofit/>
          </a:bodyPr>
          <a:lstStyle/>
          <a:p>
            <a:r>
              <a:rPr lang="en-GB" sz="2400" dirty="0"/>
              <a:t>Approximately half of all first-time PIP claims are unsuccessful, with a recent figure showing 54% of claims were disallowed in the year ending January 2025. Overall, since PIP began in April 2013, 48% of all cleared claims (both new and reassessment) have had their claim disallowed. The success rate for initial claims is much lower than for reassessments of existing claims. </a:t>
            </a:r>
          </a:p>
          <a:p>
            <a:pPr marL="0" indent="0">
              <a:buNone/>
            </a:pPr>
            <a:r>
              <a:rPr lang="en-GB" sz="2400" dirty="0"/>
              <a:t>Between 2019 – sept 2024</a:t>
            </a:r>
          </a:p>
          <a:p>
            <a:r>
              <a:rPr lang="en-GB" sz="2400" dirty="0"/>
              <a:t>33% appealed, 23% of appeals lodged saw DWP change the decision in the customer’s favour before the appeal was heard at tribunal (known as “lapsed” appeals)</a:t>
            </a:r>
          </a:p>
        </p:txBody>
      </p:sp>
    </p:spTree>
    <p:extLst>
      <p:ext uri="{BB962C8B-B14F-4D97-AF65-F5344CB8AC3E}">
        <p14:creationId xmlns:p14="http://schemas.microsoft.com/office/powerpoint/2010/main" val="333384660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8618CD-3D0C-6209-1080-4876C7EB26A8}"/>
              </a:ext>
            </a:extLst>
          </p:cNvPr>
          <p:cNvSpPr>
            <a:spLocks noGrp="1"/>
          </p:cNvSpPr>
          <p:nvPr>
            <p:ph type="title"/>
          </p:nvPr>
        </p:nvSpPr>
        <p:spPr>
          <a:xfrm>
            <a:off x="841248" y="548640"/>
            <a:ext cx="3600860" cy="5431536"/>
          </a:xfrm>
        </p:spPr>
        <p:txBody>
          <a:bodyPr>
            <a:normAutofit/>
          </a:bodyPr>
          <a:lstStyle/>
          <a:p>
            <a:r>
              <a:rPr lang="en-GB" sz="5400" dirty="0"/>
              <a:t>How can Social exclusion be tackled?</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83E6090-7885-A2DC-D658-E7F158A5379D}"/>
              </a:ext>
            </a:extLst>
          </p:cNvPr>
          <p:cNvSpPr>
            <a:spLocks noGrp="1"/>
          </p:cNvSpPr>
          <p:nvPr>
            <p:ph idx="1"/>
          </p:nvPr>
        </p:nvSpPr>
        <p:spPr>
          <a:xfrm>
            <a:off x="4991725" y="552091"/>
            <a:ext cx="6892177" cy="5431536"/>
          </a:xfrm>
        </p:spPr>
        <p:txBody>
          <a:bodyPr anchor="ctr">
            <a:noAutofit/>
          </a:bodyPr>
          <a:lstStyle/>
          <a:p>
            <a:pPr marL="0" indent="0">
              <a:buNone/>
            </a:pPr>
            <a:r>
              <a:rPr lang="en-GB" sz="2600" dirty="0"/>
              <a:t>Efforts to combat social exclusion often require a multifaceted approach that includes policy interventions, community support, and systemic change: </a:t>
            </a:r>
          </a:p>
          <a:p>
            <a:r>
              <a:rPr lang="en-GB" sz="2600" dirty="0"/>
              <a:t>Broadening access to labour markets, financial services, and basic public services.</a:t>
            </a:r>
          </a:p>
          <a:p>
            <a:r>
              <a:rPr lang="en-GB" sz="2600" dirty="0"/>
              <a:t>Implementing strong social welfare systems and policies to lift people out of poverty.</a:t>
            </a:r>
          </a:p>
          <a:p>
            <a:r>
              <a:rPr lang="en-GB" sz="2600" dirty="0"/>
              <a:t>Challenging discriminatory laws and social norms that marginalize vulnerable groups.</a:t>
            </a:r>
          </a:p>
          <a:p>
            <a:r>
              <a:rPr lang="en-GB" sz="2600" dirty="0"/>
              <a:t>Developing targeted interventions for specific populations, such as support for young people, ethnic minorities, or those with disabilities.</a:t>
            </a:r>
          </a:p>
        </p:txBody>
      </p:sp>
    </p:spTree>
    <p:extLst>
      <p:ext uri="{BB962C8B-B14F-4D97-AF65-F5344CB8AC3E}">
        <p14:creationId xmlns:p14="http://schemas.microsoft.com/office/powerpoint/2010/main" val="1099354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feeb63c982c1001f9c2a11f433e323ea">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65131a8883978f96c7024b9d8cabbb9f"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description="" ma:hidden="true" ma:indexed="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Props1.xml><?xml version="1.0" encoding="utf-8"?>
<ds:datastoreItem xmlns:ds="http://schemas.openxmlformats.org/officeDocument/2006/customXml" ds:itemID="{A6544B5B-342B-40E1-BFE8-933C88D4F45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0556260-20CD-4BCC-9FCD-02A69387DD91}">
  <ds:schemaRefs>
    <ds:schemaRef ds:uri="http://schemas.microsoft.com/sharepoint/v3/contenttype/forms"/>
  </ds:schemaRefs>
</ds:datastoreItem>
</file>

<file path=customXml/itemProps3.xml><?xml version="1.0" encoding="utf-8"?>
<ds:datastoreItem xmlns:ds="http://schemas.openxmlformats.org/officeDocument/2006/customXml" ds:itemID="{234D14EE-FDAF-4516-BBEA-B8CA312776B8}">
  <ds:schemaRefs>
    <ds:schemaRef ds:uri="4eb0a523-77d0-454a-93a8-50ca111d3c44"/>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0e7fbce4-8ae7-4085-8b0a-9efa4c7cae6d"/>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4011</TotalTime>
  <Words>1778</Words>
  <Application>Microsoft Office PowerPoint</Application>
  <PresentationFormat>Widescreen</PresentationFormat>
  <Paragraphs>109</Paragraphs>
  <Slides>22</Slides>
  <Notes>2</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22</vt:i4>
      </vt:variant>
    </vt:vector>
  </HeadingPairs>
  <TitlesOfParts>
    <vt:vector size="28" baseType="lpstr">
      <vt:lpstr>Aptos</vt:lpstr>
      <vt:lpstr>Aptos Display</vt:lpstr>
      <vt:lpstr>Arial</vt:lpstr>
      <vt:lpstr>Google Sans</vt:lpstr>
      <vt:lpstr>Office Theme</vt:lpstr>
      <vt:lpstr>1_office theme</vt:lpstr>
      <vt:lpstr>Combating social exclusion</vt:lpstr>
      <vt:lpstr>Today’s session  </vt:lpstr>
      <vt:lpstr>Social inclusion</vt:lpstr>
      <vt:lpstr>Social Inclusion</vt:lpstr>
      <vt:lpstr>Why is social inclusion important?</vt:lpstr>
      <vt:lpstr>PowerPoint Presentation</vt:lpstr>
      <vt:lpstr>PowerPoint Presentation</vt:lpstr>
      <vt:lpstr>Social Exclusion</vt:lpstr>
      <vt:lpstr>PowerPoint Presentation</vt:lpstr>
      <vt:lpstr>Exclusion Examples </vt:lpstr>
      <vt:lpstr>Examples of social exclusion: </vt:lpstr>
      <vt:lpstr>Impacts of Social exclusion</vt:lpstr>
      <vt:lpstr>Take a break</vt:lpstr>
      <vt:lpstr>Medical model of disability</vt:lpstr>
      <vt:lpstr>Impacts of this approach</vt:lpstr>
      <vt:lpstr>Labelling theory</vt:lpstr>
      <vt:lpstr>Social model of disability</vt:lpstr>
      <vt:lpstr>Focus</vt:lpstr>
      <vt:lpstr>DLA now PIP </vt:lpstr>
      <vt:lpstr>Components of PIP </vt:lpstr>
      <vt:lpstr>Figures- DWP</vt:lpstr>
      <vt:lpstr>How can Social exclusion be tackled?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2</cp:revision>
  <dcterms:created xsi:type="dcterms:W3CDTF">2025-11-24T15:10:23Z</dcterms:created>
  <dcterms:modified xsi:type="dcterms:W3CDTF">2025-11-27T10:01:30Z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